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48" r:id="rId2"/>
    <p:sldMasterId id="2147483663" r:id="rId3"/>
  </p:sldMasterIdLst>
  <p:notesMasterIdLst>
    <p:notesMasterId r:id="rId25"/>
  </p:notesMasterIdLst>
  <p:handoutMasterIdLst>
    <p:handoutMasterId r:id="rId26"/>
  </p:handoutMasterIdLst>
  <p:sldIdLst>
    <p:sldId id="341" r:id="rId4"/>
    <p:sldId id="339" r:id="rId5"/>
    <p:sldId id="340" r:id="rId6"/>
    <p:sldId id="319" r:id="rId7"/>
    <p:sldId id="320" r:id="rId8"/>
    <p:sldId id="323" r:id="rId9"/>
    <p:sldId id="322" r:id="rId10"/>
    <p:sldId id="326" r:id="rId11"/>
    <p:sldId id="324" r:id="rId12"/>
    <p:sldId id="325" r:id="rId13"/>
    <p:sldId id="327" r:id="rId14"/>
    <p:sldId id="328" r:id="rId15"/>
    <p:sldId id="329" r:id="rId16"/>
    <p:sldId id="330" r:id="rId17"/>
    <p:sldId id="331" r:id="rId18"/>
    <p:sldId id="342" r:id="rId19"/>
    <p:sldId id="335" r:id="rId20"/>
    <p:sldId id="332" r:id="rId21"/>
    <p:sldId id="333" r:id="rId22"/>
    <p:sldId id="336" r:id="rId23"/>
    <p:sldId id="318" r:id="rId2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FBA"/>
    <a:srgbClr val="FF33CC"/>
    <a:srgbClr val="F74FB3"/>
    <a:srgbClr val="FF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10" autoAdjust="0"/>
    <p:restoredTop sz="94660"/>
  </p:normalViewPr>
  <p:slideViewPr>
    <p:cSldViewPr>
      <p:cViewPr>
        <p:scale>
          <a:sx n="66" d="100"/>
          <a:sy n="66" d="100"/>
        </p:scale>
        <p:origin x="-576"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r>
              <a:rPr kumimoji="1" lang="en-US" altLang="ja-JP" smtClean="0"/>
              <a:t>Power Up Seminar # 2010-85 by Shu Kato</a:t>
            </a:r>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EED78F4D-E323-4DC7-9707-2F2B808EB275}" type="datetimeFigureOut">
              <a:rPr kumimoji="1" lang="ja-JP" altLang="en-US" smtClean="0"/>
              <a:pPr/>
              <a:t>2012/5/20</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AB02144-562E-490B-9F5A-3BC54D8254B5}" type="slidenum">
              <a:rPr kumimoji="1" lang="ja-JP" altLang="en-US" smtClean="0"/>
              <a:pPr/>
              <a:t>‹#›</a:t>
            </a:fld>
            <a:endParaRPr kumimoji="1" lang="ja-JP" altLang="en-US"/>
          </a:p>
        </p:txBody>
      </p:sp>
    </p:spTree>
    <p:extLst>
      <p:ext uri="{BB962C8B-B14F-4D97-AF65-F5344CB8AC3E}">
        <p14:creationId xmlns:p14="http://schemas.microsoft.com/office/powerpoint/2010/main" val="234093413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r>
              <a:rPr kumimoji="1" lang="en-US" altLang="ja-JP" smtClean="0"/>
              <a:t>Power Up Seminar # 2010-85 by Shu Kato</a:t>
            </a:r>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E929E7D-E620-4BF8-8B9D-B3D550022A57}" type="datetimeFigureOut">
              <a:rPr kumimoji="1" lang="ja-JP" altLang="en-US" smtClean="0"/>
              <a:pPr/>
              <a:t>2012/5/20</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17B4E7D9-D50B-4724-91B2-1A307EB4FA15}" type="slidenum">
              <a:rPr kumimoji="1" lang="ja-JP" altLang="en-US" smtClean="0"/>
              <a:pPr/>
              <a:t>‹#›</a:t>
            </a:fld>
            <a:endParaRPr kumimoji="1" lang="ja-JP" altLang="en-US"/>
          </a:p>
        </p:txBody>
      </p:sp>
    </p:spTree>
    <p:extLst>
      <p:ext uri="{BB962C8B-B14F-4D97-AF65-F5344CB8AC3E}">
        <p14:creationId xmlns:p14="http://schemas.microsoft.com/office/powerpoint/2010/main" val="104054026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28E1F189-219A-49BC-8C30-884AE27DD0CE}" type="slidenum">
              <a:rPr lang="en-US" altLang="ko-KR"/>
              <a:pPr>
                <a:defRPr/>
              </a:pPr>
              <a:t>‹#›</a:t>
            </a:fld>
            <a:endParaRPr lang="en-US" altLang="ko-KR"/>
          </a:p>
        </p:txBody>
      </p:sp>
    </p:spTree>
    <p:extLst>
      <p:ext uri="{BB962C8B-B14F-4D97-AF65-F5344CB8AC3E}">
        <p14:creationId xmlns:p14="http://schemas.microsoft.com/office/powerpoint/2010/main" val="423845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9BAC6A7-76B2-4790-BB5B-35F18A0CF1A1}" type="slidenum">
              <a:rPr lang="en-US" altLang="ko-KR"/>
              <a:pPr>
                <a:defRPr/>
              </a:pPr>
              <a:t>‹#›</a:t>
            </a:fld>
            <a:endParaRPr lang="en-US" altLang="ko-KR"/>
          </a:p>
        </p:txBody>
      </p:sp>
    </p:spTree>
    <p:extLst>
      <p:ext uri="{BB962C8B-B14F-4D97-AF65-F5344CB8AC3E}">
        <p14:creationId xmlns:p14="http://schemas.microsoft.com/office/powerpoint/2010/main" val="3284467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E07836F9-DB8A-41B5-8697-BCC2F6A5CF56}" type="slidenum">
              <a:rPr lang="en-US" altLang="ko-KR"/>
              <a:pPr>
                <a:defRPr/>
              </a:pPr>
              <a:t>‹#›</a:t>
            </a:fld>
            <a:endParaRPr lang="en-US" altLang="ko-KR"/>
          </a:p>
        </p:txBody>
      </p:sp>
    </p:spTree>
    <p:extLst>
      <p:ext uri="{BB962C8B-B14F-4D97-AF65-F5344CB8AC3E}">
        <p14:creationId xmlns:p14="http://schemas.microsoft.com/office/powerpoint/2010/main" val="4014347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98513"/>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94267D04-DA61-46E0-9BD9-86CB1A082E7C}" type="slidenum">
              <a:rPr lang="en-US" altLang="ko-KR"/>
              <a:pPr>
                <a:defRPr/>
              </a:pPr>
              <a:t>‹#›</a:t>
            </a:fld>
            <a:endParaRPr lang="en-US" altLang="ko-KR"/>
          </a:p>
        </p:txBody>
      </p:sp>
    </p:spTree>
    <p:extLst>
      <p:ext uri="{BB962C8B-B14F-4D97-AF65-F5344CB8AC3E}">
        <p14:creationId xmlns:p14="http://schemas.microsoft.com/office/powerpoint/2010/main" val="529473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 6"/>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March 25, 2012</a:t>
            </a:r>
            <a:endParaRPr kumimoji="1" lang="ja-JP" altLang="en-US"/>
          </a:p>
        </p:txBody>
      </p:sp>
      <p:sp>
        <p:nvSpPr>
          <p:cNvPr id="8" name="フッター プレースホルダ 7"/>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9" name="スライド番号プレースホルダ 8"/>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 3"/>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5" name="スライド番号プレースホルダ 4"/>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March 25, 2012</a:t>
            </a:r>
            <a:endParaRPr kumimoji="1" lang="ja-JP" altLang="en-US"/>
          </a:p>
        </p:txBody>
      </p:sp>
      <p:sp>
        <p:nvSpPr>
          <p:cNvPr id="3" name="フッター プレースホルダ 2"/>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4" name="スライド番号プレースホルダ 3"/>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0555260D-05E4-4118-9641-16F67581DC6C}" type="slidenum">
              <a:rPr lang="en-US" altLang="ko-KR"/>
              <a:pPr>
                <a:defRPr/>
              </a:pPr>
              <a:t>‹#›</a:t>
            </a:fld>
            <a:endParaRPr lang="en-US" altLang="ko-KR"/>
          </a:p>
        </p:txBody>
      </p:sp>
    </p:spTree>
    <p:extLst>
      <p:ext uri="{BB962C8B-B14F-4D97-AF65-F5344CB8AC3E}">
        <p14:creationId xmlns:p14="http://schemas.microsoft.com/office/powerpoint/2010/main" val="2255835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 6"/>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 6"/>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 5"/>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March 25, 2012</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smtClean="0"/>
              <a:t>&lt;Shu Kato&gt;, &lt;Tohoku University&gt;</a:t>
            </a:r>
            <a:endParaRPr lang="en-US" altLang="ja-JP"/>
          </a:p>
        </p:txBody>
      </p:sp>
      <p:sp>
        <p:nvSpPr>
          <p:cNvPr id="4" name="スライド番号プレースホルダ 3"/>
          <p:cNvSpPr>
            <a:spLocks noGrp="1"/>
          </p:cNvSpPr>
          <p:nvPr>
            <p:ph type="sldNum" sz="quarter" idx="12"/>
          </p:nvPr>
        </p:nvSpPr>
        <p:spPr/>
        <p:txBody>
          <a:bodyPr/>
          <a:lstStyle>
            <a:lvl1pPr>
              <a:defRPr/>
            </a:lvl1pPr>
          </a:lstStyle>
          <a:p>
            <a:r>
              <a:rPr lang="en-US" altLang="ja-JP"/>
              <a:t>Slide </a:t>
            </a:r>
            <a:fld id="{3CC51840-E056-40D1-8D7C-AACDEE9FEEB4}" type="slidenum">
              <a:rPr lang="en-US" altLang="ja-JP"/>
              <a:pPr/>
              <a:t>‹#›</a:t>
            </a:fld>
            <a:endParaRPr lang="en-US" altLang="ja-JP"/>
          </a:p>
        </p:txBody>
      </p:sp>
      <p:sp>
        <p:nvSpPr>
          <p:cNvPr id="5" name="タイトル 4"/>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102656473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&lt;Shu Kato&gt;, &lt;Tohoku University&gt;</a:t>
            </a:r>
            <a:endParaRPr kumimoji="1" lang="ja-JP" altLang="en-US" dirty="0"/>
          </a:p>
        </p:txBody>
      </p:sp>
      <p:sp>
        <p:nvSpPr>
          <p:cNvPr id="5" name="スライド番号プレースホルダー 4"/>
          <p:cNvSpPr>
            <a:spLocks noGrp="1"/>
          </p:cNvSpPr>
          <p:nvPr>
            <p:ph type="sldNum" sz="quarter" idx="12"/>
          </p:nvPr>
        </p:nvSpPr>
        <p:spPr/>
        <p:txBody>
          <a:bodyPr/>
          <a:lstStyle/>
          <a:p>
            <a:fld id="{109E66AF-D10A-4F83-8D85-76B4D6189FCF}" type="slidenum">
              <a:rPr kumimoji="1" lang="ja-JP" altLang="en-US" smtClean="0"/>
              <a:pPr/>
              <a:t>‹#›</a:t>
            </a:fld>
            <a:endParaRPr kumimoji="1" lang="ja-JP" altLang="en-US"/>
          </a:p>
        </p:txBody>
      </p:sp>
    </p:spTree>
    <p:extLst>
      <p:ext uri="{BB962C8B-B14F-4D97-AF65-F5344CB8AC3E}">
        <p14:creationId xmlns:p14="http://schemas.microsoft.com/office/powerpoint/2010/main" val="20305010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35004574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30113439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41069310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163218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C4D9955C-2F42-49F6-86B8-1F7A5823E2F9}" type="slidenum">
              <a:rPr lang="en-US" altLang="ko-KR"/>
              <a:pPr>
                <a:defRPr/>
              </a:pPr>
              <a:t>‹#›</a:t>
            </a:fld>
            <a:endParaRPr lang="en-US" altLang="ko-KR"/>
          </a:p>
        </p:txBody>
      </p:sp>
    </p:spTree>
    <p:extLst>
      <p:ext uri="{BB962C8B-B14F-4D97-AF65-F5344CB8AC3E}">
        <p14:creationId xmlns:p14="http://schemas.microsoft.com/office/powerpoint/2010/main" val="17477043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716461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19264376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32119911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24408021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2958713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9981689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10473324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09DC4E-4EC4-47B1-9AC9-00ECF0811788}" type="datetimeFigureOut">
              <a:rPr kumimoji="1" lang="ja-JP" altLang="en-US" smtClean="0"/>
              <a:pPr/>
              <a:t>2012/5/20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744104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B9303E59-66BD-45C7-9F16-ABEDBDFE223E}" type="slidenum">
              <a:rPr lang="en-US" altLang="ko-KR"/>
              <a:pPr>
                <a:defRPr/>
              </a:pPr>
              <a:t>‹#›</a:t>
            </a:fld>
            <a:endParaRPr lang="en-US" altLang="ko-KR"/>
          </a:p>
        </p:txBody>
      </p:sp>
    </p:spTree>
    <p:extLst>
      <p:ext uri="{BB962C8B-B14F-4D97-AF65-F5344CB8AC3E}">
        <p14:creationId xmlns:p14="http://schemas.microsoft.com/office/powerpoint/2010/main" val="18813516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A7F782B3-244C-42CF-95D0-8CB16D995FE0}" type="slidenum">
              <a:rPr lang="en-US" altLang="ko-KR"/>
              <a:pPr>
                <a:defRPr/>
              </a:pPr>
              <a:t>‹#›</a:t>
            </a:fld>
            <a:endParaRPr lang="en-US" altLang="ko-KR"/>
          </a:p>
        </p:txBody>
      </p:sp>
    </p:spTree>
    <p:extLst>
      <p:ext uri="{BB962C8B-B14F-4D97-AF65-F5344CB8AC3E}">
        <p14:creationId xmlns:p14="http://schemas.microsoft.com/office/powerpoint/2010/main" val="207815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8932D504-D31A-4FFD-8289-58A24C24581E}" type="slidenum">
              <a:rPr lang="en-US" altLang="ko-KR"/>
              <a:pPr>
                <a:defRPr/>
              </a:pPr>
              <a:t>‹#›</a:t>
            </a:fld>
            <a:endParaRPr lang="en-US" altLang="ko-KR"/>
          </a:p>
        </p:txBody>
      </p:sp>
    </p:spTree>
    <p:extLst>
      <p:ext uri="{BB962C8B-B14F-4D97-AF65-F5344CB8AC3E}">
        <p14:creationId xmlns:p14="http://schemas.microsoft.com/office/powerpoint/2010/main" val="908773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E5533ED0-0CA4-48D4-B3DD-261136ADB274}" type="slidenum">
              <a:rPr lang="en-US" altLang="ko-KR"/>
              <a:pPr>
                <a:defRPr/>
              </a:pPr>
              <a:t>‹#›</a:t>
            </a:fld>
            <a:endParaRPr lang="en-US" altLang="ko-KR"/>
          </a:p>
        </p:txBody>
      </p:sp>
    </p:spTree>
    <p:extLst>
      <p:ext uri="{BB962C8B-B14F-4D97-AF65-F5344CB8AC3E}">
        <p14:creationId xmlns:p14="http://schemas.microsoft.com/office/powerpoint/2010/main" val="11822240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65F6D34C-7C7D-4C42-BE22-7B04D2D0578F}" type="slidenum">
              <a:rPr lang="en-US" altLang="ko-KR"/>
              <a:pPr>
                <a:defRPr/>
              </a:pPr>
              <a:t>‹#›</a:t>
            </a:fld>
            <a:endParaRPr lang="en-US" altLang="ko-KR"/>
          </a:p>
        </p:txBody>
      </p:sp>
    </p:spTree>
    <p:extLst>
      <p:ext uri="{BB962C8B-B14F-4D97-AF65-F5344CB8AC3E}">
        <p14:creationId xmlns:p14="http://schemas.microsoft.com/office/powerpoint/2010/main" val="140586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C29AD2EC-0632-4D45-AA4E-FF7CA668F011}" type="slidenum">
              <a:rPr lang="en-US" altLang="ko-KR"/>
              <a:pPr>
                <a:defRPr/>
              </a:pPr>
              <a:t>‹#›</a:t>
            </a:fld>
            <a:endParaRPr lang="en-US" altLang="ko-KR"/>
          </a:p>
        </p:txBody>
      </p:sp>
    </p:spTree>
    <p:extLst>
      <p:ext uri="{BB962C8B-B14F-4D97-AF65-F5344CB8AC3E}">
        <p14:creationId xmlns:p14="http://schemas.microsoft.com/office/powerpoint/2010/main" val="351794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image" Target="../media/image4.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3.png"/><Relationship Id="rId2" Type="http://schemas.openxmlformats.org/officeDocument/2006/relationships/slideLayout" Target="../slideLayouts/slideLayout14.xml"/><Relationship Id="rId16"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19" Type="http://schemas.openxmlformats.org/officeDocument/2006/relationships/image" Target="../media/image5.png"/><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685800" y="1628775"/>
            <a:ext cx="77724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1030" name="Rectangle 6"/>
          <p:cNvSpPr>
            <a:spLocks noGrp="1" noChangeArrowheads="1"/>
          </p:cNvSpPr>
          <p:nvPr>
            <p:ph type="sldNum" sz="quarter" idx="4"/>
          </p:nvPr>
        </p:nvSpPr>
        <p:spPr bwMode="auto">
          <a:xfrm>
            <a:off x="4211638" y="6524625"/>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7FB9C4FB-0940-4004-BDA7-EF1059CA0C89}" type="slidenum">
              <a:rPr lang="en-US" altLang="ko-KR"/>
              <a:pPr>
                <a:defRPr/>
              </a:pPr>
              <a:t>‹#›</a:t>
            </a:fld>
            <a:endParaRPr lang="en-US" altLang="ko-KR"/>
          </a:p>
        </p:txBody>
      </p:sp>
      <p:sp>
        <p:nvSpPr>
          <p:cNvPr id="1029" name="Rectangle 7"/>
          <p:cNvSpPr>
            <a:spLocks noChangeArrowheads="1"/>
          </p:cNvSpPr>
          <p:nvPr/>
        </p:nvSpPr>
        <p:spPr bwMode="auto">
          <a:xfrm>
            <a:off x="3929058" y="332601"/>
            <a:ext cx="452914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p>
            <a:pPr marL="1157288" lvl="4" algn="r"/>
            <a:r>
              <a:rPr lang="en-US" altLang="ko-KR" sz="1400" b="1" dirty="0">
                <a:ea typeface="굴림" charset="-127"/>
              </a:rPr>
              <a:t>doc.: IEEE </a:t>
            </a:r>
            <a:r>
              <a:rPr lang="en-US" altLang="ko-KR" sz="1400" b="1" dirty="0" smtClean="0">
                <a:ea typeface="굴림" charset="-127"/>
              </a:rPr>
              <a:t>802.15-12-0286-00-004k</a:t>
            </a:r>
            <a:r>
              <a:rPr lang="en-US" altLang="ko-KR" dirty="0" smtClean="0">
                <a:ea typeface="굴림" charset="-127"/>
              </a:rPr>
              <a:t> </a:t>
            </a:r>
            <a:endParaRPr lang="ko-KR" altLang="en-US" dirty="0">
              <a:ea typeface="굴림" charset="-127"/>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214282" y="6475412"/>
            <a:ext cx="11827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ko-KR" dirty="0">
                <a:ea typeface="굴림" charset="-127"/>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Text Box 11"/>
          <p:cNvSpPr txBox="1">
            <a:spLocks noChangeArrowheads="1"/>
          </p:cNvSpPr>
          <p:nvPr userDrawn="1"/>
        </p:nvSpPr>
        <p:spPr bwMode="auto">
          <a:xfrm>
            <a:off x="7286645" y="6453188"/>
            <a:ext cx="138904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dirty="0" smtClean="0">
                <a:ea typeface="굴림" charset="-127"/>
              </a:rPr>
              <a:t>Tohoku  Univ.</a:t>
            </a:r>
          </a:p>
        </p:txBody>
      </p:sp>
      <p:sp>
        <p:nvSpPr>
          <p:cNvPr id="1034" name="Text Box 12"/>
          <p:cNvSpPr txBox="1">
            <a:spLocks noChangeArrowheads="1"/>
          </p:cNvSpPr>
          <p:nvPr userDrawn="1"/>
        </p:nvSpPr>
        <p:spPr bwMode="auto">
          <a:xfrm>
            <a:off x="650875" y="322263"/>
            <a:ext cx="1257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sz="1400" b="1" dirty="0" smtClean="0">
                <a:ea typeface="굴림" charset="-127"/>
              </a:rPr>
              <a:t>May 2012</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4"/>
          <p:cNvPicPr>
            <a:picLocks noChangeAspect="1" noChangeArrowheads="1"/>
          </p:cNvPicPr>
          <p:nvPr userDrawn="1"/>
        </p:nvPicPr>
        <p:blipFill>
          <a:blip r:embed="rId15" cstate="print"/>
          <a:srcRect/>
          <a:stretch>
            <a:fillRect/>
          </a:stretch>
        </p:blipFill>
        <p:spPr bwMode="auto">
          <a:xfrm>
            <a:off x="142908" y="176065"/>
            <a:ext cx="8858248" cy="6539083"/>
          </a:xfrm>
          <a:prstGeom prst="rect">
            <a:avLst/>
          </a:prstGeom>
          <a:noFill/>
          <a:ln w="9525">
            <a:noFill/>
            <a:miter lim="800000"/>
            <a:headEnd/>
            <a:tailEnd/>
          </a:ln>
          <a:effectLst/>
        </p:spPr>
      </p:pic>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928662" y="1714488"/>
            <a:ext cx="7972452" cy="4614882"/>
          </a:xfrm>
          <a:prstGeom prst="rect">
            <a:avLst/>
          </a:prstGeom>
        </p:spPr>
        <p:txBody>
          <a:bodyPr vert="horz" lIns="91440" tIns="45720" rIns="91440" bIns="45720" rtlCol="0">
            <a:normAutofit/>
          </a:bodyPr>
          <a:lstStyle/>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r>
              <a:rPr kumimoji="1" lang="en-US" altLang="ja-JP" dirty="0" smtClean="0"/>
              <a:t>Title</a:t>
            </a:r>
          </a:p>
          <a:p>
            <a:pPr lvl="0"/>
            <a:endParaRPr kumimoji="1" lang="en-US" altLang="ja-JP" dirty="0" smtClean="0"/>
          </a:p>
          <a:p>
            <a:pPr lvl="0"/>
            <a:endParaRPr kumimoji="1" lang="en-US" altLang="ja-JP" dirty="0" smtClean="0"/>
          </a:p>
          <a:p>
            <a:pPr lvl="0"/>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March 25, 2012</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&lt;Shu Kato&gt;, &lt;Tohoku University&gt;</a:t>
            </a:r>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E66AF-D10A-4F83-8D85-76B4D6189FCF}" type="slidenum">
              <a:rPr kumimoji="1" lang="ja-JP" altLang="en-US" smtClean="0"/>
              <a:pPr/>
              <a:t>‹#›</a:t>
            </a:fld>
            <a:endParaRPr kumimoji="1" lang="ja-JP" altLang="en-US"/>
          </a:p>
        </p:txBody>
      </p:sp>
      <p:pic>
        <p:nvPicPr>
          <p:cNvPr id="1026" name="Picture 2"/>
          <p:cNvPicPr>
            <a:picLocks noChangeAspect="1" noChangeArrowheads="1"/>
          </p:cNvPicPr>
          <p:nvPr userDrawn="1"/>
        </p:nvPicPr>
        <p:blipFill>
          <a:blip r:embed="rId16" cstate="print"/>
          <a:srcRect/>
          <a:stretch>
            <a:fillRect/>
          </a:stretch>
        </p:blipFill>
        <p:spPr bwMode="auto">
          <a:xfrm>
            <a:off x="142844" y="6000769"/>
            <a:ext cx="1024474" cy="714380"/>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7" cstate="print"/>
          <a:srcRect/>
          <a:stretch>
            <a:fillRect/>
          </a:stretch>
        </p:blipFill>
        <p:spPr bwMode="auto">
          <a:xfrm>
            <a:off x="8215370" y="155441"/>
            <a:ext cx="785786" cy="701814"/>
          </a:xfrm>
          <a:prstGeom prst="rect">
            <a:avLst/>
          </a:prstGeom>
          <a:noFill/>
          <a:ln w="9525">
            <a:noFill/>
            <a:miter lim="800000"/>
            <a:headEnd/>
            <a:tailEnd/>
          </a:ln>
          <a:effectLst/>
        </p:spPr>
      </p:pic>
      <p:pic>
        <p:nvPicPr>
          <p:cNvPr id="1029" name="Picture 5"/>
          <p:cNvPicPr>
            <a:picLocks noChangeAspect="1" noChangeArrowheads="1"/>
          </p:cNvPicPr>
          <p:nvPr userDrawn="1"/>
        </p:nvPicPr>
        <p:blipFill>
          <a:blip r:embed="rId18" cstate="print"/>
          <a:srcRect/>
          <a:stretch>
            <a:fillRect/>
          </a:stretch>
        </p:blipFill>
        <p:spPr bwMode="auto">
          <a:xfrm>
            <a:off x="6858016" y="6429396"/>
            <a:ext cx="2053227" cy="214314"/>
          </a:xfrm>
          <a:prstGeom prst="rect">
            <a:avLst/>
          </a:prstGeom>
          <a:noFill/>
          <a:ln w="9525">
            <a:noFill/>
            <a:miter lim="800000"/>
            <a:headEnd/>
            <a:tailEnd/>
          </a:ln>
          <a:effectLst/>
        </p:spPr>
      </p:pic>
      <p:pic>
        <p:nvPicPr>
          <p:cNvPr id="1028" name="Picture 4"/>
          <p:cNvPicPr>
            <a:picLocks noChangeAspect="1" noChangeArrowheads="1"/>
          </p:cNvPicPr>
          <p:nvPr userDrawn="1"/>
        </p:nvPicPr>
        <p:blipFill>
          <a:blip r:embed="rId19" cstate="print"/>
          <a:srcRect/>
          <a:stretch>
            <a:fillRect/>
          </a:stretch>
        </p:blipFill>
        <p:spPr bwMode="auto">
          <a:xfrm>
            <a:off x="214283" y="207678"/>
            <a:ext cx="3500461" cy="292364"/>
          </a:xfrm>
          <a:prstGeom prst="rect">
            <a:avLst/>
          </a:prstGeom>
          <a:noFill/>
          <a:ln w="9525">
            <a:noFill/>
            <a:miter lim="800000"/>
            <a:headEnd/>
            <a:tailEnd/>
          </a:ln>
          <a:effectLst/>
        </p:spPr>
      </p:pic>
      <p:sp>
        <p:nvSpPr>
          <p:cNvPr id="12" name="TextBox 11"/>
          <p:cNvSpPr txBox="1"/>
          <p:nvPr userDrawn="1"/>
        </p:nvSpPr>
        <p:spPr>
          <a:xfrm>
            <a:off x="4500562" y="3143248"/>
            <a:ext cx="184731" cy="369332"/>
          </a:xfrm>
          <a:prstGeom prst="rect">
            <a:avLst/>
          </a:prstGeom>
          <a:noFill/>
        </p:spPr>
        <p:txBody>
          <a:bodyPr wrap="none" rtlCol="0">
            <a:spAutoFit/>
          </a:bodyP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9DC4E-4EC4-47B1-9AC9-00ECF0811788}" type="datetimeFigureOut">
              <a:rPr kumimoji="1" lang="ja-JP" altLang="en-US" smtClean="0"/>
              <a:pPr/>
              <a:t>2012/5/20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24D8BB-1D3D-4C81-BF1A-90B8ADA6D4CE}" type="slidenum">
              <a:rPr kumimoji="1" lang="ja-JP" altLang="en-US" smtClean="0"/>
              <a:pPr/>
              <a:t>‹#›</a:t>
            </a:fld>
            <a:endParaRPr kumimoji="1" lang="ja-JP" altLang="en-US"/>
          </a:p>
        </p:txBody>
      </p:sp>
    </p:spTree>
    <p:extLst>
      <p:ext uri="{BB962C8B-B14F-4D97-AF65-F5344CB8AC3E}">
        <p14:creationId xmlns:p14="http://schemas.microsoft.com/office/powerpoint/2010/main" val="135847277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altLang="ko-KR" smtClean="0"/>
              <a:t>Slide </a:t>
            </a:r>
            <a:fld id="{28E1F189-219A-49BC-8C30-884AE27DD0CE}" type="slidenum">
              <a:rPr lang="en-US" altLang="ko-KR" smtClean="0"/>
              <a:pPr>
                <a:defRPr/>
              </a:pPr>
              <a:t>1</a:t>
            </a:fld>
            <a:endParaRPr lang="en-US" altLang="ko-KR"/>
          </a:p>
        </p:txBody>
      </p:sp>
      <p:sp>
        <p:nvSpPr>
          <p:cNvPr id="5" name="Rectangle 3"/>
          <p:cNvSpPr>
            <a:spLocks noChangeArrowheads="1"/>
          </p:cNvSpPr>
          <p:nvPr/>
        </p:nvSpPr>
        <p:spPr bwMode="auto">
          <a:xfrm>
            <a:off x="152400" y="609600"/>
            <a:ext cx="8991600" cy="5319405"/>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a:t>
            </a:r>
            <a:r>
              <a:rPr lang="en-US" altLang="ja-JP" sz="1600" b="1" u="sng" dirty="0">
                <a:solidFill>
                  <a:schemeClr val="tx2"/>
                </a:solidFill>
                <a:effectLst>
                  <a:outerShdw blurRad="38100" dist="38100" dir="2700000" algn="tl">
                    <a:srgbClr val="C0C0C0"/>
                  </a:outerShdw>
                </a:effectLst>
                <a:ea typeface="ＭＳ Ｐゴシック" charset="-128"/>
              </a:rPr>
              <a:t>IEEE P802.15 Working Group for Wireless Personal Area Networks (WPANs)</a:t>
            </a:r>
            <a:endParaRPr lang="en-US" altLang="ja-JP" sz="14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b="1" dirty="0"/>
              <a:t>DSSS Channelization for TG4K</a:t>
            </a:r>
            <a:r>
              <a:rPr lang="en-US" altLang="ja-JP" sz="1600" b="1" dirty="0">
                <a:solidFill>
                  <a:srgbClr val="060FBA"/>
                </a:solidFill>
                <a:latin typeface="Arial" pitchFamily="34" charset="0"/>
                <a:cs typeface="Arial" pitchFamily="34" charset="0"/>
              </a:rPr>
              <a:t> </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[20, </a:t>
            </a:r>
            <a:r>
              <a:rPr lang="en-US" altLang="ja-JP" sz="1600" dirty="0" smtClean="0">
                <a:ea typeface="ＭＳ Ｐゴシック" charset="-128"/>
              </a:rPr>
              <a:t>May, 2012</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[Shu Kato, Hiroyuki Nakase, </a:t>
            </a:r>
            <a:r>
              <a:rPr lang="en-US" altLang="ja-JP" sz="1600" dirty="0" err="1" smtClean="0">
                <a:solidFill>
                  <a:schemeClr val="tx2"/>
                </a:solidFill>
                <a:ea typeface="ＭＳ Ｐゴシック" charset="-128"/>
              </a:rPr>
              <a:t>Hirokazu</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Sawada </a:t>
            </a:r>
            <a:r>
              <a:rPr lang="en-US" altLang="ja-JP" sz="1600" dirty="0" smtClean="0">
                <a:solidFill>
                  <a:schemeClr val="tx2"/>
                </a:solidFill>
                <a:ea typeface="ＭＳ Ｐゴシック" charset="-128"/>
              </a:rPr>
              <a:t>[Tohoku University], </a:t>
            </a:r>
            <a:r>
              <a:rPr lang="en-US" altLang="ja-JP" sz="1600" dirty="0">
                <a:solidFill>
                  <a:schemeClr val="tx2"/>
                </a:solidFill>
                <a:ea typeface="ＭＳ Ｐゴシック" charset="-128"/>
              </a:rPr>
              <a:t>David Howard </a:t>
            </a:r>
            <a:r>
              <a:rPr lang="en-US" altLang="ja-JP" sz="1600" dirty="0" smtClean="0">
                <a:solidFill>
                  <a:schemeClr val="tx2"/>
                </a:solidFill>
                <a:ea typeface="ＭＳ Ｐゴシック" charset="-128"/>
              </a:rPr>
              <a:t>[On-Ramp], </a:t>
            </a:r>
            <a:r>
              <a:rPr lang="en-US" altLang="ja-JP" sz="1600" dirty="0" smtClean="0"/>
              <a:t>Kyung </a:t>
            </a:r>
            <a:r>
              <a:rPr lang="en-US" altLang="ja-JP" sz="1600" dirty="0"/>
              <a:t>Sup </a:t>
            </a:r>
            <a:r>
              <a:rPr lang="en-US" altLang="ja-JP" sz="1600" dirty="0" smtClean="0"/>
              <a:t>Kwak, </a:t>
            </a:r>
            <a:r>
              <a:rPr lang="en-US" altLang="ja-JP" sz="1600" dirty="0"/>
              <a:t>M. Al </a:t>
            </a:r>
            <a:r>
              <a:rPr lang="en-US" altLang="ja-JP" sz="1600" dirty="0" err="1" smtClean="0"/>
              <a:t>Ameen</a:t>
            </a:r>
            <a:r>
              <a:rPr lang="en-US" altLang="ja-JP" sz="1600" dirty="0" smtClean="0">
                <a:solidFill>
                  <a:schemeClr val="tx2"/>
                </a:solidFill>
                <a:ea typeface="ＭＳ Ｐゴシック" charset="-128"/>
              </a:rPr>
              <a:t> [</a:t>
            </a:r>
            <a:r>
              <a:rPr lang="en-US" altLang="ja-JP" sz="1600" dirty="0" err="1" smtClean="0">
                <a:solidFill>
                  <a:schemeClr val="tx2"/>
                </a:solidFill>
                <a:ea typeface="ＭＳ Ｐゴシック" charset="-128"/>
              </a:rPr>
              <a:t>Inha</a:t>
            </a:r>
            <a:r>
              <a:rPr lang="en-US" altLang="ja-JP" sz="1600" dirty="0">
                <a:solidFill>
                  <a:schemeClr val="tx2"/>
                </a:solidFill>
                <a:ea typeface="ＭＳ Ｐゴシック" charset="-128"/>
              </a:rPr>
              <a:t> University], </a:t>
            </a:r>
            <a:r>
              <a:rPr lang="en-US" altLang="ja-JP" sz="1600" dirty="0" err="1">
                <a:solidFill>
                  <a:schemeClr val="tx2"/>
                </a:solidFill>
                <a:ea typeface="ＭＳ Ｐゴシック" charset="-128"/>
              </a:rPr>
              <a:t>Shusaku</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Shimada [Yokogawa </a:t>
            </a:r>
            <a:r>
              <a:rPr lang="en-US" altLang="ja-JP" sz="1600" dirty="0">
                <a:solidFill>
                  <a:schemeClr val="tx2"/>
                </a:solidFill>
                <a:ea typeface="ＭＳ Ｐゴシック" charset="-128"/>
              </a:rPr>
              <a:t>Co.]</a:t>
            </a:r>
          </a:p>
          <a:p>
            <a:endParaRPr lang="en-US" altLang="ja-JP" sz="1600" dirty="0">
              <a:solidFill>
                <a:schemeClr val="tx2"/>
              </a:solidFill>
              <a:ea typeface="ＭＳ Ｐゴシック" charset="-128"/>
            </a:endParaRPr>
          </a:p>
          <a:p>
            <a:r>
              <a:rPr lang="en-US" altLang="ja-JP" sz="1600" b="1" dirty="0" smtClean="0">
                <a:solidFill>
                  <a:schemeClr val="tx2"/>
                </a:solidFill>
                <a:ea typeface="ＭＳ Ｐゴシック" charset="-128"/>
              </a:rPr>
              <a:t>Address:</a:t>
            </a:r>
            <a:r>
              <a:rPr lang="en-US" altLang="ja-JP" sz="1600" dirty="0" smtClean="0">
                <a:solidFill>
                  <a:schemeClr val="tx2"/>
                </a:solidFill>
                <a:ea typeface="ＭＳ Ｐゴシック" charset="-128"/>
              </a:rPr>
              <a:t> [2-1-1, </a:t>
            </a:r>
            <a:r>
              <a:rPr lang="en-US" altLang="ja-JP" sz="1600" dirty="0" err="1" smtClean="0">
                <a:solidFill>
                  <a:schemeClr val="tx2"/>
                </a:solidFill>
                <a:ea typeface="ＭＳ Ｐゴシック" charset="-128"/>
              </a:rPr>
              <a:t>Katahira</a:t>
            </a:r>
            <a:r>
              <a:rPr lang="en-US" altLang="ja-JP" sz="1600" dirty="0" smtClean="0">
                <a:solidFill>
                  <a:schemeClr val="tx2"/>
                </a:solidFill>
                <a:ea typeface="ＭＳ Ｐゴシック" charset="-128"/>
              </a:rPr>
              <a:t>, Aoba-</a:t>
            </a:r>
            <a:r>
              <a:rPr lang="en-US" altLang="ja-JP" sz="1600" dirty="0" err="1" smtClean="0">
                <a:solidFill>
                  <a:schemeClr val="tx2"/>
                </a:solidFill>
                <a:ea typeface="ＭＳ Ｐゴシック" charset="-128"/>
              </a:rPr>
              <a:t>ku</a:t>
            </a:r>
            <a:r>
              <a:rPr lang="en-US" altLang="ja-JP" sz="1600" dirty="0" smtClean="0">
                <a:solidFill>
                  <a:schemeClr val="tx2"/>
                </a:solidFill>
                <a:ea typeface="ＭＳ Ｐゴシック" charset="-128"/>
              </a:rPr>
              <a:t>, Sendai, Miyagi, Japan]</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Voice</a:t>
            </a:r>
            <a:r>
              <a:rPr lang="en-US" altLang="ja-JP" sz="1600" dirty="0" smtClean="0">
                <a:solidFill>
                  <a:schemeClr val="tx2"/>
                </a:solidFill>
                <a:ea typeface="ＭＳ Ｐゴシック" charset="-128"/>
              </a:rPr>
              <a:t>:[+81-22-217-5506],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[+81-22-217-5476], </a:t>
            </a: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:[shukato@riec.tohoku.ac.jp]</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DSSS Channelization </a:t>
            </a:r>
            <a:r>
              <a:rPr lang="en-US" altLang="ja-JP" sz="1600" dirty="0" smtClean="0">
                <a:solidFill>
                  <a:schemeClr val="tx2"/>
                </a:solidFill>
                <a:ea typeface="ＭＳ Ｐゴシック" charset="-128"/>
              </a:rPr>
              <a:t>for 8082.15.4k]</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DSSS Channelization for TG4K</a:t>
            </a:r>
            <a:r>
              <a:rPr lang="en-US" altLang="ja-JP" sz="1600" dirty="0">
                <a:solidFill>
                  <a:srgbClr val="060FBA"/>
                </a:solidFill>
                <a:latin typeface="Arial" pitchFamily="34" charset="0"/>
                <a:cs typeface="Arial" pitchFamily="34" charset="0"/>
              </a:rPr>
              <a:t> </a:t>
            </a:r>
            <a:r>
              <a:rPr lang="en-US" altLang="ja-JP" sz="1600" dirty="0" smtClean="0"/>
              <a:t>is proposed]</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[Presented to the IEEE802.15.4k LECIM task group for </a:t>
            </a:r>
            <a:r>
              <a:rPr lang="en-US" altLang="ja-JP" sz="1600" dirty="0" smtClean="0">
                <a:solidFill>
                  <a:schemeClr val="tx2"/>
                </a:solidFill>
                <a:ea typeface="ＭＳ Ｐゴシック" pitchFamily="34" charset="-128"/>
              </a:rPr>
              <a:t>consideration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88640"/>
            <a:ext cx="8784976" cy="576064"/>
          </a:xfrm>
        </p:spPr>
        <p:txBody>
          <a:bodyPr>
            <a:normAutofit fontScale="90000"/>
          </a:bodyPr>
          <a:lstStyle/>
          <a:p>
            <a:r>
              <a:rPr lang="en-US" altLang="ja-JP" sz="2800" b="1" dirty="0" smtClean="0">
                <a:solidFill>
                  <a:srgbClr val="060FBA"/>
                </a:solidFill>
              </a:rPr>
              <a:t>Channelization for Middle </a:t>
            </a:r>
            <a:r>
              <a:rPr lang="en-US" altLang="ja-JP" sz="2800" b="1" dirty="0">
                <a:solidFill>
                  <a:srgbClr val="060FBA"/>
                </a:solidFill>
              </a:rPr>
              <a:t>and Low Power Mode (Basic</a:t>
            </a:r>
            <a:r>
              <a:rPr lang="en-US" altLang="ja-JP" sz="2800" b="1" dirty="0" smtClean="0">
                <a:solidFill>
                  <a:srgbClr val="060FBA"/>
                </a:solidFill>
              </a:rPr>
              <a:t>) in Japan</a:t>
            </a:r>
            <a:endParaRPr kumimoji="1" lang="ja-JP" altLang="en-US" sz="2800" dirty="0">
              <a:solidFill>
                <a:srgbClr val="060FBA"/>
              </a:solidFill>
            </a:endParaRPr>
          </a:p>
        </p:txBody>
      </p:sp>
      <p:sp>
        <p:nvSpPr>
          <p:cNvPr id="3" name="コンテンツ プレースホルダー 2"/>
          <p:cNvSpPr>
            <a:spLocks noGrp="1"/>
          </p:cNvSpPr>
          <p:nvPr>
            <p:ph idx="1"/>
          </p:nvPr>
        </p:nvSpPr>
        <p:spPr>
          <a:xfrm>
            <a:off x="251520" y="908720"/>
            <a:ext cx="8649594" cy="5420650"/>
          </a:xfrm>
        </p:spPr>
        <p:txBody>
          <a:bodyPr>
            <a:normAutofit/>
          </a:bodyPr>
          <a:lstStyle/>
          <a:p>
            <a:r>
              <a:rPr lang="en-US" altLang="ja-JP" sz="2400" b="1" dirty="0" smtClean="0"/>
              <a:t>Band: 920.5 – 923.5 MHz </a:t>
            </a:r>
            <a:r>
              <a:rPr lang="en-US" altLang="ja-JP" sz="2400" dirty="0" smtClean="0"/>
              <a:t>(</a:t>
            </a:r>
            <a:r>
              <a:rPr lang="en-US" altLang="ja-JP" sz="2400" dirty="0" err="1"/>
              <a:t>Tx</a:t>
            </a:r>
            <a:r>
              <a:rPr lang="en-US" altLang="ja-JP" sz="2400" dirty="0"/>
              <a:t> Power: </a:t>
            </a:r>
            <a:r>
              <a:rPr lang="en-US" altLang="ja-JP" sz="2400" b="1" dirty="0"/>
              <a:t>250 </a:t>
            </a:r>
            <a:r>
              <a:rPr lang="en-US" altLang="ja-JP" sz="2400" b="1" dirty="0" err="1"/>
              <a:t>mW</a:t>
            </a:r>
            <a:r>
              <a:rPr lang="en-US" altLang="ja-JP" sz="2400" b="1" dirty="0"/>
              <a:t>,</a:t>
            </a:r>
            <a:r>
              <a:rPr lang="en-US" altLang="ja-JP" sz="2400" dirty="0"/>
              <a:t> Ant gain: </a:t>
            </a:r>
            <a:r>
              <a:rPr lang="en-US" altLang="ja-JP" sz="2400" dirty="0" smtClean="0"/>
              <a:t>3dBi)</a:t>
            </a:r>
          </a:p>
          <a:p>
            <a:pPr marL="514350" indent="-514350">
              <a:buAutoNum type="arabicParenBoth"/>
            </a:pPr>
            <a:r>
              <a:rPr kumimoji="1" lang="en-US" altLang="ja-JP" sz="2400" dirty="0" smtClean="0"/>
              <a:t>200 kHz channelization for 100kc/s transmission</a:t>
            </a:r>
          </a:p>
          <a:p>
            <a:pPr marL="0" indent="0"/>
            <a:r>
              <a:rPr lang="en-US" altLang="ja-JP" sz="2400" dirty="0"/>
              <a:t>	</a:t>
            </a:r>
            <a:r>
              <a:rPr lang="en-US" altLang="ja-JP" sz="2400" dirty="0" smtClean="0"/>
              <a:t>: 15 channels in all available (</a:t>
            </a:r>
            <a:r>
              <a:rPr lang="en-US" altLang="ja-JP" sz="2400" dirty="0" err="1" smtClean="0"/>
              <a:t>ch.</a:t>
            </a:r>
            <a:r>
              <a:rPr lang="en-US" altLang="ja-JP" sz="2400" dirty="0" smtClean="0"/>
              <a:t> 24 – 38)</a:t>
            </a:r>
            <a:endParaRPr kumimoji="1" lang="en-US" altLang="ja-JP" sz="2400" dirty="0" smtClean="0"/>
          </a:p>
          <a:p>
            <a:pPr marL="0" indent="0"/>
            <a:endParaRPr kumimoji="1" lang="en-US" altLang="ja-JP" sz="2800" dirty="0" smtClean="0"/>
          </a:p>
          <a:p>
            <a:pPr marL="0" indent="0"/>
            <a:endParaRPr lang="en-US" altLang="ja-JP" sz="2800" dirty="0" smtClean="0"/>
          </a:p>
          <a:p>
            <a:pPr marL="0" indent="0"/>
            <a:endParaRPr lang="en-US" altLang="ja-JP" sz="2800" dirty="0"/>
          </a:p>
          <a:p>
            <a:pPr marL="0" indent="0"/>
            <a:endParaRPr lang="en-US" altLang="ja-JP" sz="2800" dirty="0" smtClean="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6388" y="2420889"/>
            <a:ext cx="8340068"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10</a:t>
            </a:fld>
            <a:endParaRPr kumimoji="1" lang="ja-JP" altLang="en-US"/>
          </a:p>
        </p:txBody>
      </p:sp>
    </p:spTree>
    <p:extLst>
      <p:ext uri="{BB962C8B-B14F-4D97-AF65-F5344CB8AC3E}">
        <p14:creationId xmlns:p14="http://schemas.microsoft.com/office/powerpoint/2010/main" val="586399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692696"/>
            <a:ext cx="8577586" cy="5636674"/>
          </a:xfrm>
        </p:spPr>
        <p:txBody>
          <a:bodyPr>
            <a:normAutofit/>
          </a:bodyPr>
          <a:lstStyle/>
          <a:p>
            <a:pPr marL="0" indent="0"/>
            <a:r>
              <a:rPr lang="en-US" altLang="ja-JP" sz="2400" dirty="0" smtClean="0"/>
              <a:t>(2) 400 </a:t>
            </a:r>
            <a:r>
              <a:rPr lang="en-US" altLang="ja-JP" sz="2400" dirty="0"/>
              <a:t>kHz channelization for </a:t>
            </a:r>
            <a:r>
              <a:rPr lang="en-US" altLang="ja-JP" sz="2400" dirty="0" smtClean="0"/>
              <a:t>200kc/s </a:t>
            </a:r>
            <a:r>
              <a:rPr lang="en-US" altLang="ja-JP" sz="2400" dirty="0"/>
              <a:t>transmission</a:t>
            </a:r>
          </a:p>
          <a:p>
            <a:pPr marL="0" indent="0"/>
            <a:r>
              <a:rPr lang="en-US" altLang="ja-JP" sz="2400" dirty="0"/>
              <a:t>	: </a:t>
            </a:r>
            <a:r>
              <a:rPr lang="en-US" altLang="ja-JP" sz="2400" dirty="0" smtClean="0"/>
              <a:t>7channels </a:t>
            </a:r>
            <a:r>
              <a:rPr lang="en-US" altLang="ja-JP" sz="2400" dirty="0"/>
              <a:t>in all </a:t>
            </a:r>
            <a:r>
              <a:rPr lang="en-US" altLang="ja-JP" sz="2400" dirty="0" smtClean="0"/>
              <a:t>available </a:t>
            </a:r>
            <a:r>
              <a:rPr lang="en-US" altLang="ja-JP" sz="2400" dirty="0"/>
              <a:t>(</a:t>
            </a:r>
            <a:r>
              <a:rPr lang="en-US" altLang="ja-JP" sz="2400" dirty="0" err="1"/>
              <a:t>ch.</a:t>
            </a:r>
            <a:r>
              <a:rPr lang="en-US" altLang="ja-JP" sz="2400" dirty="0"/>
              <a:t> 24 </a:t>
            </a:r>
            <a:r>
              <a:rPr lang="en-US" altLang="ja-JP" sz="2400" dirty="0" smtClean="0"/>
              <a:t>&amp;25 – 37&amp;38</a:t>
            </a:r>
            <a:r>
              <a:rPr lang="en-US" altLang="ja-JP" sz="2400" dirty="0"/>
              <a:t>)</a:t>
            </a:r>
          </a:p>
          <a:p>
            <a:endParaRPr kumimoji="1" lang="ja-JP" altLang="en-US" sz="24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9232" y="2250950"/>
            <a:ext cx="8554962" cy="3914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角丸四角形 3"/>
          <p:cNvSpPr/>
          <p:nvPr/>
        </p:nvSpPr>
        <p:spPr>
          <a:xfrm>
            <a:off x="755576" y="410299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755576" y="4607050"/>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755576" y="5013176"/>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755576" y="554315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4788024" y="4319018"/>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4788024" y="482307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4788024" y="5255122"/>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日付プレースホルダー 1"/>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12" name="スライド番号プレースホルダー 11"/>
          <p:cNvSpPr>
            <a:spLocks noGrp="1"/>
          </p:cNvSpPr>
          <p:nvPr>
            <p:ph type="sldNum" sz="quarter" idx="12"/>
          </p:nvPr>
        </p:nvSpPr>
        <p:spPr/>
        <p:txBody>
          <a:bodyPr/>
          <a:lstStyle/>
          <a:p>
            <a:fld id="{109E66AF-D10A-4F83-8D85-76B4D6189FCF}" type="slidenum">
              <a:rPr kumimoji="1" lang="ja-JP" altLang="en-US" smtClean="0"/>
              <a:pPr/>
              <a:t>11</a:t>
            </a:fld>
            <a:endParaRPr kumimoji="1" lang="ja-JP" altLang="en-US"/>
          </a:p>
        </p:txBody>
      </p:sp>
    </p:spTree>
    <p:extLst>
      <p:ext uri="{BB962C8B-B14F-4D97-AF65-F5344CB8AC3E}">
        <p14:creationId xmlns:p14="http://schemas.microsoft.com/office/powerpoint/2010/main" val="1531283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548680"/>
            <a:ext cx="8363272" cy="1728192"/>
          </a:xfrm>
        </p:spPr>
        <p:txBody>
          <a:bodyPr>
            <a:noAutofit/>
          </a:bodyPr>
          <a:lstStyle/>
          <a:p>
            <a:pPr marL="0" indent="0"/>
            <a:r>
              <a:rPr lang="en-US" altLang="ja-JP" sz="2400" dirty="0" smtClean="0"/>
              <a:t>(3) 1 MHz </a:t>
            </a:r>
            <a:r>
              <a:rPr lang="en-US" altLang="ja-JP" sz="2400" dirty="0"/>
              <a:t>channelization for </a:t>
            </a:r>
            <a:r>
              <a:rPr lang="en-US" altLang="ja-JP" sz="2400" dirty="0" smtClean="0"/>
              <a:t>500kc/s </a:t>
            </a:r>
            <a:r>
              <a:rPr lang="en-US" altLang="ja-JP" sz="2400" dirty="0"/>
              <a:t>transmission</a:t>
            </a:r>
            <a:br>
              <a:rPr lang="en-US" altLang="ja-JP" sz="2400" dirty="0"/>
            </a:br>
            <a:r>
              <a:rPr lang="en-US" altLang="ja-JP" sz="2400" dirty="0"/>
              <a:t>	: </a:t>
            </a:r>
            <a:r>
              <a:rPr lang="en-US" altLang="ja-JP" sz="2400" dirty="0" smtClean="0"/>
              <a:t>2 channels </a:t>
            </a:r>
            <a:r>
              <a:rPr lang="en-US" altLang="ja-JP" sz="2400" dirty="0"/>
              <a:t>in all available </a:t>
            </a:r>
            <a:r>
              <a:rPr lang="en-US" altLang="ja-JP" sz="2400" dirty="0" smtClean="0"/>
              <a:t/>
            </a:r>
            <a:br>
              <a:rPr lang="en-US" altLang="ja-JP" sz="2400" dirty="0" smtClean="0"/>
            </a:br>
            <a:r>
              <a:rPr lang="en-US" altLang="ja-JP" sz="2400" dirty="0"/>
              <a:t>C</a:t>
            </a:r>
            <a:r>
              <a:rPr lang="en-US" altLang="ja-JP" sz="2400" dirty="0" smtClean="0"/>
              <a:t>h</a:t>
            </a:r>
            <a:r>
              <a:rPr lang="en-US" altLang="ja-JP" sz="2400" dirty="0"/>
              <a:t>. </a:t>
            </a:r>
            <a:r>
              <a:rPr lang="en-US" altLang="ja-JP" sz="2400" dirty="0" smtClean="0"/>
              <a:t>28 </a:t>
            </a:r>
            <a:r>
              <a:rPr lang="en-US" altLang="ja-JP" sz="2400" dirty="0"/>
              <a:t>&amp;</a:t>
            </a:r>
            <a:r>
              <a:rPr lang="en-US" altLang="ja-JP" sz="2400" dirty="0" smtClean="0"/>
              <a:t>29&amp;30&amp;31&amp;32 (921.3 – 922.3 MHz) – </a:t>
            </a:r>
            <a:r>
              <a:rPr lang="en-US" altLang="ja-JP" sz="2400" dirty="0" smtClean="0">
                <a:solidFill>
                  <a:srgbClr val="FF0000"/>
                </a:solidFill>
              </a:rPr>
              <a:t>(</a:t>
            </a:r>
            <a:r>
              <a:rPr lang="en-US" altLang="ja-JP" sz="2400" b="1" dirty="0" smtClean="0">
                <a:solidFill>
                  <a:srgbClr val="FF0000"/>
                </a:solidFill>
              </a:rPr>
              <a:t>Fc= 921.8 MHz</a:t>
            </a:r>
            <a:r>
              <a:rPr lang="en-US" altLang="ja-JP" sz="2400" dirty="0" smtClean="0">
                <a:solidFill>
                  <a:srgbClr val="FF0000"/>
                </a:solidFill>
              </a:rPr>
              <a:t>)</a:t>
            </a:r>
            <a:br>
              <a:rPr lang="en-US" altLang="ja-JP" sz="2400" dirty="0" smtClean="0">
                <a:solidFill>
                  <a:srgbClr val="FF0000"/>
                </a:solidFill>
              </a:rPr>
            </a:br>
            <a:r>
              <a:rPr lang="en-US" altLang="ja-JP" sz="2400" dirty="0" smtClean="0"/>
              <a:t> Ch. 33&amp;34&amp;35&amp;36&amp;37 (922.3 – 923.3 </a:t>
            </a:r>
            <a:r>
              <a:rPr lang="en-US" altLang="ja-JP" sz="2400" dirty="0"/>
              <a:t>MHz) – </a:t>
            </a:r>
            <a:r>
              <a:rPr lang="en-US" altLang="ja-JP" sz="2400" dirty="0">
                <a:solidFill>
                  <a:srgbClr val="FF0000"/>
                </a:solidFill>
              </a:rPr>
              <a:t>(</a:t>
            </a:r>
            <a:r>
              <a:rPr lang="en-US" altLang="ja-JP" sz="2400" b="1" dirty="0">
                <a:solidFill>
                  <a:srgbClr val="FF0000"/>
                </a:solidFill>
              </a:rPr>
              <a:t>Fc= </a:t>
            </a:r>
            <a:r>
              <a:rPr lang="en-US" altLang="ja-JP" sz="2400" b="1" dirty="0" smtClean="0">
                <a:solidFill>
                  <a:srgbClr val="FF0000"/>
                </a:solidFill>
              </a:rPr>
              <a:t>922.8 </a:t>
            </a:r>
            <a:r>
              <a:rPr lang="en-US" altLang="ja-JP" sz="2400" b="1" dirty="0">
                <a:solidFill>
                  <a:srgbClr val="FF0000"/>
                </a:solidFill>
              </a:rPr>
              <a:t>MHz</a:t>
            </a:r>
            <a:r>
              <a:rPr lang="en-US" altLang="ja-JP" sz="2400" dirty="0" smtClean="0">
                <a:solidFill>
                  <a:srgbClr val="FF0000"/>
                </a:solidFill>
              </a:rPr>
              <a:t>)</a:t>
            </a:r>
            <a:r>
              <a:rPr lang="en-US" altLang="ja-JP" sz="2400" dirty="0">
                <a:solidFill>
                  <a:srgbClr val="FF0000"/>
                </a:solidFill>
              </a:rPr>
              <a:t/>
            </a:r>
            <a:br>
              <a:rPr lang="en-US" altLang="ja-JP" sz="2400" dirty="0">
                <a:solidFill>
                  <a:srgbClr val="FF0000"/>
                </a:solidFill>
              </a:rPr>
            </a:br>
            <a:endParaRPr kumimoji="1" lang="ja-JP" altLang="en-US" sz="2400" dirty="0">
              <a:solidFill>
                <a:srgbClr val="FF0000"/>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420888"/>
            <a:ext cx="8208912"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角丸四角形 4"/>
          <p:cNvSpPr/>
          <p:nvPr/>
        </p:nvSpPr>
        <p:spPr>
          <a:xfrm>
            <a:off x="4644008" y="4823074"/>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644008" y="5229200"/>
            <a:ext cx="216024" cy="1901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ー 6"/>
          <p:cNvSpPr>
            <a:spLocks noGrp="1"/>
          </p:cNvSpPr>
          <p:nvPr>
            <p:ph type="sldNum" sz="quarter" idx="12"/>
          </p:nvPr>
        </p:nvSpPr>
        <p:spPr/>
        <p:txBody>
          <a:bodyPr/>
          <a:lstStyle/>
          <a:p>
            <a:fld id="{109E66AF-D10A-4F83-8D85-76B4D6189FCF}" type="slidenum">
              <a:rPr kumimoji="1" lang="ja-JP" altLang="en-US" smtClean="0"/>
              <a:pPr/>
              <a:t>12</a:t>
            </a:fld>
            <a:endParaRPr kumimoji="1" lang="ja-JP" altLang="en-US"/>
          </a:p>
        </p:txBody>
      </p:sp>
    </p:spTree>
    <p:extLst>
      <p:ext uri="{BB962C8B-B14F-4D97-AF65-F5344CB8AC3E}">
        <p14:creationId xmlns:p14="http://schemas.microsoft.com/office/powerpoint/2010/main" val="2544888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003232" cy="490066"/>
          </a:xfrm>
        </p:spPr>
        <p:txBody>
          <a:bodyPr>
            <a:normAutofit/>
          </a:bodyPr>
          <a:lstStyle/>
          <a:p>
            <a:r>
              <a:rPr lang="en-US" altLang="ja-JP" sz="2400" b="1" dirty="0">
                <a:solidFill>
                  <a:srgbClr val="060FBA"/>
                </a:solidFill>
                <a:latin typeface="Arial Black" pitchFamily="34" charset="0"/>
              </a:rPr>
              <a:t>Low Power </a:t>
            </a:r>
            <a:r>
              <a:rPr lang="en-US" altLang="ja-JP" sz="2400" b="1" dirty="0" smtClean="0">
                <a:solidFill>
                  <a:srgbClr val="060FBA"/>
                </a:solidFill>
                <a:latin typeface="Arial Black" pitchFamily="34" charset="0"/>
              </a:rPr>
              <a:t>Mode</a:t>
            </a:r>
            <a:endParaRPr kumimoji="1" lang="ja-JP" altLang="en-US" sz="2400" dirty="0">
              <a:solidFill>
                <a:srgbClr val="060FBA"/>
              </a:solidFill>
              <a:latin typeface="Arial Black" pitchFamily="34" charset="0"/>
            </a:endParaRPr>
          </a:p>
        </p:txBody>
      </p:sp>
      <p:sp>
        <p:nvSpPr>
          <p:cNvPr id="3" name="コンテンツ プレースホルダー 2"/>
          <p:cNvSpPr>
            <a:spLocks noGrp="1"/>
          </p:cNvSpPr>
          <p:nvPr>
            <p:ph idx="1"/>
          </p:nvPr>
        </p:nvSpPr>
        <p:spPr>
          <a:xfrm>
            <a:off x="251520" y="764704"/>
            <a:ext cx="8649594" cy="5564666"/>
          </a:xfrm>
        </p:spPr>
        <p:txBody>
          <a:bodyPr/>
          <a:lstStyle/>
          <a:p>
            <a:r>
              <a:rPr lang="en-US" altLang="ja-JP" sz="1800" dirty="0" err="1" smtClean="0"/>
              <a:t>Tx</a:t>
            </a:r>
            <a:r>
              <a:rPr lang="en-US" altLang="ja-JP" sz="1800" dirty="0" smtClean="0"/>
              <a:t> </a:t>
            </a:r>
            <a:r>
              <a:rPr lang="en-US" altLang="ja-JP" sz="1800" dirty="0"/>
              <a:t>Power</a:t>
            </a:r>
            <a:r>
              <a:rPr lang="en-US" altLang="ja-JP" sz="1800" b="1" dirty="0">
                <a:solidFill>
                  <a:srgbClr val="060FBA"/>
                </a:solidFill>
              </a:rPr>
              <a:t>: </a:t>
            </a:r>
            <a:r>
              <a:rPr lang="en-US" altLang="ja-JP" sz="1800" b="1" dirty="0" smtClean="0">
                <a:solidFill>
                  <a:srgbClr val="060FBA"/>
                </a:solidFill>
              </a:rPr>
              <a:t>20 </a:t>
            </a:r>
            <a:r>
              <a:rPr lang="en-US" altLang="ja-JP" sz="1800" b="1" dirty="0" err="1">
                <a:solidFill>
                  <a:srgbClr val="060FBA"/>
                </a:solidFill>
              </a:rPr>
              <a:t>mW</a:t>
            </a:r>
            <a:r>
              <a:rPr lang="en-US" altLang="ja-JP" sz="1800" b="1" dirty="0">
                <a:solidFill>
                  <a:srgbClr val="060FBA"/>
                </a:solidFill>
              </a:rPr>
              <a:t>, </a:t>
            </a:r>
            <a:r>
              <a:rPr lang="en-US" altLang="ja-JP" sz="1800" dirty="0" smtClean="0"/>
              <a:t>Ant </a:t>
            </a:r>
            <a:r>
              <a:rPr lang="en-US" altLang="ja-JP" sz="1800" dirty="0"/>
              <a:t>gain: 3dBi</a:t>
            </a:r>
          </a:p>
          <a:p>
            <a:r>
              <a:rPr lang="en-US" altLang="ja-JP" sz="1800" dirty="0"/>
              <a:t>Band</a:t>
            </a:r>
            <a:r>
              <a:rPr lang="en-US" altLang="ja-JP" sz="1800" b="1" dirty="0">
                <a:solidFill>
                  <a:srgbClr val="060FBA"/>
                </a:solidFill>
              </a:rPr>
              <a:t>: 920.5 – </a:t>
            </a:r>
            <a:r>
              <a:rPr lang="en-US" altLang="ja-JP" sz="1800" b="1" dirty="0" smtClean="0">
                <a:solidFill>
                  <a:srgbClr val="060FBA"/>
                </a:solidFill>
              </a:rPr>
              <a:t>927.9 MHz </a:t>
            </a:r>
            <a:r>
              <a:rPr lang="en-US" altLang="ja-JP" sz="1800" dirty="0" smtClean="0"/>
              <a:t>(Ch. 24 – 60)</a:t>
            </a:r>
          </a:p>
          <a:p>
            <a:pPr marL="0" indent="0"/>
            <a:r>
              <a:rPr lang="en-US" altLang="ja-JP" sz="1800" b="1" dirty="0" smtClean="0">
                <a:solidFill>
                  <a:srgbClr val="060FBA"/>
                </a:solidFill>
              </a:rPr>
              <a:t>(1). </a:t>
            </a:r>
            <a:r>
              <a:rPr lang="en-US" altLang="ja-JP" sz="1800" b="1" dirty="0">
                <a:solidFill>
                  <a:srgbClr val="060FBA"/>
                </a:solidFill>
              </a:rPr>
              <a:t>200 kHz channelization for 100kc/s transmission</a:t>
            </a:r>
          </a:p>
          <a:p>
            <a:pPr marL="0" indent="0"/>
            <a:r>
              <a:rPr lang="en-US" altLang="ja-JP" sz="1800" dirty="0"/>
              <a:t>	: </a:t>
            </a:r>
            <a:r>
              <a:rPr lang="en-US" altLang="ja-JP" sz="1800" dirty="0" smtClean="0"/>
              <a:t>37 </a:t>
            </a:r>
            <a:r>
              <a:rPr lang="en-US" altLang="ja-JP" sz="1800" dirty="0"/>
              <a:t>channels in all </a:t>
            </a:r>
            <a:r>
              <a:rPr lang="en-US" altLang="ja-JP" sz="1800" dirty="0" smtClean="0"/>
              <a:t>available </a:t>
            </a:r>
            <a:endParaRPr lang="en-US" altLang="ja-JP" sz="1800" dirty="0"/>
          </a:p>
          <a:p>
            <a:endParaRPr lang="en-US" altLang="ja-JP" sz="1800" dirty="0" smtClean="0"/>
          </a:p>
          <a:p>
            <a:endParaRPr lang="en-US" altLang="ja-JP" sz="2400" dirty="0"/>
          </a:p>
          <a:p>
            <a:endParaRPr kumimoji="1" lang="ja-JP" alt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204864"/>
            <a:ext cx="8424936"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13</a:t>
            </a:fld>
            <a:endParaRPr kumimoji="1" lang="ja-JP" altLang="en-US"/>
          </a:p>
        </p:txBody>
      </p:sp>
    </p:spTree>
    <p:extLst>
      <p:ext uri="{BB962C8B-B14F-4D97-AF65-F5344CB8AC3E}">
        <p14:creationId xmlns:p14="http://schemas.microsoft.com/office/powerpoint/2010/main" val="1028703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19256" cy="994122"/>
          </a:xfrm>
        </p:spPr>
        <p:txBody>
          <a:bodyPr>
            <a:noAutofit/>
          </a:bodyPr>
          <a:lstStyle/>
          <a:p>
            <a:pPr marL="0" indent="0"/>
            <a:r>
              <a:rPr lang="en-US" altLang="ja-JP" sz="2400" b="1" dirty="0">
                <a:solidFill>
                  <a:srgbClr val="060FBA"/>
                </a:solidFill>
              </a:rPr>
              <a:t>(2) 400 kHz </a:t>
            </a:r>
            <a:r>
              <a:rPr lang="en-US" altLang="ja-JP" sz="2400" b="1" dirty="0" smtClean="0">
                <a:solidFill>
                  <a:srgbClr val="060FBA"/>
                </a:solidFill>
              </a:rPr>
              <a:t>channel bandwidth </a:t>
            </a:r>
            <a:r>
              <a:rPr lang="en-US" altLang="ja-JP" sz="2400" b="1" dirty="0">
                <a:solidFill>
                  <a:srgbClr val="060FBA"/>
                </a:solidFill>
              </a:rPr>
              <a:t>for 200kc/s transmission</a:t>
            </a:r>
            <a:br>
              <a:rPr lang="en-US" altLang="ja-JP" sz="2400" b="1" dirty="0">
                <a:solidFill>
                  <a:srgbClr val="060FBA"/>
                </a:solidFill>
              </a:rPr>
            </a:br>
            <a:r>
              <a:rPr lang="en-US" altLang="ja-JP" sz="2400" b="1" dirty="0">
                <a:solidFill>
                  <a:srgbClr val="060FBA"/>
                </a:solidFill>
              </a:rPr>
              <a:t>	: </a:t>
            </a:r>
            <a:r>
              <a:rPr lang="en-US" altLang="ja-JP" sz="2400" b="1" dirty="0" smtClean="0">
                <a:solidFill>
                  <a:srgbClr val="060FBA"/>
                </a:solidFill>
              </a:rPr>
              <a:t>18channels </a:t>
            </a:r>
            <a:r>
              <a:rPr lang="en-US" altLang="ja-JP" sz="2400" b="1" dirty="0">
                <a:solidFill>
                  <a:srgbClr val="060FBA"/>
                </a:solidFill>
              </a:rPr>
              <a:t>in all available (</a:t>
            </a:r>
            <a:r>
              <a:rPr lang="en-US" altLang="ja-JP" sz="2400" b="1" dirty="0" err="1">
                <a:solidFill>
                  <a:srgbClr val="060FBA"/>
                </a:solidFill>
              </a:rPr>
              <a:t>ch.</a:t>
            </a:r>
            <a:r>
              <a:rPr lang="en-US" altLang="ja-JP" sz="2400" b="1" dirty="0">
                <a:solidFill>
                  <a:srgbClr val="060FBA"/>
                </a:solidFill>
              </a:rPr>
              <a:t> 24 &amp;25 – 37&amp;38</a:t>
            </a:r>
            <a:r>
              <a:rPr lang="en-US" altLang="ja-JP" sz="2400" b="1" dirty="0" smtClean="0">
                <a:solidFill>
                  <a:srgbClr val="060FBA"/>
                </a:solidFill>
              </a:rPr>
              <a:t>)</a:t>
            </a:r>
            <a:endParaRPr kumimoji="1" lang="ja-JP" altLang="en-US" sz="2400" b="1" dirty="0">
              <a:solidFill>
                <a:srgbClr val="060FBA"/>
              </a:solidFill>
            </a:endParaRPr>
          </a:p>
        </p:txBody>
      </p:sp>
      <p:sp>
        <p:nvSpPr>
          <p:cNvPr id="3" name="コンテンツ プレースホルダー 2"/>
          <p:cNvSpPr>
            <a:spLocks noGrp="1"/>
          </p:cNvSpPr>
          <p:nvPr>
            <p:ph idx="1"/>
          </p:nvPr>
        </p:nvSpPr>
        <p:spPr>
          <a:xfrm>
            <a:off x="247202" y="1412776"/>
            <a:ext cx="8649594" cy="4988602"/>
          </a:xfrm>
        </p:spPr>
        <p:txBody>
          <a:bodyPr>
            <a:normAutofit/>
          </a:bodyPr>
          <a:lstStyle/>
          <a:p>
            <a:r>
              <a:rPr kumimoji="1" lang="en-US" altLang="ja-JP" sz="2000" b="1" dirty="0" smtClean="0">
                <a:solidFill>
                  <a:srgbClr val="060FBA"/>
                </a:solidFill>
              </a:rPr>
              <a:t>Examples: Ch. 24&amp;25 (920.5 – 920.9 MHz), </a:t>
            </a:r>
            <a:r>
              <a:rPr lang="en-US" altLang="ja-JP" sz="2000" b="1" dirty="0" smtClean="0">
                <a:solidFill>
                  <a:srgbClr val="060FBA"/>
                </a:solidFill>
              </a:rPr>
              <a:t>Ch. 26&amp;27 (920.9 – 921.3 MHz), …</a:t>
            </a:r>
            <a:endParaRPr kumimoji="1" lang="ja-JP" altLang="en-US" sz="2000" b="1" dirty="0">
              <a:solidFill>
                <a:srgbClr val="060FBA"/>
              </a:solidFill>
            </a:endParaRP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772816"/>
            <a:ext cx="8496943" cy="4805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角丸四角形 4"/>
          <p:cNvSpPr/>
          <p:nvPr/>
        </p:nvSpPr>
        <p:spPr>
          <a:xfrm>
            <a:off x="755576" y="2996952"/>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755576" y="3405957"/>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755576" y="3765997"/>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755576" y="419804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755576" y="455808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755576" y="491812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755576" y="535017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755576" y="571021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755576" y="607025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flipV="1">
            <a:off x="5030337" y="2996951"/>
            <a:ext cx="45719" cy="1177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5022050" y="3405957"/>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5022050" y="3789040"/>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5022050" y="4149080"/>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5022050" y="455808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5022050" y="4941168"/>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5022050" y="527816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5004048" y="571021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5022050" y="607025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23" name="フッター プレースホルダー 22"/>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24" name="スライド番号プレースホルダー 23"/>
          <p:cNvSpPr>
            <a:spLocks noGrp="1"/>
          </p:cNvSpPr>
          <p:nvPr>
            <p:ph type="sldNum" sz="quarter" idx="12"/>
          </p:nvPr>
        </p:nvSpPr>
        <p:spPr/>
        <p:txBody>
          <a:bodyPr/>
          <a:lstStyle/>
          <a:p>
            <a:fld id="{109E66AF-D10A-4F83-8D85-76B4D6189FCF}" type="slidenum">
              <a:rPr kumimoji="1" lang="ja-JP" altLang="en-US" smtClean="0"/>
              <a:pPr/>
              <a:t>14</a:t>
            </a:fld>
            <a:endParaRPr kumimoji="1" lang="ja-JP" altLang="en-US"/>
          </a:p>
        </p:txBody>
      </p:sp>
    </p:spTree>
    <p:extLst>
      <p:ext uri="{BB962C8B-B14F-4D97-AF65-F5344CB8AC3E}">
        <p14:creationId xmlns:p14="http://schemas.microsoft.com/office/powerpoint/2010/main" val="14607648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6368" y="260648"/>
            <a:ext cx="8363272" cy="1858218"/>
          </a:xfrm>
        </p:spPr>
        <p:txBody>
          <a:bodyPr>
            <a:noAutofit/>
          </a:bodyPr>
          <a:lstStyle/>
          <a:p>
            <a:r>
              <a:rPr lang="en-US" altLang="ja-JP" sz="2000" b="1" dirty="0">
                <a:solidFill>
                  <a:srgbClr val="060FBA"/>
                </a:solidFill>
              </a:rPr>
              <a:t>(3) 1 MHz channelization for 500kc/s transmission</a:t>
            </a:r>
            <a:br>
              <a:rPr lang="en-US" altLang="ja-JP" sz="2000" b="1" dirty="0">
                <a:solidFill>
                  <a:srgbClr val="060FBA"/>
                </a:solidFill>
              </a:rPr>
            </a:br>
            <a:r>
              <a:rPr lang="en-US" altLang="ja-JP" sz="2000" b="1" dirty="0">
                <a:solidFill>
                  <a:srgbClr val="060FBA"/>
                </a:solidFill>
              </a:rPr>
              <a:t>	: </a:t>
            </a:r>
            <a:r>
              <a:rPr lang="en-US" altLang="ja-JP" sz="2000" b="1" dirty="0" smtClean="0">
                <a:solidFill>
                  <a:srgbClr val="060FBA"/>
                </a:solidFill>
              </a:rPr>
              <a:t>4 </a:t>
            </a:r>
            <a:r>
              <a:rPr lang="en-US" altLang="ja-JP" sz="2000" b="1" dirty="0">
                <a:solidFill>
                  <a:srgbClr val="060FBA"/>
                </a:solidFill>
              </a:rPr>
              <a:t>channels in all available </a:t>
            </a:r>
            <a:br>
              <a:rPr lang="en-US" altLang="ja-JP" sz="2000" b="1" dirty="0">
                <a:solidFill>
                  <a:srgbClr val="060FBA"/>
                </a:solidFill>
              </a:rPr>
            </a:br>
            <a:r>
              <a:rPr lang="en-US" altLang="ja-JP" sz="2000" b="1" dirty="0">
                <a:solidFill>
                  <a:srgbClr val="060FBA"/>
                </a:solidFill>
              </a:rPr>
              <a:t>Ch. 28 &amp;29&amp;30&amp;31&amp;32 (921.3 – 922.3 MHz</a:t>
            </a:r>
            <a:r>
              <a:rPr lang="en-US" altLang="ja-JP" sz="2000" b="1" dirty="0" smtClean="0">
                <a:solidFill>
                  <a:srgbClr val="060FBA"/>
                </a:solidFill>
              </a:rPr>
              <a:t>) </a:t>
            </a:r>
            <a:r>
              <a:rPr lang="en-US" altLang="ja-JP" sz="2000" b="1" dirty="0" smtClean="0">
                <a:solidFill>
                  <a:srgbClr val="FF0000"/>
                </a:solidFill>
              </a:rPr>
              <a:t>– Fc = 921.8 MHz</a:t>
            </a:r>
            <a:r>
              <a:rPr lang="en-US" altLang="ja-JP" sz="2000" b="1" dirty="0">
                <a:solidFill>
                  <a:srgbClr val="060FBA"/>
                </a:solidFill>
              </a:rPr>
              <a:t/>
            </a:r>
            <a:br>
              <a:rPr lang="en-US" altLang="ja-JP" sz="2000" b="1" dirty="0">
                <a:solidFill>
                  <a:srgbClr val="060FBA"/>
                </a:solidFill>
              </a:rPr>
            </a:br>
            <a:r>
              <a:rPr lang="en-US" altLang="ja-JP" sz="2000" b="1" dirty="0">
                <a:solidFill>
                  <a:srgbClr val="060FBA"/>
                </a:solidFill>
              </a:rPr>
              <a:t> Ch. 33&amp;34&amp;35&amp;36&amp;37 (922.3 – 923.3 MHz) </a:t>
            </a:r>
            <a:r>
              <a:rPr lang="en-US" altLang="ja-JP" sz="2000" b="1" dirty="0">
                <a:solidFill>
                  <a:srgbClr val="FF0000"/>
                </a:solidFill>
              </a:rPr>
              <a:t>– Fc = </a:t>
            </a:r>
            <a:r>
              <a:rPr lang="en-US" altLang="ja-JP" sz="2000" b="1" dirty="0" smtClean="0">
                <a:solidFill>
                  <a:srgbClr val="FF0000"/>
                </a:solidFill>
              </a:rPr>
              <a:t>922.8 </a:t>
            </a:r>
            <a:r>
              <a:rPr lang="en-US" altLang="ja-JP" sz="2000" b="1" dirty="0">
                <a:solidFill>
                  <a:srgbClr val="FF0000"/>
                </a:solidFill>
              </a:rPr>
              <a:t>MHz</a:t>
            </a:r>
            <a:r>
              <a:rPr lang="en-US" altLang="ja-JP" sz="2000" b="1" dirty="0" smtClean="0">
                <a:solidFill>
                  <a:srgbClr val="FF0000"/>
                </a:solidFill>
              </a:rPr>
              <a:t/>
            </a:r>
            <a:br>
              <a:rPr lang="en-US" altLang="ja-JP" sz="2000" b="1" dirty="0" smtClean="0">
                <a:solidFill>
                  <a:srgbClr val="FF0000"/>
                </a:solidFill>
              </a:rPr>
            </a:br>
            <a:r>
              <a:rPr lang="en-US" altLang="ja-JP" sz="2000" b="1" dirty="0">
                <a:solidFill>
                  <a:srgbClr val="060FBA"/>
                </a:solidFill>
              </a:rPr>
              <a:t> Ch. </a:t>
            </a:r>
            <a:r>
              <a:rPr lang="en-US" altLang="ja-JP" sz="2000" b="1" dirty="0" smtClean="0">
                <a:solidFill>
                  <a:srgbClr val="060FBA"/>
                </a:solidFill>
              </a:rPr>
              <a:t>43&amp;44&amp;45&amp;46&amp;47 </a:t>
            </a:r>
            <a:r>
              <a:rPr lang="en-US" altLang="ja-JP" sz="2000" b="1" dirty="0">
                <a:solidFill>
                  <a:srgbClr val="060FBA"/>
                </a:solidFill>
              </a:rPr>
              <a:t>(</a:t>
            </a:r>
            <a:r>
              <a:rPr lang="en-US" altLang="ja-JP" sz="2000" b="1" dirty="0" smtClean="0">
                <a:solidFill>
                  <a:srgbClr val="060FBA"/>
                </a:solidFill>
              </a:rPr>
              <a:t>924.3 </a:t>
            </a:r>
            <a:r>
              <a:rPr lang="en-US" altLang="ja-JP" sz="2000" b="1" dirty="0">
                <a:solidFill>
                  <a:srgbClr val="060FBA"/>
                </a:solidFill>
              </a:rPr>
              <a:t>– </a:t>
            </a:r>
            <a:r>
              <a:rPr lang="en-US" altLang="ja-JP" sz="2000" b="1" dirty="0" smtClean="0">
                <a:solidFill>
                  <a:srgbClr val="060FBA"/>
                </a:solidFill>
              </a:rPr>
              <a:t>925.3 </a:t>
            </a:r>
            <a:r>
              <a:rPr lang="en-US" altLang="ja-JP" sz="2000" b="1" dirty="0">
                <a:solidFill>
                  <a:srgbClr val="060FBA"/>
                </a:solidFill>
              </a:rPr>
              <a:t>MHz) </a:t>
            </a:r>
            <a:r>
              <a:rPr lang="en-US" altLang="ja-JP" sz="2000" b="1" dirty="0">
                <a:solidFill>
                  <a:srgbClr val="FF0000"/>
                </a:solidFill>
              </a:rPr>
              <a:t>– Fc = </a:t>
            </a:r>
            <a:r>
              <a:rPr lang="en-US" altLang="ja-JP" sz="2000" b="1" dirty="0" smtClean="0">
                <a:solidFill>
                  <a:srgbClr val="FF0000"/>
                </a:solidFill>
              </a:rPr>
              <a:t>924.8 </a:t>
            </a:r>
            <a:r>
              <a:rPr lang="en-US" altLang="ja-JP" sz="2000" b="1" dirty="0">
                <a:solidFill>
                  <a:srgbClr val="FF0000"/>
                </a:solidFill>
              </a:rPr>
              <a:t>MHz</a:t>
            </a:r>
            <a:r>
              <a:rPr lang="en-US" altLang="ja-JP" sz="2000" b="1" dirty="0" smtClean="0">
                <a:solidFill>
                  <a:srgbClr val="FF0000"/>
                </a:solidFill>
              </a:rPr>
              <a:t/>
            </a:r>
            <a:br>
              <a:rPr lang="en-US" altLang="ja-JP" sz="2000" b="1" dirty="0" smtClean="0">
                <a:solidFill>
                  <a:srgbClr val="FF0000"/>
                </a:solidFill>
              </a:rPr>
            </a:br>
            <a:r>
              <a:rPr lang="en-US" altLang="ja-JP" sz="2000" b="1" dirty="0">
                <a:solidFill>
                  <a:srgbClr val="060FBA"/>
                </a:solidFill>
              </a:rPr>
              <a:t> Ch. </a:t>
            </a:r>
            <a:r>
              <a:rPr lang="en-US" altLang="ja-JP" sz="2000" b="1" dirty="0" smtClean="0">
                <a:solidFill>
                  <a:srgbClr val="060FBA"/>
                </a:solidFill>
              </a:rPr>
              <a:t>48&amp;49&amp;50&amp;51&amp;52 </a:t>
            </a:r>
            <a:r>
              <a:rPr lang="en-US" altLang="ja-JP" sz="2000" b="1" dirty="0">
                <a:solidFill>
                  <a:srgbClr val="060FBA"/>
                </a:solidFill>
              </a:rPr>
              <a:t>(</a:t>
            </a:r>
            <a:r>
              <a:rPr lang="en-US" altLang="ja-JP" sz="2000" b="1" dirty="0" smtClean="0">
                <a:solidFill>
                  <a:srgbClr val="060FBA"/>
                </a:solidFill>
              </a:rPr>
              <a:t>925.3 </a:t>
            </a:r>
            <a:r>
              <a:rPr lang="en-US" altLang="ja-JP" sz="2000" b="1" dirty="0">
                <a:solidFill>
                  <a:srgbClr val="060FBA"/>
                </a:solidFill>
              </a:rPr>
              <a:t>– </a:t>
            </a:r>
            <a:r>
              <a:rPr lang="en-US" altLang="ja-JP" sz="2000" b="1" dirty="0" smtClean="0">
                <a:solidFill>
                  <a:srgbClr val="060FBA"/>
                </a:solidFill>
              </a:rPr>
              <a:t>926.3 </a:t>
            </a:r>
            <a:r>
              <a:rPr lang="en-US" altLang="ja-JP" sz="2000" b="1" dirty="0">
                <a:solidFill>
                  <a:srgbClr val="060FBA"/>
                </a:solidFill>
              </a:rPr>
              <a:t>MHz) </a:t>
            </a:r>
            <a:r>
              <a:rPr lang="en-US" altLang="ja-JP" sz="2000" b="1" dirty="0">
                <a:solidFill>
                  <a:srgbClr val="FF0000"/>
                </a:solidFill>
              </a:rPr>
              <a:t>– Fc = </a:t>
            </a:r>
            <a:r>
              <a:rPr lang="en-US" altLang="ja-JP" sz="2000" b="1" dirty="0" smtClean="0">
                <a:solidFill>
                  <a:srgbClr val="FF0000"/>
                </a:solidFill>
              </a:rPr>
              <a:t>925.8 </a:t>
            </a:r>
            <a:r>
              <a:rPr lang="en-US" altLang="ja-JP" sz="2000" b="1" dirty="0">
                <a:solidFill>
                  <a:srgbClr val="FF0000"/>
                </a:solidFill>
              </a:rPr>
              <a:t>MHz</a:t>
            </a:r>
            <a:endParaRPr kumimoji="1" lang="ja-JP" altLang="en-US" sz="2000" b="1" dirty="0">
              <a:solidFill>
                <a:srgbClr val="FF0000"/>
              </a:solidFill>
            </a:endParaRPr>
          </a:p>
        </p:txBody>
      </p:sp>
      <p:sp>
        <p:nvSpPr>
          <p:cNvPr id="3" name="コンテンツ プレースホルダー 2"/>
          <p:cNvSpPr>
            <a:spLocks noGrp="1"/>
          </p:cNvSpPr>
          <p:nvPr>
            <p:ph idx="1"/>
          </p:nvPr>
        </p:nvSpPr>
        <p:spPr>
          <a:xfrm>
            <a:off x="395536" y="2276872"/>
            <a:ext cx="8429252" cy="360040"/>
          </a:xfrm>
        </p:spPr>
        <p:txBody>
          <a:bodyPr>
            <a:normAutofit fontScale="92500" lnSpcReduction="10000"/>
          </a:bodyPr>
          <a:lstStyle/>
          <a:p>
            <a:r>
              <a:rPr kumimoji="1" lang="en-US" altLang="ja-JP" sz="2000" dirty="0" smtClean="0"/>
              <a:t>Channelization example:</a:t>
            </a: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2276872"/>
            <a:ext cx="8712967" cy="4258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角丸四角形 4"/>
          <p:cNvSpPr/>
          <p:nvPr/>
        </p:nvSpPr>
        <p:spPr>
          <a:xfrm>
            <a:off x="611560" y="527816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611560" y="499013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4788024" y="3910013"/>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4806026" y="5278165"/>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9" name="フッター プレースホルダー 8"/>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10" name="スライド番号プレースホルダー 9"/>
          <p:cNvSpPr>
            <a:spLocks noGrp="1"/>
          </p:cNvSpPr>
          <p:nvPr>
            <p:ph type="sldNum" sz="quarter" idx="12"/>
          </p:nvPr>
        </p:nvSpPr>
        <p:spPr/>
        <p:txBody>
          <a:bodyPr/>
          <a:lstStyle/>
          <a:p>
            <a:fld id="{109E66AF-D10A-4F83-8D85-76B4D6189FCF}" type="slidenum">
              <a:rPr kumimoji="1" lang="ja-JP" altLang="en-US" smtClean="0"/>
              <a:pPr/>
              <a:t>15</a:t>
            </a:fld>
            <a:endParaRPr kumimoji="1" lang="ja-JP" altLang="en-US"/>
          </a:p>
        </p:txBody>
      </p:sp>
    </p:spTree>
    <p:extLst>
      <p:ext uri="{BB962C8B-B14F-4D97-AF65-F5344CB8AC3E}">
        <p14:creationId xmlns:p14="http://schemas.microsoft.com/office/powerpoint/2010/main" val="15407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16</a:t>
            </a:fld>
            <a:endParaRPr kumimoji="1" lang="ja-JP" altLang="en-US"/>
          </a:p>
        </p:txBody>
      </p:sp>
      <p:sp>
        <p:nvSpPr>
          <p:cNvPr id="9" name="タイトル 1"/>
          <p:cNvSpPr>
            <a:spLocks noGrp="1"/>
          </p:cNvSpPr>
          <p:nvPr>
            <p:ph type="title"/>
          </p:nvPr>
        </p:nvSpPr>
        <p:spPr>
          <a:xfrm>
            <a:off x="251520" y="562670"/>
            <a:ext cx="8363272" cy="1858218"/>
          </a:xfrm>
        </p:spPr>
        <p:txBody>
          <a:bodyPr>
            <a:noAutofit/>
          </a:bodyPr>
          <a:lstStyle/>
          <a:p>
            <a:r>
              <a:rPr lang="en-US" altLang="ja-JP" sz="2000" b="1" dirty="0">
                <a:solidFill>
                  <a:srgbClr val="060FBA"/>
                </a:solidFill>
              </a:rPr>
              <a:t>(3) 1 MHz channelization for 500kc/s </a:t>
            </a:r>
            <a:r>
              <a:rPr lang="en-US" altLang="ja-JP" sz="2000" b="1" dirty="0" smtClean="0">
                <a:solidFill>
                  <a:srgbClr val="060FBA"/>
                </a:solidFill>
              </a:rPr>
              <a:t>transmission: 4 </a:t>
            </a:r>
            <a:r>
              <a:rPr lang="en-US" altLang="ja-JP" sz="2000" b="1" dirty="0">
                <a:solidFill>
                  <a:srgbClr val="060FBA"/>
                </a:solidFill>
              </a:rPr>
              <a:t>channels in all available </a:t>
            </a:r>
            <a:br>
              <a:rPr lang="en-US" altLang="ja-JP" sz="2000" b="1" dirty="0">
                <a:solidFill>
                  <a:srgbClr val="060FBA"/>
                </a:solidFill>
              </a:rPr>
            </a:br>
            <a:r>
              <a:rPr lang="en-US" altLang="ja-JP" sz="1800" b="1" dirty="0">
                <a:solidFill>
                  <a:srgbClr val="060FBA"/>
                </a:solidFill>
              </a:rPr>
              <a:t>Ch. 28 &amp;29&amp;30&amp;31&amp;32 (921.3 – 922.3 MHz</a:t>
            </a:r>
            <a:r>
              <a:rPr lang="en-US" altLang="ja-JP" sz="1800" b="1" dirty="0" smtClean="0">
                <a:solidFill>
                  <a:srgbClr val="060FBA"/>
                </a:solidFill>
              </a:rPr>
              <a:t>) </a:t>
            </a:r>
            <a:r>
              <a:rPr lang="en-US" altLang="ja-JP" sz="1800" b="1" dirty="0" smtClean="0">
                <a:solidFill>
                  <a:srgbClr val="FF0000"/>
                </a:solidFill>
              </a:rPr>
              <a:t>– Fc = 921.8 MHz</a:t>
            </a:r>
            <a:r>
              <a:rPr lang="en-US" altLang="ja-JP" sz="1800" b="1" dirty="0">
                <a:solidFill>
                  <a:srgbClr val="060FBA"/>
                </a:solidFill>
              </a:rPr>
              <a:t/>
            </a:r>
            <a:br>
              <a:rPr lang="en-US" altLang="ja-JP" sz="1800" b="1" dirty="0">
                <a:solidFill>
                  <a:srgbClr val="060FBA"/>
                </a:solidFill>
              </a:rPr>
            </a:br>
            <a:r>
              <a:rPr lang="en-US" altLang="ja-JP" sz="1800" b="1" dirty="0">
                <a:solidFill>
                  <a:srgbClr val="060FBA"/>
                </a:solidFill>
              </a:rPr>
              <a:t> Ch. 33&amp;34&amp;35&amp;36&amp;37 (922.3 – 923.3 MHz) </a:t>
            </a:r>
            <a:r>
              <a:rPr lang="en-US" altLang="ja-JP" sz="1800" b="1" dirty="0">
                <a:solidFill>
                  <a:srgbClr val="FF0000"/>
                </a:solidFill>
              </a:rPr>
              <a:t>– Fc = </a:t>
            </a:r>
            <a:r>
              <a:rPr lang="en-US" altLang="ja-JP" sz="1800" b="1" dirty="0" smtClean="0">
                <a:solidFill>
                  <a:srgbClr val="FF0000"/>
                </a:solidFill>
              </a:rPr>
              <a:t>922.8 MHz</a:t>
            </a:r>
            <a:br>
              <a:rPr lang="en-US" altLang="ja-JP" sz="1800" b="1" dirty="0" smtClean="0">
                <a:solidFill>
                  <a:srgbClr val="FF0000"/>
                </a:solidFill>
              </a:rPr>
            </a:br>
            <a:r>
              <a:rPr lang="en-US" altLang="ja-JP" sz="1800" b="1" dirty="0">
                <a:solidFill>
                  <a:srgbClr val="060FBA"/>
                </a:solidFill>
              </a:rPr>
              <a:t> Ch. </a:t>
            </a:r>
            <a:r>
              <a:rPr lang="en-US" altLang="ja-JP" sz="1800" b="1" dirty="0" smtClean="0">
                <a:solidFill>
                  <a:srgbClr val="060FBA"/>
                </a:solidFill>
              </a:rPr>
              <a:t>38&amp;39&amp;40&amp;41&amp;42 </a:t>
            </a:r>
            <a:r>
              <a:rPr lang="en-US" altLang="ja-JP" sz="1800" b="1" dirty="0">
                <a:solidFill>
                  <a:srgbClr val="060FBA"/>
                </a:solidFill>
              </a:rPr>
              <a:t>(</a:t>
            </a:r>
            <a:r>
              <a:rPr lang="en-US" altLang="ja-JP" sz="1800" b="1" dirty="0" smtClean="0">
                <a:solidFill>
                  <a:srgbClr val="060FBA"/>
                </a:solidFill>
              </a:rPr>
              <a:t>923.3 </a:t>
            </a:r>
            <a:r>
              <a:rPr lang="en-US" altLang="ja-JP" sz="1800" b="1" dirty="0">
                <a:solidFill>
                  <a:srgbClr val="060FBA"/>
                </a:solidFill>
              </a:rPr>
              <a:t>– </a:t>
            </a:r>
            <a:r>
              <a:rPr lang="en-US" altLang="ja-JP" sz="1800" b="1" dirty="0" smtClean="0">
                <a:solidFill>
                  <a:srgbClr val="060FBA"/>
                </a:solidFill>
              </a:rPr>
              <a:t>924.3 </a:t>
            </a:r>
            <a:r>
              <a:rPr lang="en-US" altLang="ja-JP" sz="1800" b="1" dirty="0">
                <a:solidFill>
                  <a:srgbClr val="060FBA"/>
                </a:solidFill>
              </a:rPr>
              <a:t>MHz) </a:t>
            </a:r>
            <a:r>
              <a:rPr lang="en-US" altLang="ja-JP" sz="1800" b="1" dirty="0">
                <a:solidFill>
                  <a:srgbClr val="FF0000"/>
                </a:solidFill>
              </a:rPr>
              <a:t>– Fc = </a:t>
            </a:r>
            <a:r>
              <a:rPr lang="en-US" altLang="ja-JP" sz="1800" b="1" dirty="0" smtClean="0">
                <a:solidFill>
                  <a:srgbClr val="FF0000"/>
                </a:solidFill>
              </a:rPr>
              <a:t>923.8 </a:t>
            </a:r>
            <a:r>
              <a:rPr lang="en-US" altLang="ja-JP" sz="1800" b="1" dirty="0">
                <a:solidFill>
                  <a:srgbClr val="FF0000"/>
                </a:solidFill>
              </a:rPr>
              <a:t>MHz</a:t>
            </a:r>
            <a:r>
              <a:rPr lang="en-US" altLang="ja-JP" sz="1800" b="1" dirty="0" smtClean="0">
                <a:solidFill>
                  <a:srgbClr val="FF0000"/>
                </a:solidFill>
              </a:rPr>
              <a:t/>
            </a:r>
            <a:br>
              <a:rPr lang="en-US" altLang="ja-JP" sz="1800" b="1" dirty="0" smtClean="0">
                <a:solidFill>
                  <a:srgbClr val="FF0000"/>
                </a:solidFill>
              </a:rPr>
            </a:br>
            <a:r>
              <a:rPr lang="en-US" altLang="ja-JP" sz="1800" b="1" dirty="0">
                <a:solidFill>
                  <a:srgbClr val="060FBA"/>
                </a:solidFill>
              </a:rPr>
              <a:t> Ch. </a:t>
            </a:r>
            <a:r>
              <a:rPr lang="en-US" altLang="ja-JP" sz="1800" b="1" dirty="0" smtClean="0">
                <a:solidFill>
                  <a:srgbClr val="060FBA"/>
                </a:solidFill>
              </a:rPr>
              <a:t>43&amp;44&amp;45&amp;46&amp;47 </a:t>
            </a:r>
            <a:r>
              <a:rPr lang="en-US" altLang="ja-JP" sz="1800" b="1" dirty="0">
                <a:solidFill>
                  <a:srgbClr val="060FBA"/>
                </a:solidFill>
              </a:rPr>
              <a:t>(</a:t>
            </a:r>
            <a:r>
              <a:rPr lang="en-US" altLang="ja-JP" sz="1800" b="1" dirty="0" smtClean="0">
                <a:solidFill>
                  <a:srgbClr val="060FBA"/>
                </a:solidFill>
              </a:rPr>
              <a:t>924.3 </a:t>
            </a:r>
            <a:r>
              <a:rPr lang="en-US" altLang="ja-JP" sz="1800" b="1" dirty="0">
                <a:solidFill>
                  <a:srgbClr val="060FBA"/>
                </a:solidFill>
              </a:rPr>
              <a:t>– </a:t>
            </a:r>
            <a:r>
              <a:rPr lang="en-US" altLang="ja-JP" sz="1800" b="1" dirty="0" smtClean="0">
                <a:solidFill>
                  <a:srgbClr val="060FBA"/>
                </a:solidFill>
              </a:rPr>
              <a:t>925.3 </a:t>
            </a:r>
            <a:r>
              <a:rPr lang="en-US" altLang="ja-JP" sz="1800" b="1" dirty="0">
                <a:solidFill>
                  <a:srgbClr val="060FBA"/>
                </a:solidFill>
              </a:rPr>
              <a:t>MHz) </a:t>
            </a:r>
            <a:r>
              <a:rPr lang="en-US" altLang="ja-JP" sz="1800" b="1" dirty="0">
                <a:solidFill>
                  <a:srgbClr val="FF0000"/>
                </a:solidFill>
              </a:rPr>
              <a:t>– Fc = </a:t>
            </a:r>
            <a:r>
              <a:rPr lang="en-US" altLang="ja-JP" sz="1800" b="1" dirty="0" smtClean="0">
                <a:solidFill>
                  <a:srgbClr val="FF0000"/>
                </a:solidFill>
              </a:rPr>
              <a:t>924.8 </a:t>
            </a:r>
            <a:r>
              <a:rPr lang="en-US" altLang="ja-JP" sz="1800" b="1" dirty="0">
                <a:solidFill>
                  <a:srgbClr val="FF0000"/>
                </a:solidFill>
              </a:rPr>
              <a:t>MHz</a:t>
            </a:r>
            <a:r>
              <a:rPr lang="en-US" altLang="ja-JP" sz="1800" b="1" dirty="0" smtClean="0">
                <a:solidFill>
                  <a:srgbClr val="FF0000"/>
                </a:solidFill>
              </a:rPr>
              <a:t/>
            </a:r>
            <a:br>
              <a:rPr lang="en-US" altLang="ja-JP" sz="1800" b="1" dirty="0" smtClean="0">
                <a:solidFill>
                  <a:srgbClr val="FF0000"/>
                </a:solidFill>
              </a:rPr>
            </a:br>
            <a:r>
              <a:rPr lang="en-US" altLang="ja-JP" sz="1800" b="1" dirty="0">
                <a:solidFill>
                  <a:srgbClr val="060FBA"/>
                </a:solidFill>
              </a:rPr>
              <a:t> Ch. </a:t>
            </a:r>
            <a:r>
              <a:rPr lang="en-US" altLang="ja-JP" sz="1800" b="1" dirty="0" smtClean="0">
                <a:solidFill>
                  <a:srgbClr val="060FBA"/>
                </a:solidFill>
              </a:rPr>
              <a:t>48&amp;49&amp;50&amp;51&amp;52 </a:t>
            </a:r>
            <a:r>
              <a:rPr lang="en-US" altLang="ja-JP" sz="1800" b="1" dirty="0">
                <a:solidFill>
                  <a:srgbClr val="060FBA"/>
                </a:solidFill>
              </a:rPr>
              <a:t>(</a:t>
            </a:r>
            <a:r>
              <a:rPr lang="en-US" altLang="ja-JP" sz="1800" b="1" dirty="0" smtClean="0">
                <a:solidFill>
                  <a:srgbClr val="060FBA"/>
                </a:solidFill>
              </a:rPr>
              <a:t>925.3 </a:t>
            </a:r>
            <a:r>
              <a:rPr lang="en-US" altLang="ja-JP" sz="1800" b="1" dirty="0">
                <a:solidFill>
                  <a:srgbClr val="060FBA"/>
                </a:solidFill>
              </a:rPr>
              <a:t>– </a:t>
            </a:r>
            <a:r>
              <a:rPr lang="en-US" altLang="ja-JP" sz="1800" b="1" dirty="0" smtClean="0">
                <a:solidFill>
                  <a:srgbClr val="060FBA"/>
                </a:solidFill>
              </a:rPr>
              <a:t>926.3 </a:t>
            </a:r>
            <a:r>
              <a:rPr lang="en-US" altLang="ja-JP" sz="1800" b="1" dirty="0">
                <a:solidFill>
                  <a:srgbClr val="060FBA"/>
                </a:solidFill>
              </a:rPr>
              <a:t>MHz) </a:t>
            </a:r>
            <a:r>
              <a:rPr lang="en-US" altLang="ja-JP" sz="1800" b="1" dirty="0">
                <a:solidFill>
                  <a:srgbClr val="FF0000"/>
                </a:solidFill>
              </a:rPr>
              <a:t>– Fc = </a:t>
            </a:r>
            <a:r>
              <a:rPr lang="en-US" altLang="ja-JP" sz="1800" b="1" dirty="0" smtClean="0">
                <a:solidFill>
                  <a:srgbClr val="FF0000"/>
                </a:solidFill>
              </a:rPr>
              <a:t>925.8 MHz</a:t>
            </a:r>
            <a:br>
              <a:rPr lang="en-US" altLang="ja-JP" sz="1800" b="1" dirty="0" smtClean="0">
                <a:solidFill>
                  <a:srgbClr val="FF0000"/>
                </a:solidFill>
              </a:rPr>
            </a:br>
            <a:r>
              <a:rPr lang="en-US" altLang="ja-JP" sz="1800" b="1" dirty="0">
                <a:solidFill>
                  <a:srgbClr val="060FBA"/>
                </a:solidFill>
              </a:rPr>
              <a:t>Ch. </a:t>
            </a:r>
            <a:r>
              <a:rPr lang="en-US" altLang="ja-JP" sz="1800" b="1" dirty="0" smtClean="0">
                <a:solidFill>
                  <a:srgbClr val="060FBA"/>
                </a:solidFill>
              </a:rPr>
              <a:t>53&amp;54&amp;55&amp;56&amp;57 </a:t>
            </a:r>
            <a:r>
              <a:rPr lang="en-US" altLang="ja-JP" sz="1800" b="1" dirty="0">
                <a:solidFill>
                  <a:srgbClr val="060FBA"/>
                </a:solidFill>
              </a:rPr>
              <a:t>(</a:t>
            </a:r>
            <a:r>
              <a:rPr lang="en-US" altLang="ja-JP" sz="1800" b="1" dirty="0" smtClean="0">
                <a:solidFill>
                  <a:srgbClr val="060FBA"/>
                </a:solidFill>
              </a:rPr>
              <a:t>926.3 </a:t>
            </a:r>
            <a:r>
              <a:rPr lang="en-US" altLang="ja-JP" sz="1800" b="1" dirty="0">
                <a:solidFill>
                  <a:srgbClr val="060FBA"/>
                </a:solidFill>
              </a:rPr>
              <a:t>– </a:t>
            </a:r>
            <a:r>
              <a:rPr lang="en-US" altLang="ja-JP" sz="1800" b="1" dirty="0" smtClean="0">
                <a:solidFill>
                  <a:srgbClr val="060FBA"/>
                </a:solidFill>
              </a:rPr>
              <a:t>927.3 </a:t>
            </a:r>
            <a:r>
              <a:rPr lang="en-US" altLang="ja-JP" sz="1800" b="1" dirty="0">
                <a:solidFill>
                  <a:srgbClr val="060FBA"/>
                </a:solidFill>
              </a:rPr>
              <a:t>MHz) </a:t>
            </a:r>
            <a:r>
              <a:rPr lang="en-US" altLang="ja-JP" sz="1800" b="1" dirty="0">
                <a:solidFill>
                  <a:srgbClr val="FF0000"/>
                </a:solidFill>
              </a:rPr>
              <a:t>– Fc = </a:t>
            </a:r>
            <a:r>
              <a:rPr lang="en-US" altLang="ja-JP" sz="1800" b="1" dirty="0" smtClean="0">
                <a:solidFill>
                  <a:srgbClr val="FF0000"/>
                </a:solidFill>
              </a:rPr>
              <a:t>926.8 </a:t>
            </a:r>
            <a:r>
              <a:rPr lang="en-US" altLang="ja-JP" sz="1800" b="1" dirty="0">
                <a:solidFill>
                  <a:srgbClr val="FF0000"/>
                </a:solidFill>
              </a:rPr>
              <a:t>MHz</a:t>
            </a:r>
            <a:br>
              <a:rPr lang="en-US" altLang="ja-JP" sz="1800" b="1" dirty="0">
                <a:solidFill>
                  <a:srgbClr val="FF0000"/>
                </a:solidFill>
              </a:rPr>
            </a:br>
            <a:endParaRPr kumimoji="1" lang="ja-JP" altLang="en-US" sz="1800" b="1" dirty="0">
              <a:solidFill>
                <a:srgbClr val="FF0000"/>
              </a:solidFill>
            </a:endParaRPr>
          </a:p>
        </p:txBody>
      </p:sp>
      <p:grpSp>
        <p:nvGrpSpPr>
          <p:cNvPr id="7" name="グループ化 6"/>
          <p:cNvGrpSpPr/>
          <p:nvPr/>
        </p:nvGrpSpPr>
        <p:grpSpPr>
          <a:xfrm>
            <a:off x="1152525" y="2441823"/>
            <a:ext cx="6838950" cy="4011513"/>
            <a:chOff x="1152525" y="2009775"/>
            <a:chExt cx="6838950" cy="4011513"/>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525" y="2009775"/>
              <a:ext cx="6838950"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1726" y="4849713"/>
              <a:ext cx="6724650"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角丸四角形 10"/>
            <p:cNvSpPr/>
            <p:nvPr/>
          </p:nvSpPr>
          <p:spPr>
            <a:xfrm>
              <a:off x="1421650" y="3933056"/>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1403648" y="4149080"/>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1421650" y="5134149"/>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6516216" y="3140968"/>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6534218" y="4149080"/>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6534218" y="5062141"/>
              <a:ext cx="54006" cy="950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962861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12968" cy="418058"/>
          </a:xfrm>
        </p:spPr>
        <p:txBody>
          <a:bodyPr>
            <a:noAutofit/>
          </a:bodyPr>
          <a:lstStyle/>
          <a:p>
            <a:r>
              <a:rPr kumimoji="1" lang="en-US" altLang="ja-JP" sz="2400" dirty="0" smtClean="0">
                <a:solidFill>
                  <a:srgbClr val="060FBA"/>
                </a:solidFill>
                <a:latin typeface="Arial Black" pitchFamily="34" charset="0"/>
              </a:rPr>
              <a:t>USA and Japanese channelization (in the bracket)</a:t>
            </a:r>
            <a:endParaRPr kumimoji="1" lang="ja-JP" altLang="en-US" sz="2400" dirty="0">
              <a:solidFill>
                <a:srgbClr val="060FBA"/>
              </a:solidFill>
              <a:latin typeface="Arial Black" pitchFamily="34" charset="0"/>
            </a:endParaRPr>
          </a:p>
        </p:txBody>
      </p:sp>
      <p:sp>
        <p:nvSpPr>
          <p:cNvPr id="3" name="コンテンツ プレースホルダー 2"/>
          <p:cNvSpPr>
            <a:spLocks noGrp="1"/>
          </p:cNvSpPr>
          <p:nvPr>
            <p:ph idx="1"/>
          </p:nvPr>
        </p:nvSpPr>
        <p:spPr>
          <a:xfrm>
            <a:off x="251520" y="836712"/>
            <a:ext cx="8577586" cy="5492658"/>
          </a:xfrm>
        </p:spPr>
        <p:txBody>
          <a:bodyPr>
            <a:normAutofit fontScale="77500" lnSpcReduction="20000"/>
          </a:bodyPr>
          <a:lstStyle/>
          <a:p>
            <a:pPr marL="0" indent="0"/>
            <a:r>
              <a:rPr lang="en-US" altLang="ja-JP" sz="2800" dirty="0" smtClean="0"/>
              <a:t>Channel bandwidth:</a:t>
            </a:r>
            <a:endParaRPr lang="en-US" altLang="ja-JP" sz="2800" dirty="0"/>
          </a:p>
          <a:p>
            <a:pPr marL="514350" indent="-514350">
              <a:buAutoNum type="arabicPeriod"/>
            </a:pPr>
            <a:r>
              <a:rPr kumimoji="1" lang="en-US" altLang="ja-JP" sz="2800" b="1" dirty="0" smtClean="0">
                <a:solidFill>
                  <a:srgbClr val="060FBA"/>
                </a:solidFill>
              </a:rPr>
              <a:t>200 kHz </a:t>
            </a:r>
          </a:p>
          <a:p>
            <a:pPr marL="0" indent="0"/>
            <a:r>
              <a:rPr lang="en-US" altLang="ja-JP" sz="2800" b="1" dirty="0" smtClean="0"/>
              <a:t>Fc= 902.2 + (N-1) x 0.2					</a:t>
            </a:r>
            <a:r>
              <a:rPr lang="en-US" altLang="ja-JP" sz="2800" dirty="0" smtClean="0"/>
              <a:t>(1)</a:t>
            </a:r>
          </a:p>
          <a:p>
            <a:pPr marL="0" indent="0"/>
            <a:r>
              <a:rPr lang="en-US" altLang="ja-JP" sz="2800" dirty="0"/>
              <a:t>	</a:t>
            </a:r>
            <a:r>
              <a:rPr lang="en-US" altLang="ja-JP" sz="2800" b="1" dirty="0" smtClean="0"/>
              <a:t>N= 1 – 129 (93-129 in Japan)</a:t>
            </a:r>
          </a:p>
          <a:p>
            <a:pPr marL="0" indent="0"/>
            <a:r>
              <a:rPr kumimoji="1" lang="en-US" altLang="ja-JP" sz="2800" dirty="0"/>
              <a:t>	</a:t>
            </a:r>
            <a:r>
              <a:rPr lang="en-US" altLang="ja-JP" sz="2800" dirty="0" smtClean="0"/>
              <a:t>Ex. N=93 gives Japanese Ch.24 center frequency</a:t>
            </a:r>
            <a:endParaRPr kumimoji="1" lang="en-US" altLang="ja-JP" sz="2800" dirty="0" smtClean="0"/>
          </a:p>
          <a:p>
            <a:pPr marL="514350" indent="-514350">
              <a:buAutoNum type="arabicPeriod" startAt="2"/>
            </a:pPr>
            <a:r>
              <a:rPr lang="en-US" altLang="ja-JP" b="1" dirty="0" smtClean="0">
                <a:solidFill>
                  <a:srgbClr val="060FBA"/>
                </a:solidFill>
              </a:rPr>
              <a:t>400 kHz </a:t>
            </a:r>
          </a:p>
          <a:p>
            <a:pPr marL="0" indent="0"/>
            <a:r>
              <a:rPr lang="en-US" altLang="ja-JP" b="1" dirty="0" smtClean="0"/>
              <a:t>Fc = 902. 3 + (N-1) x 0.4 	</a:t>
            </a:r>
            <a:r>
              <a:rPr lang="en-US" altLang="ja-JP" dirty="0" smtClean="0"/>
              <a:t>			(2)</a:t>
            </a:r>
          </a:p>
          <a:p>
            <a:pPr marL="0" indent="0"/>
            <a:r>
              <a:rPr lang="en-US" altLang="ja-JP" dirty="0"/>
              <a:t>	</a:t>
            </a:r>
            <a:r>
              <a:rPr lang="en-US" altLang="ja-JP" b="1" dirty="0" smtClean="0"/>
              <a:t>N= 1- 64 (47 – 64 in Japan)</a:t>
            </a:r>
          </a:p>
          <a:p>
            <a:pPr marL="514350" indent="-514350">
              <a:buAutoNum type="arabicPeriod" startAt="3"/>
            </a:pPr>
            <a:r>
              <a:rPr kumimoji="1" lang="en-US" altLang="ja-JP" b="1" dirty="0" smtClean="0">
                <a:solidFill>
                  <a:srgbClr val="060FBA"/>
                </a:solidFill>
              </a:rPr>
              <a:t>1 MHz </a:t>
            </a:r>
          </a:p>
          <a:p>
            <a:pPr marL="0" indent="0"/>
            <a:r>
              <a:rPr lang="en-US" altLang="ja-JP" b="1" dirty="0" smtClean="0"/>
              <a:t>Fc= 902. 8 + (N-1) x 1 </a:t>
            </a:r>
            <a:r>
              <a:rPr lang="en-US" altLang="ja-JP" dirty="0" smtClean="0"/>
              <a:t>				(3)</a:t>
            </a:r>
          </a:p>
          <a:p>
            <a:pPr marL="0" indent="0"/>
            <a:r>
              <a:rPr kumimoji="1" lang="en-US" altLang="ja-JP" dirty="0"/>
              <a:t>	</a:t>
            </a:r>
            <a:r>
              <a:rPr kumimoji="1" lang="en-US" altLang="ja-JP" b="1" dirty="0" smtClean="0"/>
              <a:t>N= 1 – 25 (20 – 25 in Japan)</a:t>
            </a:r>
          </a:p>
          <a:p>
            <a:pPr marL="0" indent="0"/>
            <a:r>
              <a:rPr lang="en-US" altLang="ja-JP" b="1" dirty="0" smtClean="0">
                <a:solidFill>
                  <a:srgbClr val="060FBA"/>
                </a:solidFill>
              </a:rPr>
              <a:t>4.    2 MHz</a:t>
            </a:r>
          </a:p>
          <a:p>
            <a:pPr marL="0" indent="0"/>
            <a:r>
              <a:rPr lang="en-US" altLang="ja-JP" b="1" dirty="0" smtClean="0"/>
              <a:t>Fc= </a:t>
            </a:r>
            <a:r>
              <a:rPr lang="en-US" altLang="ja-JP" b="1" dirty="0"/>
              <a:t>903+ (N-1) x 2					(4)</a:t>
            </a:r>
          </a:p>
          <a:p>
            <a:pPr marL="0" indent="0"/>
            <a:r>
              <a:rPr lang="en-US" altLang="ja-JP" b="1" dirty="0"/>
              <a:t>	</a:t>
            </a:r>
            <a:r>
              <a:rPr lang="en-US" altLang="ja-JP" b="1" dirty="0" smtClean="0"/>
              <a:t>N=1 - 13 (NA in Japan)</a:t>
            </a:r>
            <a:endParaRPr lang="en-US" altLang="ja-JP" b="1" dirty="0"/>
          </a:p>
          <a:p>
            <a:pPr marL="0" indent="0"/>
            <a:endParaRPr kumimoji="1" lang="ja-JP" altLang="en-US" b="1" dirty="0"/>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17</a:t>
            </a:fld>
            <a:endParaRPr kumimoji="1" lang="ja-JP" altLang="en-US"/>
          </a:p>
        </p:txBody>
      </p:sp>
    </p:spTree>
    <p:extLst>
      <p:ext uri="{BB962C8B-B14F-4D97-AF65-F5344CB8AC3E}">
        <p14:creationId xmlns:p14="http://schemas.microsoft.com/office/powerpoint/2010/main" val="1422230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47248" cy="778098"/>
          </a:xfrm>
        </p:spPr>
        <p:txBody>
          <a:bodyPr>
            <a:normAutofit/>
          </a:bodyPr>
          <a:lstStyle/>
          <a:p>
            <a:r>
              <a:rPr kumimoji="1" lang="en-US" altLang="ja-JP" sz="2400" b="1" dirty="0" smtClean="0">
                <a:solidFill>
                  <a:srgbClr val="060FBA"/>
                </a:solidFill>
                <a:latin typeface="Arial Black" pitchFamily="34" charset="0"/>
              </a:rPr>
              <a:t>Korean Channelization (12-0245-r0)</a:t>
            </a:r>
            <a:endParaRPr kumimoji="1" lang="ja-JP" altLang="en-US" sz="24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908720"/>
            <a:ext cx="8721602" cy="5688632"/>
          </a:xfrm>
        </p:spPr>
        <p:txBody>
          <a:bodyPr>
            <a:normAutofit fontScale="85000" lnSpcReduction="20000"/>
          </a:bodyPr>
          <a:lstStyle/>
          <a:p>
            <a:pPr marL="514350" indent="-514350">
              <a:buAutoNum type="arabicPeriod"/>
            </a:pPr>
            <a:r>
              <a:rPr lang="en-US" altLang="ja-JP" sz="2400" dirty="0" smtClean="0"/>
              <a:t>Available band: 917.1 – 923.5 MHz</a:t>
            </a:r>
          </a:p>
          <a:p>
            <a:pPr marL="514350" indent="-514350">
              <a:buAutoNum type="arabicPeriod"/>
            </a:pPr>
            <a:r>
              <a:rPr lang="en-US" altLang="ja-JP" sz="2400" dirty="0" smtClean="0"/>
              <a:t>Chip rate: 100, 200, 500, 1,000 </a:t>
            </a:r>
            <a:r>
              <a:rPr lang="en-US" altLang="ja-JP" sz="2400" dirty="0" err="1" smtClean="0"/>
              <a:t>kc</a:t>
            </a:r>
            <a:r>
              <a:rPr lang="en-US" altLang="ja-JP" sz="2400" dirty="0" smtClean="0"/>
              <a:t>/s</a:t>
            </a:r>
          </a:p>
          <a:p>
            <a:pPr marL="514350" indent="-514350">
              <a:buAutoNum type="arabicPeriod" startAt="3"/>
            </a:pPr>
            <a:r>
              <a:rPr kumimoji="1" lang="en-US" altLang="ja-JP" sz="2400" dirty="0" smtClean="0"/>
              <a:t>Channel bandwidth: 200, 400, 1,000, 2,000 kHz respectively</a:t>
            </a:r>
          </a:p>
          <a:p>
            <a:pPr marL="514350" indent="-514350">
              <a:buAutoNum type="arabicPeriod" startAt="3"/>
            </a:pPr>
            <a:r>
              <a:rPr lang="en-US" altLang="ja-JP" sz="2400" dirty="0" smtClean="0"/>
              <a:t>Channelization policy - suggested</a:t>
            </a:r>
          </a:p>
          <a:p>
            <a:pPr marL="0" indent="0"/>
            <a:r>
              <a:rPr lang="en-US" altLang="ja-JP" sz="2400" dirty="0" smtClean="0"/>
              <a:t>	i. 200 kHz incremental bandwidth extension</a:t>
            </a:r>
          </a:p>
          <a:p>
            <a:pPr marL="0" indent="0"/>
            <a:r>
              <a:rPr kumimoji="1" lang="en-US" altLang="ja-JP" sz="2400" dirty="0"/>
              <a:t>	</a:t>
            </a:r>
            <a:r>
              <a:rPr kumimoji="1" lang="en-US" altLang="ja-JP" sz="2400" dirty="0" smtClean="0"/>
              <a:t>ii. Starting with 917.1 MHz and flexible</a:t>
            </a:r>
          </a:p>
          <a:p>
            <a:pPr marL="0" indent="0"/>
            <a:r>
              <a:rPr lang="en-US" altLang="ja-JP" sz="2400" dirty="0" smtClean="0"/>
              <a:t>5. For 200 kHz channelization</a:t>
            </a:r>
          </a:p>
          <a:p>
            <a:pPr marL="0" indent="0"/>
            <a:r>
              <a:rPr kumimoji="1" lang="en-US" altLang="ja-JP" sz="2400" dirty="0"/>
              <a:t>	</a:t>
            </a:r>
            <a:r>
              <a:rPr lang="en-US" altLang="ja-JP" sz="2400" b="1" dirty="0"/>
              <a:t>Fc= 902.2 + (N-1) x 0.2				</a:t>
            </a:r>
            <a:r>
              <a:rPr lang="en-US" altLang="ja-JP" sz="2400" b="1" dirty="0" smtClean="0"/>
              <a:t>(</a:t>
            </a:r>
            <a:r>
              <a:rPr lang="en-US" altLang="ja-JP" sz="2400" b="1" dirty="0"/>
              <a:t>1)</a:t>
            </a:r>
          </a:p>
          <a:p>
            <a:pPr marL="0" indent="0"/>
            <a:r>
              <a:rPr kumimoji="1" lang="en-US" altLang="ja-JP" sz="2400" b="1" dirty="0" smtClean="0"/>
              <a:t>	N= 76 – 107</a:t>
            </a:r>
          </a:p>
          <a:p>
            <a:pPr marL="0" indent="0"/>
            <a:r>
              <a:rPr lang="en-US" altLang="ja-JP" sz="2400" dirty="0" smtClean="0"/>
              <a:t>6. For 400 kHz channelization	</a:t>
            </a:r>
          </a:p>
          <a:p>
            <a:pPr marL="0" indent="0"/>
            <a:r>
              <a:rPr kumimoji="1" lang="en-US" altLang="ja-JP" sz="2400" dirty="0"/>
              <a:t>	</a:t>
            </a:r>
            <a:r>
              <a:rPr lang="en-US" altLang="ja-JP" sz="2400" b="1" dirty="0"/>
              <a:t>Fc = 902. 3 + (N-1) x 0.4 				(2</a:t>
            </a:r>
            <a:r>
              <a:rPr lang="en-US" altLang="ja-JP" sz="2400" b="1" dirty="0" smtClean="0"/>
              <a:t>)</a:t>
            </a:r>
          </a:p>
          <a:p>
            <a:pPr marL="0" indent="0"/>
            <a:r>
              <a:rPr lang="en-US" altLang="ja-JP" sz="2400" b="1" dirty="0"/>
              <a:t>	</a:t>
            </a:r>
            <a:r>
              <a:rPr lang="en-US" altLang="ja-JP" sz="2400" b="1" dirty="0" smtClean="0"/>
              <a:t>N= 39 – 53</a:t>
            </a:r>
          </a:p>
          <a:p>
            <a:pPr marL="0" indent="0"/>
            <a:r>
              <a:rPr lang="en-US" altLang="ja-JP" sz="2400" dirty="0" smtClean="0"/>
              <a:t>7. For 1,000 kHz channelization</a:t>
            </a:r>
          </a:p>
          <a:p>
            <a:pPr marL="0" indent="0"/>
            <a:r>
              <a:rPr lang="en-US" altLang="ja-JP" sz="2400" dirty="0" smtClean="0"/>
              <a:t>	</a:t>
            </a:r>
            <a:r>
              <a:rPr lang="en-US" altLang="ja-JP" sz="2400" b="1" dirty="0" smtClean="0"/>
              <a:t>Fc</a:t>
            </a:r>
            <a:r>
              <a:rPr lang="en-US" altLang="ja-JP" sz="2400" b="1" dirty="0"/>
              <a:t>= 902. 8 + (N-1) x 1 				</a:t>
            </a:r>
            <a:r>
              <a:rPr lang="en-US" altLang="ja-JP" sz="2400" b="1" dirty="0" smtClean="0"/>
              <a:t>(</a:t>
            </a:r>
            <a:r>
              <a:rPr lang="en-US" altLang="ja-JP" sz="2400" b="1" dirty="0"/>
              <a:t>3)</a:t>
            </a:r>
          </a:p>
          <a:p>
            <a:pPr marL="0" indent="0"/>
            <a:r>
              <a:rPr lang="en-US" altLang="ja-JP" sz="2400" b="1" dirty="0" smtClean="0"/>
              <a:t>	N= 16  – 21 </a:t>
            </a:r>
          </a:p>
          <a:p>
            <a:pPr marL="0" indent="0"/>
            <a:r>
              <a:rPr lang="en-US" altLang="ja-JP" sz="2400" dirty="0" smtClean="0"/>
              <a:t>8. For 2,000 kHz channelization</a:t>
            </a:r>
          </a:p>
          <a:p>
            <a:pPr marL="0" indent="0"/>
            <a:r>
              <a:rPr lang="en-US" altLang="ja-JP" sz="2400" dirty="0" smtClean="0"/>
              <a:t>	</a:t>
            </a:r>
            <a:r>
              <a:rPr lang="en-US" altLang="ja-JP" sz="2400" b="1" dirty="0" smtClean="0"/>
              <a:t>Fc 903+ (N-1) x 2					(4)</a:t>
            </a:r>
            <a:endParaRPr lang="en-US" altLang="ja-JP" sz="2400" b="1" dirty="0"/>
          </a:p>
          <a:p>
            <a:pPr marL="0" indent="0"/>
            <a:r>
              <a:rPr kumimoji="1" lang="en-US" altLang="ja-JP" sz="2400" b="1" dirty="0" smtClean="0"/>
              <a:t>	N=9, 10</a:t>
            </a:r>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18</a:t>
            </a:fld>
            <a:endParaRPr kumimoji="1" lang="ja-JP" altLang="en-US"/>
          </a:p>
        </p:txBody>
      </p:sp>
    </p:spTree>
    <p:extLst>
      <p:ext uri="{BB962C8B-B14F-4D97-AF65-F5344CB8AC3E}">
        <p14:creationId xmlns:p14="http://schemas.microsoft.com/office/powerpoint/2010/main" val="807474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19256" cy="490066"/>
          </a:xfrm>
        </p:spPr>
        <p:txBody>
          <a:bodyPr>
            <a:normAutofit fontScale="90000"/>
          </a:bodyPr>
          <a:lstStyle/>
          <a:p>
            <a:r>
              <a:rPr kumimoji="1" lang="en-US" altLang="ja-JP" sz="3200" b="1" dirty="0" smtClean="0">
                <a:solidFill>
                  <a:srgbClr val="060FBA"/>
                </a:solidFill>
                <a:latin typeface="Arial Black" pitchFamily="34" charset="0"/>
              </a:rPr>
              <a:t>Conclusion</a:t>
            </a:r>
            <a:endParaRPr kumimoji="1" lang="ja-JP" altLang="en-US" sz="32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251520" y="764704"/>
            <a:ext cx="8649594" cy="5904656"/>
          </a:xfrm>
        </p:spPr>
        <p:txBody>
          <a:bodyPr>
            <a:normAutofit fontScale="77500" lnSpcReduction="20000"/>
          </a:bodyPr>
          <a:lstStyle/>
          <a:p>
            <a:r>
              <a:rPr lang="en-US" altLang="ja-JP" dirty="0">
                <a:latin typeface="Arial" pitchFamily="34" charset="0"/>
                <a:cs typeface="Arial" pitchFamily="34" charset="0"/>
              </a:rPr>
              <a:t>A common channelization in Japan, Korea and USA has been reviewed and three (4) formulas have been created for four  different chip rates to satisfy 900 MHz band regulations in USA, Korea and Japan, the most stringent regulations.</a:t>
            </a:r>
          </a:p>
          <a:p>
            <a:r>
              <a:rPr lang="en-US" altLang="ja-JP" dirty="0">
                <a:latin typeface="Arial" pitchFamily="34" charset="0"/>
                <a:cs typeface="Arial" pitchFamily="34" charset="0"/>
              </a:rPr>
              <a:t>For this work, a unit channel (200 kHz) regulated by Japanese Ministry of Internal Affairs and Communications has been selected to formulate  one formula for three countries by assuming </a:t>
            </a:r>
          </a:p>
          <a:p>
            <a:r>
              <a:rPr lang="en-US" altLang="ja-JP" dirty="0">
                <a:latin typeface="Arial" pitchFamily="34" charset="0"/>
                <a:cs typeface="Arial" pitchFamily="34" charset="0"/>
              </a:rPr>
              <a:t>	i. Transmit root raised cosine filters with a roll off factor of 1 for Japanese channelization through this doc. to meet stringent adjacent channel leakage and spurious </a:t>
            </a:r>
          </a:p>
          <a:p>
            <a:r>
              <a:rPr lang="en-US" altLang="ja-JP" dirty="0">
                <a:latin typeface="Arial" pitchFamily="34" charset="0"/>
                <a:cs typeface="Arial" pitchFamily="34" charset="0"/>
              </a:rPr>
              <a:t>	ii: Transmit root raised cosine filters with a roll off factor of smaller than 1 for 1 and 2 M c/s transmission in Korea and USA where no adjacent channel leakage regulations</a:t>
            </a:r>
          </a:p>
          <a:p>
            <a:r>
              <a:rPr lang="en-US" altLang="ja-JP" dirty="0">
                <a:latin typeface="Arial" pitchFamily="34" charset="0"/>
                <a:cs typeface="Arial" pitchFamily="34" charset="0"/>
              </a:rPr>
              <a:t>The channelization presented in this doc. this is useful for harmonized channelization in the three countries and hopefully for more related </a:t>
            </a:r>
            <a:r>
              <a:rPr lang="en-US" altLang="ja-JP" dirty="0" smtClean="0">
                <a:latin typeface="Arial" pitchFamily="34" charset="0"/>
                <a:cs typeface="Arial" pitchFamily="34" charset="0"/>
              </a:rPr>
              <a:t>countries</a:t>
            </a:r>
            <a:endParaRPr lang="en-US" altLang="ja-JP" dirty="0">
              <a:latin typeface="Arial" pitchFamily="34" charset="0"/>
              <a:cs typeface="Arial" pitchFamily="34" charset="0"/>
            </a:endParaRPr>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19</a:t>
            </a:fld>
            <a:endParaRPr kumimoji="1" lang="ja-JP" altLang="en-US"/>
          </a:p>
        </p:txBody>
      </p:sp>
    </p:spTree>
    <p:extLst>
      <p:ext uri="{BB962C8B-B14F-4D97-AF65-F5344CB8AC3E}">
        <p14:creationId xmlns:p14="http://schemas.microsoft.com/office/powerpoint/2010/main" val="3805752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052736"/>
            <a:ext cx="8229600" cy="1143000"/>
          </a:xfrm>
        </p:spPr>
        <p:txBody>
          <a:bodyPr>
            <a:noAutofit/>
          </a:bodyPr>
          <a:lstStyle/>
          <a:p>
            <a:r>
              <a:rPr lang="en-US" altLang="ja-JP" sz="2800" b="1" dirty="0">
                <a:solidFill>
                  <a:srgbClr val="060FBA"/>
                </a:solidFill>
                <a:latin typeface="Arial Black" pitchFamily="34" charset="0"/>
              </a:rPr>
              <a:t>DSSS Channelization for TG4K</a:t>
            </a:r>
            <a:r>
              <a:rPr kumimoji="1" lang="en-US" altLang="ja-JP" sz="2800" b="1" dirty="0" smtClean="0">
                <a:solidFill>
                  <a:srgbClr val="060FBA"/>
                </a:solidFill>
                <a:latin typeface="Arial Black" pitchFamily="34" charset="0"/>
                <a:cs typeface="Arial" pitchFamily="34" charset="0"/>
              </a:rPr>
              <a:t> </a:t>
            </a:r>
            <a:endParaRPr kumimoji="1" lang="ja-JP" altLang="en-US" sz="2800" b="1" dirty="0">
              <a:solidFill>
                <a:srgbClr val="060FBA"/>
              </a:solidFill>
              <a:latin typeface="Arial Black" pitchFamily="34" charset="0"/>
              <a:cs typeface="Arial" pitchFamily="34" charset="0"/>
            </a:endParaRPr>
          </a:p>
        </p:txBody>
      </p:sp>
      <p:sp>
        <p:nvSpPr>
          <p:cNvPr id="3" name="コンテンツ プレースホルダー 2"/>
          <p:cNvSpPr>
            <a:spLocks noGrp="1"/>
          </p:cNvSpPr>
          <p:nvPr>
            <p:ph idx="1"/>
          </p:nvPr>
        </p:nvSpPr>
        <p:spPr>
          <a:xfrm>
            <a:off x="323528" y="2492896"/>
            <a:ext cx="8496944" cy="2362584"/>
          </a:xfrm>
        </p:spPr>
        <p:txBody>
          <a:bodyPr>
            <a:normAutofit fontScale="77500" lnSpcReduction="20000"/>
          </a:bodyPr>
          <a:lstStyle/>
          <a:p>
            <a:pPr marL="0" indent="0" algn="ctr">
              <a:buNone/>
            </a:pPr>
            <a:r>
              <a:rPr kumimoji="1" lang="en-US" altLang="ja-JP" sz="2800" b="1" dirty="0" smtClean="0"/>
              <a:t>May 17, 2012</a:t>
            </a:r>
          </a:p>
          <a:p>
            <a:pPr marL="0" indent="0" algn="ctr">
              <a:buNone/>
            </a:pPr>
            <a:endParaRPr kumimoji="1" lang="en-US" altLang="ja-JP" sz="2800" b="1" dirty="0" smtClean="0"/>
          </a:p>
          <a:p>
            <a:pPr marL="0" indent="0" algn="ctr">
              <a:buNone/>
            </a:pPr>
            <a:r>
              <a:rPr kumimoji="1" lang="en-US" altLang="ja-JP" sz="2800" b="1" dirty="0" smtClean="0"/>
              <a:t>Shu Kato, Hiroyuki Nakase, </a:t>
            </a:r>
            <a:r>
              <a:rPr kumimoji="1" lang="en-US" altLang="ja-JP" sz="2800" b="1" dirty="0" err="1" smtClean="0"/>
              <a:t>Hirokazu</a:t>
            </a:r>
            <a:r>
              <a:rPr kumimoji="1" lang="en-US" altLang="ja-JP" sz="2800" b="1" dirty="0" smtClean="0"/>
              <a:t> Sawada (</a:t>
            </a:r>
            <a:r>
              <a:rPr lang="en-US" altLang="ja-JP" sz="2800" b="1" dirty="0" smtClean="0"/>
              <a:t>RIEC Tohoku University)</a:t>
            </a:r>
          </a:p>
          <a:p>
            <a:pPr marL="0" indent="0" algn="ctr">
              <a:buNone/>
            </a:pPr>
            <a:r>
              <a:rPr kumimoji="1" lang="en-US" altLang="ja-JP" sz="2800" b="1" dirty="0" smtClean="0"/>
              <a:t>David Howard (On-Ramp)</a:t>
            </a:r>
          </a:p>
          <a:p>
            <a:pPr marL="0" indent="0" algn="ctr"/>
            <a:r>
              <a:rPr lang="en-US" altLang="ja-JP" sz="2800" b="1" dirty="0"/>
              <a:t>Kyung Sup Kwak, M. Al </a:t>
            </a:r>
            <a:r>
              <a:rPr lang="en-US" altLang="ja-JP" sz="2800" b="1" dirty="0" err="1"/>
              <a:t>Ameen</a:t>
            </a:r>
            <a:r>
              <a:rPr lang="en-US" altLang="ja-JP" sz="2800" b="1" dirty="0"/>
              <a:t> </a:t>
            </a:r>
            <a:r>
              <a:rPr lang="en-US" altLang="ja-JP" sz="2800" b="1" dirty="0" smtClean="0"/>
              <a:t>(</a:t>
            </a:r>
            <a:r>
              <a:rPr lang="en-US" altLang="ja-JP" sz="2800" b="1" dirty="0" err="1" smtClean="0"/>
              <a:t>Inha</a:t>
            </a:r>
            <a:r>
              <a:rPr lang="en-US" altLang="ja-JP" sz="2800" b="1" dirty="0" smtClean="0"/>
              <a:t> University)</a:t>
            </a:r>
          </a:p>
          <a:p>
            <a:pPr marL="0" indent="0" algn="ctr">
              <a:buNone/>
            </a:pPr>
            <a:r>
              <a:rPr lang="en-US" altLang="ja-JP" sz="2800" b="1" dirty="0" err="1" smtClean="0"/>
              <a:t>Shusaku</a:t>
            </a:r>
            <a:r>
              <a:rPr lang="en-US" altLang="ja-JP" sz="2800" b="1" dirty="0" smtClean="0"/>
              <a:t> Shimada (Yokogawa Co.)</a:t>
            </a:r>
          </a:p>
          <a:p>
            <a:pPr marL="0" indent="0" algn="ctr">
              <a:buNone/>
            </a:pPr>
            <a:endParaRPr kumimoji="1" lang="ja-JP" altLang="en-US" sz="2800" b="1" dirty="0"/>
          </a:p>
        </p:txBody>
      </p:sp>
      <p:sp>
        <p:nvSpPr>
          <p:cNvPr id="4" name="フッター プレースホルダー 3"/>
          <p:cNvSpPr>
            <a:spLocks noGrp="1"/>
          </p:cNvSpPr>
          <p:nvPr>
            <p:ph type="ftr" sz="quarter" idx="11"/>
          </p:nvPr>
        </p:nvSpPr>
        <p:spPr/>
        <p:txBody>
          <a:bodyPr/>
          <a:lstStyle/>
          <a:p>
            <a:r>
              <a:rPr lang="en-US" altLang="ja-JP" dirty="0" smtClean="0"/>
              <a:t>&lt;</a:t>
            </a:r>
            <a:r>
              <a:rPr lang="en-US" altLang="ja-JP" dirty="0" err="1" smtClean="0"/>
              <a:t>Shu</a:t>
            </a:r>
            <a:r>
              <a:rPr lang="en-US" altLang="ja-JP" dirty="0" smtClean="0"/>
              <a:t> Kato&gt;, &lt;Tohoku University&gt;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C6D41411-7A40-4426-BD0F-B2AC579E5127}" type="slidenum">
              <a:rPr lang="en-US" altLang="ja-JP" smtClean="0"/>
              <a:pPr/>
              <a:t>2</a:t>
            </a:fld>
            <a:endParaRPr lang="en-US" altLang="ja-JP"/>
          </a:p>
        </p:txBody>
      </p:sp>
      <p:sp>
        <p:nvSpPr>
          <p:cNvPr id="6" name="日付プレースホルダー 5"/>
          <p:cNvSpPr>
            <a:spLocks noGrp="1"/>
          </p:cNvSpPr>
          <p:nvPr>
            <p:ph type="dt" sz="half" idx="10"/>
          </p:nvPr>
        </p:nvSpPr>
        <p:spPr/>
        <p:txBody>
          <a:bodyPr/>
          <a:lstStyle/>
          <a:p>
            <a:r>
              <a:rPr lang="en-US" altLang="ja-JP" smtClean="0"/>
              <a:t>March 25, 2012</a:t>
            </a:r>
            <a:endParaRPr lang="en-US" altLang="ja-JP"/>
          </a:p>
        </p:txBody>
      </p:sp>
    </p:spTree>
    <p:extLst>
      <p:ext uri="{BB962C8B-B14F-4D97-AF65-F5344CB8AC3E}">
        <p14:creationId xmlns:p14="http://schemas.microsoft.com/office/powerpoint/2010/main" val="10492636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矢印コネクタ 2"/>
          <p:cNvCxnSpPr/>
          <p:nvPr/>
        </p:nvCxnSpPr>
        <p:spPr>
          <a:xfrm>
            <a:off x="539552" y="5733256"/>
            <a:ext cx="81369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フリーフォーム 3"/>
          <p:cNvSpPr/>
          <p:nvPr/>
        </p:nvSpPr>
        <p:spPr>
          <a:xfrm>
            <a:off x="611561" y="2033845"/>
            <a:ext cx="4752528" cy="2880320"/>
          </a:xfrm>
          <a:custGeom>
            <a:avLst/>
            <a:gdLst>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18" fmla="*/ 4815192 w 4824919"/>
              <a:gd name="connsiteY18" fmla="*/ 22957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36239 w 4824919"/>
              <a:gd name="connsiteY3" fmla="*/ 2574659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792312 w 4824919"/>
              <a:gd name="connsiteY11" fmla="*/ 625324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38003 w 4824919"/>
              <a:gd name="connsiteY11" fmla="*/ 625324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63860 w 4824919"/>
              <a:gd name="connsiteY10" fmla="*/ 625324 h 2840477"/>
              <a:gd name="connsiteX11" fmla="*/ 3838003 w 4824919"/>
              <a:gd name="connsiteY11" fmla="*/ 625324 h 2840477"/>
              <a:gd name="connsiteX12" fmla="*/ 3813243 w 4824919"/>
              <a:gd name="connsiteY12" fmla="*/ 0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7362 h 2840477"/>
              <a:gd name="connsiteX1" fmla="*/ 719847 w 4824919"/>
              <a:gd name="connsiteY1" fmla="*/ 2237362 h 2840477"/>
              <a:gd name="connsiteX2" fmla="*/ 731047 w 4824919"/>
              <a:gd name="connsiteY2" fmla="*/ 2618962 h 2840477"/>
              <a:gd name="connsiteX3" fmla="*/ 1781929 w 4824919"/>
              <a:gd name="connsiteY3" fmla="*/ 2618962 h 2840477"/>
              <a:gd name="connsiteX4" fmla="*/ 1781929 w 4824919"/>
              <a:gd name="connsiteY4" fmla="*/ 2840477 h 2840477"/>
              <a:gd name="connsiteX5" fmla="*/ 2421597 w 4824919"/>
              <a:gd name="connsiteY5" fmla="*/ 2840477 h 2840477"/>
              <a:gd name="connsiteX6" fmla="*/ 2421597 w 4824919"/>
              <a:gd name="connsiteY6" fmla="*/ 2264537 h 2840477"/>
              <a:gd name="connsiteX7" fmla="*/ 3061264 w 4824919"/>
              <a:gd name="connsiteY7" fmla="*/ 2264537 h 2840477"/>
              <a:gd name="connsiteX8" fmla="*/ 3054485 w 4824919"/>
              <a:gd name="connsiteY8" fmla="*/ 1838528 h 2840477"/>
              <a:gd name="connsiteX9" fmla="*/ 3579779 w 4824919"/>
              <a:gd name="connsiteY9" fmla="*/ 1838528 h 2840477"/>
              <a:gd name="connsiteX10" fmla="*/ 3563860 w 4824919"/>
              <a:gd name="connsiteY10" fmla="*/ 625324 h 2840477"/>
              <a:gd name="connsiteX11" fmla="*/ 3838003 w 4824919"/>
              <a:gd name="connsiteY11" fmla="*/ 625324 h 2840477"/>
              <a:gd name="connsiteX12" fmla="*/ 3838003 w 4824919"/>
              <a:gd name="connsiteY12" fmla="*/ 5081 h 2840477"/>
              <a:gd name="connsiteX13" fmla="*/ 3998068 w 4824919"/>
              <a:gd name="connsiteY13" fmla="*/ 0 h 2840477"/>
              <a:gd name="connsiteX14" fmla="*/ 4020765 w 4824919"/>
              <a:gd name="connsiteY14" fmla="*/ 625324 h 2840477"/>
              <a:gd name="connsiteX15" fmla="*/ 4249217 w 4824919"/>
              <a:gd name="connsiteY15" fmla="*/ 625324 h 2840477"/>
              <a:gd name="connsiteX16" fmla="*/ 4241260 w 4824919"/>
              <a:gd name="connsiteY16" fmla="*/ 1838528 h 2840477"/>
              <a:gd name="connsiteX17" fmla="*/ 4824919 w 4824919"/>
              <a:gd name="connsiteY17" fmla="*/ 1838528 h 2840477"/>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49217 w 4824919"/>
              <a:gd name="connsiteY15" fmla="*/ 620243 h 2835396"/>
              <a:gd name="connsiteX16" fmla="*/ 4241260 w 4824919"/>
              <a:gd name="connsiteY16" fmla="*/ 1833447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49217 w 4824919"/>
              <a:gd name="connsiteY15" fmla="*/ 620243 h 2835396"/>
              <a:gd name="connsiteX16" fmla="*/ 4249217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49217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020765 w 4824919"/>
              <a:gd name="connsiteY13" fmla="*/ 0 h 2835396"/>
              <a:gd name="connsiteX14" fmla="*/ 4020765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112146 w 4824919"/>
              <a:gd name="connsiteY13" fmla="*/ 0 h 2835396"/>
              <a:gd name="connsiteX14" fmla="*/ 4020765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838003 w 4824919"/>
              <a:gd name="connsiteY12" fmla="*/ 0 h 2835396"/>
              <a:gd name="connsiteX13" fmla="*/ 4112146 w 4824919"/>
              <a:gd name="connsiteY13" fmla="*/ 0 h 2835396"/>
              <a:gd name="connsiteX14" fmla="*/ 4112146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838003 w 4824919"/>
              <a:gd name="connsiteY11" fmla="*/ 620243 h 2835396"/>
              <a:gd name="connsiteX12" fmla="*/ 3746622 w 4824919"/>
              <a:gd name="connsiteY12" fmla="*/ 0 h 2835396"/>
              <a:gd name="connsiteX13" fmla="*/ 4112146 w 4824919"/>
              <a:gd name="connsiteY13" fmla="*/ 0 h 2835396"/>
              <a:gd name="connsiteX14" fmla="*/ 4112146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 name="connsiteX0" fmla="*/ 0 w 4824919"/>
              <a:gd name="connsiteY0" fmla="*/ 2232281 h 2835396"/>
              <a:gd name="connsiteX1" fmla="*/ 719847 w 4824919"/>
              <a:gd name="connsiteY1" fmla="*/ 2232281 h 2835396"/>
              <a:gd name="connsiteX2" fmla="*/ 731047 w 4824919"/>
              <a:gd name="connsiteY2" fmla="*/ 2613881 h 2835396"/>
              <a:gd name="connsiteX3" fmla="*/ 1781929 w 4824919"/>
              <a:gd name="connsiteY3" fmla="*/ 2613881 h 2835396"/>
              <a:gd name="connsiteX4" fmla="*/ 1781929 w 4824919"/>
              <a:gd name="connsiteY4" fmla="*/ 2835396 h 2835396"/>
              <a:gd name="connsiteX5" fmla="*/ 2421597 w 4824919"/>
              <a:gd name="connsiteY5" fmla="*/ 2835396 h 2835396"/>
              <a:gd name="connsiteX6" fmla="*/ 2421597 w 4824919"/>
              <a:gd name="connsiteY6" fmla="*/ 2259456 h 2835396"/>
              <a:gd name="connsiteX7" fmla="*/ 3061264 w 4824919"/>
              <a:gd name="connsiteY7" fmla="*/ 2259456 h 2835396"/>
              <a:gd name="connsiteX8" fmla="*/ 3054485 w 4824919"/>
              <a:gd name="connsiteY8" fmla="*/ 1833447 h 2835396"/>
              <a:gd name="connsiteX9" fmla="*/ 3579779 w 4824919"/>
              <a:gd name="connsiteY9" fmla="*/ 1833447 h 2835396"/>
              <a:gd name="connsiteX10" fmla="*/ 3563860 w 4824919"/>
              <a:gd name="connsiteY10" fmla="*/ 620243 h 2835396"/>
              <a:gd name="connsiteX11" fmla="*/ 3746622 w 4824919"/>
              <a:gd name="connsiteY11" fmla="*/ 620243 h 2835396"/>
              <a:gd name="connsiteX12" fmla="*/ 3746622 w 4824919"/>
              <a:gd name="connsiteY12" fmla="*/ 0 h 2835396"/>
              <a:gd name="connsiteX13" fmla="*/ 4112146 w 4824919"/>
              <a:gd name="connsiteY13" fmla="*/ 0 h 2835396"/>
              <a:gd name="connsiteX14" fmla="*/ 4112146 w 4824919"/>
              <a:gd name="connsiteY14" fmla="*/ 620243 h 2835396"/>
              <a:gd name="connsiteX15" fmla="*/ 4294908 w 4824919"/>
              <a:gd name="connsiteY15" fmla="*/ 620243 h 2835396"/>
              <a:gd name="connsiteX16" fmla="*/ 4294908 w 4824919"/>
              <a:gd name="connsiteY16" fmla="*/ 1816426 h 2835396"/>
              <a:gd name="connsiteX17" fmla="*/ 4824919 w 4824919"/>
              <a:gd name="connsiteY17" fmla="*/ 1833447 h 2835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824919" h="2835396">
                <a:moveTo>
                  <a:pt x="0" y="2232281"/>
                </a:moveTo>
                <a:lnTo>
                  <a:pt x="719847" y="2232281"/>
                </a:lnTo>
                <a:lnTo>
                  <a:pt x="731047" y="2613881"/>
                </a:lnTo>
                <a:lnTo>
                  <a:pt x="1781929" y="2613881"/>
                </a:lnTo>
                <a:lnTo>
                  <a:pt x="1781929" y="2835396"/>
                </a:lnTo>
                <a:lnTo>
                  <a:pt x="2421597" y="2835396"/>
                </a:lnTo>
                <a:lnTo>
                  <a:pt x="2421597" y="2259456"/>
                </a:lnTo>
                <a:lnTo>
                  <a:pt x="3061264" y="2259456"/>
                </a:lnTo>
                <a:lnTo>
                  <a:pt x="3054485" y="1833447"/>
                </a:lnTo>
                <a:lnTo>
                  <a:pt x="3579779" y="1833447"/>
                </a:lnTo>
                <a:lnTo>
                  <a:pt x="3563860" y="620243"/>
                </a:lnTo>
                <a:lnTo>
                  <a:pt x="3746622" y="620243"/>
                </a:lnTo>
                <a:lnTo>
                  <a:pt x="3746622" y="0"/>
                </a:lnTo>
                <a:lnTo>
                  <a:pt x="4112146" y="0"/>
                </a:lnTo>
                <a:lnTo>
                  <a:pt x="4112146" y="620243"/>
                </a:lnTo>
                <a:lnTo>
                  <a:pt x="4294908" y="620243"/>
                </a:lnTo>
                <a:cubicBezTo>
                  <a:pt x="4292256" y="1024644"/>
                  <a:pt x="4297560" y="1412025"/>
                  <a:pt x="4294908" y="1816426"/>
                </a:cubicBezTo>
                <a:lnTo>
                  <a:pt x="4824919" y="1833447"/>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フリーフォーム 7"/>
          <p:cNvSpPr/>
          <p:nvPr/>
        </p:nvSpPr>
        <p:spPr>
          <a:xfrm flipH="1">
            <a:off x="5364088" y="3906053"/>
            <a:ext cx="2952328" cy="1008112"/>
          </a:xfrm>
          <a:custGeom>
            <a:avLst/>
            <a:gdLst>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18" fmla="*/ 4815192 w 4824919"/>
              <a:gd name="connsiteY18" fmla="*/ 2295728 h 2840477"/>
              <a:gd name="connsiteX0" fmla="*/ 0 w 4824919"/>
              <a:gd name="connsiteY0" fmla="*/ 2237362 h 2840477"/>
              <a:gd name="connsiteX1" fmla="*/ 719847 w 4824919"/>
              <a:gd name="connsiteY1" fmla="*/ 2237362 h 2840477"/>
              <a:gd name="connsiteX2" fmla="*/ 719847 w 4824919"/>
              <a:gd name="connsiteY2" fmla="*/ 2597285 h 2840477"/>
              <a:gd name="connsiteX3" fmla="*/ 1809345 w 4824919"/>
              <a:gd name="connsiteY3" fmla="*/ 2597285 h 2840477"/>
              <a:gd name="connsiteX4" fmla="*/ 1809345 w 4824919"/>
              <a:gd name="connsiteY4" fmla="*/ 2840477 h 2840477"/>
              <a:gd name="connsiteX5" fmla="*/ 2431915 w 4824919"/>
              <a:gd name="connsiteY5" fmla="*/ 2840477 h 2840477"/>
              <a:gd name="connsiteX6" fmla="*/ 2431915 w 4824919"/>
              <a:gd name="connsiteY6" fmla="*/ 2247090 h 2840477"/>
              <a:gd name="connsiteX7" fmla="*/ 3054485 w 4824919"/>
              <a:gd name="connsiteY7" fmla="*/ 2247090 h 2840477"/>
              <a:gd name="connsiteX8" fmla="*/ 3054485 w 4824919"/>
              <a:gd name="connsiteY8" fmla="*/ 1838528 h 2840477"/>
              <a:gd name="connsiteX9" fmla="*/ 3579779 w 4824919"/>
              <a:gd name="connsiteY9" fmla="*/ 1838528 h 2840477"/>
              <a:gd name="connsiteX10" fmla="*/ 3579779 w 4824919"/>
              <a:gd name="connsiteY10" fmla="*/ 593387 h 2840477"/>
              <a:gd name="connsiteX11" fmla="*/ 3822970 w 4824919"/>
              <a:gd name="connsiteY11" fmla="*/ 593387 h 2840477"/>
              <a:gd name="connsiteX12" fmla="*/ 3813243 w 4824919"/>
              <a:gd name="connsiteY12" fmla="*/ 0 h 2840477"/>
              <a:gd name="connsiteX13" fmla="*/ 3998068 w 4824919"/>
              <a:gd name="connsiteY13" fmla="*/ 0 h 2840477"/>
              <a:gd name="connsiteX14" fmla="*/ 4007796 w 4824919"/>
              <a:gd name="connsiteY14" fmla="*/ 593387 h 2840477"/>
              <a:gd name="connsiteX15" fmla="*/ 4241260 w 4824919"/>
              <a:gd name="connsiteY15" fmla="*/ 593387 h 2840477"/>
              <a:gd name="connsiteX16" fmla="*/ 4241260 w 4824919"/>
              <a:gd name="connsiteY16" fmla="*/ 1838528 h 2840477"/>
              <a:gd name="connsiteX17" fmla="*/ 4824919 w 4824919"/>
              <a:gd name="connsiteY17" fmla="*/ 1838528 h 2840477"/>
              <a:gd name="connsiteX0" fmla="*/ 0 w 4241260"/>
              <a:gd name="connsiteY0" fmla="*/ 2237362 h 2840477"/>
              <a:gd name="connsiteX1" fmla="*/ 719847 w 4241260"/>
              <a:gd name="connsiteY1" fmla="*/ 2237362 h 2840477"/>
              <a:gd name="connsiteX2" fmla="*/ 719847 w 4241260"/>
              <a:gd name="connsiteY2" fmla="*/ 2597285 h 2840477"/>
              <a:gd name="connsiteX3" fmla="*/ 1809345 w 4241260"/>
              <a:gd name="connsiteY3" fmla="*/ 2597285 h 2840477"/>
              <a:gd name="connsiteX4" fmla="*/ 1809345 w 4241260"/>
              <a:gd name="connsiteY4" fmla="*/ 2840477 h 2840477"/>
              <a:gd name="connsiteX5" fmla="*/ 2431915 w 4241260"/>
              <a:gd name="connsiteY5" fmla="*/ 2840477 h 2840477"/>
              <a:gd name="connsiteX6" fmla="*/ 2431915 w 4241260"/>
              <a:gd name="connsiteY6" fmla="*/ 2247090 h 2840477"/>
              <a:gd name="connsiteX7" fmla="*/ 3054485 w 4241260"/>
              <a:gd name="connsiteY7" fmla="*/ 2247090 h 2840477"/>
              <a:gd name="connsiteX8" fmla="*/ 3054485 w 4241260"/>
              <a:gd name="connsiteY8" fmla="*/ 1838528 h 2840477"/>
              <a:gd name="connsiteX9" fmla="*/ 3579779 w 4241260"/>
              <a:gd name="connsiteY9" fmla="*/ 1838528 h 2840477"/>
              <a:gd name="connsiteX10" fmla="*/ 3579779 w 4241260"/>
              <a:gd name="connsiteY10" fmla="*/ 593387 h 2840477"/>
              <a:gd name="connsiteX11" fmla="*/ 3822970 w 4241260"/>
              <a:gd name="connsiteY11" fmla="*/ 593387 h 2840477"/>
              <a:gd name="connsiteX12" fmla="*/ 3813243 w 4241260"/>
              <a:gd name="connsiteY12" fmla="*/ 0 h 2840477"/>
              <a:gd name="connsiteX13" fmla="*/ 3998068 w 4241260"/>
              <a:gd name="connsiteY13" fmla="*/ 0 h 2840477"/>
              <a:gd name="connsiteX14" fmla="*/ 4007796 w 4241260"/>
              <a:gd name="connsiteY14" fmla="*/ 593387 h 2840477"/>
              <a:gd name="connsiteX15" fmla="*/ 4241260 w 4241260"/>
              <a:gd name="connsiteY15" fmla="*/ 593387 h 2840477"/>
              <a:gd name="connsiteX16" fmla="*/ 4241260 w 4241260"/>
              <a:gd name="connsiteY16" fmla="*/ 1838528 h 2840477"/>
              <a:gd name="connsiteX0" fmla="*/ 0 w 4241260"/>
              <a:gd name="connsiteY0" fmla="*/ 2237362 h 2840477"/>
              <a:gd name="connsiteX1" fmla="*/ 719847 w 4241260"/>
              <a:gd name="connsiteY1" fmla="*/ 2237362 h 2840477"/>
              <a:gd name="connsiteX2" fmla="*/ 719847 w 4241260"/>
              <a:gd name="connsiteY2" fmla="*/ 2597285 h 2840477"/>
              <a:gd name="connsiteX3" fmla="*/ 1809345 w 4241260"/>
              <a:gd name="connsiteY3" fmla="*/ 2597285 h 2840477"/>
              <a:gd name="connsiteX4" fmla="*/ 1809345 w 4241260"/>
              <a:gd name="connsiteY4" fmla="*/ 2840477 h 2840477"/>
              <a:gd name="connsiteX5" fmla="*/ 2431915 w 4241260"/>
              <a:gd name="connsiteY5" fmla="*/ 2840477 h 2840477"/>
              <a:gd name="connsiteX6" fmla="*/ 2431915 w 4241260"/>
              <a:gd name="connsiteY6" fmla="*/ 2247090 h 2840477"/>
              <a:gd name="connsiteX7" fmla="*/ 3054485 w 4241260"/>
              <a:gd name="connsiteY7" fmla="*/ 2247090 h 2840477"/>
              <a:gd name="connsiteX8" fmla="*/ 3054485 w 4241260"/>
              <a:gd name="connsiteY8" fmla="*/ 1838528 h 2840477"/>
              <a:gd name="connsiteX9" fmla="*/ 3579779 w 4241260"/>
              <a:gd name="connsiteY9" fmla="*/ 1838528 h 2840477"/>
              <a:gd name="connsiteX10" fmla="*/ 3579779 w 4241260"/>
              <a:gd name="connsiteY10" fmla="*/ 593387 h 2840477"/>
              <a:gd name="connsiteX11" fmla="*/ 3822970 w 4241260"/>
              <a:gd name="connsiteY11" fmla="*/ 593387 h 2840477"/>
              <a:gd name="connsiteX12" fmla="*/ 3813243 w 4241260"/>
              <a:gd name="connsiteY12" fmla="*/ 0 h 2840477"/>
              <a:gd name="connsiteX13" fmla="*/ 3998068 w 4241260"/>
              <a:gd name="connsiteY13" fmla="*/ 0 h 2840477"/>
              <a:gd name="connsiteX14" fmla="*/ 4007796 w 4241260"/>
              <a:gd name="connsiteY14" fmla="*/ 593387 h 2840477"/>
              <a:gd name="connsiteX15" fmla="*/ 4241260 w 4241260"/>
              <a:gd name="connsiteY15" fmla="*/ 593387 h 2840477"/>
              <a:gd name="connsiteX0" fmla="*/ 0 w 4007796"/>
              <a:gd name="connsiteY0" fmla="*/ 2237362 h 2840477"/>
              <a:gd name="connsiteX1" fmla="*/ 719847 w 4007796"/>
              <a:gd name="connsiteY1" fmla="*/ 2237362 h 2840477"/>
              <a:gd name="connsiteX2" fmla="*/ 719847 w 4007796"/>
              <a:gd name="connsiteY2" fmla="*/ 2597285 h 2840477"/>
              <a:gd name="connsiteX3" fmla="*/ 1809345 w 4007796"/>
              <a:gd name="connsiteY3" fmla="*/ 2597285 h 2840477"/>
              <a:gd name="connsiteX4" fmla="*/ 1809345 w 4007796"/>
              <a:gd name="connsiteY4" fmla="*/ 2840477 h 2840477"/>
              <a:gd name="connsiteX5" fmla="*/ 2431915 w 4007796"/>
              <a:gd name="connsiteY5" fmla="*/ 2840477 h 2840477"/>
              <a:gd name="connsiteX6" fmla="*/ 2431915 w 4007796"/>
              <a:gd name="connsiteY6" fmla="*/ 2247090 h 2840477"/>
              <a:gd name="connsiteX7" fmla="*/ 3054485 w 4007796"/>
              <a:gd name="connsiteY7" fmla="*/ 2247090 h 2840477"/>
              <a:gd name="connsiteX8" fmla="*/ 3054485 w 4007796"/>
              <a:gd name="connsiteY8" fmla="*/ 1838528 h 2840477"/>
              <a:gd name="connsiteX9" fmla="*/ 3579779 w 4007796"/>
              <a:gd name="connsiteY9" fmla="*/ 1838528 h 2840477"/>
              <a:gd name="connsiteX10" fmla="*/ 3579779 w 4007796"/>
              <a:gd name="connsiteY10" fmla="*/ 593387 h 2840477"/>
              <a:gd name="connsiteX11" fmla="*/ 3822970 w 4007796"/>
              <a:gd name="connsiteY11" fmla="*/ 593387 h 2840477"/>
              <a:gd name="connsiteX12" fmla="*/ 3813243 w 4007796"/>
              <a:gd name="connsiteY12" fmla="*/ 0 h 2840477"/>
              <a:gd name="connsiteX13" fmla="*/ 3998068 w 4007796"/>
              <a:gd name="connsiteY13" fmla="*/ 0 h 2840477"/>
              <a:gd name="connsiteX14" fmla="*/ 4007796 w 4007796"/>
              <a:gd name="connsiteY14" fmla="*/ 593387 h 2840477"/>
              <a:gd name="connsiteX0" fmla="*/ 0 w 3998068"/>
              <a:gd name="connsiteY0" fmla="*/ 2237362 h 2840477"/>
              <a:gd name="connsiteX1" fmla="*/ 719847 w 3998068"/>
              <a:gd name="connsiteY1" fmla="*/ 2237362 h 2840477"/>
              <a:gd name="connsiteX2" fmla="*/ 719847 w 3998068"/>
              <a:gd name="connsiteY2" fmla="*/ 2597285 h 2840477"/>
              <a:gd name="connsiteX3" fmla="*/ 1809345 w 3998068"/>
              <a:gd name="connsiteY3" fmla="*/ 2597285 h 2840477"/>
              <a:gd name="connsiteX4" fmla="*/ 1809345 w 3998068"/>
              <a:gd name="connsiteY4" fmla="*/ 2840477 h 2840477"/>
              <a:gd name="connsiteX5" fmla="*/ 2431915 w 3998068"/>
              <a:gd name="connsiteY5" fmla="*/ 2840477 h 2840477"/>
              <a:gd name="connsiteX6" fmla="*/ 2431915 w 3998068"/>
              <a:gd name="connsiteY6" fmla="*/ 2247090 h 2840477"/>
              <a:gd name="connsiteX7" fmla="*/ 3054485 w 3998068"/>
              <a:gd name="connsiteY7" fmla="*/ 2247090 h 2840477"/>
              <a:gd name="connsiteX8" fmla="*/ 3054485 w 3998068"/>
              <a:gd name="connsiteY8" fmla="*/ 1838528 h 2840477"/>
              <a:gd name="connsiteX9" fmla="*/ 3579779 w 3998068"/>
              <a:gd name="connsiteY9" fmla="*/ 1838528 h 2840477"/>
              <a:gd name="connsiteX10" fmla="*/ 3579779 w 3998068"/>
              <a:gd name="connsiteY10" fmla="*/ 593387 h 2840477"/>
              <a:gd name="connsiteX11" fmla="*/ 3822970 w 3998068"/>
              <a:gd name="connsiteY11" fmla="*/ 593387 h 2840477"/>
              <a:gd name="connsiteX12" fmla="*/ 3813243 w 3998068"/>
              <a:gd name="connsiteY12" fmla="*/ 0 h 2840477"/>
              <a:gd name="connsiteX13" fmla="*/ 3998068 w 3998068"/>
              <a:gd name="connsiteY13" fmla="*/ 0 h 2840477"/>
              <a:gd name="connsiteX0" fmla="*/ 0 w 3822970"/>
              <a:gd name="connsiteY0" fmla="*/ 2237362 h 2840477"/>
              <a:gd name="connsiteX1" fmla="*/ 719847 w 3822970"/>
              <a:gd name="connsiteY1" fmla="*/ 2237362 h 2840477"/>
              <a:gd name="connsiteX2" fmla="*/ 719847 w 3822970"/>
              <a:gd name="connsiteY2" fmla="*/ 2597285 h 2840477"/>
              <a:gd name="connsiteX3" fmla="*/ 1809345 w 3822970"/>
              <a:gd name="connsiteY3" fmla="*/ 2597285 h 2840477"/>
              <a:gd name="connsiteX4" fmla="*/ 1809345 w 3822970"/>
              <a:gd name="connsiteY4" fmla="*/ 2840477 h 2840477"/>
              <a:gd name="connsiteX5" fmla="*/ 2431915 w 3822970"/>
              <a:gd name="connsiteY5" fmla="*/ 2840477 h 2840477"/>
              <a:gd name="connsiteX6" fmla="*/ 2431915 w 3822970"/>
              <a:gd name="connsiteY6" fmla="*/ 2247090 h 2840477"/>
              <a:gd name="connsiteX7" fmla="*/ 3054485 w 3822970"/>
              <a:gd name="connsiteY7" fmla="*/ 2247090 h 2840477"/>
              <a:gd name="connsiteX8" fmla="*/ 3054485 w 3822970"/>
              <a:gd name="connsiteY8" fmla="*/ 1838528 h 2840477"/>
              <a:gd name="connsiteX9" fmla="*/ 3579779 w 3822970"/>
              <a:gd name="connsiteY9" fmla="*/ 1838528 h 2840477"/>
              <a:gd name="connsiteX10" fmla="*/ 3579779 w 3822970"/>
              <a:gd name="connsiteY10" fmla="*/ 593387 h 2840477"/>
              <a:gd name="connsiteX11" fmla="*/ 3822970 w 3822970"/>
              <a:gd name="connsiteY11" fmla="*/ 593387 h 2840477"/>
              <a:gd name="connsiteX12" fmla="*/ 3813243 w 3822970"/>
              <a:gd name="connsiteY12" fmla="*/ 0 h 2840477"/>
              <a:gd name="connsiteX0" fmla="*/ 0 w 3822970"/>
              <a:gd name="connsiteY0" fmla="*/ 1643975 h 2247090"/>
              <a:gd name="connsiteX1" fmla="*/ 719847 w 3822970"/>
              <a:gd name="connsiteY1" fmla="*/ 1643975 h 2247090"/>
              <a:gd name="connsiteX2" fmla="*/ 719847 w 3822970"/>
              <a:gd name="connsiteY2" fmla="*/ 2003898 h 2247090"/>
              <a:gd name="connsiteX3" fmla="*/ 1809345 w 3822970"/>
              <a:gd name="connsiteY3" fmla="*/ 2003898 h 2247090"/>
              <a:gd name="connsiteX4" fmla="*/ 1809345 w 3822970"/>
              <a:gd name="connsiteY4" fmla="*/ 2247090 h 2247090"/>
              <a:gd name="connsiteX5" fmla="*/ 2431915 w 3822970"/>
              <a:gd name="connsiteY5" fmla="*/ 2247090 h 2247090"/>
              <a:gd name="connsiteX6" fmla="*/ 2431915 w 3822970"/>
              <a:gd name="connsiteY6" fmla="*/ 1653703 h 2247090"/>
              <a:gd name="connsiteX7" fmla="*/ 3054485 w 3822970"/>
              <a:gd name="connsiteY7" fmla="*/ 1653703 h 2247090"/>
              <a:gd name="connsiteX8" fmla="*/ 3054485 w 3822970"/>
              <a:gd name="connsiteY8" fmla="*/ 1245141 h 2247090"/>
              <a:gd name="connsiteX9" fmla="*/ 3579779 w 3822970"/>
              <a:gd name="connsiteY9" fmla="*/ 1245141 h 2247090"/>
              <a:gd name="connsiteX10" fmla="*/ 3579779 w 3822970"/>
              <a:gd name="connsiteY10" fmla="*/ 0 h 2247090"/>
              <a:gd name="connsiteX11" fmla="*/ 3822970 w 3822970"/>
              <a:gd name="connsiteY11" fmla="*/ 0 h 2247090"/>
              <a:gd name="connsiteX0" fmla="*/ 0 w 3579779"/>
              <a:gd name="connsiteY0" fmla="*/ 1643975 h 2247090"/>
              <a:gd name="connsiteX1" fmla="*/ 719847 w 3579779"/>
              <a:gd name="connsiteY1" fmla="*/ 1643975 h 2247090"/>
              <a:gd name="connsiteX2" fmla="*/ 719847 w 3579779"/>
              <a:gd name="connsiteY2" fmla="*/ 2003898 h 2247090"/>
              <a:gd name="connsiteX3" fmla="*/ 1809345 w 3579779"/>
              <a:gd name="connsiteY3" fmla="*/ 2003898 h 2247090"/>
              <a:gd name="connsiteX4" fmla="*/ 1809345 w 3579779"/>
              <a:gd name="connsiteY4" fmla="*/ 2247090 h 2247090"/>
              <a:gd name="connsiteX5" fmla="*/ 2431915 w 3579779"/>
              <a:gd name="connsiteY5" fmla="*/ 2247090 h 2247090"/>
              <a:gd name="connsiteX6" fmla="*/ 2431915 w 3579779"/>
              <a:gd name="connsiteY6" fmla="*/ 1653703 h 2247090"/>
              <a:gd name="connsiteX7" fmla="*/ 3054485 w 3579779"/>
              <a:gd name="connsiteY7" fmla="*/ 1653703 h 2247090"/>
              <a:gd name="connsiteX8" fmla="*/ 3054485 w 3579779"/>
              <a:gd name="connsiteY8" fmla="*/ 1245141 h 2247090"/>
              <a:gd name="connsiteX9" fmla="*/ 3579779 w 3579779"/>
              <a:gd name="connsiteY9" fmla="*/ 1245141 h 2247090"/>
              <a:gd name="connsiteX10" fmla="*/ 3579779 w 3579779"/>
              <a:gd name="connsiteY10" fmla="*/ 0 h 2247090"/>
              <a:gd name="connsiteX0" fmla="*/ 0 w 3579779"/>
              <a:gd name="connsiteY0" fmla="*/ 398834 h 1001949"/>
              <a:gd name="connsiteX1" fmla="*/ 719847 w 3579779"/>
              <a:gd name="connsiteY1" fmla="*/ 398834 h 1001949"/>
              <a:gd name="connsiteX2" fmla="*/ 719847 w 3579779"/>
              <a:gd name="connsiteY2" fmla="*/ 758757 h 1001949"/>
              <a:gd name="connsiteX3" fmla="*/ 1809345 w 3579779"/>
              <a:gd name="connsiteY3" fmla="*/ 758757 h 1001949"/>
              <a:gd name="connsiteX4" fmla="*/ 1809345 w 3579779"/>
              <a:gd name="connsiteY4" fmla="*/ 1001949 h 1001949"/>
              <a:gd name="connsiteX5" fmla="*/ 2431915 w 3579779"/>
              <a:gd name="connsiteY5" fmla="*/ 1001949 h 1001949"/>
              <a:gd name="connsiteX6" fmla="*/ 2431915 w 3579779"/>
              <a:gd name="connsiteY6" fmla="*/ 408562 h 1001949"/>
              <a:gd name="connsiteX7" fmla="*/ 3054485 w 3579779"/>
              <a:gd name="connsiteY7" fmla="*/ 408562 h 1001949"/>
              <a:gd name="connsiteX8" fmla="*/ 3054485 w 3579779"/>
              <a:gd name="connsiteY8" fmla="*/ 0 h 1001949"/>
              <a:gd name="connsiteX9" fmla="*/ 3579779 w 3579779"/>
              <a:gd name="connsiteY9" fmla="*/ 0 h 1001949"/>
              <a:gd name="connsiteX0" fmla="*/ 0 w 3054485"/>
              <a:gd name="connsiteY0" fmla="*/ 398834 h 1001949"/>
              <a:gd name="connsiteX1" fmla="*/ 719847 w 3054485"/>
              <a:gd name="connsiteY1" fmla="*/ 398834 h 1001949"/>
              <a:gd name="connsiteX2" fmla="*/ 719847 w 3054485"/>
              <a:gd name="connsiteY2" fmla="*/ 758757 h 1001949"/>
              <a:gd name="connsiteX3" fmla="*/ 1809345 w 3054485"/>
              <a:gd name="connsiteY3" fmla="*/ 758757 h 1001949"/>
              <a:gd name="connsiteX4" fmla="*/ 1809345 w 3054485"/>
              <a:gd name="connsiteY4" fmla="*/ 1001949 h 1001949"/>
              <a:gd name="connsiteX5" fmla="*/ 2431915 w 3054485"/>
              <a:gd name="connsiteY5" fmla="*/ 1001949 h 1001949"/>
              <a:gd name="connsiteX6" fmla="*/ 2431915 w 3054485"/>
              <a:gd name="connsiteY6" fmla="*/ 408562 h 1001949"/>
              <a:gd name="connsiteX7" fmla="*/ 3054485 w 3054485"/>
              <a:gd name="connsiteY7" fmla="*/ 408562 h 1001949"/>
              <a:gd name="connsiteX8" fmla="*/ 3054485 w 3054485"/>
              <a:gd name="connsiteY8" fmla="*/ 0 h 1001949"/>
              <a:gd name="connsiteX0" fmla="*/ 0 w 3054485"/>
              <a:gd name="connsiteY0" fmla="*/ 398834 h 1001949"/>
              <a:gd name="connsiteX1" fmla="*/ 719847 w 3054485"/>
              <a:gd name="connsiteY1" fmla="*/ 398834 h 1001949"/>
              <a:gd name="connsiteX2" fmla="*/ 719847 w 3054485"/>
              <a:gd name="connsiteY2" fmla="*/ 758757 h 1001949"/>
              <a:gd name="connsiteX3" fmla="*/ 1809345 w 3054485"/>
              <a:gd name="connsiteY3" fmla="*/ 1001949 h 1001949"/>
              <a:gd name="connsiteX4" fmla="*/ 2431915 w 3054485"/>
              <a:gd name="connsiteY4" fmla="*/ 1001949 h 1001949"/>
              <a:gd name="connsiteX5" fmla="*/ 2431915 w 3054485"/>
              <a:gd name="connsiteY5" fmla="*/ 408562 h 1001949"/>
              <a:gd name="connsiteX6" fmla="*/ 3054485 w 3054485"/>
              <a:gd name="connsiteY6" fmla="*/ 408562 h 1001949"/>
              <a:gd name="connsiteX7" fmla="*/ 3054485 w 3054485"/>
              <a:gd name="connsiteY7" fmla="*/ 0 h 1001949"/>
              <a:gd name="connsiteX0" fmla="*/ 0 w 3054485"/>
              <a:gd name="connsiteY0" fmla="*/ 398834 h 1008112"/>
              <a:gd name="connsiteX1" fmla="*/ 719847 w 3054485"/>
              <a:gd name="connsiteY1" fmla="*/ 398834 h 1008112"/>
              <a:gd name="connsiteX2" fmla="*/ 679334 w 3054485"/>
              <a:gd name="connsiteY2" fmla="*/ 1008112 h 1008112"/>
              <a:gd name="connsiteX3" fmla="*/ 1809345 w 3054485"/>
              <a:gd name="connsiteY3" fmla="*/ 1001949 h 1008112"/>
              <a:gd name="connsiteX4" fmla="*/ 2431915 w 3054485"/>
              <a:gd name="connsiteY4" fmla="*/ 1001949 h 1008112"/>
              <a:gd name="connsiteX5" fmla="*/ 2431915 w 3054485"/>
              <a:gd name="connsiteY5" fmla="*/ 408562 h 1008112"/>
              <a:gd name="connsiteX6" fmla="*/ 3054485 w 3054485"/>
              <a:gd name="connsiteY6" fmla="*/ 408562 h 1008112"/>
              <a:gd name="connsiteX7" fmla="*/ 3054485 w 3054485"/>
              <a:gd name="connsiteY7" fmla="*/ 0 h 1008112"/>
              <a:gd name="connsiteX0" fmla="*/ 0 w 3054485"/>
              <a:gd name="connsiteY0" fmla="*/ 398834 h 1008111"/>
              <a:gd name="connsiteX1" fmla="*/ 719847 w 3054485"/>
              <a:gd name="connsiteY1" fmla="*/ 398834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54485"/>
              <a:gd name="connsiteY0" fmla="*/ 398834 h 1008112"/>
              <a:gd name="connsiteX1" fmla="*/ 719847 w 3054485"/>
              <a:gd name="connsiteY1" fmla="*/ 398834 h 1008112"/>
              <a:gd name="connsiteX2" fmla="*/ 679334 w 3054485"/>
              <a:gd name="connsiteY2" fmla="*/ 1008112 h 1008112"/>
              <a:gd name="connsiteX3" fmla="*/ 1809345 w 3054485"/>
              <a:gd name="connsiteY3" fmla="*/ 1001949 h 1008112"/>
              <a:gd name="connsiteX4" fmla="*/ 2431915 w 3054485"/>
              <a:gd name="connsiteY4" fmla="*/ 1001949 h 1008112"/>
              <a:gd name="connsiteX5" fmla="*/ 2431915 w 3054485"/>
              <a:gd name="connsiteY5" fmla="*/ 408562 h 1008112"/>
              <a:gd name="connsiteX6" fmla="*/ 3054485 w 3054485"/>
              <a:gd name="connsiteY6" fmla="*/ 408562 h 1008112"/>
              <a:gd name="connsiteX7" fmla="*/ 3054485 w 3054485"/>
              <a:gd name="connsiteY7" fmla="*/ 0 h 1008112"/>
              <a:gd name="connsiteX0" fmla="*/ 0 w 3054485"/>
              <a:gd name="connsiteY0" fmla="*/ 398834 h 1008111"/>
              <a:gd name="connsiteX1" fmla="*/ 719847 w 3054485"/>
              <a:gd name="connsiteY1" fmla="*/ 398834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54485"/>
              <a:gd name="connsiteY0" fmla="*/ 398834 h 1008111"/>
              <a:gd name="connsiteX1" fmla="*/ 753558 w 3054485"/>
              <a:gd name="connsiteY1" fmla="*/ 360040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54485"/>
              <a:gd name="connsiteY0" fmla="*/ 398834 h 1008111"/>
              <a:gd name="connsiteX1" fmla="*/ 753558 w 3054485"/>
              <a:gd name="connsiteY1" fmla="*/ 144016 h 1008111"/>
              <a:gd name="connsiteX2" fmla="*/ 753558 w 3054485"/>
              <a:gd name="connsiteY2" fmla="*/ 1008111 h 1008111"/>
              <a:gd name="connsiteX3" fmla="*/ 1809345 w 3054485"/>
              <a:gd name="connsiteY3" fmla="*/ 1001949 h 1008111"/>
              <a:gd name="connsiteX4" fmla="*/ 2431915 w 3054485"/>
              <a:gd name="connsiteY4" fmla="*/ 1001949 h 1008111"/>
              <a:gd name="connsiteX5" fmla="*/ 2431915 w 3054485"/>
              <a:gd name="connsiteY5" fmla="*/ 408562 h 1008111"/>
              <a:gd name="connsiteX6" fmla="*/ 3054485 w 3054485"/>
              <a:gd name="connsiteY6" fmla="*/ 408562 h 1008111"/>
              <a:gd name="connsiteX7" fmla="*/ 3054485 w 3054485"/>
              <a:gd name="connsiteY7" fmla="*/ 0 h 1008111"/>
              <a:gd name="connsiteX0" fmla="*/ 0 w 3043162"/>
              <a:gd name="connsiteY0" fmla="*/ 144016 h 1008111"/>
              <a:gd name="connsiteX1" fmla="*/ 742235 w 3043162"/>
              <a:gd name="connsiteY1" fmla="*/ 144016 h 1008111"/>
              <a:gd name="connsiteX2" fmla="*/ 742235 w 3043162"/>
              <a:gd name="connsiteY2" fmla="*/ 1008111 h 1008111"/>
              <a:gd name="connsiteX3" fmla="*/ 1798022 w 3043162"/>
              <a:gd name="connsiteY3" fmla="*/ 1001949 h 1008111"/>
              <a:gd name="connsiteX4" fmla="*/ 2420592 w 3043162"/>
              <a:gd name="connsiteY4" fmla="*/ 1001949 h 1008111"/>
              <a:gd name="connsiteX5" fmla="*/ 2420592 w 3043162"/>
              <a:gd name="connsiteY5" fmla="*/ 408562 h 1008111"/>
              <a:gd name="connsiteX6" fmla="*/ 3043162 w 3043162"/>
              <a:gd name="connsiteY6" fmla="*/ 408562 h 1008111"/>
              <a:gd name="connsiteX7" fmla="*/ 3043162 w 3043162"/>
              <a:gd name="connsiteY7" fmla="*/ 0 h 1008111"/>
              <a:gd name="connsiteX0" fmla="*/ 0 w 3043162"/>
              <a:gd name="connsiteY0" fmla="*/ 144016 h 1008112"/>
              <a:gd name="connsiteX1" fmla="*/ 742235 w 3043162"/>
              <a:gd name="connsiteY1" fmla="*/ 144016 h 1008112"/>
              <a:gd name="connsiteX2" fmla="*/ 742235 w 3043162"/>
              <a:gd name="connsiteY2" fmla="*/ 1008111 h 1008112"/>
              <a:gd name="connsiteX3" fmla="*/ 1798022 w 3043162"/>
              <a:gd name="connsiteY3" fmla="*/ 1001949 h 1008112"/>
              <a:gd name="connsiteX4" fmla="*/ 2375151 w 3043162"/>
              <a:gd name="connsiteY4" fmla="*/ 1008112 h 1008112"/>
              <a:gd name="connsiteX5" fmla="*/ 2420592 w 3043162"/>
              <a:gd name="connsiteY5" fmla="*/ 408562 h 1008112"/>
              <a:gd name="connsiteX6" fmla="*/ 3043162 w 3043162"/>
              <a:gd name="connsiteY6" fmla="*/ 408562 h 1008112"/>
              <a:gd name="connsiteX7" fmla="*/ 3043162 w 3043162"/>
              <a:gd name="connsiteY7" fmla="*/ 0 h 1008112"/>
              <a:gd name="connsiteX0" fmla="*/ 0 w 3043162"/>
              <a:gd name="connsiteY0" fmla="*/ 144016 h 1008112"/>
              <a:gd name="connsiteX1" fmla="*/ 742235 w 3043162"/>
              <a:gd name="connsiteY1" fmla="*/ 144016 h 1008112"/>
              <a:gd name="connsiteX2" fmla="*/ 742235 w 3043162"/>
              <a:gd name="connsiteY2" fmla="*/ 1008111 h 1008112"/>
              <a:gd name="connsiteX3" fmla="*/ 2375151 w 3043162"/>
              <a:gd name="connsiteY3" fmla="*/ 1008112 h 1008112"/>
              <a:gd name="connsiteX4" fmla="*/ 2420592 w 3043162"/>
              <a:gd name="connsiteY4" fmla="*/ 408562 h 1008112"/>
              <a:gd name="connsiteX5" fmla="*/ 3043162 w 3043162"/>
              <a:gd name="connsiteY5" fmla="*/ 408562 h 1008112"/>
              <a:gd name="connsiteX6" fmla="*/ 3043162 w 3043162"/>
              <a:gd name="connsiteY6" fmla="*/ 0 h 1008112"/>
              <a:gd name="connsiteX0" fmla="*/ 0 w 3043162"/>
              <a:gd name="connsiteY0" fmla="*/ 144016 h 1008112"/>
              <a:gd name="connsiteX1" fmla="*/ 742235 w 3043162"/>
              <a:gd name="connsiteY1" fmla="*/ 144016 h 1008112"/>
              <a:gd name="connsiteX2" fmla="*/ 742235 w 3043162"/>
              <a:gd name="connsiteY2" fmla="*/ 1008111 h 1008112"/>
              <a:gd name="connsiteX3" fmla="*/ 2375151 w 3043162"/>
              <a:gd name="connsiteY3" fmla="*/ 1008112 h 1008112"/>
              <a:gd name="connsiteX4" fmla="*/ 2375151 w 3043162"/>
              <a:gd name="connsiteY4" fmla="*/ 432047 h 1008112"/>
              <a:gd name="connsiteX5" fmla="*/ 3043162 w 3043162"/>
              <a:gd name="connsiteY5" fmla="*/ 408562 h 1008112"/>
              <a:gd name="connsiteX6" fmla="*/ 3043162 w 3043162"/>
              <a:gd name="connsiteY6" fmla="*/ 0 h 1008112"/>
              <a:gd name="connsiteX0" fmla="*/ 0 w 3043162"/>
              <a:gd name="connsiteY0" fmla="*/ 144016 h 1008112"/>
              <a:gd name="connsiteX1" fmla="*/ 742235 w 3043162"/>
              <a:gd name="connsiteY1" fmla="*/ 144016 h 1008112"/>
              <a:gd name="connsiteX2" fmla="*/ 742235 w 3043162"/>
              <a:gd name="connsiteY2" fmla="*/ 1008111 h 1008112"/>
              <a:gd name="connsiteX3" fmla="*/ 2375151 w 3043162"/>
              <a:gd name="connsiteY3" fmla="*/ 1008112 h 1008112"/>
              <a:gd name="connsiteX4" fmla="*/ 2375151 w 3043162"/>
              <a:gd name="connsiteY4" fmla="*/ 432047 h 1008112"/>
              <a:gd name="connsiteX5" fmla="*/ 3043162 w 3043162"/>
              <a:gd name="connsiteY5" fmla="*/ 432047 h 1008112"/>
              <a:gd name="connsiteX6" fmla="*/ 3043162 w 3043162"/>
              <a:gd name="connsiteY6" fmla="*/ 0 h 10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43162" h="1008112">
                <a:moveTo>
                  <a:pt x="0" y="144016"/>
                </a:moveTo>
                <a:lnTo>
                  <a:pt x="742235" y="144016"/>
                </a:lnTo>
                <a:lnTo>
                  <a:pt x="742235" y="1008111"/>
                </a:lnTo>
                <a:lnTo>
                  <a:pt x="2375151" y="1008112"/>
                </a:lnTo>
                <a:lnTo>
                  <a:pt x="2375151" y="432047"/>
                </a:lnTo>
                <a:lnTo>
                  <a:pt x="3043162" y="432047"/>
                </a:lnTo>
                <a:lnTo>
                  <a:pt x="3043162"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 name="直線コネクタ 9"/>
          <p:cNvCxnSpPr/>
          <p:nvPr/>
        </p:nvCxnSpPr>
        <p:spPr>
          <a:xfrm>
            <a:off x="4301970" y="1358770"/>
            <a:ext cx="1" cy="441049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4662010" y="1358770"/>
            <a:ext cx="15857" cy="439792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820888" y="1808820"/>
            <a:ext cx="45005" cy="393531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121950" y="1808820"/>
            <a:ext cx="14805" cy="392275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3612090"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982020" y="2631472"/>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2351950" y="2631472"/>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316835" y="2631472"/>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5358227" y="2624196"/>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996303"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7587335"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6957265" y="2618910"/>
            <a:ext cx="14805" cy="313778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082096" y="5769260"/>
            <a:ext cx="420308" cy="276999"/>
          </a:xfrm>
          <a:prstGeom prst="rect">
            <a:avLst/>
          </a:prstGeom>
          <a:noFill/>
        </p:spPr>
        <p:txBody>
          <a:bodyPr wrap="none" rtlCol="0">
            <a:spAutoFit/>
          </a:bodyPr>
          <a:lstStyle/>
          <a:p>
            <a:pPr algn="ctr"/>
            <a:r>
              <a:rPr kumimoji="1" lang="en-US" altLang="ja-JP" sz="1200" dirty="0" smtClean="0"/>
              <a:t>710</a:t>
            </a:r>
            <a:endParaRPr kumimoji="1" lang="ja-JP" altLang="en-US" sz="1200" dirty="0"/>
          </a:p>
        </p:txBody>
      </p:sp>
      <p:sp>
        <p:nvSpPr>
          <p:cNvPr id="23" name="テキスト ボックス 22"/>
          <p:cNvSpPr txBox="1"/>
          <p:nvPr/>
        </p:nvSpPr>
        <p:spPr>
          <a:xfrm>
            <a:off x="2126467" y="5769260"/>
            <a:ext cx="420308" cy="276999"/>
          </a:xfrm>
          <a:prstGeom prst="rect">
            <a:avLst/>
          </a:prstGeom>
          <a:noFill/>
        </p:spPr>
        <p:txBody>
          <a:bodyPr wrap="none" rtlCol="0">
            <a:spAutoFit/>
          </a:bodyPr>
          <a:lstStyle/>
          <a:p>
            <a:pPr algn="ctr"/>
            <a:r>
              <a:rPr lang="en-US" altLang="ja-JP" sz="1200" dirty="0" smtClean="0"/>
              <a:t>900</a:t>
            </a:r>
            <a:endParaRPr kumimoji="1" lang="ja-JP" altLang="en-US" sz="1200" dirty="0"/>
          </a:p>
        </p:txBody>
      </p:sp>
      <p:sp>
        <p:nvSpPr>
          <p:cNvPr id="24" name="テキスト ボックス 23"/>
          <p:cNvSpPr txBox="1"/>
          <p:nvPr/>
        </p:nvSpPr>
        <p:spPr>
          <a:xfrm>
            <a:off x="2771800" y="5769260"/>
            <a:ext cx="420308" cy="276999"/>
          </a:xfrm>
          <a:prstGeom prst="rect">
            <a:avLst/>
          </a:prstGeom>
          <a:noFill/>
        </p:spPr>
        <p:txBody>
          <a:bodyPr wrap="none" rtlCol="0">
            <a:spAutoFit/>
          </a:bodyPr>
          <a:lstStyle/>
          <a:p>
            <a:pPr algn="ctr"/>
            <a:r>
              <a:rPr lang="en-US" altLang="ja-JP" sz="1200" dirty="0" smtClean="0"/>
              <a:t>915</a:t>
            </a:r>
            <a:endParaRPr kumimoji="1" lang="ja-JP" altLang="en-US" sz="1200" dirty="0"/>
          </a:p>
        </p:txBody>
      </p:sp>
      <p:sp>
        <p:nvSpPr>
          <p:cNvPr id="25" name="テキスト ボックス 24"/>
          <p:cNvSpPr txBox="1"/>
          <p:nvPr/>
        </p:nvSpPr>
        <p:spPr>
          <a:xfrm>
            <a:off x="3401870" y="5769260"/>
            <a:ext cx="537328" cy="276999"/>
          </a:xfrm>
          <a:prstGeom prst="rect">
            <a:avLst/>
          </a:prstGeom>
          <a:noFill/>
        </p:spPr>
        <p:txBody>
          <a:bodyPr wrap="none" rtlCol="0">
            <a:spAutoFit/>
          </a:bodyPr>
          <a:lstStyle/>
          <a:p>
            <a:pPr algn="ctr"/>
            <a:r>
              <a:rPr kumimoji="1" lang="en-US" altLang="ja-JP" sz="1200" dirty="0" smtClean="0"/>
              <a:t>920.3</a:t>
            </a:r>
            <a:endParaRPr kumimoji="1" lang="ja-JP" altLang="en-US" sz="1200" dirty="0"/>
          </a:p>
        </p:txBody>
      </p:sp>
      <p:sp>
        <p:nvSpPr>
          <p:cNvPr id="27" name="テキスト ボックス 26"/>
          <p:cNvSpPr txBox="1"/>
          <p:nvPr/>
        </p:nvSpPr>
        <p:spPr>
          <a:xfrm>
            <a:off x="4842030" y="6219310"/>
            <a:ext cx="724878" cy="276999"/>
          </a:xfrm>
          <a:prstGeom prst="rect">
            <a:avLst/>
          </a:prstGeom>
          <a:noFill/>
        </p:spPr>
        <p:txBody>
          <a:bodyPr wrap="none" rtlCol="0">
            <a:spAutoFit/>
          </a:bodyPr>
          <a:lstStyle/>
          <a:p>
            <a:r>
              <a:rPr lang="en-US" altLang="ja-JP" sz="1200" dirty="0" smtClean="0"/>
              <a:t>+</a:t>
            </a:r>
            <a:r>
              <a:rPr kumimoji="1" lang="en-US" altLang="ja-JP" sz="1200" dirty="0" smtClean="0"/>
              <a:t>200kHz</a:t>
            </a:r>
            <a:endParaRPr kumimoji="1" lang="ja-JP" altLang="en-US" sz="1200" dirty="0"/>
          </a:p>
        </p:txBody>
      </p:sp>
      <p:sp>
        <p:nvSpPr>
          <p:cNvPr id="30" name="テキスト ボックス 29"/>
          <p:cNvSpPr txBox="1"/>
          <p:nvPr/>
        </p:nvSpPr>
        <p:spPr>
          <a:xfrm>
            <a:off x="5114792" y="5814265"/>
            <a:ext cx="537328" cy="276999"/>
          </a:xfrm>
          <a:prstGeom prst="rect">
            <a:avLst/>
          </a:prstGeom>
          <a:noFill/>
        </p:spPr>
        <p:txBody>
          <a:bodyPr wrap="none" rtlCol="0">
            <a:spAutoFit/>
          </a:bodyPr>
          <a:lstStyle/>
          <a:p>
            <a:pPr algn="ctr"/>
            <a:r>
              <a:rPr lang="en-US" altLang="ja-JP" sz="1200" dirty="0" smtClean="0"/>
              <a:t>924.3</a:t>
            </a:r>
            <a:endParaRPr kumimoji="1" lang="ja-JP" altLang="en-US" sz="1200" dirty="0"/>
          </a:p>
        </p:txBody>
      </p:sp>
      <p:sp>
        <p:nvSpPr>
          <p:cNvPr id="31" name="テキスト ボックス 30"/>
          <p:cNvSpPr txBox="1"/>
          <p:nvPr/>
        </p:nvSpPr>
        <p:spPr>
          <a:xfrm>
            <a:off x="5832140" y="5814265"/>
            <a:ext cx="420308" cy="276999"/>
          </a:xfrm>
          <a:prstGeom prst="rect">
            <a:avLst/>
          </a:prstGeom>
          <a:noFill/>
        </p:spPr>
        <p:txBody>
          <a:bodyPr wrap="none" rtlCol="0">
            <a:spAutoFit/>
          </a:bodyPr>
          <a:lstStyle/>
          <a:p>
            <a:pPr algn="ctr"/>
            <a:r>
              <a:rPr lang="en-US" altLang="ja-JP" sz="1200" dirty="0" smtClean="0"/>
              <a:t>930</a:t>
            </a:r>
            <a:endParaRPr kumimoji="1" lang="ja-JP" altLang="en-US" sz="1200" dirty="0"/>
          </a:p>
        </p:txBody>
      </p:sp>
      <p:sp>
        <p:nvSpPr>
          <p:cNvPr id="32" name="テキスト ボックス 31"/>
          <p:cNvSpPr txBox="1"/>
          <p:nvPr/>
        </p:nvSpPr>
        <p:spPr>
          <a:xfrm>
            <a:off x="6722708" y="5814265"/>
            <a:ext cx="498856" cy="276999"/>
          </a:xfrm>
          <a:prstGeom prst="rect">
            <a:avLst/>
          </a:prstGeom>
          <a:noFill/>
        </p:spPr>
        <p:txBody>
          <a:bodyPr wrap="none" rtlCol="0">
            <a:spAutoFit/>
          </a:bodyPr>
          <a:lstStyle/>
          <a:p>
            <a:pPr algn="ctr"/>
            <a:r>
              <a:rPr lang="en-US" altLang="ja-JP" sz="1200" dirty="0" smtClean="0"/>
              <a:t>1000</a:t>
            </a:r>
            <a:endParaRPr kumimoji="1" lang="ja-JP" altLang="en-US" sz="1200" dirty="0"/>
          </a:p>
        </p:txBody>
      </p:sp>
      <p:sp>
        <p:nvSpPr>
          <p:cNvPr id="33" name="テキスト ボックス 32"/>
          <p:cNvSpPr txBox="1"/>
          <p:nvPr/>
        </p:nvSpPr>
        <p:spPr>
          <a:xfrm>
            <a:off x="7362310" y="5814265"/>
            <a:ext cx="498856" cy="276999"/>
          </a:xfrm>
          <a:prstGeom prst="rect">
            <a:avLst/>
          </a:prstGeom>
          <a:noFill/>
        </p:spPr>
        <p:txBody>
          <a:bodyPr wrap="none" rtlCol="0">
            <a:spAutoFit/>
          </a:bodyPr>
          <a:lstStyle/>
          <a:p>
            <a:pPr algn="ctr"/>
            <a:r>
              <a:rPr lang="en-US" altLang="ja-JP" sz="1200" dirty="0" smtClean="0"/>
              <a:t>1215</a:t>
            </a:r>
            <a:endParaRPr kumimoji="1" lang="ja-JP" altLang="en-US" sz="1200" dirty="0"/>
          </a:p>
        </p:txBody>
      </p:sp>
      <p:sp>
        <p:nvSpPr>
          <p:cNvPr id="34" name="テキスト ボックス 33"/>
          <p:cNvSpPr txBox="1"/>
          <p:nvPr/>
        </p:nvSpPr>
        <p:spPr>
          <a:xfrm>
            <a:off x="35237" y="4014065"/>
            <a:ext cx="1197764" cy="276999"/>
          </a:xfrm>
          <a:prstGeom prst="rect">
            <a:avLst/>
          </a:prstGeom>
          <a:noFill/>
        </p:spPr>
        <p:txBody>
          <a:bodyPr wrap="none" rtlCol="0">
            <a:spAutoFit/>
          </a:bodyPr>
          <a:lstStyle/>
          <a:p>
            <a:pPr algn="ctr"/>
            <a:r>
              <a:rPr lang="en-US" altLang="ja-JP" sz="1200" dirty="0" smtClean="0"/>
              <a:t>-36dBm/100kHz</a:t>
            </a:r>
            <a:endParaRPr kumimoji="1" lang="ja-JP" altLang="en-US" sz="1200" dirty="0"/>
          </a:p>
        </p:txBody>
      </p:sp>
      <p:sp>
        <p:nvSpPr>
          <p:cNvPr id="35" name="テキスト ボックス 34"/>
          <p:cNvSpPr txBox="1"/>
          <p:nvPr/>
        </p:nvSpPr>
        <p:spPr>
          <a:xfrm>
            <a:off x="1253458" y="4419110"/>
            <a:ext cx="1101584" cy="276999"/>
          </a:xfrm>
          <a:prstGeom prst="rect">
            <a:avLst/>
          </a:prstGeom>
          <a:noFill/>
        </p:spPr>
        <p:txBody>
          <a:bodyPr wrap="none" rtlCol="0">
            <a:spAutoFit/>
          </a:bodyPr>
          <a:lstStyle/>
          <a:p>
            <a:pPr algn="ctr"/>
            <a:r>
              <a:rPr lang="en-US" altLang="ja-JP" sz="1200" dirty="0" smtClean="0"/>
              <a:t>-55dBm/1MHz</a:t>
            </a:r>
            <a:endParaRPr kumimoji="1" lang="ja-JP" altLang="en-US" sz="1200" dirty="0"/>
          </a:p>
        </p:txBody>
      </p:sp>
      <p:sp>
        <p:nvSpPr>
          <p:cNvPr id="36" name="テキスト ボックス 35"/>
          <p:cNvSpPr txBox="1"/>
          <p:nvPr/>
        </p:nvSpPr>
        <p:spPr>
          <a:xfrm>
            <a:off x="1871700" y="4914165"/>
            <a:ext cx="1197764" cy="276999"/>
          </a:xfrm>
          <a:prstGeom prst="rect">
            <a:avLst/>
          </a:prstGeom>
          <a:noFill/>
        </p:spPr>
        <p:txBody>
          <a:bodyPr wrap="none" rtlCol="0">
            <a:spAutoFit/>
          </a:bodyPr>
          <a:lstStyle/>
          <a:p>
            <a:pPr algn="ctr"/>
            <a:r>
              <a:rPr lang="en-US" altLang="ja-JP" sz="1200" dirty="0" smtClean="0"/>
              <a:t>-55dBm/100kHz</a:t>
            </a:r>
            <a:endParaRPr kumimoji="1" lang="ja-JP" altLang="en-US" sz="1200" dirty="0"/>
          </a:p>
        </p:txBody>
      </p:sp>
      <p:sp>
        <p:nvSpPr>
          <p:cNvPr id="37" name="テキスト ボックス 36"/>
          <p:cNvSpPr txBox="1"/>
          <p:nvPr/>
        </p:nvSpPr>
        <p:spPr>
          <a:xfrm>
            <a:off x="2456764" y="4059070"/>
            <a:ext cx="1197765" cy="276999"/>
          </a:xfrm>
          <a:prstGeom prst="rect">
            <a:avLst/>
          </a:prstGeom>
          <a:noFill/>
        </p:spPr>
        <p:txBody>
          <a:bodyPr wrap="none" rtlCol="0">
            <a:spAutoFit/>
          </a:bodyPr>
          <a:lstStyle/>
          <a:p>
            <a:pPr algn="ctr"/>
            <a:r>
              <a:rPr lang="en-US" altLang="ja-JP" sz="1200" dirty="0" smtClean="0"/>
              <a:t>-36dBm/100kHz</a:t>
            </a:r>
            <a:endParaRPr kumimoji="1" lang="ja-JP" altLang="en-US" sz="1200" dirty="0"/>
          </a:p>
        </p:txBody>
      </p:sp>
      <p:sp>
        <p:nvSpPr>
          <p:cNvPr id="38" name="テキスト ボックス 37"/>
          <p:cNvSpPr txBox="1"/>
          <p:nvPr/>
        </p:nvSpPr>
        <p:spPr>
          <a:xfrm>
            <a:off x="2942203" y="3609020"/>
            <a:ext cx="1217000" cy="276999"/>
          </a:xfrm>
          <a:prstGeom prst="rect">
            <a:avLst/>
          </a:prstGeom>
          <a:noFill/>
        </p:spPr>
        <p:txBody>
          <a:bodyPr wrap="none" rtlCol="0">
            <a:spAutoFit/>
          </a:bodyPr>
          <a:lstStyle/>
          <a:p>
            <a:pPr algn="ctr"/>
            <a:r>
              <a:rPr lang="en-US" altLang="ja-JP" sz="1200" b="1" dirty="0" smtClean="0">
                <a:solidFill>
                  <a:srgbClr val="060FBA"/>
                </a:solidFill>
              </a:rPr>
              <a:t>-29dBm/100kHz</a:t>
            </a:r>
            <a:endParaRPr kumimoji="1" lang="ja-JP" altLang="en-US" sz="1200" b="1" dirty="0">
              <a:solidFill>
                <a:srgbClr val="060FBA"/>
              </a:solidFill>
            </a:endParaRPr>
          </a:p>
        </p:txBody>
      </p:sp>
      <p:sp>
        <p:nvSpPr>
          <p:cNvPr id="39" name="テキスト ボックス 38"/>
          <p:cNvSpPr txBox="1"/>
          <p:nvPr/>
        </p:nvSpPr>
        <p:spPr>
          <a:xfrm>
            <a:off x="4797025" y="3654025"/>
            <a:ext cx="1197765" cy="276999"/>
          </a:xfrm>
          <a:prstGeom prst="rect">
            <a:avLst/>
          </a:prstGeom>
          <a:noFill/>
        </p:spPr>
        <p:txBody>
          <a:bodyPr wrap="none" rtlCol="0">
            <a:spAutoFit/>
          </a:bodyPr>
          <a:lstStyle/>
          <a:p>
            <a:pPr algn="ctr"/>
            <a:r>
              <a:rPr lang="en-US" altLang="ja-JP" sz="1200" dirty="0" smtClean="0"/>
              <a:t>-29dBm/100kHz</a:t>
            </a:r>
            <a:endParaRPr kumimoji="1" lang="ja-JP" altLang="en-US" sz="1200" dirty="0"/>
          </a:p>
        </p:txBody>
      </p:sp>
      <p:sp>
        <p:nvSpPr>
          <p:cNvPr id="40" name="テキスト ボックス 39"/>
          <p:cNvSpPr txBox="1"/>
          <p:nvPr/>
        </p:nvSpPr>
        <p:spPr>
          <a:xfrm>
            <a:off x="5382090" y="4059070"/>
            <a:ext cx="1197765" cy="276999"/>
          </a:xfrm>
          <a:prstGeom prst="rect">
            <a:avLst/>
          </a:prstGeom>
          <a:noFill/>
        </p:spPr>
        <p:txBody>
          <a:bodyPr wrap="none" rtlCol="0">
            <a:spAutoFit/>
          </a:bodyPr>
          <a:lstStyle/>
          <a:p>
            <a:pPr algn="ctr"/>
            <a:r>
              <a:rPr lang="en-US" altLang="ja-JP" sz="1200" dirty="0" smtClean="0"/>
              <a:t>-36dBm/100kHz</a:t>
            </a:r>
            <a:endParaRPr kumimoji="1" lang="ja-JP" altLang="en-US" sz="1200" dirty="0"/>
          </a:p>
        </p:txBody>
      </p:sp>
      <p:sp>
        <p:nvSpPr>
          <p:cNvPr id="41" name="テキスト ボックス 40"/>
          <p:cNvSpPr txBox="1"/>
          <p:nvPr/>
        </p:nvSpPr>
        <p:spPr>
          <a:xfrm>
            <a:off x="5652120" y="4869160"/>
            <a:ext cx="1197764" cy="276999"/>
          </a:xfrm>
          <a:prstGeom prst="rect">
            <a:avLst/>
          </a:prstGeom>
          <a:noFill/>
        </p:spPr>
        <p:txBody>
          <a:bodyPr wrap="none" rtlCol="0">
            <a:spAutoFit/>
          </a:bodyPr>
          <a:lstStyle/>
          <a:p>
            <a:pPr algn="ctr"/>
            <a:r>
              <a:rPr lang="en-US" altLang="ja-JP" sz="1200" dirty="0" smtClean="0"/>
              <a:t>-55dBm/100kHz</a:t>
            </a:r>
            <a:endParaRPr kumimoji="1" lang="ja-JP" altLang="en-US" sz="1200" dirty="0"/>
          </a:p>
        </p:txBody>
      </p:sp>
      <p:sp>
        <p:nvSpPr>
          <p:cNvPr id="42" name="テキスト ボックス 41"/>
          <p:cNvSpPr txBox="1"/>
          <p:nvPr/>
        </p:nvSpPr>
        <p:spPr>
          <a:xfrm>
            <a:off x="7002270" y="4869160"/>
            <a:ext cx="1101584" cy="276999"/>
          </a:xfrm>
          <a:prstGeom prst="rect">
            <a:avLst/>
          </a:prstGeom>
          <a:noFill/>
        </p:spPr>
        <p:txBody>
          <a:bodyPr wrap="none" rtlCol="0">
            <a:spAutoFit/>
          </a:bodyPr>
          <a:lstStyle/>
          <a:p>
            <a:pPr algn="ctr"/>
            <a:r>
              <a:rPr lang="en-US" altLang="ja-JP" sz="1200" dirty="0" smtClean="0"/>
              <a:t>-45dBm/1MHz</a:t>
            </a:r>
            <a:endParaRPr kumimoji="1" lang="ja-JP" altLang="en-US" sz="1200" dirty="0"/>
          </a:p>
        </p:txBody>
      </p:sp>
      <p:sp>
        <p:nvSpPr>
          <p:cNvPr id="44" name="テキスト ボックス 43"/>
          <p:cNvSpPr txBox="1"/>
          <p:nvPr/>
        </p:nvSpPr>
        <p:spPr>
          <a:xfrm>
            <a:off x="7671611" y="3789040"/>
            <a:ext cx="1119217" cy="276999"/>
          </a:xfrm>
          <a:prstGeom prst="rect">
            <a:avLst/>
          </a:prstGeom>
          <a:noFill/>
        </p:spPr>
        <p:txBody>
          <a:bodyPr wrap="none" rtlCol="0">
            <a:spAutoFit/>
          </a:bodyPr>
          <a:lstStyle/>
          <a:p>
            <a:pPr algn="ctr"/>
            <a:r>
              <a:rPr lang="en-US" altLang="ja-JP" sz="1200" dirty="0" smtClean="0"/>
              <a:t>-30dBm/1MH</a:t>
            </a:r>
            <a:r>
              <a:rPr lang="ja-JP" altLang="en-US" sz="1200" dirty="0" smtClean="0"/>
              <a:t>ｚ</a:t>
            </a:r>
            <a:endParaRPr kumimoji="1" lang="ja-JP" altLang="en-US" sz="1200" dirty="0"/>
          </a:p>
        </p:txBody>
      </p:sp>
      <p:sp>
        <p:nvSpPr>
          <p:cNvPr id="45" name="テキスト ボックス 44"/>
          <p:cNvSpPr txBox="1"/>
          <p:nvPr/>
        </p:nvSpPr>
        <p:spPr>
          <a:xfrm>
            <a:off x="2364275" y="2213865"/>
            <a:ext cx="1664238" cy="523220"/>
          </a:xfrm>
          <a:prstGeom prst="rect">
            <a:avLst/>
          </a:prstGeom>
          <a:noFill/>
        </p:spPr>
        <p:txBody>
          <a:bodyPr wrap="none" rtlCol="0">
            <a:spAutoFit/>
          </a:bodyPr>
          <a:lstStyle/>
          <a:p>
            <a:pPr algn="ctr"/>
            <a:r>
              <a:rPr lang="en-US" altLang="ja-JP" sz="1400" b="1" dirty="0" smtClean="0">
                <a:solidFill>
                  <a:srgbClr val="060FBA"/>
                </a:solidFill>
                <a:latin typeface="Arial" pitchFamily="34" charset="0"/>
                <a:cs typeface="Arial" pitchFamily="34" charset="0"/>
              </a:rPr>
              <a:t>Adjacent channel</a:t>
            </a:r>
          </a:p>
          <a:p>
            <a:pPr algn="ctr"/>
            <a:r>
              <a:rPr lang="en-US" altLang="ja-JP" sz="1400" b="1" dirty="0" smtClean="0">
                <a:solidFill>
                  <a:srgbClr val="060FBA"/>
                </a:solidFill>
                <a:latin typeface="Arial" pitchFamily="34" charset="0"/>
                <a:cs typeface="Arial" pitchFamily="34" charset="0"/>
              </a:rPr>
              <a:t>-5dBm/200kHz</a:t>
            </a:r>
            <a:endParaRPr kumimoji="1" lang="ja-JP" altLang="en-US" sz="1400" b="1" dirty="0">
              <a:solidFill>
                <a:srgbClr val="060FBA"/>
              </a:solidFill>
              <a:latin typeface="Arial" pitchFamily="34" charset="0"/>
              <a:cs typeface="Arial" pitchFamily="34" charset="0"/>
            </a:endParaRPr>
          </a:p>
        </p:txBody>
      </p:sp>
      <p:cxnSp>
        <p:nvCxnSpPr>
          <p:cNvPr id="47" name="直線矢印コネクタ 46"/>
          <p:cNvCxnSpPr>
            <a:stCxn id="45" idx="3"/>
          </p:cNvCxnSpPr>
          <p:nvPr/>
        </p:nvCxnSpPr>
        <p:spPr>
          <a:xfrm>
            <a:off x="4028513" y="2475475"/>
            <a:ext cx="228452" cy="1884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4949017" y="2213865"/>
            <a:ext cx="1265283" cy="461665"/>
          </a:xfrm>
          <a:prstGeom prst="rect">
            <a:avLst/>
          </a:prstGeom>
          <a:noFill/>
        </p:spPr>
        <p:txBody>
          <a:bodyPr wrap="none" rtlCol="0">
            <a:spAutoFit/>
          </a:bodyPr>
          <a:lstStyle/>
          <a:p>
            <a:pPr algn="ctr"/>
            <a:r>
              <a:rPr lang="en-US" altLang="ja-JP" sz="1200" dirty="0" smtClean="0"/>
              <a:t>Adjacent channel</a:t>
            </a:r>
          </a:p>
          <a:p>
            <a:pPr algn="ctr"/>
            <a:r>
              <a:rPr lang="en-US" altLang="ja-JP" sz="1200" dirty="0" smtClean="0"/>
              <a:t>-5dBm/200kHz</a:t>
            </a:r>
            <a:endParaRPr kumimoji="1" lang="ja-JP" altLang="en-US" sz="1200" dirty="0"/>
          </a:p>
        </p:txBody>
      </p:sp>
      <p:cxnSp>
        <p:nvCxnSpPr>
          <p:cNvPr id="50" name="直線矢印コネクタ 49"/>
          <p:cNvCxnSpPr>
            <a:stCxn id="48" idx="1"/>
          </p:cNvCxnSpPr>
          <p:nvPr/>
        </p:nvCxnSpPr>
        <p:spPr>
          <a:xfrm flipH="1">
            <a:off x="4707017" y="2444698"/>
            <a:ext cx="242000" cy="2192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115848" y="334397"/>
            <a:ext cx="4744184" cy="1200329"/>
          </a:xfrm>
          <a:prstGeom prst="rect">
            <a:avLst/>
          </a:prstGeom>
          <a:noFill/>
        </p:spPr>
        <p:txBody>
          <a:bodyPr wrap="none" rtlCol="0">
            <a:spAutoFit/>
          </a:bodyPr>
          <a:lstStyle/>
          <a:p>
            <a:pPr algn="ctr"/>
            <a:r>
              <a:rPr kumimoji="1" lang="en-US" altLang="ja-JP" b="1" dirty="0" smtClean="0">
                <a:solidFill>
                  <a:srgbClr val="FF0000"/>
                </a:solidFill>
              </a:rPr>
              <a:t>Out of band power leakage regulations: +4 </a:t>
            </a:r>
            <a:r>
              <a:rPr kumimoji="1" lang="en-US" altLang="ja-JP" b="1" dirty="0" err="1" smtClean="0">
                <a:solidFill>
                  <a:srgbClr val="FF0000"/>
                </a:solidFill>
              </a:rPr>
              <a:t>dBm</a:t>
            </a:r>
            <a:endParaRPr kumimoji="1" lang="en-US" altLang="ja-JP" b="1" dirty="0" smtClean="0">
              <a:solidFill>
                <a:srgbClr val="FF0000"/>
              </a:solidFill>
            </a:endParaRPr>
          </a:p>
          <a:p>
            <a:pPr algn="ctr"/>
            <a:r>
              <a:rPr kumimoji="1" lang="en-US" altLang="ja-JP" dirty="0" smtClean="0"/>
              <a:t>Out of band power regulation (920MHz band)</a:t>
            </a:r>
          </a:p>
          <a:p>
            <a:pPr algn="ctr"/>
            <a:r>
              <a:rPr lang="en-US" altLang="ja-JP" dirty="0" smtClean="0"/>
              <a:t>STD-108</a:t>
            </a:r>
            <a:r>
              <a:rPr lang="ja-JP" altLang="en-US" dirty="0" smtClean="0"/>
              <a:t>　</a:t>
            </a:r>
            <a:r>
              <a:rPr lang="en-US" altLang="ja-JP" dirty="0" smtClean="0"/>
              <a:t>Pout=250mW (24dBm) </a:t>
            </a:r>
          </a:p>
          <a:p>
            <a:pPr algn="ctr"/>
            <a:r>
              <a:rPr lang="en-US" altLang="ja-JP" b="1" dirty="0" smtClean="0">
                <a:solidFill>
                  <a:srgbClr val="FF0000"/>
                </a:solidFill>
              </a:rPr>
              <a:t>Channel edge regulations</a:t>
            </a:r>
          </a:p>
        </p:txBody>
      </p:sp>
      <p:sp>
        <p:nvSpPr>
          <p:cNvPr id="61" name="テキスト ボックス 60"/>
          <p:cNvSpPr txBox="1"/>
          <p:nvPr/>
        </p:nvSpPr>
        <p:spPr>
          <a:xfrm>
            <a:off x="5022050" y="1133745"/>
            <a:ext cx="3387466" cy="738664"/>
          </a:xfrm>
          <a:prstGeom prst="rect">
            <a:avLst/>
          </a:prstGeom>
          <a:noFill/>
        </p:spPr>
        <p:txBody>
          <a:bodyPr wrap="none" rtlCol="0">
            <a:spAutoFit/>
          </a:bodyPr>
          <a:lstStyle/>
          <a:p>
            <a:r>
              <a:rPr kumimoji="1" lang="en-US" altLang="ja-JP" sz="1400" b="1" dirty="0" smtClean="0">
                <a:solidFill>
                  <a:srgbClr val="060FBA"/>
                </a:solidFill>
                <a:latin typeface="Arial" pitchFamily="34" charset="0"/>
                <a:cs typeface="Arial" pitchFamily="34" charset="0"/>
              </a:rPr>
              <a:t>Channel edge regulation</a:t>
            </a:r>
          </a:p>
          <a:p>
            <a:r>
              <a:rPr kumimoji="1" lang="en-US" altLang="ja-JP" sz="1400" b="1" dirty="0" smtClean="0">
                <a:solidFill>
                  <a:srgbClr val="060FBA"/>
                </a:solidFill>
                <a:latin typeface="Arial" pitchFamily="34" charset="0"/>
                <a:cs typeface="Arial" pitchFamily="34" charset="0"/>
              </a:rPr>
              <a:t>(In the case of using 920.0~922.3MHz)</a:t>
            </a:r>
          </a:p>
          <a:p>
            <a:r>
              <a:rPr lang="en-US" altLang="ja-JP" sz="1400" b="1" dirty="0" smtClean="0">
                <a:solidFill>
                  <a:srgbClr val="FF33CC"/>
                </a:solidFill>
                <a:latin typeface="Arial" pitchFamily="34" charset="0"/>
                <a:cs typeface="Arial" pitchFamily="34" charset="0"/>
              </a:rPr>
              <a:t>+4dBm</a:t>
            </a:r>
            <a:endParaRPr kumimoji="1" lang="ja-JP" altLang="en-US" sz="1400" b="1" dirty="0">
              <a:solidFill>
                <a:srgbClr val="FF33CC"/>
              </a:solidFill>
              <a:latin typeface="Arial" pitchFamily="34" charset="0"/>
              <a:cs typeface="Arial" pitchFamily="34" charset="0"/>
            </a:endParaRPr>
          </a:p>
        </p:txBody>
      </p:sp>
      <p:sp>
        <p:nvSpPr>
          <p:cNvPr id="62" name="テキスト ボックス 61"/>
          <p:cNvSpPr txBox="1"/>
          <p:nvPr/>
        </p:nvSpPr>
        <p:spPr>
          <a:xfrm>
            <a:off x="3491880" y="6264315"/>
            <a:ext cx="694421" cy="276999"/>
          </a:xfrm>
          <a:prstGeom prst="rect">
            <a:avLst/>
          </a:prstGeom>
          <a:noFill/>
        </p:spPr>
        <p:txBody>
          <a:bodyPr wrap="none" rtlCol="0">
            <a:spAutoFit/>
          </a:bodyPr>
          <a:lstStyle/>
          <a:p>
            <a:pPr algn="r"/>
            <a:r>
              <a:rPr kumimoji="1" lang="en-US" altLang="ja-JP" sz="1200" dirty="0" smtClean="0"/>
              <a:t>-200kHz</a:t>
            </a:r>
            <a:endParaRPr kumimoji="1" lang="ja-JP" altLang="en-US" sz="1200" dirty="0"/>
          </a:p>
        </p:txBody>
      </p:sp>
      <p:cxnSp>
        <p:nvCxnSpPr>
          <p:cNvPr id="64" name="直線矢印コネクタ 63"/>
          <p:cNvCxnSpPr>
            <a:stCxn id="62" idx="0"/>
          </p:cNvCxnSpPr>
          <p:nvPr/>
        </p:nvCxnSpPr>
        <p:spPr>
          <a:xfrm flipV="1">
            <a:off x="3839091" y="5724255"/>
            <a:ext cx="282859" cy="54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a:stCxn id="27" idx="0"/>
          </p:cNvCxnSpPr>
          <p:nvPr/>
        </p:nvCxnSpPr>
        <p:spPr>
          <a:xfrm flipH="1" flipV="1">
            <a:off x="4887035" y="5724255"/>
            <a:ext cx="317434" cy="4950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stCxn id="61" idx="1"/>
            <a:endCxn id="4" idx="13"/>
          </p:cNvCxnSpPr>
          <p:nvPr/>
        </p:nvCxnSpPr>
        <p:spPr>
          <a:xfrm flipH="1">
            <a:off x="4662010" y="1503077"/>
            <a:ext cx="360040" cy="5307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stCxn id="61" idx="1"/>
            <a:endCxn id="4" idx="12"/>
          </p:cNvCxnSpPr>
          <p:nvPr/>
        </p:nvCxnSpPr>
        <p:spPr>
          <a:xfrm flipH="1">
            <a:off x="4301970" y="1503077"/>
            <a:ext cx="720080" cy="5307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4301970" y="5769260"/>
            <a:ext cx="360040"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4076945" y="5769260"/>
            <a:ext cx="825867" cy="600164"/>
          </a:xfrm>
          <a:prstGeom prst="rect">
            <a:avLst/>
          </a:prstGeom>
          <a:noFill/>
        </p:spPr>
        <p:txBody>
          <a:bodyPr wrap="none" rtlCol="0">
            <a:spAutoFit/>
          </a:bodyPr>
          <a:lstStyle/>
          <a:p>
            <a:pPr algn="ctr"/>
            <a:r>
              <a:rPr lang="en-US" altLang="ja-JP" sz="1100" dirty="0" smtClean="0"/>
              <a:t>Occupied</a:t>
            </a:r>
          </a:p>
          <a:p>
            <a:pPr algn="ctr"/>
            <a:r>
              <a:rPr lang="en-US" altLang="ja-JP" sz="1100" dirty="0" smtClean="0"/>
              <a:t>bandwidth</a:t>
            </a:r>
          </a:p>
          <a:p>
            <a:pPr algn="ctr"/>
            <a:r>
              <a:rPr kumimoji="1" lang="en-US" altLang="ja-JP" sz="1100" dirty="0" smtClean="0"/>
              <a:t>200kHz x N</a:t>
            </a:r>
            <a:endParaRPr kumimoji="1" lang="ja-JP" altLang="en-US" sz="1100" dirty="0"/>
          </a:p>
        </p:txBody>
      </p:sp>
      <p:sp>
        <p:nvSpPr>
          <p:cNvPr id="77" name="テキスト ボックス 76"/>
          <p:cNvSpPr txBox="1"/>
          <p:nvPr/>
        </p:nvSpPr>
        <p:spPr>
          <a:xfrm>
            <a:off x="8100052" y="5814265"/>
            <a:ext cx="835036" cy="461665"/>
          </a:xfrm>
          <a:prstGeom prst="rect">
            <a:avLst/>
          </a:prstGeom>
          <a:noFill/>
        </p:spPr>
        <p:txBody>
          <a:bodyPr wrap="none" rtlCol="0">
            <a:spAutoFit/>
          </a:bodyPr>
          <a:lstStyle/>
          <a:p>
            <a:pPr algn="ctr"/>
            <a:r>
              <a:rPr kumimoji="1" lang="en-US" altLang="ja-JP" sz="1200" dirty="0" smtClean="0"/>
              <a:t>Frequency</a:t>
            </a:r>
          </a:p>
          <a:p>
            <a:pPr algn="ctr"/>
            <a:r>
              <a:rPr lang="en-US" altLang="ja-JP" sz="1200" dirty="0" smtClean="0"/>
              <a:t>[MHz]</a:t>
            </a:r>
            <a:endParaRPr kumimoji="1" lang="ja-JP" altLang="en-US" sz="1200" dirty="0"/>
          </a:p>
        </p:txBody>
      </p:sp>
      <p:cxnSp>
        <p:nvCxnSpPr>
          <p:cNvPr id="51" name="直線矢印コネクタ 50"/>
          <p:cNvCxnSpPr/>
          <p:nvPr/>
        </p:nvCxnSpPr>
        <p:spPr>
          <a:xfrm flipH="1">
            <a:off x="4481990" y="683695"/>
            <a:ext cx="675075" cy="13501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4932040" y="323655"/>
            <a:ext cx="1783743" cy="307777"/>
          </a:xfrm>
          <a:prstGeom prst="rect">
            <a:avLst/>
          </a:prstGeom>
          <a:noFill/>
        </p:spPr>
        <p:txBody>
          <a:bodyPr wrap="square" rtlCol="0">
            <a:spAutoFit/>
          </a:bodyPr>
          <a:lstStyle/>
          <a:p>
            <a:r>
              <a:rPr kumimoji="1" lang="en-US" altLang="ja-JP" sz="1400" b="1" dirty="0" smtClean="0">
                <a:solidFill>
                  <a:srgbClr val="060FBA"/>
                </a:solidFill>
              </a:rPr>
              <a:t>Pout=24dBm</a:t>
            </a:r>
            <a:endParaRPr kumimoji="1" lang="ja-JP" altLang="en-US" sz="1400" b="1" dirty="0">
              <a:solidFill>
                <a:srgbClr val="060FBA"/>
              </a:solidFill>
            </a:endParaRPr>
          </a:p>
        </p:txBody>
      </p:sp>
      <p:sp>
        <p:nvSpPr>
          <p:cNvPr id="2" name="日付プレースホルダー 1"/>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20</a:t>
            </a:fld>
            <a:endParaRPr kumimoji="1" lang="ja-JP" altLang="en-US"/>
          </a:p>
        </p:txBody>
      </p:sp>
      <p:sp>
        <p:nvSpPr>
          <p:cNvPr id="7" name="テキスト ボックス 6"/>
          <p:cNvSpPr txBox="1"/>
          <p:nvPr/>
        </p:nvSpPr>
        <p:spPr>
          <a:xfrm>
            <a:off x="7002270" y="477543"/>
            <a:ext cx="1242648" cy="369332"/>
          </a:xfrm>
          <a:prstGeom prst="rect">
            <a:avLst/>
          </a:prstGeom>
          <a:noFill/>
        </p:spPr>
        <p:txBody>
          <a:bodyPr wrap="none" rtlCol="0">
            <a:spAutoFit/>
          </a:bodyPr>
          <a:lstStyle/>
          <a:p>
            <a:r>
              <a:rPr kumimoji="1" lang="en-US" altLang="ja-JP" dirty="0" smtClean="0"/>
              <a:t>Appendix 1</a:t>
            </a:r>
            <a:endParaRPr kumimoji="1" lang="ja-JP" altLang="en-US" dirty="0"/>
          </a:p>
        </p:txBody>
      </p:sp>
    </p:spTree>
    <p:extLst>
      <p:ext uri="{BB962C8B-B14F-4D97-AF65-F5344CB8AC3E}">
        <p14:creationId xmlns:p14="http://schemas.microsoft.com/office/powerpoint/2010/main" val="34169369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548680"/>
            <a:ext cx="8964488" cy="1508105"/>
          </a:xfrm>
          <a:prstGeom prst="rect">
            <a:avLst/>
          </a:prstGeom>
          <a:noFill/>
        </p:spPr>
        <p:txBody>
          <a:bodyPr wrap="square" rtlCol="0">
            <a:spAutoFit/>
          </a:bodyPr>
          <a:lstStyle/>
          <a:p>
            <a:r>
              <a:rPr kumimoji="1" lang="en-US" altLang="ja-JP" sz="1800" b="1" dirty="0" smtClean="0">
                <a:solidFill>
                  <a:srgbClr val="FF0000"/>
                </a:solidFill>
              </a:rPr>
              <a:t>Adjacent channel leakage regulations: -26 </a:t>
            </a:r>
            <a:r>
              <a:rPr kumimoji="1" lang="en-US" altLang="ja-JP" sz="1800" b="1" dirty="0" err="1" smtClean="0">
                <a:solidFill>
                  <a:srgbClr val="FF0000"/>
                </a:solidFill>
              </a:rPr>
              <a:t>dBm</a:t>
            </a:r>
            <a:r>
              <a:rPr kumimoji="1" lang="en-US" altLang="ja-JP" sz="1800" b="1" dirty="0" smtClean="0">
                <a:solidFill>
                  <a:srgbClr val="FF0000"/>
                </a:solidFill>
              </a:rPr>
              <a:t> or less</a:t>
            </a:r>
          </a:p>
          <a:p>
            <a:r>
              <a:rPr kumimoji="1" lang="en-US" altLang="ja-JP" sz="1800" b="1" dirty="0" smtClean="0">
                <a:solidFill>
                  <a:srgbClr val="060FBA"/>
                </a:solidFill>
              </a:rPr>
              <a:t>922.3MHz</a:t>
            </a:r>
            <a:r>
              <a:rPr lang="ja-JP" altLang="en-US" sz="1800" b="1" dirty="0" smtClean="0">
                <a:solidFill>
                  <a:srgbClr val="060FBA"/>
                </a:solidFill>
              </a:rPr>
              <a:t> </a:t>
            </a:r>
            <a:r>
              <a:rPr lang="en-US" altLang="ja-JP" sz="1800" b="1" dirty="0" smtClean="0">
                <a:solidFill>
                  <a:srgbClr val="060FBA"/>
                </a:solidFill>
              </a:rPr>
              <a:t>- 928.1MHz (Ch. 33</a:t>
            </a:r>
            <a:r>
              <a:rPr lang="ja-JP" altLang="en-US" sz="1800" b="1" dirty="0" smtClean="0">
                <a:solidFill>
                  <a:srgbClr val="060FBA"/>
                </a:solidFill>
              </a:rPr>
              <a:t>～</a:t>
            </a:r>
            <a:r>
              <a:rPr lang="en-US" altLang="ja-JP" sz="1800" b="1" dirty="0" smtClean="0">
                <a:solidFill>
                  <a:srgbClr val="060FBA"/>
                </a:solidFill>
              </a:rPr>
              <a:t>61)</a:t>
            </a:r>
          </a:p>
          <a:p>
            <a:pPr lvl="0"/>
            <a:r>
              <a:rPr lang="en-US" altLang="ja-JP" sz="1400" b="1" dirty="0" smtClean="0"/>
              <a:t>A. Power </a:t>
            </a:r>
            <a:r>
              <a:rPr lang="en-US" altLang="ja-JP" sz="1400" b="1" dirty="0"/>
              <a:t>level limitation at the edge of occupied band: </a:t>
            </a:r>
            <a:r>
              <a:rPr lang="en-US" altLang="ja-JP" sz="1400" b="1" dirty="0">
                <a:solidFill>
                  <a:srgbClr val="FF33CC"/>
                </a:solidFill>
              </a:rPr>
              <a:t>Not </a:t>
            </a:r>
            <a:r>
              <a:rPr lang="en-US" altLang="ja-JP" sz="1400" b="1" dirty="0" smtClean="0">
                <a:solidFill>
                  <a:srgbClr val="FF33CC"/>
                </a:solidFill>
              </a:rPr>
              <a:t>specified – possible to transmit up to 1Mcps </a:t>
            </a:r>
            <a:endParaRPr lang="ja-JP" altLang="ja-JP" sz="1400" dirty="0">
              <a:solidFill>
                <a:srgbClr val="FF33CC"/>
              </a:solidFill>
            </a:endParaRPr>
          </a:p>
          <a:p>
            <a:r>
              <a:rPr lang="en-US" altLang="ja-JP" sz="1400" dirty="0" smtClean="0"/>
              <a:t>B</a:t>
            </a:r>
            <a:r>
              <a:rPr lang="en-US" altLang="ja-JP" sz="1400" dirty="0"/>
              <a:t>. Adjacent channel leakage power : less than -26 </a:t>
            </a:r>
            <a:r>
              <a:rPr lang="en-US" altLang="ja-JP" sz="1400" dirty="0" err="1"/>
              <a:t>dBm</a:t>
            </a:r>
            <a:r>
              <a:rPr lang="en-US" altLang="ja-JP" sz="1400" dirty="0"/>
              <a:t>/200 kHz</a:t>
            </a:r>
            <a:endParaRPr lang="ja-JP" altLang="ja-JP" sz="1400" dirty="0"/>
          </a:p>
          <a:p>
            <a:r>
              <a:rPr lang="en-US" altLang="ja-JP" sz="1400" dirty="0"/>
              <a:t>C. Further outer bands (shown in the following picture)</a:t>
            </a:r>
            <a:endParaRPr lang="ja-JP" altLang="ja-JP" sz="1400" dirty="0"/>
          </a:p>
          <a:p>
            <a:r>
              <a:rPr lang="en-US" altLang="ja-JP" sz="1400" dirty="0"/>
              <a:t>	: -36 </a:t>
            </a:r>
            <a:r>
              <a:rPr lang="en-US" altLang="ja-JP" sz="1400" dirty="0" err="1"/>
              <a:t>dBm</a:t>
            </a:r>
            <a:r>
              <a:rPr lang="en-US" altLang="ja-JP" sz="1400" dirty="0"/>
              <a:t>/100 kHz (-36 </a:t>
            </a:r>
            <a:r>
              <a:rPr lang="en-US" altLang="ja-JP" sz="1400" dirty="0" err="1"/>
              <a:t>dBc</a:t>
            </a:r>
            <a:r>
              <a:rPr lang="en-US" altLang="ja-JP" sz="1400" dirty="0"/>
              <a:t> from the peak power)</a:t>
            </a:r>
            <a:endParaRPr lang="ja-JP" altLang="ja-JP" sz="1400" dirty="0"/>
          </a:p>
        </p:txBody>
      </p:sp>
      <p:sp>
        <p:nvSpPr>
          <p:cNvPr id="2" name="フッター プレースホルダー 1"/>
          <p:cNvSpPr>
            <a:spLocks noGrp="1"/>
          </p:cNvSpPr>
          <p:nvPr>
            <p:ph type="ftr" sz="quarter" idx="11"/>
          </p:nvPr>
        </p:nvSpPr>
        <p:spPr/>
        <p:txBody>
          <a:bodyPr/>
          <a:lstStyle/>
          <a:p>
            <a:r>
              <a:rPr lang="en-US" altLang="ja-JP" smtClean="0"/>
              <a:t>&lt;Shu Kato&gt;, &lt;Tohoku University&gt;</a:t>
            </a:r>
            <a:endParaRPr lang="en-US" altLang="ja-JP"/>
          </a:p>
        </p:txBody>
      </p:sp>
      <p:sp>
        <p:nvSpPr>
          <p:cNvPr id="3" name="スライド番号プレースホルダー 2"/>
          <p:cNvSpPr>
            <a:spLocks noGrp="1"/>
          </p:cNvSpPr>
          <p:nvPr>
            <p:ph type="sldNum" sz="quarter" idx="12"/>
          </p:nvPr>
        </p:nvSpPr>
        <p:spPr/>
        <p:txBody>
          <a:bodyPr/>
          <a:lstStyle/>
          <a:p>
            <a:r>
              <a:rPr lang="en-US" altLang="ja-JP" smtClean="0"/>
              <a:t>Slide </a:t>
            </a:r>
            <a:fld id="{3CC51840-E056-40D1-8D7C-AACDEE9FEEB4}" type="slidenum">
              <a:rPr lang="en-US" altLang="ja-JP" smtClean="0"/>
              <a:pPr/>
              <a:t>21</a:t>
            </a:fld>
            <a:endParaRPr lang="en-US" altLang="ja-JP"/>
          </a:p>
        </p:txBody>
      </p:sp>
      <p:sp>
        <p:nvSpPr>
          <p:cNvPr id="5" name="日付プレースホルダー 4"/>
          <p:cNvSpPr>
            <a:spLocks noGrp="1"/>
          </p:cNvSpPr>
          <p:nvPr>
            <p:ph type="dt" sz="half" idx="10"/>
          </p:nvPr>
        </p:nvSpPr>
        <p:spPr/>
        <p:txBody>
          <a:bodyPr/>
          <a:lstStyle/>
          <a:p>
            <a:r>
              <a:rPr lang="en-US" altLang="ja-JP" smtClean="0"/>
              <a:t>March 25, 2012</a:t>
            </a:r>
            <a:endParaRPr lang="en-US" altLang="ja-JP"/>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779786"/>
            <a:ext cx="8136904" cy="4745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テキスト ボックス 5"/>
          <p:cNvSpPr txBox="1"/>
          <p:nvPr/>
        </p:nvSpPr>
        <p:spPr>
          <a:xfrm>
            <a:off x="7380312" y="260648"/>
            <a:ext cx="1242648" cy="369332"/>
          </a:xfrm>
          <a:prstGeom prst="rect">
            <a:avLst/>
          </a:prstGeom>
          <a:noFill/>
        </p:spPr>
        <p:txBody>
          <a:bodyPr wrap="none" rtlCol="0">
            <a:spAutoFit/>
          </a:bodyPr>
          <a:lstStyle/>
          <a:p>
            <a:r>
              <a:rPr kumimoji="1" lang="en-US" altLang="ja-JP" dirty="0" smtClean="0"/>
              <a:t>Appendix 2</a:t>
            </a:r>
            <a:endParaRPr kumimoji="1" lang="ja-JP" altLang="en-US" dirty="0"/>
          </a:p>
        </p:txBody>
      </p:sp>
    </p:spTree>
    <p:extLst>
      <p:ext uri="{BB962C8B-B14F-4D97-AF65-F5344CB8AC3E}">
        <p14:creationId xmlns:p14="http://schemas.microsoft.com/office/powerpoint/2010/main" val="2910197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47248" cy="634082"/>
          </a:xfrm>
        </p:spPr>
        <p:txBody>
          <a:bodyPr>
            <a:normAutofit/>
          </a:bodyPr>
          <a:lstStyle/>
          <a:p>
            <a:r>
              <a:rPr kumimoji="1" lang="en-US" altLang="ja-JP" sz="2800" dirty="0" smtClean="0">
                <a:solidFill>
                  <a:srgbClr val="060FBA"/>
                </a:solidFill>
                <a:latin typeface="Arial Black" pitchFamily="34" charset="0"/>
              </a:rPr>
              <a:t>Summary</a:t>
            </a:r>
            <a:endParaRPr kumimoji="1" lang="ja-JP" altLang="en-US" sz="2800" dirty="0">
              <a:solidFill>
                <a:srgbClr val="060FBA"/>
              </a:solidFill>
              <a:latin typeface="Arial Black" pitchFamily="34" charset="0"/>
            </a:endParaRPr>
          </a:p>
        </p:txBody>
      </p:sp>
      <p:sp>
        <p:nvSpPr>
          <p:cNvPr id="3" name="コンテンツ プレースホルダー 2"/>
          <p:cNvSpPr>
            <a:spLocks noGrp="1"/>
          </p:cNvSpPr>
          <p:nvPr>
            <p:ph idx="1"/>
          </p:nvPr>
        </p:nvSpPr>
        <p:spPr>
          <a:xfrm>
            <a:off x="323528" y="908720"/>
            <a:ext cx="8577586" cy="5688632"/>
          </a:xfrm>
        </p:spPr>
        <p:txBody>
          <a:bodyPr>
            <a:normAutofit fontScale="77500" lnSpcReduction="20000"/>
          </a:bodyPr>
          <a:lstStyle/>
          <a:p>
            <a:r>
              <a:rPr lang="en-US" altLang="ja-JP" dirty="0" smtClean="0"/>
              <a:t>A common channelization </a:t>
            </a:r>
            <a:r>
              <a:rPr lang="en-US" altLang="ja-JP" dirty="0"/>
              <a:t>in Japan, Korea and USA has been reviewed and </a:t>
            </a:r>
            <a:r>
              <a:rPr lang="en-US" altLang="ja-JP" dirty="0" smtClean="0"/>
              <a:t>three (4) formulas have been created for four  different chip rates to </a:t>
            </a:r>
            <a:r>
              <a:rPr lang="en-US" altLang="ja-JP" dirty="0"/>
              <a:t>satisfy </a:t>
            </a:r>
            <a:r>
              <a:rPr lang="en-US" altLang="ja-JP" dirty="0" smtClean="0"/>
              <a:t>900 MHz band regulations in USA, Korea and Japan, the </a:t>
            </a:r>
            <a:r>
              <a:rPr lang="en-US" altLang="ja-JP" dirty="0"/>
              <a:t>most stringent </a:t>
            </a:r>
            <a:r>
              <a:rPr lang="en-US" altLang="ja-JP" dirty="0" smtClean="0"/>
              <a:t>regulations.</a:t>
            </a:r>
            <a:endParaRPr lang="en-US" altLang="ja-JP" dirty="0"/>
          </a:p>
          <a:p>
            <a:r>
              <a:rPr lang="en-US" altLang="ja-JP" dirty="0"/>
              <a:t>For this work, </a:t>
            </a:r>
            <a:r>
              <a:rPr lang="en-US" altLang="ja-JP" dirty="0" smtClean="0"/>
              <a:t>a unit </a:t>
            </a:r>
            <a:r>
              <a:rPr lang="en-US" altLang="ja-JP" dirty="0"/>
              <a:t>channel </a:t>
            </a:r>
            <a:r>
              <a:rPr lang="en-US" altLang="ja-JP" dirty="0" smtClean="0"/>
              <a:t>(200 kHz) regulated </a:t>
            </a:r>
            <a:r>
              <a:rPr lang="en-US" altLang="ja-JP" dirty="0"/>
              <a:t>by Japanese Ministry </a:t>
            </a:r>
            <a:r>
              <a:rPr lang="en-US" altLang="ja-JP" dirty="0" smtClean="0"/>
              <a:t>of Internal Affairs and Communications has </a:t>
            </a:r>
            <a:r>
              <a:rPr lang="en-US" altLang="ja-JP" dirty="0"/>
              <a:t>been selected to </a:t>
            </a:r>
            <a:r>
              <a:rPr lang="en-US" altLang="ja-JP" dirty="0" smtClean="0"/>
              <a:t>formulate  </a:t>
            </a:r>
            <a:r>
              <a:rPr lang="en-US" altLang="ja-JP" dirty="0"/>
              <a:t>one formula </a:t>
            </a:r>
            <a:r>
              <a:rPr lang="en-US" altLang="ja-JP" dirty="0" smtClean="0"/>
              <a:t>for three </a:t>
            </a:r>
            <a:r>
              <a:rPr lang="en-US" altLang="ja-JP" dirty="0"/>
              <a:t>countries by assuming </a:t>
            </a:r>
            <a:endParaRPr lang="en-US" altLang="ja-JP" dirty="0" smtClean="0"/>
          </a:p>
          <a:p>
            <a:r>
              <a:rPr lang="en-US" altLang="ja-JP" dirty="0"/>
              <a:t>	</a:t>
            </a:r>
            <a:r>
              <a:rPr lang="en-US" altLang="ja-JP" dirty="0" smtClean="0"/>
              <a:t>i. Transmit root </a:t>
            </a:r>
            <a:r>
              <a:rPr lang="en-US" altLang="ja-JP" dirty="0"/>
              <a:t>raised cosine filters with a roll off factor of </a:t>
            </a:r>
            <a:r>
              <a:rPr lang="en-US" altLang="ja-JP" dirty="0" smtClean="0"/>
              <a:t>1 for Japanese channelization through this doc. to meet stringent adjacent channel leakage and spurious </a:t>
            </a:r>
          </a:p>
          <a:p>
            <a:r>
              <a:rPr lang="en-US" altLang="ja-JP" dirty="0"/>
              <a:t>	</a:t>
            </a:r>
            <a:r>
              <a:rPr lang="en-US" altLang="ja-JP" dirty="0" smtClean="0"/>
              <a:t>ii: Transmit root </a:t>
            </a:r>
            <a:r>
              <a:rPr lang="en-US" altLang="ja-JP" dirty="0"/>
              <a:t>raised cosine filters with a roll off factor of </a:t>
            </a:r>
            <a:r>
              <a:rPr lang="en-US" altLang="ja-JP" dirty="0" smtClean="0"/>
              <a:t>smaller than 1 for </a:t>
            </a:r>
            <a:r>
              <a:rPr lang="en-US" altLang="ja-JP" dirty="0"/>
              <a:t>1 </a:t>
            </a:r>
            <a:r>
              <a:rPr lang="en-US" altLang="ja-JP" dirty="0" smtClean="0"/>
              <a:t>M c/s transmission </a:t>
            </a:r>
            <a:r>
              <a:rPr lang="en-US" altLang="ja-JP" dirty="0"/>
              <a:t>in Korea and USA where no adjacent channel leakage </a:t>
            </a:r>
            <a:r>
              <a:rPr lang="en-US" altLang="ja-JP" dirty="0" smtClean="0"/>
              <a:t>regulations</a:t>
            </a:r>
            <a:endParaRPr lang="en-US" altLang="ja-JP" dirty="0"/>
          </a:p>
          <a:p>
            <a:r>
              <a:rPr lang="en-US" altLang="ja-JP" dirty="0"/>
              <a:t>T</a:t>
            </a:r>
            <a:r>
              <a:rPr lang="en-US" altLang="ja-JP" dirty="0" smtClean="0"/>
              <a:t>he channelization presented in this doc. is useful for harmonized </a:t>
            </a:r>
            <a:r>
              <a:rPr lang="en-US" altLang="ja-JP" dirty="0"/>
              <a:t>channelization in </a:t>
            </a:r>
            <a:r>
              <a:rPr lang="en-US" altLang="ja-JP" dirty="0" smtClean="0"/>
              <a:t>the three countries and hopefully for more related countries</a:t>
            </a: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3</a:t>
            </a:fld>
            <a:endParaRPr kumimoji="1" lang="ja-JP" altLang="en-US"/>
          </a:p>
        </p:txBody>
      </p:sp>
    </p:spTree>
    <p:extLst>
      <p:ext uri="{BB962C8B-B14F-4D97-AF65-F5344CB8AC3E}">
        <p14:creationId xmlns:p14="http://schemas.microsoft.com/office/powerpoint/2010/main" val="2748705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856984" cy="850106"/>
          </a:xfrm>
        </p:spPr>
        <p:txBody>
          <a:bodyPr>
            <a:noAutofit/>
          </a:bodyPr>
          <a:lstStyle/>
          <a:p>
            <a:r>
              <a:rPr lang="en-US" altLang="ja-JP" sz="2000" b="1" dirty="0" smtClean="0">
                <a:solidFill>
                  <a:srgbClr val="060FBA"/>
                </a:solidFill>
                <a:latin typeface="Arial Black" pitchFamily="34" charset="0"/>
              </a:rPr>
              <a:t>900 MHz available Band and Transmission power for TG4K</a:t>
            </a:r>
            <a:endParaRPr kumimoji="1" lang="ja-JP" altLang="en-US" sz="20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1268760"/>
            <a:ext cx="8712968" cy="4974922"/>
          </a:xfrm>
        </p:spPr>
        <p:txBody>
          <a:bodyPr>
            <a:normAutofit fontScale="77500" lnSpcReduction="20000"/>
          </a:bodyPr>
          <a:lstStyle/>
          <a:p>
            <a:pPr marL="514350" indent="-514350">
              <a:buAutoNum type="arabicPeriod"/>
            </a:pPr>
            <a:r>
              <a:rPr lang="en-US" altLang="ja-JP" b="1" dirty="0" smtClean="0">
                <a:latin typeface="Arial" pitchFamily="34" charset="0"/>
                <a:cs typeface="Arial" pitchFamily="34" charset="0"/>
              </a:rPr>
              <a:t>     Available band</a:t>
            </a:r>
            <a:r>
              <a:rPr kumimoji="1" lang="en-US" altLang="ja-JP" b="1" dirty="0" smtClean="0">
                <a:latin typeface="Arial" pitchFamily="34" charset="0"/>
                <a:cs typeface="Arial" pitchFamily="34" charset="0"/>
              </a:rPr>
              <a:t>:</a:t>
            </a:r>
          </a:p>
          <a:p>
            <a:pPr marL="0" indent="0"/>
            <a:r>
              <a:rPr lang="en-US" altLang="ja-JP" dirty="0">
                <a:latin typeface="Arial" pitchFamily="34" charset="0"/>
                <a:cs typeface="Arial" pitchFamily="34" charset="0"/>
              </a:rPr>
              <a:t>	</a:t>
            </a:r>
            <a:r>
              <a:rPr lang="en-US" altLang="ja-JP" sz="3100" dirty="0" smtClean="0">
                <a:latin typeface="Arial" pitchFamily="34" charset="0"/>
                <a:cs typeface="Arial" pitchFamily="34" charset="0"/>
              </a:rPr>
              <a:t>i. USA: 902 – 928 MHz, no channelization required</a:t>
            </a:r>
          </a:p>
          <a:p>
            <a:pPr marL="0" indent="0"/>
            <a:r>
              <a:rPr kumimoji="1" lang="en-US" altLang="ja-JP" sz="3100" dirty="0">
                <a:latin typeface="Arial" pitchFamily="34" charset="0"/>
                <a:cs typeface="Arial" pitchFamily="34" charset="0"/>
              </a:rPr>
              <a:t>	</a:t>
            </a:r>
            <a:r>
              <a:rPr kumimoji="1" lang="en-US" altLang="ja-JP" sz="3100" dirty="0" smtClean="0">
                <a:latin typeface="Arial" pitchFamily="34" charset="0"/>
                <a:cs typeface="Arial" pitchFamily="34" charset="0"/>
              </a:rPr>
              <a:t>ii. Japan: 918 – 930 MHz (920.5 to 928 MHz for TG4K 		          applications), 200 kHz as a unit channel 		           (100 kHz unit channels for the 		                   			band, 928 – 930 MHz – not considered)</a:t>
            </a:r>
          </a:p>
          <a:p>
            <a:pPr marL="0" indent="0"/>
            <a:r>
              <a:rPr lang="en-US" altLang="ja-JP" sz="3100" dirty="0">
                <a:latin typeface="Arial" pitchFamily="34" charset="0"/>
                <a:cs typeface="Arial" pitchFamily="34" charset="0"/>
              </a:rPr>
              <a:t>	</a:t>
            </a:r>
            <a:r>
              <a:rPr lang="en-US" altLang="ja-JP" sz="3100" dirty="0" smtClean="0">
                <a:latin typeface="Arial" pitchFamily="34" charset="0"/>
                <a:cs typeface="Arial" pitchFamily="34" charset="0"/>
              </a:rPr>
              <a:t>iii. Korea: 917.1 – 923.5 MHz, 100 kHz as a unit channel</a:t>
            </a:r>
          </a:p>
          <a:p>
            <a:pPr marL="0" indent="0"/>
            <a:r>
              <a:rPr lang="en-US" altLang="ja-JP" b="1" dirty="0" smtClean="0">
                <a:latin typeface="Arial" pitchFamily="34" charset="0"/>
                <a:cs typeface="Arial" pitchFamily="34" charset="0"/>
              </a:rPr>
              <a:t>2.	Transmission power / antenna gain:</a:t>
            </a:r>
          </a:p>
          <a:p>
            <a:pPr marL="0" indent="0"/>
            <a:r>
              <a:rPr lang="en-US" altLang="ja-JP" dirty="0">
                <a:latin typeface="Arial" pitchFamily="34" charset="0"/>
                <a:cs typeface="Arial" pitchFamily="34" charset="0"/>
              </a:rPr>
              <a:t>	</a:t>
            </a:r>
            <a:r>
              <a:rPr lang="en-US" altLang="ja-JP" sz="3100" dirty="0" smtClean="0">
                <a:latin typeface="Arial" pitchFamily="34" charset="0"/>
                <a:cs typeface="Arial" pitchFamily="34" charset="0"/>
              </a:rPr>
              <a:t>i. USA: ~ 1W / 6 </a:t>
            </a:r>
            <a:r>
              <a:rPr lang="en-US" altLang="ja-JP" sz="3100" dirty="0" err="1" smtClean="0">
                <a:latin typeface="Arial" pitchFamily="34" charset="0"/>
                <a:cs typeface="Arial" pitchFamily="34" charset="0"/>
              </a:rPr>
              <a:t>dBi</a:t>
            </a:r>
            <a:endParaRPr lang="en-US" altLang="ja-JP" sz="3100" dirty="0" smtClean="0">
              <a:latin typeface="Arial" pitchFamily="34" charset="0"/>
              <a:cs typeface="Arial" pitchFamily="34" charset="0"/>
            </a:endParaRPr>
          </a:p>
          <a:p>
            <a:pPr marL="0" indent="0"/>
            <a:r>
              <a:rPr lang="en-US" altLang="ja-JP" sz="3100" dirty="0">
                <a:latin typeface="Arial" pitchFamily="34" charset="0"/>
                <a:cs typeface="Arial" pitchFamily="34" charset="0"/>
              </a:rPr>
              <a:t>	</a:t>
            </a:r>
            <a:r>
              <a:rPr lang="en-US" altLang="ja-JP" sz="3100" dirty="0" smtClean="0">
                <a:latin typeface="Arial" pitchFamily="34" charset="0"/>
                <a:cs typeface="Arial" pitchFamily="34" charset="0"/>
              </a:rPr>
              <a:t>ii. Japan: ~ 250 </a:t>
            </a:r>
            <a:r>
              <a:rPr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 20 </a:t>
            </a:r>
            <a:r>
              <a:rPr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(~1 </a:t>
            </a:r>
            <a:r>
              <a:rPr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not 		           	                   considered in this doc.) / 3 </a:t>
            </a:r>
            <a:r>
              <a:rPr lang="en-US" altLang="ja-JP" sz="3100" dirty="0" err="1" smtClean="0">
                <a:latin typeface="Arial" pitchFamily="34" charset="0"/>
                <a:cs typeface="Arial" pitchFamily="34" charset="0"/>
              </a:rPr>
              <a:t>dBi</a:t>
            </a:r>
            <a:endParaRPr lang="en-US" altLang="ja-JP" sz="3100" dirty="0" smtClean="0">
              <a:latin typeface="Arial" pitchFamily="34" charset="0"/>
              <a:cs typeface="Arial" pitchFamily="34" charset="0"/>
            </a:endParaRPr>
          </a:p>
          <a:p>
            <a:pPr marL="0" indent="0"/>
            <a:r>
              <a:rPr kumimoji="1" lang="en-US" altLang="ja-JP" sz="3100" dirty="0">
                <a:latin typeface="Arial" pitchFamily="34" charset="0"/>
                <a:cs typeface="Arial" pitchFamily="34" charset="0"/>
              </a:rPr>
              <a:t>	</a:t>
            </a:r>
            <a:r>
              <a:rPr kumimoji="1" lang="en-US" altLang="ja-JP" sz="3100" dirty="0" smtClean="0">
                <a:latin typeface="Arial" pitchFamily="34" charset="0"/>
                <a:cs typeface="Arial" pitchFamily="34" charset="0"/>
              </a:rPr>
              <a:t>iii. Korea: ~ 3 </a:t>
            </a:r>
            <a:r>
              <a:rPr kumimoji="1" lang="en-US" altLang="ja-JP" sz="3100" dirty="0" err="1" smtClean="0">
                <a:latin typeface="Arial" pitchFamily="34" charset="0"/>
                <a:cs typeface="Arial" pitchFamily="34" charset="0"/>
              </a:rPr>
              <a:t>mW</a:t>
            </a:r>
            <a:r>
              <a:rPr lang="en-US" altLang="ja-JP" sz="3100" dirty="0" smtClean="0">
                <a:latin typeface="Arial" pitchFamily="34" charset="0"/>
                <a:cs typeface="Arial" pitchFamily="34" charset="0"/>
              </a:rPr>
              <a:t>, 10 </a:t>
            </a:r>
            <a:r>
              <a:rPr lang="en-US" altLang="ja-JP" sz="3100" dirty="0" err="1" smtClean="0">
                <a:latin typeface="Arial" pitchFamily="34" charset="0"/>
                <a:cs typeface="Arial" pitchFamily="34" charset="0"/>
              </a:rPr>
              <a:t>mW</a:t>
            </a:r>
            <a:endParaRPr kumimoji="1" lang="ja-JP" altLang="en-US" sz="3100" dirty="0">
              <a:latin typeface="Arial" pitchFamily="34" charset="0"/>
              <a:cs typeface="Arial" pitchFamily="34" charset="0"/>
            </a:endParaRPr>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4</a:t>
            </a:fld>
            <a:endParaRPr kumimoji="1" lang="ja-JP" altLang="en-US"/>
          </a:p>
        </p:txBody>
      </p:sp>
    </p:spTree>
    <p:extLst>
      <p:ext uri="{BB962C8B-B14F-4D97-AF65-F5344CB8AC3E}">
        <p14:creationId xmlns:p14="http://schemas.microsoft.com/office/powerpoint/2010/main" val="1071050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424936" cy="706090"/>
          </a:xfrm>
        </p:spPr>
        <p:txBody>
          <a:bodyPr>
            <a:normAutofit/>
          </a:bodyPr>
          <a:lstStyle/>
          <a:p>
            <a:r>
              <a:rPr kumimoji="1" lang="en-US" altLang="ja-JP" sz="2400" b="1" dirty="0" smtClean="0">
                <a:solidFill>
                  <a:srgbClr val="060FBA"/>
                </a:solidFill>
                <a:latin typeface="Arial Black" pitchFamily="34" charset="0"/>
              </a:rPr>
              <a:t>900 MHz Chip Rate and Channelization</a:t>
            </a:r>
            <a:endParaRPr kumimoji="1" lang="ja-JP" altLang="en-US" sz="2400" b="1" dirty="0">
              <a:solidFill>
                <a:srgbClr val="060FBA"/>
              </a:solidFill>
              <a:latin typeface="Arial Black" pitchFamily="34" charset="0"/>
            </a:endParaRPr>
          </a:p>
        </p:txBody>
      </p:sp>
      <p:graphicFrame>
        <p:nvGraphicFramePr>
          <p:cNvPr id="4" name="表 3"/>
          <p:cNvGraphicFramePr>
            <a:graphicFrameLocks noGrp="1"/>
          </p:cNvGraphicFramePr>
          <p:nvPr>
            <p:extLst>
              <p:ext uri="{D42A27DB-BD31-4B8C-83A1-F6EECF244321}">
                <p14:modId xmlns:p14="http://schemas.microsoft.com/office/powerpoint/2010/main" val="1993216008"/>
              </p:ext>
            </p:extLst>
          </p:nvPr>
        </p:nvGraphicFramePr>
        <p:xfrm>
          <a:off x="179512" y="1131656"/>
          <a:ext cx="8784976" cy="5321680"/>
        </p:xfrm>
        <a:graphic>
          <a:graphicData uri="http://schemas.openxmlformats.org/drawingml/2006/table">
            <a:tbl>
              <a:tblPr firstRow="1" bandRow="1">
                <a:tableStyleId>{5C22544A-7EE6-4342-B048-85BDC9FD1C3A}</a:tableStyleId>
              </a:tblPr>
              <a:tblGrid>
                <a:gridCol w="1512168"/>
                <a:gridCol w="216024"/>
                <a:gridCol w="2520280"/>
                <a:gridCol w="2160240"/>
                <a:gridCol w="2376264"/>
              </a:tblGrid>
              <a:tr h="828885">
                <a:tc>
                  <a:txBody>
                    <a:bodyPr/>
                    <a:lstStyle/>
                    <a:p>
                      <a:r>
                        <a:rPr kumimoji="1" lang="en-US" altLang="ja-JP" dirty="0" smtClean="0"/>
                        <a:t>Transmission chip rate</a:t>
                      </a:r>
                      <a:endParaRPr kumimoji="1" lang="ja-JP" altLang="en-US" dirty="0"/>
                    </a:p>
                  </a:txBody>
                  <a:tcPr/>
                </a:tc>
                <a:tc>
                  <a:txBody>
                    <a:bodyPr/>
                    <a:lstStyle/>
                    <a:p>
                      <a:endParaRPr kumimoji="1" lang="ja-JP" altLang="en-US" dirty="0"/>
                    </a:p>
                  </a:txBody>
                  <a:tcPr/>
                </a:tc>
                <a:tc>
                  <a:txBody>
                    <a:bodyPr/>
                    <a:lstStyle/>
                    <a:p>
                      <a:r>
                        <a:rPr kumimoji="1" lang="en-US" altLang="ja-JP" dirty="0" smtClean="0"/>
                        <a:t>Japanese </a:t>
                      </a:r>
                    </a:p>
                    <a:p>
                      <a:r>
                        <a:rPr kumimoji="1" lang="en-US" altLang="ja-JP" dirty="0" smtClean="0"/>
                        <a:t>Bandwidth </a:t>
                      </a:r>
                      <a:endParaRPr kumimoji="1" lang="ja-JP" altLang="en-US" dirty="0"/>
                    </a:p>
                  </a:txBody>
                  <a:tcPr/>
                </a:tc>
                <a:tc>
                  <a:txBody>
                    <a:bodyPr/>
                    <a:lstStyle/>
                    <a:p>
                      <a:r>
                        <a:rPr kumimoji="1" lang="en-US" altLang="ja-JP" dirty="0" smtClean="0"/>
                        <a:t>Korea </a:t>
                      </a:r>
                    </a:p>
                    <a:p>
                      <a:r>
                        <a:rPr kumimoji="1" lang="en-US" altLang="ja-JP" dirty="0" smtClean="0"/>
                        <a:t>Bandwidth</a:t>
                      </a:r>
                      <a:endParaRPr kumimoji="1" lang="ja-JP" altLang="en-US" dirty="0"/>
                    </a:p>
                  </a:txBody>
                  <a:tcPr/>
                </a:tc>
                <a:tc>
                  <a:txBody>
                    <a:bodyPr/>
                    <a:lstStyle/>
                    <a:p>
                      <a:r>
                        <a:rPr kumimoji="1" lang="en-US" altLang="ja-JP" dirty="0" smtClean="0"/>
                        <a:t>USA </a:t>
                      </a:r>
                    </a:p>
                    <a:p>
                      <a:r>
                        <a:rPr kumimoji="1" lang="en-US" altLang="ja-JP" dirty="0" smtClean="0"/>
                        <a:t>Bandwidth</a:t>
                      </a:r>
                      <a:endParaRPr kumimoji="1" lang="ja-JP" altLang="en-US" dirty="0"/>
                    </a:p>
                  </a:txBody>
                  <a:tcPr/>
                </a:tc>
              </a:tr>
              <a:tr h="1115332">
                <a:tc>
                  <a:txBody>
                    <a:bodyPr/>
                    <a:lstStyle/>
                    <a:p>
                      <a:r>
                        <a:rPr kumimoji="1" lang="en-US" altLang="ja-JP" dirty="0" smtClean="0"/>
                        <a:t>100 </a:t>
                      </a:r>
                      <a:r>
                        <a:rPr kumimoji="1" lang="en-US" altLang="ja-JP" dirty="0" err="1" smtClean="0"/>
                        <a:t>kc</a:t>
                      </a:r>
                      <a:r>
                        <a:rPr kumimoji="1" lang="en-US" altLang="ja-JP" dirty="0" smtClean="0"/>
                        <a:t>/s</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b="1" dirty="0" smtClean="0">
                        <a:solidFill>
                          <a:srgbClr val="FF0000"/>
                        </a:solidFill>
                      </a:endParaRPr>
                    </a:p>
                  </a:txBody>
                  <a:tcPr/>
                </a:tc>
                <a:tc>
                  <a:txBody>
                    <a:bodyPr/>
                    <a:lstStyle/>
                    <a:p>
                      <a:r>
                        <a:rPr kumimoji="1" lang="en-US" altLang="ja-JP" dirty="0" smtClean="0"/>
                        <a:t>200 kHz</a:t>
                      </a:r>
                    </a:p>
                    <a:p>
                      <a:r>
                        <a:rPr kumimoji="1" lang="en-US" altLang="ja-JP" sz="1600" b="1" baseline="0" dirty="0" smtClean="0">
                          <a:solidFill>
                            <a:srgbClr val="FF0000"/>
                          </a:solidFill>
                        </a:rPr>
                        <a:t>Select one of pre-allocated channels from </a:t>
                      </a:r>
                      <a:r>
                        <a:rPr kumimoji="1" lang="en-US" altLang="ja-JP" sz="1600" b="1" dirty="0" smtClean="0">
                          <a:solidFill>
                            <a:srgbClr val="FF0000"/>
                          </a:solidFill>
                        </a:rPr>
                        <a:t>920.5 -</a:t>
                      </a:r>
                      <a:r>
                        <a:rPr kumimoji="1" lang="en-US" altLang="ja-JP" sz="1600" b="1" baseline="0" dirty="0" smtClean="0">
                          <a:solidFill>
                            <a:srgbClr val="FF0000"/>
                          </a:solidFill>
                        </a:rPr>
                        <a:t> </a:t>
                      </a:r>
                      <a:r>
                        <a:rPr kumimoji="1" lang="en-US" altLang="ja-JP" sz="1600" b="1" dirty="0" smtClean="0">
                          <a:solidFill>
                            <a:srgbClr val="FF0000"/>
                          </a:solidFill>
                        </a:rPr>
                        <a:t>929.7</a:t>
                      </a:r>
                      <a:r>
                        <a:rPr kumimoji="1" lang="en-US" altLang="ja-JP" sz="1600" b="1" baseline="0" dirty="0" smtClean="0">
                          <a:solidFill>
                            <a:srgbClr val="FF0000"/>
                          </a:solidFill>
                        </a:rPr>
                        <a:t> MHz)</a:t>
                      </a:r>
                      <a:endParaRPr kumimoji="1" lang="ja-JP" altLang="en-US" sz="1600" b="1" dirty="0">
                        <a:solidFill>
                          <a:srgbClr val="FF0000"/>
                        </a:solidFill>
                      </a:endParaRPr>
                    </a:p>
                  </a:txBody>
                  <a:tcPr/>
                </a:tc>
                <a:tc>
                  <a:txBody>
                    <a:bodyPr/>
                    <a:lstStyle/>
                    <a:p>
                      <a:r>
                        <a:rPr kumimoji="1" lang="en-US" altLang="ja-JP" dirty="0" smtClean="0"/>
                        <a:t>200 kHz</a:t>
                      </a:r>
                    </a:p>
                    <a:p>
                      <a:r>
                        <a:rPr kumimoji="1" lang="en-US" altLang="ja-JP" sz="1600" b="1" dirty="0" smtClean="0">
                          <a:solidFill>
                            <a:srgbClr val="FF33CC"/>
                          </a:solidFill>
                        </a:rPr>
                        <a:t>Any</a:t>
                      </a:r>
                      <a:r>
                        <a:rPr kumimoji="1" lang="en-US" altLang="ja-JP" sz="1600" b="1" baseline="0" dirty="0" smtClean="0">
                          <a:solidFill>
                            <a:srgbClr val="FF33CC"/>
                          </a:solidFill>
                        </a:rPr>
                        <a:t> 200 kHz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a:solidFill>
                          <a:srgbClr val="FF33CC"/>
                        </a:solidFill>
                      </a:endParaRPr>
                    </a:p>
                  </a:txBody>
                  <a:tcPr/>
                </a:tc>
                <a:tc>
                  <a:txBody>
                    <a:bodyPr/>
                    <a:lstStyle/>
                    <a:p>
                      <a:r>
                        <a:rPr kumimoji="1" lang="en-US" altLang="ja-JP" dirty="0" smtClean="0"/>
                        <a:t>Any 200 kHz out of 902.00</a:t>
                      </a:r>
                      <a:r>
                        <a:rPr kumimoji="1" lang="en-US" altLang="ja-JP" baseline="0" dirty="0" smtClean="0"/>
                        <a:t> – </a:t>
                      </a:r>
                      <a:r>
                        <a:rPr kumimoji="1" lang="en-US" altLang="ja-JP" dirty="0" smtClean="0"/>
                        <a:t>928.00 MHz</a:t>
                      </a:r>
                      <a:endParaRPr kumimoji="1" lang="ja-JP" altLang="en-US" dirty="0"/>
                    </a:p>
                  </a:txBody>
                  <a:tcPr/>
                </a:tc>
              </a:tr>
              <a:tr h="1152128">
                <a:tc>
                  <a:txBody>
                    <a:bodyPr/>
                    <a:lstStyle/>
                    <a:p>
                      <a:r>
                        <a:rPr kumimoji="1" lang="en-US" altLang="ja-JP" dirty="0" smtClean="0"/>
                        <a:t>200 </a:t>
                      </a:r>
                      <a:r>
                        <a:rPr kumimoji="1" lang="en-US" altLang="ja-JP" dirty="0" err="1" smtClean="0"/>
                        <a:t>kc</a:t>
                      </a:r>
                      <a:r>
                        <a:rPr kumimoji="1" lang="en-US" altLang="ja-JP" dirty="0" smtClean="0"/>
                        <a:t>/s</a:t>
                      </a:r>
                      <a:endParaRPr kumimoji="1" lang="ja-JP" altLang="en-US" dirty="0"/>
                    </a:p>
                  </a:txBody>
                  <a:tcPr/>
                </a:tc>
                <a:tc>
                  <a:txBody>
                    <a:bodyPr/>
                    <a:lstStyle/>
                    <a:p>
                      <a:endParaRPr kumimoji="1" lang="ja-JP" altLang="en-US" b="1" dirty="0">
                        <a:solidFill>
                          <a:srgbClr val="00B050"/>
                        </a:solidFill>
                      </a:endParaRPr>
                    </a:p>
                  </a:txBody>
                  <a:tcPr/>
                </a:tc>
                <a:tc>
                  <a:txBody>
                    <a:bodyPr/>
                    <a:lstStyle/>
                    <a:p>
                      <a:r>
                        <a:rPr kumimoji="1" lang="en-US" altLang="ja-JP" dirty="0" smtClean="0"/>
                        <a:t>400 kHz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baseline="0" dirty="0" smtClean="0">
                          <a:solidFill>
                            <a:srgbClr val="FF0000"/>
                          </a:solidFill>
                        </a:rPr>
                        <a:t>Select one of pre-allocated channels from </a:t>
                      </a:r>
                      <a:r>
                        <a:rPr kumimoji="1" lang="en-US" altLang="ja-JP" sz="1600" b="1" dirty="0" smtClean="0">
                          <a:solidFill>
                            <a:srgbClr val="FF0000"/>
                          </a:solidFill>
                        </a:rPr>
                        <a:t>920.5 -</a:t>
                      </a:r>
                      <a:r>
                        <a:rPr kumimoji="1" lang="en-US" altLang="ja-JP" sz="1600" b="1" baseline="0" dirty="0" smtClean="0">
                          <a:solidFill>
                            <a:srgbClr val="FF0000"/>
                          </a:solidFill>
                        </a:rPr>
                        <a:t> </a:t>
                      </a:r>
                      <a:r>
                        <a:rPr kumimoji="1" lang="en-US" altLang="ja-JP" sz="1600" b="1" dirty="0" smtClean="0">
                          <a:solidFill>
                            <a:srgbClr val="FF0000"/>
                          </a:solidFill>
                        </a:rPr>
                        <a:t>929.7</a:t>
                      </a:r>
                      <a:r>
                        <a:rPr kumimoji="1" lang="en-US" altLang="ja-JP" sz="1600" b="1" baseline="0" dirty="0" smtClean="0">
                          <a:solidFill>
                            <a:srgbClr val="FF0000"/>
                          </a:solidFill>
                        </a:rPr>
                        <a:t> MHz)</a:t>
                      </a:r>
                      <a:endParaRPr kumimoji="1" lang="ja-JP" altLang="en-US" sz="1600" b="1" dirty="0" smtClean="0">
                        <a:solidFill>
                          <a:srgbClr val="FF0000"/>
                        </a:solidFill>
                      </a:endParaRPr>
                    </a:p>
                  </a:txBody>
                  <a:tcPr/>
                </a:tc>
                <a:tc>
                  <a:txBody>
                    <a:bodyPr/>
                    <a:lstStyle/>
                    <a:p>
                      <a:r>
                        <a:rPr kumimoji="1" lang="en-US" altLang="ja-JP" dirty="0" smtClean="0"/>
                        <a:t>400 kHz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rgbClr val="FF33CC"/>
                          </a:solidFill>
                        </a:rPr>
                        <a:t>Any</a:t>
                      </a:r>
                      <a:r>
                        <a:rPr kumimoji="1" lang="en-US" altLang="ja-JP" sz="1600" b="1" baseline="0" dirty="0" smtClean="0">
                          <a:solidFill>
                            <a:srgbClr val="FF33CC"/>
                          </a:solidFill>
                        </a:rPr>
                        <a:t> 400 kHz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smtClean="0">
                        <a:solidFill>
                          <a:srgbClr val="FF33CC"/>
                        </a:solidFill>
                      </a:endParaRPr>
                    </a:p>
                  </a:txBody>
                  <a:tcPr/>
                </a:tc>
                <a:tc>
                  <a:txBody>
                    <a:bodyPr/>
                    <a:lstStyle/>
                    <a:p>
                      <a:r>
                        <a:rPr kumimoji="1" lang="en-US" altLang="ja-JP" dirty="0" smtClean="0"/>
                        <a:t>Any 400 kHz out of 902.00 </a:t>
                      </a:r>
                      <a:r>
                        <a:rPr kumimoji="1" lang="en-US" altLang="ja-JP" baseline="0" dirty="0" smtClean="0"/>
                        <a:t> – </a:t>
                      </a:r>
                      <a:r>
                        <a:rPr kumimoji="1" lang="en-US" altLang="ja-JP" dirty="0" smtClean="0"/>
                        <a:t>928.00 MHz</a:t>
                      </a:r>
                      <a:endParaRPr kumimoji="1" lang="ja-JP" altLang="en-US" dirty="0"/>
                    </a:p>
                  </a:txBody>
                  <a:tcPr/>
                </a:tc>
              </a:tr>
              <a:tr h="1152128">
                <a:tc>
                  <a:txBody>
                    <a:bodyPr/>
                    <a:lstStyle/>
                    <a:p>
                      <a:r>
                        <a:rPr kumimoji="1" lang="en-US" altLang="ja-JP" dirty="0" smtClean="0"/>
                        <a:t>500 </a:t>
                      </a:r>
                      <a:r>
                        <a:rPr kumimoji="1" lang="en-US" altLang="ja-JP" dirty="0" err="1" smtClean="0"/>
                        <a:t>kc</a:t>
                      </a:r>
                      <a:r>
                        <a:rPr kumimoji="1" lang="en-US" altLang="ja-JP" dirty="0" smtClean="0"/>
                        <a:t>/s</a:t>
                      </a:r>
                      <a:endParaRPr kumimoji="1" lang="ja-JP" altLang="en-US" dirty="0"/>
                    </a:p>
                  </a:txBody>
                  <a:tcPr/>
                </a:tc>
                <a:tc>
                  <a:txBody>
                    <a:bodyPr/>
                    <a:lstStyle/>
                    <a:p>
                      <a:endParaRPr kumimoji="1" lang="ja-JP" altLang="en-US" b="1" dirty="0">
                        <a:solidFill>
                          <a:srgbClr val="00B050"/>
                        </a:solidFill>
                      </a:endParaRPr>
                    </a:p>
                  </a:txBody>
                  <a:tcPr/>
                </a:tc>
                <a:tc>
                  <a:txBody>
                    <a:bodyPr/>
                    <a:lstStyle/>
                    <a:p>
                      <a:r>
                        <a:rPr kumimoji="1" lang="en-US" altLang="ja-JP" dirty="0" smtClean="0"/>
                        <a:t>1 MHz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baseline="0" dirty="0" smtClean="0">
                          <a:solidFill>
                            <a:srgbClr val="FF0000"/>
                          </a:solidFill>
                        </a:rPr>
                        <a:t>Select one of pre-allocated channels from </a:t>
                      </a:r>
                      <a:r>
                        <a:rPr kumimoji="1" lang="en-US" altLang="ja-JP" sz="1600" b="1" dirty="0" smtClean="0">
                          <a:solidFill>
                            <a:srgbClr val="FF0000"/>
                          </a:solidFill>
                        </a:rPr>
                        <a:t>920.5 -</a:t>
                      </a:r>
                      <a:r>
                        <a:rPr kumimoji="1" lang="en-US" altLang="ja-JP" sz="1600" b="1" baseline="0" dirty="0" smtClean="0">
                          <a:solidFill>
                            <a:srgbClr val="FF0000"/>
                          </a:solidFill>
                        </a:rPr>
                        <a:t> </a:t>
                      </a:r>
                      <a:r>
                        <a:rPr kumimoji="1" lang="en-US" altLang="ja-JP" sz="1600" b="1" dirty="0" smtClean="0">
                          <a:solidFill>
                            <a:srgbClr val="FF0000"/>
                          </a:solidFill>
                        </a:rPr>
                        <a:t>929.7</a:t>
                      </a:r>
                      <a:r>
                        <a:rPr kumimoji="1" lang="en-US" altLang="ja-JP" sz="1600" b="1" baseline="0" dirty="0" smtClean="0">
                          <a:solidFill>
                            <a:srgbClr val="FF0000"/>
                          </a:solidFill>
                        </a:rPr>
                        <a:t> MHz)</a:t>
                      </a:r>
                      <a:endParaRPr kumimoji="1" lang="ja-JP" altLang="en-US" sz="1600" b="1" dirty="0" smtClean="0">
                        <a:solidFill>
                          <a:srgbClr val="FF0000"/>
                        </a:solidFill>
                      </a:endParaRPr>
                    </a:p>
                  </a:txBody>
                  <a:tcPr/>
                </a:tc>
                <a:tc>
                  <a:txBody>
                    <a:bodyPr/>
                    <a:lstStyle/>
                    <a:p>
                      <a:r>
                        <a:rPr kumimoji="1" lang="en-US" altLang="ja-JP" dirty="0" smtClean="0"/>
                        <a:t>1 MHz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rgbClr val="FF33CC"/>
                          </a:solidFill>
                        </a:rPr>
                        <a:t>Any</a:t>
                      </a:r>
                      <a:r>
                        <a:rPr kumimoji="1" lang="en-US" altLang="ja-JP" sz="1600" b="1" baseline="0" dirty="0" smtClean="0">
                          <a:solidFill>
                            <a:srgbClr val="FF33CC"/>
                          </a:solidFill>
                        </a:rPr>
                        <a:t> 1 MHz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smtClean="0">
                        <a:solidFill>
                          <a:srgbClr val="FF33CC"/>
                        </a:solidFill>
                      </a:endParaRPr>
                    </a:p>
                  </a:txBody>
                  <a:tcPr/>
                </a:tc>
                <a:tc>
                  <a:txBody>
                    <a:bodyPr/>
                    <a:lstStyle/>
                    <a:p>
                      <a:r>
                        <a:rPr kumimoji="1" lang="en-US" altLang="ja-JP" dirty="0" smtClean="0"/>
                        <a:t>Any 1</a:t>
                      </a:r>
                      <a:r>
                        <a:rPr kumimoji="1" lang="en-US" altLang="ja-JP" baseline="0" dirty="0" smtClean="0"/>
                        <a:t> M</a:t>
                      </a:r>
                      <a:r>
                        <a:rPr kumimoji="1" lang="en-US" altLang="ja-JP" dirty="0" smtClean="0"/>
                        <a:t>Hz out of 902.00 </a:t>
                      </a:r>
                      <a:r>
                        <a:rPr kumimoji="1" lang="en-US" altLang="ja-JP" baseline="0" dirty="0" smtClean="0"/>
                        <a:t> – </a:t>
                      </a:r>
                      <a:r>
                        <a:rPr kumimoji="1" lang="en-US" altLang="ja-JP" dirty="0" smtClean="0"/>
                        <a:t>928.00 MHz</a:t>
                      </a:r>
                      <a:endParaRPr kumimoji="1" lang="ja-JP" altLang="en-US" dirty="0" smtClean="0"/>
                    </a:p>
                  </a:txBody>
                  <a:tcPr/>
                </a:tc>
              </a:tr>
              <a:tr h="1073207">
                <a:tc>
                  <a:txBody>
                    <a:bodyPr/>
                    <a:lstStyle/>
                    <a:p>
                      <a:r>
                        <a:rPr kumimoji="1" lang="en-US" altLang="ja-JP" dirty="0" smtClean="0"/>
                        <a:t>1Mc/s</a:t>
                      </a:r>
                      <a:endParaRPr kumimoji="1" lang="ja-JP" altLang="en-US" dirty="0"/>
                    </a:p>
                  </a:txBody>
                  <a:tcPr/>
                </a:tc>
                <a:tc>
                  <a:txBody>
                    <a:bodyPr/>
                    <a:lstStyle/>
                    <a:p>
                      <a:endParaRPr kumimoji="1" lang="ja-JP" altLang="en-US" b="1" dirty="0">
                        <a:solidFill>
                          <a:srgbClr val="00B050"/>
                        </a:solidFill>
                      </a:endParaRPr>
                    </a:p>
                  </a:txBody>
                  <a:tcPr/>
                </a:tc>
                <a:tc>
                  <a:txBody>
                    <a:bodyPr/>
                    <a:lstStyle/>
                    <a:p>
                      <a:r>
                        <a:rPr kumimoji="1" lang="en-US" altLang="ja-JP" dirty="0" smtClean="0"/>
                        <a:t>NA</a:t>
                      </a:r>
                      <a:endParaRPr kumimoji="1" lang="ja-JP" altLang="en-US" dirty="0"/>
                    </a:p>
                  </a:txBody>
                  <a:tcPr/>
                </a:tc>
                <a:tc>
                  <a:txBody>
                    <a:bodyPr/>
                    <a:lstStyle/>
                    <a:p>
                      <a:r>
                        <a:rPr kumimoji="1" lang="en-US" altLang="ja-JP" dirty="0" smtClean="0"/>
                        <a:t>2MHz</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solidFill>
                            <a:srgbClr val="FF33CC"/>
                          </a:solidFill>
                        </a:rPr>
                        <a:t>Any</a:t>
                      </a:r>
                      <a:r>
                        <a:rPr kumimoji="1" lang="en-US" altLang="ja-JP" sz="1600" b="1" baseline="0" dirty="0" smtClean="0">
                          <a:solidFill>
                            <a:srgbClr val="FF33CC"/>
                          </a:solidFill>
                        </a:rPr>
                        <a:t> 2 MHz out of </a:t>
                      </a:r>
                      <a:r>
                        <a:rPr kumimoji="1" lang="en-US" altLang="ja-JP" sz="1600" b="1" dirty="0" smtClean="0">
                          <a:solidFill>
                            <a:srgbClr val="FF33CC"/>
                          </a:solidFill>
                        </a:rPr>
                        <a:t>917.00</a:t>
                      </a:r>
                      <a:r>
                        <a:rPr kumimoji="1" lang="en-US" altLang="ja-JP" sz="1600" b="1" baseline="0" dirty="0" smtClean="0">
                          <a:solidFill>
                            <a:srgbClr val="FF33CC"/>
                          </a:solidFill>
                        </a:rPr>
                        <a:t> - </a:t>
                      </a:r>
                      <a:r>
                        <a:rPr kumimoji="1" lang="en-US" altLang="ja-JP" sz="1600" b="1" dirty="0" smtClean="0">
                          <a:solidFill>
                            <a:srgbClr val="FF33CC"/>
                          </a:solidFill>
                        </a:rPr>
                        <a:t>923.5 MHz)</a:t>
                      </a:r>
                      <a:endParaRPr kumimoji="1" lang="ja-JP" altLang="en-US" sz="1600" b="1" dirty="0" smtClean="0">
                        <a:solidFill>
                          <a:srgbClr val="FF33CC"/>
                        </a:solidFill>
                      </a:endParaRPr>
                    </a:p>
                  </a:txBody>
                  <a:tcPr/>
                </a:tc>
                <a:tc>
                  <a:txBody>
                    <a:bodyPr/>
                    <a:lstStyle/>
                    <a:p>
                      <a:r>
                        <a:rPr kumimoji="1" lang="en-US" altLang="ja-JP" dirty="0" smtClean="0"/>
                        <a:t>Any 2 MHz out of 902.00 </a:t>
                      </a:r>
                      <a:r>
                        <a:rPr kumimoji="1" lang="en-US" altLang="ja-JP" baseline="0" dirty="0" smtClean="0"/>
                        <a:t> – </a:t>
                      </a:r>
                      <a:r>
                        <a:rPr kumimoji="1" lang="en-US" altLang="ja-JP" dirty="0" smtClean="0"/>
                        <a:t>928.00 MHz</a:t>
                      </a:r>
                      <a:endParaRPr kumimoji="1" lang="ja-JP" altLang="en-US" dirty="0" smtClean="0"/>
                    </a:p>
                  </a:txBody>
                  <a:tcPr/>
                </a:tc>
              </a:tr>
            </a:tbl>
          </a:graphicData>
        </a:graphic>
      </p:graphicFrame>
      <p:sp>
        <p:nvSpPr>
          <p:cNvPr id="3" name="日付プレースホルダー 2"/>
          <p:cNvSpPr>
            <a:spLocks noGrp="1"/>
          </p:cNvSpPr>
          <p:nvPr>
            <p:ph type="dt" sz="half" idx="10"/>
          </p:nvPr>
        </p:nvSpPr>
        <p:spPr>
          <a:xfrm>
            <a:off x="467544" y="6309320"/>
            <a:ext cx="2133600" cy="365125"/>
          </a:xfrm>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5</a:t>
            </a:fld>
            <a:endParaRPr kumimoji="1" lang="ja-JP" altLang="en-US"/>
          </a:p>
        </p:txBody>
      </p:sp>
    </p:spTree>
    <p:extLst>
      <p:ext uri="{BB962C8B-B14F-4D97-AF65-F5344CB8AC3E}">
        <p14:creationId xmlns:p14="http://schemas.microsoft.com/office/powerpoint/2010/main" val="1512099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8654"/>
            <a:ext cx="8075240" cy="706090"/>
          </a:xfrm>
        </p:spPr>
        <p:txBody>
          <a:bodyPr>
            <a:noAutofit/>
          </a:bodyPr>
          <a:lstStyle/>
          <a:p>
            <a:r>
              <a:rPr kumimoji="1" lang="en-US" altLang="ja-JP" sz="2000" b="1" dirty="0" smtClean="0">
                <a:solidFill>
                  <a:srgbClr val="060FBA"/>
                </a:solidFill>
                <a:latin typeface="Arial Black" pitchFamily="34" charset="0"/>
              </a:rPr>
              <a:t>920 MHz Channel plans in Japan: </a:t>
            </a:r>
            <a:br>
              <a:rPr kumimoji="1" lang="en-US" altLang="ja-JP" sz="2000" b="1" dirty="0" smtClean="0">
                <a:solidFill>
                  <a:srgbClr val="060FBA"/>
                </a:solidFill>
                <a:latin typeface="Arial Black" pitchFamily="34" charset="0"/>
              </a:rPr>
            </a:br>
            <a:r>
              <a:rPr lang="en-US" altLang="ja-JP" sz="2000" b="1" dirty="0" smtClean="0">
                <a:solidFill>
                  <a:srgbClr val="FF0000"/>
                </a:solidFill>
                <a:latin typeface="Arial Black" pitchFamily="34" charset="0"/>
              </a:rPr>
              <a:t>focusing on 20 </a:t>
            </a:r>
            <a:r>
              <a:rPr lang="en-US" altLang="ja-JP" sz="2000" b="1" dirty="0" err="1" smtClean="0">
                <a:solidFill>
                  <a:srgbClr val="FF0000"/>
                </a:solidFill>
                <a:latin typeface="Arial Black" pitchFamily="34" charset="0"/>
              </a:rPr>
              <a:t>mW</a:t>
            </a:r>
            <a:r>
              <a:rPr lang="en-US" altLang="ja-JP" sz="2000" b="1" dirty="0" smtClean="0">
                <a:solidFill>
                  <a:srgbClr val="FF0000"/>
                </a:solidFill>
                <a:latin typeface="Arial Black" pitchFamily="34" charset="0"/>
              </a:rPr>
              <a:t> and 250 </a:t>
            </a:r>
            <a:r>
              <a:rPr lang="en-US" altLang="ja-JP" sz="2000" b="1" dirty="0" err="1" smtClean="0">
                <a:solidFill>
                  <a:srgbClr val="FF0000"/>
                </a:solidFill>
                <a:latin typeface="Arial Black" pitchFamily="34" charset="0"/>
              </a:rPr>
              <a:t>mW</a:t>
            </a:r>
            <a:r>
              <a:rPr lang="en-US" altLang="ja-JP" sz="2000" b="1" dirty="0" smtClean="0">
                <a:solidFill>
                  <a:srgbClr val="FF0000"/>
                </a:solidFill>
                <a:latin typeface="Arial Black" pitchFamily="34" charset="0"/>
              </a:rPr>
              <a:t> TX power channels(920.5 – 928 MHz) </a:t>
            </a:r>
            <a:endParaRPr kumimoji="1" lang="ja-JP" altLang="en-US" sz="2000" b="1" dirty="0">
              <a:solidFill>
                <a:srgbClr val="FF0000"/>
              </a:solidFill>
              <a:latin typeface="Arial Black" pitchFamily="34" charset="0"/>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250188"/>
            <a:ext cx="8640959" cy="5419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日付プレースホルダー 2"/>
          <p:cNvSpPr>
            <a:spLocks noGrp="1"/>
          </p:cNvSpPr>
          <p:nvPr>
            <p:ph type="dt" sz="half" idx="10"/>
          </p:nvPr>
        </p:nvSpPr>
        <p:spPr/>
        <p:txBody>
          <a:bodyPr/>
          <a:lstStyle/>
          <a:p>
            <a:r>
              <a:rPr kumimoji="1" lang="en-US" altLang="ja-JP" smtClean="0"/>
              <a:t>March 25, 2012</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5" name="スライド番号プレースホルダー 4"/>
          <p:cNvSpPr>
            <a:spLocks noGrp="1"/>
          </p:cNvSpPr>
          <p:nvPr>
            <p:ph type="sldNum" sz="quarter" idx="12"/>
          </p:nvPr>
        </p:nvSpPr>
        <p:spPr/>
        <p:txBody>
          <a:bodyPr/>
          <a:lstStyle/>
          <a:p>
            <a:fld id="{109E66AF-D10A-4F83-8D85-76B4D6189FCF}" type="slidenum">
              <a:rPr kumimoji="1" lang="ja-JP" altLang="en-US" smtClean="0"/>
              <a:pPr/>
              <a:t>6</a:t>
            </a:fld>
            <a:endParaRPr kumimoji="1" lang="ja-JP" altLang="en-US"/>
          </a:p>
        </p:txBody>
      </p:sp>
    </p:spTree>
    <p:extLst>
      <p:ext uri="{BB962C8B-B14F-4D97-AF65-F5344CB8AC3E}">
        <p14:creationId xmlns:p14="http://schemas.microsoft.com/office/powerpoint/2010/main" val="3325143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931224" cy="634082"/>
          </a:xfrm>
        </p:spPr>
        <p:txBody>
          <a:bodyPr>
            <a:noAutofit/>
          </a:bodyPr>
          <a:lstStyle/>
          <a:p>
            <a:r>
              <a:rPr kumimoji="1" lang="en-US" altLang="ja-JP" sz="2400" b="1" dirty="0" smtClean="0">
                <a:solidFill>
                  <a:srgbClr val="060FBA"/>
                </a:solidFill>
                <a:latin typeface="Arial Black" pitchFamily="34" charset="0"/>
              </a:rPr>
              <a:t>Middle and Low Power Mode (Basic)</a:t>
            </a:r>
            <a:endParaRPr kumimoji="1" lang="ja-JP" altLang="en-US" sz="24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836712"/>
            <a:ext cx="8712968" cy="5544616"/>
          </a:xfrm>
        </p:spPr>
        <p:txBody>
          <a:bodyPr>
            <a:normAutofit/>
          </a:bodyPr>
          <a:lstStyle/>
          <a:p>
            <a:r>
              <a:rPr lang="en-US" altLang="ja-JP" sz="2000" dirty="0" smtClean="0"/>
              <a:t>. Applications: Sensor networks, Smart meters</a:t>
            </a:r>
          </a:p>
          <a:p>
            <a:r>
              <a:rPr lang="en-US" altLang="ja-JP" sz="2400" dirty="0" smtClean="0"/>
              <a:t>. </a:t>
            </a:r>
            <a:r>
              <a:rPr lang="en-US" altLang="ja-JP" sz="2000" dirty="0" smtClean="0"/>
              <a:t>Frequency		</a:t>
            </a:r>
            <a:r>
              <a:rPr lang="en-US" altLang="ja-JP" sz="2000" b="1" dirty="0" smtClean="0">
                <a:solidFill>
                  <a:srgbClr val="060FBA"/>
                </a:solidFill>
              </a:rPr>
              <a:t>: 920.5 – 927.9 MHz</a:t>
            </a:r>
          </a:p>
          <a:p>
            <a:r>
              <a:rPr lang="en-US" altLang="ja-JP" sz="2000" dirty="0" smtClean="0"/>
              <a:t>. Antenna power	: </a:t>
            </a:r>
            <a:r>
              <a:rPr lang="en-US" altLang="ja-JP" sz="2000" dirty="0"/>
              <a:t>&lt;</a:t>
            </a:r>
            <a:r>
              <a:rPr lang="en-US" altLang="ja-JP" sz="2000" dirty="0" smtClean="0"/>
              <a:t>= </a:t>
            </a:r>
            <a:r>
              <a:rPr lang="en-US" altLang="ja-JP" sz="2000" b="1" dirty="0" smtClean="0">
                <a:solidFill>
                  <a:srgbClr val="060FBA"/>
                </a:solidFill>
              </a:rPr>
              <a:t>20 </a:t>
            </a:r>
            <a:r>
              <a:rPr lang="en-US" altLang="ja-JP" sz="2000" b="1" dirty="0" err="1" smtClean="0">
                <a:solidFill>
                  <a:srgbClr val="060FBA"/>
                </a:solidFill>
              </a:rPr>
              <a:t>mW</a:t>
            </a:r>
            <a:r>
              <a:rPr lang="en-US" altLang="ja-JP" sz="2000" b="1" dirty="0" smtClean="0">
                <a:solidFill>
                  <a:srgbClr val="060FBA"/>
                </a:solidFill>
              </a:rPr>
              <a:t> (920.5 – 927.9 MHz)</a:t>
            </a:r>
          </a:p>
          <a:p>
            <a:r>
              <a:rPr lang="en-US" altLang="ja-JP" sz="2000" dirty="0"/>
              <a:t>	</a:t>
            </a:r>
            <a:r>
              <a:rPr lang="en-US" altLang="ja-JP" sz="2000" dirty="0" smtClean="0"/>
              <a:t>		: </a:t>
            </a:r>
            <a:r>
              <a:rPr lang="en-US" altLang="ja-JP" sz="2000" dirty="0"/>
              <a:t>&lt;</a:t>
            </a:r>
            <a:r>
              <a:rPr lang="en-US" altLang="ja-JP" sz="2000" dirty="0" smtClean="0"/>
              <a:t>= </a:t>
            </a:r>
            <a:r>
              <a:rPr lang="en-US" altLang="ja-JP" sz="2000" b="1" dirty="0" smtClean="0">
                <a:solidFill>
                  <a:srgbClr val="060FBA"/>
                </a:solidFill>
              </a:rPr>
              <a:t>250 </a:t>
            </a:r>
            <a:r>
              <a:rPr lang="en-US" altLang="ja-JP" sz="2000" b="1" dirty="0" err="1" smtClean="0">
                <a:solidFill>
                  <a:srgbClr val="060FBA"/>
                </a:solidFill>
              </a:rPr>
              <a:t>mW</a:t>
            </a:r>
            <a:r>
              <a:rPr lang="en-US" altLang="ja-JP" sz="2000" b="1" dirty="0" smtClean="0">
                <a:solidFill>
                  <a:srgbClr val="060FBA"/>
                </a:solidFill>
              </a:rPr>
              <a:t> (</a:t>
            </a:r>
            <a:r>
              <a:rPr lang="en-US" altLang="ja-JP" sz="2000" b="1" dirty="0">
                <a:solidFill>
                  <a:srgbClr val="060FBA"/>
                </a:solidFill>
              </a:rPr>
              <a:t>920.5 – </a:t>
            </a:r>
            <a:r>
              <a:rPr lang="en-US" altLang="ja-JP" sz="2000" b="1" dirty="0" smtClean="0">
                <a:solidFill>
                  <a:srgbClr val="060FBA"/>
                </a:solidFill>
              </a:rPr>
              <a:t>923.5.MHz)</a:t>
            </a:r>
          </a:p>
          <a:p>
            <a:r>
              <a:rPr kumimoji="1" lang="en-US" altLang="ja-JP" sz="2000" dirty="0" smtClean="0"/>
              <a:t>. Antenna gain	: </a:t>
            </a:r>
            <a:r>
              <a:rPr lang="en-US" altLang="ja-JP" sz="2000" dirty="0" smtClean="0"/>
              <a:t>&lt;=</a:t>
            </a:r>
            <a:r>
              <a:rPr kumimoji="1" lang="en-US" altLang="ja-JP" sz="2000" dirty="0" smtClean="0"/>
              <a:t> 3 </a:t>
            </a:r>
            <a:r>
              <a:rPr kumimoji="1" lang="en-US" altLang="ja-JP" sz="2000" dirty="0" err="1" smtClean="0"/>
              <a:t>dBi</a:t>
            </a:r>
            <a:endParaRPr kumimoji="1" lang="en-US" altLang="ja-JP" sz="2000" dirty="0" smtClean="0"/>
          </a:p>
          <a:p>
            <a:r>
              <a:rPr lang="en-US" altLang="ja-JP" sz="2000" dirty="0" smtClean="0"/>
              <a:t>. Channel bandwidth: 200 kHz x N (N=1~5)</a:t>
            </a:r>
          </a:p>
          <a:p>
            <a:r>
              <a:rPr lang="en-US" altLang="ja-JP" sz="2000" dirty="0" smtClean="0"/>
              <a:t>. Adjacent channel leakage power: </a:t>
            </a:r>
          </a:p>
          <a:p>
            <a:r>
              <a:rPr kumimoji="1" lang="en-US" altLang="ja-JP" sz="2000" dirty="0"/>
              <a:t>	</a:t>
            </a:r>
            <a:r>
              <a:rPr kumimoji="1" lang="en-US" altLang="ja-JP" sz="2000" dirty="0" smtClean="0"/>
              <a:t>			: </a:t>
            </a:r>
            <a:r>
              <a:rPr lang="en-US" altLang="ja-JP" sz="2000" dirty="0" smtClean="0"/>
              <a:t>&lt;=</a:t>
            </a:r>
            <a:r>
              <a:rPr kumimoji="1" lang="en-US" altLang="ja-JP" sz="2000" dirty="0" smtClean="0"/>
              <a:t> - 5dBm (250 </a:t>
            </a:r>
            <a:r>
              <a:rPr kumimoji="1" lang="en-US" altLang="ja-JP" sz="2000" dirty="0" err="1" smtClean="0"/>
              <a:t>mW</a:t>
            </a:r>
            <a:r>
              <a:rPr kumimoji="1" lang="en-US" altLang="ja-JP" sz="2000" dirty="0" smtClean="0"/>
              <a:t> </a:t>
            </a:r>
            <a:r>
              <a:rPr kumimoji="1" lang="en-US" altLang="ja-JP" sz="2000" dirty="0" err="1" smtClean="0"/>
              <a:t>Tx</a:t>
            </a:r>
            <a:r>
              <a:rPr kumimoji="1" lang="en-US" altLang="ja-JP" sz="2000" dirty="0" smtClean="0"/>
              <a:t> power)</a:t>
            </a:r>
          </a:p>
          <a:p>
            <a:r>
              <a:rPr lang="en-US" altLang="ja-JP" sz="2000" dirty="0"/>
              <a:t>	</a:t>
            </a:r>
            <a:r>
              <a:rPr lang="en-US" altLang="ja-JP" sz="2000" dirty="0" smtClean="0"/>
              <a:t>			: &lt;= – 15 </a:t>
            </a:r>
            <a:r>
              <a:rPr lang="en-US" altLang="ja-JP" sz="2000" dirty="0" err="1" smtClean="0"/>
              <a:t>dBm</a:t>
            </a:r>
            <a:r>
              <a:rPr lang="en-US" altLang="ja-JP" sz="2000" dirty="0" smtClean="0"/>
              <a:t> (20 </a:t>
            </a:r>
            <a:r>
              <a:rPr lang="en-US" altLang="ja-JP" sz="2000" dirty="0" err="1" smtClean="0"/>
              <a:t>mW</a:t>
            </a:r>
            <a:r>
              <a:rPr lang="en-US" altLang="ja-JP" sz="2000" dirty="0" smtClean="0"/>
              <a:t> </a:t>
            </a:r>
            <a:r>
              <a:rPr lang="en-US" altLang="ja-JP" sz="2000" dirty="0" err="1" smtClean="0"/>
              <a:t>Tx</a:t>
            </a:r>
            <a:r>
              <a:rPr lang="en-US" altLang="ja-JP" sz="2000" dirty="0" smtClean="0"/>
              <a:t> power)</a:t>
            </a:r>
          </a:p>
          <a:p>
            <a:r>
              <a:rPr kumimoji="1" lang="en-US" altLang="ja-JP" sz="2000" dirty="0" smtClean="0"/>
              <a:t>. Carrier sense level: -80 </a:t>
            </a:r>
            <a:r>
              <a:rPr kumimoji="1" lang="en-US" altLang="ja-JP" sz="2000" dirty="0" err="1" smtClean="0"/>
              <a:t>dBm</a:t>
            </a:r>
            <a:endParaRPr kumimoji="1" lang="en-US" altLang="ja-JP" sz="2000" dirty="0" smtClean="0"/>
          </a:p>
          <a:p>
            <a:r>
              <a:rPr lang="en-US" altLang="ja-JP" sz="2000" dirty="0" smtClean="0"/>
              <a:t>. Transmission control</a:t>
            </a:r>
          </a:p>
          <a:p>
            <a:endParaRPr kumimoji="1" lang="en-US" altLang="ja-JP" sz="2800" dirty="0" smtClean="0"/>
          </a:p>
        </p:txBody>
      </p:sp>
      <p:graphicFrame>
        <p:nvGraphicFramePr>
          <p:cNvPr id="4" name="表 3"/>
          <p:cNvGraphicFramePr>
            <a:graphicFrameLocks noGrp="1"/>
          </p:cNvGraphicFramePr>
          <p:nvPr>
            <p:extLst>
              <p:ext uri="{D42A27DB-BD31-4B8C-83A1-F6EECF244321}">
                <p14:modId xmlns:p14="http://schemas.microsoft.com/office/powerpoint/2010/main" val="319714787"/>
              </p:ext>
            </p:extLst>
          </p:nvPr>
        </p:nvGraphicFramePr>
        <p:xfrm>
          <a:off x="539552" y="4941168"/>
          <a:ext cx="8208912" cy="1402080"/>
        </p:xfrm>
        <a:graphic>
          <a:graphicData uri="http://schemas.openxmlformats.org/drawingml/2006/table">
            <a:tbl>
              <a:tblPr firstRow="1" bandRow="1">
                <a:tableStyleId>{5C22544A-7EE6-4342-B048-85BDC9FD1C3A}</a:tableStyleId>
              </a:tblPr>
              <a:tblGrid>
                <a:gridCol w="1656184"/>
                <a:gridCol w="1368152"/>
                <a:gridCol w="3312368"/>
                <a:gridCol w="1872208"/>
              </a:tblGrid>
              <a:tr h="514856">
                <a:tc>
                  <a:txBody>
                    <a:bodyPr/>
                    <a:lstStyle/>
                    <a:p>
                      <a:r>
                        <a:rPr kumimoji="1" lang="en-US" altLang="ja-JP" sz="1600" dirty="0" smtClean="0"/>
                        <a:t>Carrier sense time</a:t>
                      </a:r>
                      <a:endParaRPr kumimoji="1" lang="ja-JP" altLang="en-US" sz="1600" dirty="0"/>
                    </a:p>
                  </a:txBody>
                  <a:tcPr/>
                </a:tc>
                <a:tc>
                  <a:txBody>
                    <a:bodyPr/>
                    <a:lstStyle/>
                    <a:p>
                      <a:r>
                        <a:rPr kumimoji="1" lang="en-US" altLang="ja-JP" sz="1600" dirty="0" smtClean="0"/>
                        <a:t>Sending duration</a:t>
                      </a:r>
                      <a:endParaRPr kumimoji="1" lang="ja-JP" altLang="en-US" sz="1600" dirty="0"/>
                    </a:p>
                  </a:txBody>
                  <a:tcPr/>
                </a:tc>
                <a:tc>
                  <a:txBody>
                    <a:bodyPr/>
                    <a:lstStyle/>
                    <a:p>
                      <a:r>
                        <a:rPr kumimoji="1" lang="en-US" altLang="ja-JP" sz="1600" dirty="0" smtClean="0"/>
                        <a:t>Pause duration</a:t>
                      </a:r>
                      <a:endParaRPr kumimoji="1" lang="ja-JP" altLang="en-US" sz="1600" dirty="0"/>
                    </a:p>
                  </a:txBody>
                  <a:tcPr/>
                </a:tc>
                <a:tc>
                  <a:txBody>
                    <a:bodyPr/>
                    <a:lstStyle/>
                    <a:p>
                      <a:r>
                        <a:rPr kumimoji="1" lang="en-US" altLang="ja-JP" sz="1600" dirty="0" smtClean="0"/>
                        <a:t>The amount of sending time summed for 1 hour</a:t>
                      </a:r>
                      <a:endParaRPr kumimoji="1" lang="ja-JP" altLang="en-US" sz="1600" dirty="0"/>
                    </a:p>
                  </a:txBody>
                  <a:tcPr/>
                </a:tc>
              </a:tr>
              <a:tr h="514856">
                <a:tc>
                  <a:txBody>
                    <a:bodyPr/>
                    <a:lstStyle/>
                    <a:p>
                      <a:r>
                        <a:rPr kumimoji="1" lang="en-US" altLang="ja-JP" dirty="0" smtClean="0"/>
                        <a:t>&gt;=</a:t>
                      </a:r>
                      <a:r>
                        <a:rPr kumimoji="1" lang="en-US" altLang="ja-JP" baseline="0" dirty="0" smtClean="0"/>
                        <a:t> </a:t>
                      </a:r>
                      <a:r>
                        <a:rPr kumimoji="1" lang="en-US" altLang="ja-JP" dirty="0" smtClean="0"/>
                        <a:t>128 micro s</a:t>
                      </a:r>
                      <a:endParaRPr kumimoji="1" lang="ja-JP" altLang="en-US" dirty="0"/>
                    </a:p>
                  </a:txBody>
                  <a:tcPr/>
                </a:tc>
                <a:tc>
                  <a:txBody>
                    <a:bodyPr/>
                    <a:lstStyle/>
                    <a:p>
                      <a:r>
                        <a:rPr kumimoji="1" lang="en-US" altLang="ja-JP" dirty="0" smtClean="0"/>
                        <a:t>&lt;=</a:t>
                      </a:r>
                      <a:r>
                        <a:rPr kumimoji="1" lang="en-US" altLang="ja-JP" baseline="0" dirty="0" smtClean="0"/>
                        <a:t> </a:t>
                      </a:r>
                      <a:r>
                        <a:rPr kumimoji="1" lang="en-US" altLang="ja-JP" dirty="0" smtClean="0"/>
                        <a:t> 400 </a:t>
                      </a:r>
                      <a:r>
                        <a:rPr kumimoji="1" lang="en-US" altLang="ja-JP" dirty="0" err="1" smtClean="0"/>
                        <a:t>ms</a:t>
                      </a:r>
                      <a:endParaRPr kumimoji="1" lang="ja-JP" altLang="en-US" dirty="0"/>
                    </a:p>
                  </a:txBody>
                  <a:tcPr/>
                </a:tc>
                <a:tc>
                  <a:txBody>
                    <a:bodyPr/>
                    <a:lstStyle/>
                    <a:p>
                      <a:r>
                        <a:rPr kumimoji="1" lang="en-US" altLang="ja-JP" sz="1600" dirty="0" smtClean="0"/>
                        <a:t>. &gt;= </a:t>
                      </a:r>
                      <a:r>
                        <a:rPr kumimoji="1" lang="en-US" altLang="ja-JP" sz="1600" baseline="0" dirty="0" smtClean="0"/>
                        <a:t>2 </a:t>
                      </a:r>
                      <a:r>
                        <a:rPr kumimoji="1" lang="en-US" altLang="ja-JP" sz="1600" baseline="0" dirty="0" err="1" smtClean="0"/>
                        <a:t>ms</a:t>
                      </a:r>
                      <a:r>
                        <a:rPr kumimoji="1" lang="en-US" altLang="ja-JP" sz="1600" baseline="0" dirty="0" smtClean="0"/>
                        <a:t> (Sending time &gt;= 6 </a:t>
                      </a:r>
                      <a:r>
                        <a:rPr kumimoji="1" lang="en-US" altLang="ja-JP" sz="1600" baseline="0" dirty="0" err="1" smtClean="0"/>
                        <a:t>ms</a:t>
                      </a:r>
                      <a:r>
                        <a:rPr kumimoji="1" lang="en-US" altLang="ja-JP" sz="1600" baseline="0" dirty="0" smtClean="0"/>
                        <a:t>), </a:t>
                      </a:r>
                    </a:p>
                    <a:p>
                      <a:r>
                        <a:rPr kumimoji="1" lang="en-US" altLang="ja-JP" sz="1600" baseline="0" dirty="0" smtClean="0"/>
                        <a:t>. Not needed (sending time &lt; 6 </a:t>
                      </a:r>
                      <a:r>
                        <a:rPr kumimoji="1" lang="en-US" altLang="ja-JP" sz="1600" baseline="0" dirty="0" err="1" smtClean="0"/>
                        <a:t>ms</a:t>
                      </a:r>
                      <a:r>
                        <a:rPr kumimoji="1" lang="en-US" altLang="ja-JP" sz="1600" baseline="0" dirty="0" smtClean="0"/>
                        <a:t>)</a:t>
                      </a:r>
                      <a:endParaRPr kumimoji="1" lang="ja-JP" altLang="en-US" sz="1600" dirty="0"/>
                    </a:p>
                  </a:txBody>
                  <a:tcPr/>
                </a:tc>
                <a:tc>
                  <a:txBody>
                    <a:bodyPr/>
                    <a:lstStyle/>
                    <a:p>
                      <a:r>
                        <a:rPr kumimoji="1" lang="en-US" altLang="ja-JP" dirty="0" smtClean="0"/>
                        <a:t>&lt;=</a:t>
                      </a:r>
                      <a:r>
                        <a:rPr kumimoji="1" lang="en-US" altLang="ja-JP" baseline="0" dirty="0" smtClean="0"/>
                        <a:t> </a:t>
                      </a:r>
                      <a:r>
                        <a:rPr kumimoji="1" lang="en-US" altLang="ja-JP" dirty="0" smtClean="0"/>
                        <a:t>360 s</a:t>
                      </a:r>
                      <a:endParaRPr kumimoji="1" lang="ja-JP" altLang="en-US" dirty="0"/>
                    </a:p>
                  </a:txBody>
                  <a:tcPr/>
                </a:tc>
              </a:tr>
            </a:tbl>
          </a:graphicData>
        </a:graphic>
      </p:graphicFrame>
      <p:sp>
        <p:nvSpPr>
          <p:cNvPr id="5" name="日付プレースホルダー 4"/>
          <p:cNvSpPr>
            <a:spLocks noGrp="1"/>
          </p:cNvSpPr>
          <p:nvPr>
            <p:ph type="dt" sz="half" idx="10"/>
          </p:nvPr>
        </p:nvSpPr>
        <p:spPr/>
        <p:txBody>
          <a:bodyPr/>
          <a:lstStyle/>
          <a:p>
            <a:r>
              <a:rPr kumimoji="1" lang="en-US" altLang="ja-JP" smtClean="0"/>
              <a:t>March 25, 2012</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7" name="スライド番号プレースホルダー 6"/>
          <p:cNvSpPr>
            <a:spLocks noGrp="1"/>
          </p:cNvSpPr>
          <p:nvPr>
            <p:ph type="sldNum" sz="quarter" idx="12"/>
          </p:nvPr>
        </p:nvSpPr>
        <p:spPr/>
        <p:txBody>
          <a:bodyPr/>
          <a:lstStyle/>
          <a:p>
            <a:fld id="{109E66AF-D10A-4F83-8D85-76B4D6189FCF}" type="slidenum">
              <a:rPr kumimoji="1" lang="ja-JP" altLang="en-US" smtClean="0"/>
              <a:pPr/>
              <a:t>7</a:t>
            </a:fld>
            <a:endParaRPr kumimoji="1" lang="ja-JP" altLang="en-US"/>
          </a:p>
        </p:txBody>
      </p:sp>
    </p:spTree>
    <p:extLst>
      <p:ext uri="{BB962C8B-B14F-4D97-AF65-F5344CB8AC3E}">
        <p14:creationId xmlns:p14="http://schemas.microsoft.com/office/powerpoint/2010/main" val="2082228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931224" cy="634082"/>
          </a:xfrm>
        </p:spPr>
        <p:txBody>
          <a:bodyPr>
            <a:noAutofit/>
          </a:bodyPr>
          <a:lstStyle/>
          <a:p>
            <a:r>
              <a:rPr kumimoji="1" lang="en-US" altLang="ja-JP" sz="2400" b="1" dirty="0" smtClean="0">
                <a:solidFill>
                  <a:srgbClr val="060FBA"/>
                </a:solidFill>
                <a:latin typeface="Arial Black" pitchFamily="34" charset="0"/>
              </a:rPr>
              <a:t>Low Power Mode (Extended)</a:t>
            </a:r>
            <a:endParaRPr kumimoji="1" lang="ja-JP" altLang="en-US" sz="24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179512" y="836712"/>
            <a:ext cx="8712968" cy="3600400"/>
          </a:xfrm>
        </p:spPr>
        <p:txBody>
          <a:bodyPr>
            <a:normAutofit/>
          </a:bodyPr>
          <a:lstStyle/>
          <a:p>
            <a:r>
              <a:rPr lang="en-US" altLang="ja-JP" sz="2000" dirty="0" smtClean="0"/>
              <a:t>. Applications: </a:t>
            </a:r>
            <a:r>
              <a:rPr lang="en-US" altLang="ja-JP" sz="2000" b="1" dirty="0" smtClean="0">
                <a:solidFill>
                  <a:srgbClr val="060FBA"/>
                </a:solidFill>
              </a:rPr>
              <a:t>Telemetering, Tele  control</a:t>
            </a:r>
          </a:p>
          <a:p>
            <a:r>
              <a:rPr lang="en-US" altLang="ja-JP" sz="2400" dirty="0" smtClean="0"/>
              <a:t>. </a:t>
            </a:r>
            <a:r>
              <a:rPr lang="en-US" altLang="ja-JP" sz="2000" dirty="0" smtClean="0"/>
              <a:t>Frequency		: </a:t>
            </a:r>
            <a:r>
              <a:rPr lang="en-US" altLang="ja-JP" sz="2000" b="1" dirty="0" smtClean="0">
                <a:solidFill>
                  <a:srgbClr val="060FBA"/>
                </a:solidFill>
              </a:rPr>
              <a:t>920.5 – 923.5 MHz</a:t>
            </a:r>
          </a:p>
          <a:p>
            <a:r>
              <a:rPr lang="en-US" altLang="ja-JP" sz="2000" dirty="0" smtClean="0"/>
              <a:t>. Antenna power		: &lt;= 20 </a:t>
            </a:r>
            <a:r>
              <a:rPr lang="en-US" altLang="ja-JP" sz="2000" dirty="0" err="1" smtClean="0"/>
              <a:t>mW</a:t>
            </a:r>
            <a:r>
              <a:rPr lang="en-US" altLang="ja-JP" sz="2000" dirty="0" smtClean="0"/>
              <a:t> </a:t>
            </a:r>
          </a:p>
          <a:p>
            <a:r>
              <a:rPr kumimoji="1" lang="en-US" altLang="ja-JP" sz="2000" dirty="0" smtClean="0"/>
              <a:t>. Antenna gain		: &lt;= 3 </a:t>
            </a:r>
            <a:r>
              <a:rPr kumimoji="1" lang="en-US" altLang="ja-JP" sz="2000" dirty="0" err="1" smtClean="0"/>
              <a:t>dBi</a:t>
            </a:r>
            <a:endParaRPr kumimoji="1" lang="en-US" altLang="ja-JP" sz="2000" dirty="0" smtClean="0"/>
          </a:p>
          <a:p>
            <a:r>
              <a:rPr lang="en-US" altLang="ja-JP" sz="2000" dirty="0" smtClean="0"/>
              <a:t>. Channel bandwidth	: 200 kHz x N (N=1~5)</a:t>
            </a:r>
          </a:p>
          <a:p>
            <a:r>
              <a:rPr lang="en-US" altLang="ja-JP" sz="2000" dirty="0" smtClean="0"/>
              <a:t>. Adjacent channel leakage power: </a:t>
            </a:r>
          </a:p>
          <a:p>
            <a:r>
              <a:rPr kumimoji="1" lang="en-US" altLang="ja-JP" sz="2000" dirty="0"/>
              <a:t>	</a:t>
            </a:r>
            <a:r>
              <a:rPr kumimoji="1" lang="en-US" altLang="ja-JP" sz="2000" dirty="0" smtClean="0"/>
              <a:t>			</a:t>
            </a:r>
            <a:r>
              <a:rPr kumimoji="1" lang="en-US" altLang="ja-JP" sz="2000" b="1" dirty="0" smtClean="0">
                <a:solidFill>
                  <a:srgbClr val="060FBA"/>
                </a:solidFill>
              </a:rPr>
              <a:t>: - 18 </a:t>
            </a:r>
            <a:r>
              <a:rPr kumimoji="1" lang="en-US" altLang="ja-JP" sz="2000" b="1" dirty="0" err="1" smtClean="0">
                <a:solidFill>
                  <a:srgbClr val="060FBA"/>
                </a:solidFill>
              </a:rPr>
              <a:t>dBm</a:t>
            </a:r>
            <a:r>
              <a:rPr kumimoji="1" lang="en-US" altLang="ja-JP" sz="2000" b="1" dirty="0" smtClean="0">
                <a:solidFill>
                  <a:srgbClr val="060FBA"/>
                </a:solidFill>
              </a:rPr>
              <a:t> </a:t>
            </a:r>
          </a:p>
          <a:p>
            <a:r>
              <a:rPr kumimoji="1" lang="en-US" altLang="ja-JP" sz="2000" dirty="0" smtClean="0"/>
              <a:t>. Carrier sense level	: -80 </a:t>
            </a:r>
            <a:r>
              <a:rPr kumimoji="1" lang="en-US" altLang="ja-JP" sz="2000" dirty="0" err="1" smtClean="0"/>
              <a:t>dBm</a:t>
            </a:r>
            <a:endParaRPr kumimoji="1" lang="en-US" altLang="ja-JP" sz="2000" dirty="0" smtClean="0"/>
          </a:p>
          <a:p>
            <a:r>
              <a:rPr lang="en-US" altLang="ja-JP" sz="2000" dirty="0" smtClean="0"/>
              <a:t>. Transmission control</a:t>
            </a:r>
          </a:p>
          <a:p>
            <a:endParaRPr kumimoji="1" lang="en-US" altLang="ja-JP" sz="2800" dirty="0" smtClean="0"/>
          </a:p>
        </p:txBody>
      </p:sp>
      <p:graphicFrame>
        <p:nvGraphicFramePr>
          <p:cNvPr id="4" name="表 3"/>
          <p:cNvGraphicFramePr>
            <a:graphicFrameLocks noGrp="1"/>
          </p:cNvGraphicFramePr>
          <p:nvPr>
            <p:extLst>
              <p:ext uri="{D42A27DB-BD31-4B8C-83A1-F6EECF244321}">
                <p14:modId xmlns:p14="http://schemas.microsoft.com/office/powerpoint/2010/main" val="2890662985"/>
              </p:ext>
            </p:extLst>
          </p:nvPr>
        </p:nvGraphicFramePr>
        <p:xfrm>
          <a:off x="539552" y="4293096"/>
          <a:ext cx="8208912" cy="1337816"/>
        </p:xfrm>
        <a:graphic>
          <a:graphicData uri="http://schemas.openxmlformats.org/drawingml/2006/table">
            <a:tbl>
              <a:tblPr firstRow="1" bandRow="1">
                <a:tableStyleId>{5C22544A-7EE6-4342-B048-85BDC9FD1C3A}</a:tableStyleId>
              </a:tblPr>
              <a:tblGrid>
                <a:gridCol w="1656184"/>
                <a:gridCol w="1368152"/>
                <a:gridCol w="3312368"/>
                <a:gridCol w="1872208"/>
              </a:tblGrid>
              <a:tr h="514856">
                <a:tc>
                  <a:txBody>
                    <a:bodyPr/>
                    <a:lstStyle/>
                    <a:p>
                      <a:r>
                        <a:rPr kumimoji="1" lang="en-US" altLang="ja-JP" sz="1600" dirty="0" smtClean="0"/>
                        <a:t>Carrier sense time</a:t>
                      </a:r>
                      <a:endParaRPr kumimoji="1" lang="ja-JP" altLang="en-US" sz="1600" dirty="0"/>
                    </a:p>
                  </a:txBody>
                  <a:tcPr/>
                </a:tc>
                <a:tc>
                  <a:txBody>
                    <a:bodyPr/>
                    <a:lstStyle/>
                    <a:p>
                      <a:r>
                        <a:rPr kumimoji="1" lang="en-US" altLang="ja-JP" sz="1600" dirty="0" smtClean="0"/>
                        <a:t>Sending duration</a:t>
                      </a:r>
                      <a:endParaRPr kumimoji="1" lang="ja-JP" altLang="en-US" sz="1600" dirty="0"/>
                    </a:p>
                  </a:txBody>
                  <a:tcPr/>
                </a:tc>
                <a:tc>
                  <a:txBody>
                    <a:bodyPr/>
                    <a:lstStyle/>
                    <a:p>
                      <a:r>
                        <a:rPr kumimoji="1" lang="en-US" altLang="ja-JP" sz="1600" dirty="0" smtClean="0"/>
                        <a:t>Pause duration</a:t>
                      </a:r>
                      <a:endParaRPr kumimoji="1" lang="ja-JP" altLang="en-US" sz="1600" dirty="0"/>
                    </a:p>
                  </a:txBody>
                  <a:tcPr/>
                </a:tc>
                <a:tc>
                  <a:txBody>
                    <a:bodyPr/>
                    <a:lstStyle/>
                    <a:p>
                      <a:r>
                        <a:rPr kumimoji="1" lang="en-US" altLang="ja-JP" sz="1600" dirty="0" smtClean="0"/>
                        <a:t>The amount of sending time summed for 1 hour</a:t>
                      </a:r>
                      <a:endParaRPr kumimoji="1" lang="ja-JP" altLang="en-US" sz="1600" dirty="0"/>
                    </a:p>
                  </a:txBody>
                  <a:tcPr/>
                </a:tc>
              </a:tr>
              <a:tr h="514856">
                <a:tc>
                  <a:txBody>
                    <a:bodyPr/>
                    <a:lstStyle/>
                    <a:p>
                      <a:r>
                        <a:rPr kumimoji="1" lang="en-US" altLang="ja-JP" dirty="0" smtClean="0"/>
                        <a:t>&gt;=</a:t>
                      </a:r>
                      <a:r>
                        <a:rPr kumimoji="1" lang="en-US" altLang="ja-JP" baseline="0" dirty="0" smtClean="0"/>
                        <a:t>  5ms</a:t>
                      </a:r>
                      <a:endParaRPr kumimoji="1" lang="ja-JP" altLang="en-US" dirty="0"/>
                    </a:p>
                  </a:txBody>
                  <a:tcPr/>
                </a:tc>
                <a:tc>
                  <a:txBody>
                    <a:bodyPr/>
                    <a:lstStyle/>
                    <a:p>
                      <a:r>
                        <a:rPr kumimoji="1" lang="en-US" altLang="ja-JP" dirty="0" smtClean="0"/>
                        <a:t>&lt;=</a:t>
                      </a:r>
                      <a:r>
                        <a:rPr kumimoji="1" lang="en-US" altLang="ja-JP" baseline="0" dirty="0" smtClean="0"/>
                        <a:t> </a:t>
                      </a:r>
                      <a:r>
                        <a:rPr kumimoji="1" lang="en-US" altLang="ja-JP" dirty="0" smtClean="0"/>
                        <a:t> 4</a:t>
                      </a:r>
                      <a:r>
                        <a:rPr kumimoji="1" lang="en-US" altLang="ja-JP" baseline="0" dirty="0" smtClean="0"/>
                        <a:t> </a:t>
                      </a:r>
                      <a:r>
                        <a:rPr kumimoji="1" lang="en-US" altLang="ja-JP" dirty="0" smtClean="0"/>
                        <a:t>s*</a:t>
                      </a:r>
                      <a:endParaRPr kumimoji="1" lang="ja-JP" altLang="en-US" dirty="0"/>
                    </a:p>
                  </a:txBody>
                  <a:tcPr/>
                </a:tc>
                <a:tc>
                  <a:txBody>
                    <a:bodyPr/>
                    <a:lstStyle/>
                    <a:p>
                      <a:r>
                        <a:rPr kumimoji="1" lang="en-US" altLang="ja-JP" sz="1600" dirty="0" smtClean="0"/>
                        <a:t>. &gt;=</a:t>
                      </a:r>
                      <a:r>
                        <a:rPr kumimoji="1" lang="en-US" altLang="ja-JP" sz="1600" baseline="0" dirty="0" smtClean="0"/>
                        <a:t> 50 </a:t>
                      </a:r>
                      <a:r>
                        <a:rPr kumimoji="1" lang="en-US" altLang="ja-JP" sz="1600" baseline="0" dirty="0" err="1" smtClean="0"/>
                        <a:t>ms</a:t>
                      </a:r>
                      <a:endParaRPr kumimoji="1" lang="ja-JP" altLang="en-US" sz="1600" dirty="0"/>
                    </a:p>
                  </a:txBody>
                  <a:tcPr/>
                </a:tc>
                <a:tc>
                  <a:txBody>
                    <a:bodyPr/>
                    <a:lstStyle/>
                    <a:p>
                      <a:r>
                        <a:rPr kumimoji="1" lang="en-US" altLang="ja-JP" dirty="0" smtClean="0"/>
                        <a:t>Don’t care</a:t>
                      </a:r>
                      <a:endParaRPr kumimoji="1" lang="ja-JP" altLang="en-US" dirty="0"/>
                    </a:p>
                  </a:txBody>
                  <a:tcPr/>
                </a:tc>
              </a:tr>
            </a:tbl>
          </a:graphicData>
        </a:graphic>
      </p:graphicFrame>
      <p:sp>
        <p:nvSpPr>
          <p:cNvPr id="5" name="テキスト ボックス 4"/>
          <p:cNvSpPr txBox="1"/>
          <p:nvPr/>
        </p:nvSpPr>
        <p:spPr>
          <a:xfrm>
            <a:off x="755576" y="5733256"/>
            <a:ext cx="7615290" cy="646331"/>
          </a:xfrm>
          <a:prstGeom prst="rect">
            <a:avLst/>
          </a:prstGeom>
          <a:noFill/>
        </p:spPr>
        <p:txBody>
          <a:bodyPr wrap="none" rtlCol="0">
            <a:spAutoFit/>
          </a:bodyPr>
          <a:lstStyle/>
          <a:p>
            <a:r>
              <a:rPr kumimoji="1" lang="en-US" altLang="ja-JP" dirty="0" smtClean="0"/>
              <a:t>The sender can transmit again during continuous sending time if it does carrier </a:t>
            </a:r>
          </a:p>
          <a:p>
            <a:r>
              <a:rPr lang="en-US" altLang="ja-JP" dirty="0" smtClean="0"/>
              <a:t>Sense longer than 128 micro s at every transmission </a:t>
            </a:r>
            <a:endParaRPr kumimoji="1" lang="ja-JP" altLang="en-US" dirty="0"/>
          </a:p>
        </p:txBody>
      </p:sp>
      <p:sp>
        <p:nvSpPr>
          <p:cNvPr id="6" name="日付プレースホルダー 5"/>
          <p:cNvSpPr>
            <a:spLocks noGrp="1"/>
          </p:cNvSpPr>
          <p:nvPr>
            <p:ph type="dt" sz="half" idx="10"/>
          </p:nvPr>
        </p:nvSpPr>
        <p:spPr/>
        <p:txBody>
          <a:bodyPr/>
          <a:lstStyle/>
          <a:p>
            <a:r>
              <a:rPr kumimoji="1" lang="en-US" altLang="ja-JP" smtClean="0"/>
              <a:t>March 25, 2012</a:t>
            </a:r>
            <a:endParaRPr kumimoji="1" lang="ja-JP" altLang="en-US"/>
          </a:p>
        </p:txBody>
      </p:sp>
      <p:sp>
        <p:nvSpPr>
          <p:cNvPr id="7" name="フッター プレースホルダー 6"/>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8" name="スライド番号プレースホルダー 7"/>
          <p:cNvSpPr>
            <a:spLocks noGrp="1"/>
          </p:cNvSpPr>
          <p:nvPr>
            <p:ph type="sldNum" sz="quarter" idx="12"/>
          </p:nvPr>
        </p:nvSpPr>
        <p:spPr/>
        <p:txBody>
          <a:bodyPr/>
          <a:lstStyle/>
          <a:p>
            <a:fld id="{109E66AF-D10A-4F83-8D85-76B4D6189FCF}" type="slidenum">
              <a:rPr kumimoji="1" lang="ja-JP" altLang="en-US" smtClean="0"/>
              <a:pPr/>
              <a:t>8</a:t>
            </a:fld>
            <a:endParaRPr kumimoji="1" lang="ja-JP" altLang="en-US"/>
          </a:p>
        </p:txBody>
      </p:sp>
    </p:spTree>
    <p:extLst>
      <p:ext uri="{BB962C8B-B14F-4D97-AF65-F5344CB8AC3E}">
        <p14:creationId xmlns:p14="http://schemas.microsoft.com/office/powerpoint/2010/main" val="1698354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147248" cy="562074"/>
          </a:xfrm>
        </p:spPr>
        <p:txBody>
          <a:bodyPr>
            <a:normAutofit fontScale="90000"/>
          </a:bodyPr>
          <a:lstStyle/>
          <a:p>
            <a:r>
              <a:rPr kumimoji="1" lang="en-US" altLang="ja-JP" sz="2800" b="1" dirty="0" smtClean="0">
                <a:solidFill>
                  <a:srgbClr val="060FBA"/>
                </a:solidFill>
                <a:latin typeface="Arial Black" pitchFamily="34" charset="0"/>
              </a:rPr>
              <a:t>920 MHz channelization in Japan - revised</a:t>
            </a:r>
            <a:endParaRPr kumimoji="1" lang="ja-JP" altLang="en-US" sz="2800" b="1" dirty="0">
              <a:solidFill>
                <a:srgbClr val="060FBA"/>
              </a:solidFill>
              <a:latin typeface="Arial Black" pitchFamily="34" charset="0"/>
            </a:endParaRPr>
          </a:p>
        </p:txBody>
      </p:sp>
      <p:sp>
        <p:nvSpPr>
          <p:cNvPr id="3" name="コンテンツ プレースホルダー 2"/>
          <p:cNvSpPr>
            <a:spLocks noGrp="1"/>
          </p:cNvSpPr>
          <p:nvPr>
            <p:ph idx="1"/>
          </p:nvPr>
        </p:nvSpPr>
        <p:spPr>
          <a:xfrm>
            <a:off x="323528" y="1124744"/>
            <a:ext cx="8577586" cy="5472608"/>
          </a:xfrm>
        </p:spPr>
        <p:txBody>
          <a:bodyPr>
            <a:normAutofit fontScale="62500" lnSpcReduction="20000"/>
          </a:bodyPr>
          <a:lstStyle/>
          <a:p>
            <a:r>
              <a:rPr kumimoji="1" lang="en-US" altLang="ja-JP" dirty="0" smtClean="0"/>
              <a:t>Last time, I presented the channelization (draft) (12-0189-r2) based on the assumptions </a:t>
            </a:r>
          </a:p>
          <a:p>
            <a:r>
              <a:rPr kumimoji="1" lang="en-US" altLang="ja-JP" dirty="0" smtClean="0"/>
              <a:t>(</a:t>
            </a:r>
            <a:r>
              <a:rPr kumimoji="1" lang="en-US" altLang="ja-JP" b="1" dirty="0" smtClean="0"/>
              <a:t>1) the channelization in USA will start at every MHz from 902 to 928 MHz, </a:t>
            </a:r>
          </a:p>
          <a:p>
            <a:r>
              <a:rPr kumimoji="1" lang="en-US" altLang="ja-JP" b="1" dirty="0" smtClean="0"/>
              <a:t>(2) accommodating more capacity per channel bandwidth</a:t>
            </a:r>
            <a:r>
              <a:rPr kumimoji="1" lang="en-US" altLang="ja-JP" dirty="0" smtClean="0"/>
              <a:t>, </a:t>
            </a:r>
          </a:p>
          <a:p>
            <a:endParaRPr kumimoji="1" lang="en-US" altLang="ja-JP" dirty="0" smtClean="0"/>
          </a:p>
          <a:p>
            <a:r>
              <a:rPr lang="en-US" altLang="ja-JP" dirty="0" smtClean="0"/>
              <a:t>Ho</a:t>
            </a:r>
            <a:r>
              <a:rPr kumimoji="1" lang="en-US" altLang="ja-JP" dirty="0" smtClean="0"/>
              <a:t>wever, after the discussions with the proposers of Korea and the representative of DSSS camp in TG4K, Channelizatio</a:t>
            </a:r>
            <a:r>
              <a:rPr lang="en-US" altLang="ja-JP" dirty="0" smtClean="0"/>
              <a:t>n policy </a:t>
            </a:r>
            <a:r>
              <a:rPr kumimoji="1" lang="en-US" altLang="ja-JP" dirty="0" smtClean="0"/>
              <a:t>has changed as following: </a:t>
            </a:r>
          </a:p>
          <a:p>
            <a:pPr marL="514350" indent="-514350">
              <a:buAutoNum type="arabicParenBoth"/>
            </a:pPr>
            <a:r>
              <a:rPr kumimoji="1" lang="en-US" altLang="ja-JP" b="1" dirty="0" smtClean="0"/>
              <a:t>USA 900 band channelization can be done by 200 kHz increment, </a:t>
            </a:r>
          </a:p>
          <a:p>
            <a:pPr marL="514350" indent="-514350">
              <a:buAutoNum type="arabicParenBoth"/>
            </a:pPr>
            <a:r>
              <a:rPr kumimoji="1" lang="en-US" altLang="ja-JP" b="1" dirty="0" smtClean="0"/>
              <a:t>USA channelization may not be necessary to start at every MHz, </a:t>
            </a:r>
          </a:p>
          <a:p>
            <a:pPr marL="514350" indent="-514350">
              <a:buAutoNum type="arabicParenBoth"/>
            </a:pPr>
            <a:r>
              <a:rPr kumimoji="1" lang="en-US" altLang="ja-JP" b="1" dirty="0" smtClean="0"/>
              <a:t>Korea 900 MHz channelization can be flexible to start with 200 kHz granularity, </a:t>
            </a:r>
          </a:p>
          <a:p>
            <a:pPr marL="514350" indent="-514350">
              <a:buAutoNum type="arabicParenBoth"/>
            </a:pPr>
            <a:r>
              <a:rPr lang="en-US" altLang="ja-JP" b="1" dirty="0"/>
              <a:t>C</a:t>
            </a:r>
            <a:r>
              <a:rPr kumimoji="1" lang="en-US" altLang="ja-JP" b="1" dirty="0" smtClean="0"/>
              <a:t>hannel bandwidth may be relaxed as 0.5 c/s/Hz, </a:t>
            </a:r>
          </a:p>
          <a:p>
            <a:pPr marL="514350" indent="-514350">
              <a:buAutoNum type="arabicParenBoth"/>
            </a:pPr>
            <a:r>
              <a:rPr lang="en-US" altLang="ja-JP" b="1" dirty="0"/>
              <a:t>D</a:t>
            </a:r>
            <a:r>
              <a:rPr kumimoji="1" lang="en-US" altLang="ja-JP" b="1" dirty="0" smtClean="0"/>
              <a:t>ue to (4), filtering strategies of with the specific level at channel edge or not may not impact channelization at all </a:t>
            </a:r>
          </a:p>
          <a:p>
            <a:r>
              <a:rPr lang="en-US" altLang="ja-JP" dirty="0" smtClean="0"/>
              <a:t>In the following view graphs, Japanese channelization in 920.5 MHz to 927.9 MHz is considered followed by channel coordination between Japan, Korea and USA.</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March 25, 2012</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&lt;Shu Kato&gt;, &lt;Tohoku University&gt;</a:t>
            </a:r>
            <a:endParaRPr kumimoji="1" lang="ja-JP" altLang="en-US"/>
          </a:p>
        </p:txBody>
      </p:sp>
      <p:sp>
        <p:nvSpPr>
          <p:cNvPr id="6" name="スライド番号プレースホルダー 5"/>
          <p:cNvSpPr>
            <a:spLocks noGrp="1"/>
          </p:cNvSpPr>
          <p:nvPr>
            <p:ph type="sldNum" sz="quarter" idx="12"/>
          </p:nvPr>
        </p:nvSpPr>
        <p:spPr/>
        <p:txBody>
          <a:bodyPr/>
          <a:lstStyle/>
          <a:p>
            <a:fld id="{109E66AF-D10A-4F83-8D85-76B4D6189FCF}" type="slidenum">
              <a:rPr kumimoji="1" lang="ja-JP" altLang="en-US" smtClean="0"/>
              <a:pPr/>
              <a:t>9</a:t>
            </a:fld>
            <a:endParaRPr kumimoji="1" lang="ja-JP" altLang="en-US"/>
          </a:p>
        </p:txBody>
      </p:sp>
    </p:spTree>
    <p:extLst>
      <p:ext uri="{BB962C8B-B14F-4D97-AF65-F5344CB8AC3E}">
        <p14:creationId xmlns:p14="http://schemas.microsoft.com/office/powerpoint/2010/main" val="3223996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5610</TotalTime>
  <Words>1318</Words>
  <Application>Microsoft Office PowerPoint</Application>
  <PresentationFormat>画面に合わせる (4:3)</PresentationFormat>
  <Paragraphs>287</Paragraphs>
  <Slides>21</Slides>
  <Notes>0</Notes>
  <HiddenSlides>0</HiddenSlides>
  <MMClips>0</MMClips>
  <ScaleCrop>false</ScaleCrop>
  <HeadingPairs>
    <vt:vector size="4" baseType="variant">
      <vt:variant>
        <vt:lpstr>テーマ</vt:lpstr>
      </vt:variant>
      <vt:variant>
        <vt:i4>3</vt:i4>
      </vt:variant>
      <vt:variant>
        <vt:lpstr>スライド タイトル</vt:lpstr>
      </vt:variant>
      <vt:variant>
        <vt:i4>21</vt:i4>
      </vt:variant>
    </vt:vector>
  </HeadingPairs>
  <TitlesOfParts>
    <vt:vector size="24" baseType="lpstr">
      <vt:lpstr>IEEE-P802_15</vt:lpstr>
      <vt:lpstr>Office テーマ</vt:lpstr>
      <vt:lpstr>デザインの設定</vt:lpstr>
      <vt:lpstr>PowerPoint プレゼンテーション</vt:lpstr>
      <vt:lpstr>DSSS Channelization for TG4K </vt:lpstr>
      <vt:lpstr>Summary</vt:lpstr>
      <vt:lpstr>900 MHz available Band and Transmission power for TG4K</vt:lpstr>
      <vt:lpstr>900 MHz Chip Rate and Channelization</vt:lpstr>
      <vt:lpstr>920 MHz Channel plans in Japan:  focusing on 20 mW and 250 mW TX power channels(920.5 – 928 MHz) </vt:lpstr>
      <vt:lpstr>Middle and Low Power Mode (Basic)</vt:lpstr>
      <vt:lpstr>Low Power Mode (Extended)</vt:lpstr>
      <vt:lpstr>920 MHz channelization in Japan - revised</vt:lpstr>
      <vt:lpstr>Channelization for Middle and Low Power Mode (Basic) in Japan</vt:lpstr>
      <vt:lpstr>PowerPoint プレゼンテーション</vt:lpstr>
      <vt:lpstr>(3) 1 MHz channelization for 500kc/s transmission  : 2 channels in all available  Ch. 28 &amp;29&amp;30&amp;31&amp;32 (921.3 – 922.3 MHz) – (Fc= 921.8 MHz)  Ch. 33&amp;34&amp;35&amp;36&amp;37 (922.3 – 923.3 MHz) – (Fc= 922.8 MHz) </vt:lpstr>
      <vt:lpstr>Low Power Mode</vt:lpstr>
      <vt:lpstr>(2) 400 kHz channel bandwidth for 200kc/s transmission  : 18channels in all available (ch. 24 &amp;25 – 37&amp;38)</vt:lpstr>
      <vt:lpstr>(3) 1 MHz channelization for 500kc/s transmission  : 4 channels in all available  Ch. 28 &amp;29&amp;30&amp;31&amp;32 (921.3 – 922.3 MHz) – Fc = 921.8 MHz  Ch. 33&amp;34&amp;35&amp;36&amp;37 (922.3 – 923.3 MHz) – Fc = 922.8 MHz  Ch. 43&amp;44&amp;45&amp;46&amp;47 (924.3 – 925.3 MHz) – Fc = 924.8 MHz  Ch. 48&amp;49&amp;50&amp;51&amp;52 (925.3 – 926.3 MHz) – Fc = 925.8 MHz</vt:lpstr>
      <vt:lpstr>(3) 1 MHz channelization for 500kc/s transmission: 4 channels in all available  Ch. 28 &amp;29&amp;30&amp;31&amp;32 (921.3 – 922.3 MHz) – Fc = 921.8 MHz  Ch. 33&amp;34&amp;35&amp;36&amp;37 (922.3 – 923.3 MHz) – Fc = 922.8 MHz  Ch. 38&amp;39&amp;40&amp;41&amp;42 (923.3 – 924.3 MHz) – Fc = 923.8 MHz  Ch. 43&amp;44&amp;45&amp;46&amp;47 (924.3 – 925.3 MHz) – Fc = 924.8 MHz  Ch. 48&amp;49&amp;50&amp;51&amp;52 (925.3 – 926.3 MHz) – Fc = 925.8 MHz Ch. 53&amp;54&amp;55&amp;56&amp;57 (926.3 – 927.3 MHz) – Fc = 926.8 MHz </vt:lpstr>
      <vt:lpstr>USA and Japanese channelization (in the bracket)</vt:lpstr>
      <vt:lpstr>Korean Channelization (12-0245-r0)</vt:lpstr>
      <vt:lpstr>Conclusion</vt:lpstr>
      <vt:lpstr>PowerPoint プレゼンテーション</vt:lpstr>
      <vt:lpstr>PowerPoint プレゼンテーション</vt:lpstr>
    </vt:vector>
  </TitlesOfParts>
  <Company>Kato-lab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Admin</dc:creator>
  <cp:lastModifiedBy>Windows ユーザー</cp:lastModifiedBy>
  <cp:revision>534</cp:revision>
  <dcterms:created xsi:type="dcterms:W3CDTF">2010-09-22T11:56:28Z</dcterms:created>
  <dcterms:modified xsi:type="dcterms:W3CDTF">2012-05-20T13:35:00Z</dcterms:modified>
</cp:coreProperties>
</file>