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370" r:id="rId2"/>
    <p:sldId id="384" r:id="rId3"/>
    <p:sldId id="372" r:id="rId4"/>
    <p:sldId id="387" r:id="rId5"/>
    <p:sldId id="385" r:id="rId6"/>
    <p:sldId id="386" r:id="rId7"/>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870" autoAdjust="0"/>
    <p:restoredTop sz="94705" autoAdjust="0"/>
  </p:normalViewPr>
  <p:slideViewPr>
    <p:cSldViewPr>
      <p:cViewPr>
        <p:scale>
          <a:sx n="70" d="100"/>
          <a:sy n="70" d="100"/>
        </p:scale>
        <p:origin x="-1656" y="-180"/>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48"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May 12</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May 12</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May 12</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dt" sz="quarter" idx="1"/>
          </p:nvPr>
        </p:nvSpPr>
        <p:spPr>
          <a:noFill/>
        </p:spPr>
        <p:txBody>
          <a:bodyPr/>
          <a:lstStyle/>
          <a:p>
            <a:fld id="{C9A1BDA7-E378-4FA1-963E-9C2F23B73BB3}" type="datetime6">
              <a:rPr lang="en-US" altLang="ko-KR"/>
              <a:pPr/>
              <a:t>May 12</a:t>
            </a:fld>
            <a:endParaRPr lang="en-US" altLang="ko-KR" dirty="0"/>
          </a:p>
        </p:txBody>
      </p:sp>
      <p:sp>
        <p:nvSpPr>
          <p:cNvPr id="19459" name="Rectangle 7"/>
          <p:cNvSpPr>
            <a:spLocks noGrp="1" noChangeArrowheads="1"/>
          </p:cNvSpPr>
          <p:nvPr>
            <p:ph type="sldNum" sz="quarter" idx="5"/>
          </p:nvPr>
        </p:nvSpPr>
        <p:spPr>
          <a:noFill/>
        </p:spPr>
        <p:txBody>
          <a:bodyPr/>
          <a:lstStyle/>
          <a:p>
            <a:r>
              <a:rPr lang="en-US" altLang="ko-KR" dirty="0"/>
              <a:t>Page </a:t>
            </a:r>
            <a:fld id="{657BA1DC-11B0-45A6-8A64-BA2128F712D2}" type="slidenum">
              <a:rPr lang="en-US" altLang="ko-KR"/>
              <a:pPr/>
              <a:t>3</a:t>
            </a:fld>
            <a:endParaRPr lang="en-US" altLang="ko-KR" dirty="0"/>
          </a:p>
        </p:txBody>
      </p:sp>
      <p:sp>
        <p:nvSpPr>
          <p:cNvPr id="19460" name="Rectangle 2"/>
          <p:cNvSpPr>
            <a:spLocks noGrp="1" noRot="1" noChangeAspect="1" noChangeArrowheads="1" noTextEdit="1"/>
          </p:cNvSpPr>
          <p:nvPr>
            <p:ph type="sldImg"/>
          </p:nvPr>
        </p:nvSpPr>
        <p:spPr>
          <a:ln/>
        </p:spPr>
      </p:sp>
      <p:sp>
        <p:nvSpPr>
          <p:cNvPr id="19461"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May 12</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4</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May 12</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6</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November 2007</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 Tae Won, Samsung Electronics</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November 2007</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 Tae Won, Samsung Electronics</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p:txBody>
          <a:bodyPr/>
          <a:lstStyle>
            <a:lvl1pPr>
              <a:defRPr/>
            </a:lvl1pPr>
          </a:lstStyle>
          <a:p>
            <a:pPr>
              <a:defRPr/>
            </a:pPr>
            <a:r>
              <a:rPr lang="en-US" altLang="ko-KR"/>
              <a:t>November 2007</a:t>
            </a:r>
          </a:p>
        </p:txBody>
      </p:sp>
      <p:sp>
        <p:nvSpPr>
          <p:cNvPr id="6" name="Rectangle 5"/>
          <p:cNvSpPr>
            <a:spLocks noGrp="1" noChangeArrowheads="1"/>
          </p:cNvSpPr>
          <p:nvPr>
            <p:ph type="ftr" sz="quarter" idx="11"/>
          </p:nvPr>
        </p:nvSpPr>
        <p:spPr/>
        <p:txBody>
          <a:bodyPr/>
          <a:lstStyle>
            <a:lvl1pPr>
              <a:defRPr/>
            </a:lvl1pPr>
          </a:lstStyle>
          <a:p>
            <a:pPr>
              <a:defRPr/>
            </a:pPr>
            <a:r>
              <a:rPr lang="en-US" altLang="ko-KR"/>
              <a:t>Eun Tae Won, Samsung Electronics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ltLang="ko-KR"/>
              <a:t>November 2007</a:t>
            </a:r>
          </a:p>
        </p:txBody>
      </p:sp>
      <p:sp>
        <p:nvSpPr>
          <p:cNvPr id="3" name="Rectangle 5"/>
          <p:cNvSpPr>
            <a:spLocks noGrp="1" noChangeArrowheads="1"/>
          </p:cNvSpPr>
          <p:nvPr>
            <p:ph type="ftr" sz="quarter" idx="11"/>
          </p:nvPr>
        </p:nvSpPr>
        <p:spPr/>
        <p:txBody>
          <a:bodyPr/>
          <a:lstStyle>
            <a:lvl1pPr>
              <a:defRPr/>
            </a:lvl1pPr>
          </a:lstStyle>
          <a:p>
            <a:pPr>
              <a:defRPr/>
            </a:pPr>
            <a:r>
              <a:rPr lang="en-US" altLang="ko-KR"/>
              <a:t>Eun Tae Won, Samsung Electronics</a:t>
            </a:r>
          </a:p>
        </p:txBody>
      </p:sp>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a:t>November 2007</a:t>
            </a:r>
          </a:p>
        </p:txBody>
      </p:sp>
      <p:sp>
        <p:nvSpPr>
          <p:cNvPr id="6" name="Rectangle 5"/>
          <p:cNvSpPr>
            <a:spLocks noGrp="1" noChangeArrowheads="1"/>
          </p:cNvSpPr>
          <p:nvPr>
            <p:ph type="ftr" sz="quarter" idx="11"/>
          </p:nvPr>
        </p:nvSpPr>
        <p:spPr/>
        <p:txBody>
          <a:bodyPr/>
          <a:lstStyle>
            <a:lvl1pPr>
              <a:defRPr/>
            </a:lvl1pPr>
          </a:lstStyle>
          <a:p>
            <a:pPr>
              <a:defRPr/>
            </a:pPr>
            <a:r>
              <a:rPr lang="en-US" altLang="ko-KR"/>
              <a:t>Eun Tae Won, Samsung Electronics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B780BF4D-CC67-43A5-9F47-0E9EE26D1EC4}"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a:t>November 2007</a:t>
            </a:r>
          </a:p>
        </p:txBody>
      </p:sp>
      <p:sp>
        <p:nvSpPr>
          <p:cNvPr id="6" name="Rectangle 5"/>
          <p:cNvSpPr>
            <a:spLocks noGrp="1" noChangeArrowheads="1"/>
          </p:cNvSpPr>
          <p:nvPr>
            <p:ph type="ftr" sz="quarter" idx="11"/>
          </p:nvPr>
        </p:nvSpPr>
        <p:spPr/>
        <p:txBody>
          <a:bodyPr/>
          <a:lstStyle>
            <a:lvl1pPr>
              <a:defRPr/>
            </a:lvl1pPr>
          </a:lstStyle>
          <a:p>
            <a:pPr>
              <a:defRPr/>
            </a:pPr>
            <a:r>
              <a:rPr lang="en-US" altLang="ko-KR"/>
              <a:t>Eun Tae Won, Samsung Electronics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CD081C28-875F-4326-B024-EC94112F515A}"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November 2007</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 Tae Won, Samsung Electronics</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49401D7D-1389-40A5-9353-92C10EC45BC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400800" y="-2209800"/>
            <a:ext cx="2133600" cy="48768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0" y="-2209800"/>
            <a:ext cx="6248400" cy="48768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November 2007</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 Tae Won, Samsung Electronics</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2CFA474-4AC8-42C1-BCD2-4D11448BFE24}"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0" y="-22098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762000" y="396875"/>
            <a:ext cx="10668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a:t>May 2012</a:t>
            </a:r>
          </a:p>
        </p:txBody>
      </p:sp>
      <p:sp>
        <p:nvSpPr>
          <p:cNvPr id="1029" name="Rectangle 5"/>
          <p:cNvSpPr>
            <a:spLocks noGrp="1" noChangeArrowheads="1"/>
          </p:cNvSpPr>
          <p:nvPr>
            <p:ph type="ftr" sz="quarter" idx="3"/>
          </p:nvPr>
        </p:nvSpPr>
        <p:spPr bwMode="auto">
          <a:xfrm>
            <a:off x="6248400" y="647700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en-US" altLang="ko-KR" dirty="0" err="1"/>
              <a:t>Yeong</a:t>
            </a:r>
            <a:r>
              <a:rPr lang="en-US" altLang="ko-KR" dirty="0"/>
              <a:t> Min Jang, </a:t>
            </a:r>
            <a:r>
              <a:rPr lang="en-US" altLang="ko-KR" dirty="0" err="1"/>
              <a:t>Kookmin</a:t>
            </a:r>
            <a:r>
              <a:rPr lang="en-US" altLang="ko-KR" dirty="0"/>
              <a:t>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a:pPr/>
              <a:t>‹#›</a:t>
            </a:fld>
            <a:endParaRPr lang="en-US" altLang="ko-KR"/>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p:spPr>
        <p:txBody>
          <a:bodyPr lIns="0" tIns="0" rIns="0" bIns="0" anchor="b">
            <a:spAutoFit/>
          </a:bodyPr>
          <a:lstStyle/>
          <a:p>
            <a:pPr marL="1428750" lvl="4" algn="r"/>
            <a:r>
              <a:rPr lang="en-US" altLang="ko-KR" sz="1400" b="1">
                <a:ea typeface="굴림" charset="-127"/>
              </a:rPr>
              <a:t>doc.: IEEE </a:t>
            </a:r>
            <a:r>
              <a:rPr lang="en-US" altLang="ko-KR" b="1">
                <a:ea typeface="굴림" charset="-127"/>
              </a:rPr>
              <a:t>15-08-0214-01-vlc</a:t>
            </a:r>
            <a:r>
              <a:rPr lang="en-GB" altLang="ko-KR">
                <a:ea typeface="굴림" charset="-127"/>
              </a:rPr>
              <a:t> </a:t>
            </a:r>
            <a:endParaRPr lang="en-US" altLang="ko-KR">
              <a:ea typeface="굴림" charset="-127"/>
            </a:endParaRP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p:spPr>
        <p:txBody>
          <a:bodyPr lIns="0" tIns="0" rIns="0" bIns="0">
            <a:spAutoFit/>
          </a:bodyPr>
          <a:lstStyle/>
          <a:p>
            <a:r>
              <a:rPr lang="en-US" altLang="ko-KR">
                <a:ea typeface="굴림" charset="-127"/>
              </a:rPr>
              <a:t>IG-LED</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Lst>
  <p:hf hdr="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Times New Roman" pitchFamily="18" charset="0"/>
        </a:defRPr>
      </a:lvl2pPr>
      <a:lvl3pPr algn="ctr" rtl="0" eaLnBrk="0" fontAlgn="base" hangingPunct="0">
        <a:spcBef>
          <a:spcPct val="0"/>
        </a:spcBef>
        <a:spcAft>
          <a:spcPct val="0"/>
        </a:spcAft>
        <a:defRPr sz="4000">
          <a:solidFill>
            <a:schemeClr val="tx2"/>
          </a:solidFill>
          <a:latin typeface="Times New Roman" pitchFamily="18" charset="0"/>
        </a:defRPr>
      </a:lvl3pPr>
      <a:lvl4pPr algn="ctr" rtl="0" eaLnBrk="0" fontAlgn="base" hangingPunct="0">
        <a:spcBef>
          <a:spcPct val="0"/>
        </a:spcBef>
        <a:spcAft>
          <a:spcPct val="0"/>
        </a:spcAft>
        <a:defRPr sz="4000">
          <a:solidFill>
            <a:schemeClr val="tx2"/>
          </a:solidFill>
          <a:latin typeface="Times New Roman" pitchFamily="18" charset="0"/>
        </a:defRPr>
      </a:lvl4pPr>
      <a:lvl5pPr algn="ctr" rtl="0" eaLnBrk="0" fontAlgn="base" hangingPunct="0">
        <a:spcBef>
          <a:spcPct val="0"/>
        </a:spcBef>
        <a:spcAft>
          <a:spcPct val="0"/>
        </a:spcAft>
        <a:defRPr sz="4000">
          <a:solidFill>
            <a:schemeClr val="tx2"/>
          </a:solidFill>
          <a:latin typeface="Times New Roman" pitchFamily="18" charset="0"/>
        </a:defRPr>
      </a:lvl5pPr>
      <a:lvl6pPr marL="457200" algn="ctr" rtl="0" eaLnBrk="0" fontAlgn="base" hangingPunct="0">
        <a:spcBef>
          <a:spcPct val="0"/>
        </a:spcBef>
        <a:spcAft>
          <a:spcPct val="0"/>
        </a:spcAft>
        <a:defRPr sz="4000">
          <a:solidFill>
            <a:schemeClr val="tx2"/>
          </a:solidFill>
          <a:latin typeface="Times New Roman" pitchFamily="18" charset="0"/>
        </a:defRPr>
      </a:lvl6pPr>
      <a:lvl7pPr marL="914400" algn="ctr" rtl="0" eaLnBrk="0" fontAlgn="base" hangingPunct="0">
        <a:spcBef>
          <a:spcPct val="0"/>
        </a:spcBef>
        <a:spcAft>
          <a:spcPct val="0"/>
        </a:spcAft>
        <a:defRPr sz="4000">
          <a:solidFill>
            <a:schemeClr val="tx2"/>
          </a:solidFill>
          <a:latin typeface="Times New Roman" pitchFamily="18" charset="0"/>
        </a:defRPr>
      </a:lvl7pPr>
      <a:lvl8pPr marL="1371600" algn="ctr" rtl="0" eaLnBrk="0" fontAlgn="base" hangingPunct="0">
        <a:spcBef>
          <a:spcPct val="0"/>
        </a:spcBef>
        <a:spcAft>
          <a:spcPct val="0"/>
        </a:spcAft>
        <a:defRPr sz="4000">
          <a:solidFill>
            <a:schemeClr val="tx2"/>
          </a:solidFill>
          <a:latin typeface="Times New Roman" pitchFamily="18" charset="0"/>
        </a:defRPr>
      </a:lvl8pPr>
      <a:lvl9pPr marL="1828800" algn="ctr" rtl="0" eaLnBrk="0" fontAlgn="base" hangingPunct="0">
        <a:spcBef>
          <a:spcPct val="0"/>
        </a:spcBef>
        <a:spcAft>
          <a:spcPct val="0"/>
        </a:spcAft>
        <a:defRPr sz="40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날짜 개체 틀 3"/>
          <p:cNvSpPr>
            <a:spLocks noGrp="1"/>
          </p:cNvSpPr>
          <p:nvPr>
            <p:ph type="dt" sz="half" idx="10"/>
          </p:nvPr>
        </p:nvSpPr>
        <p:spPr>
          <a:noFill/>
        </p:spPr>
        <p:txBody>
          <a:bodyPr/>
          <a:lstStyle/>
          <a:p>
            <a:r>
              <a:rPr lang="en-US" altLang="ko-KR" dirty="0" smtClean="0"/>
              <a:t>May 2012</a:t>
            </a:r>
          </a:p>
        </p:txBody>
      </p:sp>
      <p:sp>
        <p:nvSpPr>
          <p:cNvPr id="10245"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1</a:t>
            </a:fld>
            <a:endParaRPr lang="en-US" altLang="ko-KR" dirty="0"/>
          </a:p>
        </p:txBody>
      </p:sp>
      <p:sp>
        <p:nvSpPr>
          <p:cNvPr id="256004" name="Rectangle 4"/>
          <p:cNvSpPr>
            <a:spLocks noChangeArrowheads="1"/>
          </p:cNvSpPr>
          <p:nvPr/>
        </p:nvSpPr>
        <p:spPr bwMode="auto">
          <a:xfrm>
            <a:off x="533400" y="762000"/>
            <a:ext cx="8001000" cy="5448300"/>
          </a:xfrm>
          <a:prstGeom prst="rect">
            <a:avLst/>
          </a:prstGeom>
          <a:noFill/>
          <a:ln w="12700">
            <a:noFill/>
            <a:miter lim="800000"/>
            <a:headEnd type="none" w="sm" len="sm"/>
            <a:tailEnd type="none" w="sm" len="sm"/>
          </a:ln>
          <a:effectLst/>
        </p:spPr>
        <p:txBody>
          <a:bodyPr>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IG-LED Closing Report for Atlanta May 2012</a:t>
            </a:r>
          </a:p>
          <a:p>
            <a:pPr marL="914400" indent="-914400"/>
            <a:r>
              <a:rPr lang="en-US" altLang="ko-KR" sz="1800" b="1" dirty="0">
                <a:ea typeface="굴림" charset="-127"/>
              </a:rPr>
              <a:t>Date Submitted: May 15 2012</a:t>
            </a:r>
            <a:endParaRPr lang="en-US" altLang="ko-KR" sz="1800" dirty="0">
              <a:ea typeface="굴림" charset="-127"/>
            </a:endParaRPr>
          </a:p>
          <a:p>
            <a:pPr marL="914400" indent="-914400"/>
            <a:r>
              <a:rPr lang="en-US" altLang="ko-KR" sz="1800" b="1" dirty="0">
                <a:ea typeface="굴림" charset="-127"/>
              </a:rPr>
              <a:t>Source:</a:t>
            </a:r>
            <a:r>
              <a:rPr lang="en-US" altLang="ko-KR" sz="1800" dirty="0">
                <a:ea typeface="굴림" charset="-127"/>
              </a:rPr>
              <a:t> 	 Yeong Min Jang, Kookmin University</a:t>
            </a: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IG-LED Closing Report for May 2012 Session</a:t>
            </a:r>
          </a:p>
          <a:p>
            <a:pPr marL="914400" indent="-914400"/>
            <a:r>
              <a:rPr lang="en-US" altLang="ko-KR" sz="1800" b="1" dirty="0">
                <a:ea typeface="굴림" charset="-127"/>
              </a:rPr>
              <a:t>Abstract: </a:t>
            </a:r>
            <a:r>
              <a:rPr lang="en-US" altLang="ko-KR" sz="1800" dirty="0">
                <a:ea typeface="굴림" charset="-127"/>
              </a:rPr>
              <a:t>Closing Report for the IG-LED Session in Atlanta.</a:t>
            </a:r>
          </a:p>
          <a:p>
            <a:pPr marL="914400" indent="-914400"/>
            <a:r>
              <a:rPr lang="en-US" altLang="ko-KR" sz="1800" b="1" dirty="0">
                <a:ea typeface="굴림" charset="-127"/>
              </a:rPr>
              <a:t>Purpose:</a:t>
            </a:r>
            <a:r>
              <a:rPr lang="en-US" altLang="ko-KR" sz="1800" dirty="0">
                <a:ea typeface="굴림" charset="-127"/>
              </a:rPr>
              <a:t>	To investigate forming an LED PHY and MAC Interest Group.</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grpSp>
        <p:nvGrpSpPr>
          <p:cNvPr id="8" name="그룹 7"/>
          <p:cNvGrpSpPr/>
          <p:nvPr/>
        </p:nvGrpSpPr>
        <p:grpSpPr>
          <a:xfrm>
            <a:off x="6088040" y="296840"/>
            <a:ext cx="3429000" cy="307777"/>
            <a:chOff x="6088040" y="296840"/>
            <a:chExt cx="3429000" cy="307777"/>
          </a:xfrm>
        </p:grpSpPr>
        <p:sp>
          <p:nvSpPr>
            <p:cNvPr id="6" name="직사각형 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IEEE </a:t>
              </a:r>
              <a:r>
                <a:rPr lang="en-US" altLang="ko-KR" sz="1400" b="1" dirty="0" smtClean="0">
                  <a:latin typeface="+mj-lt"/>
                </a:rPr>
                <a:t>15-12-0281-00-wng0</a:t>
              </a:r>
              <a:endParaRPr lang="ko-KR" altLang="en-US" sz="1400" b="1" dirty="0">
                <a:latin typeface="+mj-lt"/>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날짜 개체 틀 3"/>
          <p:cNvSpPr>
            <a:spLocks noGrp="1"/>
          </p:cNvSpPr>
          <p:nvPr>
            <p:ph type="dt" sz="half" idx="10"/>
          </p:nvPr>
        </p:nvSpPr>
        <p:spPr>
          <a:noFill/>
        </p:spPr>
        <p:txBody>
          <a:bodyPr/>
          <a:lstStyle/>
          <a:p>
            <a:r>
              <a:rPr lang="en-US" altLang="ko-KR" dirty="0" smtClean="0"/>
              <a:t>May 2012</a:t>
            </a:r>
          </a:p>
        </p:txBody>
      </p:sp>
      <p:sp>
        <p:nvSpPr>
          <p:cNvPr id="11268"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2</a:t>
            </a:fld>
            <a:endParaRPr lang="en-US" altLang="ko-KR" dirty="0"/>
          </a:p>
        </p:txBody>
      </p:sp>
      <p:sp>
        <p:nvSpPr>
          <p:cNvPr id="11267" name="Rectangle 4"/>
          <p:cNvSpPr>
            <a:spLocks noChangeArrowheads="1"/>
          </p:cNvSpPr>
          <p:nvPr/>
        </p:nvSpPr>
        <p:spPr bwMode="auto">
          <a:xfrm>
            <a:off x="1352550" y="1905000"/>
            <a:ext cx="6445250" cy="3170238"/>
          </a:xfrm>
          <a:prstGeom prst="rect">
            <a:avLst/>
          </a:prstGeom>
          <a:noFill/>
          <a:ln w="12700">
            <a:noFill/>
            <a:miter lim="800000"/>
            <a:headEnd type="none" w="sm" len="sm"/>
            <a:tailEnd type="none" w="sm" len="sm"/>
          </a:ln>
        </p:spPr>
        <p:txBody>
          <a:bodyPr wrap="none">
            <a:spAutoFit/>
          </a:bodyPr>
          <a:lstStyle/>
          <a:p>
            <a:pPr algn="ctr"/>
            <a:r>
              <a:rPr lang="en-US" altLang="ja-JP" sz="4000" b="1" dirty="0">
                <a:solidFill>
                  <a:schemeClr val="tx2"/>
                </a:solidFill>
                <a:ea typeface="ＭＳ Ｐゴシック" pitchFamily="34" charset="-128"/>
              </a:rPr>
              <a:t>IG-LED 1</a:t>
            </a:r>
            <a:r>
              <a:rPr lang="en-US" altLang="ja-JP" sz="4000" b="1" baseline="30000" dirty="0">
                <a:solidFill>
                  <a:schemeClr val="tx2"/>
                </a:solidFill>
                <a:ea typeface="ＭＳ Ｐゴシック" pitchFamily="34" charset="-128"/>
              </a:rPr>
              <a:t>st</a:t>
            </a:r>
            <a:r>
              <a:rPr lang="en-US" altLang="ja-JP" sz="4000" b="1" dirty="0">
                <a:solidFill>
                  <a:schemeClr val="tx2"/>
                </a:solidFill>
                <a:ea typeface="ＭＳ Ｐゴシック" pitchFamily="34" charset="-128"/>
              </a:rPr>
              <a:t> Meeting, Atlanta</a:t>
            </a:r>
          </a:p>
          <a:p>
            <a:pPr algn="ctr"/>
            <a:endParaRPr lang="en-US" altLang="ja-JP" sz="4000" b="1" dirty="0">
              <a:solidFill>
                <a:schemeClr val="tx2"/>
              </a:solidFill>
              <a:ea typeface="ＭＳ Ｐゴシック" pitchFamily="34" charset="-128"/>
            </a:endParaRPr>
          </a:p>
          <a:p>
            <a:pPr algn="ctr"/>
            <a:r>
              <a:rPr lang="en-US" altLang="ja-JP" sz="4000" b="1" dirty="0">
                <a:solidFill>
                  <a:schemeClr val="tx2"/>
                </a:solidFill>
                <a:ea typeface="ＭＳ Ｐゴシック" pitchFamily="34" charset="-128"/>
              </a:rPr>
              <a:t>Closing Report</a:t>
            </a:r>
            <a:br>
              <a:rPr lang="en-US" altLang="ja-JP" sz="4000" b="1" dirty="0">
                <a:solidFill>
                  <a:schemeClr val="tx2"/>
                </a:solidFill>
                <a:ea typeface="ＭＳ Ｐゴシック" pitchFamily="34" charset="-128"/>
              </a:rPr>
            </a:br>
            <a:r>
              <a:rPr lang="en-US" altLang="ja-JP" sz="4000" b="1" dirty="0">
                <a:solidFill>
                  <a:schemeClr val="tx2"/>
                </a:solidFill>
                <a:ea typeface="ＭＳ Ｐゴシック" pitchFamily="34" charset="-128"/>
              </a:rPr>
              <a:t/>
            </a:r>
            <a:br>
              <a:rPr lang="en-US" altLang="ja-JP" sz="4000" b="1" dirty="0">
                <a:solidFill>
                  <a:schemeClr val="tx2"/>
                </a:solidFill>
                <a:ea typeface="ＭＳ Ｐゴシック" pitchFamily="34" charset="-128"/>
              </a:rPr>
            </a:br>
            <a:r>
              <a:rPr lang="en-US" altLang="ja-JP" sz="4000" b="1" dirty="0">
                <a:solidFill>
                  <a:schemeClr val="tx2"/>
                </a:solidFill>
                <a:ea typeface="ＭＳ Ｐゴシック" pitchFamily="34" charset="-128"/>
              </a:rPr>
              <a:t>15 May, 2012</a:t>
            </a:r>
            <a:endParaRPr lang="en-US" altLang="ko-KR" sz="4000" b="1" dirty="0">
              <a:solidFill>
                <a:schemeClr val="tx2"/>
              </a:solidFill>
              <a:ea typeface="굴림" charset="-127"/>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a:t>
              </a:r>
              <a:r>
                <a:rPr lang="en-US" altLang="ko-KR" sz="1400" b="1" dirty="0"/>
                <a:t>IEEE </a:t>
              </a:r>
              <a:r>
                <a:rPr lang="en-US" altLang="ko-KR" sz="1400" b="1" dirty="0" smtClean="0"/>
                <a:t>15-12-0281-00-wng0</a:t>
              </a:r>
              <a:endParaRPr lang="ko-KR" altLang="en-US" sz="1400" b="1" dirty="0"/>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6"/>
          <p:cNvSpPr>
            <a:spLocks noGrp="1" noChangeArrowheads="1"/>
          </p:cNvSpPr>
          <p:nvPr>
            <p:ph type="title"/>
          </p:nvPr>
        </p:nvSpPr>
        <p:spPr>
          <a:noFill/>
        </p:spPr>
        <p:txBody>
          <a:bodyPr/>
          <a:lstStyle/>
          <a:p>
            <a:r>
              <a:rPr lang="en-US" altLang="ja-JP" b="1" dirty="0" smtClean="0">
                <a:ea typeface="ＭＳ Ｐゴシック" pitchFamily="34" charset="-128"/>
              </a:rPr>
              <a:t>Purpose of LED Interest Group</a:t>
            </a:r>
          </a:p>
        </p:txBody>
      </p:sp>
      <p:sp>
        <p:nvSpPr>
          <p:cNvPr id="12292" name="Rectangle 7"/>
          <p:cNvSpPr>
            <a:spLocks noGrp="1" noChangeArrowheads="1"/>
          </p:cNvSpPr>
          <p:nvPr>
            <p:ph idx="1"/>
          </p:nvPr>
        </p:nvSpPr>
        <p:spPr>
          <a:xfrm>
            <a:off x="228600" y="2057400"/>
            <a:ext cx="8686800" cy="4267200"/>
          </a:xfrm>
          <a:noFill/>
        </p:spPr>
        <p:txBody>
          <a:bodyPr/>
          <a:lstStyle/>
          <a:p>
            <a:r>
              <a:rPr lang="en-US" altLang="ja-JP" dirty="0" smtClean="0">
                <a:ea typeface="ＭＳ Ｐゴシック" pitchFamily="34" charset="-128"/>
              </a:rPr>
              <a:t>Determine whether there is sufficient interest in creating a LED Interest Group for the purpose of developing a LED PAR 5C.</a:t>
            </a:r>
          </a:p>
          <a:p>
            <a:endParaRPr lang="en-US" altLang="ja-JP" dirty="0" smtClean="0">
              <a:ea typeface="ＭＳ Ｐゴシック" pitchFamily="34" charset="-128"/>
            </a:endParaRPr>
          </a:p>
          <a:p>
            <a:endParaRPr lang="en-US" altLang="ja-JP" dirty="0" smtClean="0">
              <a:ea typeface="ＭＳ Ｐゴシック" pitchFamily="34" charset="-128"/>
            </a:endParaRPr>
          </a:p>
        </p:txBody>
      </p:sp>
      <p:sp>
        <p:nvSpPr>
          <p:cNvPr id="12294" name="날짜 개체 틀 3"/>
          <p:cNvSpPr>
            <a:spLocks noGrp="1"/>
          </p:cNvSpPr>
          <p:nvPr>
            <p:ph type="dt" sz="half" idx="10"/>
          </p:nvPr>
        </p:nvSpPr>
        <p:spPr>
          <a:noFill/>
        </p:spPr>
        <p:txBody>
          <a:bodyPr/>
          <a:lstStyle/>
          <a:p>
            <a:r>
              <a:rPr lang="en-US" altLang="ko-KR" dirty="0" smtClean="0"/>
              <a:t>May 2012</a:t>
            </a:r>
          </a:p>
        </p:txBody>
      </p:sp>
      <p:sp>
        <p:nvSpPr>
          <p:cNvPr id="12293"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2290" name="슬라이드 번호 개체 틀 5"/>
          <p:cNvSpPr>
            <a:spLocks noGrp="1"/>
          </p:cNvSpPr>
          <p:nvPr>
            <p:ph type="sldNum" sz="quarter" idx="12"/>
          </p:nvPr>
        </p:nvSpPr>
        <p:spPr>
          <a:noFill/>
        </p:spPr>
        <p:txBody>
          <a:bodyPr/>
          <a:lstStyle/>
          <a:p>
            <a:r>
              <a:rPr lang="en-US" altLang="ko-KR" dirty="0"/>
              <a:t>Slide </a:t>
            </a:r>
            <a:fld id="{90DED258-E7D7-4752-B284-7343E894442F}" type="slidenum">
              <a:rPr lang="en-US" altLang="ko-KR"/>
              <a:pPr/>
              <a:t>3</a:t>
            </a:fld>
            <a:endParaRPr lang="en-US" altLang="ko-KR"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a:t>
              </a:r>
              <a:r>
                <a:rPr lang="en-US" altLang="ko-KR" sz="1400" b="1" dirty="0"/>
                <a:t>IEEE </a:t>
              </a:r>
              <a:r>
                <a:rPr lang="en-US" altLang="ko-KR" sz="1400" b="1" dirty="0" smtClean="0"/>
                <a:t>15-12-0281-00-wng0</a:t>
              </a:r>
              <a:endParaRPr lang="ko-KR" altLang="en-US" sz="1400" b="1" dirty="0"/>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6"/>
          <p:cNvSpPr>
            <a:spLocks noGrp="1" noChangeArrowheads="1"/>
          </p:cNvSpPr>
          <p:nvPr>
            <p:ph type="title"/>
          </p:nvPr>
        </p:nvSpPr>
        <p:spPr>
          <a:noFill/>
        </p:spPr>
        <p:txBody>
          <a:bodyPr/>
          <a:lstStyle/>
          <a:p>
            <a:r>
              <a:rPr lang="en-US" altLang="ja-JP" b="1" dirty="0" smtClean="0">
                <a:ea typeface="ＭＳ Ｐゴシック" pitchFamily="34" charset="-128"/>
              </a:rPr>
              <a:t>Objective of Meeting</a:t>
            </a:r>
          </a:p>
        </p:txBody>
      </p:sp>
      <p:sp>
        <p:nvSpPr>
          <p:cNvPr id="13316" name="Rectangle 7"/>
          <p:cNvSpPr>
            <a:spLocks noGrp="1" noChangeArrowheads="1"/>
          </p:cNvSpPr>
          <p:nvPr>
            <p:ph idx="1"/>
          </p:nvPr>
        </p:nvSpPr>
        <p:spPr>
          <a:xfrm>
            <a:off x="228600" y="2057400"/>
            <a:ext cx="8686800" cy="4267200"/>
          </a:xfrm>
        </p:spPr>
        <p:txBody>
          <a:bodyPr/>
          <a:lstStyle/>
          <a:p>
            <a:r>
              <a:rPr lang="en-US" altLang="ja-JP" dirty="0" smtClean="0">
                <a:ea typeface="ＭＳ Ｐゴシック" pitchFamily="34" charset="-128"/>
              </a:rPr>
              <a:t>Call for presentation of LED</a:t>
            </a:r>
          </a:p>
          <a:p>
            <a:r>
              <a:rPr lang="en-US" altLang="ja-JP" dirty="0" smtClean="0">
                <a:ea typeface="ＭＳ Ｐゴシック" pitchFamily="34" charset="-128"/>
              </a:rPr>
              <a:t>Hearing of presentations of LED issues </a:t>
            </a:r>
          </a:p>
          <a:p>
            <a:pPr>
              <a:buFontTx/>
              <a:buNone/>
            </a:pPr>
            <a:endParaRPr lang="en-US" altLang="ja-JP" dirty="0" smtClean="0">
              <a:ea typeface="ＭＳ Ｐゴシック" pitchFamily="34" charset="-128"/>
            </a:endParaRPr>
          </a:p>
          <a:p>
            <a:endParaRPr lang="en-US" altLang="ja-JP" dirty="0" smtClean="0">
              <a:ea typeface="ＭＳ Ｐゴシック" pitchFamily="34" charset="-128"/>
            </a:endParaRPr>
          </a:p>
        </p:txBody>
      </p:sp>
      <p:sp>
        <p:nvSpPr>
          <p:cNvPr id="13318" name="날짜 개체 틀 3"/>
          <p:cNvSpPr>
            <a:spLocks noGrp="1"/>
          </p:cNvSpPr>
          <p:nvPr>
            <p:ph type="dt" sz="half" idx="10"/>
          </p:nvPr>
        </p:nvSpPr>
        <p:spPr>
          <a:noFill/>
        </p:spPr>
        <p:txBody>
          <a:bodyPr/>
          <a:lstStyle/>
          <a:p>
            <a:r>
              <a:rPr lang="en-US" altLang="ko-KR" dirty="0" smtClean="0"/>
              <a:t>May 2012</a:t>
            </a:r>
          </a:p>
        </p:txBody>
      </p:sp>
      <p:sp>
        <p:nvSpPr>
          <p:cNvPr id="13317"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4</a:t>
            </a:fld>
            <a:endParaRPr lang="en-US" altLang="ko-KR"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a:t>
              </a:r>
              <a:r>
                <a:rPr lang="en-US" altLang="ko-KR" sz="1400" b="1" dirty="0"/>
                <a:t>IEEE </a:t>
              </a:r>
              <a:r>
                <a:rPr lang="en-US" altLang="ko-KR" sz="1400" b="1" dirty="0" smtClean="0"/>
                <a:t>15-12-0281-00-wng0</a:t>
              </a:r>
              <a:endParaRPr lang="ko-KR" altLang="en-US" sz="1400" b="1" dirty="0"/>
            </a:p>
          </p:txBody>
        </p:sp>
      </p:gr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smtClean="0"/>
              <a:t>May 2012</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5</a:t>
            </a:fld>
            <a:endParaRPr lang="en-US" altLang="ko-KR" dirty="0"/>
          </a:p>
        </p:txBody>
      </p:sp>
      <p:sp>
        <p:nvSpPr>
          <p:cNvPr id="4101" name="Rectangle 4"/>
          <p:cNvSpPr>
            <a:spLocks noChangeArrowheads="1"/>
          </p:cNvSpPr>
          <p:nvPr/>
        </p:nvSpPr>
        <p:spPr bwMode="auto">
          <a:xfrm>
            <a:off x="304800" y="817563"/>
            <a:ext cx="8534400" cy="2586037"/>
          </a:xfrm>
          <a:prstGeom prst="rect">
            <a:avLst/>
          </a:prstGeom>
          <a:noFill/>
          <a:ln w="12700">
            <a:noFill/>
            <a:miter lim="800000"/>
            <a:headEnd type="none" w="sm" len="sm"/>
            <a:tailEnd type="none" w="sm" len="sm"/>
          </a:ln>
        </p:spPr>
        <p:txBody>
          <a:bodyPr>
            <a:spAutoFit/>
          </a:bodyPr>
          <a:lstStyle/>
          <a:p>
            <a:pPr marL="268288" indent="-268288">
              <a:buFontTx/>
              <a:buAutoNum type="arabicPeriod"/>
            </a:pPr>
            <a:r>
              <a:rPr lang="en-US" altLang="ja-JP" sz="1800" dirty="0">
                <a:ea typeface="ＭＳ Ｐゴシック" pitchFamily="34" charset="-128"/>
              </a:rPr>
              <a:t>2-hour time slot was held in Monday.</a:t>
            </a:r>
          </a:p>
          <a:p>
            <a:pPr marL="268288" indent="-268288"/>
            <a:r>
              <a:rPr lang="en-US" altLang="ja-JP" sz="1800" dirty="0">
                <a:ea typeface="ＭＳ Ｐゴシック" pitchFamily="34" charset="-128"/>
              </a:rPr>
              <a:t>      - Attendance:</a:t>
            </a:r>
          </a:p>
          <a:p>
            <a:pPr marL="268288" indent="-268288"/>
            <a:r>
              <a:rPr lang="en-US" altLang="ja-JP" sz="1800" dirty="0">
                <a:ea typeface="ＭＳ Ｐゴシック" pitchFamily="34" charset="-128"/>
              </a:rPr>
              <a:t>	4 attendees in Monday AM2 slot.</a:t>
            </a:r>
          </a:p>
          <a:p>
            <a:pPr marL="268288" indent="-268288"/>
            <a:endParaRPr lang="en-US" altLang="ja-JP" sz="1800" dirty="0">
              <a:ea typeface="ＭＳ Ｐゴシック" pitchFamily="34" charset="-128"/>
            </a:endParaRPr>
          </a:p>
          <a:p>
            <a:pPr marL="268288" indent="-268288"/>
            <a:r>
              <a:rPr lang="en-US" altLang="ja-JP" sz="1800" dirty="0">
                <a:ea typeface="ＭＳ Ｐゴシック" pitchFamily="34" charset="-128"/>
              </a:rPr>
              <a:t>3.  Relative Documents:</a:t>
            </a:r>
          </a:p>
          <a:p>
            <a:pPr marL="268288" indent="-268288"/>
            <a:r>
              <a:rPr lang="en-US" altLang="ja-JP" sz="1800" dirty="0">
                <a:ea typeface="ＭＳ Ｐゴシック" pitchFamily="34" charset="-128"/>
              </a:rPr>
              <a:t>      - Presentation</a:t>
            </a:r>
          </a:p>
          <a:p>
            <a:pPr marL="914400" lvl="1" indent="-457200"/>
            <a:r>
              <a:rPr lang="en-US" altLang="ja-JP" sz="1800" dirty="0" smtClean="0">
                <a:ea typeface="ＭＳ Ｐゴシック" pitchFamily="34" charset="-128"/>
              </a:rPr>
              <a:t>15-12-0277-00-wng0 </a:t>
            </a:r>
            <a:r>
              <a:rPr lang="en-US" altLang="ko-KR" sz="1800" dirty="0" smtClean="0">
                <a:solidFill>
                  <a:schemeClr val="tx2"/>
                </a:solidFill>
                <a:ea typeface="굴림" charset="-127"/>
              </a:rPr>
              <a:t> </a:t>
            </a:r>
            <a:r>
              <a:rPr lang="en-US" altLang="ko-KR" sz="1800" dirty="0">
                <a:solidFill>
                  <a:schemeClr val="tx2"/>
                </a:solidFill>
                <a:ea typeface="굴림" charset="-127"/>
              </a:rPr>
              <a:t>Future Standardization Plan in IG-LED</a:t>
            </a:r>
            <a:endParaRPr lang="en-US" altLang="ja-JP" sz="1800" dirty="0">
              <a:ea typeface="ＭＳ Ｐゴシック" pitchFamily="34" charset="-128"/>
            </a:endParaRPr>
          </a:p>
          <a:p>
            <a:pPr marL="268288" indent="-268288"/>
            <a:r>
              <a:rPr lang="en-US" altLang="ja-JP" sz="1800" dirty="0">
                <a:ea typeface="ＭＳ Ｐゴシック" pitchFamily="34" charset="-128"/>
              </a:rPr>
              <a:t>        </a:t>
            </a:r>
            <a:r>
              <a:rPr lang="en-US" altLang="ja-JP" sz="1800" dirty="0" smtClean="0">
                <a:ea typeface="ＭＳ Ｐゴシック" pitchFamily="34" charset="-128"/>
              </a:rPr>
              <a:t>15-12-0278-00-wng0-</a:t>
            </a:r>
            <a:r>
              <a:rPr lang="en-US" altLang="ko-KR" sz="1800" dirty="0" smtClean="0">
                <a:ea typeface="굴림" charset="-127"/>
              </a:rPr>
              <a:t> </a:t>
            </a:r>
            <a:r>
              <a:rPr lang="en-US" altLang="ko-KR" sz="1800" dirty="0">
                <a:ea typeface="굴림" charset="-127"/>
              </a:rPr>
              <a:t>Standardization Issues for LBS using LED</a:t>
            </a:r>
            <a:endParaRPr lang="en-US" altLang="ja-JP" sz="1800" dirty="0">
              <a:ea typeface="ＭＳ Ｐゴシック" pitchFamily="34" charset="-128"/>
            </a:endParaRPr>
          </a:p>
          <a:p>
            <a:pPr marL="268288" indent="-268288"/>
            <a:r>
              <a:rPr lang="en-US" altLang="ja-JP" sz="1800" dirty="0">
                <a:ea typeface="ＭＳ Ｐゴシック" pitchFamily="34" charset="-128"/>
              </a:rPr>
              <a:t>        </a:t>
            </a:r>
            <a:r>
              <a:rPr lang="en-US" altLang="ja-JP" sz="1800" dirty="0" smtClean="0">
                <a:ea typeface="ＭＳ Ｐゴシック" pitchFamily="34" charset="-128"/>
              </a:rPr>
              <a:t>15-12-0279-00-wng0-</a:t>
            </a:r>
            <a:r>
              <a:rPr lang="en-US" altLang="ko-KR" sz="1800" dirty="0" smtClean="0">
                <a:solidFill>
                  <a:schemeClr val="tx2"/>
                </a:solidFill>
                <a:ea typeface="굴림" charset="-127"/>
              </a:rPr>
              <a:t> </a:t>
            </a:r>
            <a:r>
              <a:rPr lang="en-US" altLang="ko-KR" sz="1800" dirty="0">
                <a:solidFill>
                  <a:schemeClr val="tx2"/>
                </a:solidFill>
                <a:ea typeface="굴림" charset="-127"/>
              </a:rPr>
              <a:t>Standardization Issues in LED-ID Techniques</a:t>
            </a:r>
            <a:r>
              <a:rPr lang="en-US" altLang="ja-JP" sz="1800" dirty="0">
                <a:ea typeface="ＭＳ Ｐゴシック" pitchFamily="34" charset="-128"/>
              </a:rPr>
              <a:t>       </a:t>
            </a: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a:t>
              </a:r>
              <a:r>
                <a:rPr lang="en-US" altLang="ko-KR" sz="1400" b="1" dirty="0"/>
                <a:t>IEEE </a:t>
              </a:r>
              <a:r>
                <a:rPr lang="en-US" altLang="ko-KR" sz="1400" b="1" dirty="0" smtClean="0"/>
                <a:t>15-12-0281-00-wng0</a:t>
              </a:r>
              <a:endParaRPr lang="ko-KR" altLang="en-US" sz="1400" b="1" dirty="0"/>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US" altLang="ko-KR" sz="3600" b="1" dirty="0" smtClean="0">
                <a:ea typeface="굴림" charset="-127"/>
              </a:rPr>
              <a:t>Plans for July Meeting</a:t>
            </a:r>
          </a:p>
        </p:txBody>
      </p:sp>
      <p:sp>
        <p:nvSpPr>
          <p:cNvPr id="16390" name="날짜 개체 틀 3"/>
          <p:cNvSpPr>
            <a:spLocks noGrp="1"/>
          </p:cNvSpPr>
          <p:nvPr>
            <p:ph type="dt" sz="half" idx="10"/>
          </p:nvPr>
        </p:nvSpPr>
        <p:spPr>
          <a:noFill/>
        </p:spPr>
        <p:txBody>
          <a:bodyPr/>
          <a:lstStyle/>
          <a:p>
            <a:r>
              <a:rPr lang="en-US" altLang="ko-KR" dirty="0" smtClean="0"/>
              <a:t>May 2012</a:t>
            </a:r>
          </a:p>
        </p:txBody>
      </p:sp>
      <p:sp>
        <p:nvSpPr>
          <p:cNvPr id="16389" name="Rectangle 5"/>
          <p:cNvSpPr>
            <a:spLocks noGrp="1" noChangeArrowheads="1"/>
          </p:cNvSpPr>
          <p:nvPr>
            <p:ph type="ftr" sz="quarter" idx="11"/>
          </p:nvPr>
        </p:nvSpPr>
        <p:spPr>
          <a:noFill/>
        </p:spPr>
        <p:txBody>
          <a:bodyPr/>
          <a:lstStyle/>
          <a:p>
            <a:r>
              <a:rPr lang="en-US" altLang="ko-KR" dirty="0" smtClean="0"/>
              <a:t>Yeong Min Jang, </a:t>
            </a:r>
            <a:r>
              <a:rPr lang="en-US" altLang="ko-KR" dirty="0" err="1" smtClean="0"/>
              <a:t>Kookmin</a:t>
            </a:r>
            <a:r>
              <a:rPr lang="en-US" altLang="ko-KR" dirty="0" smtClean="0"/>
              <a:t> University</a:t>
            </a:r>
          </a:p>
        </p:txBody>
      </p:sp>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6</a:t>
            </a:fld>
            <a:endParaRPr lang="en-US" altLang="ko-KR" dirty="0"/>
          </a:p>
        </p:txBody>
      </p:sp>
      <p:sp>
        <p:nvSpPr>
          <p:cNvPr id="11" name="TextBox 10"/>
          <p:cNvSpPr txBox="1"/>
          <p:nvPr/>
        </p:nvSpPr>
        <p:spPr>
          <a:xfrm>
            <a:off x="533400" y="1600200"/>
            <a:ext cx="8382000" cy="1815882"/>
          </a:xfrm>
          <a:prstGeom prst="rect">
            <a:avLst/>
          </a:prstGeom>
          <a:noFill/>
        </p:spPr>
        <p:txBody>
          <a:bodyPr wrap="square" rtlCol="0">
            <a:spAutoFit/>
          </a:bodyPr>
          <a:lstStyle/>
          <a:p>
            <a:pPr>
              <a:buFont typeface="Arial" pitchFamily="34" charset="0"/>
              <a:buChar char="•"/>
            </a:pPr>
            <a:r>
              <a:rPr lang="en-US" sz="2800" dirty="0" smtClean="0"/>
              <a:t> Before July meeting: generate and circulate a “call for participation” paragraph</a:t>
            </a:r>
          </a:p>
          <a:p>
            <a:pPr>
              <a:buFont typeface="Arial" pitchFamily="34" charset="0"/>
              <a:buChar char="•"/>
            </a:pPr>
            <a:r>
              <a:rPr lang="en-US" sz="2800" dirty="0"/>
              <a:t> </a:t>
            </a:r>
            <a:r>
              <a:rPr lang="en-US" sz="2800" dirty="0" smtClean="0"/>
              <a:t>During July meeting: continue discussion to determine market focused technical objectives of the IG</a:t>
            </a:r>
            <a:endParaRPr lang="en-US" sz="2800"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a:t>
              </a:r>
              <a:r>
                <a:rPr lang="en-US" altLang="ko-KR" sz="1400" b="1" dirty="0"/>
                <a:t>IEEE </a:t>
              </a:r>
              <a:r>
                <a:rPr lang="en-US" altLang="ko-KR" sz="1400" b="1" dirty="0" smtClean="0"/>
                <a:t>15-12-0281-00-wng0</a:t>
              </a:r>
              <a:endParaRPr lang="ko-KR" altLang="en-US" sz="1400" b="1" dirty="0"/>
            </a:p>
          </p:txBody>
        </p:sp>
      </p:gr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9303</TotalTime>
  <Words>223</Words>
  <Application>Microsoft Office PowerPoint</Application>
  <PresentationFormat>On-screen Show (4:3)</PresentationFormat>
  <Paragraphs>64</Paragraphs>
  <Slides>6</Slides>
  <Notes>4</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Default Design</vt:lpstr>
      <vt:lpstr>PowerPoint Presentation</vt:lpstr>
      <vt:lpstr>PowerPoint Presentation</vt:lpstr>
      <vt:lpstr>Purpose of LED Interest Group</vt:lpstr>
      <vt:lpstr>Objective of Meeting</vt:lpstr>
      <vt:lpstr>PowerPoint Presentation</vt:lpstr>
      <vt:lpstr>Plans for July Meeting</vt:lpstr>
    </vt:vector>
  </TitlesOfParts>
  <Company>Kinney Consulting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Jang</cp:lastModifiedBy>
  <cp:revision>579</cp:revision>
  <cp:lastPrinted>2000-03-07T00:55:37Z</cp:lastPrinted>
  <dcterms:created xsi:type="dcterms:W3CDTF">1998-02-10T13:07:52Z</dcterms:created>
  <dcterms:modified xsi:type="dcterms:W3CDTF">2012-05-16T18:47:46Z</dcterms:modified>
  <cp:category>15-07-0nnn-00-004d</cp:category>
</cp:coreProperties>
</file>