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70" r:id="rId3"/>
    <p:sldId id="294" r:id="rId4"/>
    <p:sldId id="273" r:id="rId5"/>
    <p:sldId id="287" r:id="rId6"/>
    <p:sldId id="296" r:id="rId7"/>
    <p:sldId id="297" r:id="rId8"/>
    <p:sldId id="288" r:id="rId9"/>
    <p:sldId id="289" r:id="rId10"/>
    <p:sldId id="290" r:id="rId11"/>
    <p:sldId id="291" r:id="rId12"/>
    <p:sldId id="292" r:id="rId13"/>
    <p:sldId id="283" r:id="rId14"/>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76" d="100"/>
          <a:sy n="76" d="100"/>
        </p:scale>
        <p:origin x="-142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March 2012doc</a:t>
            </a:r>
            <a:r>
              <a:rPr lang="en-US"/>
              <a:t>.: IEEE 802.15-09-0117-00-0007</a:t>
            </a:r>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5/17/2012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5/17/2012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dirty="0"/>
              <a:t>September </a:t>
            </a:r>
            <a:r>
              <a:rPr lang="en-US" dirty="0" smtClean="0"/>
              <a:t>2011doc</a:t>
            </a:r>
            <a:r>
              <a:rPr lang="en-US" dirty="0"/>
              <a:t>.: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5/17/2012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[Standardization Issues in LED-ID Techniques]</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[May 14,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err="1" smtClean="0"/>
              <a:t>Yeong</a:t>
            </a:r>
            <a:r>
              <a:rPr lang="en-US" altLang="ko-KR" sz="1600" dirty="0" smtClean="0"/>
              <a:t> </a:t>
            </a:r>
            <a:r>
              <a:rPr lang="en-US" altLang="ko-KR" sz="1600" dirty="0"/>
              <a:t>Min Jang</a:t>
            </a:r>
            <a:r>
              <a:rPr lang="en-US" altLang="ko-KR" sz="1600" dirty="0" smtClean="0"/>
              <a:t>, Vu Van Huynh]           </a:t>
            </a:r>
            <a:endParaRPr lang="en-US" altLang="ko-KR" sz="1600" dirty="0"/>
          </a:p>
          <a:p>
            <a:pPr marL="739775" indent="-739775" eaLnBrk="0" hangingPunct="0"/>
            <a:r>
              <a:rPr lang="en-US" altLang="ko-KR" sz="1600" dirty="0"/>
              <a:t>               [</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b="1" dirty="0"/>
              <a:t> 15-12-0279-00-wng0</a:t>
            </a:r>
            <a:endParaRPr lang="en-US" sz="1600" dirty="0" smtClean="0">
              <a:solidFill>
                <a:schemeClr val="tx2"/>
              </a:solidFill>
            </a:endParaRP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2578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1"/>
          <p:cNvGrpSpPr/>
          <p:nvPr/>
        </p:nvGrpSpPr>
        <p:grpSpPr>
          <a:xfrm>
            <a:off x="6088040" y="296840"/>
            <a:ext cx="3429000" cy="307777"/>
            <a:chOff x="6088040" y="296840"/>
            <a:chExt cx="3429000" cy="307777"/>
          </a:xfrm>
        </p:grpSpPr>
        <p:sp>
          <p:nvSpPr>
            <p:cNvPr id="13" name="직사각형 12"/>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15-12-0279-00-wng0</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pPr fontAlgn="auto">
              <a:spcBef>
                <a:spcPts val="0"/>
              </a:spcBef>
              <a:spcAft>
                <a:spcPts val="0"/>
              </a:spcAft>
              <a:defRPr/>
            </a:pPr>
            <a:r>
              <a:rPr lang="en-US" altLang="ko-KR" sz="3200" dirty="0">
                <a:latin typeface="Times New Roman" pitchFamily="18" charset="0"/>
                <a:cs typeface="Times New Roman" pitchFamily="18" charset="0"/>
              </a:rPr>
              <a:t>Location-Aware Fast Link Switching Scheme</a:t>
            </a:r>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10</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58" name="Oval 57"/>
          <p:cNvSpPr/>
          <p:nvPr/>
        </p:nvSpPr>
        <p:spPr>
          <a:xfrm>
            <a:off x="3805945" y="5642846"/>
            <a:ext cx="1153824" cy="70918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dirty="0" smtClean="0">
              <a:solidFill>
                <a:schemeClr val="tx1"/>
              </a:solidFill>
            </a:endParaRPr>
          </a:p>
          <a:p>
            <a:pPr algn="ctr"/>
            <a:r>
              <a:rPr lang="en-US" sz="1400" dirty="0" smtClean="0">
                <a:solidFill>
                  <a:schemeClr val="tx1"/>
                </a:solidFill>
              </a:rPr>
              <a:t>Tag 2   (X2,Y2)</a:t>
            </a:r>
            <a:endParaRPr 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9" name="Picture 2" descr="C:\Users\Jippo\Desktop\mobi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2776" y="4739608"/>
            <a:ext cx="172642" cy="413819"/>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 descr="C:\Users\Jippo\Desktop\mobil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5677" y="4266502"/>
            <a:ext cx="161548" cy="387226"/>
          </a:xfrm>
          <a:prstGeom prst="rect">
            <a:avLst/>
          </a:prstGeom>
          <a:noFill/>
          <a:extLst>
            <a:ext uri="{909E8E84-426E-40DD-AFC4-6F175D3DCCD1}">
              <a14:hiddenFill xmlns:a14="http://schemas.microsoft.com/office/drawing/2010/main">
                <a:solidFill>
                  <a:srgbClr val="FFFFFF"/>
                </a:solidFill>
              </a14:hiddenFill>
            </a:ext>
          </a:extLst>
        </p:spPr>
      </p:pic>
      <p:cxnSp>
        <p:nvCxnSpPr>
          <p:cNvPr id="61" name="Straight Arrow Connector 60"/>
          <p:cNvCxnSpPr/>
          <p:nvPr/>
        </p:nvCxnSpPr>
        <p:spPr>
          <a:xfrm flipV="1">
            <a:off x="5675418" y="4339645"/>
            <a:ext cx="840259" cy="486403"/>
          </a:xfrm>
          <a:prstGeom prst="straightConnector1">
            <a:avLst/>
          </a:prstGeom>
          <a:ln w="15875" cmpd="sng">
            <a:solidFill>
              <a:srgbClr val="FF0000">
                <a:alpha val="81000"/>
              </a:srgb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513399" y="3895494"/>
            <a:ext cx="1306316" cy="307777"/>
          </a:xfrm>
          <a:prstGeom prst="rect">
            <a:avLst/>
          </a:prstGeom>
          <a:noFill/>
          <a:ln>
            <a:solidFill>
              <a:srgbClr val="92D050"/>
            </a:solidFill>
          </a:ln>
        </p:spPr>
        <p:txBody>
          <a:bodyPr wrap="square" rtlCol="0">
            <a:spAutoFit/>
          </a:bodyPr>
          <a:lstStyle/>
          <a:p>
            <a:r>
              <a:rPr lang="en-US" sz="1400" dirty="0" smtClean="0"/>
              <a:t>Past Position</a:t>
            </a:r>
            <a:endParaRPr lang="en-US" sz="1400" dirty="0"/>
          </a:p>
        </p:txBody>
      </p:sp>
      <p:cxnSp>
        <p:nvCxnSpPr>
          <p:cNvPr id="63" name="Straight Arrow Connector 62"/>
          <p:cNvCxnSpPr>
            <a:endCxn id="59" idx="0"/>
          </p:cNvCxnSpPr>
          <p:nvPr/>
        </p:nvCxnSpPr>
        <p:spPr>
          <a:xfrm>
            <a:off x="5191479" y="4203271"/>
            <a:ext cx="397618" cy="536337"/>
          </a:xfrm>
          <a:prstGeom prst="straightConnector1">
            <a:avLst/>
          </a:prstGeom>
          <a:ln w="3175" cmpd="dbl">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633972" y="3429946"/>
            <a:ext cx="1676889" cy="307777"/>
          </a:xfrm>
          <a:prstGeom prst="rect">
            <a:avLst/>
          </a:prstGeom>
          <a:noFill/>
          <a:ln>
            <a:solidFill>
              <a:srgbClr val="92D050"/>
            </a:solidFill>
          </a:ln>
        </p:spPr>
        <p:txBody>
          <a:bodyPr wrap="square" rtlCol="0">
            <a:spAutoFit/>
          </a:bodyPr>
          <a:lstStyle/>
          <a:p>
            <a:r>
              <a:rPr lang="en-US" sz="1400" dirty="0" smtClean="0"/>
              <a:t>Current Position</a:t>
            </a:r>
            <a:endParaRPr lang="en-US" sz="1400" dirty="0"/>
          </a:p>
        </p:txBody>
      </p:sp>
      <p:cxnSp>
        <p:nvCxnSpPr>
          <p:cNvPr id="65" name="Straight Arrow Connector 64"/>
          <p:cNvCxnSpPr>
            <a:stCxn id="64" idx="0"/>
            <a:endCxn id="60" idx="0"/>
          </p:cNvCxnSpPr>
          <p:nvPr/>
        </p:nvCxnSpPr>
        <p:spPr>
          <a:xfrm>
            <a:off x="6472417" y="3429946"/>
            <a:ext cx="124034" cy="836556"/>
          </a:xfrm>
          <a:prstGeom prst="straightConnector1">
            <a:avLst/>
          </a:prstGeom>
          <a:ln w="3175" cmpd="dbl">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pic>
        <p:nvPicPr>
          <p:cNvPr id="66" name="Picture 2" descr="C:\Users\Jippo\Desktop\mobil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626" y="3662157"/>
            <a:ext cx="161548" cy="387226"/>
          </a:xfrm>
          <a:prstGeom prst="rect">
            <a:avLst/>
          </a:prstGeom>
          <a:noFill/>
          <a:extLst>
            <a:ext uri="{909E8E84-426E-40DD-AFC4-6F175D3DCCD1}">
              <a14:hiddenFill xmlns:a14="http://schemas.microsoft.com/office/drawing/2010/main">
                <a:solidFill>
                  <a:srgbClr val="FFFFFF"/>
                </a:solidFill>
              </a14:hiddenFill>
            </a:ext>
          </a:extLst>
        </p:spPr>
      </p:pic>
      <p:cxnSp>
        <p:nvCxnSpPr>
          <p:cNvPr id="67" name="Straight Arrow Connector 66"/>
          <p:cNvCxnSpPr/>
          <p:nvPr/>
        </p:nvCxnSpPr>
        <p:spPr>
          <a:xfrm flipV="1">
            <a:off x="6710523" y="3713742"/>
            <a:ext cx="953498" cy="552760"/>
          </a:xfrm>
          <a:prstGeom prst="straightConnector1">
            <a:avLst/>
          </a:prstGeom>
          <a:ln w="15875" cmpd="sng">
            <a:solidFill>
              <a:srgbClr val="FF0000">
                <a:alpha val="81000"/>
              </a:srgb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7853174" y="2970321"/>
            <a:ext cx="420788" cy="885449"/>
          </a:xfrm>
          <a:prstGeom prst="straightConnector1">
            <a:avLst/>
          </a:prstGeom>
          <a:ln w="3175" cmpd="dbl">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001438" y="4387937"/>
            <a:ext cx="890387" cy="307777"/>
          </a:xfrm>
          <a:prstGeom prst="rect">
            <a:avLst/>
          </a:prstGeom>
          <a:noFill/>
        </p:spPr>
        <p:txBody>
          <a:bodyPr wrap="square" rtlCol="0">
            <a:spAutoFit/>
          </a:bodyPr>
          <a:lstStyle/>
          <a:p>
            <a:r>
              <a:rPr lang="en-US" sz="1400" dirty="0" smtClean="0"/>
              <a:t>(X1,Y1)</a:t>
            </a:r>
            <a:endParaRPr lang="en-US" sz="1400" dirty="0"/>
          </a:p>
        </p:txBody>
      </p:sp>
      <p:sp>
        <p:nvSpPr>
          <p:cNvPr id="70" name="TextBox 69"/>
          <p:cNvSpPr txBox="1"/>
          <p:nvPr/>
        </p:nvSpPr>
        <p:spPr>
          <a:xfrm>
            <a:off x="6191631" y="3846397"/>
            <a:ext cx="809639" cy="307777"/>
          </a:xfrm>
          <a:prstGeom prst="rect">
            <a:avLst/>
          </a:prstGeom>
          <a:noFill/>
        </p:spPr>
        <p:txBody>
          <a:bodyPr wrap="square" rtlCol="0">
            <a:spAutoFit/>
          </a:bodyPr>
          <a:lstStyle/>
          <a:p>
            <a:r>
              <a:rPr lang="en-US" sz="1400" dirty="0" smtClean="0"/>
              <a:t>(X2,Y2)</a:t>
            </a:r>
            <a:endParaRPr lang="en-US" sz="1400" dirty="0"/>
          </a:p>
        </p:txBody>
      </p:sp>
      <p:cxnSp>
        <p:nvCxnSpPr>
          <p:cNvPr id="71" name="Straight Connector 70"/>
          <p:cNvCxnSpPr>
            <a:stCxn id="58" idx="6"/>
          </p:cNvCxnSpPr>
          <p:nvPr/>
        </p:nvCxnSpPr>
        <p:spPr>
          <a:xfrm flipV="1">
            <a:off x="4959769" y="5973302"/>
            <a:ext cx="2575325" cy="24138"/>
          </a:xfrm>
          <a:prstGeom prst="line">
            <a:avLst/>
          </a:prstGeom>
          <a:ln w="12700" cmpd="sng">
            <a:solidFill>
              <a:srgbClr val="0070C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endCxn id="59" idx="1"/>
          </p:cNvCxnSpPr>
          <p:nvPr/>
        </p:nvCxnSpPr>
        <p:spPr>
          <a:xfrm flipV="1">
            <a:off x="4959768" y="4946518"/>
            <a:ext cx="543008" cy="105092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58" idx="6"/>
            <a:endCxn id="60" idx="1"/>
          </p:cNvCxnSpPr>
          <p:nvPr/>
        </p:nvCxnSpPr>
        <p:spPr>
          <a:xfrm flipV="1">
            <a:off x="4959769" y="4460115"/>
            <a:ext cx="1555908" cy="1537325"/>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58" idx="6"/>
            <a:endCxn id="66" idx="1"/>
          </p:cNvCxnSpPr>
          <p:nvPr/>
        </p:nvCxnSpPr>
        <p:spPr>
          <a:xfrm flipV="1">
            <a:off x="4959769" y="3855770"/>
            <a:ext cx="2731857" cy="214167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345062" y="3336075"/>
            <a:ext cx="934596" cy="307777"/>
          </a:xfrm>
          <a:prstGeom prst="rect">
            <a:avLst/>
          </a:prstGeom>
          <a:noFill/>
        </p:spPr>
        <p:txBody>
          <a:bodyPr wrap="square" rtlCol="0">
            <a:spAutoFit/>
          </a:bodyPr>
          <a:lstStyle/>
          <a:p>
            <a:r>
              <a:rPr lang="en-US" sz="1400" dirty="0" smtClean="0"/>
              <a:t>(X3,Y3)</a:t>
            </a:r>
            <a:endParaRPr lang="en-US" sz="1400" dirty="0"/>
          </a:p>
        </p:txBody>
      </p:sp>
      <p:sp>
        <p:nvSpPr>
          <p:cNvPr id="76" name="Arc 75"/>
          <p:cNvSpPr/>
          <p:nvPr/>
        </p:nvSpPr>
        <p:spPr>
          <a:xfrm rot="19858341">
            <a:off x="4958915" y="5557438"/>
            <a:ext cx="584805" cy="694216"/>
          </a:xfrm>
          <a:prstGeom prst="arc">
            <a:avLst>
              <a:gd name="adj1" fmla="val 17700360"/>
              <a:gd name="adj2" fmla="val 2941720"/>
            </a:avLst>
          </a:prstGeom>
          <a:ln>
            <a:solidFill>
              <a:schemeClr val="accent3">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Arc 76"/>
          <p:cNvSpPr/>
          <p:nvPr/>
        </p:nvSpPr>
        <p:spPr>
          <a:xfrm rot="20865343">
            <a:off x="5273621" y="5268607"/>
            <a:ext cx="786787" cy="859017"/>
          </a:xfrm>
          <a:prstGeom prst="arc">
            <a:avLst>
              <a:gd name="adj1" fmla="val 17509110"/>
              <a:gd name="adj2" fmla="val 3578891"/>
            </a:avLst>
          </a:prstGeom>
          <a:ln>
            <a:solidFill>
              <a:srgbClr val="7030A0"/>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rot="3223180">
            <a:off x="5684372" y="5088036"/>
            <a:ext cx="1196953" cy="1034313"/>
          </a:xfrm>
          <a:prstGeom prst="arc">
            <a:avLst>
              <a:gd name="adj1" fmla="val 12748548"/>
              <a:gd name="adj2" fmla="val 20942307"/>
            </a:avLst>
          </a:prstGeom>
          <a:ln>
            <a:solidFill>
              <a:srgbClr val="FF0000"/>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TextBox 78"/>
          <p:cNvSpPr txBox="1"/>
          <p:nvPr/>
        </p:nvSpPr>
        <p:spPr>
          <a:xfrm>
            <a:off x="5578939" y="5698682"/>
            <a:ext cx="533761" cy="338554"/>
          </a:xfrm>
          <a:prstGeom prst="rect">
            <a:avLst/>
          </a:prstGeom>
          <a:noFill/>
        </p:spPr>
        <p:txBody>
          <a:bodyPr wrap="square" rtlCol="0">
            <a:spAutoFit/>
          </a:bodyPr>
          <a:lstStyle/>
          <a:p>
            <a:r>
              <a:rPr lang="en-US" sz="1600" dirty="0" smtClean="0">
                <a:solidFill>
                  <a:schemeClr val="accent3">
                    <a:lumMod val="75000"/>
                  </a:schemeClr>
                </a:solidFill>
              </a:rPr>
              <a:t>α1</a:t>
            </a:r>
            <a:endParaRPr lang="en-US" sz="1600" dirty="0">
              <a:solidFill>
                <a:schemeClr val="accent3">
                  <a:lumMod val="75000"/>
                </a:schemeClr>
              </a:solidFill>
            </a:endParaRPr>
          </a:p>
        </p:txBody>
      </p:sp>
      <p:sp>
        <p:nvSpPr>
          <p:cNvPr id="80" name="TextBox 79"/>
          <p:cNvSpPr txBox="1"/>
          <p:nvPr/>
        </p:nvSpPr>
        <p:spPr>
          <a:xfrm>
            <a:off x="5995219" y="5612346"/>
            <a:ext cx="533761" cy="338554"/>
          </a:xfrm>
          <a:prstGeom prst="rect">
            <a:avLst/>
          </a:prstGeom>
          <a:noFill/>
        </p:spPr>
        <p:txBody>
          <a:bodyPr wrap="square" rtlCol="0">
            <a:spAutoFit/>
          </a:bodyPr>
          <a:lstStyle/>
          <a:p>
            <a:r>
              <a:rPr lang="en-US" sz="1600" dirty="0" smtClean="0">
                <a:solidFill>
                  <a:srgbClr val="7030A0"/>
                </a:solidFill>
              </a:rPr>
              <a:t>α2</a:t>
            </a:r>
            <a:endParaRPr lang="en-US" sz="1600" dirty="0">
              <a:solidFill>
                <a:srgbClr val="7030A0"/>
              </a:solidFill>
            </a:endParaRPr>
          </a:p>
        </p:txBody>
      </p:sp>
      <p:sp>
        <p:nvSpPr>
          <p:cNvPr id="81" name="TextBox 80"/>
          <p:cNvSpPr txBox="1"/>
          <p:nvPr/>
        </p:nvSpPr>
        <p:spPr>
          <a:xfrm>
            <a:off x="6787005" y="5503446"/>
            <a:ext cx="533761" cy="338554"/>
          </a:xfrm>
          <a:prstGeom prst="rect">
            <a:avLst/>
          </a:prstGeom>
          <a:noFill/>
        </p:spPr>
        <p:txBody>
          <a:bodyPr wrap="square" rtlCol="0">
            <a:spAutoFit/>
          </a:bodyPr>
          <a:lstStyle/>
          <a:p>
            <a:r>
              <a:rPr lang="en-US" sz="1600" dirty="0" smtClean="0">
                <a:solidFill>
                  <a:srgbClr val="FF0000"/>
                </a:solidFill>
              </a:rPr>
              <a:t>α3</a:t>
            </a:r>
            <a:endParaRPr lang="en-US" sz="1600" dirty="0">
              <a:solidFill>
                <a:srgbClr val="FF0000"/>
              </a:solidFill>
            </a:endParaRPr>
          </a:p>
        </p:txBody>
      </p:sp>
      <p:sp>
        <p:nvSpPr>
          <p:cNvPr id="82" name="TextBox 81"/>
          <p:cNvSpPr txBox="1"/>
          <p:nvPr/>
        </p:nvSpPr>
        <p:spPr>
          <a:xfrm>
            <a:off x="4949735" y="5240923"/>
            <a:ext cx="533761" cy="338554"/>
          </a:xfrm>
          <a:prstGeom prst="rect">
            <a:avLst/>
          </a:prstGeom>
          <a:noFill/>
        </p:spPr>
        <p:txBody>
          <a:bodyPr wrap="square" rtlCol="0">
            <a:spAutoFit/>
          </a:bodyPr>
          <a:lstStyle/>
          <a:p>
            <a:r>
              <a:rPr lang="en-US" sz="1600" dirty="0" smtClean="0">
                <a:solidFill>
                  <a:schemeClr val="accent3">
                    <a:lumMod val="75000"/>
                  </a:schemeClr>
                </a:solidFill>
              </a:rPr>
              <a:t>L1</a:t>
            </a:r>
            <a:endParaRPr lang="en-US" sz="1600" dirty="0">
              <a:solidFill>
                <a:schemeClr val="accent3">
                  <a:lumMod val="75000"/>
                </a:schemeClr>
              </a:solidFill>
            </a:endParaRPr>
          </a:p>
        </p:txBody>
      </p:sp>
      <p:sp>
        <p:nvSpPr>
          <p:cNvPr id="83" name="TextBox 82"/>
          <p:cNvSpPr txBox="1"/>
          <p:nvPr/>
        </p:nvSpPr>
        <p:spPr>
          <a:xfrm>
            <a:off x="5783395" y="4661721"/>
            <a:ext cx="533761" cy="338554"/>
          </a:xfrm>
          <a:prstGeom prst="rect">
            <a:avLst/>
          </a:prstGeom>
          <a:noFill/>
        </p:spPr>
        <p:txBody>
          <a:bodyPr wrap="square" rtlCol="0">
            <a:spAutoFit/>
          </a:bodyPr>
          <a:lstStyle/>
          <a:p>
            <a:r>
              <a:rPr lang="en-US" sz="1600" dirty="0" smtClean="0">
                <a:solidFill>
                  <a:srgbClr val="7030A0"/>
                </a:solidFill>
              </a:rPr>
              <a:t>L2</a:t>
            </a:r>
            <a:endParaRPr lang="en-US" sz="1600" dirty="0">
              <a:solidFill>
                <a:srgbClr val="7030A0"/>
              </a:solidFill>
            </a:endParaRPr>
          </a:p>
        </p:txBody>
      </p:sp>
      <p:sp>
        <p:nvSpPr>
          <p:cNvPr id="84" name="TextBox 83"/>
          <p:cNvSpPr txBox="1"/>
          <p:nvPr/>
        </p:nvSpPr>
        <p:spPr>
          <a:xfrm>
            <a:off x="7336234" y="4049383"/>
            <a:ext cx="533761" cy="338554"/>
          </a:xfrm>
          <a:prstGeom prst="rect">
            <a:avLst/>
          </a:prstGeom>
          <a:noFill/>
        </p:spPr>
        <p:txBody>
          <a:bodyPr wrap="square" rtlCol="0">
            <a:spAutoFit/>
          </a:bodyPr>
          <a:lstStyle/>
          <a:p>
            <a:r>
              <a:rPr lang="en-US" sz="1600" dirty="0" smtClean="0">
                <a:solidFill>
                  <a:srgbClr val="FF0000"/>
                </a:solidFill>
              </a:rPr>
              <a:t>L3</a:t>
            </a:r>
            <a:endParaRPr lang="en-US" sz="1600" dirty="0">
              <a:solidFill>
                <a:srgbClr val="FF0000"/>
              </a:solidFill>
            </a:endParaRPr>
          </a:p>
        </p:txBody>
      </p:sp>
      <p:sp>
        <p:nvSpPr>
          <p:cNvPr id="85" name="Oval 84"/>
          <p:cNvSpPr/>
          <p:nvPr/>
        </p:nvSpPr>
        <p:spPr>
          <a:xfrm>
            <a:off x="7685447" y="2135176"/>
            <a:ext cx="1106785" cy="70918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solidFill>
                  <a:schemeClr val="tx1"/>
                </a:solidFill>
              </a:rPr>
              <a:t>Tag #4  (X4,Y4)</a:t>
            </a:r>
            <a:endParaRPr lang="en-US" sz="1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6" name="Oval 85"/>
          <p:cNvSpPr/>
          <p:nvPr/>
        </p:nvSpPr>
        <p:spPr>
          <a:xfrm>
            <a:off x="7691626" y="5705781"/>
            <a:ext cx="1187559" cy="709188"/>
          </a:xfrm>
          <a:prstGeom prst="ellips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smtClean="0">
                <a:solidFill>
                  <a:schemeClr val="tx1"/>
                </a:solidFill>
              </a:rPr>
              <a:t>Tag #5   (X5,Y5)</a:t>
            </a:r>
            <a:endParaRPr 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87" name="Table 86"/>
          <p:cNvGraphicFramePr>
            <a:graphicFrameLocks noGrp="1"/>
          </p:cNvGraphicFramePr>
          <p:nvPr>
            <p:extLst>
              <p:ext uri="{D42A27DB-BD31-4B8C-83A1-F6EECF244321}">
                <p14:modId xmlns:p14="http://schemas.microsoft.com/office/powerpoint/2010/main" val="2227002521"/>
              </p:ext>
            </p:extLst>
          </p:nvPr>
        </p:nvGraphicFramePr>
        <p:xfrm>
          <a:off x="228600" y="4154174"/>
          <a:ext cx="3022348" cy="1720849"/>
        </p:xfrm>
        <a:graphic>
          <a:graphicData uri="http://schemas.openxmlformats.org/drawingml/2006/table">
            <a:tbl>
              <a:tblPr firstRow="1" bandRow="1">
                <a:tableStyleId>{5940675A-B579-460E-94D1-54222C63F5DA}</a:tableStyleId>
              </a:tblPr>
              <a:tblGrid>
                <a:gridCol w="1967136"/>
                <a:gridCol w="1055212"/>
              </a:tblGrid>
              <a:tr h="562609">
                <a:tc>
                  <a:txBody>
                    <a:bodyPr/>
                    <a:lstStyle/>
                    <a:p>
                      <a:r>
                        <a:rPr lang="en-US" sz="1600" dirty="0" smtClean="0"/>
                        <a:t>Past</a:t>
                      </a:r>
                      <a:r>
                        <a:rPr lang="en-US" sz="1600" baseline="0" dirty="0" smtClean="0"/>
                        <a:t> Position</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(X1, </a:t>
                      </a:r>
                      <a:r>
                        <a:rPr lang="en-US" sz="1600" dirty="0" smtClean="0">
                          <a:solidFill>
                            <a:schemeClr val="tx1"/>
                          </a:solidFill>
                        </a:rPr>
                        <a:t>Y1</a:t>
                      </a:r>
                      <a:r>
                        <a:rPr lang="en-US" sz="1600" dirty="0" smtClean="0"/>
                        <a:t>)</a:t>
                      </a:r>
                      <a:endParaRPr lang="en-US" sz="1600" dirty="0"/>
                    </a:p>
                  </a:txBody>
                  <a:tcPr/>
                </a:tc>
              </a:tr>
              <a:tr h="562609">
                <a:tc>
                  <a:txBody>
                    <a:bodyPr/>
                    <a:lstStyle/>
                    <a:p>
                      <a:r>
                        <a:rPr lang="en-US" sz="1600" dirty="0" smtClean="0"/>
                        <a:t>Current</a:t>
                      </a:r>
                      <a:r>
                        <a:rPr lang="en-US" sz="1600" baseline="0" dirty="0" smtClean="0"/>
                        <a:t> Position</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(X2, </a:t>
                      </a:r>
                      <a:r>
                        <a:rPr lang="en-US" sz="1600" dirty="0" smtClean="0">
                          <a:solidFill>
                            <a:schemeClr val="tx1"/>
                          </a:solidFill>
                        </a:rPr>
                        <a:t>Y2</a:t>
                      </a:r>
                      <a:r>
                        <a:rPr lang="en-US" sz="1600" dirty="0" smtClean="0"/>
                        <a:t>)</a:t>
                      </a:r>
                    </a:p>
                    <a:p>
                      <a:endParaRPr lang="en-US" sz="1600" dirty="0"/>
                    </a:p>
                  </a:txBody>
                  <a:tcPr/>
                </a:tc>
              </a:tr>
              <a:tr h="562609">
                <a:tc>
                  <a:txBody>
                    <a:bodyPr/>
                    <a:lstStyle/>
                    <a:p>
                      <a:r>
                        <a:rPr lang="en-US" sz="1600" baseline="0" dirty="0" smtClean="0"/>
                        <a:t>Predicted Position</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(X3, </a:t>
                      </a:r>
                      <a:r>
                        <a:rPr lang="en-US" sz="1600" dirty="0" smtClean="0">
                          <a:solidFill>
                            <a:schemeClr val="tx1"/>
                          </a:solidFill>
                        </a:rPr>
                        <a:t>Y3</a:t>
                      </a:r>
                      <a:r>
                        <a:rPr lang="en-US" sz="1600" dirty="0" smtClean="0"/>
                        <a:t>)</a:t>
                      </a:r>
                      <a:br>
                        <a:rPr lang="en-US" sz="1600" dirty="0" smtClean="0"/>
                      </a:br>
                      <a:endParaRPr lang="en-US" sz="1600" dirty="0"/>
                    </a:p>
                  </a:txBody>
                  <a:tcPr/>
                </a:tc>
              </a:tr>
            </a:tbl>
          </a:graphicData>
        </a:graphic>
      </p:graphicFrame>
      <p:graphicFrame>
        <p:nvGraphicFramePr>
          <p:cNvPr id="88" name="Table 87"/>
          <p:cNvGraphicFramePr>
            <a:graphicFrameLocks noGrp="1"/>
          </p:cNvGraphicFramePr>
          <p:nvPr>
            <p:extLst>
              <p:ext uri="{D42A27DB-BD31-4B8C-83A1-F6EECF244321}">
                <p14:modId xmlns:p14="http://schemas.microsoft.com/office/powerpoint/2010/main" val="2427720781"/>
              </p:ext>
            </p:extLst>
          </p:nvPr>
        </p:nvGraphicFramePr>
        <p:xfrm>
          <a:off x="539552" y="1466970"/>
          <a:ext cx="2667001" cy="1657240"/>
        </p:xfrm>
        <a:graphic>
          <a:graphicData uri="http://schemas.openxmlformats.org/drawingml/2006/table">
            <a:tbl>
              <a:tblPr firstRow="1" bandRow="1">
                <a:tableStyleId>{5940675A-B579-460E-94D1-54222C63F5DA}</a:tableStyleId>
              </a:tblPr>
              <a:tblGrid>
                <a:gridCol w="1333501"/>
                <a:gridCol w="1333500"/>
              </a:tblGrid>
              <a:tr h="499000">
                <a:tc>
                  <a:txBody>
                    <a:bodyPr/>
                    <a:lstStyle/>
                    <a:p>
                      <a:pPr algn="ctr"/>
                      <a:r>
                        <a:rPr lang="en-US" sz="1600" dirty="0" smtClean="0"/>
                        <a:t>Tag #1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(X1, </a:t>
                      </a:r>
                      <a:r>
                        <a:rPr lang="en-US" sz="1600" dirty="0" smtClean="0">
                          <a:solidFill>
                            <a:schemeClr val="tx1"/>
                          </a:solidFill>
                        </a:rPr>
                        <a:t>Y1</a:t>
                      </a:r>
                      <a:r>
                        <a:rPr lang="en-US" sz="1600" dirty="0" smtClean="0"/>
                        <a:t>)</a:t>
                      </a:r>
                      <a:endParaRPr lang="en-US" sz="1600" dirty="0"/>
                    </a:p>
                  </a:txBody>
                  <a:tcPr/>
                </a:tc>
              </a:tr>
              <a:tr h="457200">
                <a:tc>
                  <a:txBody>
                    <a:bodyPr/>
                    <a:lstStyle/>
                    <a:p>
                      <a:pPr algn="ctr"/>
                      <a:r>
                        <a:rPr lang="en-US" sz="1600" dirty="0" smtClean="0"/>
                        <a:t>Tag #4</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(X4, </a:t>
                      </a:r>
                      <a:r>
                        <a:rPr lang="en-US" sz="1600" dirty="0" smtClean="0">
                          <a:solidFill>
                            <a:schemeClr val="tx1"/>
                          </a:solidFill>
                        </a:rPr>
                        <a:t>Y4</a:t>
                      </a:r>
                      <a:r>
                        <a:rPr lang="en-US" sz="1600" dirty="0" smtClean="0"/>
                        <a:t>)</a:t>
                      </a:r>
                    </a:p>
                    <a:p>
                      <a:endParaRPr lang="en-US" sz="1600" dirty="0"/>
                    </a:p>
                  </a:txBody>
                  <a:tcPr/>
                </a:tc>
              </a:tr>
              <a:tr h="487680">
                <a:tc>
                  <a:txBody>
                    <a:bodyPr/>
                    <a:lstStyle/>
                    <a:p>
                      <a:pPr algn="ctr"/>
                      <a:r>
                        <a:rPr lang="en-US" sz="1600" dirty="0" smtClean="0"/>
                        <a:t>Tag #5</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(X5, </a:t>
                      </a:r>
                      <a:r>
                        <a:rPr lang="en-US" sz="1600" dirty="0" smtClean="0">
                          <a:solidFill>
                            <a:schemeClr val="tx1"/>
                          </a:solidFill>
                        </a:rPr>
                        <a:t>Y5</a:t>
                      </a:r>
                      <a:r>
                        <a:rPr lang="en-US" sz="1600" dirty="0" smtClean="0"/>
                        <a:t>)</a:t>
                      </a:r>
                      <a:br>
                        <a:rPr lang="en-US" sz="1600" dirty="0" smtClean="0"/>
                      </a:br>
                      <a:endParaRPr lang="en-US" sz="1600" dirty="0"/>
                    </a:p>
                  </a:txBody>
                  <a:tcPr/>
                </a:tc>
              </a:tr>
            </a:tbl>
          </a:graphicData>
        </a:graphic>
      </p:graphicFrame>
      <p:sp>
        <p:nvSpPr>
          <p:cNvPr id="89" name="TextBox 88"/>
          <p:cNvSpPr txBox="1"/>
          <p:nvPr/>
        </p:nvSpPr>
        <p:spPr>
          <a:xfrm>
            <a:off x="160427" y="3216786"/>
            <a:ext cx="4245947" cy="384721"/>
          </a:xfrm>
          <a:prstGeom prst="rect">
            <a:avLst/>
          </a:prstGeom>
          <a:noFill/>
        </p:spPr>
        <p:txBody>
          <a:bodyPr wrap="square" rtlCol="0">
            <a:spAutoFit/>
          </a:bodyPr>
          <a:lstStyle/>
          <a:p>
            <a:r>
              <a:rPr lang="en-US" sz="1900" dirty="0" smtClean="0">
                <a:latin typeface="Times New Roman" pitchFamily="18" charset="0"/>
                <a:cs typeface="Times New Roman" pitchFamily="18" charset="0"/>
              </a:rPr>
              <a:t>Neighbor Position Table of Serving Tag</a:t>
            </a:r>
            <a:endParaRPr lang="en-US" sz="1900" dirty="0">
              <a:latin typeface="Times New Roman" pitchFamily="18" charset="0"/>
              <a:cs typeface="Times New Roman" pitchFamily="18" charset="0"/>
            </a:endParaRPr>
          </a:p>
        </p:txBody>
      </p:sp>
      <p:cxnSp>
        <p:nvCxnSpPr>
          <p:cNvPr id="90" name="Straight Arrow Connector 89"/>
          <p:cNvCxnSpPr>
            <a:endCxn id="85" idx="2"/>
          </p:cNvCxnSpPr>
          <p:nvPr/>
        </p:nvCxnSpPr>
        <p:spPr>
          <a:xfrm flipV="1">
            <a:off x="3059832" y="2489770"/>
            <a:ext cx="4625615" cy="2969386"/>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91" name="Right Brace 90"/>
          <p:cNvSpPr/>
          <p:nvPr/>
        </p:nvSpPr>
        <p:spPr>
          <a:xfrm>
            <a:off x="3352800" y="1447800"/>
            <a:ext cx="457200" cy="16764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Oval 91"/>
          <p:cNvSpPr/>
          <p:nvPr/>
        </p:nvSpPr>
        <p:spPr>
          <a:xfrm>
            <a:off x="3894653" y="2102186"/>
            <a:ext cx="1106785" cy="89077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solidFill>
                  <a:schemeClr val="tx1"/>
                </a:solidFill>
              </a:rPr>
              <a:t>Tag #1  (X1,Y1)</a:t>
            </a:r>
            <a:endParaRPr lang="en-US" sz="1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93" name="Straight Arrow Connector 92"/>
          <p:cNvCxnSpPr>
            <a:stCxn id="91" idx="1"/>
            <a:endCxn id="85" idx="2"/>
          </p:cNvCxnSpPr>
          <p:nvPr/>
        </p:nvCxnSpPr>
        <p:spPr>
          <a:xfrm>
            <a:off x="3810000" y="2286005"/>
            <a:ext cx="3875447" cy="203765"/>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238639" y="5981678"/>
            <a:ext cx="533761" cy="338554"/>
          </a:xfrm>
          <a:prstGeom prst="rect">
            <a:avLst/>
          </a:prstGeom>
          <a:noFill/>
        </p:spPr>
        <p:txBody>
          <a:bodyPr wrap="square" rtlCol="0">
            <a:spAutoFit/>
          </a:bodyPr>
          <a:lstStyle/>
          <a:p>
            <a:r>
              <a:rPr lang="en-US" sz="1600" dirty="0" smtClean="0">
                <a:solidFill>
                  <a:srgbClr val="0070C0"/>
                </a:solidFill>
              </a:rPr>
              <a:t>α</a:t>
            </a:r>
            <a:endParaRPr lang="en-US" sz="1600" dirty="0">
              <a:solidFill>
                <a:srgbClr val="0070C0"/>
              </a:solidFill>
            </a:endParaRPr>
          </a:p>
        </p:txBody>
      </p:sp>
      <p:sp>
        <p:nvSpPr>
          <p:cNvPr id="95" name="TextBox 94"/>
          <p:cNvSpPr txBox="1"/>
          <p:nvPr/>
        </p:nvSpPr>
        <p:spPr>
          <a:xfrm>
            <a:off x="3805944" y="5321218"/>
            <a:ext cx="1535832" cy="338554"/>
          </a:xfrm>
          <a:prstGeom prst="rect">
            <a:avLst/>
          </a:prstGeom>
          <a:noFill/>
        </p:spPr>
        <p:txBody>
          <a:bodyPr wrap="square" rtlCol="0">
            <a:spAutoFit/>
          </a:bodyPr>
          <a:lstStyle/>
          <a:p>
            <a:r>
              <a:rPr lang="en-US" sz="1600" dirty="0" smtClean="0">
                <a:solidFill>
                  <a:srgbClr val="C00000"/>
                </a:solidFill>
              </a:rPr>
              <a:t>Serving Tag</a:t>
            </a:r>
            <a:endParaRPr lang="en-US" sz="1600" dirty="0">
              <a:solidFill>
                <a:srgbClr val="C00000"/>
              </a:solidFill>
            </a:endParaRPr>
          </a:p>
        </p:txBody>
      </p:sp>
      <p:sp>
        <p:nvSpPr>
          <p:cNvPr id="96" name="TextBox 95"/>
          <p:cNvSpPr txBox="1"/>
          <p:nvPr/>
        </p:nvSpPr>
        <p:spPr>
          <a:xfrm>
            <a:off x="-33573" y="5844875"/>
            <a:ext cx="4066083" cy="384721"/>
          </a:xfrm>
          <a:prstGeom prst="rect">
            <a:avLst/>
          </a:prstGeom>
          <a:noFill/>
        </p:spPr>
        <p:txBody>
          <a:bodyPr wrap="square" rtlCol="0">
            <a:spAutoFit/>
          </a:bodyPr>
          <a:lstStyle/>
          <a:p>
            <a:r>
              <a:rPr lang="en-US" sz="1900" dirty="0" smtClean="0">
                <a:latin typeface="Times New Roman" pitchFamily="18" charset="0"/>
                <a:cs typeface="Times New Roman" pitchFamily="18" charset="0"/>
              </a:rPr>
              <a:t>Reader Position Table of Serving Tag</a:t>
            </a:r>
            <a:endParaRPr lang="en-US" sz="1900" dirty="0">
              <a:latin typeface="Times New Roman" pitchFamily="18" charset="0"/>
              <a:cs typeface="Times New Roman" pitchFamily="18" charset="0"/>
            </a:endParaRPr>
          </a:p>
        </p:txBody>
      </p:sp>
      <p:sp>
        <p:nvSpPr>
          <p:cNvPr id="44" name="바닥글 개체 틀 43"/>
          <p:cNvSpPr>
            <a:spLocks noGrp="1"/>
          </p:cNvSpPr>
          <p:nvPr>
            <p:ph type="ftr" sz="quarter" idx="11"/>
          </p:nvPr>
        </p:nvSpPr>
        <p:spPr/>
        <p:txBody>
          <a:bodyPr/>
          <a:lstStyle/>
          <a:p>
            <a:r>
              <a:rPr lang="nn-NO" smtClean="0"/>
              <a:t>Yeong Min Jang, Kookmin University</a:t>
            </a:r>
            <a:endParaRPr lang="en-US"/>
          </a:p>
        </p:txBody>
      </p:sp>
      <p:sp>
        <p:nvSpPr>
          <p:cNvPr id="45" name="직사각형 44"/>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46" name="그룹 45"/>
          <p:cNvGrpSpPr/>
          <p:nvPr/>
        </p:nvGrpSpPr>
        <p:grpSpPr>
          <a:xfrm>
            <a:off x="6088040" y="296840"/>
            <a:ext cx="3429000" cy="307777"/>
            <a:chOff x="6088040" y="296840"/>
            <a:chExt cx="3429000" cy="307777"/>
          </a:xfrm>
        </p:grpSpPr>
        <p:sp>
          <p:nvSpPr>
            <p:cNvPr id="47" name="직사각형 46"/>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274907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r>
              <a:rPr lang="en-US" dirty="0"/>
              <a:t>Cooperative and Relay Network</a:t>
            </a:r>
          </a:p>
        </p:txBody>
      </p:sp>
      <p:sp>
        <p:nvSpPr>
          <p:cNvPr id="6147" name="Content Placeholder 2"/>
          <p:cNvSpPr>
            <a:spLocks noGrp="1"/>
          </p:cNvSpPr>
          <p:nvPr>
            <p:ph idx="1"/>
          </p:nvPr>
        </p:nvSpPr>
        <p:spPr>
          <a:xfrm>
            <a:off x="1292000" y="4953000"/>
            <a:ext cx="6440225" cy="1225870"/>
          </a:xfrm>
        </p:spPr>
        <p:txBody>
          <a:bodyPr/>
          <a:lstStyle/>
          <a:p>
            <a:r>
              <a:rPr lang="en-US" sz="2400" dirty="0"/>
              <a:t>Increase the coverage</a:t>
            </a:r>
          </a:p>
          <a:p>
            <a:r>
              <a:rPr lang="en-US" sz="2400" dirty="0"/>
              <a:t>Reduce blocking probability</a:t>
            </a:r>
          </a:p>
          <a:p>
            <a:r>
              <a:rPr lang="en-US" sz="2400" dirty="0"/>
              <a:t>Applicable to a Link recovery scheme</a:t>
            </a:r>
          </a:p>
          <a:p>
            <a:endParaRPr lang="en-US" altLang="ko-KR" sz="2400" dirty="0">
              <a:cs typeface="Times New Roman" pitchFamily="18" charset="0"/>
            </a:endParaRPr>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11</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grpSp>
        <p:nvGrpSpPr>
          <p:cNvPr id="8" name="Group 21"/>
          <p:cNvGrpSpPr>
            <a:grpSpLocks/>
          </p:cNvGrpSpPr>
          <p:nvPr/>
        </p:nvGrpSpPr>
        <p:grpSpPr bwMode="auto">
          <a:xfrm>
            <a:off x="3146713" y="1828800"/>
            <a:ext cx="2791428" cy="1868007"/>
            <a:chOff x="2115" y="1440"/>
            <a:chExt cx="3975" cy="3000"/>
          </a:xfrm>
        </p:grpSpPr>
        <p:pic>
          <p:nvPicPr>
            <p:cNvPr id="9"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5" y="1440"/>
              <a:ext cx="3975" cy="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0" y="1440"/>
              <a:ext cx="375"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22"/>
          <p:cNvGrpSpPr>
            <a:grpSpLocks/>
          </p:cNvGrpSpPr>
          <p:nvPr/>
        </p:nvGrpSpPr>
        <p:grpSpPr bwMode="auto">
          <a:xfrm>
            <a:off x="5884912" y="1828800"/>
            <a:ext cx="2791544" cy="2288502"/>
            <a:chOff x="1295400" y="5191125"/>
            <a:chExt cx="1828800" cy="1641475"/>
          </a:xfrm>
        </p:grpSpPr>
        <p:grpSp>
          <p:nvGrpSpPr>
            <p:cNvPr id="13" name="Group 13"/>
            <p:cNvGrpSpPr>
              <a:grpSpLocks/>
            </p:cNvGrpSpPr>
            <p:nvPr/>
          </p:nvGrpSpPr>
          <p:grpSpPr bwMode="auto">
            <a:xfrm>
              <a:off x="1295400" y="5191125"/>
              <a:ext cx="1828800" cy="1339850"/>
              <a:chOff x="2115" y="1440"/>
              <a:chExt cx="3975" cy="3000"/>
            </a:xfrm>
          </p:grpSpPr>
          <p:pic>
            <p:nvPicPr>
              <p:cNvPr id="19"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5" y="1440"/>
                <a:ext cx="3975" cy="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0" y="1440"/>
                <a:ext cx="375"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581702">
              <a:off x="2060575" y="5988050"/>
              <a:ext cx="3476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1013" y="6692900"/>
              <a:ext cx="2000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71725" y="5995988"/>
              <a:ext cx="201613"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2288" y="6076950"/>
              <a:ext cx="201612"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088690">
              <a:off x="1689100" y="6181725"/>
              <a:ext cx="2889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ctangle 32"/>
          <p:cNvSpPr>
            <a:spLocks noChangeArrowheads="1"/>
          </p:cNvSpPr>
          <p:nvPr/>
        </p:nvSpPr>
        <p:spPr bwMode="auto">
          <a:xfrm>
            <a:off x="762000" y="4336178"/>
            <a:ext cx="2387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600"/>
              </a:spcBef>
              <a:spcAft>
                <a:spcPts val="1000"/>
              </a:spcAft>
            </a:pPr>
            <a:r>
              <a:rPr lang="en-US" sz="1200" noProof="1" smtClean="0">
                <a:latin typeface="Times New Roman" pitchFamily="18" charset="0"/>
                <a:ea typeface="SimSun" pitchFamily="2" charset="-122"/>
              </a:rPr>
              <a:t>Direct </a:t>
            </a:r>
            <a:r>
              <a:rPr lang="en-US" sz="1200" noProof="1">
                <a:latin typeface="Times New Roman" pitchFamily="18" charset="0"/>
                <a:ea typeface="SimSun" pitchFamily="2" charset="-122"/>
              </a:rPr>
              <a:t>communication</a:t>
            </a:r>
          </a:p>
          <a:p>
            <a:endParaRPr lang="en-US" sz="2000" dirty="0"/>
          </a:p>
        </p:txBody>
      </p:sp>
      <p:sp>
        <p:nvSpPr>
          <p:cNvPr id="22" name="Rectangle 32"/>
          <p:cNvSpPr>
            <a:spLocks noChangeArrowheads="1"/>
          </p:cNvSpPr>
          <p:nvPr/>
        </p:nvSpPr>
        <p:spPr bwMode="auto">
          <a:xfrm>
            <a:off x="6204272" y="4336178"/>
            <a:ext cx="2616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600"/>
              </a:spcBef>
              <a:spcAft>
                <a:spcPts val="1000"/>
              </a:spcAft>
            </a:pPr>
            <a:r>
              <a:rPr lang="en-US" sz="1200" noProof="1" smtClean="0">
                <a:latin typeface="Times New Roman" pitchFamily="18" charset="0"/>
                <a:ea typeface="SimSun" pitchFamily="2" charset="-122"/>
              </a:rPr>
              <a:t>Cooperative </a:t>
            </a:r>
            <a:r>
              <a:rPr lang="en-US" sz="1200" noProof="1">
                <a:latin typeface="Times New Roman" pitchFamily="18" charset="0"/>
                <a:ea typeface="SimSun" pitchFamily="2" charset="-122"/>
              </a:rPr>
              <a:t>communication</a:t>
            </a:r>
          </a:p>
          <a:p>
            <a:endParaRPr lang="en-US" sz="3200" dirty="0"/>
          </a:p>
        </p:txBody>
      </p:sp>
      <p:sp>
        <p:nvSpPr>
          <p:cNvPr id="23" name="Rectangle 32"/>
          <p:cNvSpPr>
            <a:spLocks noChangeArrowheads="1"/>
          </p:cNvSpPr>
          <p:nvPr/>
        </p:nvSpPr>
        <p:spPr bwMode="auto">
          <a:xfrm>
            <a:off x="3196952" y="4336178"/>
            <a:ext cx="2743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600"/>
              </a:spcBef>
              <a:spcAft>
                <a:spcPts val="1000"/>
              </a:spcAft>
            </a:pPr>
            <a:r>
              <a:rPr lang="en-US" sz="1200" noProof="1" smtClean="0">
                <a:latin typeface="Times New Roman" pitchFamily="18" charset="0"/>
                <a:ea typeface="SimSun" pitchFamily="2" charset="-122"/>
              </a:rPr>
              <a:t>Multi-hop </a:t>
            </a:r>
            <a:r>
              <a:rPr lang="en-US" sz="1200" noProof="1">
                <a:latin typeface="Times New Roman" pitchFamily="18" charset="0"/>
                <a:ea typeface="SimSun" pitchFamily="2" charset="-122"/>
              </a:rPr>
              <a:t>communication</a:t>
            </a:r>
          </a:p>
          <a:p>
            <a:endParaRPr lang="en-US" sz="3200" dirty="0"/>
          </a:p>
        </p:txBody>
      </p:sp>
      <p:grpSp>
        <p:nvGrpSpPr>
          <p:cNvPr id="24" name="Group 27"/>
          <p:cNvGrpSpPr>
            <a:grpSpLocks/>
          </p:cNvGrpSpPr>
          <p:nvPr/>
        </p:nvGrpSpPr>
        <p:grpSpPr bwMode="auto">
          <a:xfrm>
            <a:off x="609600" y="1876771"/>
            <a:ext cx="2791544" cy="2288502"/>
            <a:chOff x="7034" y="1111"/>
            <a:chExt cx="2880" cy="2700"/>
          </a:xfrm>
        </p:grpSpPr>
        <p:grpSp>
          <p:nvGrpSpPr>
            <p:cNvPr id="25" name="Group 28"/>
            <p:cNvGrpSpPr>
              <a:grpSpLocks/>
            </p:cNvGrpSpPr>
            <p:nvPr/>
          </p:nvGrpSpPr>
          <p:grpSpPr bwMode="auto">
            <a:xfrm>
              <a:off x="7034" y="1111"/>
              <a:ext cx="2880" cy="2204"/>
              <a:chOff x="2115" y="1440"/>
              <a:chExt cx="3975" cy="3000"/>
            </a:xfrm>
          </p:grpSpPr>
          <p:pic>
            <p:nvPicPr>
              <p:cNvPr id="27" name="Picture 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5" y="1440"/>
                <a:ext cx="3975" cy="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0" y="1440"/>
                <a:ext cx="375"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Picture 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1" y="3580"/>
              <a:ext cx="3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9"/>
          <p:cNvGrpSpPr>
            <a:grpSpLocks/>
          </p:cNvGrpSpPr>
          <p:nvPr/>
        </p:nvGrpSpPr>
        <p:grpSpPr bwMode="auto">
          <a:xfrm>
            <a:off x="3276600" y="3276600"/>
            <a:ext cx="1463562" cy="949495"/>
            <a:chOff x="1143000" y="6176963"/>
            <a:chExt cx="958850" cy="681037"/>
          </a:xfrm>
        </p:grpSpPr>
        <p:pic>
          <p:nvPicPr>
            <p:cNvPr id="30" name="Picture 2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6661150"/>
              <a:ext cx="2000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0238" y="6267450"/>
              <a:ext cx="201612"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254694">
              <a:off x="1473200" y="6176963"/>
              <a:ext cx="347663"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 name="바닥글 개체 틀 32"/>
          <p:cNvSpPr>
            <a:spLocks noGrp="1"/>
          </p:cNvSpPr>
          <p:nvPr>
            <p:ph type="ftr" sz="quarter" idx="11"/>
          </p:nvPr>
        </p:nvSpPr>
        <p:spPr/>
        <p:txBody>
          <a:bodyPr/>
          <a:lstStyle/>
          <a:p>
            <a:r>
              <a:rPr lang="nn-NO" smtClean="0"/>
              <a:t>Yeong Min Jang, Kookmin University</a:t>
            </a:r>
            <a:endParaRPr lang="en-US"/>
          </a:p>
        </p:txBody>
      </p:sp>
      <p:sp>
        <p:nvSpPr>
          <p:cNvPr id="34" name="직사각형 33"/>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5" name="그룹 34"/>
          <p:cNvGrpSpPr/>
          <p:nvPr/>
        </p:nvGrpSpPr>
        <p:grpSpPr>
          <a:xfrm>
            <a:off x="6088040" y="296840"/>
            <a:ext cx="3429000" cy="307777"/>
            <a:chOff x="6088040" y="296840"/>
            <a:chExt cx="3429000" cy="307777"/>
          </a:xfrm>
        </p:grpSpPr>
        <p:sp>
          <p:nvSpPr>
            <p:cNvPr id="36" name="직사각형 3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TextBox 3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648428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r>
              <a:rPr lang="en-US" dirty="0"/>
              <a:t>Cooperative MAC Protocol for LED-ID</a:t>
            </a:r>
          </a:p>
        </p:txBody>
      </p:sp>
      <p:sp>
        <p:nvSpPr>
          <p:cNvPr id="6147" name="Content Placeholder 2"/>
          <p:cNvSpPr>
            <a:spLocks noGrp="1"/>
          </p:cNvSpPr>
          <p:nvPr>
            <p:ph idx="1"/>
          </p:nvPr>
        </p:nvSpPr>
        <p:spPr>
          <a:xfrm>
            <a:off x="685800" y="1524000"/>
            <a:ext cx="7772400" cy="4572000"/>
          </a:xfrm>
        </p:spPr>
        <p:txBody>
          <a:bodyPr/>
          <a:lstStyle/>
          <a:p>
            <a:r>
              <a:rPr lang="en-US" sz="2000" dirty="0"/>
              <a:t>Why using Cooperative and Relay Network for LED-ID</a:t>
            </a:r>
          </a:p>
          <a:p>
            <a:pPr lvl="1">
              <a:buFont typeface="Arial" pitchFamily="34" charset="0"/>
              <a:buChar char="•"/>
            </a:pPr>
            <a:r>
              <a:rPr lang="en-US" sz="1800" dirty="0"/>
              <a:t>	Interference from another light source</a:t>
            </a:r>
          </a:p>
          <a:p>
            <a:pPr lvl="1">
              <a:buFont typeface="Arial" pitchFamily="34" charset="0"/>
              <a:buChar char="•"/>
            </a:pPr>
            <a:r>
              <a:rPr lang="en-US" sz="1800" dirty="0"/>
              <a:t>	Link disconnection from movement obstacle</a:t>
            </a:r>
          </a:p>
          <a:p>
            <a:pPr lvl="1">
              <a:buFont typeface="Arial" pitchFamily="34" charset="0"/>
              <a:buChar char="•"/>
            </a:pPr>
            <a:r>
              <a:rPr lang="en-US" sz="1800" dirty="0"/>
              <a:t>	Limited of FOV</a:t>
            </a:r>
          </a:p>
          <a:p>
            <a:r>
              <a:rPr lang="en-US" sz="2000" dirty="0" smtClean="0"/>
              <a:t>Applications</a:t>
            </a:r>
            <a:endParaRPr lang="en-US" sz="2000" dirty="0"/>
          </a:p>
          <a:p>
            <a:pPr lvl="1">
              <a:buFont typeface="Arial" pitchFamily="34" charset="0"/>
              <a:buChar char="•"/>
            </a:pPr>
            <a:r>
              <a:rPr lang="en-US" sz="1800" dirty="0"/>
              <a:t>	Real-time </a:t>
            </a:r>
            <a:r>
              <a:rPr lang="en-US" sz="1800" dirty="0" smtClean="0"/>
              <a:t>service: </a:t>
            </a:r>
            <a:r>
              <a:rPr lang="en-US" sz="1800" dirty="0" err="1" smtClean="0"/>
              <a:t>QoS</a:t>
            </a:r>
            <a:r>
              <a:rPr lang="en-US" sz="1800" dirty="0" smtClean="0"/>
              <a:t> application</a:t>
            </a:r>
            <a:endParaRPr lang="en-US" sz="1800" dirty="0"/>
          </a:p>
          <a:p>
            <a:r>
              <a:rPr lang="en-US" sz="2000" dirty="0"/>
              <a:t>Advantages</a:t>
            </a:r>
          </a:p>
          <a:p>
            <a:pPr lvl="1" indent="457200">
              <a:buFont typeface="Arial" pitchFamily="34" charset="0"/>
              <a:buChar char="•"/>
            </a:pPr>
            <a:r>
              <a:rPr lang="en-US" sz="1800" dirty="0"/>
              <a:t>Reliable network</a:t>
            </a:r>
          </a:p>
          <a:p>
            <a:pPr lvl="1" indent="457200">
              <a:buFont typeface="Arial" pitchFamily="34" charset="0"/>
              <a:buChar char="•"/>
            </a:pPr>
            <a:r>
              <a:rPr lang="en-US" sz="1800" dirty="0"/>
              <a:t>Increasing the </a:t>
            </a:r>
            <a:r>
              <a:rPr lang="en-US" sz="1800" dirty="0" smtClean="0"/>
              <a:t>coverage</a:t>
            </a:r>
            <a:endParaRPr lang="en-US" sz="1800" dirty="0"/>
          </a:p>
          <a:p>
            <a:r>
              <a:rPr lang="en-US" sz="2000" dirty="0"/>
              <a:t>Disadvantages</a:t>
            </a:r>
          </a:p>
          <a:p>
            <a:pPr lvl="1">
              <a:buFont typeface="Arial" pitchFamily="34" charset="0"/>
              <a:buChar char="•"/>
            </a:pPr>
            <a:r>
              <a:rPr lang="en-US" sz="1800" dirty="0"/>
              <a:t>	Working on dense mobile node ( discovery relay node)</a:t>
            </a:r>
          </a:p>
          <a:p>
            <a:pPr lvl="1">
              <a:buFont typeface="Arial" pitchFamily="34" charset="0"/>
              <a:buChar char="•"/>
            </a:pPr>
            <a:r>
              <a:rPr lang="en-US" sz="1800" dirty="0"/>
              <a:t>	Large </a:t>
            </a:r>
            <a:r>
              <a:rPr lang="en-US" sz="1800" dirty="0" smtClean="0"/>
              <a:t>FOV </a:t>
            </a:r>
          </a:p>
          <a:p>
            <a:pPr lvl="1">
              <a:buFont typeface="Arial" pitchFamily="34" charset="0"/>
              <a:buChar char="•"/>
            </a:pPr>
            <a:r>
              <a:rPr lang="en-US" sz="1800" dirty="0" smtClean="0"/>
              <a:t>Complexity</a:t>
            </a:r>
            <a:endParaRPr lang="en-US" sz="1800" dirty="0"/>
          </a:p>
          <a:p>
            <a:pPr marL="0" indent="0">
              <a:buNone/>
            </a:pPr>
            <a:r>
              <a:rPr lang="en-US" sz="2000" dirty="0"/>
              <a:t>	</a:t>
            </a:r>
          </a:p>
          <a:p>
            <a:endParaRPr lang="en-US" sz="2000"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12</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바닥글 개체 틀 5"/>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648428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Conclusion</a:t>
            </a:r>
          </a:p>
        </p:txBody>
      </p:sp>
      <p:sp>
        <p:nvSpPr>
          <p:cNvPr id="16387" name="Content Placeholder 2"/>
          <p:cNvSpPr>
            <a:spLocks noGrp="1"/>
          </p:cNvSpPr>
          <p:nvPr>
            <p:ph idx="1"/>
          </p:nvPr>
        </p:nvSpPr>
        <p:spPr/>
        <p:txBody>
          <a:bodyPr/>
          <a:lstStyle/>
          <a:p>
            <a:r>
              <a:rPr lang="en-US" altLang="ko-KR" sz="2000" dirty="0" smtClean="0">
                <a:cs typeface="Times New Roman" pitchFamily="18" charset="0"/>
              </a:rPr>
              <a:t>LED-ID is one of the ID techniques and it has many advantages of using visible light.</a:t>
            </a:r>
          </a:p>
          <a:p>
            <a:r>
              <a:rPr lang="en-US" altLang="ko-KR" sz="2000" dirty="0" smtClean="0">
                <a:cs typeface="Times New Roman" pitchFamily="18" charset="0"/>
              </a:rPr>
              <a:t>The issues which are presented will be the important topics in future standardization about LED-ID.</a:t>
            </a:r>
            <a:endParaRPr lang="en-US" altLang="ko-KR" sz="2000" dirty="0">
              <a:cs typeface="Times New Roman" pitchFamily="18" charset="0"/>
            </a:endParaRPr>
          </a:p>
          <a:p>
            <a:r>
              <a:rPr lang="en-US" sz="2000" dirty="0" smtClean="0"/>
              <a:t>FOV limitation is one of the most important issues in LED-ID techniques. </a:t>
            </a:r>
          </a:p>
          <a:p>
            <a:r>
              <a:rPr lang="en-US" sz="2000" dirty="0"/>
              <a:t>C</a:t>
            </a:r>
            <a:r>
              <a:rPr lang="en-US" sz="2000" dirty="0" smtClean="0"/>
              <a:t>ontribute to IG-LED about the LED-ID issues starting July meeting.</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13</a:t>
            </a:fld>
            <a:endParaRPr lang="en-US" dirty="0"/>
          </a:p>
        </p:txBody>
      </p:sp>
      <p:sp>
        <p:nvSpPr>
          <p:cNvPr id="7"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3758745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Contents</a:t>
            </a:r>
          </a:p>
        </p:txBody>
      </p:sp>
      <p:sp>
        <p:nvSpPr>
          <p:cNvPr id="3075" name="Content Placeholder 2"/>
          <p:cNvSpPr>
            <a:spLocks noGrp="1"/>
          </p:cNvSpPr>
          <p:nvPr>
            <p:ph idx="1"/>
          </p:nvPr>
        </p:nvSpPr>
        <p:spPr>
          <a:xfrm>
            <a:off x="685800" y="1524000"/>
            <a:ext cx="7772400" cy="4114800"/>
          </a:xfrm>
        </p:spPr>
        <p:txBody>
          <a:bodyPr/>
          <a:lstStyle/>
          <a:p>
            <a:r>
              <a:rPr lang="en-US" sz="2400" dirty="0" smtClean="0"/>
              <a:t>Introduction</a:t>
            </a:r>
          </a:p>
          <a:p>
            <a:r>
              <a:rPr lang="en-US" sz="2400" dirty="0" smtClean="0"/>
              <a:t>Standardization issues in PHY</a:t>
            </a:r>
          </a:p>
          <a:p>
            <a:r>
              <a:rPr lang="en-US" sz="2400" dirty="0"/>
              <a:t>Standardization issues in </a:t>
            </a:r>
            <a:r>
              <a:rPr lang="en-US" sz="2400" dirty="0" smtClean="0"/>
              <a:t>MAC </a:t>
            </a:r>
          </a:p>
          <a:p>
            <a:r>
              <a:rPr lang="en-US" sz="2400" dirty="0" smtClean="0"/>
              <a:t>Conclusion</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1"/>
            <a:r>
              <a:rPr lang="en-US" sz="3100" dirty="0"/>
              <a:t>Network Architecture for LED-ID Application</a:t>
            </a:r>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3</a:t>
            </a:fld>
            <a:endParaRPr lang="en-US"/>
          </a:p>
        </p:txBody>
      </p:sp>
      <p:sp>
        <p:nvSpPr>
          <p:cNvPr id="8"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26496972"/>
              </p:ext>
            </p:extLst>
          </p:nvPr>
        </p:nvGraphicFramePr>
        <p:xfrm>
          <a:off x="914400" y="1752600"/>
          <a:ext cx="7391401" cy="1371600"/>
        </p:xfrm>
        <a:graphic>
          <a:graphicData uri="http://schemas.openxmlformats.org/drawingml/2006/table">
            <a:tbl>
              <a:tblPr>
                <a:tableStyleId>{3C2FFA5D-87B4-456A-9821-1D502468CF0F}</a:tableStyleId>
              </a:tblPr>
              <a:tblGrid>
                <a:gridCol w="477459"/>
                <a:gridCol w="2255785"/>
                <a:gridCol w="4658157"/>
              </a:tblGrid>
              <a:tr h="274320">
                <a:tc>
                  <a:txBody>
                    <a:bodyPr/>
                    <a:lstStyle/>
                    <a:p>
                      <a:pPr algn="l" latinLnBrk="1">
                        <a:spcAft>
                          <a:spcPts val="0"/>
                        </a:spcAft>
                      </a:pPr>
                      <a:r>
                        <a:rPr lang="en-US" sz="1400" kern="100" dirty="0"/>
                        <a:t>1</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Wake Up</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a:t>Tag wakes up when readers send request</a:t>
                      </a:r>
                      <a:endParaRPr lang="en-US" sz="1400" b="0" kern="100">
                        <a:latin typeface="Malgun Gothic"/>
                        <a:ea typeface="Malgun Gothic"/>
                        <a:cs typeface="Times New Roman"/>
                      </a:endParaRPr>
                    </a:p>
                  </a:txBody>
                  <a:tcPr marL="68580" marR="68580" marT="0" marB="0" anchor="ctr">
                    <a:solidFill>
                      <a:schemeClr val="bg1"/>
                    </a:solidFill>
                  </a:tcPr>
                </a:tc>
              </a:tr>
              <a:tr h="274320">
                <a:tc>
                  <a:txBody>
                    <a:bodyPr/>
                    <a:lstStyle/>
                    <a:p>
                      <a:pPr algn="l" latinLnBrk="1">
                        <a:spcAft>
                          <a:spcPts val="0"/>
                        </a:spcAft>
                      </a:pPr>
                      <a:r>
                        <a:rPr lang="en-US" sz="1400" kern="100" dirty="0"/>
                        <a:t>2</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Beacon</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Tag will be synchronized by superframe </a:t>
                      </a:r>
                      <a:endParaRPr lang="en-US" sz="1400" b="0" kern="100" dirty="0">
                        <a:latin typeface="Malgun Gothic"/>
                        <a:ea typeface="Malgun Gothic"/>
                        <a:cs typeface="Times New Roman"/>
                      </a:endParaRPr>
                    </a:p>
                  </a:txBody>
                  <a:tcPr marL="68580" marR="68580" marT="0" marB="0" anchor="ctr">
                    <a:solidFill>
                      <a:schemeClr val="bg1"/>
                    </a:solidFill>
                  </a:tcPr>
                </a:tc>
              </a:tr>
              <a:tr h="274320">
                <a:tc>
                  <a:txBody>
                    <a:bodyPr/>
                    <a:lstStyle/>
                    <a:p>
                      <a:pPr algn="l" latinLnBrk="1">
                        <a:spcAft>
                          <a:spcPts val="0"/>
                        </a:spcAft>
                      </a:pPr>
                      <a:r>
                        <a:rPr lang="en-US" sz="1400" kern="100" dirty="0"/>
                        <a:t>3</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Request</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tabLst>
                          <a:tab pos="634365" algn="l"/>
                        </a:tabLst>
                      </a:pPr>
                      <a:r>
                        <a:rPr lang="en-US" sz="1400" kern="100" dirty="0"/>
                        <a:t>Reader requests traffic</a:t>
                      </a:r>
                      <a:endParaRPr lang="en-US" sz="1400" b="0" kern="100" dirty="0">
                        <a:latin typeface="Malgun Gothic"/>
                        <a:ea typeface="Malgun Gothic"/>
                        <a:cs typeface="Times New Roman"/>
                      </a:endParaRPr>
                    </a:p>
                  </a:txBody>
                  <a:tcPr marL="68580" marR="68580" marT="0" marB="0" anchor="ctr">
                    <a:solidFill>
                      <a:schemeClr val="bg1"/>
                    </a:solidFill>
                  </a:tcPr>
                </a:tc>
              </a:tr>
              <a:tr h="274320">
                <a:tc>
                  <a:txBody>
                    <a:bodyPr/>
                    <a:lstStyle/>
                    <a:p>
                      <a:pPr algn="l" latinLnBrk="1">
                        <a:spcAft>
                          <a:spcPts val="0"/>
                        </a:spcAft>
                      </a:pPr>
                      <a:r>
                        <a:rPr lang="en-US" sz="1400" kern="100"/>
                        <a:t>4</a:t>
                      </a:r>
                      <a:endParaRPr lang="en-US" sz="1400" b="0" kern="10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Resource Allocation</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Tag allocates slots based on reader’s request</a:t>
                      </a:r>
                      <a:endParaRPr lang="en-US" sz="1400" b="0" kern="100" dirty="0">
                        <a:latin typeface="Malgun Gothic"/>
                        <a:ea typeface="Malgun Gothic"/>
                        <a:cs typeface="Times New Roman"/>
                      </a:endParaRPr>
                    </a:p>
                  </a:txBody>
                  <a:tcPr marL="68580" marR="68580" marT="0" marB="0" anchor="ctr">
                    <a:solidFill>
                      <a:schemeClr val="bg1"/>
                    </a:solidFill>
                  </a:tcPr>
                </a:tc>
              </a:tr>
              <a:tr h="274320">
                <a:tc>
                  <a:txBody>
                    <a:bodyPr/>
                    <a:lstStyle/>
                    <a:p>
                      <a:pPr algn="l" latinLnBrk="1">
                        <a:spcAft>
                          <a:spcPts val="0"/>
                        </a:spcAft>
                      </a:pPr>
                      <a:r>
                        <a:rPr lang="en-US" sz="1400" kern="100"/>
                        <a:t>5</a:t>
                      </a:r>
                      <a:endParaRPr lang="en-US" sz="1400" b="0" kern="10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Data Transmission</a:t>
                      </a:r>
                      <a:endParaRPr lang="en-US" sz="1400" b="0" kern="100" dirty="0">
                        <a:latin typeface="Malgun Gothic"/>
                        <a:ea typeface="Malgun Gothic"/>
                        <a:cs typeface="Times New Roman"/>
                      </a:endParaRPr>
                    </a:p>
                  </a:txBody>
                  <a:tcPr marL="68580" marR="68580" marT="0" marB="0" anchor="ctr">
                    <a:solidFill>
                      <a:schemeClr val="bg1"/>
                    </a:solidFill>
                  </a:tcPr>
                </a:tc>
                <a:tc>
                  <a:txBody>
                    <a:bodyPr/>
                    <a:lstStyle/>
                    <a:p>
                      <a:pPr algn="l" latinLnBrk="1">
                        <a:spcAft>
                          <a:spcPts val="0"/>
                        </a:spcAft>
                      </a:pPr>
                      <a:r>
                        <a:rPr lang="en-US" sz="1400" kern="100" dirty="0"/>
                        <a:t>Data transmission using allocated slot</a:t>
                      </a:r>
                      <a:endParaRPr lang="en-US" sz="1400" b="0" kern="100" dirty="0">
                        <a:latin typeface="Malgun Gothic"/>
                        <a:ea typeface="Malgun Gothic"/>
                        <a:cs typeface="Times New Roman"/>
                      </a:endParaRPr>
                    </a:p>
                  </a:txBody>
                  <a:tcPr marL="68580" marR="68580" marT="0" marB="0" anchor="ctr">
                    <a:solidFill>
                      <a:schemeClr val="bg1"/>
                    </a:solidFill>
                  </a:tcPr>
                </a:tc>
              </a:tr>
            </a:tbl>
          </a:graphicData>
        </a:graphic>
      </p:graphicFrame>
      <p:graphicFrame>
        <p:nvGraphicFramePr>
          <p:cNvPr id="4" name="Object 3"/>
          <p:cNvGraphicFramePr>
            <a:graphicFrameLocks/>
          </p:cNvGraphicFramePr>
          <p:nvPr>
            <p:extLst>
              <p:ext uri="{D42A27DB-BD31-4B8C-83A1-F6EECF244321}">
                <p14:modId xmlns:p14="http://schemas.microsoft.com/office/powerpoint/2010/main" val="3161397248"/>
              </p:ext>
            </p:extLst>
          </p:nvPr>
        </p:nvGraphicFramePr>
        <p:xfrm>
          <a:off x="914400" y="3233737"/>
          <a:ext cx="2973388" cy="3090863"/>
        </p:xfrm>
        <a:graphic>
          <a:graphicData uri="http://schemas.openxmlformats.org/presentationml/2006/ole">
            <mc:AlternateContent xmlns:mc="http://schemas.openxmlformats.org/markup-compatibility/2006">
              <mc:Choice xmlns:v="urn:schemas-microsoft-com:vml" Requires="v">
                <p:oleObj spid="_x0000_s10276" name="Visio" r:id="rId3" imgW="5149558" imgH="5206822" progId="">
                  <p:embed/>
                </p:oleObj>
              </mc:Choice>
              <mc:Fallback>
                <p:oleObj name="Visio" r:id="rId3" imgW="5149558" imgH="5206822" progId="">
                  <p:embed/>
                  <p:pic>
                    <p:nvPicPr>
                      <p:cNvPr id="0" name="Picture 3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233737"/>
                        <a:ext cx="2973388" cy="309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67824449"/>
              </p:ext>
            </p:extLst>
          </p:nvPr>
        </p:nvGraphicFramePr>
        <p:xfrm>
          <a:off x="4343400" y="3181350"/>
          <a:ext cx="3667125" cy="3143250"/>
        </p:xfrm>
        <a:graphic>
          <a:graphicData uri="http://schemas.openxmlformats.org/presentationml/2006/ole">
            <mc:AlternateContent xmlns:mc="http://schemas.openxmlformats.org/markup-compatibility/2006">
              <mc:Choice xmlns:v="urn:schemas-microsoft-com:vml" Requires="v">
                <p:oleObj spid="_x0000_s10277" name="Visio" r:id="rId5" imgW="6419689" imgH="5955880" progId="">
                  <p:embed/>
                </p:oleObj>
              </mc:Choice>
              <mc:Fallback>
                <p:oleObj name="Visio" r:id="rId5" imgW="6419689" imgH="5955880" progId="">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3181350"/>
                        <a:ext cx="3667125" cy="314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바닥글 개체 틀 8"/>
          <p:cNvSpPr>
            <a:spLocks noGrp="1"/>
          </p:cNvSpPr>
          <p:nvPr>
            <p:ph type="ftr" sz="quarter" idx="11"/>
          </p:nvPr>
        </p:nvSpPr>
        <p:spPr/>
        <p:txBody>
          <a:bodyPr/>
          <a:lstStyle/>
          <a:p>
            <a:r>
              <a:rPr lang="nn-NO" smtClean="0"/>
              <a:t>Yeong Min Jang, Kookmin University</a:t>
            </a:r>
            <a:endParaRPr lang="en-US"/>
          </a:p>
        </p:txBody>
      </p:sp>
      <p:sp>
        <p:nvSpPr>
          <p:cNvPr id="10" name="직사각형 9"/>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1" name="그룹 10"/>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4122087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r>
              <a:rPr lang="en-US" dirty="0"/>
              <a:t> Comparison of ID Technologies</a:t>
            </a:r>
            <a:endParaRPr lang="en-US" dirty="0" smtClean="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graphicFrame>
        <p:nvGraphicFramePr>
          <p:cNvPr id="6" name="Group 2"/>
          <p:cNvGraphicFramePr>
            <a:graphicFrameLocks noGrp="1"/>
          </p:cNvGraphicFramePr>
          <p:nvPr>
            <p:extLst>
              <p:ext uri="{D42A27DB-BD31-4B8C-83A1-F6EECF244321}">
                <p14:modId xmlns:p14="http://schemas.microsoft.com/office/powerpoint/2010/main" val="3182151085"/>
              </p:ext>
            </p:extLst>
          </p:nvPr>
        </p:nvGraphicFramePr>
        <p:xfrm>
          <a:off x="457200" y="1447801"/>
          <a:ext cx="8077200" cy="5191668"/>
        </p:xfrm>
        <a:graphic>
          <a:graphicData uri="http://schemas.openxmlformats.org/drawingml/2006/table">
            <a:tbl>
              <a:tblPr/>
              <a:tblGrid>
                <a:gridCol w="1905000"/>
                <a:gridCol w="1651802"/>
                <a:gridCol w="1853398"/>
                <a:gridCol w="2667000"/>
              </a:tblGrid>
              <a:tr h="3627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38100" cap="flat" cmpd="sng" algn="ctr">
                      <a:solidFill>
                        <a:srgbClr val="B1E2FB"/>
                      </a:solidFill>
                      <a:prstDash val="solid"/>
                      <a:round/>
                      <a:headEnd type="none" w="med" len="med"/>
                      <a:tailEnd type="none" w="med" len="med"/>
                    </a:lnB>
                    <a:lnTlToBr>
                      <a:noFill/>
                    </a:lnTlToBr>
                    <a:lnBlToTr>
                      <a:noFill/>
                    </a:lnBlToTr>
                    <a:solidFill>
                      <a:srgbClr val="B1D2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pitchFamily="34" charset="0"/>
                        </a:rPr>
                        <a:t>Bar Code</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38100" cap="flat" cmpd="sng" algn="ctr">
                      <a:solidFill>
                        <a:srgbClr val="B1E2FB"/>
                      </a:solidFill>
                      <a:prstDash val="solid"/>
                      <a:round/>
                      <a:headEnd type="none" w="med" len="med"/>
                      <a:tailEnd type="none" w="med" len="med"/>
                    </a:lnB>
                    <a:lnTlToBr>
                      <a:noFill/>
                    </a:lnTlToBr>
                    <a:lnBlToTr>
                      <a:noFill/>
                    </a:lnBlToTr>
                    <a:solidFill>
                      <a:srgbClr val="B1D2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pitchFamily="34" charset="0"/>
                        </a:rPr>
                        <a:t>RFID (Passive)</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38100" cap="flat" cmpd="sng" algn="ctr">
                      <a:solidFill>
                        <a:srgbClr val="B1E2FB"/>
                      </a:solidFill>
                      <a:prstDash val="solid"/>
                      <a:round/>
                      <a:headEnd type="none" w="med" len="med"/>
                      <a:tailEnd type="none" w="med" len="med"/>
                    </a:lnB>
                    <a:lnTlToBr>
                      <a:noFill/>
                    </a:lnTlToBr>
                    <a:lnBlToTr>
                      <a:noFill/>
                    </a:lnBlToTr>
                    <a:solidFill>
                      <a:srgbClr val="B1D2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pitchFamily="34" charset="0"/>
                        </a:rPr>
                        <a:t>LED-ID</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38100" cap="flat" cmpd="sng" algn="ctr">
                      <a:solidFill>
                        <a:srgbClr val="B1E2FB"/>
                      </a:solidFill>
                      <a:prstDash val="solid"/>
                      <a:round/>
                      <a:headEnd type="none" w="med" len="med"/>
                      <a:tailEnd type="none" w="med" len="med"/>
                    </a:lnB>
                    <a:lnTlToBr>
                      <a:noFill/>
                    </a:lnTlToBr>
                    <a:lnBlToTr>
                      <a:noFill/>
                    </a:lnBlToTr>
                    <a:solidFill>
                      <a:srgbClr val="B1D2F7"/>
                    </a:solidFill>
                  </a:tcPr>
                </a:tc>
              </a:tr>
              <a:tr h="3542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Signal Format</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(Transmission medium)</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381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Printed image</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381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RF</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381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LED light (Visible Light</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Infra-red Light Ultra Violet Light etc)</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381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r>
              <a:tr h="4441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Reliability</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Wrinkled or smeared labels will not be read</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Nearly flawless read rate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Flawless read rate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r>
              <a:tr h="384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Readable through objects</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 must be line of sight</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Depend on FOV</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r>
              <a:tr h="274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Orientation dependence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r>
              <a:tr h="230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Read speed</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Slow</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Fast </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Variable Speed</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r>
              <a:tr h="45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Multiple tags</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 (10-1000 tags per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second)</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r>
              <a:tr h="230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Updateable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r>
              <a:tr h="230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Data type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Non real-time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Non real-time</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Non real-time and real-time</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r>
              <a:tr h="4819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Tag and reader position</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Scanner needs to see the bar code to read it</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 need to bring the tag near the reader</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Need to bring within the FOV</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r>
              <a:tr h="230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QoS </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 need</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Not support  QoS</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Support QoS</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r>
              <a:tr h="230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Communication</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Half-duplex</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Duplex</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Duplex</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E4EEFC"/>
                    </a:solidFill>
                  </a:tcPr>
                </a:tc>
              </a:tr>
              <a:tr h="4441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Possibility to use  Existing Infrastructure  </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 New setup</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No, New setup</a:t>
                      </a:r>
                      <a:endParaRPr kumimoji="0" lang="en-US" sz="11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Yes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66CC"/>
                          </a:solidFill>
                          <a:effectLst/>
                          <a:latin typeface="Verdana" pitchFamily="34" charset="0"/>
                        </a:rPr>
                        <a:t>Existing infrastructure may be used </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B1E2FB"/>
                      </a:solidFill>
                      <a:prstDash val="solid"/>
                      <a:round/>
                      <a:headEnd type="none" w="med" len="med"/>
                      <a:tailEnd type="none" w="med" len="med"/>
                    </a:lnL>
                    <a:lnR w="12700" cap="flat" cmpd="sng" algn="ctr">
                      <a:solidFill>
                        <a:srgbClr val="B1E2FB"/>
                      </a:solidFill>
                      <a:prstDash val="solid"/>
                      <a:round/>
                      <a:headEnd type="none" w="med" len="med"/>
                      <a:tailEnd type="none" w="med" len="med"/>
                    </a:lnR>
                    <a:lnT w="12700" cap="flat" cmpd="sng" algn="ctr">
                      <a:solidFill>
                        <a:srgbClr val="B1E2FB"/>
                      </a:solidFill>
                      <a:prstDash val="solid"/>
                      <a:round/>
                      <a:headEnd type="none" w="med" len="med"/>
                      <a:tailEnd type="none" w="med" len="med"/>
                    </a:lnT>
                    <a:lnB w="12700" cap="flat" cmpd="sng" algn="ctr">
                      <a:solidFill>
                        <a:srgbClr val="B1E2FB"/>
                      </a:solidFill>
                      <a:prstDash val="solid"/>
                      <a:round/>
                      <a:headEnd type="none" w="med" len="med"/>
                      <a:tailEnd type="none" w="med" len="med"/>
                    </a:lnB>
                    <a:lnTlToBr>
                      <a:noFill/>
                    </a:lnTlToBr>
                    <a:lnBlToTr>
                      <a:noFill/>
                    </a:lnBlToTr>
                    <a:solidFill>
                      <a:srgbClr val="F2F7FD"/>
                    </a:solidFill>
                  </a:tcPr>
                </a:tc>
              </a:tr>
            </a:tbl>
          </a:graphicData>
        </a:graphic>
      </p:graphicFrame>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388759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r>
              <a:rPr lang="en-US" dirty="0" smtClean="0"/>
              <a:t>Interference Management</a:t>
            </a:r>
          </a:p>
        </p:txBody>
      </p:sp>
      <p:sp>
        <p:nvSpPr>
          <p:cNvPr id="6147" name="Content Placeholder 2"/>
          <p:cNvSpPr>
            <a:spLocks noGrp="1"/>
          </p:cNvSpPr>
          <p:nvPr>
            <p:ph idx="1"/>
          </p:nvPr>
        </p:nvSpPr>
        <p:spPr>
          <a:xfrm>
            <a:off x="685800" y="1524000"/>
            <a:ext cx="7772400" cy="4572000"/>
          </a:xfrm>
        </p:spPr>
        <p:txBody>
          <a:bodyPr/>
          <a:lstStyle/>
          <a:p>
            <a:r>
              <a:rPr lang="en-US" altLang="ko-KR" sz="2800" dirty="0" smtClean="0">
                <a:cs typeface="Times New Roman" pitchFamily="18" charset="0"/>
              </a:rPr>
              <a:t>Difference </a:t>
            </a:r>
            <a:r>
              <a:rPr lang="en-US" altLang="ko-KR" sz="2800" dirty="0">
                <a:cs typeface="Times New Roman" pitchFamily="18" charset="0"/>
              </a:rPr>
              <a:t>frequency using for difference </a:t>
            </a:r>
            <a:r>
              <a:rPr lang="en-US" altLang="ko-KR" sz="2800" dirty="0" smtClean="0">
                <a:cs typeface="Times New Roman" pitchFamily="18" charset="0"/>
              </a:rPr>
              <a:t>FOV.</a:t>
            </a:r>
          </a:p>
          <a:p>
            <a:r>
              <a:rPr lang="en-US" altLang="ko-KR" sz="2800" dirty="0">
                <a:cs typeface="Times New Roman" pitchFamily="18" charset="0"/>
              </a:rPr>
              <a:t>Interference avoidance and increasing the utilizing bandwidth</a:t>
            </a:r>
            <a:endParaRPr lang="en-US" sz="2800" dirty="0" smtClean="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971800"/>
            <a:ext cx="5129852" cy="3166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10" name="직사각형 9"/>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1"/>
          <p:cNvGrpSpPr/>
          <p:nvPr/>
        </p:nvGrpSpPr>
        <p:grpSpPr>
          <a:xfrm>
            <a:off x="6088040" y="296840"/>
            <a:ext cx="3429000" cy="307777"/>
            <a:chOff x="6088040" y="296840"/>
            <a:chExt cx="3429000" cy="307777"/>
          </a:xfrm>
        </p:grpSpPr>
        <p:sp>
          <p:nvSpPr>
            <p:cNvPr id="13" name="직사각형 12"/>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427660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r>
              <a:rPr lang="en-US" dirty="0"/>
              <a:t>MAC </a:t>
            </a:r>
            <a:r>
              <a:rPr lang="en-US" dirty="0" smtClean="0"/>
              <a:t>Approach</a:t>
            </a:r>
          </a:p>
        </p:txBody>
      </p:sp>
      <p:sp>
        <p:nvSpPr>
          <p:cNvPr id="6147" name="Content Placeholder 2"/>
          <p:cNvSpPr>
            <a:spLocks noGrp="1"/>
          </p:cNvSpPr>
          <p:nvPr>
            <p:ph idx="1"/>
          </p:nvPr>
        </p:nvSpPr>
        <p:spPr>
          <a:xfrm>
            <a:off x="685800" y="1524000"/>
            <a:ext cx="7772400" cy="4572000"/>
          </a:xfrm>
        </p:spPr>
        <p:txBody>
          <a:bodyPr/>
          <a:lstStyle/>
          <a:p>
            <a:pPr algn="just" latinLnBrk="1"/>
            <a:r>
              <a:rPr lang="en-US" sz="2800" dirty="0"/>
              <a:t>Processing </a:t>
            </a:r>
            <a:r>
              <a:rPr lang="en-US" sz="2800" dirty="0" smtClean="0"/>
              <a:t>state</a:t>
            </a:r>
          </a:p>
          <a:p>
            <a:pPr algn="just" latinLnBrk="1"/>
            <a:endParaRPr lang="en-US" sz="2800" dirty="0"/>
          </a:p>
          <a:p>
            <a:pPr algn="just" latinLnBrk="1"/>
            <a:endParaRPr lang="en-US" sz="2800" dirty="0" smtClean="0"/>
          </a:p>
          <a:p>
            <a:pPr algn="just" latinLnBrk="1"/>
            <a:endParaRPr lang="en-US" sz="2800" dirty="0"/>
          </a:p>
          <a:p>
            <a:pPr algn="just" latinLnBrk="1"/>
            <a:endParaRPr lang="en-US" sz="2800" dirty="0" smtClean="0"/>
          </a:p>
          <a:p>
            <a:pPr algn="just" latinLnBrk="1"/>
            <a:r>
              <a:rPr lang="en-US" sz="2800" dirty="0"/>
              <a:t>Process of Tag</a:t>
            </a:r>
          </a:p>
          <a:p>
            <a:pPr algn="just" latinLnBrk="1"/>
            <a:endParaRPr lang="en-US" sz="2800"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graphicFrame>
        <p:nvGraphicFramePr>
          <p:cNvPr id="2" name="Object 1"/>
          <p:cNvGraphicFramePr>
            <a:graphicFrameLocks noChangeAspect="1"/>
          </p:cNvGraphicFramePr>
          <p:nvPr/>
        </p:nvGraphicFramePr>
        <p:xfrm>
          <a:off x="2922588" y="2060575"/>
          <a:ext cx="3162300" cy="2011363"/>
        </p:xfrm>
        <a:graphic>
          <a:graphicData uri="http://schemas.openxmlformats.org/presentationml/2006/ole">
            <mc:AlternateContent xmlns:mc="http://schemas.openxmlformats.org/markup-compatibility/2006">
              <mc:Choice xmlns:v="urn:schemas-microsoft-com:vml" Requires="v">
                <p:oleObj spid="_x0000_s13348" name="Visio" r:id="rId3" imgW="3475837" imgH="2018538" progId="">
                  <p:embed/>
                </p:oleObj>
              </mc:Choice>
              <mc:Fallback>
                <p:oleObj name="Visio" r:id="rId3" imgW="3475837" imgH="2018538" progId="">
                  <p:embed/>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2588" y="2060575"/>
                        <a:ext cx="3162300" cy="2011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672035246"/>
              </p:ext>
            </p:extLst>
          </p:nvPr>
        </p:nvGraphicFramePr>
        <p:xfrm>
          <a:off x="3581400" y="4343400"/>
          <a:ext cx="3154362" cy="1931988"/>
        </p:xfrm>
        <a:graphic>
          <a:graphicData uri="http://schemas.openxmlformats.org/presentationml/2006/ole">
            <mc:AlternateContent xmlns:mc="http://schemas.openxmlformats.org/markup-compatibility/2006">
              <mc:Choice xmlns:v="urn:schemas-microsoft-com:vml" Requires="v">
                <p:oleObj spid="_x0000_s13349" name="Visio" r:id="rId5" imgW="7235441" imgH="4435149" progId="">
                  <p:embed/>
                </p:oleObj>
              </mc:Choice>
              <mc:Fallback>
                <p:oleObj name="Visio" r:id="rId5" imgW="7235441" imgH="4435149" progId="">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3154362" cy="193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384917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r>
              <a:rPr lang="en-US" dirty="0"/>
              <a:t>MAC </a:t>
            </a:r>
            <a:r>
              <a:rPr lang="en-US" dirty="0" smtClean="0"/>
              <a:t>Approach</a:t>
            </a:r>
          </a:p>
        </p:txBody>
      </p:sp>
      <p:sp>
        <p:nvSpPr>
          <p:cNvPr id="6147" name="Content Placeholder 2"/>
          <p:cNvSpPr>
            <a:spLocks noGrp="1"/>
          </p:cNvSpPr>
          <p:nvPr>
            <p:ph idx="1"/>
          </p:nvPr>
        </p:nvSpPr>
        <p:spPr>
          <a:xfrm>
            <a:off x="685800" y="1524000"/>
            <a:ext cx="7772400" cy="4572000"/>
          </a:xfrm>
        </p:spPr>
        <p:txBody>
          <a:bodyPr/>
          <a:lstStyle/>
          <a:p>
            <a:pPr algn="just" latinLnBrk="1"/>
            <a:r>
              <a:rPr lang="en-US" sz="2800" dirty="0"/>
              <a:t>Process of Reader</a:t>
            </a:r>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008531351"/>
              </p:ext>
            </p:extLst>
          </p:nvPr>
        </p:nvGraphicFramePr>
        <p:xfrm>
          <a:off x="1944501" y="2286000"/>
          <a:ext cx="3460937" cy="2209800"/>
        </p:xfrm>
        <a:graphic>
          <a:graphicData uri="http://schemas.openxmlformats.org/presentationml/2006/ole">
            <mc:AlternateContent xmlns:mc="http://schemas.openxmlformats.org/markup-compatibility/2006">
              <mc:Choice xmlns:v="urn:schemas-microsoft-com:vml" Requires="v">
                <p:oleObj spid="_x0000_s14355" name="Visio" r:id="rId3" imgW="5521013" imgH="4435297" progId="">
                  <p:embed/>
                </p:oleObj>
              </mc:Choice>
              <mc:Fallback>
                <p:oleObj name="Visio" r:id="rId3" imgW="5521013" imgH="4435297" progId="">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4501" y="2286000"/>
                        <a:ext cx="3460937"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3811316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914400"/>
          </a:xfrm>
        </p:spPr>
        <p:txBody>
          <a:bodyPr/>
          <a:lstStyle/>
          <a:p>
            <a:pPr>
              <a:lnSpc>
                <a:spcPct val="85000"/>
              </a:lnSpc>
              <a:defRPr/>
            </a:pPr>
            <a:r>
              <a:rPr lang="en-US" dirty="0">
                <a:latin typeface="Times New Roman" pitchFamily="18" charset="0"/>
                <a:cs typeface="Times New Roman" pitchFamily="18" charset="0"/>
              </a:rPr>
              <a:t>Link Recovery </a:t>
            </a:r>
            <a:endParaRPr lang="ko-KR" altLang="en-US" dirty="0">
              <a:solidFill>
                <a:srgbClr val="FF0000"/>
              </a:solidFill>
              <a:effectLst>
                <a:outerShdw blurRad="38100" dist="38100" dir="2700000" algn="tl">
                  <a:srgbClr val="FFFFFF"/>
                </a:outerShdw>
              </a:effectLst>
              <a:latin typeface="맑은 고딕" pitchFamily="50" charset="-127"/>
              <a:ea typeface="맑은 고딕" pitchFamily="50" charset="-127"/>
            </a:endParaRPr>
          </a:p>
        </p:txBody>
      </p:sp>
      <p:sp>
        <p:nvSpPr>
          <p:cNvPr id="6147" name="Content Placeholder 2"/>
          <p:cNvSpPr>
            <a:spLocks noGrp="1"/>
          </p:cNvSpPr>
          <p:nvPr>
            <p:ph idx="1"/>
          </p:nvPr>
        </p:nvSpPr>
        <p:spPr>
          <a:xfrm>
            <a:off x="685800" y="1524000"/>
            <a:ext cx="7772400" cy="4572000"/>
          </a:xfrm>
        </p:spPr>
        <p:txBody>
          <a:bodyPr/>
          <a:lstStyle/>
          <a:p>
            <a:pPr lvl="0"/>
            <a:r>
              <a:rPr lang="en-US" altLang="ko-KR" sz="2400" dirty="0">
                <a:ea typeface="맑은 고딕" pitchFamily="50" charset="-127"/>
                <a:cs typeface="Times New Roman" pitchFamily="18" charset="0"/>
              </a:rPr>
              <a:t>Unreliable </a:t>
            </a:r>
            <a:r>
              <a:rPr lang="en-US" altLang="ko-KR" sz="2400" dirty="0" smtClean="0">
                <a:ea typeface="맑은 고딕" pitchFamily="50" charset="-127"/>
                <a:cs typeface="Times New Roman" pitchFamily="18" charset="0"/>
              </a:rPr>
              <a:t>LED-ID </a:t>
            </a:r>
            <a:r>
              <a:rPr lang="en-US" altLang="ko-KR" sz="2400" dirty="0">
                <a:ea typeface="맑은 고딕" pitchFamily="50" charset="-127"/>
                <a:cs typeface="Times New Roman" pitchFamily="18" charset="0"/>
              </a:rPr>
              <a:t>link  for </a:t>
            </a:r>
            <a:r>
              <a:rPr lang="en-US" altLang="ko-KR" sz="2400" dirty="0" smtClean="0">
                <a:ea typeface="맑은 고딕" pitchFamily="50" charset="-127"/>
                <a:cs typeface="Times New Roman" pitchFamily="18" charset="0"/>
              </a:rPr>
              <a:t>obstacles.</a:t>
            </a:r>
          </a:p>
          <a:p>
            <a:pPr lvl="0"/>
            <a:r>
              <a:rPr lang="en-US" altLang="ko-KR" sz="2400" dirty="0">
                <a:ea typeface="맑은 고딕" pitchFamily="50" charset="-127"/>
                <a:cs typeface="Times New Roman" pitchFamily="18" charset="0"/>
              </a:rPr>
              <a:t>Recover the link </a:t>
            </a:r>
            <a:r>
              <a:rPr lang="en-US" altLang="ko-KR" sz="2400" dirty="0" smtClean="0">
                <a:ea typeface="맑은 고딕" pitchFamily="50" charset="-127"/>
                <a:cs typeface="Times New Roman" pitchFamily="18" charset="0"/>
              </a:rPr>
              <a:t>ASAP</a:t>
            </a:r>
          </a:p>
          <a:p>
            <a:r>
              <a:rPr lang="en-US" sz="2400" dirty="0">
                <a:cs typeface="Times New Roman" pitchFamily="18" charset="0"/>
              </a:rPr>
              <a:t>Link Recovery Scheme using Cooperative Communication</a:t>
            </a:r>
            <a:endParaRPr lang="ko-KR" altLang="en-US" sz="2400" dirty="0">
              <a:solidFill>
                <a:srgbClr val="FF0000"/>
              </a:solidFill>
              <a:effectLst>
                <a:outerShdw blurRad="38100" dist="38100" dir="2700000" algn="tl">
                  <a:srgbClr val="FFFFFF"/>
                </a:outerShdw>
              </a:effectLst>
              <a:latin typeface="맑은 고딕" pitchFamily="50" charset="-127"/>
              <a:ea typeface="맑은 고딕" pitchFamily="50" charset="-127"/>
            </a:endParaRPr>
          </a:p>
          <a:p>
            <a:pPr lvl="0"/>
            <a:endParaRPr lang="en-US" sz="2400"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pic>
        <p:nvPicPr>
          <p:cNvPr id="9" name="Picture 8"/>
          <p:cNvPicPr/>
          <p:nvPr/>
        </p:nvPicPr>
        <p:blipFill>
          <a:blip r:embed="rId2" cstate="print">
            <a:lum bright="-10000" contrast="10000"/>
          </a:blip>
          <a:srcRect/>
          <a:stretch>
            <a:fillRect/>
          </a:stretch>
        </p:blipFill>
        <p:spPr bwMode="auto">
          <a:xfrm>
            <a:off x="1066800" y="3124200"/>
            <a:ext cx="3886200" cy="2882594"/>
          </a:xfrm>
          <a:prstGeom prst="rect">
            <a:avLst/>
          </a:prstGeom>
          <a:noFill/>
          <a:ln w="9525">
            <a:noFill/>
            <a:miter lim="800000"/>
            <a:headEnd/>
            <a:tailEnd/>
          </a:ln>
        </p:spPr>
      </p:pic>
      <p:grpSp>
        <p:nvGrpSpPr>
          <p:cNvPr id="10" name="Group 9"/>
          <p:cNvGrpSpPr/>
          <p:nvPr/>
        </p:nvGrpSpPr>
        <p:grpSpPr>
          <a:xfrm>
            <a:off x="5029200" y="3753584"/>
            <a:ext cx="3810001" cy="1033962"/>
            <a:chOff x="990600" y="3886200"/>
            <a:chExt cx="7010401" cy="2720803"/>
          </a:xfrm>
        </p:grpSpPr>
        <p:sp>
          <p:nvSpPr>
            <p:cNvPr id="12" name="Rounded Rectangle 11"/>
            <p:cNvSpPr/>
            <p:nvPr/>
          </p:nvSpPr>
          <p:spPr>
            <a:xfrm>
              <a:off x="990600" y="4038600"/>
              <a:ext cx="7010400" cy="2362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28"/>
            <p:cNvGrpSpPr/>
            <p:nvPr/>
          </p:nvGrpSpPr>
          <p:grpSpPr>
            <a:xfrm>
              <a:off x="2286000" y="3886200"/>
              <a:ext cx="4732405" cy="1570816"/>
              <a:chOff x="1828800" y="4572000"/>
              <a:chExt cx="4732405" cy="1570816"/>
            </a:xfrm>
          </p:grpSpPr>
          <p:pic>
            <p:nvPicPr>
              <p:cNvPr id="21" name="Picture 8"/>
              <p:cNvPicPr>
                <a:picLocks noChangeAspect="1" noChangeArrowheads="1"/>
              </p:cNvPicPr>
              <p:nvPr/>
            </p:nvPicPr>
            <p:blipFill>
              <a:blip r:embed="rId3" cstate="print"/>
              <a:srcRect/>
              <a:stretch>
                <a:fillRect/>
              </a:stretch>
            </p:blipFill>
            <p:spPr bwMode="auto">
              <a:xfrm>
                <a:off x="6248400" y="5241637"/>
                <a:ext cx="312805" cy="224536"/>
              </a:xfrm>
              <a:prstGeom prst="rect">
                <a:avLst/>
              </a:prstGeom>
              <a:noFill/>
            </p:spPr>
          </p:pic>
          <p:pic>
            <p:nvPicPr>
              <p:cNvPr id="22" name="Picture 8"/>
              <p:cNvPicPr>
                <a:picLocks noChangeAspect="1" noChangeArrowheads="1"/>
              </p:cNvPicPr>
              <p:nvPr/>
            </p:nvPicPr>
            <p:blipFill>
              <a:blip r:embed="rId3" cstate="print"/>
              <a:srcRect/>
              <a:stretch>
                <a:fillRect/>
              </a:stretch>
            </p:blipFill>
            <p:spPr bwMode="auto">
              <a:xfrm>
                <a:off x="1828800" y="5178137"/>
                <a:ext cx="312805" cy="224536"/>
              </a:xfrm>
              <a:prstGeom prst="rect">
                <a:avLst/>
              </a:prstGeom>
              <a:noFill/>
            </p:spPr>
          </p:pic>
          <p:pic>
            <p:nvPicPr>
              <p:cNvPr id="23" name="Picture 11"/>
              <p:cNvPicPr>
                <a:picLocks noChangeAspect="1" noChangeArrowheads="1"/>
              </p:cNvPicPr>
              <p:nvPr/>
            </p:nvPicPr>
            <p:blipFill>
              <a:blip r:embed="rId4" cstate="print"/>
              <a:srcRect/>
              <a:stretch>
                <a:fillRect/>
              </a:stretch>
            </p:blipFill>
            <p:spPr bwMode="auto">
              <a:xfrm rot="14951615">
                <a:off x="4495946" y="4194024"/>
                <a:ext cx="1522476" cy="2375107"/>
              </a:xfrm>
              <a:prstGeom prst="rect">
                <a:avLst/>
              </a:prstGeom>
              <a:noFill/>
            </p:spPr>
          </p:pic>
          <p:pic>
            <p:nvPicPr>
              <p:cNvPr id="24" name="Picture 11"/>
              <p:cNvPicPr>
                <a:picLocks noChangeAspect="1" noChangeArrowheads="1"/>
              </p:cNvPicPr>
              <p:nvPr/>
            </p:nvPicPr>
            <p:blipFill>
              <a:blip r:embed="rId4" cstate="print"/>
              <a:srcRect/>
              <a:stretch>
                <a:fillRect/>
              </a:stretch>
            </p:blipFill>
            <p:spPr bwMode="auto">
              <a:xfrm rot="4184222">
                <a:off x="2328215" y="4270451"/>
                <a:ext cx="1522476" cy="2125574"/>
              </a:xfrm>
              <a:prstGeom prst="rect">
                <a:avLst/>
              </a:prstGeom>
              <a:noFill/>
            </p:spPr>
          </p:pic>
        </p:grpSp>
        <p:pic>
          <p:nvPicPr>
            <p:cNvPr id="14" name="Picture 8"/>
            <p:cNvPicPr>
              <a:picLocks noChangeAspect="1" noChangeArrowheads="1"/>
            </p:cNvPicPr>
            <p:nvPr/>
          </p:nvPicPr>
          <p:blipFill>
            <a:blip r:embed="rId3" cstate="print"/>
            <a:srcRect/>
            <a:stretch>
              <a:fillRect/>
            </a:stretch>
          </p:blipFill>
          <p:spPr bwMode="auto">
            <a:xfrm>
              <a:off x="4603618" y="5791200"/>
              <a:ext cx="312806" cy="224535"/>
            </a:xfrm>
            <a:prstGeom prst="rect">
              <a:avLst/>
            </a:prstGeom>
            <a:noFill/>
          </p:spPr>
        </p:pic>
        <p:pic>
          <p:nvPicPr>
            <p:cNvPr id="15" name="Picture 11"/>
            <p:cNvPicPr>
              <a:picLocks noChangeAspect="1" noChangeArrowheads="1"/>
            </p:cNvPicPr>
            <p:nvPr/>
          </p:nvPicPr>
          <p:blipFill>
            <a:blip r:embed="rId4" cstate="print"/>
            <a:srcRect/>
            <a:stretch>
              <a:fillRect/>
            </a:stretch>
          </p:blipFill>
          <p:spPr bwMode="auto">
            <a:xfrm rot="5557838">
              <a:off x="2651208" y="4131636"/>
              <a:ext cx="1651938" cy="2157834"/>
            </a:xfrm>
            <a:prstGeom prst="rect">
              <a:avLst/>
            </a:prstGeom>
            <a:noFill/>
          </p:spPr>
        </p:pic>
        <p:pic>
          <p:nvPicPr>
            <p:cNvPr id="16" name="Picture 11"/>
            <p:cNvPicPr>
              <a:picLocks noChangeAspect="1" noChangeArrowheads="1"/>
            </p:cNvPicPr>
            <p:nvPr/>
          </p:nvPicPr>
          <p:blipFill>
            <a:blip r:embed="rId4" cstate="print"/>
            <a:srcRect/>
            <a:stretch>
              <a:fillRect/>
            </a:stretch>
          </p:blipFill>
          <p:spPr bwMode="auto">
            <a:xfrm rot="2624911">
              <a:off x="4972446" y="4272721"/>
              <a:ext cx="1364323" cy="2334282"/>
            </a:xfrm>
            <a:prstGeom prst="rect">
              <a:avLst/>
            </a:prstGeom>
            <a:noFill/>
          </p:spPr>
        </p:pic>
        <p:sp>
          <p:nvSpPr>
            <p:cNvPr id="17" name="Rounded Rectangle 16"/>
            <p:cNvSpPr/>
            <p:nvPr/>
          </p:nvSpPr>
          <p:spPr>
            <a:xfrm>
              <a:off x="1380068" y="4608290"/>
              <a:ext cx="1286933" cy="49711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Sender</a:t>
              </a:r>
              <a:endParaRPr lang="en-US" sz="1200" b="1" dirty="0">
                <a:solidFill>
                  <a:schemeClr val="tx1"/>
                </a:solidFill>
              </a:endParaRPr>
            </a:p>
          </p:txBody>
        </p:sp>
        <p:sp>
          <p:nvSpPr>
            <p:cNvPr id="18" name="Rounded Rectangle 17"/>
            <p:cNvSpPr/>
            <p:nvPr/>
          </p:nvSpPr>
          <p:spPr>
            <a:xfrm>
              <a:off x="6705601" y="4856844"/>
              <a:ext cx="1295400" cy="3537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Receiver</a:t>
              </a:r>
              <a:endParaRPr lang="en-US" sz="1050" b="1" dirty="0">
                <a:solidFill>
                  <a:schemeClr val="tx1"/>
                </a:solidFill>
              </a:endParaRPr>
            </a:p>
          </p:txBody>
        </p:sp>
        <p:sp>
          <p:nvSpPr>
            <p:cNvPr id="19" name="Rounded Rectangle 18"/>
            <p:cNvSpPr/>
            <p:nvPr/>
          </p:nvSpPr>
          <p:spPr>
            <a:xfrm>
              <a:off x="3654552" y="5932868"/>
              <a:ext cx="2243326" cy="46793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Relay node</a:t>
              </a:r>
              <a:endParaRPr lang="en-US" sz="1100" b="1" dirty="0">
                <a:solidFill>
                  <a:schemeClr val="tx1"/>
                </a:solidFill>
              </a:endParaRPr>
            </a:p>
          </p:txBody>
        </p:sp>
        <p:pic>
          <p:nvPicPr>
            <p:cNvPr id="20" name="Picture 2" descr="C:\Users\th\Pictures\Untitled-2 copy.gif"/>
            <p:cNvPicPr>
              <a:picLocks noChangeAspect="1" noChangeArrowheads="1"/>
            </p:cNvPicPr>
            <p:nvPr/>
          </p:nvPicPr>
          <p:blipFill>
            <a:blip r:embed="rId5" cstate="print"/>
            <a:srcRect/>
            <a:stretch>
              <a:fillRect/>
            </a:stretch>
          </p:blipFill>
          <p:spPr bwMode="auto">
            <a:xfrm>
              <a:off x="4419600" y="4343400"/>
              <a:ext cx="395288" cy="762000"/>
            </a:xfrm>
            <a:prstGeom prst="rect">
              <a:avLst/>
            </a:prstGeom>
            <a:noFill/>
          </p:spPr>
        </p:pic>
      </p:grpSp>
      <p:sp>
        <p:nvSpPr>
          <p:cNvPr id="25" name="바닥글 개체 틀 24"/>
          <p:cNvSpPr>
            <a:spLocks noGrp="1"/>
          </p:cNvSpPr>
          <p:nvPr>
            <p:ph type="ftr" sz="quarter" idx="11"/>
          </p:nvPr>
        </p:nvSpPr>
        <p:spPr/>
        <p:txBody>
          <a:bodyPr/>
          <a:lstStyle/>
          <a:p>
            <a:r>
              <a:rPr lang="nn-NO" smtClean="0"/>
              <a:t>Yeong Min Jang, Kookmin University</a:t>
            </a:r>
            <a:endParaRPr lang="en-US"/>
          </a:p>
        </p:txBody>
      </p:sp>
      <p:sp>
        <p:nvSpPr>
          <p:cNvPr id="26" name="직사각형 25"/>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7" name="그룹 26"/>
          <p:cNvGrpSpPr/>
          <p:nvPr/>
        </p:nvGrpSpPr>
        <p:grpSpPr>
          <a:xfrm>
            <a:off x="6088040" y="296840"/>
            <a:ext cx="3429000" cy="307777"/>
            <a:chOff x="6088040" y="296840"/>
            <a:chExt cx="3429000" cy="307777"/>
          </a:xfrm>
        </p:grpSpPr>
        <p:sp>
          <p:nvSpPr>
            <p:cNvPr id="28" name="직사각형 2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a:t>
              </a:r>
              <a:r>
                <a:rPr lang="en-US" altLang="ko-KR" sz="1400" b="1" dirty="0" smtClean="0"/>
                <a:t>15-12-0279-00-wng0</a:t>
              </a:r>
              <a:endParaRPr lang="ko-KR" altLang="en-US" sz="1400" b="1" dirty="0"/>
            </a:p>
          </p:txBody>
        </p:sp>
      </p:grpSp>
    </p:spTree>
    <p:extLst>
      <p:ext uri="{BB962C8B-B14F-4D97-AF65-F5344CB8AC3E}">
        <p14:creationId xmlns:p14="http://schemas.microsoft.com/office/powerpoint/2010/main" val="1973112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533400"/>
            <a:ext cx="7772400" cy="914400"/>
          </a:xfrm>
        </p:spPr>
        <p:txBody>
          <a:bodyPr/>
          <a:lstStyle/>
          <a:p>
            <a:r>
              <a:rPr lang="en-US" sz="3200" dirty="0"/>
              <a:t> </a:t>
            </a:r>
            <a:r>
              <a:rPr lang="en-US" altLang="ko-KR" sz="3200" dirty="0">
                <a:latin typeface="Times New Roman" pitchFamily="18" charset="0"/>
                <a:cs typeface="Times New Roman" pitchFamily="18" charset="0"/>
              </a:rPr>
              <a:t>Location-Aware Fast Link Switching </a:t>
            </a:r>
            <a:r>
              <a:rPr lang="en-US" altLang="ko-KR" sz="3200" dirty="0" smtClean="0">
                <a:latin typeface="Times New Roman" pitchFamily="18" charset="0"/>
                <a:cs typeface="Times New Roman" pitchFamily="18" charset="0"/>
              </a:rPr>
              <a:t>Scheme</a:t>
            </a:r>
            <a:endParaRPr lang="en-US" dirty="0" smtClean="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Oval 5"/>
          <p:cNvSpPr/>
          <p:nvPr/>
        </p:nvSpPr>
        <p:spPr>
          <a:xfrm>
            <a:off x="7163177" y="2610123"/>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p:cNvSpPr/>
          <p:nvPr/>
        </p:nvSpPr>
        <p:spPr>
          <a:xfrm>
            <a:off x="1787219" y="4232175"/>
            <a:ext cx="576064" cy="57519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Oval 8"/>
          <p:cNvSpPr/>
          <p:nvPr/>
        </p:nvSpPr>
        <p:spPr>
          <a:xfrm>
            <a:off x="1787219" y="5744344"/>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Oval 9"/>
          <p:cNvSpPr/>
          <p:nvPr/>
        </p:nvSpPr>
        <p:spPr>
          <a:xfrm>
            <a:off x="4354865" y="2610123"/>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Oval 11"/>
          <p:cNvSpPr/>
          <p:nvPr/>
        </p:nvSpPr>
        <p:spPr>
          <a:xfrm>
            <a:off x="4409125" y="4232176"/>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Oval 12"/>
          <p:cNvSpPr/>
          <p:nvPr/>
        </p:nvSpPr>
        <p:spPr>
          <a:xfrm>
            <a:off x="4409125" y="5744344"/>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p:cNvSpPr/>
          <p:nvPr/>
        </p:nvSpPr>
        <p:spPr>
          <a:xfrm>
            <a:off x="1787219" y="2610122"/>
            <a:ext cx="695438" cy="61394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p:cNvSpPr/>
          <p:nvPr/>
        </p:nvSpPr>
        <p:spPr>
          <a:xfrm>
            <a:off x="7163177" y="4232176"/>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Oval 15"/>
          <p:cNvSpPr/>
          <p:nvPr/>
        </p:nvSpPr>
        <p:spPr>
          <a:xfrm>
            <a:off x="7163177" y="5744344"/>
            <a:ext cx="576064" cy="5040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7" name="Picture 2" descr="C:\Users\Jippo\Desktop\mobi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2863" y="3953754"/>
            <a:ext cx="202476" cy="485331"/>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913909" y="2625308"/>
            <a:ext cx="568748" cy="461665"/>
          </a:xfrm>
          <a:prstGeom prst="rect">
            <a:avLst/>
          </a:prstGeom>
          <a:noFill/>
        </p:spPr>
        <p:txBody>
          <a:bodyPr wrap="square" rtlCol="0">
            <a:spAutoFit/>
          </a:bodyPr>
          <a:lstStyle/>
          <a:p>
            <a:endParaRPr lang="en-US" dirty="0" smtClean="0"/>
          </a:p>
          <a:p>
            <a:r>
              <a:rPr lang="en-US" dirty="0" smtClean="0"/>
              <a:t>Tag#1</a:t>
            </a:r>
            <a:endParaRPr lang="en-US" dirty="0"/>
          </a:p>
        </p:txBody>
      </p:sp>
      <p:sp>
        <p:nvSpPr>
          <p:cNvPr id="19" name="TextBox 18"/>
          <p:cNvSpPr txBox="1"/>
          <p:nvPr/>
        </p:nvSpPr>
        <p:spPr>
          <a:xfrm>
            <a:off x="1834585" y="4196605"/>
            <a:ext cx="648072" cy="461665"/>
          </a:xfrm>
          <a:prstGeom prst="rect">
            <a:avLst/>
          </a:prstGeom>
          <a:noFill/>
        </p:spPr>
        <p:txBody>
          <a:bodyPr wrap="square" rtlCol="0">
            <a:spAutoFit/>
          </a:bodyPr>
          <a:lstStyle/>
          <a:p>
            <a:endParaRPr lang="en-US" dirty="0" smtClean="0"/>
          </a:p>
          <a:p>
            <a:r>
              <a:rPr lang="en-US" dirty="0" smtClean="0"/>
              <a:t>Tag#2</a:t>
            </a:r>
            <a:endParaRPr lang="en-US" dirty="0"/>
          </a:p>
        </p:txBody>
      </p:sp>
      <p:sp>
        <p:nvSpPr>
          <p:cNvPr id="20" name="TextBox 19"/>
          <p:cNvSpPr txBox="1"/>
          <p:nvPr/>
        </p:nvSpPr>
        <p:spPr>
          <a:xfrm>
            <a:off x="1834585" y="5830669"/>
            <a:ext cx="648072" cy="646331"/>
          </a:xfrm>
          <a:prstGeom prst="rect">
            <a:avLst/>
          </a:prstGeom>
          <a:noFill/>
        </p:spPr>
        <p:txBody>
          <a:bodyPr wrap="square" rtlCol="0">
            <a:spAutoFit/>
          </a:bodyPr>
          <a:lstStyle/>
          <a:p>
            <a:r>
              <a:rPr lang="en-US" dirty="0" smtClean="0"/>
              <a:t>Tag#3</a:t>
            </a:r>
            <a:endParaRPr lang="en-US" dirty="0"/>
          </a:p>
        </p:txBody>
      </p:sp>
      <p:sp>
        <p:nvSpPr>
          <p:cNvPr id="21" name="TextBox 20"/>
          <p:cNvSpPr txBox="1"/>
          <p:nvPr/>
        </p:nvSpPr>
        <p:spPr>
          <a:xfrm>
            <a:off x="4373121" y="2571064"/>
            <a:ext cx="648072" cy="461665"/>
          </a:xfrm>
          <a:prstGeom prst="rect">
            <a:avLst/>
          </a:prstGeom>
          <a:noFill/>
        </p:spPr>
        <p:txBody>
          <a:bodyPr wrap="square" rtlCol="0">
            <a:spAutoFit/>
          </a:bodyPr>
          <a:lstStyle/>
          <a:p>
            <a:endParaRPr lang="en-US" dirty="0" smtClean="0"/>
          </a:p>
          <a:p>
            <a:r>
              <a:rPr lang="en-US" dirty="0" smtClean="0"/>
              <a:t>Tag#4</a:t>
            </a:r>
            <a:endParaRPr lang="en-US" dirty="0"/>
          </a:p>
        </p:txBody>
      </p:sp>
      <p:sp>
        <p:nvSpPr>
          <p:cNvPr id="22" name="TextBox 21"/>
          <p:cNvSpPr txBox="1"/>
          <p:nvPr/>
        </p:nvSpPr>
        <p:spPr>
          <a:xfrm>
            <a:off x="4465544" y="4169116"/>
            <a:ext cx="660064" cy="461665"/>
          </a:xfrm>
          <a:prstGeom prst="rect">
            <a:avLst/>
          </a:prstGeom>
          <a:noFill/>
        </p:spPr>
        <p:txBody>
          <a:bodyPr wrap="square" rtlCol="0">
            <a:spAutoFit/>
          </a:bodyPr>
          <a:lstStyle/>
          <a:p>
            <a:endParaRPr lang="en-US" dirty="0" smtClean="0"/>
          </a:p>
          <a:p>
            <a:r>
              <a:rPr lang="en-US" dirty="0" smtClean="0"/>
              <a:t>Tag#5</a:t>
            </a:r>
            <a:endParaRPr lang="en-US" dirty="0"/>
          </a:p>
        </p:txBody>
      </p:sp>
      <p:sp>
        <p:nvSpPr>
          <p:cNvPr id="23" name="TextBox 22"/>
          <p:cNvSpPr txBox="1"/>
          <p:nvPr/>
        </p:nvSpPr>
        <p:spPr>
          <a:xfrm>
            <a:off x="4409125" y="5830669"/>
            <a:ext cx="648072" cy="646331"/>
          </a:xfrm>
          <a:prstGeom prst="rect">
            <a:avLst/>
          </a:prstGeom>
          <a:noFill/>
        </p:spPr>
        <p:txBody>
          <a:bodyPr wrap="square" rtlCol="0">
            <a:spAutoFit/>
          </a:bodyPr>
          <a:lstStyle/>
          <a:p>
            <a:r>
              <a:rPr lang="en-US" dirty="0" smtClean="0"/>
              <a:t>Tag#6</a:t>
            </a:r>
            <a:endParaRPr lang="en-US" dirty="0"/>
          </a:p>
        </p:txBody>
      </p:sp>
      <p:sp>
        <p:nvSpPr>
          <p:cNvPr id="24" name="TextBox 23"/>
          <p:cNvSpPr txBox="1"/>
          <p:nvPr/>
        </p:nvSpPr>
        <p:spPr>
          <a:xfrm>
            <a:off x="7176906" y="2725437"/>
            <a:ext cx="648072" cy="646331"/>
          </a:xfrm>
          <a:prstGeom prst="rect">
            <a:avLst/>
          </a:prstGeom>
          <a:noFill/>
        </p:spPr>
        <p:txBody>
          <a:bodyPr wrap="square" rtlCol="0">
            <a:spAutoFit/>
          </a:bodyPr>
          <a:lstStyle/>
          <a:p>
            <a:r>
              <a:rPr lang="en-US" dirty="0" smtClean="0"/>
              <a:t>Tag#7</a:t>
            </a:r>
            <a:endParaRPr lang="en-US" dirty="0"/>
          </a:p>
        </p:txBody>
      </p:sp>
      <p:sp>
        <p:nvSpPr>
          <p:cNvPr id="25" name="TextBox 24"/>
          <p:cNvSpPr txBox="1"/>
          <p:nvPr/>
        </p:nvSpPr>
        <p:spPr>
          <a:xfrm>
            <a:off x="7176906" y="4325637"/>
            <a:ext cx="648072" cy="646331"/>
          </a:xfrm>
          <a:prstGeom prst="rect">
            <a:avLst/>
          </a:prstGeom>
          <a:noFill/>
        </p:spPr>
        <p:txBody>
          <a:bodyPr wrap="square" rtlCol="0">
            <a:spAutoFit/>
          </a:bodyPr>
          <a:lstStyle/>
          <a:p>
            <a:r>
              <a:rPr lang="en-US" dirty="0" smtClean="0"/>
              <a:t>Tag#8</a:t>
            </a:r>
            <a:endParaRPr lang="en-US" dirty="0"/>
          </a:p>
        </p:txBody>
      </p:sp>
      <p:sp>
        <p:nvSpPr>
          <p:cNvPr id="26" name="TextBox 25"/>
          <p:cNvSpPr txBox="1"/>
          <p:nvPr/>
        </p:nvSpPr>
        <p:spPr>
          <a:xfrm>
            <a:off x="7200528" y="5830669"/>
            <a:ext cx="648072" cy="646331"/>
          </a:xfrm>
          <a:prstGeom prst="rect">
            <a:avLst/>
          </a:prstGeom>
          <a:noFill/>
        </p:spPr>
        <p:txBody>
          <a:bodyPr wrap="square" rtlCol="0">
            <a:spAutoFit/>
          </a:bodyPr>
          <a:lstStyle/>
          <a:p>
            <a:r>
              <a:rPr lang="en-US" dirty="0" smtClean="0"/>
              <a:t>Tag#9</a:t>
            </a:r>
            <a:endParaRPr lang="en-US" dirty="0"/>
          </a:p>
        </p:txBody>
      </p:sp>
      <p:cxnSp>
        <p:nvCxnSpPr>
          <p:cNvPr id="27" name="Straight Arrow Connector 26"/>
          <p:cNvCxnSpPr/>
          <p:nvPr/>
        </p:nvCxnSpPr>
        <p:spPr>
          <a:xfrm flipV="1">
            <a:off x="3112124" y="3747340"/>
            <a:ext cx="810693" cy="412828"/>
          </a:xfrm>
          <a:prstGeom prst="straightConnector1">
            <a:avLst/>
          </a:prstGeom>
          <a:ln w="15875" cmpd="sng">
            <a:solidFill>
              <a:srgbClr val="FF0000">
                <a:alpha val="81000"/>
              </a:srgb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rot="19992983">
            <a:off x="2929019" y="3512096"/>
            <a:ext cx="1209822" cy="369332"/>
          </a:xfrm>
          <a:prstGeom prst="rect">
            <a:avLst/>
          </a:prstGeom>
          <a:noFill/>
        </p:spPr>
        <p:txBody>
          <a:bodyPr wrap="square" rtlCol="0">
            <a:spAutoFit/>
          </a:bodyPr>
          <a:lstStyle/>
          <a:p>
            <a:r>
              <a:rPr lang="en-US" dirty="0" smtClean="0"/>
              <a:t>Direction</a:t>
            </a:r>
            <a:endParaRPr lang="en-US" dirty="0"/>
          </a:p>
        </p:txBody>
      </p:sp>
      <p:sp>
        <p:nvSpPr>
          <p:cNvPr id="29" name="TextBox 28"/>
          <p:cNvSpPr txBox="1"/>
          <p:nvPr/>
        </p:nvSpPr>
        <p:spPr>
          <a:xfrm>
            <a:off x="1480243" y="4758191"/>
            <a:ext cx="1440160" cy="369332"/>
          </a:xfrm>
          <a:prstGeom prst="rect">
            <a:avLst/>
          </a:prstGeom>
          <a:noFill/>
        </p:spPr>
        <p:txBody>
          <a:bodyPr wrap="square" rtlCol="0">
            <a:spAutoFit/>
          </a:bodyPr>
          <a:lstStyle/>
          <a:p>
            <a:r>
              <a:rPr lang="en-US" dirty="0" smtClean="0"/>
              <a:t>Serving Tag</a:t>
            </a:r>
            <a:endParaRPr lang="en-US" dirty="0"/>
          </a:p>
        </p:txBody>
      </p:sp>
      <p:sp>
        <p:nvSpPr>
          <p:cNvPr id="30" name="Oval 29"/>
          <p:cNvSpPr/>
          <p:nvPr/>
        </p:nvSpPr>
        <p:spPr>
          <a:xfrm>
            <a:off x="717490" y="3053724"/>
            <a:ext cx="2940110" cy="2544714"/>
          </a:xfrm>
          <a:prstGeom prst="ellipse">
            <a:avLst/>
          </a:prstGeom>
          <a:solidFill>
            <a:schemeClr val="bg1">
              <a:alpha val="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202736" y="3219368"/>
            <a:ext cx="2934579" cy="2501217"/>
          </a:xfrm>
          <a:prstGeom prst="ellipse">
            <a:avLst/>
          </a:prstGeom>
          <a:solidFill>
            <a:schemeClr val="bg1">
              <a:alpha val="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048000" y="1771568"/>
            <a:ext cx="3200400" cy="2581446"/>
          </a:xfrm>
          <a:prstGeom prst="ellipse">
            <a:avLst/>
          </a:prstGeom>
          <a:solidFill>
            <a:schemeClr val="bg1">
              <a:alpha val="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23021" y="1780922"/>
            <a:ext cx="2934579" cy="2501217"/>
          </a:xfrm>
          <a:prstGeom prst="ellipse">
            <a:avLst/>
          </a:prstGeom>
          <a:solidFill>
            <a:schemeClr val="bg1">
              <a:alpha val="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itle 1"/>
          <p:cNvSpPr txBox="1">
            <a:spLocks/>
          </p:cNvSpPr>
          <p:nvPr/>
        </p:nvSpPr>
        <p:spPr bwMode="auto">
          <a:xfrm>
            <a:off x="723021" y="1324263"/>
            <a:ext cx="4968615" cy="457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latinLnBrk="1"/>
            <a:r>
              <a:rPr lang="en-US" sz="2400" dirty="0">
                <a:latin typeface="Times New Roman" pitchFamily="18" charset="0"/>
                <a:cs typeface="Times New Roman" pitchFamily="18" charset="0"/>
              </a:rPr>
              <a:t>Multi-tags scenario of LED-ID system</a:t>
            </a:r>
            <a:endParaRPr lang="en-US" sz="2400" dirty="0">
              <a:solidFill>
                <a:schemeClr val="tx1"/>
              </a:solidFill>
              <a:latin typeface="Times New Roman" pitchFamily="18" charset="0"/>
              <a:cs typeface="Times New Roman" pitchFamily="18" charset="0"/>
            </a:endParaRPr>
          </a:p>
        </p:txBody>
      </p:sp>
      <p:sp>
        <p:nvSpPr>
          <p:cNvPr id="34" name="바닥글 개체 틀 33"/>
          <p:cNvSpPr>
            <a:spLocks noGrp="1"/>
          </p:cNvSpPr>
          <p:nvPr>
            <p:ph type="ftr" sz="quarter" idx="11"/>
          </p:nvPr>
        </p:nvSpPr>
        <p:spPr/>
        <p:txBody>
          <a:bodyPr/>
          <a:lstStyle/>
          <a:p>
            <a:r>
              <a:rPr lang="nn-NO" smtClean="0"/>
              <a:t>Yeong Min Jang, Kookmin University</a:t>
            </a:r>
            <a:endParaRPr lang="en-US"/>
          </a:p>
        </p:txBody>
      </p:sp>
      <p:sp>
        <p:nvSpPr>
          <p:cNvPr id="36" name="직사각형 35"/>
          <p:cNvSpPr/>
          <p:nvPr/>
        </p:nvSpPr>
        <p:spPr bwMode="auto">
          <a:xfrm>
            <a:off x="5410200" y="253652"/>
            <a:ext cx="3429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7" name="그룹 36"/>
          <p:cNvGrpSpPr/>
          <p:nvPr/>
        </p:nvGrpSpPr>
        <p:grpSpPr>
          <a:xfrm>
            <a:off x="6088040" y="296840"/>
            <a:ext cx="3429000" cy="307777"/>
            <a:chOff x="6088040" y="296840"/>
            <a:chExt cx="3429000" cy="307777"/>
          </a:xfrm>
        </p:grpSpPr>
        <p:sp>
          <p:nvSpPr>
            <p:cNvPr id="38" name="직사각형 3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TextBox 38"/>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15-12-0279-00-wng0</a:t>
              </a:r>
              <a:endParaRPr lang="ko-KR" altLang="en-US" sz="1400" b="1" dirty="0"/>
            </a:p>
          </p:txBody>
        </p:sp>
      </p:grpSp>
    </p:spTree>
    <p:extLst>
      <p:ext uri="{BB962C8B-B14F-4D97-AF65-F5344CB8AC3E}">
        <p14:creationId xmlns:p14="http://schemas.microsoft.com/office/powerpoint/2010/main" val="1973112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5436</TotalTime>
  <Words>718</Words>
  <Application>Microsoft Office PowerPoint</Application>
  <PresentationFormat>On-screen Show (4:3)</PresentationFormat>
  <Paragraphs>243</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VLC_Composition_090917</vt:lpstr>
      <vt:lpstr>Visio</vt:lpstr>
      <vt:lpstr>PowerPoint Presentation</vt:lpstr>
      <vt:lpstr>Contents</vt:lpstr>
      <vt:lpstr>Network Architecture for LED-ID Application</vt:lpstr>
      <vt:lpstr> Comparison of ID Technologies</vt:lpstr>
      <vt:lpstr>Interference Management</vt:lpstr>
      <vt:lpstr>MAC Approach</vt:lpstr>
      <vt:lpstr>MAC Approach</vt:lpstr>
      <vt:lpstr>Link Recovery </vt:lpstr>
      <vt:lpstr> Location-Aware Fast Link Switching Scheme</vt:lpstr>
      <vt:lpstr>Location-Aware Fast Link Switching Scheme</vt:lpstr>
      <vt:lpstr>Cooperative and Relay Network</vt:lpstr>
      <vt:lpstr>Cooperative MAC Protocol for LED-ID</vt:lpstr>
      <vt:lpstr>Conclusion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268</cp:revision>
  <cp:lastPrinted>2012-03-12T07:40:50Z</cp:lastPrinted>
  <dcterms:created xsi:type="dcterms:W3CDTF">2009-09-18T11:31:33Z</dcterms:created>
  <dcterms:modified xsi:type="dcterms:W3CDTF">2012-05-16T18:39:24Z</dcterms:modified>
</cp:coreProperties>
</file>