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9" r:id="rId2"/>
    <p:sldId id="270" r:id="rId3"/>
    <p:sldId id="294" r:id="rId4"/>
    <p:sldId id="273" r:id="rId5"/>
    <p:sldId id="287" r:id="rId6"/>
    <p:sldId id="296" r:id="rId7"/>
    <p:sldId id="297" r:id="rId8"/>
    <p:sldId id="288" r:id="rId9"/>
    <p:sldId id="289" r:id="rId10"/>
    <p:sldId id="290" r:id="rId11"/>
    <p:sldId id="291" r:id="rId12"/>
    <p:sldId id="292" r:id="rId13"/>
    <p:sldId id="283" r:id="rId14"/>
  </p:sldIdLst>
  <p:sldSz cx="9144000" cy="6858000" type="screen4x3"/>
  <p:notesSz cx="70104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33"/>
    <a:srgbClr val="CC00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047" autoAdjust="0"/>
    <p:restoredTop sz="94660"/>
  </p:normalViewPr>
  <p:slideViewPr>
    <p:cSldViewPr>
      <p:cViewPr>
        <p:scale>
          <a:sx n="76" d="100"/>
          <a:sy n="76" d="100"/>
        </p:scale>
        <p:origin x="-1428" y="6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2760"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84576" y="-40361"/>
            <a:ext cx="2722563"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3" eaLnBrk="0" hangingPunct="0">
              <a:defRPr sz="1400" b="1"/>
            </a:lvl1pPr>
          </a:lstStyle>
          <a:p>
            <a:r>
              <a:rPr lang="en-US" smtClean="0"/>
              <a:t>March 2012doc</a:t>
            </a:r>
            <a:r>
              <a:rPr lang="en-US"/>
              <a:t>.: IEEE 802.15-09-0117-00-0007</a:t>
            </a:r>
          </a:p>
        </p:txBody>
      </p:sp>
      <p:sp>
        <p:nvSpPr>
          <p:cNvPr id="3075" name="Rectangle 3"/>
          <p:cNvSpPr>
            <a:spLocks noGrp="1" noChangeArrowheads="1"/>
          </p:cNvSpPr>
          <p:nvPr>
            <p:ph type="dt" sz="quarter" idx="1"/>
          </p:nvPr>
        </p:nvSpPr>
        <p:spPr bwMode="auto">
          <a:xfrm>
            <a:off x="703263" y="175081"/>
            <a:ext cx="2335212"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3" eaLnBrk="0" hangingPunct="0">
              <a:defRPr sz="1400" b="1"/>
            </a:lvl1pPr>
          </a:lstStyle>
          <a:p>
            <a:fld id="{378C396A-494E-4CAA-B146-1CF12B224978}" type="datetime1">
              <a:rPr lang="en-US"/>
              <a:pPr/>
              <a:t>5/17/2012</a:t>
            </a:fld>
            <a:r>
              <a:rPr lang="en-US"/>
              <a:t>&lt;month year&gt;</a:t>
            </a:r>
          </a:p>
        </p:txBody>
      </p:sp>
      <p:sp>
        <p:nvSpPr>
          <p:cNvPr id="3076" name="Rectangle 4"/>
          <p:cNvSpPr>
            <a:spLocks noGrp="1" noChangeArrowheads="1"/>
          </p:cNvSpPr>
          <p:nvPr>
            <p:ph type="ftr" sz="quarter" idx="2"/>
          </p:nvPr>
        </p:nvSpPr>
        <p:spPr bwMode="auto">
          <a:xfrm>
            <a:off x="4206876" y="8997950"/>
            <a:ext cx="2181225"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8213" eaLnBrk="0" hangingPunct="0">
              <a:defRPr sz="1000"/>
            </a:lvl1pPr>
          </a:lstStyle>
          <a:p>
            <a:r>
              <a:rPr lang="en-US"/>
              <a:t>&lt;author&gt;, &lt;company&gt;</a:t>
            </a:r>
          </a:p>
        </p:txBody>
      </p:sp>
      <p:sp>
        <p:nvSpPr>
          <p:cNvPr id="3077" name="Rectangle 5"/>
          <p:cNvSpPr>
            <a:spLocks noGrp="1" noChangeArrowheads="1"/>
          </p:cNvSpPr>
          <p:nvPr>
            <p:ph type="sldNum" sz="quarter" idx="3"/>
          </p:nvPr>
        </p:nvSpPr>
        <p:spPr bwMode="auto">
          <a:xfrm>
            <a:off x="2727326" y="8997950"/>
            <a:ext cx="1400175"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8213" eaLnBrk="0" hangingPunct="0">
              <a:defRPr sz="1000"/>
            </a:lvl1pPr>
          </a:lstStyle>
          <a:p>
            <a:r>
              <a:rPr lang="en-US"/>
              <a:t>Page </a:t>
            </a:r>
            <a:fld id="{3356F652-433C-46BD-A755-9E2264A25F45}" type="slidenum">
              <a:rPr lang="en-US"/>
              <a:pPr/>
              <a:t>‹#›</a:t>
            </a:fld>
            <a:endParaRPr lang="en-US"/>
          </a:p>
        </p:txBody>
      </p:sp>
      <p:sp>
        <p:nvSpPr>
          <p:cNvPr id="3078" name="Line 6"/>
          <p:cNvSpPr>
            <a:spLocks noChangeShapeType="1"/>
          </p:cNvSpPr>
          <p:nvPr/>
        </p:nvSpPr>
        <p:spPr bwMode="auto">
          <a:xfrm>
            <a:off x="701676" y="387350"/>
            <a:ext cx="560705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3079" name="Rectangle 7"/>
          <p:cNvSpPr>
            <a:spLocks noChangeArrowheads="1"/>
          </p:cNvSpPr>
          <p:nvPr/>
        </p:nvSpPr>
        <p:spPr bwMode="auto">
          <a:xfrm>
            <a:off x="701675" y="8997950"/>
            <a:ext cx="719138" cy="184666"/>
          </a:xfrm>
          <a:prstGeom prst="rect">
            <a:avLst/>
          </a:prstGeom>
          <a:noFill/>
          <a:ln w="9525">
            <a:noFill/>
            <a:miter lim="800000"/>
            <a:headEnd/>
            <a:tailEnd/>
          </a:ln>
          <a:effectLst/>
        </p:spPr>
        <p:txBody>
          <a:bodyPr lIns="0" tIns="0" rIns="0" bIns="0">
            <a:spAutoFit/>
          </a:bodyPr>
          <a:lstStyle/>
          <a:p>
            <a:pPr defTabSz="938213" eaLnBrk="0" hangingPunct="0"/>
            <a:r>
              <a:rPr lang="en-US"/>
              <a:t>Submission</a:t>
            </a:r>
          </a:p>
        </p:txBody>
      </p:sp>
      <p:sp>
        <p:nvSpPr>
          <p:cNvPr id="3080" name="Line 8"/>
          <p:cNvSpPr>
            <a:spLocks noChangeShapeType="1"/>
          </p:cNvSpPr>
          <p:nvPr/>
        </p:nvSpPr>
        <p:spPr bwMode="auto">
          <a:xfrm>
            <a:off x="701676" y="8986838"/>
            <a:ext cx="57626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p14="http://schemas.microsoft.com/office/powerpoint/2010/main" val="191185838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05200" y="-119737"/>
            <a:ext cx="2844800"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3" eaLnBrk="0" hangingPunct="0">
              <a:defRPr sz="1400" b="1"/>
            </a:lvl1pPr>
          </a:lstStyle>
          <a:p>
            <a:r>
              <a:rPr lang="en-US"/>
              <a:t>September 2009doc.: IEEE 802.15-09-0117-00-0007</a:t>
            </a:r>
          </a:p>
        </p:txBody>
      </p:sp>
      <p:sp>
        <p:nvSpPr>
          <p:cNvPr id="2051" name="Rectangle 3"/>
          <p:cNvSpPr>
            <a:spLocks noGrp="1" noChangeArrowheads="1"/>
          </p:cNvSpPr>
          <p:nvPr>
            <p:ph type="dt" idx="1"/>
          </p:nvPr>
        </p:nvSpPr>
        <p:spPr bwMode="auto">
          <a:xfrm>
            <a:off x="661988" y="95707"/>
            <a:ext cx="2765425"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3" eaLnBrk="0" hangingPunct="0">
              <a:defRPr sz="1400" b="1"/>
            </a:lvl1pPr>
          </a:lstStyle>
          <a:p>
            <a:fld id="{AFDAFFE8-75B2-4EB4-8EB5-D649CD28A1B2}" type="datetime1">
              <a:rPr lang="en-US"/>
              <a:pPr/>
              <a:t>5/17/2012</a:t>
            </a:fld>
            <a:r>
              <a:rPr lang="en-US"/>
              <a:t>&lt;month year&gt;</a:t>
            </a:r>
          </a:p>
        </p:txBody>
      </p:sp>
      <p:sp>
        <p:nvSpPr>
          <p:cNvPr id="23556" name="Rectangle 4"/>
          <p:cNvSpPr>
            <a:spLocks noGrp="1" noRot="1" noChangeAspect="1" noChangeArrowheads="1" noTextEdit="1"/>
          </p:cNvSpPr>
          <p:nvPr>
            <p:ph type="sldImg" idx="2"/>
          </p:nvPr>
        </p:nvSpPr>
        <p:spPr bwMode="auto">
          <a:xfrm>
            <a:off x="1190625" y="703263"/>
            <a:ext cx="4630738"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33451" y="4416426"/>
            <a:ext cx="5143500" cy="4183063"/>
          </a:xfrm>
          <a:prstGeom prst="rect">
            <a:avLst/>
          </a:prstGeom>
          <a:noFill/>
          <a:ln w="9525">
            <a:noFill/>
            <a:miter lim="800000"/>
            <a:headEnd/>
            <a:tailEnd/>
          </a:ln>
        </p:spPr>
        <p:txBody>
          <a:bodyPr vert="horz" wrap="square" lIns="94187" tIns="46296" rIns="94187" bIns="4629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813176" y="9001125"/>
            <a:ext cx="25368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60375" lvl="4" algn="r" defTabSz="938213" eaLnBrk="0" hangingPunct="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65451" y="9001125"/>
            <a:ext cx="81121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8213" eaLnBrk="0" hangingPunct="0">
              <a:defRPr/>
            </a:lvl1pPr>
          </a:lstStyle>
          <a:p>
            <a:r>
              <a:rPr lang="en-US"/>
              <a:t>Page </a:t>
            </a:r>
            <a:fld id="{3D3E9B2A-6799-40D7-89FD-ABBA798CF9AC}" type="slidenum">
              <a:rPr lang="en-US"/>
              <a:pPr/>
              <a:t>‹#›</a:t>
            </a:fld>
            <a:endParaRPr lang="en-US"/>
          </a:p>
        </p:txBody>
      </p:sp>
      <p:sp>
        <p:nvSpPr>
          <p:cNvPr id="2056" name="Rectangle 8"/>
          <p:cNvSpPr>
            <a:spLocks noChangeArrowheads="1"/>
          </p:cNvSpPr>
          <p:nvPr/>
        </p:nvSpPr>
        <p:spPr bwMode="auto">
          <a:xfrm>
            <a:off x="731839" y="9001125"/>
            <a:ext cx="719137" cy="184666"/>
          </a:xfrm>
          <a:prstGeom prst="rect">
            <a:avLst/>
          </a:prstGeom>
          <a:noFill/>
          <a:ln w="9525">
            <a:noFill/>
            <a:miter lim="800000"/>
            <a:headEnd/>
            <a:tailEnd/>
          </a:ln>
          <a:effectLst/>
        </p:spPr>
        <p:txBody>
          <a:bodyPr lIns="0" tIns="0" rIns="0" bIns="0">
            <a:spAutoFit/>
          </a:bodyPr>
          <a:lstStyle/>
          <a:p>
            <a:pPr defTabSz="919163" eaLnBrk="0" hangingPunct="0"/>
            <a:r>
              <a:rPr lang="en-US"/>
              <a:t>Submission</a:t>
            </a:r>
          </a:p>
        </p:txBody>
      </p:sp>
      <p:sp>
        <p:nvSpPr>
          <p:cNvPr id="2057" name="Line 9"/>
          <p:cNvSpPr>
            <a:spLocks noChangeShapeType="1"/>
          </p:cNvSpPr>
          <p:nvPr/>
        </p:nvSpPr>
        <p:spPr bwMode="auto">
          <a:xfrm>
            <a:off x="731838" y="8999538"/>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2058" name="Line 10"/>
          <p:cNvSpPr>
            <a:spLocks noChangeShapeType="1"/>
          </p:cNvSpPr>
          <p:nvPr/>
        </p:nvSpPr>
        <p:spPr bwMode="auto">
          <a:xfrm>
            <a:off x="654051" y="296863"/>
            <a:ext cx="57023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p14="http://schemas.microsoft.com/office/powerpoint/2010/main" val="32604583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hdr" sz="quarter"/>
          </p:nvPr>
        </p:nvSpPr>
        <p:spPr>
          <a:ln/>
        </p:spPr>
        <p:txBody>
          <a:bodyPr/>
          <a:lstStyle/>
          <a:p>
            <a:r>
              <a:rPr lang="en-US" dirty="0"/>
              <a:t>September </a:t>
            </a:r>
            <a:r>
              <a:rPr lang="en-US" dirty="0" smtClean="0"/>
              <a:t>2011doc</a:t>
            </a:r>
            <a:r>
              <a:rPr lang="en-US" dirty="0"/>
              <a:t>.: IEEE 802.15-09-0117-00-0007</a:t>
            </a:r>
          </a:p>
        </p:txBody>
      </p:sp>
      <p:sp>
        <p:nvSpPr>
          <p:cNvPr id="9" name="Rectangle 3"/>
          <p:cNvSpPr>
            <a:spLocks noGrp="1" noChangeArrowheads="1"/>
          </p:cNvSpPr>
          <p:nvPr>
            <p:ph type="dt" idx="1"/>
          </p:nvPr>
        </p:nvSpPr>
        <p:spPr>
          <a:ln/>
        </p:spPr>
        <p:txBody>
          <a:bodyPr/>
          <a:lstStyle/>
          <a:p>
            <a:fld id="{DDEB5ECF-DBF0-4B00-A34B-6D739605B8EB}" type="datetime1">
              <a:rPr lang="en-US"/>
              <a:pPr/>
              <a:t>5/17/2012</a:t>
            </a:fld>
            <a:r>
              <a:rPr lang="en-US"/>
              <a:t>&lt;month year&gt;</a:t>
            </a:r>
          </a:p>
        </p:txBody>
      </p:sp>
      <p:sp>
        <p:nvSpPr>
          <p:cNvPr id="24578" name="Slide Image Placeholder 1"/>
          <p:cNvSpPr>
            <a:spLocks noGrp="1" noRot="1" noChangeAspect="1" noTextEdit="1"/>
          </p:cNvSpPr>
          <p:nvPr>
            <p:ph type="sldImg"/>
          </p:nvPr>
        </p:nvSpPr>
        <p:spPr>
          <a:xfrm>
            <a:off x="1189038" y="703263"/>
            <a:ext cx="4632325" cy="3473450"/>
          </a:xfrm>
          <a:ln/>
        </p:spPr>
      </p:sp>
      <p:sp>
        <p:nvSpPr>
          <p:cNvPr id="24579" name="Notes Placeholder 2"/>
          <p:cNvSpPr>
            <a:spLocks noGrp="1"/>
          </p:cNvSpPr>
          <p:nvPr>
            <p:ph type="body" idx="1"/>
          </p:nvPr>
        </p:nvSpPr>
        <p:spPr/>
        <p:txBody>
          <a:bodyPr/>
          <a:lstStyle/>
          <a:p>
            <a:endParaRPr lang="en-US" smtClean="0"/>
          </a:p>
        </p:txBody>
      </p:sp>
      <p:sp>
        <p:nvSpPr>
          <p:cNvPr id="24580" name="Header Placeholder 3"/>
          <p:cNvSpPr txBox="1">
            <a:spLocks noGrp="1"/>
          </p:cNvSpPr>
          <p:nvPr/>
        </p:nvSpPr>
        <p:spPr bwMode="auto">
          <a:xfrm>
            <a:off x="3505200" y="95707"/>
            <a:ext cx="2844800" cy="215444"/>
          </a:xfrm>
          <a:prstGeom prst="rect">
            <a:avLst/>
          </a:prstGeom>
          <a:noFill/>
          <a:ln w="9525">
            <a:noFill/>
            <a:miter lim="800000"/>
            <a:headEnd/>
            <a:tailEnd/>
          </a:ln>
        </p:spPr>
        <p:txBody>
          <a:bodyPr lIns="0" tIns="0" rIns="0" bIns="0" anchor="b">
            <a:spAutoFit/>
          </a:bodyPr>
          <a:lstStyle/>
          <a:p>
            <a:pPr algn="r" defTabSz="938213" eaLnBrk="0" hangingPunct="0"/>
            <a:r>
              <a:rPr lang="en-US" sz="1400" b="1"/>
              <a:t>doc.: IEEE 802.15-09-0117-00-0007</a:t>
            </a:r>
          </a:p>
        </p:txBody>
      </p:sp>
      <p:sp>
        <p:nvSpPr>
          <p:cNvPr id="24581" name="Date Placeholder 4"/>
          <p:cNvSpPr txBox="1">
            <a:spLocks noGrp="1"/>
          </p:cNvSpPr>
          <p:nvPr/>
        </p:nvSpPr>
        <p:spPr bwMode="auto">
          <a:xfrm>
            <a:off x="661988" y="95707"/>
            <a:ext cx="2765425" cy="215444"/>
          </a:xfrm>
          <a:prstGeom prst="rect">
            <a:avLst/>
          </a:prstGeom>
          <a:noFill/>
          <a:ln w="9525">
            <a:noFill/>
            <a:miter lim="800000"/>
            <a:headEnd/>
            <a:tailEnd/>
          </a:ln>
        </p:spPr>
        <p:txBody>
          <a:bodyPr lIns="0" tIns="0" rIns="0" bIns="0" anchor="b">
            <a:spAutoFit/>
          </a:bodyPr>
          <a:lstStyle/>
          <a:p>
            <a:pPr defTabSz="938213" eaLnBrk="0" hangingPunct="0"/>
            <a:r>
              <a:rPr lang="en-US" sz="1400" b="1"/>
              <a:t>&lt;month year&gt;</a:t>
            </a:r>
          </a:p>
        </p:txBody>
      </p:sp>
      <p:sp>
        <p:nvSpPr>
          <p:cNvPr id="24582" name="Footer Placeholder 5"/>
          <p:cNvSpPr>
            <a:spLocks noGrp="1"/>
          </p:cNvSpPr>
          <p:nvPr>
            <p:ph type="ftr" sz="quarter" idx="4"/>
          </p:nvPr>
        </p:nvSpPr>
        <p:spPr>
          <a:noFill/>
        </p:spPr>
        <p:txBody>
          <a:bodyPr/>
          <a:lstStyle/>
          <a:p>
            <a:pPr lvl="4"/>
            <a:r>
              <a:rPr lang="en-US"/>
              <a:t>&lt;author&gt;, &lt;company&gt;</a:t>
            </a:r>
          </a:p>
        </p:txBody>
      </p:sp>
      <p:sp>
        <p:nvSpPr>
          <p:cNvPr id="24583" name="Slide Number Placeholder 6"/>
          <p:cNvSpPr>
            <a:spLocks noGrp="1"/>
          </p:cNvSpPr>
          <p:nvPr>
            <p:ph type="sldNum" sz="quarter" idx="5"/>
          </p:nvPr>
        </p:nvSpPr>
        <p:spPr>
          <a:noFill/>
        </p:spPr>
        <p:txBody>
          <a:bodyPr/>
          <a:lstStyle/>
          <a:p>
            <a:r>
              <a:rPr lang="en-US"/>
              <a:t>Page </a:t>
            </a:r>
            <a:fld id="{DE724A62-13E4-4261-84BB-CCFBA250F072}" type="slidenum">
              <a:rPr lang="en-US"/>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8" name="TextBox 7"/>
          <p:cNvSpPr txBox="1"/>
          <p:nvPr/>
        </p:nvSpPr>
        <p:spPr>
          <a:xfrm>
            <a:off x="5791200" y="301625"/>
            <a:ext cx="3171825" cy="307975"/>
          </a:xfrm>
          <a:prstGeom prst="rect">
            <a:avLst/>
          </a:prstGeom>
          <a:solidFill>
            <a:schemeClr val="bg1"/>
          </a:solidFill>
        </p:spPr>
        <p:txBody>
          <a:bodyPr wrap="none">
            <a:spAutoFit/>
          </a:bodyPr>
          <a:lstStyle/>
          <a:p>
            <a:r>
              <a:rPr lang="en-US" sz="1400" b="1" dirty="0" smtClean="0">
                <a:solidFill>
                  <a:schemeClr val="tx1"/>
                </a:solidFill>
              </a:rPr>
              <a:t>doc. : </a:t>
            </a:r>
            <a:r>
              <a:rPr lang="en-US" altLang="ko-KR" sz="1400" b="1" dirty="0" smtClean="0">
                <a:solidFill>
                  <a:schemeClr val="tx1"/>
                </a:solidFill>
              </a:rPr>
              <a:t>: IEEE 802.</a:t>
            </a:r>
            <a:r>
              <a:rPr lang="en-US" altLang="ko-KR" sz="1400" b="1" dirty="0" smtClean="0">
                <a:solidFill>
                  <a:schemeClr val="tx1"/>
                </a:solidFill>
                <a:effectLst/>
              </a:rPr>
              <a:t> 15-12-0164-00-wng0 </a:t>
            </a:r>
            <a:endParaRPr lang="en-US" sz="1400" b="1" dirty="0">
              <a:solidFill>
                <a:schemeClr val="tx1"/>
              </a:solidFill>
            </a:endParaRPr>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12" name="Rectangle 11"/>
          <p:cNvSpPr>
            <a:spLocks noGrp="1" noChangeArrowheads="1"/>
          </p:cNvSpPr>
          <p:nvPr>
            <p:ph type="ftr" sz="quarter" idx="11"/>
          </p:nvPr>
        </p:nvSpPr>
        <p:spPr>
          <a:xfrm>
            <a:off x="5486400" y="6475413"/>
            <a:ext cx="3124200" cy="182562"/>
          </a:xfrm>
        </p:spPr>
        <p:txBody>
          <a:bodyPr/>
          <a:lstStyle>
            <a:lvl1pPr>
              <a:defRPr/>
            </a:lvl1pPr>
          </a:lstStyle>
          <a:p>
            <a:r>
              <a:rPr lang="nn-NO" smtClean="0"/>
              <a:t>Yeong Min Jang, Kookmin University</a:t>
            </a:r>
            <a:endParaRPr lang="en-US"/>
          </a:p>
        </p:txBody>
      </p:sp>
      <p:sp>
        <p:nvSpPr>
          <p:cNvPr id="13" name="Rectangle 12"/>
          <p:cNvSpPr>
            <a:spLocks noGrp="1" noChangeArrowheads="1"/>
          </p:cNvSpPr>
          <p:nvPr>
            <p:ph type="sldNum" sz="quarter" idx="12"/>
          </p:nvPr>
        </p:nvSpPr>
        <p:spPr/>
        <p:txBody>
          <a:bodyPr/>
          <a:lstStyle>
            <a:lvl1pPr>
              <a:defRPr/>
            </a:lvl1pPr>
          </a:lstStyle>
          <a:p>
            <a:pPr>
              <a:defRPr/>
            </a:pPr>
            <a:r>
              <a:rPr lang="en-US"/>
              <a:t>Slide </a:t>
            </a:r>
            <a:fld id="{BF29BC87-BF55-421B-B54D-29C11A5C93C2}" type="slidenum">
              <a:rPr lang="en-US"/>
              <a:pPr>
                <a:defRPr/>
              </a:pPr>
              <a:t>‹#›</a:t>
            </a:fld>
            <a:endParaRPr lang="en-US"/>
          </a:p>
        </p:txBody>
      </p:sp>
      <p:sp>
        <p:nvSpPr>
          <p:cNvPr id="14" name="Date Placeholder 1"/>
          <p:cNvSpPr>
            <a:spLocks noGrp="1"/>
          </p:cNvSpPr>
          <p:nvPr>
            <p:ph type="dt" sz="half" idx="10"/>
          </p:nvPr>
        </p:nvSpPr>
        <p:spPr>
          <a:xfrm>
            <a:off x="685800" y="381456"/>
            <a:ext cx="1600200" cy="215444"/>
          </a:xfrm>
        </p:spPr>
        <p:txBody>
          <a:bodyPr/>
          <a:lstStyle/>
          <a:p>
            <a:r>
              <a:rPr lang="en-US" altLang="ko-KR" smtClean="0"/>
              <a:t>May 2012</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766B7E9-C1CC-4B81-9E3E-BDC5014A504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9A7FD99-E112-416B-8982-6B30D5468DF1}"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384175"/>
            <a:ext cx="1600200" cy="212725"/>
          </a:xfrm>
        </p:spPr>
        <p:txBody>
          <a:bodyPr/>
          <a:lstStyle>
            <a:lvl1pPr>
              <a:defRPr/>
            </a:lvl1pPr>
          </a:lstStyle>
          <a:p>
            <a:r>
              <a:rPr lang="en-US" altLang="ko-KR" smtClean="0"/>
              <a:t>May 2012</a:t>
            </a:r>
            <a:endParaRPr lang="en-US"/>
          </a:p>
        </p:txBody>
      </p:sp>
      <p:sp>
        <p:nvSpPr>
          <p:cNvPr id="5" name="Footer Placeholder 4"/>
          <p:cNvSpPr>
            <a:spLocks noGrp="1"/>
          </p:cNvSpPr>
          <p:nvPr>
            <p:ph type="ftr" sz="quarter" idx="11"/>
          </p:nvPr>
        </p:nvSpPr>
        <p:spPr>
          <a:xfrm>
            <a:off x="5486400" y="6475413"/>
            <a:ext cx="3124200" cy="184150"/>
          </a:xfrm>
        </p:spPr>
        <p:txBody>
          <a:bodyPr/>
          <a:lstStyle>
            <a:lvl1pPr>
              <a:defRPr/>
            </a:lvl1pPr>
          </a:lstStyle>
          <a:p>
            <a:r>
              <a:rPr lang="en-US"/>
              <a:t>Yeong Min Jang, Kookmin University</a:t>
            </a:r>
          </a:p>
        </p:txBody>
      </p:sp>
      <p:sp>
        <p:nvSpPr>
          <p:cNvPr id="6" name="Slide Number Placeholder 5"/>
          <p:cNvSpPr>
            <a:spLocks noGrp="1"/>
          </p:cNvSpPr>
          <p:nvPr>
            <p:ph type="sldNum" sz="quarter" idx="12"/>
          </p:nvPr>
        </p:nvSpPr>
        <p:spPr>
          <a:xfrm>
            <a:off x="4344988" y="6475413"/>
            <a:ext cx="530225" cy="182562"/>
          </a:xfrm>
        </p:spPr>
        <p:txBody>
          <a:bodyPr/>
          <a:lstStyle>
            <a:lvl1pPr>
              <a:defRPr smtClean="0"/>
            </a:lvl1pPr>
          </a:lstStyle>
          <a:p>
            <a:pPr>
              <a:defRPr/>
            </a:pPr>
            <a:r>
              <a:rPr lang="en-US"/>
              <a:t>Slide </a:t>
            </a:r>
            <a:fld id="{656268D0-4611-45F7-BF6F-449ED53C6C0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8" name="TextBox 7"/>
          <p:cNvSpPr txBox="1"/>
          <p:nvPr/>
        </p:nvSpPr>
        <p:spPr>
          <a:xfrm>
            <a:off x="5791200" y="301625"/>
            <a:ext cx="3171825" cy="307975"/>
          </a:xfrm>
          <a:prstGeom prst="rect">
            <a:avLst/>
          </a:prstGeom>
          <a:solidFill>
            <a:schemeClr val="bg1"/>
          </a:solidFill>
        </p:spPr>
        <p:txBody>
          <a:bodyPr wrap="none">
            <a:spAutoFit/>
          </a:bodyPr>
          <a:lstStyle/>
          <a:p>
            <a:pPr>
              <a:defRPr/>
            </a:pPr>
            <a:r>
              <a:rPr lang="en-US" sz="1400" b="1" dirty="0"/>
              <a:t>doc. : IEEE 802.15-15-09-0549-00-0007</a:t>
            </a:r>
          </a:p>
        </p:txBody>
      </p:sp>
      <p:sp>
        <p:nvSpPr>
          <p:cNvPr id="9" name="TextBox 8"/>
          <p:cNvSpPr txBox="1"/>
          <p:nvPr/>
        </p:nvSpPr>
        <p:spPr>
          <a:xfrm>
            <a:off x="5791200" y="301625"/>
            <a:ext cx="3175869" cy="307777"/>
          </a:xfrm>
          <a:prstGeom prst="rect">
            <a:avLst/>
          </a:prstGeom>
          <a:solidFill>
            <a:schemeClr val="bg1"/>
          </a:solidFill>
        </p:spPr>
        <p:txBody>
          <a:bodyPr wrap="none">
            <a:spAutoFit/>
          </a:bodyPr>
          <a:lstStyle/>
          <a:p>
            <a:r>
              <a:rPr lang="en-US" sz="1400" b="1" dirty="0" smtClean="0">
                <a:solidFill>
                  <a:schemeClr val="tx1"/>
                </a:solidFill>
              </a:rPr>
              <a:t>doc. : </a:t>
            </a:r>
            <a:r>
              <a:rPr lang="en-US" altLang="ko-KR" sz="1400" b="1" dirty="0" smtClean="0">
                <a:solidFill>
                  <a:schemeClr val="tx1"/>
                </a:solidFill>
              </a:rPr>
              <a:t>: IEEE 802.</a:t>
            </a:r>
            <a:r>
              <a:rPr lang="en-US" altLang="ko-KR" sz="1400" b="1" dirty="0" smtClean="0">
                <a:solidFill>
                  <a:schemeClr val="tx1"/>
                </a:solidFill>
                <a:effectLst/>
              </a:rPr>
              <a:t> 15-12-0164-00-wng0 </a:t>
            </a:r>
            <a:endParaRPr lang="en-US" sz="1400" b="1" dirty="0">
              <a:solidFill>
                <a:schemeClr val="tx1"/>
              </a:solidFill>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Rectangle 9"/>
          <p:cNvSpPr>
            <a:spLocks noGrp="1" noChangeArrowheads="1"/>
          </p:cNvSpPr>
          <p:nvPr>
            <p:ph type="dt" sz="half" idx="10"/>
          </p:nvPr>
        </p:nvSpPr>
        <p:spPr>
          <a:xfrm>
            <a:off x="685800" y="171450"/>
            <a:ext cx="1600200" cy="425450"/>
          </a:xfrm>
        </p:spPr>
        <p:txBody>
          <a:bodyPr/>
          <a:lstStyle>
            <a:lvl1pPr>
              <a:defRPr/>
            </a:lvl1pPr>
          </a:lstStyle>
          <a:p>
            <a:r>
              <a:rPr lang="en-US" altLang="ko-KR" smtClean="0"/>
              <a:t>May 2012</a:t>
            </a:r>
            <a:endParaRPr lang="en-US"/>
          </a:p>
        </p:txBody>
      </p:sp>
      <p:sp>
        <p:nvSpPr>
          <p:cNvPr id="11" name="Rectangle 10"/>
          <p:cNvSpPr>
            <a:spLocks noGrp="1" noChangeArrowheads="1"/>
          </p:cNvSpPr>
          <p:nvPr>
            <p:ph type="ftr" sz="quarter" idx="11"/>
          </p:nvPr>
        </p:nvSpPr>
        <p:spPr/>
        <p:txBody>
          <a:bodyPr/>
          <a:lstStyle>
            <a:lvl1pPr>
              <a:defRPr/>
            </a:lvl1pPr>
          </a:lstStyle>
          <a:p>
            <a:r>
              <a:rPr lang="nn-NO" smtClean="0"/>
              <a:t>Yeong Min Jang, Kookmin University</a:t>
            </a:r>
            <a:endParaRPr lang="en-US"/>
          </a:p>
        </p:txBody>
      </p:sp>
      <p:sp>
        <p:nvSpPr>
          <p:cNvPr id="12" name="Rectangle 11"/>
          <p:cNvSpPr>
            <a:spLocks noGrp="1" noChangeArrowheads="1"/>
          </p:cNvSpPr>
          <p:nvPr>
            <p:ph type="sldNum" sz="quarter" idx="12"/>
          </p:nvPr>
        </p:nvSpPr>
        <p:spPr/>
        <p:txBody>
          <a:bodyPr/>
          <a:lstStyle>
            <a:lvl1pPr>
              <a:defRPr/>
            </a:lvl1pPr>
          </a:lstStyle>
          <a:p>
            <a:pPr>
              <a:defRPr/>
            </a:pPr>
            <a:r>
              <a:rPr lang="en-US"/>
              <a:t>Slide </a:t>
            </a:r>
            <a:fld id="{B3B06152-741F-4076-B040-D5427CE11BFD}"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C4D94FD-E4DD-4F9E-8EC1-ADEA95DCB75C}"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DD008D0-DE3E-462A-80B6-DB0642E9FE1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8"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922185FD-586F-4088-A214-BA15FCD9BB9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4"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88E86A2-24BB-437A-8099-76D2C87A480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81456"/>
            <a:ext cx="1600200" cy="215444"/>
          </a:xfrm>
          <a:ln/>
        </p:spPr>
        <p:txBody>
          <a:bodyPr/>
          <a:lstStyle>
            <a:lvl1pPr>
              <a:defRPr/>
            </a:lvl1pPr>
          </a:lstStyle>
          <a:p>
            <a:r>
              <a:rPr lang="en-US" altLang="ko-KR" smtClean="0"/>
              <a:t>May 2012</a:t>
            </a:r>
            <a:endParaRPr lang="en-US" dirty="0"/>
          </a:p>
        </p:txBody>
      </p:sp>
      <p:sp>
        <p:nvSpPr>
          <p:cNvPr id="3"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65D8D74-25E4-4A14-9B13-1C1CBE0663D9}"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baseline="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85800" y="381456"/>
            <a:ext cx="1600200" cy="215444"/>
          </a:xfrm>
          <a:ln/>
        </p:spPr>
        <p:txBody>
          <a:bodyPr/>
          <a:lstStyle>
            <a:lvl1pPr>
              <a:defRPr/>
            </a:lvl1pPr>
          </a:lstStyle>
          <a:p>
            <a:r>
              <a:rPr lang="en-US" altLang="ko-KR" smtClean="0"/>
              <a:t>May 2012</a:t>
            </a:r>
            <a:endParaRPr lang="en-US" dirty="0"/>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471750D-E916-4F89-8F86-FAE22FA4F1D5}"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EC8C10B-49B0-4DCB-A09C-78F31659FC8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85800" y="381456"/>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r>
              <a:rPr lang="en-US" altLang="ko-KR" smtClean="0"/>
              <a:t>May 2012</a:t>
            </a:r>
            <a:endParaRPr 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r>
              <a:rPr lang="en-US"/>
              <a:t>Yeong Min Jang, Kookmin University</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4EBBADF4-F1EE-4625-B56B-3F43C0FFBEC0}"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1" name="TextBox 10"/>
          <p:cNvSpPr txBox="1"/>
          <p:nvPr/>
        </p:nvSpPr>
        <p:spPr>
          <a:xfrm>
            <a:off x="5486400" y="304800"/>
            <a:ext cx="3071675" cy="307777"/>
          </a:xfrm>
          <a:prstGeom prst="rect">
            <a:avLst/>
          </a:prstGeom>
          <a:solidFill>
            <a:schemeClr val="bg1"/>
          </a:solidFill>
        </p:spPr>
        <p:txBody>
          <a:bodyPr wrap="none">
            <a:spAutoFit/>
          </a:bodyPr>
          <a:lstStyle/>
          <a:p>
            <a:r>
              <a:rPr lang="en-US" sz="1400" b="1" dirty="0">
                <a:solidFill>
                  <a:schemeClr val="tx1"/>
                </a:solidFill>
              </a:rPr>
              <a:t>doc. : IEEE </a:t>
            </a:r>
            <a:r>
              <a:rPr lang="en-US" sz="1400" b="1" dirty="0" smtClean="0">
                <a:solidFill>
                  <a:schemeClr val="tx1"/>
                </a:solidFill>
              </a:rPr>
              <a:t>802.</a:t>
            </a:r>
            <a:r>
              <a:rPr lang="en-US" altLang="ko-KR" sz="1400" b="1" dirty="0" smtClean="0">
                <a:solidFill>
                  <a:schemeClr val="tx1"/>
                </a:solidFill>
                <a:effectLst/>
              </a:rPr>
              <a:t> 15-12-0164-00-wng0 </a:t>
            </a:r>
            <a:endParaRPr lang="en-US" sz="1400" b="1"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921" r:id="rId1"/>
    <p:sldLayoutId id="2147483922" r:id="rId2"/>
    <p:sldLayoutId id="2147483919" r:id="rId3"/>
    <p:sldLayoutId id="2147483918" r:id="rId4"/>
    <p:sldLayoutId id="2147483917" r:id="rId5"/>
    <p:sldLayoutId id="2147483916" r:id="rId6"/>
    <p:sldLayoutId id="2147483915" r:id="rId7"/>
    <p:sldLayoutId id="2147483914" r:id="rId8"/>
    <p:sldLayoutId id="2147483913" r:id="rId9"/>
    <p:sldLayoutId id="2147483912" r:id="rId10"/>
    <p:sldLayoutId id="2147483911" r:id="rId11"/>
    <p:sldLayoutId id="2147483920" r:id="rId1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slideLayout" Target="../slideLayouts/slideLayout2.xml"/><Relationship Id="rId5" Type="http://schemas.openxmlformats.org/officeDocument/2006/relationships/image" Target="../media/image8.emf"/><Relationship Id="rId4" Type="http://schemas.openxmlformats.org/officeDocument/2006/relationships/image" Target="../media/image9.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oleObject" Target="../embeddings/oleObject2.bin"/><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5.emf"/><Relationship Id="rId5" Type="http://schemas.openxmlformats.org/officeDocument/2006/relationships/oleObject" Target="../embeddings/oleObject4.bin"/><Relationship Id="rId4" Type="http://schemas.openxmlformats.org/officeDocument/2006/relationships/image" Target="../media/image4.e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6.emf"/></Relationships>
</file>

<file path=ppt/slides/_rels/slide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0.gif"/><Relationship Id="rId4" Type="http://schemas.openxmlformats.org/officeDocument/2006/relationships/image" Target="../media/image9.emf"/></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Grp="1" noChangeArrowheads="1"/>
          </p:cNvSpPr>
          <p:nvPr>
            <p:ph type="sldNum" sz="quarter" idx="12"/>
          </p:nvPr>
        </p:nvSpPr>
        <p:spPr>
          <a:ln/>
        </p:spPr>
        <p:txBody>
          <a:bodyPr/>
          <a:lstStyle/>
          <a:p>
            <a:pPr>
              <a:defRPr/>
            </a:pPr>
            <a:r>
              <a:rPr lang="en-US" dirty="0"/>
              <a:t>Slide </a:t>
            </a:r>
            <a:fld id="{168A0E28-C750-41B9-A69D-2C32EC8D3106}" type="slidenum">
              <a:rPr lang="en-US"/>
              <a:pPr>
                <a:defRPr/>
              </a:pPr>
              <a:t>1</a:t>
            </a:fld>
            <a:endParaRPr lang="en-US" dirty="0"/>
          </a:p>
        </p:txBody>
      </p:sp>
      <p:sp>
        <p:nvSpPr>
          <p:cNvPr id="27651" name="Rectangle 3"/>
          <p:cNvSpPr>
            <a:spLocks noChangeArrowheads="1"/>
          </p:cNvSpPr>
          <p:nvPr/>
        </p:nvSpPr>
        <p:spPr bwMode="auto">
          <a:xfrm>
            <a:off x="152400" y="609600"/>
            <a:ext cx="8763000" cy="4770537"/>
          </a:xfrm>
          <a:prstGeom prst="rect">
            <a:avLst/>
          </a:prstGeom>
          <a:noFill/>
          <a:ln w="12700">
            <a:noFill/>
            <a:miter lim="800000"/>
            <a:headEnd type="none" w="sm" len="sm"/>
            <a:tailEnd type="none" w="sm" len="sm"/>
          </a:ln>
          <a:effectLst/>
        </p:spPr>
        <p:txBody>
          <a:bodyPr>
            <a:spAutoFit/>
          </a:bodyPr>
          <a:lstStyle/>
          <a:p>
            <a:pPr marL="739775" indent="-739775" algn="ctr" eaLnBrk="0" hangingPunct="0"/>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marL="739775" indent="-739775" eaLnBrk="0" hangingPunct="0"/>
            <a:endParaRPr lang="en-US" sz="1600" dirty="0">
              <a:solidFill>
                <a:schemeClr val="tx2"/>
              </a:solidFill>
            </a:endParaRPr>
          </a:p>
          <a:p>
            <a:pPr marL="739775" indent="-739775" eaLnBrk="0" hangingPunct="0"/>
            <a:r>
              <a:rPr lang="en-US" sz="1600" b="1" dirty="0">
                <a:solidFill>
                  <a:schemeClr val="tx2"/>
                </a:solidFill>
              </a:rPr>
              <a:t>Submission Title:</a:t>
            </a:r>
            <a:r>
              <a:rPr lang="en-US" sz="1600" dirty="0">
                <a:solidFill>
                  <a:schemeClr val="tx2"/>
                </a:solidFill>
              </a:rPr>
              <a:t> </a:t>
            </a:r>
            <a:r>
              <a:rPr lang="en-US" sz="1600" dirty="0" smtClean="0">
                <a:solidFill>
                  <a:schemeClr val="tx2"/>
                </a:solidFill>
              </a:rPr>
              <a:t>[Standardization Issues in LED-ID Techniques]</a:t>
            </a:r>
            <a:r>
              <a:rPr lang="en-US" sz="1600" dirty="0">
                <a:solidFill>
                  <a:schemeClr val="tx2"/>
                </a:solidFill>
              </a:rPr>
              <a:t>	</a:t>
            </a:r>
          </a:p>
          <a:p>
            <a:pPr marL="739775" indent="-739775" eaLnBrk="0" hangingPunct="0"/>
            <a:r>
              <a:rPr lang="en-US" sz="1600" b="1" dirty="0">
                <a:solidFill>
                  <a:schemeClr val="tx2"/>
                </a:solidFill>
              </a:rPr>
              <a:t>Date Submitted</a:t>
            </a:r>
            <a:r>
              <a:rPr lang="en-US" sz="1600" b="1" dirty="0"/>
              <a:t>: </a:t>
            </a:r>
            <a:r>
              <a:rPr lang="en-US" sz="1600" dirty="0" smtClean="0"/>
              <a:t>[May 14, 2012]</a:t>
            </a:r>
            <a:r>
              <a:rPr lang="en-US" sz="1600" dirty="0">
                <a:solidFill>
                  <a:schemeClr val="tx2"/>
                </a:solidFill>
              </a:rPr>
              <a:t>	</a:t>
            </a:r>
          </a:p>
          <a:p>
            <a:pPr marL="739775" indent="-739775" eaLnBrk="0" hangingPunct="0"/>
            <a:r>
              <a:rPr lang="en-US" sz="1600" b="1" dirty="0">
                <a:solidFill>
                  <a:schemeClr val="tx2"/>
                </a:solidFill>
              </a:rPr>
              <a:t>Source:</a:t>
            </a:r>
            <a:r>
              <a:rPr lang="en-US" sz="1600" dirty="0">
                <a:solidFill>
                  <a:schemeClr val="tx2"/>
                </a:solidFill>
              </a:rPr>
              <a:t> </a:t>
            </a:r>
            <a:r>
              <a:rPr lang="en-US" sz="1600" dirty="0" smtClean="0"/>
              <a:t>[</a:t>
            </a:r>
            <a:r>
              <a:rPr lang="en-US" altLang="ko-KR" sz="1600" dirty="0" err="1" smtClean="0"/>
              <a:t>Yeong</a:t>
            </a:r>
            <a:r>
              <a:rPr lang="en-US" altLang="ko-KR" sz="1600" dirty="0" smtClean="0"/>
              <a:t> </a:t>
            </a:r>
            <a:r>
              <a:rPr lang="en-US" altLang="ko-KR" sz="1600" dirty="0"/>
              <a:t>Min Jang</a:t>
            </a:r>
            <a:r>
              <a:rPr lang="en-US" altLang="ko-KR" sz="1600" dirty="0" smtClean="0"/>
              <a:t>, Vu Van Huynh]           </a:t>
            </a:r>
            <a:endParaRPr lang="en-US" altLang="ko-KR" sz="1600" dirty="0"/>
          </a:p>
          <a:p>
            <a:pPr marL="739775" indent="-739775" eaLnBrk="0" hangingPunct="0"/>
            <a:r>
              <a:rPr lang="en-US" altLang="ko-KR" sz="1600" dirty="0"/>
              <a:t>               [</a:t>
            </a:r>
            <a:r>
              <a:rPr lang="en-US" altLang="ko-KR" sz="1600" dirty="0" err="1"/>
              <a:t>Kookmin</a:t>
            </a:r>
            <a:r>
              <a:rPr lang="en-US" altLang="ko-KR" sz="1600" dirty="0"/>
              <a:t> </a:t>
            </a:r>
            <a:r>
              <a:rPr lang="en-US" altLang="ko-KR" sz="1600" dirty="0" smtClean="0"/>
              <a:t>University]                                  </a:t>
            </a:r>
            <a:endParaRPr lang="en-US" altLang="ko-KR" sz="1600" dirty="0"/>
          </a:p>
          <a:p>
            <a:pPr marL="739775" indent="-739775" eaLnBrk="0" hangingPunct="0"/>
            <a:r>
              <a:rPr lang="en-US" altLang="ko-KR" sz="1600" dirty="0"/>
              <a:t>Address [</a:t>
            </a:r>
            <a:r>
              <a:rPr lang="en-US" altLang="ko-KR" sz="1600" dirty="0" err="1"/>
              <a:t>Kookmin</a:t>
            </a:r>
            <a:r>
              <a:rPr lang="en-US" altLang="ko-KR" sz="1600" dirty="0"/>
              <a:t> University, Seoul, Korea]</a:t>
            </a:r>
          </a:p>
          <a:p>
            <a:pPr marL="739775" indent="-739775" eaLnBrk="0" hangingPunct="0"/>
            <a:r>
              <a:rPr lang="en-US" altLang="ko-KR" sz="1600" dirty="0"/>
              <a:t>Voice:[82-2-910-5068], FAX: [82-2-910-5068], E-Mail</a:t>
            </a:r>
            <a:r>
              <a:rPr lang="en-US" altLang="ko-KR" sz="1600" dirty="0" smtClean="0"/>
              <a:t>:[yjang@kookmin.ac.kr</a:t>
            </a:r>
            <a:r>
              <a:rPr lang="en-US" altLang="ko-KR" sz="1600" dirty="0"/>
              <a:t>]	</a:t>
            </a:r>
          </a:p>
          <a:p>
            <a:pPr marL="739775" indent="-739775" eaLnBrk="0" hangingPunct="0">
              <a:spcBef>
                <a:spcPts val="600"/>
              </a:spcBef>
              <a:spcAft>
                <a:spcPts val="600"/>
              </a:spcAft>
            </a:pPr>
            <a:r>
              <a:rPr lang="en-US" sz="1600" b="1" dirty="0" smtClean="0">
                <a:solidFill>
                  <a:schemeClr val="tx2"/>
                </a:solidFill>
              </a:rPr>
              <a:t>Re</a:t>
            </a:r>
            <a:r>
              <a:rPr lang="en-US" sz="1600" b="1" dirty="0">
                <a:solidFill>
                  <a:schemeClr val="tx2"/>
                </a:solidFill>
              </a:rPr>
              <a:t>:</a:t>
            </a:r>
            <a:r>
              <a:rPr lang="en-US" sz="1600" dirty="0">
                <a:solidFill>
                  <a:schemeClr val="tx2"/>
                </a:solidFill>
              </a:rPr>
              <a:t> []</a:t>
            </a:r>
          </a:p>
          <a:p>
            <a:pPr marL="739775" indent="-739775" eaLnBrk="0" hangingPunct="0">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altLang="ko-KR" sz="1600" b="1" dirty="0"/>
              <a:t> 15-12-0279-00-wng0</a:t>
            </a:r>
            <a:endParaRPr lang="en-US" sz="1600" dirty="0" smtClean="0">
              <a:solidFill>
                <a:schemeClr val="tx2"/>
              </a:solidFill>
            </a:endParaRPr>
          </a:p>
          <a:p>
            <a:pPr marL="739775" indent="-739775" eaLnBrk="0" hangingPunct="0">
              <a:spcBef>
                <a:spcPts val="600"/>
              </a:spcBef>
              <a:spcAft>
                <a:spcPts val="600"/>
              </a:spcAft>
            </a:pPr>
            <a:r>
              <a:rPr lang="en-US" sz="1600" b="1" dirty="0" smtClean="0">
                <a:solidFill>
                  <a:schemeClr val="tx2"/>
                </a:solidFill>
              </a:rPr>
              <a:t>Purpose</a:t>
            </a:r>
            <a:r>
              <a:rPr lang="en-US" sz="1600" b="1" dirty="0">
                <a:solidFill>
                  <a:schemeClr val="tx2"/>
                </a:solidFill>
              </a:rPr>
              <a:t>:</a:t>
            </a:r>
            <a:r>
              <a:rPr lang="en-US" sz="1600" dirty="0">
                <a:solidFill>
                  <a:schemeClr val="tx2"/>
                </a:solidFill>
              </a:rPr>
              <a:t>	[</a:t>
            </a:r>
            <a:r>
              <a:rPr lang="en-US" sz="1600" dirty="0"/>
              <a:t>Contribution to IEEE </a:t>
            </a:r>
            <a:r>
              <a:rPr lang="en-US" sz="1600" dirty="0" smtClean="0"/>
              <a:t>802.15 IG-LED</a:t>
            </a:r>
            <a:r>
              <a:rPr lang="en-US" sz="1600" dirty="0" smtClean="0">
                <a:solidFill>
                  <a:schemeClr val="tx2"/>
                </a:solidFill>
              </a:rPr>
              <a:t>]</a:t>
            </a:r>
            <a:endParaRPr lang="en-US" sz="1600" dirty="0">
              <a:solidFill>
                <a:schemeClr val="tx2"/>
              </a:solidFill>
            </a:endParaRPr>
          </a:p>
          <a:p>
            <a:pPr marL="739775" indent="-739775" eaLnBrk="0" hangingPunct="0"/>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739775" indent="-739775" eaLnBrk="0" hangingPunct="0"/>
            <a:r>
              <a:rPr lang="en-US" sz="1600" b="1" dirty="0">
                <a:solidFill>
                  <a:schemeClr val="tx2"/>
                </a:solidFill>
              </a:rPr>
              <a:t>Release:</a:t>
            </a:r>
            <a:r>
              <a:rPr lang="en-US" sz="1600" dirty="0">
                <a:solidFill>
                  <a:schemeClr val="tx2"/>
                </a:solidFill>
              </a:rPr>
              <a:t>	</a:t>
            </a:r>
            <a:r>
              <a:rPr lang="en-US" sz="1600" dirty="0" smtClean="0">
                <a:solidFill>
                  <a:schemeClr val="tx2"/>
                </a:solidFill>
              </a:rPr>
              <a:t> The </a:t>
            </a:r>
            <a:r>
              <a:rPr lang="en-US" sz="1600" dirty="0">
                <a:solidFill>
                  <a:schemeClr val="tx2"/>
                </a:solidFill>
              </a:rPr>
              <a:t>contributor acknowledges and accepts that this contribution becomes the property of IEEE and may be made publicly available by P802.15.	</a:t>
            </a:r>
          </a:p>
        </p:txBody>
      </p:sp>
      <p:sp>
        <p:nvSpPr>
          <p:cNvPr id="6" name="Date Placeholder 1"/>
          <p:cNvSpPr>
            <a:spLocks noGrp="1"/>
          </p:cNvSpPr>
          <p:nvPr>
            <p:ph type="dt" sz="half" idx="10"/>
          </p:nvPr>
        </p:nvSpPr>
        <p:spPr>
          <a:xfrm>
            <a:off x="685800" y="381456"/>
            <a:ext cx="1600200" cy="215444"/>
          </a:xfrm>
        </p:spPr>
        <p:txBody>
          <a:bodyPr/>
          <a:lstStyle/>
          <a:p>
            <a:r>
              <a:rPr lang="en-US" altLang="ko-KR" smtClean="0"/>
              <a:t>May 2012</a:t>
            </a:r>
            <a:endParaRPr lang="en-US" dirty="0"/>
          </a:p>
        </p:txBody>
      </p:sp>
      <p:sp>
        <p:nvSpPr>
          <p:cNvPr id="5" name="바닥글 개체 틀 4"/>
          <p:cNvSpPr>
            <a:spLocks noGrp="1"/>
          </p:cNvSpPr>
          <p:nvPr>
            <p:ph type="ftr" sz="quarter" idx="11"/>
          </p:nvPr>
        </p:nvSpPr>
        <p:spPr/>
        <p:txBody>
          <a:bodyPr/>
          <a:lstStyle/>
          <a:p>
            <a:r>
              <a:rPr lang="en-US" smtClean="0"/>
              <a:t>Yeong Min Jang, Kookmin University</a:t>
            </a:r>
            <a:endParaRPr lang="en-US"/>
          </a:p>
        </p:txBody>
      </p:sp>
      <p:sp>
        <p:nvSpPr>
          <p:cNvPr id="11" name="직사각형 10"/>
          <p:cNvSpPr/>
          <p:nvPr/>
        </p:nvSpPr>
        <p:spPr bwMode="auto">
          <a:xfrm>
            <a:off x="5257800" y="253652"/>
            <a:ext cx="3429000" cy="3048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12" name="그룹 11"/>
          <p:cNvGrpSpPr/>
          <p:nvPr/>
        </p:nvGrpSpPr>
        <p:grpSpPr>
          <a:xfrm>
            <a:off x="6088040" y="296840"/>
            <a:ext cx="3429000" cy="307777"/>
            <a:chOff x="6088040" y="296840"/>
            <a:chExt cx="3429000" cy="307777"/>
          </a:xfrm>
        </p:grpSpPr>
        <p:sp>
          <p:nvSpPr>
            <p:cNvPr id="13" name="직사각형 12"/>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4" name="TextBox 13"/>
            <p:cNvSpPr txBox="1"/>
            <p:nvPr/>
          </p:nvSpPr>
          <p:spPr>
            <a:xfrm>
              <a:off x="6088040" y="296840"/>
              <a:ext cx="3429000" cy="307777"/>
            </a:xfrm>
            <a:prstGeom prst="rect">
              <a:avLst/>
            </a:prstGeom>
            <a:noFill/>
          </p:spPr>
          <p:txBody>
            <a:bodyPr wrap="square" rtlCol="0">
              <a:spAutoFit/>
            </a:bodyPr>
            <a:lstStyle/>
            <a:p>
              <a:r>
                <a:rPr lang="en-US" altLang="ko-KR" sz="1400" b="1" dirty="0" smtClean="0">
                  <a:latin typeface="+mj-lt"/>
                </a:rPr>
                <a:t>doc.: IEEE </a:t>
              </a:r>
              <a:r>
                <a:rPr lang="en-US" altLang="ko-KR" sz="1400" b="1" dirty="0" smtClean="0">
                  <a:latin typeface="+mj-lt"/>
                </a:rPr>
                <a:t>15-12-0279-00-wng0</a:t>
              </a:r>
              <a:endParaRPr lang="ko-KR" altLang="en-US" sz="1400" b="1" dirty="0">
                <a:latin typeface="+mj-lt"/>
              </a:endParaRPr>
            </a:p>
          </p:txBody>
        </p: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85800" y="685800"/>
            <a:ext cx="7772400" cy="914400"/>
          </a:xfrm>
        </p:spPr>
        <p:txBody>
          <a:bodyPr/>
          <a:lstStyle/>
          <a:p>
            <a:pPr fontAlgn="auto">
              <a:spcBef>
                <a:spcPts val="0"/>
              </a:spcBef>
              <a:spcAft>
                <a:spcPts val="0"/>
              </a:spcAft>
              <a:defRPr/>
            </a:pPr>
            <a:r>
              <a:rPr lang="en-US" altLang="ko-KR" sz="3200" dirty="0">
                <a:latin typeface="Times New Roman" pitchFamily="18" charset="0"/>
                <a:cs typeface="Times New Roman" pitchFamily="18" charset="0"/>
              </a:rPr>
              <a:t>Location-Aware Fast Link Switching Scheme</a:t>
            </a:r>
          </a:p>
        </p:txBody>
      </p:sp>
      <p:sp>
        <p:nvSpPr>
          <p:cNvPr id="7"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10</a:t>
            </a:fld>
            <a:endParaRPr lang="en-US" dirty="0"/>
          </a:p>
        </p:txBody>
      </p:sp>
      <p:sp>
        <p:nvSpPr>
          <p:cNvPr id="11" name="Date Placeholder 1"/>
          <p:cNvSpPr>
            <a:spLocks noGrp="1"/>
          </p:cNvSpPr>
          <p:nvPr>
            <p:ph type="dt" sz="half" idx="10"/>
          </p:nvPr>
        </p:nvSpPr>
        <p:spPr>
          <a:xfrm>
            <a:off x="685800" y="381456"/>
            <a:ext cx="1600200" cy="215444"/>
          </a:xfrm>
        </p:spPr>
        <p:txBody>
          <a:bodyPr/>
          <a:lstStyle/>
          <a:p>
            <a:r>
              <a:rPr lang="en-US" altLang="ko-KR" smtClean="0"/>
              <a:t>May 2012</a:t>
            </a:r>
            <a:endParaRPr lang="en-US" dirty="0"/>
          </a:p>
        </p:txBody>
      </p:sp>
      <p:sp>
        <p:nvSpPr>
          <p:cNvPr id="58" name="Oval 57"/>
          <p:cNvSpPr/>
          <p:nvPr/>
        </p:nvSpPr>
        <p:spPr>
          <a:xfrm>
            <a:off x="3805945" y="5642846"/>
            <a:ext cx="1153824" cy="709188"/>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sz="1400" dirty="0" smtClean="0">
              <a:solidFill>
                <a:schemeClr val="tx1"/>
              </a:solidFill>
            </a:endParaRPr>
          </a:p>
          <a:p>
            <a:pPr algn="ctr"/>
            <a:r>
              <a:rPr lang="en-US" sz="1400" dirty="0" smtClean="0">
                <a:solidFill>
                  <a:schemeClr val="tx1"/>
                </a:solidFill>
              </a:rPr>
              <a:t>Tag 2   (X2,Y2)</a:t>
            </a:r>
            <a:endParaRPr lang="en-US" sz="1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59" name="Picture 2" descr="C:\Users\Jippo\Desktop\mobile.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02776" y="4739608"/>
            <a:ext cx="172642" cy="413819"/>
          </a:xfrm>
          <a:prstGeom prst="rect">
            <a:avLst/>
          </a:prstGeom>
          <a:noFill/>
          <a:extLst>
            <a:ext uri="{909E8E84-426E-40DD-AFC4-6F175D3DCCD1}">
              <a14:hiddenFill xmlns:a14="http://schemas.microsoft.com/office/drawing/2010/main">
                <a:solidFill>
                  <a:srgbClr val="FFFFFF"/>
                </a:solidFill>
              </a14:hiddenFill>
            </a:ext>
          </a:extLst>
        </p:spPr>
      </p:pic>
      <p:pic>
        <p:nvPicPr>
          <p:cNvPr id="60" name="Picture 2" descr="C:\Users\Jippo\Desktop\mobil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15677" y="4266502"/>
            <a:ext cx="161548" cy="387226"/>
          </a:xfrm>
          <a:prstGeom prst="rect">
            <a:avLst/>
          </a:prstGeom>
          <a:noFill/>
          <a:extLst>
            <a:ext uri="{909E8E84-426E-40DD-AFC4-6F175D3DCCD1}">
              <a14:hiddenFill xmlns:a14="http://schemas.microsoft.com/office/drawing/2010/main">
                <a:solidFill>
                  <a:srgbClr val="FFFFFF"/>
                </a:solidFill>
              </a14:hiddenFill>
            </a:ext>
          </a:extLst>
        </p:spPr>
      </p:pic>
      <p:cxnSp>
        <p:nvCxnSpPr>
          <p:cNvPr id="61" name="Straight Arrow Connector 60"/>
          <p:cNvCxnSpPr/>
          <p:nvPr/>
        </p:nvCxnSpPr>
        <p:spPr>
          <a:xfrm flipV="1">
            <a:off x="5675418" y="4339645"/>
            <a:ext cx="840259" cy="486403"/>
          </a:xfrm>
          <a:prstGeom prst="straightConnector1">
            <a:avLst/>
          </a:prstGeom>
          <a:ln w="15875" cmpd="sng">
            <a:solidFill>
              <a:srgbClr val="FF0000">
                <a:alpha val="81000"/>
              </a:srgbClr>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62" name="TextBox 61"/>
          <p:cNvSpPr txBox="1"/>
          <p:nvPr/>
        </p:nvSpPr>
        <p:spPr>
          <a:xfrm>
            <a:off x="4513399" y="3895494"/>
            <a:ext cx="1306316" cy="307777"/>
          </a:xfrm>
          <a:prstGeom prst="rect">
            <a:avLst/>
          </a:prstGeom>
          <a:noFill/>
          <a:ln>
            <a:solidFill>
              <a:srgbClr val="92D050"/>
            </a:solidFill>
          </a:ln>
        </p:spPr>
        <p:txBody>
          <a:bodyPr wrap="square" rtlCol="0">
            <a:spAutoFit/>
          </a:bodyPr>
          <a:lstStyle/>
          <a:p>
            <a:r>
              <a:rPr lang="en-US" sz="1400" dirty="0" smtClean="0"/>
              <a:t>Past Position</a:t>
            </a:r>
            <a:endParaRPr lang="en-US" sz="1400" dirty="0"/>
          </a:p>
        </p:txBody>
      </p:sp>
      <p:cxnSp>
        <p:nvCxnSpPr>
          <p:cNvPr id="63" name="Straight Arrow Connector 62"/>
          <p:cNvCxnSpPr>
            <a:endCxn id="59" idx="0"/>
          </p:cNvCxnSpPr>
          <p:nvPr/>
        </p:nvCxnSpPr>
        <p:spPr>
          <a:xfrm>
            <a:off x="5191479" y="4203271"/>
            <a:ext cx="397618" cy="536337"/>
          </a:xfrm>
          <a:prstGeom prst="straightConnector1">
            <a:avLst/>
          </a:prstGeom>
          <a:ln w="3175" cmpd="dbl">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a:off x="5633972" y="3429946"/>
            <a:ext cx="1676889" cy="307777"/>
          </a:xfrm>
          <a:prstGeom prst="rect">
            <a:avLst/>
          </a:prstGeom>
          <a:noFill/>
          <a:ln>
            <a:solidFill>
              <a:srgbClr val="92D050"/>
            </a:solidFill>
          </a:ln>
        </p:spPr>
        <p:txBody>
          <a:bodyPr wrap="square" rtlCol="0">
            <a:spAutoFit/>
          </a:bodyPr>
          <a:lstStyle/>
          <a:p>
            <a:r>
              <a:rPr lang="en-US" sz="1400" dirty="0" smtClean="0"/>
              <a:t>Current Position</a:t>
            </a:r>
            <a:endParaRPr lang="en-US" sz="1400" dirty="0"/>
          </a:p>
        </p:txBody>
      </p:sp>
      <p:cxnSp>
        <p:nvCxnSpPr>
          <p:cNvPr id="65" name="Straight Arrow Connector 64"/>
          <p:cNvCxnSpPr>
            <a:stCxn id="64" idx="0"/>
            <a:endCxn id="60" idx="0"/>
          </p:cNvCxnSpPr>
          <p:nvPr/>
        </p:nvCxnSpPr>
        <p:spPr>
          <a:xfrm>
            <a:off x="6472417" y="3429946"/>
            <a:ext cx="124034" cy="836556"/>
          </a:xfrm>
          <a:prstGeom prst="straightConnector1">
            <a:avLst/>
          </a:prstGeom>
          <a:ln w="3175" cmpd="dbl">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pic>
        <p:nvPicPr>
          <p:cNvPr id="66" name="Picture 2" descr="C:\Users\Jippo\Desktop\mobil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91626" y="3662157"/>
            <a:ext cx="161548" cy="387226"/>
          </a:xfrm>
          <a:prstGeom prst="rect">
            <a:avLst/>
          </a:prstGeom>
          <a:noFill/>
          <a:extLst>
            <a:ext uri="{909E8E84-426E-40DD-AFC4-6F175D3DCCD1}">
              <a14:hiddenFill xmlns:a14="http://schemas.microsoft.com/office/drawing/2010/main">
                <a:solidFill>
                  <a:srgbClr val="FFFFFF"/>
                </a:solidFill>
              </a14:hiddenFill>
            </a:ext>
          </a:extLst>
        </p:spPr>
      </p:pic>
      <p:cxnSp>
        <p:nvCxnSpPr>
          <p:cNvPr id="67" name="Straight Arrow Connector 66"/>
          <p:cNvCxnSpPr/>
          <p:nvPr/>
        </p:nvCxnSpPr>
        <p:spPr>
          <a:xfrm flipV="1">
            <a:off x="6710523" y="3713742"/>
            <a:ext cx="953498" cy="552760"/>
          </a:xfrm>
          <a:prstGeom prst="straightConnector1">
            <a:avLst/>
          </a:prstGeom>
          <a:ln w="15875" cmpd="sng">
            <a:solidFill>
              <a:srgbClr val="FF0000">
                <a:alpha val="81000"/>
              </a:srgbClr>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p:nvPr/>
        </p:nvCxnSpPr>
        <p:spPr>
          <a:xfrm flipH="1">
            <a:off x="7853174" y="2970321"/>
            <a:ext cx="420788" cy="885449"/>
          </a:xfrm>
          <a:prstGeom prst="straightConnector1">
            <a:avLst/>
          </a:prstGeom>
          <a:ln w="3175" cmpd="dbl">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69" name="TextBox 68"/>
          <p:cNvSpPr txBox="1"/>
          <p:nvPr/>
        </p:nvSpPr>
        <p:spPr>
          <a:xfrm>
            <a:off x="5001438" y="4387937"/>
            <a:ext cx="890387" cy="307777"/>
          </a:xfrm>
          <a:prstGeom prst="rect">
            <a:avLst/>
          </a:prstGeom>
          <a:noFill/>
        </p:spPr>
        <p:txBody>
          <a:bodyPr wrap="square" rtlCol="0">
            <a:spAutoFit/>
          </a:bodyPr>
          <a:lstStyle/>
          <a:p>
            <a:r>
              <a:rPr lang="en-US" sz="1400" dirty="0" smtClean="0"/>
              <a:t>(X1,Y1)</a:t>
            </a:r>
            <a:endParaRPr lang="en-US" sz="1400" dirty="0"/>
          </a:p>
        </p:txBody>
      </p:sp>
      <p:sp>
        <p:nvSpPr>
          <p:cNvPr id="70" name="TextBox 69"/>
          <p:cNvSpPr txBox="1"/>
          <p:nvPr/>
        </p:nvSpPr>
        <p:spPr>
          <a:xfrm>
            <a:off x="6191631" y="3846397"/>
            <a:ext cx="809639" cy="307777"/>
          </a:xfrm>
          <a:prstGeom prst="rect">
            <a:avLst/>
          </a:prstGeom>
          <a:noFill/>
        </p:spPr>
        <p:txBody>
          <a:bodyPr wrap="square" rtlCol="0">
            <a:spAutoFit/>
          </a:bodyPr>
          <a:lstStyle/>
          <a:p>
            <a:r>
              <a:rPr lang="en-US" sz="1400" dirty="0" smtClean="0"/>
              <a:t>(X2,Y2)</a:t>
            </a:r>
            <a:endParaRPr lang="en-US" sz="1400" dirty="0"/>
          </a:p>
        </p:txBody>
      </p:sp>
      <p:cxnSp>
        <p:nvCxnSpPr>
          <p:cNvPr id="71" name="Straight Connector 70"/>
          <p:cNvCxnSpPr>
            <a:stCxn id="58" idx="6"/>
          </p:cNvCxnSpPr>
          <p:nvPr/>
        </p:nvCxnSpPr>
        <p:spPr>
          <a:xfrm flipV="1">
            <a:off x="4959769" y="5973302"/>
            <a:ext cx="2575325" cy="24138"/>
          </a:xfrm>
          <a:prstGeom prst="line">
            <a:avLst/>
          </a:prstGeom>
          <a:ln w="12700" cmpd="sng">
            <a:solidFill>
              <a:srgbClr val="0070C0"/>
            </a:solidFill>
            <a:headEnd type="none"/>
            <a:tailEnd type="arrow"/>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a:endCxn id="59" idx="1"/>
          </p:cNvCxnSpPr>
          <p:nvPr/>
        </p:nvCxnSpPr>
        <p:spPr>
          <a:xfrm flipV="1">
            <a:off x="4959768" y="4946518"/>
            <a:ext cx="543008" cy="1050922"/>
          </a:xfrm>
          <a:prstGeom prst="line">
            <a:avLst/>
          </a:prstGeom>
          <a:ln>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a:stCxn id="58" idx="6"/>
            <a:endCxn id="60" idx="1"/>
          </p:cNvCxnSpPr>
          <p:nvPr/>
        </p:nvCxnSpPr>
        <p:spPr>
          <a:xfrm flipV="1">
            <a:off x="4959769" y="4460115"/>
            <a:ext cx="1555908" cy="1537325"/>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a:stCxn id="58" idx="6"/>
            <a:endCxn id="66" idx="1"/>
          </p:cNvCxnSpPr>
          <p:nvPr/>
        </p:nvCxnSpPr>
        <p:spPr>
          <a:xfrm flipV="1">
            <a:off x="4959769" y="3855770"/>
            <a:ext cx="2731857" cy="2141670"/>
          </a:xfrm>
          <a:prstGeom prst="line">
            <a:avLst/>
          </a:prstGeom>
          <a:ln w="15875">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75" name="TextBox 74"/>
          <p:cNvSpPr txBox="1"/>
          <p:nvPr/>
        </p:nvSpPr>
        <p:spPr>
          <a:xfrm>
            <a:off x="7345062" y="3336075"/>
            <a:ext cx="934596" cy="307777"/>
          </a:xfrm>
          <a:prstGeom prst="rect">
            <a:avLst/>
          </a:prstGeom>
          <a:noFill/>
        </p:spPr>
        <p:txBody>
          <a:bodyPr wrap="square" rtlCol="0">
            <a:spAutoFit/>
          </a:bodyPr>
          <a:lstStyle/>
          <a:p>
            <a:r>
              <a:rPr lang="en-US" sz="1400" dirty="0" smtClean="0"/>
              <a:t>(X3,Y3)</a:t>
            </a:r>
            <a:endParaRPr lang="en-US" sz="1400" dirty="0"/>
          </a:p>
        </p:txBody>
      </p:sp>
      <p:sp>
        <p:nvSpPr>
          <p:cNvPr id="76" name="Arc 75"/>
          <p:cNvSpPr/>
          <p:nvPr/>
        </p:nvSpPr>
        <p:spPr>
          <a:xfrm rot="19858341">
            <a:off x="4958915" y="5557438"/>
            <a:ext cx="584805" cy="694216"/>
          </a:xfrm>
          <a:prstGeom prst="arc">
            <a:avLst>
              <a:gd name="adj1" fmla="val 17700360"/>
              <a:gd name="adj2" fmla="val 2941720"/>
            </a:avLst>
          </a:prstGeom>
          <a:ln>
            <a:solidFill>
              <a:schemeClr val="accent3">
                <a:lumMod val="75000"/>
              </a:schemeClr>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7" name="Arc 76"/>
          <p:cNvSpPr/>
          <p:nvPr/>
        </p:nvSpPr>
        <p:spPr>
          <a:xfrm rot="20865343">
            <a:off x="5273621" y="5268607"/>
            <a:ext cx="786787" cy="859017"/>
          </a:xfrm>
          <a:prstGeom prst="arc">
            <a:avLst>
              <a:gd name="adj1" fmla="val 17509110"/>
              <a:gd name="adj2" fmla="val 3578891"/>
            </a:avLst>
          </a:prstGeom>
          <a:ln>
            <a:solidFill>
              <a:srgbClr val="7030A0"/>
            </a:solidFill>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8" name="Arc 77"/>
          <p:cNvSpPr/>
          <p:nvPr/>
        </p:nvSpPr>
        <p:spPr>
          <a:xfrm rot="3223180">
            <a:off x="5684372" y="5088036"/>
            <a:ext cx="1196953" cy="1034313"/>
          </a:xfrm>
          <a:prstGeom prst="arc">
            <a:avLst>
              <a:gd name="adj1" fmla="val 12748548"/>
              <a:gd name="adj2" fmla="val 20942307"/>
            </a:avLst>
          </a:prstGeom>
          <a:ln>
            <a:solidFill>
              <a:srgbClr val="FF0000"/>
            </a:solidFill>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9" name="TextBox 78"/>
          <p:cNvSpPr txBox="1"/>
          <p:nvPr/>
        </p:nvSpPr>
        <p:spPr>
          <a:xfrm>
            <a:off x="5578939" y="5698682"/>
            <a:ext cx="533761" cy="338554"/>
          </a:xfrm>
          <a:prstGeom prst="rect">
            <a:avLst/>
          </a:prstGeom>
          <a:noFill/>
        </p:spPr>
        <p:txBody>
          <a:bodyPr wrap="square" rtlCol="0">
            <a:spAutoFit/>
          </a:bodyPr>
          <a:lstStyle/>
          <a:p>
            <a:r>
              <a:rPr lang="en-US" sz="1600" dirty="0" smtClean="0">
                <a:solidFill>
                  <a:schemeClr val="accent3">
                    <a:lumMod val="75000"/>
                  </a:schemeClr>
                </a:solidFill>
              </a:rPr>
              <a:t>α1</a:t>
            </a:r>
            <a:endParaRPr lang="en-US" sz="1600" dirty="0">
              <a:solidFill>
                <a:schemeClr val="accent3">
                  <a:lumMod val="75000"/>
                </a:schemeClr>
              </a:solidFill>
            </a:endParaRPr>
          </a:p>
        </p:txBody>
      </p:sp>
      <p:sp>
        <p:nvSpPr>
          <p:cNvPr id="80" name="TextBox 79"/>
          <p:cNvSpPr txBox="1"/>
          <p:nvPr/>
        </p:nvSpPr>
        <p:spPr>
          <a:xfrm>
            <a:off x="5995219" y="5612346"/>
            <a:ext cx="533761" cy="338554"/>
          </a:xfrm>
          <a:prstGeom prst="rect">
            <a:avLst/>
          </a:prstGeom>
          <a:noFill/>
        </p:spPr>
        <p:txBody>
          <a:bodyPr wrap="square" rtlCol="0">
            <a:spAutoFit/>
          </a:bodyPr>
          <a:lstStyle/>
          <a:p>
            <a:r>
              <a:rPr lang="en-US" sz="1600" dirty="0" smtClean="0">
                <a:solidFill>
                  <a:srgbClr val="7030A0"/>
                </a:solidFill>
              </a:rPr>
              <a:t>α2</a:t>
            </a:r>
            <a:endParaRPr lang="en-US" sz="1600" dirty="0">
              <a:solidFill>
                <a:srgbClr val="7030A0"/>
              </a:solidFill>
            </a:endParaRPr>
          </a:p>
        </p:txBody>
      </p:sp>
      <p:sp>
        <p:nvSpPr>
          <p:cNvPr id="81" name="TextBox 80"/>
          <p:cNvSpPr txBox="1"/>
          <p:nvPr/>
        </p:nvSpPr>
        <p:spPr>
          <a:xfrm>
            <a:off x="6787005" y="5503446"/>
            <a:ext cx="533761" cy="338554"/>
          </a:xfrm>
          <a:prstGeom prst="rect">
            <a:avLst/>
          </a:prstGeom>
          <a:noFill/>
        </p:spPr>
        <p:txBody>
          <a:bodyPr wrap="square" rtlCol="0">
            <a:spAutoFit/>
          </a:bodyPr>
          <a:lstStyle/>
          <a:p>
            <a:r>
              <a:rPr lang="en-US" sz="1600" dirty="0" smtClean="0">
                <a:solidFill>
                  <a:srgbClr val="FF0000"/>
                </a:solidFill>
              </a:rPr>
              <a:t>α3</a:t>
            </a:r>
            <a:endParaRPr lang="en-US" sz="1600" dirty="0">
              <a:solidFill>
                <a:srgbClr val="FF0000"/>
              </a:solidFill>
            </a:endParaRPr>
          </a:p>
        </p:txBody>
      </p:sp>
      <p:sp>
        <p:nvSpPr>
          <p:cNvPr id="82" name="TextBox 81"/>
          <p:cNvSpPr txBox="1"/>
          <p:nvPr/>
        </p:nvSpPr>
        <p:spPr>
          <a:xfrm>
            <a:off x="4949735" y="5240923"/>
            <a:ext cx="533761" cy="338554"/>
          </a:xfrm>
          <a:prstGeom prst="rect">
            <a:avLst/>
          </a:prstGeom>
          <a:noFill/>
        </p:spPr>
        <p:txBody>
          <a:bodyPr wrap="square" rtlCol="0">
            <a:spAutoFit/>
          </a:bodyPr>
          <a:lstStyle/>
          <a:p>
            <a:r>
              <a:rPr lang="en-US" sz="1600" dirty="0" smtClean="0">
                <a:solidFill>
                  <a:schemeClr val="accent3">
                    <a:lumMod val="75000"/>
                  </a:schemeClr>
                </a:solidFill>
              </a:rPr>
              <a:t>L1</a:t>
            </a:r>
            <a:endParaRPr lang="en-US" sz="1600" dirty="0">
              <a:solidFill>
                <a:schemeClr val="accent3">
                  <a:lumMod val="75000"/>
                </a:schemeClr>
              </a:solidFill>
            </a:endParaRPr>
          </a:p>
        </p:txBody>
      </p:sp>
      <p:sp>
        <p:nvSpPr>
          <p:cNvPr id="83" name="TextBox 82"/>
          <p:cNvSpPr txBox="1"/>
          <p:nvPr/>
        </p:nvSpPr>
        <p:spPr>
          <a:xfrm>
            <a:off x="5783395" y="4661721"/>
            <a:ext cx="533761" cy="338554"/>
          </a:xfrm>
          <a:prstGeom prst="rect">
            <a:avLst/>
          </a:prstGeom>
          <a:noFill/>
        </p:spPr>
        <p:txBody>
          <a:bodyPr wrap="square" rtlCol="0">
            <a:spAutoFit/>
          </a:bodyPr>
          <a:lstStyle/>
          <a:p>
            <a:r>
              <a:rPr lang="en-US" sz="1600" dirty="0" smtClean="0">
                <a:solidFill>
                  <a:srgbClr val="7030A0"/>
                </a:solidFill>
              </a:rPr>
              <a:t>L2</a:t>
            </a:r>
            <a:endParaRPr lang="en-US" sz="1600" dirty="0">
              <a:solidFill>
                <a:srgbClr val="7030A0"/>
              </a:solidFill>
            </a:endParaRPr>
          </a:p>
        </p:txBody>
      </p:sp>
      <p:sp>
        <p:nvSpPr>
          <p:cNvPr id="84" name="TextBox 83"/>
          <p:cNvSpPr txBox="1"/>
          <p:nvPr/>
        </p:nvSpPr>
        <p:spPr>
          <a:xfrm>
            <a:off x="7336234" y="4049383"/>
            <a:ext cx="533761" cy="338554"/>
          </a:xfrm>
          <a:prstGeom prst="rect">
            <a:avLst/>
          </a:prstGeom>
          <a:noFill/>
        </p:spPr>
        <p:txBody>
          <a:bodyPr wrap="square" rtlCol="0">
            <a:spAutoFit/>
          </a:bodyPr>
          <a:lstStyle/>
          <a:p>
            <a:r>
              <a:rPr lang="en-US" sz="1600" dirty="0" smtClean="0">
                <a:solidFill>
                  <a:srgbClr val="FF0000"/>
                </a:solidFill>
              </a:rPr>
              <a:t>L3</a:t>
            </a:r>
            <a:endParaRPr lang="en-US" sz="1600" dirty="0">
              <a:solidFill>
                <a:srgbClr val="FF0000"/>
              </a:solidFill>
            </a:endParaRPr>
          </a:p>
        </p:txBody>
      </p:sp>
      <p:sp>
        <p:nvSpPr>
          <p:cNvPr id="85" name="Oval 84"/>
          <p:cNvSpPr/>
          <p:nvPr/>
        </p:nvSpPr>
        <p:spPr>
          <a:xfrm>
            <a:off x="7685447" y="2135176"/>
            <a:ext cx="1106785" cy="709188"/>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solidFill>
                  <a:schemeClr val="tx1"/>
                </a:solidFill>
              </a:rPr>
              <a:t>Tag #4  (X4,Y4)</a:t>
            </a:r>
            <a:endParaRPr lang="en-US" sz="1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86" name="Oval 85"/>
          <p:cNvSpPr/>
          <p:nvPr/>
        </p:nvSpPr>
        <p:spPr>
          <a:xfrm>
            <a:off x="7691626" y="5705781"/>
            <a:ext cx="1187559" cy="709188"/>
          </a:xfrm>
          <a:prstGeom prst="ellipse">
            <a:avLst/>
          </a:prstGeom>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sz="1400" dirty="0" smtClean="0">
                <a:solidFill>
                  <a:schemeClr val="tx1"/>
                </a:solidFill>
              </a:rPr>
              <a:t>Tag #5   (X5,Y5)</a:t>
            </a:r>
            <a:endParaRPr lang="en-US" sz="1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aphicFrame>
        <p:nvGraphicFramePr>
          <p:cNvPr id="87" name="Table 86"/>
          <p:cNvGraphicFramePr>
            <a:graphicFrameLocks noGrp="1"/>
          </p:cNvGraphicFramePr>
          <p:nvPr>
            <p:extLst>
              <p:ext uri="{D42A27DB-BD31-4B8C-83A1-F6EECF244321}">
                <p14:modId xmlns:p14="http://schemas.microsoft.com/office/powerpoint/2010/main" val="2227002521"/>
              </p:ext>
            </p:extLst>
          </p:nvPr>
        </p:nvGraphicFramePr>
        <p:xfrm>
          <a:off x="228600" y="4154174"/>
          <a:ext cx="3022348" cy="1720849"/>
        </p:xfrm>
        <a:graphic>
          <a:graphicData uri="http://schemas.openxmlformats.org/drawingml/2006/table">
            <a:tbl>
              <a:tblPr firstRow="1" bandRow="1">
                <a:tableStyleId>{5940675A-B579-460E-94D1-54222C63F5DA}</a:tableStyleId>
              </a:tblPr>
              <a:tblGrid>
                <a:gridCol w="1967136"/>
                <a:gridCol w="1055212"/>
              </a:tblGrid>
              <a:tr h="562609">
                <a:tc>
                  <a:txBody>
                    <a:bodyPr/>
                    <a:lstStyle/>
                    <a:p>
                      <a:r>
                        <a:rPr lang="en-US" sz="1600" dirty="0" smtClean="0"/>
                        <a:t>Past</a:t>
                      </a:r>
                      <a:r>
                        <a:rPr lang="en-US" sz="1600" baseline="0" dirty="0" smtClean="0"/>
                        <a:t> Position</a:t>
                      </a:r>
                      <a:endParaRPr 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(X1, </a:t>
                      </a:r>
                      <a:r>
                        <a:rPr lang="en-US" sz="1600" dirty="0" smtClean="0">
                          <a:solidFill>
                            <a:schemeClr val="tx1"/>
                          </a:solidFill>
                        </a:rPr>
                        <a:t>Y1</a:t>
                      </a:r>
                      <a:r>
                        <a:rPr lang="en-US" sz="1600" dirty="0" smtClean="0"/>
                        <a:t>)</a:t>
                      </a:r>
                      <a:endParaRPr lang="en-US" sz="1600" dirty="0"/>
                    </a:p>
                  </a:txBody>
                  <a:tcPr/>
                </a:tc>
              </a:tr>
              <a:tr h="562609">
                <a:tc>
                  <a:txBody>
                    <a:bodyPr/>
                    <a:lstStyle/>
                    <a:p>
                      <a:r>
                        <a:rPr lang="en-US" sz="1600" dirty="0" smtClean="0"/>
                        <a:t>Current</a:t>
                      </a:r>
                      <a:r>
                        <a:rPr lang="en-US" sz="1600" baseline="0" dirty="0" smtClean="0"/>
                        <a:t> Position</a:t>
                      </a:r>
                      <a:endParaRPr 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(X2, </a:t>
                      </a:r>
                      <a:r>
                        <a:rPr lang="en-US" sz="1600" dirty="0" smtClean="0">
                          <a:solidFill>
                            <a:schemeClr val="tx1"/>
                          </a:solidFill>
                        </a:rPr>
                        <a:t>Y2</a:t>
                      </a:r>
                      <a:r>
                        <a:rPr lang="en-US" sz="1600" dirty="0" smtClean="0"/>
                        <a:t>)</a:t>
                      </a:r>
                    </a:p>
                    <a:p>
                      <a:endParaRPr lang="en-US" sz="1600" dirty="0"/>
                    </a:p>
                  </a:txBody>
                  <a:tcPr/>
                </a:tc>
              </a:tr>
              <a:tr h="562609">
                <a:tc>
                  <a:txBody>
                    <a:bodyPr/>
                    <a:lstStyle/>
                    <a:p>
                      <a:r>
                        <a:rPr lang="en-US" sz="1600" baseline="0" dirty="0" smtClean="0"/>
                        <a:t>Predicted Position</a:t>
                      </a:r>
                      <a:endParaRPr 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(X3, </a:t>
                      </a:r>
                      <a:r>
                        <a:rPr lang="en-US" sz="1600" dirty="0" smtClean="0">
                          <a:solidFill>
                            <a:schemeClr val="tx1"/>
                          </a:solidFill>
                        </a:rPr>
                        <a:t>Y3</a:t>
                      </a:r>
                      <a:r>
                        <a:rPr lang="en-US" sz="1600" dirty="0" smtClean="0"/>
                        <a:t>)</a:t>
                      </a:r>
                      <a:br>
                        <a:rPr lang="en-US" sz="1600" dirty="0" smtClean="0"/>
                      </a:br>
                      <a:endParaRPr lang="en-US" sz="1600" dirty="0"/>
                    </a:p>
                  </a:txBody>
                  <a:tcPr/>
                </a:tc>
              </a:tr>
            </a:tbl>
          </a:graphicData>
        </a:graphic>
      </p:graphicFrame>
      <p:graphicFrame>
        <p:nvGraphicFramePr>
          <p:cNvPr id="88" name="Table 87"/>
          <p:cNvGraphicFramePr>
            <a:graphicFrameLocks noGrp="1"/>
          </p:cNvGraphicFramePr>
          <p:nvPr>
            <p:extLst>
              <p:ext uri="{D42A27DB-BD31-4B8C-83A1-F6EECF244321}">
                <p14:modId xmlns:p14="http://schemas.microsoft.com/office/powerpoint/2010/main" val="2427720781"/>
              </p:ext>
            </p:extLst>
          </p:nvPr>
        </p:nvGraphicFramePr>
        <p:xfrm>
          <a:off x="539552" y="1466970"/>
          <a:ext cx="2667001" cy="1657240"/>
        </p:xfrm>
        <a:graphic>
          <a:graphicData uri="http://schemas.openxmlformats.org/drawingml/2006/table">
            <a:tbl>
              <a:tblPr firstRow="1" bandRow="1">
                <a:tableStyleId>{5940675A-B579-460E-94D1-54222C63F5DA}</a:tableStyleId>
              </a:tblPr>
              <a:tblGrid>
                <a:gridCol w="1333501"/>
                <a:gridCol w="1333500"/>
              </a:tblGrid>
              <a:tr h="499000">
                <a:tc>
                  <a:txBody>
                    <a:bodyPr/>
                    <a:lstStyle/>
                    <a:p>
                      <a:pPr algn="ctr"/>
                      <a:r>
                        <a:rPr lang="en-US" sz="1600" dirty="0" smtClean="0"/>
                        <a:t>Tag #1</a:t>
                      </a:r>
                      <a:endParaRPr 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(X1, </a:t>
                      </a:r>
                      <a:r>
                        <a:rPr lang="en-US" sz="1600" dirty="0" smtClean="0">
                          <a:solidFill>
                            <a:schemeClr val="tx1"/>
                          </a:solidFill>
                        </a:rPr>
                        <a:t>Y1</a:t>
                      </a:r>
                      <a:r>
                        <a:rPr lang="en-US" sz="1600" dirty="0" smtClean="0"/>
                        <a:t>)</a:t>
                      </a:r>
                      <a:endParaRPr lang="en-US" sz="1600" dirty="0"/>
                    </a:p>
                  </a:txBody>
                  <a:tcPr/>
                </a:tc>
              </a:tr>
              <a:tr h="457200">
                <a:tc>
                  <a:txBody>
                    <a:bodyPr/>
                    <a:lstStyle/>
                    <a:p>
                      <a:pPr algn="ctr"/>
                      <a:r>
                        <a:rPr lang="en-US" sz="1600" dirty="0" smtClean="0"/>
                        <a:t>Tag #4</a:t>
                      </a:r>
                      <a:endParaRPr 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(X4, </a:t>
                      </a:r>
                      <a:r>
                        <a:rPr lang="en-US" sz="1600" dirty="0" smtClean="0">
                          <a:solidFill>
                            <a:schemeClr val="tx1"/>
                          </a:solidFill>
                        </a:rPr>
                        <a:t>Y4</a:t>
                      </a:r>
                      <a:r>
                        <a:rPr lang="en-US" sz="1600" dirty="0" smtClean="0"/>
                        <a:t>)</a:t>
                      </a:r>
                    </a:p>
                    <a:p>
                      <a:endParaRPr lang="en-US" sz="1600" dirty="0"/>
                    </a:p>
                  </a:txBody>
                  <a:tcPr/>
                </a:tc>
              </a:tr>
              <a:tr h="487680">
                <a:tc>
                  <a:txBody>
                    <a:bodyPr/>
                    <a:lstStyle/>
                    <a:p>
                      <a:pPr algn="ctr"/>
                      <a:r>
                        <a:rPr lang="en-US" sz="1600" dirty="0" smtClean="0"/>
                        <a:t>Tag #5</a:t>
                      </a:r>
                      <a:endParaRPr 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(X5, </a:t>
                      </a:r>
                      <a:r>
                        <a:rPr lang="en-US" sz="1600" dirty="0" smtClean="0">
                          <a:solidFill>
                            <a:schemeClr val="tx1"/>
                          </a:solidFill>
                        </a:rPr>
                        <a:t>Y5</a:t>
                      </a:r>
                      <a:r>
                        <a:rPr lang="en-US" sz="1600" dirty="0" smtClean="0"/>
                        <a:t>)</a:t>
                      </a:r>
                      <a:br>
                        <a:rPr lang="en-US" sz="1600" dirty="0" smtClean="0"/>
                      </a:br>
                      <a:endParaRPr lang="en-US" sz="1600" dirty="0"/>
                    </a:p>
                  </a:txBody>
                  <a:tcPr/>
                </a:tc>
              </a:tr>
            </a:tbl>
          </a:graphicData>
        </a:graphic>
      </p:graphicFrame>
      <p:sp>
        <p:nvSpPr>
          <p:cNvPr id="89" name="TextBox 88"/>
          <p:cNvSpPr txBox="1"/>
          <p:nvPr/>
        </p:nvSpPr>
        <p:spPr>
          <a:xfrm>
            <a:off x="160427" y="3216786"/>
            <a:ext cx="4245947" cy="384721"/>
          </a:xfrm>
          <a:prstGeom prst="rect">
            <a:avLst/>
          </a:prstGeom>
          <a:noFill/>
        </p:spPr>
        <p:txBody>
          <a:bodyPr wrap="square" rtlCol="0">
            <a:spAutoFit/>
          </a:bodyPr>
          <a:lstStyle/>
          <a:p>
            <a:r>
              <a:rPr lang="en-US" sz="1900" dirty="0" smtClean="0">
                <a:latin typeface="Times New Roman" pitchFamily="18" charset="0"/>
                <a:cs typeface="Times New Roman" pitchFamily="18" charset="0"/>
              </a:rPr>
              <a:t>Neighbor Position Table of Serving Tag</a:t>
            </a:r>
            <a:endParaRPr lang="en-US" sz="1900" dirty="0">
              <a:latin typeface="Times New Roman" pitchFamily="18" charset="0"/>
              <a:cs typeface="Times New Roman" pitchFamily="18" charset="0"/>
            </a:endParaRPr>
          </a:p>
        </p:txBody>
      </p:sp>
      <p:cxnSp>
        <p:nvCxnSpPr>
          <p:cNvPr id="90" name="Straight Arrow Connector 89"/>
          <p:cNvCxnSpPr>
            <a:endCxn id="85" idx="2"/>
          </p:cNvCxnSpPr>
          <p:nvPr/>
        </p:nvCxnSpPr>
        <p:spPr>
          <a:xfrm flipV="1">
            <a:off x="3059832" y="2489770"/>
            <a:ext cx="4625615" cy="2969386"/>
          </a:xfrm>
          <a:prstGeom prst="straightConnector1">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91" name="Right Brace 90"/>
          <p:cNvSpPr/>
          <p:nvPr/>
        </p:nvSpPr>
        <p:spPr>
          <a:xfrm>
            <a:off x="3352800" y="1447800"/>
            <a:ext cx="457200" cy="167641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2" name="Oval 91"/>
          <p:cNvSpPr/>
          <p:nvPr/>
        </p:nvSpPr>
        <p:spPr>
          <a:xfrm>
            <a:off x="3894653" y="2102186"/>
            <a:ext cx="1106785" cy="890774"/>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solidFill>
                  <a:schemeClr val="tx1"/>
                </a:solidFill>
              </a:rPr>
              <a:t>Tag #1  (X1,Y1)</a:t>
            </a:r>
            <a:endParaRPr lang="en-US" sz="1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cxnSp>
        <p:nvCxnSpPr>
          <p:cNvPr id="93" name="Straight Arrow Connector 92"/>
          <p:cNvCxnSpPr>
            <a:stCxn id="91" idx="1"/>
            <a:endCxn id="85" idx="2"/>
          </p:cNvCxnSpPr>
          <p:nvPr/>
        </p:nvCxnSpPr>
        <p:spPr>
          <a:xfrm>
            <a:off x="3810000" y="2286005"/>
            <a:ext cx="3875447" cy="203765"/>
          </a:xfrm>
          <a:prstGeom prst="straightConnector1">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94" name="TextBox 93"/>
          <p:cNvSpPr txBox="1"/>
          <p:nvPr/>
        </p:nvSpPr>
        <p:spPr>
          <a:xfrm>
            <a:off x="7238639" y="5981678"/>
            <a:ext cx="533761" cy="338554"/>
          </a:xfrm>
          <a:prstGeom prst="rect">
            <a:avLst/>
          </a:prstGeom>
          <a:noFill/>
        </p:spPr>
        <p:txBody>
          <a:bodyPr wrap="square" rtlCol="0">
            <a:spAutoFit/>
          </a:bodyPr>
          <a:lstStyle/>
          <a:p>
            <a:r>
              <a:rPr lang="en-US" sz="1600" dirty="0" smtClean="0">
                <a:solidFill>
                  <a:srgbClr val="0070C0"/>
                </a:solidFill>
              </a:rPr>
              <a:t>α</a:t>
            </a:r>
            <a:endParaRPr lang="en-US" sz="1600" dirty="0">
              <a:solidFill>
                <a:srgbClr val="0070C0"/>
              </a:solidFill>
            </a:endParaRPr>
          </a:p>
        </p:txBody>
      </p:sp>
      <p:sp>
        <p:nvSpPr>
          <p:cNvPr id="95" name="TextBox 94"/>
          <p:cNvSpPr txBox="1"/>
          <p:nvPr/>
        </p:nvSpPr>
        <p:spPr>
          <a:xfrm>
            <a:off x="3805944" y="5321218"/>
            <a:ext cx="1535832" cy="338554"/>
          </a:xfrm>
          <a:prstGeom prst="rect">
            <a:avLst/>
          </a:prstGeom>
          <a:noFill/>
        </p:spPr>
        <p:txBody>
          <a:bodyPr wrap="square" rtlCol="0">
            <a:spAutoFit/>
          </a:bodyPr>
          <a:lstStyle/>
          <a:p>
            <a:r>
              <a:rPr lang="en-US" sz="1600" dirty="0" smtClean="0">
                <a:solidFill>
                  <a:srgbClr val="C00000"/>
                </a:solidFill>
              </a:rPr>
              <a:t>Serving Tag</a:t>
            </a:r>
            <a:endParaRPr lang="en-US" sz="1600" dirty="0">
              <a:solidFill>
                <a:srgbClr val="C00000"/>
              </a:solidFill>
            </a:endParaRPr>
          </a:p>
        </p:txBody>
      </p:sp>
      <p:sp>
        <p:nvSpPr>
          <p:cNvPr id="96" name="TextBox 95"/>
          <p:cNvSpPr txBox="1"/>
          <p:nvPr/>
        </p:nvSpPr>
        <p:spPr>
          <a:xfrm>
            <a:off x="-33573" y="5844875"/>
            <a:ext cx="4066083" cy="384721"/>
          </a:xfrm>
          <a:prstGeom prst="rect">
            <a:avLst/>
          </a:prstGeom>
          <a:noFill/>
        </p:spPr>
        <p:txBody>
          <a:bodyPr wrap="square" rtlCol="0">
            <a:spAutoFit/>
          </a:bodyPr>
          <a:lstStyle/>
          <a:p>
            <a:r>
              <a:rPr lang="en-US" sz="1900" dirty="0" smtClean="0">
                <a:latin typeface="Times New Roman" pitchFamily="18" charset="0"/>
                <a:cs typeface="Times New Roman" pitchFamily="18" charset="0"/>
              </a:rPr>
              <a:t>Reader Position Table of Serving Tag</a:t>
            </a:r>
            <a:endParaRPr lang="en-US" sz="1900" dirty="0">
              <a:latin typeface="Times New Roman" pitchFamily="18" charset="0"/>
              <a:cs typeface="Times New Roman" pitchFamily="18" charset="0"/>
            </a:endParaRPr>
          </a:p>
        </p:txBody>
      </p:sp>
      <p:sp>
        <p:nvSpPr>
          <p:cNvPr id="44" name="바닥글 개체 틀 43"/>
          <p:cNvSpPr>
            <a:spLocks noGrp="1"/>
          </p:cNvSpPr>
          <p:nvPr>
            <p:ph type="ftr" sz="quarter" idx="11"/>
          </p:nvPr>
        </p:nvSpPr>
        <p:spPr/>
        <p:txBody>
          <a:bodyPr/>
          <a:lstStyle/>
          <a:p>
            <a:r>
              <a:rPr lang="nn-NO" smtClean="0"/>
              <a:t>Yeong Min Jang, Kookmin University</a:t>
            </a:r>
            <a:endParaRPr lang="en-US"/>
          </a:p>
        </p:txBody>
      </p:sp>
      <p:sp>
        <p:nvSpPr>
          <p:cNvPr id="45" name="직사각형 44"/>
          <p:cNvSpPr/>
          <p:nvPr/>
        </p:nvSpPr>
        <p:spPr bwMode="auto">
          <a:xfrm>
            <a:off x="5410200" y="253652"/>
            <a:ext cx="3429000" cy="3048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46" name="그룹 45"/>
          <p:cNvGrpSpPr/>
          <p:nvPr/>
        </p:nvGrpSpPr>
        <p:grpSpPr>
          <a:xfrm>
            <a:off x="6088040" y="296840"/>
            <a:ext cx="3429000" cy="307777"/>
            <a:chOff x="6088040" y="296840"/>
            <a:chExt cx="3429000" cy="307777"/>
          </a:xfrm>
        </p:grpSpPr>
        <p:sp>
          <p:nvSpPr>
            <p:cNvPr id="47" name="직사각형 46"/>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8" name="TextBox 47"/>
            <p:cNvSpPr txBox="1"/>
            <p:nvPr/>
          </p:nvSpPr>
          <p:spPr>
            <a:xfrm>
              <a:off x="6088040" y="296840"/>
              <a:ext cx="3429000" cy="307777"/>
            </a:xfrm>
            <a:prstGeom prst="rect">
              <a:avLst/>
            </a:prstGeom>
            <a:noFill/>
          </p:spPr>
          <p:txBody>
            <a:bodyPr wrap="square" rtlCol="0">
              <a:spAutoFit/>
            </a:bodyPr>
            <a:lstStyle/>
            <a:p>
              <a:r>
                <a:rPr lang="en-US" altLang="ko-KR" sz="1400" b="1" dirty="0" smtClean="0">
                  <a:latin typeface="+mj-lt"/>
                </a:rPr>
                <a:t>doc.: </a:t>
              </a:r>
              <a:r>
                <a:rPr lang="en-US" altLang="ko-KR" sz="1400" b="1" dirty="0"/>
                <a:t>IEEE 15-12-0279-00-wng0</a:t>
              </a:r>
              <a:endParaRPr lang="ko-KR" altLang="en-US" sz="1400" b="1" dirty="0"/>
            </a:p>
          </p:txBody>
        </p:sp>
      </p:grpSp>
    </p:spTree>
    <p:extLst>
      <p:ext uri="{BB962C8B-B14F-4D97-AF65-F5344CB8AC3E}">
        <p14:creationId xmlns:p14="http://schemas.microsoft.com/office/powerpoint/2010/main" val="2749074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85800" y="685800"/>
            <a:ext cx="7772400" cy="914400"/>
          </a:xfrm>
        </p:spPr>
        <p:txBody>
          <a:bodyPr/>
          <a:lstStyle/>
          <a:p>
            <a:r>
              <a:rPr lang="en-US" dirty="0"/>
              <a:t>Cooperative and Relay Network</a:t>
            </a:r>
          </a:p>
        </p:txBody>
      </p:sp>
      <p:sp>
        <p:nvSpPr>
          <p:cNvPr id="6147" name="Content Placeholder 2"/>
          <p:cNvSpPr>
            <a:spLocks noGrp="1"/>
          </p:cNvSpPr>
          <p:nvPr>
            <p:ph idx="1"/>
          </p:nvPr>
        </p:nvSpPr>
        <p:spPr>
          <a:xfrm>
            <a:off x="1292000" y="4953000"/>
            <a:ext cx="6440225" cy="1225870"/>
          </a:xfrm>
        </p:spPr>
        <p:txBody>
          <a:bodyPr/>
          <a:lstStyle/>
          <a:p>
            <a:r>
              <a:rPr lang="en-US" sz="2400" dirty="0"/>
              <a:t>Increase the coverage</a:t>
            </a:r>
          </a:p>
          <a:p>
            <a:r>
              <a:rPr lang="en-US" sz="2400" dirty="0"/>
              <a:t>Reduce blocking probability</a:t>
            </a:r>
          </a:p>
          <a:p>
            <a:r>
              <a:rPr lang="en-US" sz="2400" dirty="0"/>
              <a:t>Applicable to a Link recovery scheme</a:t>
            </a:r>
          </a:p>
          <a:p>
            <a:endParaRPr lang="en-US" altLang="ko-KR" sz="2400" dirty="0">
              <a:cs typeface="Times New Roman" pitchFamily="18" charset="0"/>
            </a:endParaRPr>
          </a:p>
        </p:txBody>
      </p:sp>
      <p:sp>
        <p:nvSpPr>
          <p:cNvPr id="7"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11</a:t>
            </a:fld>
            <a:endParaRPr lang="en-US" dirty="0"/>
          </a:p>
        </p:txBody>
      </p:sp>
      <p:sp>
        <p:nvSpPr>
          <p:cNvPr id="11" name="Date Placeholder 1"/>
          <p:cNvSpPr>
            <a:spLocks noGrp="1"/>
          </p:cNvSpPr>
          <p:nvPr>
            <p:ph type="dt" sz="half" idx="10"/>
          </p:nvPr>
        </p:nvSpPr>
        <p:spPr>
          <a:xfrm>
            <a:off x="685800" y="381456"/>
            <a:ext cx="1600200" cy="215444"/>
          </a:xfrm>
        </p:spPr>
        <p:txBody>
          <a:bodyPr/>
          <a:lstStyle/>
          <a:p>
            <a:r>
              <a:rPr lang="en-US" altLang="ko-KR" smtClean="0"/>
              <a:t>May 2012</a:t>
            </a:r>
            <a:endParaRPr lang="en-US" dirty="0"/>
          </a:p>
        </p:txBody>
      </p:sp>
      <p:grpSp>
        <p:nvGrpSpPr>
          <p:cNvPr id="8" name="Group 21"/>
          <p:cNvGrpSpPr>
            <a:grpSpLocks/>
          </p:cNvGrpSpPr>
          <p:nvPr/>
        </p:nvGrpSpPr>
        <p:grpSpPr bwMode="auto">
          <a:xfrm>
            <a:off x="3146713" y="1828800"/>
            <a:ext cx="2791428" cy="1868007"/>
            <a:chOff x="2115" y="1440"/>
            <a:chExt cx="3975" cy="3000"/>
          </a:xfrm>
        </p:grpSpPr>
        <p:pic>
          <p:nvPicPr>
            <p:cNvPr id="9" name="Picture 2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15" y="1440"/>
              <a:ext cx="3975" cy="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2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60" y="1440"/>
              <a:ext cx="375" cy="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2" name="Group 22"/>
          <p:cNvGrpSpPr>
            <a:grpSpLocks/>
          </p:cNvGrpSpPr>
          <p:nvPr/>
        </p:nvGrpSpPr>
        <p:grpSpPr bwMode="auto">
          <a:xfrm>
            <a:off x="5884912" y="1828800"/>
            <a:ext cx="2791544" cy="2288502"/>
            <a:chOff x="1295400" y="5191125"/>
            <a:chExt cx="1828800" cy="1641475"/>
          </a:xfrm>
        </p:grpSpPr>
        <p:grpSp>
          <p:nvGrpSpPr>
            <p:cNvPr id="13" name="Group 13"/>
            <p:cNvGrpSpPr>
              <a:grpSpLocks/>
            </p:cNvGrpSpPr>
            <p:nvPr/>
          </p:nvGrpSpPr>
          <p:grpSpPr bwMode="auto">
            <a:xfrm>
              <a:off x="1295400" y="5191125"/>
              <a:ext cx="1828800" cy="1339850"/>
              <a:chOff x="2115" y="1440"/>
              <a:chExt cx="3975" cy="3000"/>
            </a:xfrm>
          </p:grpSpPr>
          <p:pic>
            <p:nvPicPr>
              <p:cNvPr id="19" name="Picture 1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15" y="1440"/>
                <a:ext cx="3975" cy="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1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60" y="1440"/>
                <a:ext cx="375" cy="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4" name="Picture 1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9581702">
              <a:off x="2060575" y="5988050"/>
              <a:ext cx="347663" cy="6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751013" y="6692900"/>
              <a:ext cx="200025" cy="13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1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371725" y="5995988"/>
              <a:ext cx="201613" cy="14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19"/>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792288" y="6076950"/>
              <a:ext cx="201612" cy="13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20"/>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10088690">
              <a:off x="1689100" y="6181725"/>
              <a:ext cx="288925"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1" name="Rectangle 32"/>
          <p:cNvSpPr>
            <a:spLocks noChangeArrowheads="1"/>
          </p:cNvSpPr>
          <p:nvPr/>
        </p:nvSpPr>
        <p:spPr bwMode="auto">
          <a:xfrm>
            <a:off x="762000" y="4336178"/>
            <a:ext cx="2387600"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spcBef>
                <a:spcPts val="600"/>
              </a:spcBef>
              <a:spcAft>
                <a:spcPts val="1000"/>
              </a:spcAft>
            </a:pPr>
            <a:r>
              <a:rPr lang="en-US" sz="1200" noProof="1" smtClean="0">
                <a:latin typeface="Times New Roman" pitchFamily="18" charset="0"/>
                <a:ea typeface="SimSun" pitchFamily="2" charset="-122"/>
              </a:rPr>
              <a:t>Direct </a:t>
            </a:r>
            <a:r>
              <a:rPr lang="en-US" sz="1200" noProof="1">
                <a:latin typeface="Times New Roman" pitchFamily="18" charset="0"/>
                <a:ea typeface="SimSun" pitchFamily="2" charset="-122"/>
              </a:rPr>
              <a:t>communication</a:t>
            </a:r>
          </a:p>
          <a:p>
            <a:endParaRPr lang="en-US" sz="2000" dirty="0"/>
          </a:p>
        </p:txBody>
      </p:sp>
      <p:sp>
        <p:nvSpPr>
          <p:cNvPr id="22" name="Rectangle 32"/>
          <p:cNvSpPr>
            <a:spLocks noChangeArrowheads="1"/>
          </p:cNvSpPr>
          <p:nvPr/>
        </p:nvSpPr>
        <p:spPr bwMode="auto">
          <a:xfrm>
            <a:off x="6204272" y="4336178"/>
            <a:ext cx="2616200"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spcBef>
                <a:spcPts val="600"/>
              </a:spcBef>
              <a:spcAft>
                <a:spcPts val="1000"/>
              </a:spcAft>
            </a:pPr>
            <a:r>
              <a:rPr lang="en-US" sz="1200" noProof="1" smtClean="0">
                <a:latin typeface="Times New Roman" pitchFamily="18" charset="0"/>
                <a:ea typeface="SimSun" pitchFamily="2" charset="-122"/>
              </a:rPr>
              <a:t>Cooperative </a:t>
            </a:r>
            <a:r>
              <a:rPr lang="en-US" sz="1200" noProof="1">
                <a:latin typeface="Times New Roman" pitchFamily="18" charset="0"/>
                <a:ea typeface="SimSun" pitchFamily="2" charset="-122"/>
              </a:rPr>
              <a:t>communication</a:t>
            </a:r>
          </a:p>
          <a:p>
            <a:endParaRPr lang="en-US" sz="3200" dirty="0"/>
          </a:p>
        </p:txBody>
      </p:sp>
      <p:sp>
        <p:nvSpPr>
          <p:cNvPr id="23" name="Rectangle 32"/>
          <p:cNvSpPr>
            <a:spLocks noChangeArrowheads="1"/>
          </p:cNvSpPr>
          <p:nvPr/>
        </p:nvSpPr>
        <p:spPr bwMode="auto">
          <a:xfrm>
            <a:off x="3196952" y="4336178"/>
            <a:ext cx="2743200"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spcBef>
                <a:spcPts val="600"/>
              </a:spcBef>
              <a:spcAft>
                <a:spcPts val="1000"/>
              </a:spcAft>
            </a:pPr>
            <a:r>
              <a:rPr lang="en-US" sz="1200" noProof="1" smtClean="0">
                <a:latin typeface="Times New Roman" pitchFamily="18" charset="0"/>
                <a:ea typeface="SimSun" pitchFamily="2" charset="-122"/>
              </a:rPr>
              <a:t>Multi-hop </a:t>
            </a:r>
            <a:r>
              <a:rPr lang="en-US" sz="1200" noProof="1">
                <a:latin typeface="Times New Roman" pitchFamily="18" charset="0"/>
                <a:ea typeface="SimSun" pitchFamily="2" charset="-122"/>
              </a:rPr>
              <a:t>communication</a:t>
            </a:r>
          </a:p>
          <a:p>
            <a:endParaRPr lang="en-US" sz="3200" dirty="0"/>
          </a:p>
        </p:txBody>
      </p:sp>
      <p:grpSp>
        <p:nvGrpSpPr>
          <p:cNvPr id="24" name="Group 27"/>
          <p:cNvGrpSpPr>
            <a:grpSpLocks/>
          </p:cNvGrpSpPr>
          <p:nvPr/>
        </p:nvGrpSpPr>
        <p:grpSpPr bwMode="auto">
          <a:xfrm>
            <a:off x="609600" y="1876771"/>
            <a:ext cx="2791544" cy="2288502"/>
            <a:chOff x="7034" y="1111"/>
            <a:chExt cx="2880" cy="2700"/>
          </a:xfrm>
        </p:grpSpPr>
        <p:grpSp>
          <p:nvGrpSpPr>
            <p:cNvPr id="25" name="Group 28"/>
            <p:cNvGrpSpPr>
              <a:grpSpLocks/>
            </p:cNvGrpSpPr>
            <p:nvPr/>
          </p:nvGrpSpPr>
          <p:grpSpPr bwMode="auto">
            <a:xfrm>
              <a:off x="7034" y="1111"/>
              <a:ext cx="2880" cy="2204"/>
              <a:chOff x="2115" y="1440"/>
              <a:chExt cx="3975" cy="3000"/>
            </a:xfrm>
          </p:grpSpPr>
          <p:pic>
            <p:nvPicPr>
              <p:cNvPr id="27" name="Picture 2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15" y="1440"/>
                <a:ext cx="3975" cy="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 name="Picture 3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60" y="1440"/>
                <a:ext cx="375" cy="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26" name="Picture 3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751" y="3580"/>
              <a:ext cx="315"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9" name="Group 29"/>
          <p:cNvGrpSpPr>
            <a:grpSpLocks/>
          </p:cNvGrpSpPr>
          <p:nvPr/>
        </p:nvGrpSpPr>
        <p:grpSpPr bwMode="auto">
          <a:xfrm>
            <a:off x="3276600" y="3276600"/>
            <a:ext cx="1463562" cy="949495"/>
            <a:chOff x="1143000" y="6176963"/>
            <a:chExt cx="958850" cy="681037"/>
          </a:xfrm>
        </p:grpSpPr>
        <p:pic>
          <p:nvPicPr>
            <p:cNvPr id="30" name="Picture 2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43000" y="6661150"/>
              <a:ext cx="200025" cy="13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Picture 26"/>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00238" y="6267450"/>
              <a:ext cx="201612" cy="141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 name="Picture 2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8254694">
              <a:off x="1473200" y="6176963"/>
              <a:ext cx="347663" cy="681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3" name="바닥글 개체 틀 32"/>
          <p:cNvSpPr>
            <a:spLocks noGrp="1"/>
          </p:cNvSpPr>
          <p:nvPr>
            <p:ph type="ftr" sz="quarter" idx="11"/>
          </p:nvPr>
        </p:nvSpPr>
        <p:spPr/>
        <p:txBody>
          <a:bodyPr/>
          <a:lstStyle/>
          <a:p>
            <a:r>
              <a:rPr lang="nn-NO" smtClean="0"/>
              <a:t>Yeong Min Jang, Kookmin University</a:t>
            </a:r>
            <a:endParaRPr lang="en-US"/>
          </a:p>
        </p:txBody>
      </p:sp>
      <p:sp>
        <p:nvSpPr>
          <p:cNvPr id="34" name="직사각형 33"/>
          <p:cNvSpPr/>
          <p:nvPr/>
        </p:nvSpPr>
        <p:spPr bwMode="auto">
          <a:xfrm>
            <a:off x="5410200" y="253652"/>
            <a:ext cx="3429000" cy="3048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35" name="그룹 34"/>
          <p:cNvGrpSpPr/>
          <p:nvPr/>
        </p:nvGrpSpPr>
        <p:grpSpPr>
          <a:xfrm>
            <a:off x="6088040" y="296840"/>
            <a:ext cx="3429000" cy="307777"/>
            <a:chOff x="6088040" y="296840"/>
            <a:chExt cx="3429000" cy="307777"/>
          </a:xfrm>
        </p:grpSpPr>
        <p:sp>
          <p:nvSpPr>
            <p:cNvPr id="36" name="직사각형 3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7" name="TextBox 36"/>
            <p:cNvSpPr txBox="1"/>
            <p:nvPr/>
          </p:nvSpPr>
          <p:spPr>
            <a:xfrm>
              <a:off x="6088040" y="296840"/>
              <a:ext cx="3429000" cy="307777"/>
            </a:xfrm>
            <a:prstGeom prst="rect">
              <a:avLst/>
            </a:prstGeom>
            <a:noFill/>
          </p:spPr>
          <p:txBody>
            <a:bodyPr wrap="square" rtlCol="0">
              <a:spAutoFit/>
            </a:bodyPr>
            <a:lstStyle/>
            <a:p>
              <a:r>
                <a:rPr lang="en-US" altLang="ko-KR" sz="1400" b="1" dirty="0" smtClean="0">
                  <a:latin typeface="+mj-lt"/>
                </a:rPr>
                <a:t>doc.: </a:t>
              </a:r>
              <a:r>
                <a:rPr lang="en-US" altLang="ko-KR" sz="1400" b="1" dirty="0"/>
                <a:t>IEEE 15-12-0279-00-wng0</a:t>
              </a:r>
              <a:endParaRPr lang="ko-KR" altLang="en-US" sz="1400" b="1" dirty="0"/>
            </a:p>
          </p:txBody>
        </p:sp>
      </p:grpSp>
    </p:spTree>
    <p:extLst>
      <p:ext uri="{BB962C8B-B14F-4D97-AF65-F5344CB8AC3E}">
        <p14:creationId xmlns:p14="http://schemas.microsoft.com/office/powerpoint/2010/main" val="6484284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85800" y="685800"/>
            <a:ext cx="7772400" cy="914400"/>
          </a:xfrm>
        </p:spPr>
        <p:txBody>
          <a:bodyPr/>
          <a:lstStyle/>
          <a:p>
            <a:r>
              <a:rPr lang="en-US" dirty="0"/>
              <a:t>Cooperative MAC Protocol for LED-ID</a:t>
            </a:r>
          </a:p>
        </p:txBody>
      </p:sp>
      <p:sp>
        <p:nvSpPr>
          <p:cNvPr id="6147" name="Content Placeholder 2"/>
          <p:cNvSpPr>
            <a:spLocks noGrp="1"/>
          </p:cNvSpPr>
          <p:nvPr>
            <p:ph idx="1"/>
          </p:nvPr>
        </p:nvSpPr>
        <p:spPr>
          <a:xfrm>
            <a:off x="685800" y="1524000"/>
            <a:ext cx="7772400" cy="4572000"/>
          </a:xfrm>
        </p:spPr>
        <p:txBody>
          <a:bodyPr/>
          <a:lstStyle/>
          <a:p>
            <a:r>
              <a:rPr lang="en-US" sz="2000" dirty="0"/>
              <a:t>Why using Cooperative and Relay Network for LED-ID</a:t>
            </a:r>
          </a:p>
          <a:p>
            <a:pPr lvl="1">
              <a:buFont typeface="Arial" pitchFamily="34" charset="0"/>
              <a:buChar char="•"/>
            </a:pPr>
            <a:r>
              <a:rPr lang="en-US" sz="1800" dirty="0"/>
              <a:t>	Interference from another light source</a:t>
            </a:r>
          </a:p>
          <a:p>
            <a:pPr lvl="1">
              <a:buFont typeface="Arial" pitchFamily="34" charset="0"/>
              <a:buChar char="•"/>
            </a:pPr>
            <a:r>
              <a:rPr lang="en-US" sz="1800" dirty="0"/>
              <a:t>	Link disconnection from movement obstacle</a:t>
            </a:r>
          </a:p>
          <a:p>
            <a:pPr lvl="1">
              <a:buFont typeface="Arial" pitchFamily="34" charset="0"/>
              <a:buChar char="•"/>
            </a:pPr>
            <a:r>
              <a:rPr lang="en-US" sz="1800" dirty="0"/>
              <a:t>	Limited of FOV</a:t>
            </a:r>
          </a:p>
          <a:p>
            <a:r>
              <a:rPr lang="en-US" sz="2000" dirty="0" smtClean="0"/>
              <a:t>Applications</a:t>
            </a:r>
            <a:endParaRPr lang="en-US" sz="2000" dirty="0"/>
          </a:p>
          <a:p>
            <a:pPr lvl="1">
              <a:buFont typeface="Arial" pitchFamily="34" charset="0"/>
              <a:buChar char="•"/>
            </a:pPr>
            <a:r>
              <a:rPr lang="en-US" sz="1800" dirty="0"/>
              <a:t>	Real-time </a:t>
            </a:r>
            <a:r>
              <a:rPr lang="en-US" sz="1800" dirty="0" smtClean="0"/>
              <a:t>service: </a:t>
            </a:r>
            <a:r>
              <a:rPr lang="en-US" sz="1800" dirty="0" err="1" smtClean="0"/>
              <a:t>QoS</a:t>
            </a:r>
            <a:r>
              <a:rPr lang="en-US" sz="1800" dirty="0" smtClean="0"/>
              <a:t> application</a:t>
            </a:r>
            <a:endParaRPr lang="en-US" sz="1800" dirty="0"/>
          </a:p>
          <a:p>
            <a:r>
              <a:rPr lang="en-US" sz="2000" dirty="0"/>
              <a:t>Advantages</a:t>
            </a:r>
          </a:p>
          <a:p>
            <a:pPr lvl="1" indent="457200">
              <a:buFont typeface="Arial" pitchFamily="34" charset="0"/>
              <a:buChar char="•"/>
            </a:pPr>
            <a:r>
              <a:rPr lang="en-US" sz="1800" dirty="0"/>
              <a:t>Reliable network</a:t>
            </a:r>
          </a:p>
          <a:p>
            <a:pPr lvl="1" indent="457200">
              <a:buFont typeface="Arial" pitchFamily="34" charset="0"/>
              <a:buChar char="•"/>
            </a:pPr>
            <a:r>
              <a:rPr lang="en-US" sz="1800" dirty="0"/>
              <a:t>Increasing the </a:t>
            </a:r>
            <a:r>
              <a:rPr lang="en-US" sz="1800" dirty="0" smtClean="0"/>
              <a:t>coverage</a:t>
            </a:r>
            <a:endParaRPr lang="en-US" sz="1800" dirty="0"/>
          </a:p>
          <a:p>
            <a:r>
              <a:rPr lang="en-US" sz="2000" dirty="0"/>
              <a:t>Disadvantages</a:t>
            </a:r>
          </a:p>
          <a:p>
            <a:pPr lvl="1">
              <a:buFont typeface="Arial" pitchFamily="34" charset="0"/>
              <a:buChar char="•"/>
            </a:pPr>
            <a:r>
              <a:rPr lang="en-US" sz="1800" dirty="0"/>
              <a:t>	Working on dense mobile node ( discovery relay node)</a:t>
            </a:r>
          </a:p>
          <a:p>
            <a:pPr lvl="1">
              <a:buFont typeface="Arial" pitchFamily="34" charset="0"/>
              <a:buChar char="•"/>
            </a:pPr>
            <a:r>
              <a:rPr lang="en-US" sz="1800" dirty="0"/>
              <a:t>	Large </a:t>
            </a:r>
            <a:r>
              <a:rPr lang="en-US" sz="1800" dirty="0" smtClean="0"/>
              <a:t>FOV </a:t>
            </a:r>
          </a:p>
          <a:p>
            <a:pPr lvl="1">
              <a:buFont typeface="Arial" pitchFamily="34" charset="0"/>
              <a:buChar char="•"/>
            </a:pPr>
            <a:r>
              <a:rPr lang="en-US" sz="1800" dirty="0" smtClean="0"/>
              <a:t>Complexity</a:t>
            </a:r>
            <a:endParaRPr lang="en-US" sz="1800" dirty="0"/>
          </a:p>
          <a:p>
            <a:pPr marL="0" indent="0">
              <a:buNone/>
            </a:pPr>
            <a:r>
              <a:rPr lang="en-US" sz="2000" dirty="0"/>
              <a:t>	</a:t>
            </a:r>
          </a:p>
          <a:p>
            <a:endParaRPr lang="en-US" sz="2000" dirty="0"/>
          </a:p>
        </p:txBody>
      </p:sp>
      <p:sp>
        <p:nvSpPr>
          <p:cNvPr id="7"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12</a:t>
            </a:fld>
            <a:endParaRPr lang="en-US" dirty="0"/>
          </a:p>
        </p:txBody>
      </p:sp>
      <p:sp>
        <p:nvSpPr>
          <p:cNvPr id="11" name="Date Placeholder 1"/>
          <p:cNvSpPr>
            <a:spLocks noGrp="1"/>
          </p:cNvSpPr>
          <p:nvPr>
            <p:ph type="dt" sz="half" idx="10"/>
          </p:nvPr>
        </p:nvSpPr>
        <p:spPr>
          <a:xfrm>
            <a:off x="685800" y="381456"/>
            <a:ext cx="1600200" cy="215444"/>
          </a:xfrm>
        </p:spPr>
        <p:txBody>
          <a:bodyPr/>
          <a:lstStyle/>
          <a:p>
            <a:r>
              <a:rPr lang="en-US" altLang="ko-KR" smtClean="0"/>
              <a:t>May 2012</a:t>
            </a:r>
            <a:endParaRPr lang="en-US" dirty="0"/>
          </a:p>
        </p:txBody>
      </p:sp>
      <p:sp>
        <p:nvSpPr>
          <p:cNvPr id="6" name="바닥글 개체 틀 5"/>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410200" y="253652"/>
            <a:ext cx="3429000" cy="3048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9" name="그룹 8"/>
          <p:cNvGrpSpPr/>
          <p:nvPr/>
        </p:nvGrpSpPr>
        <p:grpSpPr>
          <a:xfrm>
            <a:off x="6088040" y="296840"/>
            <a:ext cx="3429000" cy="307777"/>
            <a:chOff x="6088040" y="296840"/>
            <a:chExt cx="3429000" cy="307777"/>
          </a:xfrm>
        </p:grpSpPr>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2" name="TextBox 11"/>
            <p:cNvSpPr txBox="1"/>
            <p:nvPr/>
          </p:nvSpPr>
          <p:spPr>
            <a:xfrm>
              <a:off x="6088040" y="296840"/>
              <a:ext cx="3429000" cy="307777"/>
            </a:xfrm>
            <a:prstGeom prst="rect">
              <a:avLst/>
            </a:prstGeom>
            <a:noFill/>
          </p:spPr>
          <p:txBody>
            <a:bodyPr wrap="square" rtlCol="0">
              <a:spAutoFit/>
            </a:bodyPr>
            <a:lstStyle/>
            <a:p>
              <a:r>
                <a:rPr lang="en-US" altLang="ko-KR" sz="1400" b="1" dirty="0" smtClean="0">
                  <a:latin typeface="+mj-lt"/>
                </a:rPr>
                <a:t>doc.: </a:t>
              </a:r>
              <a:r>
                <a:rPr lang="en-US" altLang="ko-KR" sz="1400" b="1" dirty="0"/>
                <a:t>IEEE 15-12-0279-00-wng0</a:t>
              </a:r>
              <a:endParaRPr lang="ko-KR" altLang="en-US" sz="1400" b="1" dirty="0"/>
            </a:p>
          </p:txBody>
        </p:sp>
      </p:grpSp>
    </p:spTree>
    <p:extLst>
      <p:ext uri="{BB962C8B-B14F-4D97-AF65-F5344CB8AC3E}">
        <p14:creationId xmlns:p14="http://schemas.microsoft.com/office/powerpoint/2010/main" val="6484284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dirty="0" smtClean="0"/>
              <a:t>Conclusion</a:t>
            </a:r>
          </a:p>
        </p:txBody>
      </p:sp>
      <p:sp>
        <p:nvSpPr>
          <p:cNvPr id="16387" name="Content Placeholder 2"/>
          <p:cNvSpPr>
            <a:spLocks noGrp="1"/>
          </p:cNvSpPr>
          <p:nvPr>
            <p:ph idx="1"/>
          </p:nvPr>
        </p:nvSpPr>
        <p:spPr/>
        <p:txBody>
          <a:bodyPr/>
          <a:lstStyle/>
          <a:p>
            <a:r>
              <a:rPr lang="en-US" altLang="ko-KR" sz="2000" dirty="0" smtClean="0">
                <a:cs typeface="Times New Roman" pitchFamily="18" charset="0"/>
              </a:rPr>
              <a:t>LED-ID is one of the ID techniques and it has many advantages of using visible light.</a:t>
            </a:r>
          </a:p>
          <a:p>
            <a:r>
              <a:rPr lang="en-US" altLang="ko-KR" sz="2000" dirty="0" smtClean="0">
                <a:cs typeface="Times New Roman" pitchFamily="18" charset="0"/>
              </a:rPr>
              <a:t>The issues which are presented will be the important topics in future standardization about LED-ID.</a:t>
            </a:r>
            <a:endParaRPr lang="en-US" altLang="ko-KR" sz="2000" dirty="0">
              <a:cs typeface="Times New Roman" pitchFamily="18" charset="0"/>
            </a:endParaRPr>
          </a:p>
          <a:p>
            <a:r>
              <a:rPr lang="en-US" sz="2000" dirty="0" smtClean="0"/>
              <a:t>FOV limitation is one of the most important issues in LED-ID techniques. </a:t>
            </a:r>
          </a:p>
          <a:p>
            <a:r>
              <a:rPr lang="en-US" sz="2000" dirty="0"/>
              <a:t>C</a:t>
            </a:r>
            <a:r>
              <a:rPr lang="en-US" sz="2000" dirty="0" smtClean="0"/>
              <a:t>ontribute to IG-LED about the LED-ID issues starting July meeting.</a:t>
            </a:r>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13</a:t>
            </a:fld>
            <a:endParaRPr lang="en-US" dirty="0"/>
          </a:p>
        </p:txBody>
      </p:sp>
      <p:sp>
        <p:nvSpPr>
          <p:cNvPr id="7" name="Date Placeholder 1"/>
          <p:cNvSpPr>
            <a:spLocks noGrp="1"/>
          </p:cNvSpPr>
          <p:nvPr>
            <p:ph type="dt" sz="half" idx="10"/>
          </p:nvPr>
        </p:nvSpPr>
        <p:spPr>
          <a:xfrm>
            <a:off x="685800" y="381456"/>
            <a:ext cx="1600200" cy="215444"/>
          </a:xfrm>
        </p:spPr>
        <p:txBody>
          <a:bodyPr/>
          <a:lstStyle/>
          <a:p>
            <a:r>
              <a:rPr lang="en-US" altLang="ko-KR" smtClean="0"/>
              <a:t>May 2012</a:t>
            </a:r>
            <a:endParaRPr lang="en-US" dirty="0"/>
          </a:p>
        </p:txBody>
      </p:sp>
      <p:sp>
        <p:nvSpPr>
          <p:cNvPr id="8" name="바닥글 개체 틀 7"/>
          <p:cNvSpPr>
            <a:spLocks noGrp="1"/>
          </p:cNvSpPr>
          <p:nvPr>
            <p:ph type="ftr" sz="quarter" idx="11"/>
          </p:nvPr>
        </p:nvSpPr>
        <p:spPr/>
        <p:txBody>
          <a:bodyPr/>
          <a:lstStyle/>
          <a:p>
            <a:r>
              <a:rPr lang="nn-NO" smtClean="0"/>
              <a:t>Yeong Min Jang, Kookmin University</a:t>
            </a:r>
            <a:endParaRPr lang="en-US"/>
          </a:p>
        </p:txBody>
      </p:sp>
      <p:sp>
        <p:nvSpPr>
          <p:cNvPr id="9" name="직사각형 8"/>
          <p:cNvSpPr/>
          <p:nvPr/>
        </p:nvSpPr>
        <p:spPr bwMode="auto">
          <a:xfrm>
            <a:off x="5410200" y="253652"/>
            <a:ext cx="3429000" cy="3048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10" name="그룹 9"/>
          <p:cNvGrpSpPr/>
          <p:nvPr/>
        </p:nvGrpSpPr>
        <p:grpSpPr>
          <a:xfrm>
            <a:off x="6088040" y="296840"/>
            <a:ext cx="3429000" cy="307777"/>
            <a:chOff x="6088040" y="296840"/>
            <a:chExt cx="3429000" cy="307777"/>
          </a:xfrm>
        </p:grpSpPr>
        <p:sp>
          <p:nvSpPr>
            <p:cNvPr id="11" name="직사각형 10"/>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2" name="TextBox 11"/>
            <p:cNvSpPr txBox="1"/>
            <p:nvPr/>
          </p:nvSpPr>
          <p:spPr>
            <a:xfrm>
              <a:off x="6088040" y="296840"/>
              <a:ext cx="3429000" cy="307777"/>
            </a:xfrm>
            <a:prstGeom prst="rect">
              <a:avLst/>
            </a:prstGeom>
            <a:noFill/>
          </p:spPr>
          <p:txBody>
            <a:bodyPr wrap="square" rtlCol="0">
              <a:spAutoFit/>
            </a:bodyPr>
            <a:lstStyle/>
            <a:p>
              <a:r>
                <a:rPr lang="en-US" altLang="ko-KR" sz="1400" b="1" dirty="0" smtClean="0">
                  <a:latin typeface="+mj-lt"/>
                </a:rPr>
                <a:t>doc.: </a:t>
              </a:r>
              <a:r>
                <a:rPr lang="en-US" altLang="ko-KR" sz="1400" b="1" dirty="0"/>
                <a:t>IEEE 15-12-0279-00-wng0</a:t>
              </a:r>
              <a:endParaRPr lang="ko-KR" altLang="en-US" sz="1400" b="1" dirty="0"/>
            </a:p>
          </p:txBody>
        </p:sp>
      </p:grpSp>
    </p:spTree>
    <p:extLst>
      <p:ext uri="{BB962C8B-B14F-4D97-AF65-F5344CB8AC3E}">
        <p14:creationId xmlns:p14="http://schemas.microsoft.com/office/powerpoint/2010/main" val="37587451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smtClean="0"/>
              <a:t>Contents</a:t>
            </a:r>
          </a:p>
        </p:txBody>
      </p:sp>
      <p:sp>
        <p:nvSpPr>
          <p:cNvPr id="3075" name="Content Placeholder 2"/>
          <p:cNvSpPr>
            <a:spLocks noGrp="1"/>
          </p:cNvSpPr>
          <p:nvPr>
            <p:ph idx="1"/>
          </p:nvPr>
        </p:nvSpPr>
        <p:spPr>
          <a:xfrm>
            <a:off x="685800" y="1524000"/>
            <a:ext cx="7772400" cy="4114800"/>
          </a:xfrm>
        </p:spPr>
        <p:txBody>
          <a:bodyPr/>
          <a:lstStyle/>
          <a:p>
            <a:r>
              <a:rPr lang="en-US" sz="2400" dirty="0" smtClean="0"/>
              <a:t>Introduction</a:t>
            </a:r>
          </a:p>
          <a:p>
            <a:r>
              <a:rPr lang="en-US" sz="2400" dirty="0" smtClean="0"/>
              <a:t>Standardization issues in PHY</a:t>
            </a:r>
          </a:p>
          <a:p>
            <a:r>
              <a:rPr lang="en-US" sz="2400" dirty="0"/>
              <a:t>Standardization issues in </a:t>
            </a:r>
            <a:r>
              <a:rPr lang="en-US" sz="2400" dirty="0" smtClean="0"/>
              <a:t>MAC </a:t>
            </a:r>
          </a:p>
          <a:p>
            <a:r>
              <a:rPr lang="en-US" sz="2400" dirty="0" smtClean="0"/>
              <a:t>Conclusion</a:t>
            </a:r>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2</a:t>
            </a:fld>
            <a:endParaRPr lang="en-US" dirty="0"/>
          </a:p>
        </p:txBody>
      </p:sp>
      <p:sp>
        <p:nvSpPr>
          <p:cNvPr id="7" name="Date Placeholder 1"/>
          <p:cNvSpPr>
            <a:spLocks noGrp="1"/>
          </p:cNvSpPr>
          <p:nvPr>
            <p:ph type="dt" sz="half" idx="10"/>
          </p:nvPr>
        </p:nvSpPr>
        <p:spPr>
          <a:xfrm>
            <a:off x="685800" y="381456"/>
            <a:ext cx="1600200" cy="215444"/>
          </a:xfrm>
        </p:spPr>
        <p:txBody>
          <a:bodyPr/>
          <a:lstStyle/>
          <a:p>
            <a:r>
              <a:rPr lang="en-US" altLang="ko-KR" smtClean="0"/>
              <a:t>May 2012</a:t>
            </a:r>
            <a:endParaRPr lang="en-US" dirty="0"/>
          </a:p>
        </p:txBody>
      </p:sp>
      <p:sp>
        <p:nvSpPr>
          <p:cNvPr id="8" name="바닥글 개체 틀 7"/>
          <p:cNvSpPr>
            <a:spLocks noGrp="1"/>
          </p:cNvSpPr>
          <p:nvPr>
            <p:ph type="ftr" sz="quarter" idx="11"/>
          </p:nvPr>
        </p:nvSpPr>
        <p:spPr/>
        <p:txBody>
          <a:bodyPr/>
          <a:lstStyle/>
          <a:p>
            <a:r>
              <a:rPr lang="nn-NO" smtClean="0"/>
              <a:t>Yeong Min Jang, Kookmin University</a:t>
            </a:r>
            <a:endParaRPr lang="en-US"/>
          </a:p>
        </p:txBody>
      </p:sp>
      <p:sp>
        <p:nvSpPr>
          <p:cNvPr id="9" name="직사각형 8"/>
          <p:cNvSpPr/>
          <p:nvPr/>
        </p:nvSpPr>
        <p:spPr bwMode="auto">
          <a:xfrm>
            <a:off x="5410200" y="253652"/>
            <a:ext cx="3429000" cy="3048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10" name="그룹 9"/>
          <p:cNvGrpSpPr/>
          <p:nvPr/>
        </p:nvGrpSpPr>
        <p:grpSpPr>
          <a:xfrm>
            <a:off x="6088040" y="296840"/>
            <a:ext cx="3429000" cy="307777"/>
            <a:chOff x="6088040" y="296840"/>
            <a:chExt cx="3429000" cy="307777"/>
          </a:xfrm>
        </p:grpSpPr>
        <p:sp>
          <p:nvSpPr>
            <p:cNvPr id="11" name="직사각형 10"/>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2" name="TextBox 11"/>
            <p:cNvSpPr txBox="1"/>
            <p:nvPr/>
          </p:nvSpPr>
          <p:spPr>
            <a:xfrm>
              <a:off x="6088040" y="296840"/>
              <a:ext cx="3429000" cy="307777"/>
            </a:xfrm>
            <a:prstGeom prst="rect">
              <a:avLst/>
            </a:prstGeom>
            <a:noFill/>
          </p:spPr>
          <p:txBody>
            <a:bodyPr wrap="square" rtlCol="0">
              <a:spAutoFit/>
            </a:bodyPr>
            <a:lstStyle/>
            <a:p>
              <a:r>
                <a:rPr lang="en-US" altLang="ko-KR" sz="1400" b="1" dirty="0" smtClean="0">
                  <a:latin typeface="+mj-lt"/>
                </a:rPr>
                <a:t>doc.: </a:t>
              </a:r>
              <a:r>
                <a:rPr lang="en-US" altLang="ko-KR" sz="1400" b="1" dirty="0"/>
                <a:t>IEEE 15-12-0279-00-wng0</a:t>
              </a:r>
              <a:endParaRPr lang="ko-KR" altLang="en-US" sz="1400" b="1" dirty="0"/>
            </a:p>
          </p:txBody>
        </p:sp>
      </p:grpSp>
    </p:spTree>
    <p:extLst>
      <p:ext uri="{BB962C8B-B14F-4D97-AF65-F5344CB8AC3E}">
        <p14:creationId xmlns:p14="http://schemas.microsoft.com/office/powerpoint/2010/main" val="16765683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atinLnBrk="1"/>
            <a:r>
              <a:rPr lang="en-US" sz="3100" dirty="0"/>
              <a:t>Network Architecture for LED-ID Application</a:t>
            </a:r>
          </a:p>
        </p:txBody>
      </p:sp>
      <p:sp>
        <p:nvSpPr>
          <p:cNvPr id="6" name="Slide Number Placeholder 5"/>
          <p:cNvSpPr>
            <a:spLocks noGrp="1"/>
          </p:cNvSpPr>
          <p:nvPr>
            <p:ph type="sldNum" sz="quarter" idx="12"/>
          </p:nvPr>
        </p:nvSpPr>
        <p:spPr/>
        <p:txBody>
          <a:bodyPr/>
          <a:lstStyle/>
          <a:p>
            <a:pPr>
              <a:defRPr/>
            </a:pPr>
            <a:r>
              <a:rPr lang="en-US" smtClean="0"/>
              <a:t>Slide </a:t>
            </a:r>
            <a:fld id="{B3B06152-741F-4076-B040-D5427CE11BFD}" type="slidenum">
              <a:rPr lang="en-US" smtClean="0"/>
              <a:pPr>
                <a:defRPr/>
              </a:pPr>
              <a:t>3</a:t>
            </a:fld>
            <a:endParaRPr lang="en-US"/>
          </a:p>
        </p:txBody>
      </p:sp>
      <p:sp>
        <p:nvSpPr>
          <p:cNvPr id="8" name="Date Placeholder 1"/>
          <p:cNvSpPr>
            <a:spLocks noGrp="1"/>
          </p:cNvSpPr>
          <p:nvPr>
            <p:ph type="dt" sz="half" idx="10"/>
          </p:nvPr>
        </p:nvSpPr>
        <p:spPr>
          <a:xfrm>
            <a:off x="685800" y="381456"/>
            <a:ext cx="1600200" cy="215444"/>
          </a:xfrm>
        </p:spPr>
        <p:txBody>
          <a:bodyPr/>
          <a:lstStyle/>
          <a:p>
            <a:r>
              <a:rPr lang="en-US" altLang="ko-KR" smtClean="0"/>
              <a:t>May 2012</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526496972"/>
              </p:ext>
            </p:extLst>
          </p:nvPr>
        </p:nvGraphicFramePr>
        <p:xfrm>
          <a:off x="914400" y="1752600"/>
          <a:ext cx="7391401" cy="1371600"/>
        </p:xfrm>
        <a:graphic>
          <a:graphicData uri="http://schemas.openxmlformats.org/drawingml/2006/table">
            <a:tbl>
              <a:tblPr>
                <a:tableStyleId>{3C2FFA5D-87B4-456A-9821-1D502468CF0F}</a:tableStyleId>
              </a:tblPr>
              <a:tblGrid>
                <a:gridCol w="477459"/>
                <a:gridCol w="2255785"/>
                <a:gridCol w="4658157"/>
              </a:tblGrid>
              <a:tr h="274320">
                <a:tc>
                  <a:txBody>
                    <a:bodyPr/>
                    <a:lstStyle/>
                    <a:p>
                      <a:pPr algn="l" latinLnBrk="1">
                        <a:spcAft>
                          <a:spcPts val="0"/>
                        </a:spcAft>
                      </a:pPr>
                      <a:r>
                        <a:rPr lang="en-US" sz="1400" kern="100" dirty="0"/>
                        <a:t>1</a:t>
                      </a:r>
                      <a:endParaRPr lang="en-US" sz="1400" b="0" kern="100" dirty="0">
                        <a:latin typeface="Malgun Gothic"/>
                        <a:ea typeface="Malgun Gothic"/>
                        <a:cs typeface="Times New Roman"/>
                      </a:endParaRPr>
                    </a:p>
                  </a:txBody>
                  <a:tcPr marL="68580" marR="68580" marT="0" marB="0" anchor="ctr">
                    <a:solidFill>
                      <a:schemeClr val="bg1"/>
                    </a:solidFill>
                  </a:tcPr>
                </a:tc>
                <a:tc>
                  <a:txBody>
                    <a:bodyPr/>
                    <a:lstStyle/>
                    <a:p>
                      <a:pPr algn="l" latinLnBrk="1">
                        <a:spcAft>
                          <a:spcPts val="0"/>
                        </a:spcAft>
                      </a:pPr>
                      <a:r>
                        <a:rPr lang="en-US" sz="1400" kern="100" dirty="0"/>
                        <a:t>Wake Up</a:t>
                      </a:r>
                      <a:endParaRPr lang="en-US" sz="1400" b="0" kern="100" dirty="0">
                        <a:latin typeface="Malgun Gothic"/>
                        <a:ea typeface="Malgun Gothic"/>
                        <a:cs typeface="Times New Roman"/>
                      </a:endParaRPr>
                    </a:p>
                  </a:txBody>
                  <a:tcPr marL="68580" marR="68580" marT="0" marB="0" anchor="ctr">
                    <a:solidFill>
                      <a:schemeClr val="bg1"/>
                    </a:solidFill>
                  </a:tcPr>
                </a:tc>
                <a:tc>
                  <a:txBody>
                    <a:bodyPr/>
                    <a:lstStyle/>
                    <a:p>
                      <a:pPr algn="l" latinLnBrk="1">
                        <a:spcAft>
                          <a:spcPts val="0"/>
                        </a:spcAft>
                      </a:pPr>
                      <a:r>
                        <a:rPr lang="en-US" sz="1400" kern="100"/>
                        <a:t>Tag wakes up when readers send request</a:t>
                      </a:r>
                      <a:endParaRPr lang="en-US" sz="1400" b="0" kern="100">
                        <a:latin typeface="Malgun Gothic"/>
                        <a:ea typeface="Malgun Gothic"/>
                        <a:cs typeface="Times New Roman"/>
                      </a:endParaRPr>
                    </a:p>
                  </a:txBody>
                  <a:tcPr marL="68580" marR="68580" marT="0" marB="0" anchor="ctr">
                    <a:solidFill>
                      <a:schemeClr val="bg1"/>
                    </a:solidFill>
                  </a:tcPr>
                </a:tc>
              </a:tr>
              <a:tr h="274320">
                <a:tc>
                  <a:txBody>
                    <a:bodyPr/>
                    <a:lstStyle/>
                    <a:p>
                      <a:pPr algn="l" latinLnBrk="1">
                        <a:spcAft>
                          <a:spcPts val="0"/>
                        </a:spcAft>
                      </a:pPr>
                      <a:r>
                        <a:rPr lang="en-US" sz="1400" kern="100" dirty="0"/>
                        <a:t>2</a:t>
                      </a:r>
                      <a:endParaRPr lang="en-US" sz="1400" b="0" kern="100" dirty="0">
                        <a:latin typeface="Malgun Gothic"/>
                        <a:ea typeface="Malgun Gothic"/>
                        <a:cs typeface="Times New Roman"/>
                      </a:endParaRPr>
                    </a:p>
                  </a:txBody>
                  <a:tcPr marL="68580" marR="68580" marT="0" marB="0" anchor="ctr">
                    <a:solidFill>
                      <a:schemeClr val="bg1"/>
                    </a:solidFill>
                  </a:tcPr>
                </a:tc>
                <a:tc>
                  <a:txBody>
                    <a:bodyPr/>
                    <a:lstStyle/>
                    <a:p>
                      <a:pPr algn="l" latinLnBrk="1">
                        <a:spcAft>
                          <a:spcPts val="0"/>
                        </a:spcAft>
                      </a:pPr>
                      <a:r>
                        <a:rPr lang="en-US" sz="1400" kern="100" dirty="0"/>
                        <a:t>Beacon</a:t>
                      </a:r>
                      <a:endParaRPr lang="en-US" sz="1400" b="0" kern="100" dirty="0">
                        <a:latin typeface="Malgun Gothic"/>
                        <a:ea typeface="Malgun Gothic"/>
                        <a:cs typeface="Times New Roman"/>
                      </a:endParaRPr>
                    </a:p>
                  </a:txBody>
                  <a:tcPr marL="68580" marR="68580" marT="0" marB="0" anchor="ctr">
                    <a:solidFill>
                      <a:schemeClr val="bg1"/>
                    </a:solidFill>
                  </a:tcPr>
                </a:tc>
                <a:tc>
                  <a:txBody>
                    <a:bodyPr/>
                    <a:lstStyle/>
                    <a:p>
                      <a:pPr algn="l" latinLnBrk="1">
                        <a:spcAft>
                          <a:spcPts val="0"/>
                        </a:spcAft>
                      </a:pPr>
                      <a:r>
                        <a:rPr lang="en-US" sz="1400" kern="100" dirty="0"/>
                        <a:t>Tag will be synchronized by superframe </a:t>
                      </a:r>
                      <a:endParaRPr lang="en-US" sz="1400" b="0" kern="100" dirty="0">
                        <a:latin typeface="Malgun Gothic"/>
                        <a:ea typeface="Malgun Gothic"/>
                        <a:cs typeface="Times New Roman"/>
                      </a:endParaRPr>
                    </a:p>
                  </a:txBody>
                  <a:tcPr marL="68580" marR="68580" marT="0" marB="0" anchor="ctr">
                    <a:solidFill>
                      <a:schemeClr val="bg1"/>
                    </a:solidFill>
                  </a:tcPr>
                </a:tc>
              </a:tr>
              <a:tr h="274320">
                <a:tc>
                  <a:txBody>
                    <a:bodyPr/>
                    <a:lstStyle/>
                    <a:p>
                      <a:pPr algn="l" latinLnBrk="1">
                        <a:spcAft>
                          <a:spcPts val="0"/>
                        </a:spcAft>
                      </a:pPr>
                      <a:r>
                        <a:rPr lang="en-US" sz="1400" kern="100" dirty="0"/>
                        <a:t>3</a:t>
                      </a:r>
                      <a:endParaRPr lang="en-US" sz="1400" b="0" kern="100" dirty="0">
                        <a:latin typeface="Malgun Gothic"/>
                        <a:ea typeface="Malgun Gothic"/>
                        <a:cs typeface="Times New Roman"/>
                      </a:endParaRPr>
                    </a:p>
                  </a:txBody>
                  <a:tcPr marL="68580" marR="68580" marT="0" marB="0" anchor="ctr">
                    <a:solidFill>
                      <a:schemeClr val="bg1"/>
                    </a:solidFill>
                  </a:tcPr>
                </a:tc>
                <a:tc>
                  <a:txBody>
                    <a:bodyPr/>
                    <a:lstStyle/>
                    <a:p>
                      <a:pPr algn="l" latinLnBrk="1">
                        <a:spcAft>
                          <a:spcPts val="0"/>
                        </a:spcAft>
                      </a:pPr>
                      <a:r>
                        <a:rPr lang="en-US" sz="1400" kern="100" dirty="0"/>
                        <a:t>Request</a:t>
                      </a:r>
                      <a:endParaRPr lang="en-US" sz="1400" b="0" kern="100" dirty="0">
                        <a:latin typeface="Malgun Gothic"/>
                        <a:ea typeface="Malgun Gothic"/>
                        <a:cs typeface="Times New Roman"/>
                      </a:endParaRPr>
                    </a:p>
                  </a:txBody>
                  <a:tcPr marL="68580" marR="68580" marT="0" marB="0" anchor="ctr">
                    <a:solidFill>
                      <a:schemeClr val="bg1"/>
                    </a:solidFill>
                  </a:tcPr>
                </a:tc>
                <a:tc>
                  <a:txBody>
                    <a:bodyPr/>
                    <a:lstStyle/>
                    <a:p>
                      <a:pPr algn="l" latinLnBrk="1">
                        <a:spcAft>
                          <a:spcPts val="0"/>
                        </a:spcAft>
                        <a:tabLst>
                          <a:tab pos="634365" algn="l"/>
                        </a:tabLst>
                      </a:pPr>
                      <a:r>
                        <a:rPr lang="en-US" sz="1400" kern="100" dirty="0"/>
                        <a:t>Reader requests traffic</a:t>
                      </a:r>
                      <a:endParaRPr lang="en-US" sz="1400" b="0" kern="100" dirty="0">
                        <a:latin typeface="Malgun Gothic"/>
                        <a:ea typeface="Malgun Gothic"/>
                        <a:cs typeface="Times New Roman"/>
                      </a:endParaRPr>
                    </a:p>
                  </a:txBody>
                  <a:tcPr marL="68580" marR="68580" marT="0" marB="0" anchor="ctr">
                    <a:solidFill>
                      <a:schemeClr val="bg1"/>
                    </a:solidFill>
                  </a:tcPr>
                </a:tc>
              </a:tr>
              <a:tr h="274320">
                <a:tc>
                  <a:txBody>
                    <a:bodyPr/>
                    <a:lstStyle/>
                    <a:p>
                      <a:pPr algn="l" latinLnBrk="1">
                        <a:spcAft>
                          <a:spcPts val="0"/>
                        </a:spcAft>
                      </a:pPr>
                      <a:r>
                        <a:rPr lang="en-US" sz="1400" kern="100"/>
                        <a:t>4</a:t>
                      </a:r>
                      <a:endParaRPr lang="en-US" sz="1400" b="0" kern="100">
                        <a:latin typeface="Malgun Gothic"/>
                        <a:ea typeface="Malgun Gothic"/>
                        <a:cs typeface="Times New Roman"/>
                      </a:endParaRPr>
                    </a:p>
                  </a:txBody>
                  <a:tcPr marL="68580" marR="68580" marT="0" marB="0" anchor="ctr">
                    <a:solidFill>
                      <a:schemeClr val="bg1"/>
                    </a:solidFill>
                  </a:tcPr>
                </a:tc>
                <a:tc>
                  <a:txBody>
                    <a:bodyPr/>
                    <a:lstStyle/>
                    <a:p>
                      <a:pPr algn="l" latinLnBrk="1">
                        <a:spcAft>
                          <a:spcPts val="0"/>
                        </a:spcAft>
                      </a:pPr>
                      <a:r>
                        <a:rPr lang="en-US" sz="1400" kern="100" dirty="0"/>
                        <a:t>Resource Allocation</a:t>
                      </a:r>
                      <a:endParaRPr lang="en-US" sz="1400" b="0" kern="100" dirty="0">
                        <a:latin typeface="Malgun Gothic"/>
                        <a:ea typeface="Malgun Gothic"/>
                        <a:cs typeface="Times New Roman"/>
                      </a:endParaRPr>
                    </a:p>
                  </a:txBody>
                  <a:tcPr marL="68580" marR="68580" marT="0" marB="0" anchor="ctr">
                    <a:solidFill>
                      <a:schemeClr val="bg1"/>
                    </a:solidFill>
                  </a:tcPr>
                </a:tc>
                <a:tc>
                  <a:txBody>
                    <a:bodyPr/>
                    <a:lstStyle/>
                    <a:p>
                      <a:pPr algn="l" latinLnBrk="1">
                        <a:spcAft>
                          <a:spcPts val="0"/>
                        </a:spcAft>
                      </a:pPr>
                      <a:r>
                        <a:rPr lang="en-US" sz="1400" kern="100" dirty="0"/>
                        <a:t>Tag allocates slots based on reader’s request</a:t>
                      </a:r>
                      <a:endParaRPr lang="en-US" sz="1400" b="0" kern="100" dirty="0">
                        <a:latin typeface="Malgun Gothic"/>
                        <a:ea typeface="Malgun Gothic"/>
                        <a:cs typeface="Times New Roman"/>
                      </a:endParaRPr>
                    </a:p>
                  </a:txBody>
                  <a:tcPr marL="68580" marR="68580" marT="0" marB="0" anchor="ctr">
                    <a:solidFill>
                      <a:schemeClr val="bg1"/>
                    </a:solidFill>
                  </a:tcPr>
                </a:tc>
              </a:tr>
              <a:tr h="274320">
                <a:tc>
                  <a:txBody>
                    <a:bodyPr/>
                    <a:lstStyle/>
                    <a:p>
                      <a:pPr algn="l" latinLnBrk="1">
                        <a:spcAft>
                          <a:spcPts val="0"/>
                        </a:spcAft>
                      </a:pPr>
                      <a:r>
                        <a:rPr lang="en-US" sz="1400" kern="100"/>
                        <a:t>5</a:t>
                      </a:r>
                      <a:endParaRPr lang="en-US" sz="1400" b="0" kern="100">
                        <a:latin typeface="Malgun Gothic"/>
                        <a:ea typeface="Malgun Gothic"/>
                        <a:cs typeface="Times New Roman"/>
                      </a:endParaRPr>
                    </a:p>
                  </a:txBody>
                  <a:tcPr marL="68580" marR="68580" marT="0" marB="0" anchor="ctr">
                    <a:solidFill>
                      <a:schemeClr val="bg1"/>
                    </a:solidFill>
                  </a:tcPr>
                </a:tc>
                <a:tc>
                  <a:txBody>
                    <a:bodyPr/>
                    <a:lstStyle/>
                    <a:p>
                      <a:pPr algn="l" latinLnBrk="1">
                        <a:spcAft>
                          <a:spcPts val="0"/>
                        </a:spcAft>
                      </a:pPr>
                      <a:r>
                        <a:rPr lang="en-US" sz="1400" kern="100" dirty="0"/>
                        <a:t>Data Transmission</a:t>
                      </a:r>
                      <a:endParaRPr lang="en-US" sz="1400" b="0" kern="100" dirty="0">
                        <a:latin typeface="Malgun Gothic"/>
                        <a:ea typeface="Malgun Gothic"/>
                        <a:cs typeface="Times New Roman"/>
                      </a:endParaRPr>
                    </a:p>
                  </a:txBody>
                  <a:tcPr marL="68580" marR="68580" marT="0" marB="0" anchor="ctr">
                    <a:solidFill>
                      <a:schemeClr val="bg1"/>
                    </a:solidFill>
                  </a:tcPr>
                </a:tc>
                <a:tc>
                  <a:txBody>
                    <a:bodyPr/>
                    <a:lstStyle/>
                    <a:p>
                      <a:pPr algn="l" latinLnBrk="1">
                        <a:spcAft>
                          <a:spcPts val="0"/>
                        </a:spcAft>
                      </a:pPr>
                      <a:r>
                        <a:rPr lang="en-US" sz="1400" kern="100" dirty="0"/>
                        <a:t>Data transmission using allocated slot</a:t>
                      </a:r>
                      <a:endParaRPr lang="en-US" sz="1400" b="0" kern="100" dirty="0">
                        <a:latin typeface="Malgun Gothic"/>
                        <a:ea typeface="Malgun Gothic"/>
                        <a:cs typeface="Times New Roman"/>
                      </a:endParaRPr>
                    </a:p>
                  </a:txBody>
                  <a:tcPr marL="68580" marR="68580" marT="0" marB="0" anchor="ctr">
                    <a:solidFill>
                      <a:schemeClr val="bg1"/>
                    </a:solidFill>
                  </a:tcPr>
                </a:tc>
              </a:tr>
            </a:tbl>
          </a:graphicData>
        </a:graphic>
      </p:graphicFrame>
      <p:graphicFrame>
        <p:nvGraphicFramePr>
          <p:cNvPr id="4" name="Object 3"/>
          <p:cNvGraphicFramePr>
            <a:graphicFrameLocks/>
          </p:cNvGraphicFramePr>
          <p:nvPr>
            <p:extLst>
              <p:ext uri="{D42A27DB-BD31-4B8C-83A1-F6EECF244321}">
                <p14:modId xmlns:p14="http://schemas.microsoft.com/office/powerpoint/2010/main" val="3161397248"/>
              </p:ext>
            </p:extLst>
          </p:nvPr>
        </p:nvGraphicFramePr>
        <p:xfrm>
          <a:off x="914400" y="3233737"/>
          <a:ext cx="2973388" cy="3090863"/>
        </p:xfrm>
        <a:graphic>
          <a:graphicData uri="http://schemas.openxmlformats.org/presentationml/2006/ole">
            <mc:AlternateContent xmlns:mc="http://schemas.openxmlformats.org/markup-compatibility/2006">
              <mc:Choice xmlns:v="urn:schemas-microsoft-com:vml" Requires="v">
                <p:oleObj spid="_x0000_s10276" name="Visio" r:id="rId3" imgW="5149558" imgH="5206822" progId="">
                  <p:embed/>
                </p:oleObj>
              </mc:Choice>
              <mc:Fallback>
                <p:oleObj name="Visio" r:id="rId3" imgW="5149558" imgH="5206822" progId="">
                  <p:embed/>
                  <p:pic>
                    <p:nvPicPr>
                      <p:cNvPr id="0" name="Picture 30"/>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400" y="3233737"/>
                        <a:ext cx="2973388" cy="30908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2667824449"/>
              </p:ext>
            </p:extLst>
          </p:nvPr>
        </p:nvGraphicFramePr>
        <p:xfrm>
          <a:off x="4343400" y="3181350"/>
          <a:ext cx="3667125" cy="3143250"/>
        </p:xfrm>
        <a:graphic>
          <a:graphicData uri="http://schemas.openxmlformats.org/presentationml/2006/ole">
            <mc:AlternateContent xmlns:mc="http://schemas.openxmlformats.org/markup-compatibility/2006">
              <mc:Choice xmlns:v="urn:schemas-microsoft-com:vml" Requires="v">
                <p:oleObj spid="_x0000_s10277" name="Visio" r:id="rId5" imgW="6419689" imgH="5955880" progId="">
                  <p:embed/>
                </p:oleObj>
              </mc:Choice>
              <mc:Fallback>
                <p:oleObj name="Visio" r:id="rId5" imgW="6419689" imgH="5955880" progId="">
                  <p:embed/>
                  <p:pic>
                    <p:nvPicPr>
                      <p:cNvPr id="0" name="Picture 3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43400" y="3181350"/>
                        <a:ext cx="3667125" cy="3143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바닥글 개체 틀 8"/>
          <p:cNvSpPr>
            <a:spLocks noGrp="1"/>
          </p:cNvSpPr>
          <p:nvPr>
            <p:ph type="ftr" sz="quarter" idx="11"/>
          </p:nvPr>
        </p:nvSpPr>
        <p:spPr/>
        <p:txBody>
          <a:bodyPr/>
          <a:lstStyle/>
          <a:p>
            <a:r>
              <a:rPr lang="nn-NO" smtClean="0"/>
              <a:t>Yeong Min Jang, Kookmin University</a:t>
            </a:r>
            <a:endParaRPr lang="en-US"/>
          </a:p>
        </p:txBody>
      </p:sp>
      <p:sp>
        <p:nvSpPr>
          <p:cNvPr id="10" name="직사각형 9"/>
          <p:cNvSpPr/>
          <p:nvPr/>
        </p:nvSpPr>
        <p:spPr bwMode="auto">
          <a:xfrm>
            <a:off x="5410200" y="253652"/>
            <a:ext cx="3429000" cy="3048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11" name="그룹 10"/>
          <p:cNvGrpSpPr/>
          <p:nvPr/>
        </p:nvGrpSpPr>
        <p:grpSpPr>
          <a:xfrm>
            <a:off x="6088040" y="296840"/>
            <a:ext cx="3429000" cy="307777"/>
            <a:chOff x="6088040" y="296840"/>
            <a:chExt cx="3429000" cy="307777"/>
          </a:xfrm>
        </p:grpSpPr>
        <p:sp>
          <p:nvSpPr>
            <p:cNvPr id="12" name="직사각형 11"/>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3" name="TextBox 12"/>
            <p:cNvSpPr txBox="1"/>
            <p:nvPr/>
          </p:nvSpPr>
          <p:spPr>
            <a:xfrm>
              <a:off x="6088040" y="296840"/>
              <a:ext cx="3429000" cy="307777"/>
            </a:xfrm>
            <a:prstGeom prst="rect">
              <a:avLst/>
            </a:prstGeom>
            <a:noFill/>
          </p:spPr>
          <p:txBody>
            <a:bodyPr wrap="square" rtlCol="0">
              <a:spAutoFit/>
            </a:bodyPr>
            <a:lstStyle/>
            <a:p>
              <a:r>
                <a:rPr lang="en-US" altLang="ko-KR" sz="1400" b="1" dirty="0" smtClean="0">
                  <a:latin typeface="+mj-lt"/>
                </a:rPr>
                <a:t>doc.: </a:t>
              </a:r>
              <a:r>
                <a:rPr lang="en-US" altLang="ko-KR" sz="1400" b="1" dirty="0"/>
                <a:t>IEEE 15-12-0279-00-wng0</a:t>
              </a:r>
              <a:endParaRPr lang="ko-KR" altLang="en-US" sz="1400" b="1" dirty="0"/>
            </a:p>
          </p:txBody>
        </p:sp>
      </p:grpSp>
    </p:spTree>
    <p:extLst>
      <p:ext uri="{BB962C8B-B14F-4D97-AF65-F5344CB8AC3E}">
        <p14:creationId xmlns:p14="http://schemas.microsoft.com/office/powerpoint/2010/main" val="41220874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85800" y="685800"/>
            <a:ext cx="7772400" cy="914400"/>
          </a:xfrm>
        </p:spPr>
        <p:txBody>
          <a:bodyPr/>
          <a:lstStyle/>
          <a:p>
            <a:r>
              <a:rPr lang="en-US" dirty="0"/>
              <a:t> Comparison of ID Technologies</a:t>
            </a:r>
            <a:endParaRPr lang="en-US" dirty="0" smtClean="0"/>
          </a:p>
        </p:txBody>
      </p:sp>
      <p:sp>
        <p:nvSpPr>
          <p:cNvPr id="7"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4</a:t>
            </a:fld>
            <a:endParaRPr lang="en-US" dirty="0"/>
          </a:p>
        </p:txBody>
      </p:sp>
      <p:sp>
        <p:nvSpPr>
          <p:cNvPr id="11" name="Date Placeholder 1"/>
          <p:cNvSpPr>
            <a:spLocks noGrp="1"/>
          </p:cNvSpPr>
          <p:nvPr>
            <p:ph type="dt" sz="half" idx="10"/>
          </p:nvPr>
        </p:nvSpPr>
        <p:spPr>
          <a:xfrm>
            <a:off x="685800" y="381456"/>
            <a:ext cx="1600200" cy="215444"/>
          </a:xfrm>
        </p:spPr>
        <p:txBody>
          <a:bodyPr/>
          <a:lstStyle/>
          <a:p>
            <a:r>
              <a:rPr lang="en-US" altLang="ko-KR" smtClean="0"/>
              <a:t>May 2012</a:t>
            </a:r>
            <a:endParaRPr lang="en-US" dirty="0"/>
          </a:p>
        </p:txBody>
      </p:sp>
      <p:graphicFrame>
        <p:nvGraphicFramePr>
          <p:cNvPr id="6" name="Group 2"/>
          <p:cNvGraphicFramePr>
            <a:graphicFrameLocks noGrp="1"/>
          </p:cNvGraphicFramePr>
          <p:nvPr>
            <p:extLst>
              <p:ext uri="{D42A27DB-BD31-4B8C-83A1-F6EECF244321}">
                <p14:modId xmlns:p14="http://schemas.microsoft.com/office/powerpoint/2010/main" val="3182151085"/>
              </p:ext>
            </p:extLst>
          </p:nvPr>
        </p:nvGraphicFramePr>
        <p:xfrm>
          <a:off x="457200" y="1447801"/>
          <a:ext cx="8077200" cy="5191668"/>
        </p:xfrm>
        <a:graphic>
          <a:graphicData uri="http://schemas.openxmlformats.org/drawingml/2006/table">
            <a:tbl>
              <a:tblPr/>
              <a:tblGrid>
                <a:gridCol w="1905000"/>
                <a:gridCol w="1651802"/>
                <a:gridCol w="1853398"/>
                <a:gridCol w="2667000"/>
              </a:tblGrid>
              <a:tr h="36273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B1E2FB"/>
                      </a:solidFill>
                      <a:prstDash val="solid"/>
                      <a:round/>
                      <a:headEnd type="none" w="med" len="med"/>
                      <a:tailEnd type="none" w="med" len="med"/>
                    </a:lnL>
                    <a:lnR w="12700" cap="flat" cmpd="sng" algn="ctr">
                      <a:solidFill>
                        <a:srgbClr val="B1E2FB"/>
                      </a:solidFill>
                      <a:prstDash val="solid"/>
                      <a:round/>
                      <a:headEnd type="none" w="med" len="med"/>
                      <a:tailEnd type="none" w="med" len="med"/>
                    </a:lnR>
                    <a:lnT w="12700" cap="flat" cmpd="sng" algn="ctr">
                      <a:solidFill>
                        <a:srgbClr val="B1E2FB"/>
                      </a:solidFill>
                      <a:prstDash val="solid"/>
                      <a:round/>
                      <a:headEnd type="none" w="med" len="med"/>
                      <a:tailEnd type="none" w="med" len="med"/>
                    </a:lnT>
                    <a:lnB w="38100" cap="flat" cmpd="sng" algn="ctr">
                      <a:solidFill>
                        <a:srgbClr val="B1E2FB"/>
                      </a:solidFill>
                      <a:prstDash val="solid"/>
                      <a:round/>
                      <a:headEnd type="none" w="med" len="med"/>
                      <a:tailEnd type="none" w="med" len="med"/>
                    </a:lnB>
                    <a:lnTlToBr>
                      <a:noFill/>
                    </a:lnTlToBr>
                    <a:lnBlToTr>
                      <a:noFill/>
                    </a:lnBlToTr>
                    <a:solidFill>
                      <a:srgbClr val="B1D2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Verdana" pitchFamily="34" charset="0"/>
                        </a:rPr>
                        <a:t>Bar Code</a:t>
                      </a:r>
                      <a:endParaRPr kumimoji="0" lang="en-US" sz="11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B1E2FB"/>
                      </a:solidFill>
                      <a:prstDash val="solid"/>
                      <a:round/>
                      <a:headEnd type="none" w="med" len="med"/>
                      <a:tailEnd type="none" w="med" len="med"/>
                    </a:lnL>
                    <a:lnR w="12700" cap="flat" cmpd="sng" algn="ctr">
                      <a:solidFill>
                        <a:srgbClr val="B1E2FB"/>
                      </a:solidFill>
                      <a:prstDash val="solid"/>
                      <a:round/>
                      <a:headEnd type="none" w="med" len="med"/>
                      <a:tailEnd type="none" w="med" len="med"/>
                    </a:lnR>
                    <a:lnT w="12700" cap="flat" cmpd="sng" algn="ctr">
                      <a:solidFill>
                        <a:srgbClr val="B1E2FB"/>
                      </a:solidFill>
                      <a:prstDash val="solid"/>
                      <a:round/>
                      <a:headEnd type="none" w="med" len="med"/>
                      <a:tailEnd type="none" w="med" len="med"/>
                    </a:lnT>
                    <a:lnB w="38100" cap="flat" cmpd="sng" algn="ctr">
                      <a:solidFill>
                        <a:srgbClr val="B1E2FB"/>
                      </a:solidFill>
                      <a:prstDash val="solid"/>
                      <a:round/>
                      <a:headEnd type="none" w="med" len="med"/>
                      <a:tailEnd type="none" w="med" len="med"/>
                    </a:lnB>
                    <a:lnTlToBr>
                      <a:noFill/>
                    </a:lnTlToBr>
                    <a:lnBlToTr>
                      <a:noFill/>
                    </a:lnBlToTr>
                    <a:solidFill>
                      <a:srgbClr val="B1D2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Verdana" pitchFamily="34" charset="0"/>
                        </a:rPr>
                        <a:t>RFID (Passive)</a:t>
                      </a:r>
                      <a:endParaRPr kumimoji="0" lang="en-US" sz="11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B1E2FB"/>
                      </a:solidFill>
                      <a:prstDash val="solid"/>
                      <a:round/>
                      <a:headEnd type="none" w="med" len="med"/>
                      <a:tailEnd type="none" w="med" len="med"/>
                    </a:lnL>
                    <a:lnR w="12700" cap="flat" cmpd="sng" algn="ctr">
                      <a:solidFill>
                        <a:srgbClr val="B1E2FB"/>
                      </a:solidFill>
                      <a:prstDash val="solid"/>
                      <a:round/>
                      <a:headEnd type="none" w="med" len="med"/>
                      <a:tailEnd type="none" w="med" len="med"/>
                    </a:lnR>
                    <a:lnT w="12700" cap="flat" cmpd="sng" algn="ctr">
                      <a:solidFill>
                        <a:srgbClr val="B1E2FB"/>
                      </a:solidFill>
                      <a:prstDash val="solid"/>
                      <a:round/>
                      <a:headEnd type="none" w="med" len="med"/>
                      <a:tailEnd type="none" w="med" len="med"/>
                    </a:lnT>
                    <a:lnB w="38100" cap="flat" cmpd="sng" algn="ctr">
                      <a:solidFill>
                        <a:srgbClr val="B1E2FB"/>
                      </a:solidFill>
                      <a:prstDash val="solid"/>
                      <a:round/>
                      <a:headEnd type="none" w="med" len="med"/>
                      <a:tailEnd type="none" w="med" len="med"/>
                    </a:lnB>
                    <a:lnTlToBr>
                      <a:noFill/>
                    </a:lnTlToBr>
                    <a:lnBlToTr>
                      <a:noFill/>
                    </a:lnBlToTr>
                    <a:solidFill>
                      <a:srgbClr val="B1D2F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Verdana" pitchFamily="34" charset="0"/>
                        </a:rPr>
                        <a:t>LED-ID</a:t>
                      </a:r>
                      <a:endParaRPr kumimoji="0" lang="en-US" sz="11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B1E2FB"/>
                      </a:solidFill>
                      <a:prstDash val="solid"/>
                      <a:round/>
                      <a:headEnd type="none" w="med" len="med"/>
                      <a:tailEnd type="none" w="med" len="med"/>
                    </a:lnL>
                    <a:lnR w="12700" cap="flat" cmpd="sng" algn="ctr">
                      <a:solidFill>
                        <a:srgbClr val="B1E2FB"/>
                      </a:solidFill>
                      <a:prstDash val="solid"/>
                      <a:round/>
                      <a:headEnd type="none" w="med" len="med"/>
                      <a:tailEnd type="none" w="med" len="med"/>
                    </a:lnR>
                    <a:lnT w="12700" cap="flat" cmpd="sng" algn="ctr">
                      <a:solidFill>
                        <a:srgbClr val="B1E2FB"/>
                      </a:solidFill>
                      <a:prstDash val="solid"/>
                      <a:round/>
                      <a:headEnd type="none" w="med" len="med"/>
                      <a:tailEnd type="none" w="med" len="med"/>
                    </a:lnT>
                    <a:lnB w="38100" cap="flat" cmpd="sng" algn="ctr">
                      <a:solidFill>
                        <a:srgbClr val="B1E2FB"/>
                      </a:solidFill>
                      <a:prstDash val="solid"/>
                      <a:round/>
                      <a:headEnd type="none" w="med" len="med"/>
                      <a:tailEnd type="none" w="med" len="med"/>
                    </a:lnB>
                    <a:lnTlToBr>
                      <a:noFill/>
                    </a:lnTlToBr>
                    <a:lnBlToTr>
                      <a:noFill/>
                    </a:lnBlToTr>
                    <a:solidFill>
                      <a:srgbClr val="B1D2F7"/>
                    </a:solidFill>
                  </a:tcPr>
                </a:tc>
              </a:tr>
              <a:tr h="35422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66CC"/>
                          </a:solidFill>
                          <a:effectLst/>
                          <a:latin typeface="Verdana" pitchFamily="34" charset="0"/>
                        </a:rPr>
                        <a:t>Signal Format</a:t>
                      </a:r>
                      <a:endParaRPr kumimoji="0" lang="en-US" sz="1100" b="0" i="0" u="none" strike="noStrike" cap="none" normalizeH="0" baseline="0" dirty="0" smtClean="0">
                        <a:ln>
                          <a:noFill/>
                        </a:ln>
                        <a:solidFill>
                          <a:schemeClr val="tx1"/>
                        </a:solidFill>
                        <a:effectLst/>
                        <a:latin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66CC"/>
                          </a:solidFill>
                          <a:effectLst/>
                          <a:latin typeface="Verdana" pitchFamily="34" charset="0"/>
                        </a:rPr>
                        <a:t>(Transmission medium)</a:t>
                      </a:r>
                      <a:endParaRPr kumimoji="0" lang="en-US" sz="11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B1E2FB"/>
                      </a:solidFill>
                      <a:prstDash val="solid"/>
                      <a:round/>
                      <a:headEnd type="none" w="med" len="med"/>
                      <a:tailEnd type="none" w="med" len="med"/>
                    </a:lnL>
                    <a:lnR w="12700" cap="flat" cmpd="sng" algn="ctr">
                      <a:solidFill>
                        <a:srgbClr val="B1E2FB"/>
                      </a:solidFill>
                      <a:prstDash val="solid"/>
                      <a:round/>
                      <a:headEnd type="none" w="med" len="med"/>
                      <a:tailEnd type="none" w="med" len="med"/>
                    </a:lnR>
                    <a:lnT w="38100" cap="flat" cmpd="sng" algn="ctr">
                      <a:solidFill>
                        <a:srgbClr val="B1E2FB"/>
                      </a:solidFill>
                      <a:prstDash val="solid"/>
                      <a:round/>
                      <a:headEnd type="none" w="med" len="med"/>
                      <a:tailEnd type="none" w="med" len="med"/>
                    </a:lnT>
                    <a:lnB w="12700" cap="flat" cmpd="sng" algn="ctr">
                      <a:solidFill>
                        <a:srgbClr val="B1E2FB"/>
                      </a:solidFill>
                      <a:prstDash val="solid"/>
                      <a:round/>
                      <a:headEnd type="none" w="med" len="med"/>
                      <a:tailEnd type="none" w="med" len="med"/>
                    </a:lnB>
                    <a:lnTlToBr>
                      <a:noFill/>
                    </a:lnTlToBr>
                    <a:lnBlToTr>
                      <a:noFill/>
                    </a:lnBlToTr>
                    <a:solidFill>
                      <a:srgbClr val="E4EEF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66CC"/>
                          </a:solidFill>
                          <a:effectLst/>
                          <a:latin typeface="Verdana" pitchFamily="34" charset="0"/>
                        </a:rPr>
                        <a:t>Printed image</a:t>
                      </a:r>
                      <a:endParaRPr kumimoji="0" lang="en-US" sz="11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B1E2FB"/>
                      </a:solidFill>
                      <a:prstDash val="solid"/>
                      <a:round/>
                      <a:headEnd type="none" w="med" len="med"/>
                      <a:tailEnd type="none" w="med" len="med"/>
                    </a:lnL>
                    <a:lnR w="12700" cap="flat" cmpd="sng" algn="ctr">
                      <a:solidFill>
                        <a:srgbClr val="B1E2FB"/>
                      </a:solidFill>
                      <a:prstDash val="solid"/>
                      <a:round/>
                      <a:headEnd type="none" w="med" len="med"/>
                      <a:tailEnd type="none" w="med" len="med"/>
                    </a:lnR>
                    <a:lnT w="38100" cap="flat" cmpd="sng" algn="ctr">
                      <a:solidFill>
                        <a:srgbClr val="B1E2FB"/>
                      </a:solidFill>
                      <a:prstDash val="solid"/>
                      <a:round/>
                      <a:headEnd type="none" w="med" len="med"/>
                      <a:tailEnd type="none" w="med" len="med"/>
                    </a:lnT>
                    <a:lnB w="12700" cap="flat" cmpd="sng" algn="ctr">
                      <a:solidFill>
                        <a:srgbClr val="B1E2FB"/>
                      </a:solidFill>
                      <a:prstDash val="solid"/>
                      <a:round/>
                      <a:headEnd type="none" w="med" len="med"/>
                      <a:tailEnd type="none" w="med" len="med"/>
                    </a:lnB>
                    <a:lnTlToBr>
                      <a:noFill/>
                    </a:lnTlToBr>
                    <a:lnBlToTr>
                      <a:noFill/>
                    </a:lnBlToTr>
                    <a:solidFill>
                      <a:srgbClr val="E4EEF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66CC"/>
                          </a:solidFill>
                          <a:effectLst/>
                          <a:latin typeface="Verdana" pitchFamily="34" charset="0"/>
                        </a:rPr>
                        <a:t>RF</a:t>
                      </a:r>
                      <a:endParaRPr kumimoji="0" lang="en-US" sz="11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B1E2FB"/>
                      </a:solidFill>
                      <a:prstDash val="solid"/>
                      <a:round/>
                      <a:headEnd type="none" w="med" len="med"/>
                      <a:tailEnd type="none" w="med" len="med"/>
                    </a:lnL>
                    <a:lnR w="12700" cap="flat" cmpd="sng" algn="ctr">
                      <a:solidFill>
                        <a:srgbClr val="B1E2FB"/>
                      </a:solidFill>
                      <a:prstDash val="solid"/>
                      <a:round/>
                      <a:headEnd type="none" w="med" len="med"/>
                      <a:tailEnd type="none" w="med" len="med"/>
                    </a:lnR>
                    <a:lnT w="38100" cap="flat" cmpd="sng" algn="ctr">
                      <a:solidFill>
                        <a:srgbClr val="B1E2FB"/>
                      </a:solidFill>
                      <a:prstDash val="solid"/>
                      <a:round/>
                      <a:headEnd type="none" w="med" len="med"/>
                      <a:tailEnd type="none" w="med" len="med"/>
                    </a:lnT>
                    <a:lnB w="12700" cap="flat" cmpd="sng" algn="ctr">
                      <a:solidFill>
                        <a:srgbClr val="B1E2FB"/>
                      </a:solidFill>
                      <a:prstDash val="solid"/>
                      <a:round/>
                      <a:headEnd type="none" w="med" len="med"/>
                      <a:tailEnd type="none" w="med" len="med"/>
                    </a:lnB>
                    <a:lnTlToBr>
                      <a:noFill/>
                    </a:lnTlToBr>
                    <a:lnBlToTr>
                      <a:noFill/>
                    </a:lnBlToTr>
                    <a:solidFill>
                      <a:srgbClr val="E4EEF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66CC"/>
                          </a:solidFill>
                          <a:effectLst/>
                          <a:latin typeface="Verdana" pitchFamily="34" charset="0"/>
                        </a:rPr>
                        <a:t>LED light (Visible Light</a:t>
                      </a:r>
                      <a:endParaRPr kumimoji="0" lang="en-US" sz="1100" b="0" i="0" u="none" strike="noStrike" cap="none" normalizeH="0" baseline="0" dirty="0" smtClean="0">
                        <a:ln>
                          <a:noFill/>
                        </a:ln>
                        <a:solidFill>
                          <a:schemeClr val="tx1"/>
                        </a:solidFill>
                        <a:effectLst/>
                        <a:latin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66CC"/>
                          </a:solidFill>
                          <a:effectLst/>
                          <a:latin typeface="Verdana" pitchFamily="34" charset="0"/>
                        </a:rPr>
                        <a:t>Infra-red Light Ultra Violet Light etc)</a:t>
                      </a:r>
                      <a:endParaRPr kumimoji="0" lang="en-US" sz="11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B1E2FB"/>
                      </a:solidFill>
                      <a:prstDash val="solid"/>
                      <a:round/>
                      <a:headEnd type="none" w="med" len="med"/>
                      <a:tailEnd type="none" w="med" len="med"/>
                    </a:lnL>
                    <a:lnR w="12700" cap="flat" cmpd="sng" algn="ctr">
                      <a:solidFill>
                        <a:srgbClr val="B1E2FB"/>
                      </a:solidFill>
                      <a:prstDash val="solid"/>
                      <a:round/>
                      <a:headEnd type="none" w="med" len="med"/>
                      <a:tailEnd type="none" w="med" len="med"/>
                    </a:lnR>
                    <a:lnT w="38100" cap="flat" cmpd="sng" algn="ctr">
                      <a:solidFill>
                        <a:srgbClr val="B1E2FB"/>
                      </a:solidFill>
                      <a:prstDash val="solid"/>
                      <a:round/>
                      <a:headEnd type="none" w="med" len="med"/>
                      <a:tailEnd type="none" w="med" len="med"/>
                    </a:lnT>
                    <a:lnB w="12700" cap="flat" cmpd="sng" algn="ctr">
                      <a:solidFill>
                        <a:srgbClr val="B1E2FB"/>
                      </a:solidFill>
                      <a:prstDash val="solid"/>
                      <a:round/>
                      <a:headEnd type="none" w="med" len="med"/>
                      <a:tailEnd type="none" w="med" len="med"/>
                    </a:lnB>
                    <a:lnTlToBr>
                      <a:noFill/>
                    </a:lnTlToBr>
                    <a:lnBlToTr>
                      <a:noFill/>
                    </a:lnBlToTr>
                    <a:solidFill>
                      <a:srgbClr val="E4EEFC"/>
                    </a:solidFill>
                  </a:tcPr>
                </a:tc>
              </a:tr>
              <a:tr h="44412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66CC"/>
                          </a:solidFill>
                          <a:effectLst/>
                          <a:latin typeface="Verdana" pitchFamily="34" charset="0"/>
                        </a:rPr>
                        <a:t>Reliability</a:t>
                      </a:r>
                      <a:endParaRPr kumimoji="0" lang="en-US" sz="1100" b="0" i="0" u="none" strike="noStrike" cap="none" normalizeH="0" baseline="0" dirty="0" smtClean="0">
                        <a:ln>
                          <a:noFill/>
                        </a:ln>
                        <a:solidFill>
                          <a:schemeClr val="tx1"/>
                        </a:solidFill>
                        <a:effectLst/>
                        <a:latin typeface="Arial" pitchFamily="34" charset="0"/>
                      </a:endParaRPr>
                    </a:p>
                  </a:txBody>
                  <a:tcPr anchor="ctr" horzOverflow="overflow">
                    <a:lnL w="12700" cap="flat" cmpd="sng" algn="ctr">
                      <a:solidFill>
                        <a:srgbClr val="B1E2FB"/>
                      </a:solidFill>
                      <a:prstDash val="solid"/>
                      <a:round/>
                      <a:headEnd type="none" w="med" len="med"/>
                      <a:tailEnd type="none" w="med" len="med"/>
                    </a:lnL>
                    <a:lnR w="12700" cap="flat" cmpd="sng" algn="ctr">
                      <a:solidFill>
                        <a:srgbClr val="B1E2FB"/>
                      </a:solidFill>
                      <a:prstDash val="solid"/>
                      <a:round/>
                      <a:headEnd type="none" w="med" len="med"/>
                      <a:tailEnd type="none" w="med" len="med"/>
                    </a:lnR>
                    <a:lnT w="12700" cap="flat" cmpd="sng" algn="ctr">
                      <a:solidFill>
                        <a:srgbClr val="B1E2FB"/>
                      </a:solidFill>
                      <a:prstDash val="solid"/>
                      <a:round/>
                      <a:headEnd type="none" w="med" len="med"/>
                      <a:tailEnd type="none" w="med" len="med"/>
                    </a:lnT>
                    <a:lnB w="12700" cap="flat" cmpd="sng" algn="ctr">
                      <a:solidFill>
                        <a:srgbClr val="B1E2FB"/>
                      </a:solidFill>
                      <a:prstDash val="solid"/>
                      <a:round/>
                      <a:headEnd type="none" w="med" len="med"/>
                      <a:tailEnd type="none" w="med" len="med"/>
                    </a:lnB>
                    <a:lnTlToBr>
                      <a:noFill/>
                    </a:lnTlToBr>
                    <a:lnBlToTr>
                      <a:noFill/>
                    </a:lnBlToTr>
                    <a:solidFill>
                      <a:srgbClr val="F2F7F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66CC"/>
                          </a:solidFill>
                          <a:effectLst/>
                          <a:latin typeface="Verdana" pitchFamily="34" charset="0"/>
                        </a:rPr>
                        <a:t>Wrinkled or smeared labels will not be read</a:t>
                      </a:r>
                      <a:endParaRPr kumimoji="0" lang="en-US" sz="1100" b="0" i="0" u="none" strike="noStrike" cap="none" normalizeH="0" baseline="0" dirty="0" smtClean="0">
                        <a:ln>
                          <a:noFill/>
                        </a:ln>
                        <a:solidFill>
                          <a:schemeClr val="tx1"/>
                        </a:solidFill>
                        <a:effectLst/>
                        <a:latin typeface="Arial" pitchFamily="34" charset="0"/>
                      </a:endParaRPr>
                    </a:p>
                  </a:txBody>
                  <a:tcPr anchor="ctr" horzOverflow="overflow">
                    <a:lnL w="12700" cap="flat" cmpd="sng" algn="ctr">
                      <a:solidFill>
                        <a:srgbClr val="B1E2FB"/>
                      </a:solidFill>
                      <a:prstDash val="solid"/>
                      <a:round/>
                      <a:headEnd type="none" w="med" len="med"/>
                      <a:tailEnd type="none" w="med" len="med"/>
                    </a:lnL>
                    <a:lnR w="12700" cap="flat" cmpd="sng" algn="ctr">
                      <a:solidFill>
                        <a:srgbClr val="B1E2FB"/>
                      </a:solidFill>
                      <a:prstDash val="solid"/>
                      <a:round/>
                      <a:headEnd type="none" w="med" len="med"/>
                      <a:tailEnd type="none" w="med" len="med"/>
                    </a:lnR>
                    <a:lnT w="12700" cap="flat" cmpd="sng" algn="ctr">
                      <a:solidFill>
                        <a:srgbClr val="B1E2FB"/>
                      </a:solidFill>
                      <a:prstDash val="solid"/>
                      <a:round/>
                      <a:headEnd type="none" w="med" len="med"/>
                      <a:tailEnd type="none" w="med" len="med"/>
                    </a:lnT>
                    <a:lnB w="12700" cap="flat" cmpd="sng" algn="ctr">
                      <a:solidFill>
                        <a:srgbClr val="B1E2FB"/>
                      </a:solidFill>
                      <a:prstDash val="solid"/>
                      <a:round/>
                      <a:headEnd type="none" w="med" len="med"/>
                      <a:tailEnd type="none" w="med" len="med"/>
                    </a:lnB>
                    <a:lnTlToBr>
                      <a:noFill/>
                    </a:lnTlToBr>
                    <a:lnBlToTr>
                      <a:noFill/>
                    </a:lnBlToTr>
                    <a:solidFill>
                      <a:srgbClr val="F2F7F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66CC"/>
                          </a:solidFill>
                          <a:effectLst/>
                          <a:latin typeface="Verdana" pitchFamily="34" charset="0"/>
                        </a:rPr>
                        <a:t>Nearly flawless read rate</a:t>
                      </a:r>
                      <a:endParaRPr kumimoji="0" lang="en-US" sz="1100" b="0" i="0" u="none" strike="noStrike" cap="none" normalizeH="0" baseline="0" dirty="0" smtClean="0">
                        <a:ln>
                          <a:noFill/>
                        </a:ln>
                        <a:solidFill>
                          <a:schemeClr val="tx1"/>
                        </a:solidFill>
                        <a:effectLst/>
                        <a:latin typeface="Arial" pitchFamily="34" charset="0"/>
                      </a:endParaRPr>
                    </a:p>
                  </a:txBody>
                  <a:tcPr anchor="ctr" horzOverflow="overflow">
                    <a:lnL w="12700" cap="flat" cmpd="sng" algn="ctr">
                      <a:solidFill>
                        <a:srgbClr val="B1E2FB"/>
                      </a:solidFill>
                      <a:prstDash val="solid"/>
                      <a:round/>
                      <a:headEnd type="none" w="med" len="med"/>
                      <a:tailEnd type="none" w="med" len="med"/>
                    </a:lnL>
                    <a:lnR w="12700" cap="flat" cmpd="sng" algn="ctr">
                      <a:solidFill>
                        <a:srgbClr val="B1E2FB"/>
                      </a:solidFill>
                      <a:prstDash val="solid"/>
                      <a:round/>
                      <a:headEnd type="none" w="med" len="med"/>
                      <a:tailEnd type="none" w="med" len="med"/>
                    </a:lnR>
                    <a:lnT w="12700" cap="flat" cmpd="sng" algn="ctr">
                      <a:solidFill>
                        <a:srgbClr val="B1E2FB"/>
                      </a:solidFill>
                      <a:prstDash val="solid"/>
                      <a:round/>
                      <a:headEnd type="none" w="med" len="med"/>
                      <a:tailEnd type="none" w="med" len="med"/>
                    </a:lnT>
                    <a:lnB w="12700" cap="flat" cmpd="sng" algn="ctr">
                      <a:solidFill>
                        <a:srgbClr val="B1E2FB"/>
                      </a:solidFill>
                      <a:prstDash val="solid"/>
                      <a:round/>
                      <a:headEnd type="none" w="med" len="med"/>
                      <a:tailEnd type="none" w="med" len="med"/>
                    </a:lnB>
                    <a:lnTlToBr>
                      <a:noFill/>
                    </a:lnTlToBr>
                    <a:lnBlToTr>
                      <a:noFill/>
                    </a:lnBlToTr>
                    <a:solidFill>
                      <a:srgbClr val="F2F7F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66CC"/>
                          </a:solidFill>
                          <a:effectLst/>
                          <a:latin typeface="Verdana" pitchFamily="34" charset="0"/>
                        </a:rPr>
                        <a:t>Flawless read rate</a:t>
                      </a:r>
                      <a:endParaRPr kumimoji="0" lang="en-US" sz="1100" b="0" i="0" u="none" strike="noStrike" cap="none" normalizeH="0" baseline="0" dirty="0" smtClean="0">
                        <a:ln>
                          <a:noFill/>
                        </a:ln>
                        <a:solidFill>
                          <a:schemeClr val="tx1"/>
                        </a:solidFill>
                        <a:effectLst/>
                        <a:latin typeface="Arial" pitchFamily="34" charset="0"/>
                      </a:endParaRPr>
                    </a:p>
                  </a:txBody>
                  <a:tcPr anchor="ctr" horzOverflow="overflow">
                    <a:lnL w="12700" cap="flat" cmpd="sng" algn="ctr">
                      <a:solidFill>
                        <a:srgbClr val="B1E2FB"/>
                      </a:solidFill>
                      <a:prstDash val="solid"/>
                      <a:round/>
                      <a:headEnd type="none" w="med" len="med"/>
                      <a:tailEnd type="none" w="med" len="med"/>
                    </a:lnL>
                    <a:lnR w="12700" cap="flat" cmpd="sng" algn="ctr">
                      <a:solidFill>
                        <a:srgbClr val="B1E2FB"/>
                      </a:solidFill>
                      <a:prstDash val="solid"/>
                      <a:round/>
                      <a:headEnd type="none" w="med" len="med"/>
                      <a:tailEnd type="none" w="med" len="med"/>
                    </a:lnR>
                    <a:lnT w="12700" cap="flat" cmpd="sng" algn="ctr">
                      <a:solidFill>
                        <a:srgbClr val="B1E2FB"/>
                      </a:solidFill>
                      <a:prstDash val="solid"/>
                      <a:round/>
                      <a:headEnd type="none" w="med" len="med"/>
                      <a:tailEnd type="none" w="med" len="med"/>
                    </a:lnT>
                    <a:lnB w="12700" cap="flat" cmpd="sng" algn="ctr">
                      <a:solidFill>
                        <a:srgbClr val="B1E2FB"/>
                      </a:solidFill>
                      <a:prstDash val="solid"/>
                      <a:round/>
                      <a:headEnd type="none" w="med" len="med"/>
                      <a:tailEnd type="none" w="med" len="med"/>
                    </a:lnB>
                    <a:lnTlToBr>
                      <a:noFill/>
                    </a:lnTlToBr>
                    <a:lnBlToTr>
                      <a:noFill/>
                    </a:lnBlToTr>
                    <a:solidFill>
                      <a:srgbClr val="F2F7FD"/>
                    </a:solidFill>
                  </a:tcPr>
                </a:tc>
              </a:tr>
              <a:tr h="38455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66CC"/>
                          </a:solidFill>
                          <a:effectLst/>
                          <a:latin typeface="Verdana" pitchFamily="34" charset="0"/>
                        </a:rPr>
                        <a:t>Readable through objects</a:t>
                      </a:r>
                      <a:endParaRPr kumimoji="0" lang="en-US" sz="1100" b="0" i="0" u="none" strike="noStrike" cap="none" normalizeH="0" baseline="0" dirty="0" smtClean="0">
                        <a:ln>
                          <a:noFill/>
                        </a:ln>
                        <a:solidFill>
                          <a:schemeClr val="tx1"/>
                        </a:solidFill>
                        <a:effectLst/>
                        <a:latin typeface="Arial" pitchFamily="34" charset="0"/>
                      </a:endParaRPr>
                    </a:p>
                  </a:txBody>
                  <a:tcPr anchor="ctr" horzOverflow="overflow">
                    <a:lnL w="12700" cap="flat" cmpd="sng" algn="ctr">
                      <a:solidFill>
                        <a:srgbClr val="B1E2FB"/>
                      </a:solidFill>
                      <a:prstDash val="solid"/>
                      <a:round/>
                      <a:headEnd type="none" w="med" len="med"/>
                      <a:tailEnd type="none" w="med" len="med"/>
                    </a:lnL>
                    <a:lnR w="12700" cap="flat" cmpd="sng" algn="ctr">
                      <a:solidFill>
                        <a:srgbClr val="B1E2FB"/>
                      </a:solidFill>
                      <a:prstDash val="solid"/>
                      <a:round/>
                      <a:headEnd type="none" w="med" len="med"/>
                      <a:tailEnd type="none" w="med" len="med"/>
                    </a:lnR>
                    <a:lnT w="12700" cap="flat" cmpd="sng" algn="ctr">
                      <a:solidFill>
                        <a:srgbClr val="B1E2FB"/>
                      </a:solidFill>
                      <a:prstDash val="solid"/>
                      <a:round/>
                      <a:headEnd type="none" w="med" len="med"/>
                      <a:tailEnd type="none" w="med" len="med"/>
                    </a:lnT>
                    <a:lnB w="12700" cap="flat" cmpd="sng" algn="ctr">
                      <a:solidFill>
                        <a:srgbClr val="B1E2FB"/>
                      </a:solidFill>
                      <a:prstDash val="solid"/>
                      <a:round/>
                      <a:headEnd type="none" w="med" len="med"/>
                      <a:tailEnd type="none" w="med" len="med"/>
                    </a:lnB>
                    <a:lnTlToBr>
                      <a:noFill/>
                    </a:lnTlToBr>
                    <a:lnBlToTr>
                      <a:noFill/>
                    </a:lnBlToTr>
                    <a:solidFill>
                      <a:srgbClr val="E4EEF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66CC"/>
                          </a:solidFill>
                          <a:effectLst/>
                          <a:latin typeface="Verdana" pitchFamily="34" charset="0"/>
                        </a:rPr>
                        <a:t>No, must be line of sight</a:t>
                      </a:r>
                      <a:endParaRPr kumimoji="0" lang="en-US" sz="1100" b="0" i="0" u="none" strike="noStrike" cap="none" normalizeH="0" baseline="0" dirty="0" smtClean="0">
                        <a:ln>
                          <a:noFill/>
                        </a:ln>
                        <a:solidFill>
                          <a:schemeClr val="tx1"/>
                        </a:solidFill>
                        <a:effectLst/>
                        <a:latin typeface="Arial" pitchFamily="34" charset="0"/>
                      </a:endParaRPr>
                    </a:p>
                  </a:txBody>
                  <a:tcPr anchor="ctr" horzOverflow="overflow">
                    <a:lnL w="12700" cap="flat" cmpd="sng" algn="ctr">
                      <a:solidFill>
                        <a:srgbClr val="B1E2FB"/>
                      </a:solidFill>
                      <a:prstDash val="solid"/>
                      <a:round/>
                      <a:headEnd type="none" w="med" len="med"/>
                      <a:tailEnd type="none" w="med" len="med"/>
                    </a:lnL>
                    <a:lnR w="12700" cap="flat" cmpd="sng" algn="ctr">
                      <a:solidFill>
                        <a:srgbClr val="B1E2FB"/>
                      </a:solidFill>
                      <a:prstDash val="solid"/>
                      <a:round/>
                      <a:headEnd type="none" w="med" len="med"/>
                      <a:tailEnd type="none" w="med" len="med"/>
                    </a:lnR>
                    <a:lnT w="12700" cap="flat" cmpd="sng" algn="ctr">
                      <a:solidFill>
                        <a:srgbClr val="B1E2FB"/>
                      </a:solidFill>
                      <a:prstDash val="solid"/>
                      <a:round/>
                      <a:headEnd type="none" w="med" len="med"/>
                      <a:tailEnd type="none" w="med" len="med"/>
                    </a:lnT>
                    <a:lnB w="12700" cap="flat" cmpd="sng" algn="ctr">
                      <a:solidFill>
                        <a:srgbClr val="B1E2FB"/>
                      </a:solidFill>
                      <a:prstDash val="solid"/>
                      <a:round/>
                      <a:headEnd type="none" w="med" len="med"/>
                      <a:tailEnd type="none" w="med" len="med"/>
                    </a:lnB>
                    <a:lnTlToBr>
                      <a:noFill/>
                    </a:lnTlToBr>
                    <a:lnBlToTr>
                      <a:noFill/>
                    </a:lnBlToTr>
                    <a:solidFill>
                      <a:srgbClr val="E4EEF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66CC"/>
                          </a:solidFill>
                          <a:effectLst/>
                          <a:latin typeface="Verdana" pitchFamily="34" charset="0"/>
                        </a:rPr>
                        <a:t>Yes</a:t>
                      </a:r>
                      <a:endParaRPr kumimoji="0" lang="en-US" sz="1100" b="0" i="0" u="none" strike="noStrike" cap="none" normalizeH="0" baseline="0" dirty="0" smtClean="0">
                        <a:ln>
                          <a:noFill/>
                        </a:ln>
                        <a:solidFill>
                          <a:schemeClr val="tx1"/>
                        </a:solidFill>
                        <a:effectLst/>
                        <a:latin typeface="Arial" pitchFamily="34" charset="0"/>
                      </a:endParaRPr>
                    </a:p>
                  </a:txBody>
                  <a:tcPr anchor="ctr" horzOverflow="overflow">
                    <a:lnL w="12700" cap="flat" cmpd="sng" algn="ctr">
                      <a:solidFill>
                        <a:srgbClr val="B1E2FB"/>
                      </a:solidFill>
                      <a:prstDash val="solid"/>
                      <a:round/>
                      <a:headEnd type="none" w="med" len="med"/>
                      <a:tailEnd type="none" w="med" len="med"/>
                    </a:lnL>
                    <a:lnR w="12700" cap="flat" cmpd="sng" algn="ctr">
                      <a:solidFill>
                        <a:srgbClr val="B1E2FB"/>
                      </a:solidFill>
                      <a:prstDash val="solid"/>
                      <a:round/>
                      <a:headEnd type="none" w="med" len="med"/>
                      <a:tailEnd type="none" w="med" len="med"/>
                    </a:lnR>
                    <a:lnT w="12700" cap="flat" cmpd="sng" algn="ctr">
                      <a:solidFill>
                        <a:srgbClr val="B1E2FB"/>
                      </a:solidFill>
                      <a:prstDash val="solid"/>
                      <a:round/>
                      <a:headEnd type="none" w="med" len="med"/>
                      <a:tailEnd type="none" w="med" len="med"/>
                    </a:lnT>
                    <a:lnB w="12700" cap="flat" cmpd="sng" algn="ctr">
                      <a:solidFill>
                        <a:srgbClr val="B1E2FB"/>
                      </a:solidFill>
                      <a:prstDash val="solid"/>
                      <a:round/>
                      <a:headEnd type="none" w="med" len="med"/>
                      <a:tailEnd type="none" w="med" len="med"/>
                    </a:lnB>
                    <a:lnTlToBr>
                      <a:noFill/>
                    </a:lnTlToBr>
                    <a:lnBlToTr>
                      <a:noFill/>
                    </a:lnBlToTr>
                    <a:solidFill>
                      <a:srgbClr val="E4EEF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66CC"/>
                          </a:solidFill>
                          <a:effectLst/>
                          <a:latin typeface="Verdana" pitchFamily="34" charset="0"/>
                        </a:rPr>
                        <a:t>Depend on FOV</a:t>
                      </a:r>
                      <a:endParaRPr kumimoji="0" lang="en-US" sz="11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B1E2FB"/>
                      </a:solidFill>
                      <a:prstDash val="solid"/>
                      <a:round/>
                      <a:headEnd type="none" w="med" len="med"/>
                      <a:tailEnd type="none" w="med" len="med"/>
                    </a:lnL>
                    <a:lnR w="12700" cap="flat" cmpd="sng" algn="ctr">
                      <a:solidFill>
                        <a:srgbClr val="B1E2FB"/>
                      </a:solidFill>
                      <a:prstDash val="solid"/>
                      <a:round/>
                      <a:headEnd type="none" w="med" len="med"/>
                      <a:tailEnd type="none" w="med" len="med"/>
                    </a:lnR>
                    <a:lnT w="12700" cap="flat" cmpd="sng" algn="ctr">
                      <a:solidFill>
                        <a:srgbClr val="B1E2FB"/>
                      </a:solidFill>
                      <a:prstDash val="solid"/>
                      <a:round/>
                      <a:headEnd type="none" w="med" len="med"/>
                      <a:tailEnd type="none" w="med" len="med"/>
                    </a:lnT>
                    <a:lnB w="12700" cap="flat" cmpd="sng" algn="ctr">
                      <a:solidFill>
                        <a:srgbClr val="B1E2FB"/>
                      </a:solidFill>
                      <a:prstDash val="solid"/>
                      <a:round/>
                      <a:headEnd type="none" w="med" len="med"/>
                      <a:tailEnd type="none" w="med" len="med"/>
                    </a:lnB>
                    <a:lnTlToBr>
                      <a:noFill/>
                    </a:lnTlToBr>
                    <a:lnBlToTr>
                      <a:noFill/>
                    </a:lnBlToTr>
                    <a:solidFill>
                      <a:srgbClr val="E4EEFC"/>
                    </a:solidFill>
                  </a:tcPr>
                </a:tc>
              </a:tr>
              <a:tr h="2740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66CC"/>
                          </a:solidFill>
                          <a:effectLst/>
                          <a:latin typeface="Verdana" pitchFamily="34" charset="0"/>
                        </a:rPr>
                        <a:t>Orientation dependence</a:t>
                      </a:r>
                      <a:endParaRPr kumimoji="0" lang="en-US" sz="1100" b="0" i="0" u="none" strike="noStrike" cap="none" normalizeH="0" baseline="0" dirty="0" smtClean="0">
                        <a:ln>
                          <a:noFill/>
                        </a:ln>
                        <a:solidFill>
                          <a:schemeClr val="tx1"/>
                        </a:solidFill>
                        <a:effectLst/>
                        <a:latin typeface="Arial" pitchFamily="34" charset="0"/>
                      </a:endParaRPr>
                    </a:p>
                  </a:txBody>
                  <a:tcPr anchor="ctr" horzOverflow="overflow">
                    <a:lnL w="12700" cap="flat" cmpd="sng" algn="ctr">
                      <a:solidFill>
                        <a:srgbClr val="B1E2FB"/>
                      </a:solidFill>
                      <a:prstDash val="solid"/>
                      <a:round/>
                      <a:headEnd type="none" w="med" len="med"/>
                      <a:tailEnd type="none" w="med" len="med"/>
                    </a:lnL>
                    <a:lnR w="12700" cap="flat" cmpd="sng" algn="ctr">
                      <a:solidFill>
                        <a:srgbClr val="B1E2FB"/>
                      </a:solidFill>
                      <a:prstDash val="solid"/>
                      <a:round/>
                      <a:headEnd type="none" w="med" len="med"/>
                      <a:tailEnd type="none" w="med" len="med"/>
                    </a:lnR>
                    <a:lnT w="12700" cap="flat" cmpd="sng" algn="ctr">
                      <a:solidFill>
                        <a:srgbClr val="B1E2FB"/>
                      </a:solidFill>
                      <a:prstDash val="solid"/>
                      <a:round/>
                      <a:headEnd type="none" w="med" len="med"/>
                      <a:tailEnd type="none" w="med" len="med"/>
                    </a:lnT>
                    <a:lnB w="12700" cap="flat" cmpd="sng" algn="ctr">
                      <a:solidFill>
                        <a:srgbClr val="B1E2FB"/>
                      </a:solidFill>
                      <a:prstDash val="solid"/>
                      <a:round/>
                      <a:headEnd type="none" w="med" len="med"/>
                      <a:tailEnd type="none" w="med" len="med"/>
                    </a:lnB>
                    <a:lnTlToBr>
                      <a:noFill/>
                    </a:lnTlToBr>
                    <a:lnBlToTr>
                      <a:noFill/>
                    </a:lnBlToTr>
                    <a:solidFill>
                      <a:srgbClr val="F2F7F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66CC"/>
                          </a:solidFill>
                          <a:effectLst/>
                          <a:latin typeface="Verdana" pitchFamily="34" charset="0"/>
                        </a:rPr>
                        <a:t>Yes</a:t>
                      </a:r>
                      <a:endParaRPr kumimoji="0" lang="en-US" sz="1100" b="0" i="0" u="none" strike="noStrike" cap="none" normalizeH="0" baseline="0" dirty="0" smtClean="0">
                        <a:ln>
                          <a:noFill/>
                        </a:ln>
                        <a:solidFill>
                          <a:schemeClr val="tx1"/>
                        </a:solidFill>
                        <a:effectLst/>
                        <a:latin typeface="Arial" pitchFamily="34" charset="0"/>
                      </a:endParaRPr>
                    </a:p>
                  </a:txBody>
                  <a:tcPr anchor="ctr" horzOverflow="overflow">
                    <a:lnL w="12700" cap="flat" cmpd="sng" algn="ctr">
                      <a:solidFill>
                        <a:srgbClr val="B1E2FB"/>
                      </a:solidFill>
                      <a:prstDash val="solid"/>
                      <a:round/>
                      <a:headEnd type="none" w="med" len="med"/>
                      <a:tailEnd type="none" w="med" len="med"/>
                    </a:lnL>
                    <a:lnR w="12700" cap="flat" cmpd="sng" algn="ctr">
                      <a:solidFill>
                        <a:srgbClr val="B1E2FB"/>
                      </a:solidFill>
                      <a:prstDash val="solid"/>
                      <a:round/>
                      <a:headEnd type="none" w="med" len="med"/>
                      <a:tailEnd type="none" w="med" len="med"/>
                    </a:lnR>
                    <a:lnT w="12700" cap="flat" cmpd="sng" algn="ctr">
                      <a:solidFill>
                        <a:srgbClr val="B1E2FB"/>
                      </a:solidFill>
                      <a:prstDash val="solid"/>
                      <a:round/>
                      <a:headEnd type="none" w="med" len="med"/>
                      <a:tailEnd type="none" w="med" len="med"/>
                    </a:lnT>
                    <a:lnB w="12700" cap="flat" cmpd="sng" algn="ctr">
                      <a:solidFill>
                        <a:srgbClr val="B1E2FB"/>
                      </a:solidFill>
                      <a:prstDash val="solid"/>
                      <a:round/>
                      <a:headEnd type="none" w="med" len="med"/>
                      <a:tailEnd type="none" w="med" len="med"/>
                    </a:lnB>
                    <a:lnTlToBr>
                      <a:noFill/>
                    </a:lnTlToBr>
                    <a:lnBlToTr>
                      <a:noFill/>
                    </a:lnBlToTr>
                    <a:solidFill>
                      <a:srgbClr val="F2F7F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66CC"/>
                          </a:solidFill>
                          <a:effectLst/>
                          <a:latin typeface="Verdana" pitchFamily="34" charset="0"/>
                        </a:rPr>
                        <a:t>No</a:t>
                      </a:r>
                      <a:endParaRPr kumimoji="0" lang="en-US" sz="1100" b="0" i="0" u="none" strike="noStrike" cap="none" normalizeH="0" baseline="0" dirty="0" smtClean="0">
                        <a:ln>
                          <a:noFill/>
                        </a:ln>
                        <a:solidFill>
                          <a:schemeClr val="tx1"/>
                        </a:solidFill>
                        <a:effectLst/>
                        <a:latin typeface="Arial" pitchFamily="34" charset="0"/>
                      </a:endParaRPr>
                    </a:p>
                  </a:txBody>
                  <a:tcPr anchor="ctr" horzOverflow="overflow">
                    <a:lnL w="12700" cap="flat" cmpd="sng" algn="ctr">
                      <a:solidFill>
                        <a:srgbClr val="B1E2FB"/>
                      </a:solidFill>
                      <a:prstDash val="solid"/>
                      <a:round/>
                      <a:headEnd type="none" w="med" len="med"/>
                      <a:tailEnd type="none" w="med" len="med"/>
                    </a:lnL>
                    <a:lnR w="12700" cap="flat" cmpd="sng" algn="ctr">
                      <a:solidFill>
                        <a:srgbClr val="B1E2FB"/>
                      </a:solidFill>
                      <a:prstDash val="solid"/>
                      <a:round/>
                      <a:headEnd type="none" w="med" len="med"/>
                      <a:tailEnd type="none" w="med" len="med"/>
                    </a:lnR>
                    <a:lnT w="12700" cap="flat" cmpd="sng" algn="ctr">
                      <a:solidFill>
                        <a:srgbClr val="B1E2FB"/>
                      </a:solidFill>
                      <a:prstDash val="solid"/>
                      <a:round/>
                      <a:headEnd type="none" w="med" len="med"/>
                      <a:tailEnd type="none" w="med" len="med"/>
                    </a:lnT>
                    <a:lnB w="12700" cap="flat" cmpd="sng" algn="ctr">
                      <a:solidFill>
                        <a:srgbClr val="B1E2FB"/>
                      </a:solidFill>
                      <a:prstDash val="solid"/>
                      <a:round/>
                      <a:headEnd type="none" w="med" len="med"/>
                      <a:tailEnd type="none" w="med" len="med"/>
                    </a:lnB>
                    <a:lnTlToBr>
                      <a:noFill/>
                    </a:lnTlToBr>
                    <a:lnBlToTr>
                      <a:noFill/>
                    </a:lnBlToTr>
                    <a:solidFill>
                      <a:srgbClr val="F2F7F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B1E2FB"/>
                      </a:solidFill>
                      <a:prstDash val="solid"/>
                      <a:round/>
                      <a:headEnd type="none" w="med" len="med"/>
                      <a:tailEnd type="none" w="med" len="med"/>
                    </a:lnL>
                    <a:lnR w="12700" cap="flat" cmpd="sng" algn="ctr">
                      <a:solidFill>
                        <a:srgbClr val="B1E2FB"/>
                      </a:solidFill>
                      <a:prstDash val="solid"/>
                      <a:round/>
                      <a:headEnd type="none" w="med" len="med"/>
                      <a:tailEnd type="none" w="med" len="med"/>
                    </a:lnR>
                    <a:lnT w="12700" cap="flat" cmpd="sng" algn="ctr">
                      <a:solidFill>
                        <a:srgbClr val="B1E2FB"/>
                      </a:solidFill>
                      <a:prstDash val="solid"/>
                      <a:round/>
                      <a:headEnd type="none" w="med" len="med"/>
                      <a:tailEnd type="none" w="med" len="med"/>
                    </a:lnT>
                    <a:lnB w="12700" cap="flat" cmpd="sng" algn="ctr">
                      <a:solidFill>
                        <a:srgbClr val="B1E2FB"/>
                      </a:solidFill>
                      <a:prstDash val="solid"/>
                      <a:round/>
                      <a:headEnd type="none" w="med" len="med"/>
                      <a:tailEnd type="none" w="med" len="med"/>
                    </a:lnB>
                    <a:lnTlToBr>
                      <a:noFill/>
                    </a:lnTlToBr>
                    <a:lnBlToTr>
                      <a:noFill/>
                    </a:lnBlToTr>
                    <a:solidFill>
                      <a:srgbClr val="F2F7FD"/>
                    </a:solidFill>
                  </a:tcPr>
                </a:tc>
              </a:tr>
              <a:tr h="23073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66CC"/>
                          </a:solidFill>
                          <a:effectLst/>
                          <a:latin typeface="Verdana" pitchFamily="34" charset="0"/>
                        </a:rPr>
                        <a:t>Read speed</a:t>
                      </a:r>
                      <a:endParaRPr kumimoji="0" lang="en-US" sz="1100" b="0" i="0" u="none" strike="noStrike" cap="none" normalizeH="0" baseline="0" dirty="0" smtClean="0">
                        <a:ln>
                          <a:noFill/>
                        </a:ln>
                        <a:solidFill>
                          <a:schemeClr val="tx1"/>
                        </a:solidFill>
                        <a:effectLst/>
                        <a:latin typeface="Arial" pitchFamily="34" charset="0"/>
                      </a:endParaRPr>
                    </a:p>
                  </a:txBody>
                  <a:tcPr anchor="ctr" horzOverflow="overflow">
                    <a:lnL w="12700" cap="flat" cmpd="sng" algn="ctr">
                      <a:solidFill>
                        <a:srgbClr val="B1E2FB"/>
                      </a:solidFill>
                      <a:prstDash val="solid"/>
                      <a:round/>
                      <a:headEnd type="none" w="med" len="med"/>
                      <a:tailEnd type="none" w="med" len="med"/>
                    </a:lnL>
                    <a:lnR w="12700" cap="flat" cmpd="sng" algn="ctr">
                      <a:solidFill>
                        <a:srgbClr val="B1E2FB"/>
                      </a:solidFill>
                      <a:prstDash val="solid"/>
                      <a:round/>
                      <a:headEnd type="none" w="med" len="med"/>
                      <a:tailEnd type="none" w="med" len="med"/>
                    </a:lnR>
                    <a:lnT w="12700" cap="flat" cmpd="sng" algn="ctr">
                      <a:solidFill>
                        <a:srgbClr val="B1E2FB"/>
                      </a:solidFill>
                      <a:prstDash val="solid"/>
                      <a:round/>
                      <a:headEnd type="none" w="med" len="med"/>
                      <a:tailEnd type="none" w="med" len="med"/>
                    </a:lnT>
                    <a:lnB w="12700" cap="flat" cmpd="sng" algn="ctr">
                      <a:solidFill>
                        <a:srgbClr val="B1E2FB"/>
                      </a:solidFill>
                      <a:prstDash val="solid"/>
                      <a:round/>
                      <a:headEnd type="none" w="med" len="med"/>
                      <a:tailEnd type="none" w="med" len="med"/>
                    </a:lnB>
                    <a:lnTlToBr>
                      <a:noFill/>
                    </a:lnTlToBr>
                    <a:lnBlToTr>
                      <a:noFill/>
                    </a:lnBlToTr>
                    <a:solidFill>
                      <a:srgbClr val="E4EEF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66CC"/>
                          </a:solidFill>
                          <a:effectLst/>
                          <a:latin typeface="Verdana" pitchFamily="34" charset="0"/>
                        </a:rPr>
                        <a:t>Slow</a:t>
                      </a:r>
                      <a:endParaRPr kumimoji="0" lang="en-US" sz="1100" b="0" i="0" u="none" strike="noStrike" cap="none" normalizeH="0" baseline="0" dirty="0" smtClean="0">
                        <a:ln>
                          <a:noFill/>
                        </a:ln>
                        <a:solidFill>
                          <a:schemeClr val="tx1"/>
                        </a:solidFill>
                        <a:effectLst/>
                        <a:latin typeface="Arial" pitchFamily="34" charset="0"/>
                      </a:endParaRPr>
                    </a:p>
                  </a:txBody>
                  <a:tcPr anchor="ctr" horzOverflow="overflow">
                    <a:lnL w="12700" cap="flat" cmpd="sng" algn="ctr">
                      <a:solidFill>
                        <a:srgbClr val="B1E2FB"/>
                      </a:solidFill>
                      <a:prstDash val="solid"/>
                      <a:round/>
                      <a:headEnd type="none" w="med" len="med"/>
                      <a:tailEnd type="none" w="med" len="med"/>
                    </a:lnL>
                    <a:lnR w="12700" cap="flat" cmpd="sng" algn="ctr">
                      <a:solidFill>
                        <a:srgbClr val="B1E2FB"/>
                      </a:solidFill>
                      <a:prstDash val="solid"/>
                      <a:round/>
                      <a:headEnd type="none" w="med" len="med"/>
                      <a:tailEnd type="none" w="med" len="med"/>
                    </a:lnR>
                    <a:lnT w="12700" cap="flat" cmpd="sng" algn="ctr">
                      <a:solidFill>
                        <a:srgbClr val="B1E2FB"/>
                      </a:solidFill>
                      <a:prstDash val="solid"/>
                      <a:round/>
                      <a:headEnd type="none" w="med" len="med"/>
                      <a:tailEnd type="none" w="med" len="med"/>
                    </a:lnT>
                    <a:lnB w="12700" cap="flat" cmpd="sng" algn="ctr">
                      <a:solidFill>
                        <a:srgbClr val="B1E2FB"/>
                      </a:solidFill>
                      <a:prstDash val="solid"/>
                      <a:round/>
                      <a:headEnd type="none" w="med" len="med"/>
                      <a:tailEnd type="none" w="med" len="med"/>
                    </a:lnB>
                    <a:lnTlToBr>
                      <a:noFill/>
                    </a:lnTlToBr>
                    <a:lnBlToTr>
                      <a:noFill/>
                    </a:lnBlToTr>
                    <a:solidFill>
                      <a:srgbClr val="E4EEF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66CC"/>
                          </a:solidFill>
                          <a:effectLst/>
                          <a:latin typeface="Verdana" pitchFamily="34" charset="0"/>
                        </a:rPr>
                        <a:t>Fast </a:t>
                      </a:r>
                      <a:endParaRPr kumimoji="0" lang="en-US" sz="1100" b="0" i="0" u="none" strike="noStrike" cap="none" normalizeH="0" baseline="0" dirty="0" smtClean="0">
                        <a:ln>
                          <a:noFill/>
                        </a:ln>
                        <a:solidFill>
                          <a:schemeClr val="tx1"/>
                        </a:solidFill>
                        <a:effectLst/>
                        <a:latin typeface="Arial" pitchFamily="34" charset="0"/>
                      </a:endParaRPr>
                    </a:p>
                  </a:txBody>
                  <a:tcPr anchor="ctr" horzOverflow="overflow">
                    <a:lnL w="12700" cap="flat" cmpd="sng" algn="ctr">
                      <a:solidFill>
                        <a:srgbClr val="B1E2FB"/>
                      </a:solidFill>
                      <a:prstDash val="solid"/>
                      <a:round/>
                      <a:headEnd type="none" w="med" len="med"/>
                      <a:tailEnd type="none" w="med" len="med"/>
                    </a:lnL>
                    <a:lnR w="12700" cap="flat" cmpd="sng" algn="ctr">
                      <a:solidFill>
                        <a:srgbClr val="B1E2FB"/>
                      </a:solidFill>
                      <a:prstDash val="solid"/>
                      <a:round/>
                      <a:headEnd type="none" w="med" len="med"/>
                      <a:tailEnd type="none" w="med" len="med"/>
                    </a:lnR>
                    <a:lnT w="12700" cap="flat" cmpd="sng" algn="ctr">
                      <a:solidFill>
                        <a:srgbClr val="B1E2FB"/>
                      </a:solidFill>
                      <a:prstDash val="solid"/>
                      <a:round/>
                      <a:headEnd type="none" w="med" len="med"/>
                      <a:tailEnd type="none" w="med" len="med"/>
                    </a:lnT>
                    <a:lnB w="12700" cap="flat" cmpd="sng" algn="ctr">
                      <a:solidFill>
                        <a:srgbClr val="B1E2FB"/>
                      </a:solidFill>
                      <a:prstDash val="solid"/>
                      <a:round/>
                      <a:headEnd type="none" w="med" len="med"/>
                      <a:tailEnd type="none" w="med" len="med"/>
                    </a:lnB>
                    <a:lnTlToBr>
                      <a:noFill/>
                    </a:lnTlToBr>
                    <a:lnBlToTr>
                      <a:noFill/>
                    </a:lnBlToTr>
                    <a:solidFill>
                      <a:srgbClr val="E4EEF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66CC"/>
                          </a:solidFill>
                          <a:effectLst/>
                          <a:latin typeface="Verdana" pitchFamily="34" charset="0"/>
                        </a:rPr>
                        <a:t>Variable Speed</a:t>
                      </a:r>
                      <a:endParaRPr kumimoji="0" lang="en-US" sz="11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B1E2FB"/>
                      </a:solidFill>
                      <a:prstDash val="solid"/>
                      <a:round/>
                      <a:headEnd type="none" w="med" len="med"/>
                      <a:tailEnd type="none" w="med" len="med"/>
                    </a:lnL>
                    <a:lnR w="12700" cap="flat" cmpd="sng" algn="ctr">
                      <a:solidFill>
                        <a:srgbClr val="B1E2FB"/>
                      </a:solidFill>
                      <a:prstDash val="solid"/>
                      <a:round/>
                      <a:headEnd type="none" w="med" len="med"/>
                      <a:tailEnd type="none" w="med" len="med"/>
                    </a:lnR>
                    <a:lnT w="12700" cap="flat" cmpd="sng" algn="ctr">
                      <a:solidFill>
                        <a:srgbClr val="B1E2FB"/>
                      </a:solidFill>
                      <a:prstDash val="solid"/>
                      <a:round/>
                      <a:headEnd type="none" w="med" len="med"/>
                      <a:tailEnd type="none" w="med" len="med"/>
                    </a:lnT>
                    <a:lnB w="12700" cap="flat" cmpd="sng" algn="ctr">
                      <a:solidFill>
                        <a:srgbClr val="B1E2FB"/>
                      </a:solidFill>
                      <a:prstDash val="solid"/>
                      <a:round/>
                      <a:headEnd type="none" w="med" len="med"/>
                      <a:tailEnd type="none" w="med" len="med"/>
                    </a:lnB>
                    <a:lnTlToBr>
                      <a:noFill/>
                    </a:lnTlToBr>
                    <a:lnBlToTr>
                      <a:noFill/>
                    </a:lnBlToTr>
                    <a:solidFill>
                      <a:srgbClr val="E4EEFC"/>
                    </a:solidFill>
                  </a:tcPr>
                </a:tc>
              </a:tr>
              <a:tr h="4553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66CC"/>
                          </a:solidFill>
                          <a:effectLst/>
                          <a:latin typeface="Verdana" pitchFamily="34" charset="0"/>
                        </a:rPr>
                        <a:t>Multiple tags</a:t>
                      </a:r>
                      <a:endParaRPr kumimoji="0" lang="en-US" sz="1100" b="0" i="0" u="none" strike="noStrike" cap="none" normalizeH="0" baseline="0" dirty="0" smtClean="0">
                        <a:ln>
                          <a:noFill/>
                        </a:ln>
                        <a:solidFill>
                          <a:schemeClr val="tx1"/>
                        </a:solidFill>
                        <a:effectLst/>
                        <a:latin typeface="Arial" pitchFamily="34" charset="0"/>
                      </a:endParaRPr>
                    </a:p>
                  </a:txBody>
                  <a:tcPr anchor="ctr" horzOverflow="overflow">
                    <a:lnL w="12700" cap="flat" cmpd="sng" algn="ctr">
                      <a:solidFill>
                        <a:srgbClr val="B1E2FB"/>
                      </a:solidFill>
                      <a:prstDash val="solid"/>
                      <a:round/>
                      <a:headEnd type="none" w="med" len="med"/>
                      <a:tailEnd type="none" w="med" len="med"/>
                    </a:lnL>
                    <a:lnR w="12700" cap="flat" cmpd="sng" algn="ctr">
                      <a:solidFill>
                        <a:srgbClr val="B1E2FB"/>
                      </a:solidFill>
                      <a:prstDash val="solid"/>
                      <a:round/>
                      <a:headEnd type="none" w="med" len="med"/>
                      <a:tailEnd type="none" w="med" len="med"/>
                    </a:lnR>
                    <a:lnT w="12700" cap="flat" cmpd="sng" algn="ctr">
                      <a:solidFill>
                        <a:srgbClr val="B1E2FB"/>
                      </a:solidFill>
                      <a:prstDash val="solid"/>
                      <a:round/>
                      <a:headEnd type="none" w="med" len="med"/>
                      <a:tailEnd type="none" w="med" len="med"/>
                    </a:lnT>
                    <a:lnB w="12700" cap="flat" cmpd="sng" algn="ctr">
                      <a:solidFill>
                        <a:srgbClr val="B1E2FB"/>
                      </a:solidFill>
                      <a:prstDash val="solid"/>
                      <a:round/>
                      <a:headEnd type="none" w="med" len="med"/>
                      <a:tailEnd type="none" w="med" len="med"/>
                    </a:lnB>
                    <a:lnTlToBr>
                      <a:noFill/>
                    </a:lnTlToBr>
                    <a:lnBlToTr>
                      <a:noFill/>
                    </a:lnBlToTr>
                    <a:solidFill>
                      <a:srgbClr val="F2F7F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66CC"/>
                          </a:solidFill>
                          <a:effectLst/>
                          <a:latin typeface="Verdana" pitchFamily="34" charset="0"/>
                        </a:rPr>
                        <a:t>No</a:t>
                      </a:r>
                      <a:endParaRPr kumimoji="0" lang="en-US" sz="1100" b="0" i="0" u="none" strike="noStrike" cap="none" normalizeH="0" baseline="0" dirty="0" smtClean="0">
                        <a:ln>
                          <a:noFill/>
                        </a:ln>
                        <a:solidFill>
                          <a:schemeClr val="tx1"/>
                        </a:solidFill>
                        <a:effectLst/>
                        <a:latin typeface="Arial" pitchFamily="34" charset="0"/>
                      </a:endParaRPr>
                    </a:p>
                  </a:txBody>
                  <a:tcPr anchor="ctr" horzOverflow="overflow">
                    <a:lnL w="12700" cap="flat" cmpd="sng" algn="ctr">
                      <a:solidFill>
                        <a:srgbClr val="B1E2FB"/>
                      </a:solidFill>
                      <a:prstDash val="solid"/>
                      <a:round/>
                      <a:headEnd type="none" w="med" len="med"/>
                      <a:tailEnd type="none" w="med" len="med"/>
                    </a:lnL>
                    <a:lnR w="12700" cap="flat" cmpd="sng" algn="ctr">
                      <a:solidFill>
                        <a:srgbClr val="B1E2FB"/>
                      </a:solidFill>
                      <a:prstDash val="solid"/>
                      <a:round/>
                      <a:headEnd type="none" w="med" len="med"/>
                      <a:tailEnd type="none" w="med" len="med"/>
                    </a:lnR>
                    <a:lnT w="12700" cap="flat" cmpd="sng" algn="ctr">
                      <a:solidFill>
                        <a:srgbClr val="B1E2FB"/>
                      </a:solidFill>
                      <a:prstDash val="solid"/>
                      <a:round/>
                      <a:headEnd type="none" w="med" len="med"/>
                      <a:tailEnd type="none" w="med" len="med"/>
                    </a:lnT>
                    <a:lnB w="12700" cap="flat" cmpd="sng" algn="ctr">
                      <a:solidFill>
                        <a:srgbClr val="B1E2FB"/>
                      </a:solidFill>
                      <a:prstDash val="solid"/>
                      <a:round/>
                      <a:headEnd type="none" w="med" len="med"/>
                      <a:tailEnd type="none" w="med" len="med"/>
                    </a:lnB>
                    <a:lnTlToBr>
                      <a:noFill/>
                    </a:lnTlToBr>
                    <a:lnBlToTr>
                      <a:noFill/>
                    </a:lnBlToTr>
                    <a:solidFill>
                      <a:srgbClr val="F2F7F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66CC"/>
                          </a:solidFill>
                          <a:effectLst/>
                          <a:latin typeface="Verdana" pitchFamily="34" charset="0"/>
                        </a:rPr>
                        <a:t>Yes (10-1000 tags per</a:t>
                      </a:r>
                      <a:endParaRPr kumimoji="0" lang="en-US" sz="1100" b="0" i="0" u="none" strike="noStrike" cap="none" normalizeH="0" baseline="0" dirty="0" smtClean="0">
                        <a:ln>
                          <a:noFill/>
                        </a:ln>
                        <a:solidFill>
                          <a:schemeClr val="tx1"/>
                        </a:solidFill>
                        <a:effectLst/>
                        <a:latin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66CC"/>
                          </a:solidFill>
                          <a:effectLst/>
                          <a:latin typeface="Verdana" pitchFamily="34" charset="0"/>
                        </a:rPr>
                        <a:t>second)</a:t>
                      </a:r>
                      <a:endParaRPr kumimoji="0" lang="en-US" sz="1100" b="0" i="0" u="none" strike="noStrike" cap="none" normalizeH="0" baseline="0" dirty="0" smtClean="0">
                        <a:ln>
                          <a:noFill/>
                        </a:ln>
                        <a:solidFill>
                          <a:schemeClr val="tx1"/>
                        </a:solidFill>
                        <a:effectLst/>
                        <a:latin typeface="Arial" pitchFamily="34" charset="0"/>
                      </a:endParaRPr>
                    </a:p>
                  </a:txBody>
                  <a:tcPr anchor="ctr" horzOverflow="overflow">
                    <a:lnL w="12700" cap="flat" cmpd="sng" algn="ctr">
                      <a:solidFill>
                        <a:srgbClr val="B1E2FB"/>
                      </a:solidFill>
                      <a:prstDash val="solid"/>
                      <a:round/>
                      <a:headEnd type="none" w="med" len="med"/>
                      <a:tailEnd type="none" w="med" len="med"/>
                    </a:lnL>
                    <a:lnR w="12700" cap="flat" cmpd="sng" algn="ctr">
                      <a:solidFill>
                        <a:srgbClr val="B1E2FB"/>
                      </a:solidFill>
                      <a:prstDash val="solid"/>
                      <a:round/>
                      <a:headEnd type="none" w="med" len="med"/>
                      <a:tailEnd type="none" w="med" len="med"/>
                    </a:lnR>
                    <a:lnT w="12700" cap="flat" cmpd="sng" algn="ctr">
                      <a:solidFill>
                        <a:srgbClr val="B1E2FB"/>
                      </a:solidFill>
                      <a:prstDash val="solid"/>
                      <a:round/>
                      <a:headEnd type="none" w="med" len="med"/>
                      <a:tailEnd type="none" w="med" len="med"/>
                    </a:lnT>
                    <a:lnB w="12700" cap="flat" cmpd="sng" algn="ctr">
                      <a:solidFill>
                        <a:srgbClr val="B1E2FB"/>
                      </a:solidFill>
                      <a:prstDash val="solid"/>
                      <a:round/>
                      <a:headEnd type="none" w="med" len="med"/>
                      <a:tailEnd type="none" w="med" len="med"/>
                    </a:lnB>
                    <a:lnTlToBr>
                      <a:noFill/>
                    </a:lnTlToBr>
                    <a:lnBlToTr>
                      <a:noFill/>
                    </a:lnBlToTr>
                    <a:solidFill>
                      <a:srgbClr val="F2F7F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66CC"/>
                          </a:solidFill>
                          <a:effectLst/>
                          <a:latin typeface="Verdana" pitchFamily="34" charset="0"/>
                        </a:rPr>
                        <a:t>Yes</a:t>
                      </a:r>
                      <a:endParaRPr kumimoji="0" lang="en-US" sz="11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B1E2FB"/>
                      </a:solidFill>
                      <a:prstDash val="solid"/>
                      <a:round/>
                      <a:headEnd type="none" w="med" len="med"/>
                      <a:tailEnd type="none" w="med" len="med"/>
                    </a:lnL>
                    <a:lnR w="12700" cap="flat" cmpd="sng" algn="ctr">
                      <a:solidFill>
                        <a:srgbClr val="B1E2FB"/>
                      </a:solidFill>
                      <a:prstDash val="solid"/>
                      <a:round/>
                      <a:headEnd type="none" w="med" len="med"/>
                      <a:tailEnd type="none" w="med" len="med"/>
                    </a:lnR>
                    <a:lnT w="12700" cap="flat" cmpd="sng" algn="ctr">
                      <a:solidFill>
                        <a:srgbClr val="B1E2FB"/>
                      </a:solidFill>
                      <a:prstDash val="solid"/>
                      <a:round/>
                      <a:headEnd type="none" w="med" len="med"/>
                      <a:tailEnd type="none" w="med" len="med"/>
                    </a:lnT>
                    <a:lnB w="12700" cap="flat" cmpd="sng" algn="ctr">
                      <a:solidFill>
                        <a:srgbClr val="B1E2FB"/>
                      </a:solidFill>
                      <a:prstDash val="solid"/>
                      <a:round/>
                      <a:headEnd type="none" w="med" len="med"/>
                      <a:tailEnd type="none" w="med" len="med"/>
                    </a:lnB>
                    <a:lnTlToBr>
                      <a:noFill/>
                    </a:lnTlToBr>
                    <a:lnBlToTr>
                      <a:noFill/>
                    </a:lnBlToTr>
                    <a:solidFill>
                      <a:srgbClr val="F2F7FD"/>
                    </a:solidFill>
                  </a:tcPr>
                </a:tc>
              </a:tr>
              <a:tr h="23073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66CC"/>
                          </a:solidFill>
                          <a:effectLst/>
                          <a:latin typeface="Verdana" pitchFamily="34" charset="0"/>
                        </a:rPr>
                        <a:t>Updateable</a:t>
                      </a:r>
                      <a:endParaRPr kumimoji="0" lang="en-US" sz="1100" b="0" i="0" u="none" strike="noStrike" cap="none" normalizeH="0" baseline="0" dirty="0" smtClean="0">
                        <a:ln>
                          <a:noFill/>
                        </a:ln>
                        <a:solidFill>
                          <a:schemeClr val="tx1"/>
                        </a:solidFill>
                        <a:effectLst/>
                        <a:latin typeface="Arial" pitchFamily="34" charset="0"/>
                      </a:endParaRPr>
                    </a:p>
                  </a:txBody>
                  <a:tcPr anchor="ctr" horzOverflow="overflow">
                    <a:lnL w="12700" cap="flat" cmpd="sng" algn="ctr">
                      <a:solidFill>
                        <a:srgbClr val="B1E2FB"/>
                      </a:solidFill>
                      <a:prstDash val="solid"/>
                      <a:round/>
                      <a:headEnd type="none" w="med" len="med"/>
                      <a:tailEnd type="none" w="med" len="med"/>
                    </a:lnL>
                    <a:lnR w="12700" cap="flat" cmpd="sng" algn="ctr">
                      <a:solidFill>
                        <a:srgbClr val="B1E2FB"/>
                      </a:solidFill>
                      <a:prstDash val="solid"/>
                      <a:round/>
                      <a:headEnd type="none" w="med" len="med"/>
                      <a:tailEnd type="none" w="med" len="med"/>
                    </a:lnR>
                    <a:lnT w="12700" cap="flat" cmpd="sng" algn="ctr">
                      <a:solidFill>
                        <a:srgbClr val="B1E2FB"/>
                      </a:solidFill>
                      <a:prstDash val="solid"/>
                      <a:round/>
                      <a:headEnd type="none" w="med" len="med"/>
                      <a:tailEnd type="none" w="med" len="med"/>
                    </a:lnT>
                    <a:lnB w="12700" cap="flat" cmpd="sng" algn="ctr">
                      <a:solidFill>
                        <a:srgbClr val="B1E2FB"/>
                      </a:solidFill>
                      <a:prstDash val="solid"/>
                      <a:round/>
                      <a:headEnd type="none" w="med" len="med"/>
                      <a:tailEnd type="none" w="med" len="med"/>
                    </a:lnB>
                    <a:lnTlToBr>
                      <a:noFill/>
                    </a:lnTlToBr>
                    <a:lnBlToTr>
                      <a:noFill/>
                    </a:lnBlToTr>
                    <a:solidFill>
                      <a:srgbClr val="E4EEF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66CC"/>
                          </a:solidFill>
                          <a:effectLst/>
                          <a:latin typeface="Verdana" pitchFamily="34" charset="0"/>
                        </a:rPr>
                        <a:t>No</a:t>
                      </a:r>
                      <a:endParaRPr kumimoji="0" lang="en-US" sz="1100" b="0" i="0" u="none" strike="noStrike" cap="none" normalizeH="0" baseline="0" dirty="0" smtClean="0">
                        <a:ln>
                          <a:noFill/>
                        </a:ln>
                        <a:solidFill>
                          <a:schemeClr val="tx1"/>
                        </a:solidFill>
                        <a:effectLst/>
                        <a:latin typeface="Arial" pitchFamily="34" charset="0"/>
                      </a:endParaRPr>
                    </a:p>
                  </a:txBody>
                  <a:tcPr anchor="ctr" horzOverflow="overflow">
                    <a:lnL w="12700" cap="flat" cmpd="sng" algn="ctr">
                      <a:solidFill>
                        <a:srgbClr val="B1E2FB"/>
                      </a:solidFill>
                      <a:prstDash val="solid"/>
                      <a:round/>
                      <a:headEnd type="none" w="med" len="med"/>
                      <a:tailEnd type="none" w="med" len="med"/>
                    </a:lnL>
                    <a:lnR w="12700" cap="flat" cmpd="sng" algn="ctr">
                      <a:solidFill>
                        <a:srgbClr val="B1E2FB"/>
                      </a:solidFill>
                      <a:prstDash val="solid"/>
                      <a:round/>
                      <a:headEnd type="none" w="med" len="med"/>
                      <a:tailEnd type="none" w="med" len="med"/>
                    </a:lnR>
                    <a:lnT w="12700" cap="flat" cmpd="sng" algn="ctr">
                      <a:solidFill>
                        <a:srgbClr val="B1E2FB"/>
                      </a:solidFill>
                      <a:prstDash val="solid"/>
                      <a:round/>
                      <a:headEnd type="none" w="med" len="med"/>
                      <a:tailEnd type="none" w="med" len="med"/>
                    </a:lnT>
                    <a:lnB w="12700" cap="flat" cmpd="sng" algn="ctr">
                      <a:solidFill>
                        <a:srgbClr val="B1E2FB"/>
                      </a:solidFill>
                      <a:prstDash val="solid"/>
                      <a:round/>
                      <a:headEnd type="none" w="med" len="med"/>
                      <a:tailEnd type="none" w="med" len="med"/>
                    </a:lnB>
                    <a:lnTlToBr>
                      <a:noFill/>
                    </a:lnTlToBr>
                    <a:lnBlToTr>
                      <a:noFill/>
                    </a:lnBlToTr>
                    <a:solidFill>
                      <a:srgbClr val="E4EEF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66CC"/>
                          </a:solidFill>
                          <a:effectLst/>
                          <a:latin typeface="Verdana" pitchFamily="34" charset="0"/>
                        </a:rPr>
                        <a:t>Yes</a:t>
                      </a:r>
                      <a:endParaRPr kumimoji="0" lang="en-US" sz="1100" b="0" i="0" u="none" strike="noStrike" cap="none" normalizeH="0" baseline="0" dirty="0" smtClean="0">
                        <a:ln>
                          <a:noFill/>
                        </a:ln>
                        <a:solidFill>
                          <a:schemeClr val="tx1"/>
                        </a:solidFill>
                        <a:effectLst/>
                        <a:latin typeface="Arial" pitchFamily="34" charset="0"/>
                      </a:endParaRPr>
                    </a:p>
                  </a:txBody>
                  <a:tcPr anchor="ctr" horzOverflow="overflow">
                    <a:lnL w="12700" cap="flat" cmpd="sng" algn="ctr">
                      <a:solidFill>
                        <a:srgbClr val="B1E2FB"/>
                      </a:solidFill>
                      <a:prstDash val="solid"/>
                      <a:round/>
                      <a:headEnd type="none" w="med" len="med"/>
                      <a:tailEnd type="none" w="med" len="med"/>
                    </a:lnL>
                    <a:lnR w="12700" cap="flat" cmpd="sng" algn="ctr">
                      <a:solidFill>
                        <a:srgbClr val="B1E2FB"/>
                      </a:solidFill>
                      <a:prstDash val="solid"/>
                      <a:round/>
                      <a:headEnd type="none" w="med" len="med"/>
                      <a:tailEnd type="none" w="med" len="med"/>
                    </a:lnR>
                    <a:lnT w="12700" cap="flat" cmpd="sng" algn="ctr">
                      <a:solidFill>
                        <a:srgbClr val="B1E2FB"/>
                      </a:solidFill>
                      <a:prstDash val="solid"/>
                      <a:round/>
                      <a:headEnd type="none" w="med" len="med"/>
                      <a:tailEnd type="none" w="med" len="med"/>
                    </a:lnT>
                    <a:lnB w="12700" cap="flat" cmpd="sng" algn="ctr">
                      <a:solidFill>
                        <a:srgbClr val="B1E2FB"/>
                      </a:solidFill>
                      <a:prstDash val="solid"/>
                      <a:round/>
                      <a:headEnd type="none" w="med" len="med"/>
                      <a:tailEnd type="none" w="med" len="med"/>
                    </a:lnB>
                    <a:lnTlToBr>
                      <a:noFill/>
                    </a:lnTlToBr>
                    <a:lnBlToTr>
                      <a:noFill/>
                    </a:lnBlToTr>
                    <a:solidFill>
                      <a:srgbClr val="E4EEF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66CC"/>
                          </a:solidFill>
                          <a:effectLst/>
                          <a:latin typeface="Verdana" pitchFamily="34" charset="0"/>
                        </a:rPr>
                        <a:t>Yes</a:t>
                      </a:r>
                      <a:endParaRPr kumimoji="0" lang="en-US" sz="11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B1E2FB"/>
                      </a:solidFill>
                      <a:prstDash val="solid"/>
                      <a:round/>
                      <a:headEnd type="none" w="med" len="med"/>
                      <a:tailEnd type="none" w="med" len="med"/>
                    </a:lnL>
                    <a:lnR w="12700" cap="flat" cmpd="sng" algn="ctr">
                      <a:solidFill>
                        <a:srgbClr val="B1E2FB"/>
                      </a:solidFill>
                      <a:prstDash val="solid"/>
                      <a:round/>
                      <a:headEnd type="none" w="med" len="med"/>
                      <a:tailEnd type="none" w="med" len="med"/>
                    </a:lnR>
                    <a:lnT w="12700" cap="flat" cmpd="sng" algn="ctr">
                      <a:solidFill>
                        <a:srgbClr val="B1E2FB"/>
                      </a:solidFill>
                      <a:prstDash val="solid"/>
                      <a:round/>
                      <a:headEnd type="none" w="med" len="med"/>
                      <a:tailEnd type="none" w="med" len="med"/>
                    </a:lnT>
                    <a:lnB w="12700" cap="flat" cmpd="sng" algn="ctr">
                      <a:solidFill>
                        <a:srgbClr val="B1E2FB"/>
                      </a:solidFill>
                      <a:prstDash val="solid"/>
                      <a:round/>
                      <a:headEnd type="none" w="med" len="med"/>
                      <a:tailEnd type="none" w="med" len="med"/>
                    </a:lnB>
                    <a:lnTlToBr>
                      <a:noFill/>
                    </a:lnTlToBr>
                    <a:lnBlToTr>
                      <a:noFill/>
                    </a:lnBlToTr>
                    <a:solidFill>
                      <a:srgbClr val="E4EEFC"/>
                    </a:solidFill>
                  </a:tcPr>
                </a:tc>
              </a:tr>
              <a:tr h="23073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66CC"/>
                          </a:solidFill>
                          <a:effectLst/>
                          <a:latin typeface="Verdana" pitchFamily="34" charset="0"/>
                        </a:rPr>
                        <a:t>Data type</a:t>
                      </a:r>
                      <a:endParaRPr kumimoji="0" lang="en-US" sz="1100" b="0" i="0" u="none" strike="noStrike" cap="none" normalizeH="0" baseline="0" dirty="0" smtClean="0">
                        <a:ln>
                          <a:noFill/>
                        </a:ln>
                        <a:solidFill>
                          <a:schemeClr val="tx1"/>
                        </a:solidFill>
                        <a:effectLst/>
                        <a:latin typeface="Arial" pitchFamily="34" charset="0"/>
                      </a:endParaRPr>
                    </a:p>
                  </a:txBody>
                  <a:tcPr anchor="ctr" horzOverflow="overflow">
                    <a:lnL w="12700" cap="flat" cmpd="sng" algn="ctr">
                      <a:solidFill>
                        <a:srgbClr val="B1E2FB"/>
                      </a:solidFill>
                      <a:prstDash val="solid"/>
                      <a:round/>
                      <a:headEnd type="none" w="med" len="med"/>
                      <a:tailEnd type="none" w="med" len="med"/>
                    </a:lnL>
                    <a:lnR w="12700" cap="flat" cmpd="sng" algn="ctr">
                      <a:solidFill>
                        <a:srgbClr val="B1E2FB"/>
                      </a:solidFill>
                      <a:prstDash val="solid"/>
                      <a:round/>
                      <a:headEnd type="none" w="med" len="med"/>
                      <a:tailEnd type="none" w="med" len="med"/>
                    </a:lnR>
                    <a:lnT w="12700" cap="flat" cmpd="sng" algn="ctr">
                      <a:solidFill>
                        <a:srgbClr val="B1E2FB"/>
                      </a:solidFill>
                      <a:prstDash val="solid"/>
                      <a:round/>
                      <a:headEnd type="none" w="med" len="med"/>
                      <a:tailEnd type="none" w="med" len="med"/>
                    </a:lnT>
                    <a:lnB w="12700" cap="flat" cmpd="sng" algn="ctr">
                      <a:solidFill>
                        <a:srgbClr val="B1E2FB"/>
                      </a:solidFill>
                      <a:prstDash val="solid"/>
                      <a:round/>
                      <a:headEnd type="none" w="med" len="med"/>
                      <a:tailEnd type="none" w="med" len="med"/>
                    </a:lnB>
                    <a:lnTlToBr>
                      <a:noFill/>
                    </a:lnTlToBr>
                    <a:lnBlToTr>
                      <a:noFill/>
                    </a:lnBlToTr>
                    <a:solidFill>
                      <a:srgbClr val="F2F7F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66CC"/>
                          </a:solidFill>
                          <a:effectLst/>
                          <a:latin typeface="Verdana" pitchFamily="34" charset="0"/>
                        </a:rPr>
                        <a:t>Non real-time</a:t>
                      </a:r>
                      <a:endParaRPr kumimoji="0" lang="en-US" sz="1100" b="0" i="0" u="none" strike="noStrike" cap="none" normalizeH="0" baseline="0" dirty="0" smtClean="0">
                        <a:ln>
                          <a:noFill/>
                        </a:ln>
                        <a:solidFill>
                          <a:schemeClr val="tx1"/>
                        </a:solidFill>
                        <a:effectLst/>
                        <a:latin typeface="Arial" pitchFamily="34" charset="0"/>
                      </a:endParaRPr>
                    </a:p>
                  </a:txBody>
                  <a:tcPr anchor="ctr" horzOverflow="overflow">
                    <a:lnL w="12700" cap="flat" cmpd="sng" algn="ctr">
                      <a:solidFill>
                        <a:srgbClr val="B1E2FB"/>
                      </a:solidFill>
                      <a:prstDash val="solid"/>
                      <a:round/>
                      <a:headEnd type="none" w="med" len="med"/>
                      <a:tailEnd type="none" w="med" len="med"/>
                    </a:lnL>
                    <a:lnR w="12700" cap="flat" cmpd="sng" algn="ctr">
                      <a:solidFill>
                        <a:srgbClr val="B1E2FB"/>
                      </a:solidFill>
                      <a:prstDash val="solid"/>
                      <a:round/>
                      <a:headEnd type="none" w="med" len="med"/>
                      <a:tailEnd type="none" w="med" len="med"/>
                    </a:lnR>
                    <a:lnT w="12700" cap="flat" cmpd="sng" algn="ctr">
                      <a:solidFill>
                        <a:srgbClr val="B1E2FB"/>
                      </a:solidFill>
                      <a:prstDash val="solid"/>
                      <a:round/>
                      <a:headEnd type="none" w="med" len="med"/>
                      <a:tailEnd type="none" w="med" len="med"/>
                    </a:lnT>
                    <a:lnB w="12700" cap="flat" cmpd="sng" algn="ctr">
                      <a:solidFill>
                        <a:srgbClr val="B1E2FB"/>
                      </a:solidFill>
                      <a:prstDash val="solid"/>
                      <a:round/>
                      <a:headEnd type="none" w="med" len="med"/>
                      <a:tailEnd type="none" w="med" len="med"/>
                    </a:lnB>
                    <a:lnTlToBr>
                      <a:noFill/>
                    </a:lnTlToBr>
                    <a:lnBlToTr>
                      <a:noFill/>
                    </a:lnBlToTr>
                    <a:solidFill>
                      <a:srgbClr val="F2F7F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66CC"/>
                          </a:solidFill>
                          <a:effectLst/>
                          <a:latin typeface="Verdana" pitchFamily="34" charset="0"/>
                        </a:rPr>
                        <a:t>Non real-time</a:t>
                      </a:r>
                      <a:endParaRPr kumimoji="0" lang="en-US" sz="1100" b="0" i="0" u="none" strike="noStrike" cap="none" normalizeH="0" baseline="0" dirty="0" smtClean="0">
                        <a:ln>
                          <a:noFill/>
                        </a:ln>
                        <a:solidFill>
                          <a:schemeClr val="tx1"/>
                        </a:solidFill>
                        <a:effectLst/>
                        <a:latin typeface="Arial" pitchFamily="34" charset="0"/>
                      </a:endParaRPr>
                    </a:p>
                  </a:txBody>
                  <a:tcPr anchor="ctr" horzOverflow="overflow">
                    <a:lnL w="12700" cap="flat" cmpd="sng" algn="ctr">
                      <a:solidFill>
                        <a:srgbClr val="B1E2FB"/>
                      </a:solidFill>
                      <a:prstDash val="solid"/>
                      <a:round/>
                      <a:headEnd type="none" w="med" len="med"/>
                      <a:tailEnd type="none" w="med" len="med"/>
                    </a:lnL>
                    <a:lnR w="12700" cap="flat" cmpd="sng" algn="ctr">
                      <a:solidFill>
                        <a:srgbClr val="B1E2FB"/>
                      </a:solidFill>
                      <a:prstDash val="solid"/>
                      <a:round/>
                      <a:headEnd type="none" w="med" len="med"/>
                      <a:tailEnd type="none" w="med" len="med"/>
                    </a:lnR>
                    <a:lnT w="12700" cap="flat" cmpd="sng" algn="ctr">
                      <a:solidFill>
                        <a:srgbClr val="B1E2FB"/>
                      </a:solidFill>
                      <a:prstDash val="solid"/>
                      <a:round/>
                      <a:headEnd type="none" w="med" len="med"/>
                      <a:tailEnd type="none" w="med" len="med"/>
                    </a:lnT>
                    <a:lnB w="12700" cap="flat" cmpd="sng" algn="ctr">
                      <a:solidFill>
                        <a:srgbClr val="B1E2FB"/>
                      </a:solidFill>
                      <a:prstDash val="solid"/>
                      <a:round/>
                      <a:headEnd type="none" w="med" len="med"/>
                      <a:tailEnd type="none" w="med" len="med"/>
                    </a:lnB>
                    <a:lnTlToBr>
                      <a:noFill/>
                    </a:lnTlToBr>
                    <a:lnBlToTr>
                      <a:noFill/>
                    </a:lnBlToTr>
                    <a:solidFill>
                      <a:srgbClr val="F2F7F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66CC"/>
                          </a:solidFill>
                          <a:effectLst/>
                          <a:latin typeface="Verdana" pitchFamily="34" charset="0"/>
                        </a:rPr>
                        <a:t>Non real-time and real-time</a:t>
                      </a:r>
                      <a:endParaRPr kumimoji="0" lang="en-US" sz="11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B1E2FB"/>
                      </a:solidFill>
                      <a:prstDash val="solid"/>
                      <a:round/>
                      <a:headEnd type="none" w="med" len="med"/>
                      <a:tailEnd type="none" w="med" len="med"/>
                    </a:lnL>
                    <a:lnR w="12700" cap="flat" cmpd="sng" algn="ctr">
                      <a:solidFill>
                        <a:srgbClr val="B1E2FB"/>
                      </a:solidFill>
                      <a:prstDash val="solid"/>
                      <a:round/>
                      <a:headEnd type="none" w="med" len="med"/>
                      <a:tailEnd type="none" w="med" len="med"/>
                    </a:lnR>
                    <a:lnT w="12700" cap="flat" cmpd="sng" algn="ctr">
                      <a:solidFill>
                        <a:srgbClr val="B1E2FB"/>
                      </a:solidFill>
                      <a:prstDash val="solid"/>
                      <a:round/>
                      <a:headEnd type="none" w="med" len="med"/>
                      <a:tailEnd type="none" w="med" len="med"/>
                    </a:lnT>
                    <a:lnB w="12700" cap="flat" cmpd="sng" algn="ctr">
                      <a:solidFill>
                        <a:srgbClr val="B1E2FB"/>
                      </a:solidFill>
                      <a:prstDash val="solid"/>
                      <a:round/>
                      <a:headEnd type="none" w="med" len="med"/>
                      <a:tailEnd type="none" w="med" len="med"/>
                    </a:lnB>
                    <a:lnTlToBr>
                      <a:noFill/>
                    </a:lnTlToBr>
                    <a:lnBlToTr>
                      <a:noFill/>
                    </a:lnBlToTr>
                    <a:solidFill>
                      <a:srgbClr val="F2F7FD"/>
                    </a:solidFill>
                  </a:tcPr>
                </a:tc>
              </a:tr>
              <a:tr h="48197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66CC"/>
                          </a:solidFill>
                          <a:effectLst/>
                          <a:latin typeface="Verdana" pitchFamily="34" charset="0"/>
                        </a:rPr>
                        <a:t>Tag and reader position</a:t>
                      </a:r>
                      <a:endParaRPr kumimoji="0" lang="en-US" sz="1100" b="0" i="0" u="none" strike="noStrike" cap="none" normalizeH="0" baseline="0" dirty="0" smtClean="0">
                        <a:ln>
                          <a:noFill/>
                        </a:ln>
                        <a:solidFill>
                          <a:schemeClr val="tx1"/>
                        </a:solidFill>
                        <a:effectLst/>
                        <a:latin typeface="Arial" pitchFamily="34" charset="0"/>
                      </a:endParaRPr>
                    </a:p>
                  </a:txBody>
                  <a:tcPr anchor="ctr" horzOverflow="overflow">
                    <a:lnL w="12700" cap="flat" cmpd="sng" algn="ctr">
                      <a:solidFill>
                        <a:srgbClr val="B1E2FB"/>
                      </a:solidFill>
                      <a:prstDash val="solid"/>
                      <a:round/>
                      <a:headEnd type="none" w="med" len="med"/>
                      <a:tailEnd type="none" w="med" len="med"/>
                    </a:lnL>
                    <a:lnR w="12700" cap="flat" cmpd="sng" algn="ctr">
                      <a:solidFill>
                        <a:srgbClr val="B1E2FB"/>
                      </a:solidFill>
                      <a:prstDash val="solid"/>
                      <a:round/>
                      <a:headEnd type="none" w="med" len="med"/>
                      <a:tailEnd type="none" w="med" len="med"/>
                    </a:lnR>
                    <a:lnT w="12700" cap="flat" cmpd="sng" algn="ctr">
                      <a:solidFill>
                        <a:srgbClr val="B1E2FB"/>
                      </a:solidFill>
                      <a:prstDash val="solid"/>
                      <a:round/>
                      <a:headEnd type="none" w="med" len="med"/>
                      <a:tailEnd type="none" w="med" len="med"/>
                    </a:lnT>
                    <a:lnB w="12700" cap="flat" cmpd="sng" algn="ctr">
                      <a:solidFill>
                        <a:srgbClr val="B1E2FB"/>
                      </a:solidFill>
                      <a:prstDash val="solid"/>
                      <a:round/>
                      <a:headEnd type="none" w="med" len="med"/>
                      <a:tailEnd type="none" w="med" len="med"/>
                    </a:lnB>
                    <a:lnTlToBr>
                      <a:noFill/>
                    </a:lnTlToBr>
                    <a:lnBlToTr>
                      <a:noFill/>
                    </a:lnBlToTr>
                    <a:solidFill>
                      <a:srgbClr val="E4EEF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66CC"/>
                          </a:solidFill>
                          <a:effectLst/>
                          <a:latin typeface="Verdana" pitchFamily="34" charset="0"/>
                        </a:rPr>
                        <a:t>Scanner needs to see the bar code to read it</a:t>
                      </a:r>
                      <a:endParaRPr kumimoji="0" lang="en-US" sz="1100" b="0" i="0" u="none" strike="noStrike" cap="none" normalizeH="0" baseline="0" dirty="0" smtClean="0">
                        <a:ln>
                          <a:noFill/>
                        </a:ln>
                        <a:solidFill>
                          <a:schemeClr val="tx1"/>
                        </a:solidFill>
                        <a:effectLst/>
                        <a:latin typeface="Arial" pitchFamily="34" charset="0"/>
                      </a:endParaRPr>
                    </a:p>
                  </a:txBody>
                  <a:tcPr anchor="ctr" horzOverflow="overflow">
                    <a:lnL w="12700" cap="flat" cmpd="sng" algn="ctr">
                      <a:solidFill>
                        <a:srgbClr val="B1E2FB"/>
                      </a:solidFill>
                      <a:prstDash val="solid"/>
                      <a:round/>
                      <a:headEnd type="none" w="med" len="med"/>
                      <a:tailEnd type="none" w="med" len="med"/>
                    </a:lnL>
                    <a:lnR w="12700" cap="flat" cmpd="sng" algn="ctr">
                      <a:solidFill>
                        <a:srgbClr val="B1E2FB"/>
                      </a:solidFill>
                      <a:prstDash val="solid"/>
                      <a:round/>
                      <a:headEnd type="none" w="med" len="med"/>
                      <a:tailEnd type="none" w="med" len="med"/>
                    </a:lnR>
                    <a:lnT w="12700" cap="flat" cmpd="sng" algn="ctr">
                      <a:solidFill>
                        <a:srgbClr val="B1E2FB"/>
                      </a:solidFill>
                      <a:prstDash val="solid"/>
                      <a:round/>
                      <a:headEnd type="none" w="med" len="med"/>
                      <a:tailEnd type="none" w="med" len="med"/>
                    </a:lnT>
                    <a:lnB w="12700" cap="flat" cmpd="sng" algn="ctr">
                      <a:solidFill>
                        <a:srgbClr val="B1E2FB"/>
                      </a:solidFill>
                      <a:prstDash val="solid"/>
                      <a:round/>
                      <a:headEnd type="none" w="med" len="med"/>
                      <a:tailEnd type="none" w="med" len="med"/>
                    </a:lnB>
                    <a:lnTlToBr>
                      <a:noFill/>
                    </a:lnTlToBr>
                    <a:lnBlToTr>
                      <a:noFill/>
                    </a:lnBlToTr>
                    <a:solidFill>
                      <a:srgbClr val="E4EEF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66CC"/>
                          </a:solidFill>
                          <a:effectLst/>
                          <a:latin typeface="Verdana" pitchFamily="34" charset="0"/>
                        </a:rPr>
                        <a:t>No need to bring the tag near the reader</a:t>
                      </a:r>
                      <a:endParaRPr kumimoji="0" lang="en-US" sz="1100" b="0" i="0" u="none" strike="noStrike" cap="none" normalizeH="0" baseline="0" dirty="0" smtClean="0">
                        <a:ln>
                          <a:noFill/>
                        </a:ln>
                        <a:solidFill>
                          <a:schemeClr val="tx1"/>
                        </a:solidFill>
                        <a:effectLst/>
                        <a:latin typeface="Arial" pitchFamily="34" charset="0"/>
                      </a:endParaRPr>
                    </a:p>
                  </a:txBody>
                  <a:tcPr anchor="ctr" horzOverflow="overflow">
                    <a:lnL w="12700" cap="flat" cmpd="sng" algn="ctr">
                      <a:solidFill>
                        <a:srgbClr val="B1E2FB"/>
                      </a:solidFill>
                      <a:prstDash val="solid"/>
                      <a:round/>
                      <a:headEnd type="none" w="med" len="med"/>
                      <a:tailEnd type="none" w="med" len="med"/>
                    </a:lnL>
                    <a:lnR w="12700" cap="flat" cmpd="sng" algn="ctr">
                      <a:solidFill>
                        <a:srgbClr val="B1E2FB"/>
                      </a:solidFill>
                      <a:prstDash val="solid"/>
                      <a:round/>
                      <a:headEnd type="none" w="med" len="med"/>
                      <a:tailEnd type="none" w="med" len="med"/>
                    </a:lnR>
                    <a:lnT w="12700" cap="flat" cmpd="sng" algn="ctr">
                      <a:solidFill>
                        <a:srgbClr val="B1E2FB"/>
                      </a:solidFill>
                      <a:prstDash val="solid"/>
                      <a:round/>
                      <a:headEnd type="none" w="med" len="med"/>
                      <a:tailEnd type="none" w="med" len="med"/>
                    </a:lnT>
                    <a:lnB w="12700" cap="flat" cmpd="sng" algn="ctr">
                      <a:solidFill>
                        <a:srgbClr val="B1E2FB"/>
                      </a:solidFill>
                      <a:prstDash val="solid"/>
                      <a:round/>
                      <a:headEnd type="none" w="med" len="med"/>
                      <a:tailEnd type="none" w="med" len="med"/>
                    </a:lnB>
                    <a:lnTlToBr>
                      <a:noFill/>
                    </a:lnTlToBr>
                    <a:lnBlToTr>
                      <a:noFill/>
                    </a:lnBlToTr>
                    <a:solidFill>
                      <a:srgbClr val="E4EEF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66CC"/>
                          </a:solidFill>
                          <a:effectLst/>
                          <a:latin typeface="Verdana" pitchFamily="34" charset="0"/>
                        </a:rPr>
                        <a:t>Need to bring within the FOV</a:t>
                      </a:r>
                      <a:endParaRPr kumimoji="0" lang="en-US" sz="11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B1E2FB"/>
                      </a:solidFill>
                      <a:prstDash val="solid"/>
                      <a:round/>
                      <a:headEnd type="none" w="med" len="med"/>
                      <a:tailEnd type="none" w="med" len="med"/>
                    </a:lnL>
                    <a:lnR w="12700" cap="flat" cmpd="sng" algn="ctr">
                      <a:solidFill>
                        <a:srgbClr val="B1E2FB"/>
                      </a:solidFill>
                      <a:prstDash val="solid"/>
                      <a:round/>
                      <a:headEnd type="none" w="med" len="med"/>
                      <a:tailEnd type="none" w="med" len="med"/>
                    </a:lnR>
                    <a:lnT w="12700" cap="flat" cmpd="sng" algn="ctr">
                      <a:solidFill>
                        <a:srgbClr val="B1E2FB"/>
                      </a:solidFill>
                      <a:prstDash val="solid"/>
                      <a:round/>
                      <a:headEnd type="none" w="med" len="med"/>
                      <a:tailEnd type="none" w="med" len="med"/>
                    </a:lnT>
                    <a:lnB w="12700" cap="flat" cmpd="sng" algn="ctr">
                      <a:solidFill>
                        <a:srgbClr val="B1E2FB"/>
                      </a:solidFill>
                      <a:prstDash val="solid"/>
                      <a:round/>
                      <a:headEnd type="none" w="med" len="med"/>
                      <a:tailEnd type="none" w="med" len="med"/>
                    </a:lnB>
                    <a:lnTlToBr>
                      <a:noFill/>
                    </a:lnTlToBr>
                    <a:lnBlToTr>
                      <a:noFill/>
                    </a:lnBlToTr>
                    <a:solidFill>
                      <a:srgbClr val="E4EEFC"/>
                    </a:solidFill>
                  </a:tcPr>
                </a:tc>
              </a:tr>
              <a:tr h="23073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66CC"/>
                          </a:solidFill>
                          <a:effectLst/>
                          <a:latin typeface="Verdana" pitchFamily="34" charset="0"/>
                        </a:rPr>
                        <a:t>QoS </a:t>
                      </a:r>
                      <a:endParaRPr kumimoji="0" lang="en-US" sz="1100" b="0" i="0" u="none" strike="noStrike" cap="none" normalizeH="0" baseline="0" dirty="0" smtClean="0">
                        <a:ln>
                          <a:noFill/>
                        </a:ln>
                        <a:solidFill>
                          <a:schemeClr val="tx1"/>
                        </a:solidFill>
                        <a:effectLst/>
                        <a:latin typeface="Arial" pitchFamily="34" charset="0"/>
                      </a:endParaRPr>
                    </a:p>
                  </a:txBody>
                  <a:tcPr anchor="ctr" horzOverflow="overflow">
                    <a:lnL w="12700" cap="flat" cmpd="sng" algn="ctr">
                      <a:solidFill>
                        <a:srgbClr val="B1E2FB"/>
                      </a:solidFill>
                      <a:prstDash val="solid"/>
                      <a:round/>
                      <a:headEnd type="none" w="med" len="med"/>
                      <a:tailEnd type="none" w="med" len="med"/>
                    </a:lnL>
                    <a:lnR w="12700" cap="flat" cmpd="sng" algn="ctr">
                      <a:solidFill>
                        <a:srgbClr val="B1E2FB"/>
                      </a:solidFill>
                      <a:prstDash val="solid"/>
                      <a:round/>
                      <a:headEnd type="none" w="med" len="med"/>
                      <a:tailEnd type="none" w="med" len="med"/>
                    </a:lnR>
                    <a:lnT w="12700" cap="flat" cmpd="sng" algn="ctr">
                      <a:solidFill>
                        <a:srgbClr val="B1E2FB"/>
                      </a:solidFill>
                      <a:prstDash val="solid"/>
                      <a:round/>
                      <a:headEnd type="none" w="med" len="med"/>
                      <a:tailEnd type="none" w="med" len="med"/>
                    </a:lnT>
                    <a:lnB w="12700" cap="flat" cmpd="sng" algn="ctr">
                      <a:solidFill>
                        <a:srgbClr val="B1E2FB"/>
                      </a:solidFill>
                      <a:prstDash val="solid"/>
                      <a:round/>
                      <a:headEnd type="none" w="med" len="med"/>
                      <a:tailEnd type="none" w="med" len="med"/>
                    </a:lnB>
                    <a:lnTlToBr>
                      <a:noFill/>
                    </a:lnTlToBr>
                    <a:lnBlToTr>
                      <a:noFill/>
                    </a:lnBlToTr>
                    <a:solidFill>
                      <a:srgbClr val="F2F7F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66CC"/>
                          </a:solidFill>
                          <a:effectLst/>
                          <a:latin typeface="Verdana" pitchFamily="34" charset="0"/>
                        </a:rPr>
                        <a:t>No need</a:t>
                      </a:r>
                      <a:endParaRPr kumimoji="0" lang="en-US" sz="1100" b="0" i="0" u="none" strike="noStrike" cap="none" normalizeH="0" baseline="0" dirty="0" smtClean="0">
                        <a:ln>
                          <a:noFill/>
                        </a:ln>
                        <a:solidFill>
                          <a:schemeClr val="tx1"/>
                        </a:solidFill>
                        <a:effectLst/>
                        <a:latin typeface="Arial" pitchFamily="34" charset="0"/>
                      </a:endParaRPr>
                    </a:p>
                  </a:txBody>
                  <a:tcPr anchor="ctr" horzOverflow="overflow">
                    <a:lnL w="12700" cap="flat" cmpd="sng" algn="ctr">
                      <a:solidFill>
                        <a:srgbClr val="B1E2FB"/>
                      </a:solidFill>
                      <a:prstDash val="solid"/>
                      <a:round/>
                      <a:headEnd type="none" w="med" len="med"/>
                      <a:tailEnd type="none" w="med" len="med"/>
                    </a:lnL>
                    <a:lnR w="12700" cap="flat" cmpd="sng" algn="ctr">
                      <a:solidFill>
                        <a:srgbClr val="B1E2FB"/>
                      </a:solidFill>
                      <a:prstDash val="solid"/>
                      <a:round/>
                      <a:headEnd type="none" w="med" len="med"/>
                      <a:tailEnd type="none" w="med" len="med"/>
                    </a:lnR>
                    <a:lnT w="12700" cap="flat" cmpd="sng" algn="ctr">
                      <a:solidFill>
                        <a:srgbClr val="B1E2FB"/>
                      </a:solidFill>
                      <a:prstDash val="solid"/>
                      <a:round/>
                      <a:headEnd type="none" w="med" len="med"/>
                      <a:tailEnd type="none" w="med" len="med"/>
                    </a:lnT>
                    <a:lnB w="12700" cap="flat" cmpd="sng" algn="ctr">
                      <a:solidFill>
                        <a:srgbClr val="B1E2FB"/>
                      </a:solidFill>
                      <a:prstDash val="solid"/>
                      <a:round/>
                      <a:headEnd type="none" w="med" len="med"/>
                      <a:tailEnd type="none" w="med" len="med"/>
                    </a:lnB>
                    <a:lnTlToBr>
                      <a:noFill/>
                    </a:lnTlToBr>
                    <a:lnBlToTr>
                      <a:noFill/>
                    </a:lnBlToTr>
                    <a:solidFill>
                      <a:srgbClr val="F2F7F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66CC"/>
                          </a:solidFill>
                          <a:effectLst/>
                          <a:latin typeface="Verdana" pitchFamily="34" charset="0"/>
                        </a:rPr>
                        <a:t>Not support  QoS</a:t>
                      </a:r>
                      <a:endParaRPr kumimoji="0" lang="en-US" sz="1100" b="0" i="0" u="none" strike="noStrike" cap="none" normalizeH="0" baseline="0" dirty="0" smtClean="0">
                        <a:ln>
                          <a:noFill/>
                        </a:ln>
                        <a:solidFill>
                          <a:schemeClr val="tx1"/>
                        </a:solidFill>
                        <a:effectLst/>
                        <a:latin typeface="Arial" pitchFamily="34" charset="0"/>
                      </a:endParaRPr>
                    </a:p>
                  </a:txBody>
                  <a:tcPr anchor="ctr" horzOverflow="overflow">
                    <a:lnL w="12700" cap="flat" cmpd="sng" algn="ctr">
                      <a:solidFill>
                        <a:srgbClr val="B1E2FB"/>
                      </a:solidFill>
                      <a:prstDash val="solid"/>
                      <a:round/>
                      <a:headEnd type="none" w="med" len="med"/>
                      <a:tailEnd type="none" w="med" len="med"/>
                    </a:lnL>
                    <a:lnR w="12700" cap="flat" cmpd="sng" algn="ctr">
                      <a:solidFill>
                        <a:srgbClr val="B1E2FB"/>
                      </a:solidFill>
                      <a:prstDash val="solid"/>
                      <a:round/>
                      <a:headEnd type="none" w="med" len="med"/>
                      <a:tailEnd type="none" w="med" len="med"/>
                    </a:lnR>
                    <a:lnT w="12700" cap="flat" cmpd="sng" algn="ctr">
                      <a:solidFill>
                        <a:srgbClr val="B1E2FB"/>
                      </a:solidFill>
                      <a:prstDash val="solid"/>
                      <a:round/>
                      <a:headEnd type="none" w="med" len="med"/>
                      <a:tailEnd type="none" w="med" len="med"/>
                    </a:lnT>
                    <a:lnB w="12700" cap="flat" cmpd="sng" algn="ctr">
                      <a:solidFill>
                        <a:srgbClr val="B1E2FB"/>
                      </a:solidFill>
                      <a:prstDash val="solid"/>
                      <a:round/>
                      <a:headEnd type="none" w="med" len="med"/>
                      <a:tailEnd type="none" w="med" len="med"/>
                    </a:lnB>
                    <a:lnTlToBr>
                      <a:noFill/>
                    </a:lnTlToBr>
                    <a:lnBlToTr>
                      <a:noFill/>
                    </a:lnBlToTr>
                    <a:solidFill>
                      <a:srgbClr val="F2F7F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66CC"/>
                          </a:solidFill>
                          <a:effectLst/>
                          <a:latin typeface="Verdana" pitchFamily="34" charset="0"/>
                        </a:rPr>
                        <a:t>Support QoS</a:t>
                      </a:r>
                      <a:endParaRPr kumimoji="0" lang="en-US" sz="11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B1E2FB"/>
                      </a:solidFill>
                      <a:prstDash val="solid"/>
                      <a:round/>
                      <a:headEnd type="none" w="med" len="med"/>
                      <a:tailEnd type="none" w="med" len="med"/>
                    </a:lnL>
                    <a:lnR w="12700" cap="flat" cmpd="sng" algn="ctr">
                      <a:solidFill>
                        <a:srgbClr val="B1E2FB"/>
                      </a:solidFill>
                      <a:prstDash val="solid"/>
                      <a:round/>
                      <a:headEnd type="none" w="med" len="med"/>
                      <a:tailEnd type="none" w="med" len="med"/>
                    </a:lnR>
                    <a:lnT w="12700" cap="flat" cmpd="sng" algn="ctr">
                      <a:solidFill>
                        <a:srgbClr val="B1E2FB"/>
                      </a:solidFill>
                      <a:prstDash val="solid"/>
                      <a:round/>
                      <a:headEnd type="none" w="med" len="med"/>
                      <a:tailEnd type="none" w="med" len="med"/>
                    </a:lnT>
                    <a:lnB w="12700" cap="flat" cmpd="sng" algn="ctr">
                      <a:solidFill>
                        <a:srgbClr val="B1E2FB"/>
                      </a:solidFill>
                      <a:prstDash val="solid"/>
                      <a:round/>
                      <a:headEnd type="none" w="med" len="med"/>
                      <a:tailEnd type="none" w="med" len="med"/>
                    </a:lnB>
                    <a:lnTlToBr>
                      <a:noFill/>
                    </a:lnTlToBr>
                    <a:lnBlToTr>
                      <a:noFill/>
                    </a:lnBlToTr>
                    <a:solidFill>
                      <a:srgbClr val="F2F7FD"/>
                    </a:solidFill>
                  </a:tcPr>
                </a:tc>
              </a:tr>
              <a:tr h="23073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66CC"/>
                          </a:solidFill>
                          <a:effectLst/>
                          <a:latin typeface="Verdana" pitchFamily="34" charset="0"/>
                        </a:rPr>
                        <a:t>Communication</a:t>
                      </a:r>
                      <a:endParaRPr kumimoji="0" lang="en-US" sz="1100" b="0" i="0" u="none" strike="noStrike" cap="none" normalizeH="0" baseline="0" dirty="0" smtClean="0">
                        <a:ln>
                          <a:noFill/>
                        </a:ln>
                        <a:solidFill>
                          <a:schemeClr val="tx1"/>
                        </a:solidFill>
                        <a:effectLst/>
                        <a:latin typeface="Arial" pitchFamily="34" charset="0"/>
                      </a:endParaRPr>
                    </a:p>
                  </a:txBody>
                  <a:tcPr anchor="ctr" horzOverflow="overflow">
                    <a:lnL w="12700" cap="flat" cmpd="sng" algn="ctr">
                      <a:solidFill>
                        <a:srgbClr val="B1E2FB"/>
                      </a:solidFill>
                      <a:prstDash val="solid"/>
                      <a:round/>
                      <a:headEnd type="none" w="med" len="med"/>
                      <a:tailEnd type="none" w="med" len="med"/>
                    </a:lnL>
                    <a:lnR w="12700" cap="flat" cmpd="sng" algn="ctr">
                      <a:solidFill>
                        <a:srgbClr val="B1E2FB"/>
                      </a:solidFill>
                      <a:prstDash val="solid"/>
                      <a:round/>
                      <a:headEnd type="none" w="med" len="med"/>
                      <a:tailEnd type="none" w="med" len="med"/>
                    </a:lnR>
                    <a:lnT w="12700" cap="flat" cmpd="sng" algn="ctr">
                      <a:solidFill>
                        <a:srgbClr val="B1E2FB"/>
                      </a:solidFill>
                      <a:prstDash val="solid"/>
                      <a:round/>
                      <a:headEnd type="none" w="med" len="med"/>
                      <a:tailEnd type="none" w="med" len="med"/>
                    </a:lnT>
                    <a:lnB w="12700" cap="flat" cmpd="sng" algn="ctr">
                      <a:solidFill>
                        <a:srgbClr val="B1E2FB"/>
                      </a:solidFill>
                      <a:prstDash val="solid"/>
                      <a:round/>
                      <a:headEnd type="none" w="med" len="med"/>
                      <a:tailEnd type="none" w="med" len="med"/>
                    </a:lnB>
                    <a:lnTlToBr>
                      <a:noFill/>
                    </a:lnTlToBr>
                    <a:lnBlToTr>
                      <a:noFill/>
                    </a:lnBlToTr>
                    <a:solidFill>
                      <a:srgbClr val="E4EEF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66CC"/>
                          </a:solidFill>
                          <a:effectLst/>
                          <a:latin typeface="Verdana" pitchFamily="34" charset="0"/>
                        </a:rPr>
                        <a:t>Half-duplex</a:t>
                      </a:r>
                      <a:endParaRPr kumimoji="0" lang="en-US" sz="1100" b="0" i="0" u="none" strike="noStrike" cap="none" normalizeH="0" baseline="0" dirty="0" smtClean="0">
                        <a:ln>
                          <a:noFill/>
                        </a:ln>
                        <a:solidFill>
                          <a:schemeClr val="tx1"/>
                        </a:solidFill>
                        <a:effectLst/>
                        <a:latin typeface="Arial" pitchFamily="34" charset="0"/>
                      </a:endParaRPr>
                    </a:p>
                  </a:txBody>
                  <a:tcPr anchor="ctr" horzOverflow="overflow">
                    <a:lnL w="12700" cap="flat" cmpd="sng" algn="ctr">
                      <a:solidFill>
                        <a:srgbClr val="B1E2FB"/>
                      </a:solidFill>
                      <a:prstDash val="solid"/>
                      <a:round/>
                      <a:headEnd type="none" w="med" len="med"/>
                      <a:tailEnd type="none" w="med" len="med"/>
                    </a:lnL>
                    <a:lnR w="12700" cap="flat" cmpd="sng" algn="ctr">
                      <a:solidFill>
                        <a:srgbClr val="B1E2FB"/>
                      </a:solidFill>
                      <a:prstDash val="solid"/>
                      <a:round/>
                      <a:headEnd type="none" w="med" len="med"/>
                      <a:tailEnd type="none" w="med" len="med"/>
                    </a:lnR>
                    <a:lnT w="12700" cap="flat" cmpd="sng" algn="ctr">
                      <a:solidFill>
                        <a:srgbClr val="B1E2FB"/>
                      </a:solidFill>
                      <a:prstDash val="solid"/>
                      <a:round/>
                      <a:headEnd type="none" w="med" len="med"/>
                      <a:tailEnd type="none" w="med" len="med"/>
                    </a:lnT>
                    <a:lnB w="12700" cap="flat" cmpd="sng" algn="ctr">
                      <a:solidFill>
                        <a:srgbClr val="B1E2FB"/>
                      </a:solidFill>
                      <a:prstDash val="solid"/>
                      <a:round/>
                      <a:headEnd type="none" w="med" len="med"/>
                      <a:tailEnd type="none" w="med" len="med"/>
                    </a:lnB>
                    <a:lnTlToBr>
                      <a:noFill/>
                    </a:lnTlToBr>
                    <a:lnBlToTr>
                      <a:noFill/>
                    </a:lnBlToTr>
                    <a:solidFill>
                      <a:srgbClr val="E4EEF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66CC"/>
                          </a:solidFill>
                          <a:effectLst/>
                          <a:latin typeface="Verdana" pitchFamily="34" charset="0"/>
                        </a:rPr>
                        <a:t>Duplex</a:t>
                      </a:r>
                      <a:endParaRPr kumimoji="0" lang="en-US" sz="1100" b="0" i="0" u="none" strike="noStrike" cap="none" normalizeH="0" baseline="0" dirty="0" smtClean="0">
                        <a:ln>
                          <a:noFill/>
                        </a:ln>
                        <a:solidFill>
                          <a:schemeClr val="tx1"/>
                        </a:solidFill>
                        <a:effectLst/>
                        <a:latin typeface="Arial" pitchFamily="34" charset="0"/>
                      </a:endParaRPr>
                    </a:p>
                  </a:txBody>
                  <a:tcPr anchor="ctr" horzOverflow="overflow">
                    <a:lnL w="12700" cap="flat" cmpd="sng" algn="ctr">
                      <a:solidFill>
                        <a:srgbClr val="B1E2FB"/>
                      </a:solidFill>
                      <a:prstDash val="solid"/>
                      <a:round/>
                      <a:headEnd type="none" w="med" len="med"/>
                      <a:tailEnd type="none" w="med" len="med"/>
                    </a:lnL>
                    <a:lnR w="12700" cap="flat" cmpd="sng" algn="ctr">
                      <a:solidFill>
                        <a:srgbClr val="B1E2FB"/>
                      </a:solidFill>
                      <a:prstDash val="solid"/>
                      <a:round/>
                      <a:headEnd type="none" w="med" len="med"/>
                      <a:tailEnd type="none" w="med" len="med"/>
                    </a:lnR>
                    <a:lnT w="12700" cap="flat" cmpd="sng" algn="ctr">
                      <a:solidFill>
                        <a:srgbClr val="B1E2FB"/>
                      </a:solidFill>
                      <a:prstDash val="solid"/>
                      <a:round/>
                      <a:headEnd type="none" w="med" len="med"/>
                      <a:tailEnd type="none" w="med" len="med"/>
                    </a:lnT>
                    <a:lnB w="12700" cap="flat" cmpd="sng" algn="ctr">
                      <a:solidFill>
                        <a:srgbClr val="B1E2FB"/>
                      </a:solidFill>
                      <a:prstDash val="solid"/>
                      <a:round/>
                      <a:headEnd type="none" w="med" len="med"/>
                      <a:tailEnd type="none" w="med" len="med"/>
                    </a:lnB>
                    <a:lnTlToBr>
                      <a:noFill/>
                    </a:lnTlToBr>
                    <a:lnBlToTr>
                      <a:noFill/>
                    </a:lnBlToTr>
                    <a:solidFill>
                      <a:srgbClr val="E4EEF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66CC"/>
                          </a:solidFill>
                          <a:effectLst/>
                          <a:latin typeface="Verdana" pitchFamily="34" charset="0"/>
                        </a:rPr>
                        <a:t>Duplex</a:t>
                      </a:r>
                      <a:endParaRPr kumimoji="0" lang="en-US" sz="1100" b="0" i="0" u="none" strike="noStrike" cap="none" normalizeH="0" baseline="0" dirty="0" smtClean="0">
                        <a:ln>
                          <a:noFill/>
                        </a:ln>
                        <a:solidFill>
                          <a:schemeClr val="tx1"/>
                        </a:solidFill>
                        <a:effectLst/>
                        <a:latin typeface="Arial" pitchFamily="34" charset="0"/>
                      </a:endParaRPr>
                    </a:p>
                  </a:txBody>
                  <a:tcPr anchor="ctr" horzOverflow="overflow">
                    <a:lnL w="12700" cap="flat" cmpd="sng" algn="ctr">
                      <a:solidFill>
                        <a:srgbClr val="B1E2FB"/>
                      </a:solidFill>
                      <a:prstDash val="solid"/>
                      <a:round/>
                      <a:headEnd type="none" w="med" len="med"/>
                      <a:tailEnd type="none" w="med" len="med"/>
                    </a:lnL>
                    <a:lnR w="12700" cap="flat" cmpd="sng" algn="ctr">
                      <a:solidFill>
                        <a:srgbClr val="B1E2FB"/>
                      </a:solidFill>
                      <a:prstDash val="solid"/>
                      <a:round/>
                      <a:headEnd type="none" w="med" len="med"/>
                      <a:tailEnd type="none" w="med" len="med"/>
                    </a:lnR>
                    <a:lnT w="12700" cap="flat" cmpd="sng" algn="ctr">
                      <a:solidFill>
                        <a:srgbClr val="B1E2FB"/>
                      </a:solidFill>
                      <a:prstDash val="solid"/>
                      <a:round/>
                      <a:headEnd type="none" w="med" len="med"/>
                      <a:tailEnd type="none" w="med" len="med"/>
                    </a:lnT>
                    <a:lnB w="12700" cap="flat" cmpd="sng" algn="ctr">
                      <a:solidFill>
                        <a:srgbClr val="B1E2FB"/>
                      </a:solidFill>
                      <a:prstDash val="solid"/>
                      <a:round/>
                      <a:headEnd type="none" w="med" len="med"/>
                      <a:tailEnd type="none" w="med" len="med"/>
                    </a:lnB>
                    <a:lnTlToBr>
                      <a:noFill/>
                    </a:lnTlToBr>
                    <a:lnBlToTr>
                      <a:noFill/>
                    </a:lnBlToTr>
                    <a:solidFill>
                      <a:srgbClr val="E4EEFC"/>
                    </a:solidFill>
                  </a:tcPr>
                </a:tc>
              </a:tr>
              <a:tr h="44412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66CC"/>
                          </a:solidFill>
                          <a:effectLst/>
                          <a:latin typeface="Verdana" pitchFamily="34" charset="0"/>
                        </a:rPr>
                        <a:t>Possibility to use  Existing Infrastructure  </a:t>
                      </a:r>
                      <a:endParaRPr kumimoji="0" lang="en-US" sz="1100" b="0" i="0" u="none" strike="noStrike" cap="none" normalizeH="0" baseline="0" dirty="0" smtClean="0">
                        <a:ln>
                          <a:noFill/>
                        </a:ln>
                        <a:solidFill>
                          <a:schemeClr val="tx1"/>
                        </a:solidFill>
                        <a:effectLst/>
                        <a:latin typeface="Arial" pitchFamily="34" charset="0"/>
                      </a:endParaRPr>
                    </a:p>
                  </a:txBody>
                  <a:tcPr anchor="ctr" horzOverflow="overflow">
                    <a:lnL w="12700" cap="flat" cmpd="sng" algn="ctr">
                      <a:solidFill>
                        <a:srgbClr val="B1E2FB"/>
                      </a:solidFill>
                      <a:prstDash val="solid"/>
                      <a:round/>
                      <a:headEnd type="none" w="med" len="med"/>
                      <a:tailEnd type="none" w="med" len="med"/>
                    </a:lnL>
                    <a:lnR w="12700" cap="flat" cmpd="sng" algn="ctr">
                      <a:solidFill>
                        <a:srgbClr val="B1E2FB"/>
                      </a:solidFill>
                      <a:prstDash val="solid"/>
                      <a:round/>
                      <a:headEnd type="none" w="med" len="med"/>
                      <a:tailEnd type="none" w="med" len="med"/>
                    </a:lnR>
                    <a:lnT w="12700" cap="flat" cmpd="sng" algn="ctr">
                      <a:solidFill>
                        <a:srgbClr val="B1E2FB"/>
                      </a:solidFill>
                      <a:prstDash val="solid"/>
                      <a:round/>
                      <a:headEnd type="none" w="med" len="med"/>
                      <a:tailEnd type="none" w="med" len="med"/>
                    </a:lnT>
                    <a:lnB w="12700" cap="flat" cmpd="sng" algn="ctr">
                      <a:solidFill>
                        <a:srgbClr val="B1E2FB"/>
                      </a:solidFill>
                      <a:prstDash val="solid"/>
                      <a:round/>
                      <a:headEnd type="none" w="med" len="med"/>
                      <a:tailEnd type="none" w="med" len="med"/>
                    </a:lnB>
                    <a:lnTlToBr>
                      <a:noFill/>
                    </a:lnTlToBr>
                    <a:lnBlToTr>
                      <a:noFill/>
                    </a:lnBlToTr>
                    <a:solidFill>
                      <a:srgbClr val="F2F7F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66CC"/>
                          </a:solidFill>
                          <a:effectLst/>
                          <a:latin typeface="Verdana" pitchFamily="34" charset="0"/>
                        </a:rPr>
                        <a:t>No, New setup</a:t>
                      </a:r>
                      <a:endParaRPr kumimoji="0" lang="en-US" sz="1100" b="0" i="0" u="none" strike="noStrike" cap="none" normalizeH="0" baseline="0" dirty="0" smtClean="0">
                        <a:ln>
                          <a:noFill/>
                        </a:ln>
                        <a:solidFill>
                          <a:schemeClr val="tx1"/>
                        </a:solidFill>
                        <a:effectLst/>
                        <a:latin typeface="Arial" pitchFamily="34" charset="0"/>
                      </a:endParaRPr>
                    </a:p>
                  </a:txBody>
                  <a:tcPr anchor="ctr" horzOverflow="overflow">
                    <a:lnL w="12700" cap="flat" cmpd="sng" algn="ctr">
                      <a:solidFill>
                        <a:srgbClr val="B1E2FB"/>
                      </a:solidFill>
                      <a:prstDash val="solid"/>
                      <a:round/>
                      <a:headEnd type="none" w="med" len="med"/>
                      <a:tailEnd type="none" w="med" len="med"/>
                    </a:lnL>
                    <a:lnR w="12700" cap="flat" cmpd="sng" algn="ctr">
                      <a:solidFill>
                        <a:srgbClr val="B1E2FB"/>
                      </a:solidFill>
                      <a:prstDash val="solid"/>
                      <a:round/>
                      <a:headEnd type="none" w="med" len="med"/>
                      <a:tailEnd type="none" w="med" len="med"/>
                    </a:lnR>
                    <a:lnT w="12700" cap="flat" cmpd="sng" algn="ctr">
                      <a:solidFill>
                        <a:srgbClr val="B1E2FB"/>
                      </a:solidFill>
                      <a:prstDash val="solid"/>
                      <a:round/>
                      <a:headEnd type="none" w="med" len="med"/>
                      <a:tailEnd type="none" w="med" len="med"/>
                    </a:lnT>
                    <a:lnB w="12700" cap="flat" cmpd="sng" algn="ctr">
                      <a:solidFill>
                        <a:srgbClr val="B1E2FB"/>
                      </a:solidFill>
                      <a:prstDash val="solid"/>
                      <a:round/>
                      <a:headEnd type="none" w="med" len="med"/>
                      <a:tailEnd type="none" w="med" len="med"/>
                    </a:lnB>
                    <a:lnTlToBr>
                      <a:noFill/>
                    </a:lnTlToBr>
                    <a:lnBlToTr>
                      <a:noFill/>
                    </a:lnBlToTr>
                    <a:solidFill>
                      <a:srgbClr val="F2F7F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66CC"/>
                          </a:solidFill>
                          <a:effectLst/>
                          <a:latin typeface="Verdana" pitchFamily="34" charset="0"/>
                        </a:rPr>
                        <a:t>No, New setup</a:t>
                      </a:r>
                      <a:endParaRPr kumimoji="0" lang="en-US" sz="1100" b="0" i="0" u="none" strike="noStrike" cap="none" normalizeH="0" baseline="0" dirty="0" smtClean="0">
                        <a:ln>
                          <a:noFill/>
                        </a:ln>
                        <a:solidFill>
                          <a:schemeClr val="tx1"/>
                        </a:solidFill>
                        <a:effectLst/>
                        <a:latin typeface="Arial" pitchFamily="34" charset="0"/>
                      </a:endParaRPr>
                    </a:p>
                  </a:txBody>
                  <a:tcPr anchor="ctr" horzOverflow="overflow">
                    <a:lnL w="12700" cap="flat" cmpd="sng" algn="ctr">
                      <a:solidFill>
                        <a:srgbClr val="B1E2FB"/>
                      </a:solidFill>
                      <a:prstDash val="solid"/>
                      <a:round/>
                      <a:headEnd type="none" w="med" len="med"/>
                      <a:tailEnd type="none" w="med" len="med"/>
                    </a:lnL>
                    <a:lnR w="12700" cap="flat" cmpd="sng" algn="ctr">
                      <a:solidFill>
                        <a:srgbClr val="B1E2FB"/>
                      </a:solidFill>
                      <a:prstDash val="solid"/>
                      <a:round/>
                      <a:headEnd type="none" w="med" len="med"/>
                      <a:tailEnd type="none" w="med" len="med"/>
                    </a:lnR>
                    <a:lnT w="12700" cap="flat" cmpd="sng" algn="ctr">
                      <a:solidFill>
                        <a:srgbClr val="B1E2FB"/>
                      </a:solidFill>
                      <a:prstDash val="solid"/>
                      <a:round/>
                      <a:headEnd type="none" w="med" len="med"/>
                      <a:tailEnd type="none" w="med" len="med"/>
                    </a:lnT>
                    <a:lnB w="12700" cap="flat" cmpd="sng" algn="ctr">
                      <a:solidFill>
                        <a:srgbClr val="B1E2FB"/>
                      </a:solidFill>
                      <a:prstDash val="solid"/>
                      <a:round/>
                      <a:headEnd type="none" w="med" len="med"/>
                      <a:tailEnd type="none" w="med" len="med"/>
                    </a:lnB>
                    <a:lnTlToBr>
                      <a:noFill/>
                    </a:lnTlToBr>
                    <a:lnBlToTr>
                      <a:noFill/>
                    </a:lnBlToTr>
                    <a:solidFill>
                      <a:srgbClr val="F2F7F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66CC"/>
                          </a:solidFill>
                          <a:effectLst/>
                          <a:latin typeface="Verdana" pitchFamily="34" charset="0"/>
                        </a:rPr>
                        <a:t>Yes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66CC"/>
                          </a:solidFill>
                          <a:effectLst/>
                          <a:latin typeface="Verdana" pitchFamily="34" charset="0"/>
                        </a:rPr>
                        <a:t>Existing infrastructure may be used </a:t>
                      </a:r>
                      <a:endParaRPr kumimoji="0" lang="en-US" sz="11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B1E2FB"/>
                      </a:solidFill>
                      <a:prstDash val="solid"/>
                      <a:round/>
                      <a:headEnd type="none" w="med" len="med"/>
                      <a:tailEnd type="none" w="med" len="med"/>
                    </a:lnL>
                    <a:lnR w="12700" cap="flat" cmpd="sng" algn="ctr">
                      <a:solidFill>
                        <a:srgbClr val="B1E2FB"/>
                      </a:solidFill>
                      <a:prstDash val="solid"/>
                      <a:round/>
                      <a:headEnd type="none" w="med" len="med"/>
                      <a:tailEnd type="none" w="med" len="med"/>
                    </a:lnR>
                    <a:lnT w="12700" cap="flat" cmpd="sng" algn="ctr">
                      <a:solidFill>
                        <a:srgbClr val="B1E2FB"/>
                      </a:solidFill>
                      <a:prstDash val="solid"/>
                      <a:round/>
                      <a:headEnd type="none" w="med" len="med"/>
                      <a:tailEnd type="none" w="med" len="med"/>
                    </a:lnT>
                    <a:lnB w="12700" cap="flat" cmpd="sng" algn="ctr">
                      <a:solidFill>
                        <a:srgbClr val="B1E2FB"/>
                      </a:solidFill>
                      <a:prstDash val="solid"/>
                      <a:round/>
                      <a:headEnd type="none" w="med" len="med"/>
                      <a:tailEnd type="none" w="med" len="med"/>
                    </a:lnB>
                    <a:lnTlToBr>
                      <a:noFill/>
                    </a:lnTlToBr>
                    <a:lnBlToTr>
                      <a:noFill/>
                    </a:lnBlToTr>
                    <a:solidFill>
                      <a:srgbClr val="F2F7FD"/>
                    </a:solidFill>
                  </a:tcPr>
                </a:tc>
              </a:tr>
            </a:tbl>
          </a:graphicData>
        </a:graphic>
      </p:graphicFrame>
      <p:sp>
        <p:nvSpPr>
          <p:cNvPr id="8" name="바닥글 개체 틀 7"/>
          <p:cNvSpPr>
            <a:spLocks noGrp="1"/>
          </p:cNvSpPr>
          <p:nvPr>
            <p:ph type="ftr" sz="quarter" idx="11"/>
          </p:nvPr>
        </p:nvSpPr>
        <p:spPr/>
        <p:txBody>
          <a:bodyPr/>
          <a:lstStyle/>
          <a:p>
            <a:r>
              <a:rPr lang="nn-NO" smtClean="0"/>
              <a:t>Yeong Min Jang, Kookmin University</a:t>
            </a:r>
            <a:endParaRPr lang="en-US"/>
          </a:p>
        </p:txBody>
      </p:sp>
      <p:sp>
        <p:nvSpPr>
          <p:cNvPr id="9" name="직사각형 8"/>
          <p:cNvSpPr/>
          <p:nvPr/>
        </p:nvSpPr>
        <p:spPr bwMode="auto">
          <a:xfrm>
            <a:off x="5410200" y="253652"/>
            <a:ext cx="3429000" cy="3048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10" name="그룹 9"/>
          <p:cNvGrpSpPr/>
          <p:nvPr/>
        </p:nvGrpSpPr>
        <p:grpSpPr>
          <a:xfrm>
            <a:off x="6088040" y="296840"/>
            <a:ext cx="3429000" cy="307777"/>
            <a:chOff x="6088040" y="296840"/>
            <a:chExt cx="3429000" cy="307777"/>
          </a:xfrm>
        </p:grpSpPr>
        <p:sp>
          <p:nvSpPr>
            <p:cNvPr id="12" name="직사각형 11"/>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3" name="TextBox 12"/>
            <p:cNvSpPr txBox="1"/>
            <p:nvPr/>
          </p:nvSpPr>
          <p:spPr>
            <a:xfrm>
              <a:off x="6088040" y="296840"/>
              <a:ext cx="3429000" cy="307777"/>
            </a:xfrm>
            <a:prstGeom prst="rect">
              <a:avLst/>
            </a:prstGeom>
            <a:noFill/>
          </p:spPr>
          <p:txBody>
            <a:bodyPr wrap="square" rtlCol="0">
              <a:spAutoFit/>
            </a:bodyPr>
            <a:lstStyle/>
            <a:p>
              <a:r>
                <a:rPr lang="en-US" altLang="ko-KR" sz="1400" b="1" dirty="0" smtClean="0">
                  <a:latin typeface="+mj-lt"/>
                </a:rPr>
                <a:t>doc.: </a:t>
              </a:r>
              <a:r>
                <a:rPr lang="en-US" altLang="ko-KR" sz="1400" b="1" dirty="0"/>
                <a:t>IEEE 15-12-0279-00-wng0</a:t>
              </a:r>
              <a:endParaRPr lang="ko-KR" altLang="en-US" sz="1400" b="1" dirty="0"/>
            </a:p>
          </p:txBody>
        </p:sp>
      </p:grpSp>
    </p:spTree>
    <p:extLst>
      <p:ext uri="{BB962C8B-B14F-4D97-AF65-F5344CB8AC3E}">
        <p14:creationId xmlns:p14="http://schemas.microsoft.com/office/powerpoint/2010/main" val="38875975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85800" y="685800"/>
            <a:ext cx="7772400" cy="914400"/>
          </a:xfrm>
        </p:spPr>
        <p:txBody>
          <a:bodyPr/>
          <a:lstStyle/>
          <a:p>
            <a:r>
              <a:rPr lang="en-US" dirty="0" smtClean="0"/>
              <a:t>Interference Management</a:t>
            </a:r>
          </a:p>
        </p:txBody>
      </p:sp>
      <p:sp>
        <p:nvSpPr>
          <p:cNvPr id="6147" name="Content Placeholder 2"/>
          <p:cNvSpPr>
            <a:spLocks noGrp="1"/>
          </p:cNvSpPr>
          <p:nvPr>
            <p:ph idx="1"/>
          </p:nvPr>
        </p:nvSpPr>
        <p:spPr>
          <a:xfrm>
            <a:off x="685800" y="1524000"/>
            <a:ext cx="7772400" cy="4572000"/>
          </a:xfrm>
        </p:spPr>
        <p:txBody>
          <a:bodyPr/>
          <a:lstStyle/>
          <a:p>
            <a:r>
              <a:rPr lang="en-US" altLang="ko-KR" sz="2800" dirty="0" smtClean="0">
                <a:cs typeface="Times New Roman" pitchFamily="18" charset="0"/>
              </a:rPr>
              <a:t>Difference </a:t>
            </a:r>
            <a:r>
              <a:rPr lang="en-US" altLang="ko-KR" sz="2800" dirty="0">
                <a:cs typeface="Times New Roman" pitchFamily="18" charset="0"/>
              </a:rPr>
              <a:t>frequency using for difference </a:t>
            </a:r>
            <a:r>
              <a:rPr lang="en-US" altLang="ko-KR" sz="2800" dirty="0" smtClean="0">
                <a:cs typeface="Times New Roman" pitchFamily="18" charset="0"/>
              </a:rPr>
              <a:t>FOV.</a:t>
            </a:r>
          </a:p>
          <a:p>
            <a:r>
              <a:rPr lang="en-US" altLang="ko-KR" sz="2800" dirty="0">
                <a:cs typeface="Times New Roman" pitchFamily="18" charset="0"/>
              </a:rPr>
              <a:t>Interference avoidance and increasing the utilizing bandwidth</a:t>
            </a:r>
            <a:endParaRPr lang="en-US" sz="2800" dirty="0" smtClean="0"/>
          </a:p>
        </p:txBody>
      </p:sp>
      <p:sp>
        <p:nvSpPr>
          <p:cNvPr id="7"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5</a:t>
            </a:fld>
            <a:endParaRPr lang="en-US" dirty="0"/>
          </a:p>
        </p:txBody>
      </p:sp>
      <p:sp>
        <p:nvSpPr>
          <p:cNvPr id="11" name="Date Placeholder 1"/>
          <p:cNvSpPr>
            <a:spLocks noGrp="1"/>
          </p:cNvSpPr>
          <p:nvPr>
            <p:ph type="dt" sz="half" idx="10"/>
          </p:nvPr>
        </p:nvSpPr>
        <p:spPr>
          <a:xfrm>
            <a:off x="685800" y="381456"/>
            <a:ext cx="1600200" cy="215444"/>
          </a:xfrm>
        </p:spPr>
        <p:txBody>
          <a:bodyPr/>
          <a:lstStyle/>
          <a:p>
            <a:r>
              <a:rPr lang="en-US" altLang="ko-KR" smtClean="0"/>
              <a:t>May 2012</a:t>
            </a:r>
            <a:endParaRPr lang="en-US" dirty="0"/>
          </a:p>
        </p:txBody>
      </p:sp>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62200" y="2971800"/>
            <a:ext cx="5129852" cy="31665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바닥글 개체 틀 7"/>
          <p:cNvSpPr>
            <a:spLocks noGrp="1"/>
          </p:cNvSpPr>
          <p:nvPr>
            <p:ph type="ftr" sz="quarter" idx="11"/>
          </p:nvPr>
        </p:nvSpPr>
        <p:spPr/>
        <p:txBody>
          <a:bodyPr/>
          <a:lstStyle/>
          <a:p>
            <a:r>
              <a:rPr lang="nn-NO" smtClean="0"/>
              <a:t>Yeong Min Jang, Kookmin University</a:t>
            </a:r>
            <a:endParaRPr lang="en-US"/>
          </a:p>
        </p:txBody>
      </p:sp>
      <p:sp>
        <p:nvSpPr>
          <p:cNvPr id="10" name="직사각형 9"/>
          <p:cNvSpPr/>
          <p:nvPr/>
        </p:nvSpPr>
        <p:spPr bwMode="auto">
          <a:xfrm>
            <a:off x="5410200" y="253652"/>
            <a:ext cx="3429000" cy="3048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12" name="그룹 11"/>
          <p:cNvGrpSpPr/>
          <p:nvPr/>
        </p:nvGrpSpPr>
        <p:grpSpPr>
          <a:xfrm>
            <a:off x="6088040" y="296840"/>
            <a:ext cx="3429000" cy="307777"/>
            <a:chOff x="6088040" y="296840"/>
            <a:chExt cx="3429000" cy="307777"/>
          </a:xfrm>
        </p:grpSpPr>
        <p:sp>
          <p:nvSpPr>
            <p:cNvPr id="13" name="직사각형 12"/>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4" name="TextBox 13"/>
            <p:cNvSpPr txBox="1"/>
            <p:nvPr/>
          </p:nvSpPr>
          <p:spPr>
            <a:xfrm>
              <a:off x="6088040" y="296840"/>
              <a:ext cx="3429000" cy="307777"/>
            </a:xfrm>
            <a:prstGeom prst="rect">
              <a:avLst/>
            </a:prstGeom>
            <a:noFill/>
          </p:spPr>
          <p:txBody>
            <a:bodyPr wrap="square" rtlCol="0">
              <a:spAutoFit/>
            </a:bodyPr>
            <a:lstStyle/>
            <a:p>
              <a:r>
                <a:rPr lang="en-US" altLang="ko-KR" sz="1400" b="1" dirty="0" smtClean="0">
                  <a:latin typeface="+mj-lt"/>
                </a:rPr>
                <a:t>doc.: </a:t>
              </a:r>
              <a:r>
                <a:rPr lang="en-US" altLang="ko-KR" sz="1400" b="1" dirty="0"/>
                <a:t>IEEE 15-12-0279-00-wng0</a:t>
              </a:r>
              <a:endParaRPr lang="ko-KR" altLang="en-US" sz="1400" b="1" dirty="0"/>
            </a:p>
          </p:txBody>
        </p:sp>
      </p:grpSp>
    </p:spTree>
    <p:extLst>
      <p:ext uri="{BB962C8B-B14F-4D97-AF65-F5344CB8AC3E}">
        <p14:creationId xmlns:p14="http://schemas.microsoft.com/office/powerpoint/2010/main" val="42766060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85800" y="685800"/>
            <a:ext cx="7772400" cy="914400"/>
          </a:xfrm>
        </p:spPr>
        <p:txBody>
          <a:bodyPr/>
          <a:lstStyle/>
          <a:p>
            <a:r>
              <a:rPr lang="en-US" dirty="0"/>
              <a:t>MAC </a:t>
            </a:r>
            <a:r>
              <a:rPr lang="en-US" dirty="0" smtClean="0"/>
              <a:t>Approach</a:t>
            </a:r>
          </a:p>
        </p:txBody>
      </p:sp>
      <p:sp>
        <p:nvSpPr>
          <p:cNvPr id="6147" name="Content Placeholder 2"/>
          <p:cNvSpPr>
            <a:spLocks noGrp="1"/>
          </p:cNvSpPr>
          <p:nvPr>
            <p:ph idx="1"/>
          </p:nvPr>
        </p:nvSpPr>
        <p:spPr>
          <a:xfrm>
            <a:off x="685800" y="1524000"/>
            <a:ext cx="7772400" cy="4572000"/>
          </a:xfrm>
        </p:spPr>
        <p:txBody>
          <a:bodyPr/>
          <a:lstStyle/>
          <a:p>
            <a:pPr algn="just" latinLnBrk="1"/>
            <a:r>
              <a:rPr lang="en-US" sz="2800" dirty="0"/>
              <a:t>Processing </a:t>
            </a:r>
            <a:r>
              <a:rPr lang="en-US" sz="2800" dirty="0" smtClean="0"/>
              <a:t>state</a:t>
            </a:r>
          </a:p>
          <a:p>
            <a:pPr algn="just" latinLnBrk="1"/>
            <a:endParaRPr lang="en-US" sz="2800" dirty="0"/>
          </a:p>
          <a:p>
            <a:pPr algn="just" latinLnBrk="1"/>
            <a:endParaRPr lang="en-US" sz="2800" dirty="0" smtClean="0"/>
          </a:p>
          <a:p>
            <a:pPr algn="just" latinLnBrk="1"/>
            <a:endParaRPr lang="en-US" sz="2800" dirty="0"/>
          </a:p>
          <a:p>
            <a:pPr algn="just" latinLnBrk="1"/>
            <a:endParaRPr lang="en-US" sz="2800" dirty="0" smtClean="0"/>
          </a:p>
          <a:p>
            <a:pPr algn="just" latinLnBrk="1"/>
            <a:r>
              <a:rPr lang="en-US" sz="2800" dirty="0"/>
              <a:t>Process of Tag</a:t>
            </a:r>
          </a:p>
          <a:p>
            <a:pPr algn="just" latinLnBrk="1"/>
            <a:endParaRPr lang="en-US" sz="2800" dirty="0"/>
          </a:p>
        </p:txBody>
      </p:sp>
      <p:sp>
        <p:nvSpPr>
          <p:cNvPr id="7"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6</a:t>
            </a:fld>
            <a:endParaRPr lang="en-US" dirty="0"/>
          </a:p>
        </p:txBody>
      </p:sp>
      <p:sp>
        <p:nvSpPr>
          <p:cNvPr id="11" name="Date Placeholder 1"/>
          <p:cNvSpPr>
            <a:spLocks noGrp="1"/>
          </p:cNvSpPr>
          <p:nvPr>
            <p:ph type="dt" sz="half" idx="10"/>
          </p:nvPr>
        </p:nvSpPr>
        <p:spPr>
          <a:xfrm>
            <a:off x="685800" y="381456"/>
            <a:ext cx="1600200" cy="215444"/>
          </a:xfrm>
        </p:spPr>
        <p:txBody>
          <a:bodyPr/>
          <a:lstStyle/>
          <a:p>
            <a:r>
              <a:rPr lang="en-US" altLang="ko-KR" smtClean="0"/>
              <a:t>May 2012</a:t>
            </a:r>
            <a:endParaRPr lang="en-US" dirty="0"/>
          </a:p>
        </p:txBody>
      </p:sp>
      <p:graphicFrame>
        <p:nvGraphicFramePr>
          <p:cNvPr id="2" name="Object 1"/>
          <p:cNvGraphicFramePr>
            <a:graphicFrameLocks noChangeAspect="1"/>
          </p:cNvGraphicFramePr>
          <p:nvPr/>
        </p:nvGraphicFramePr>
        <p:xfrm>
          <a:off x="2922588" y="2060575"/>
          <a:ext cx="3162300" cy="2011363"/>
        </p:xfrm>
        <a:graphic>
          <a:graphicData uri="http://schemas.openxmlformats.org/presentationml/2006/ole">
            <mc:AlternateContent xmlns:mc="http://schemas.openxmlformats.org/markup-compatibility/2006">
              <mc:Choice xmlns:v="urn:schemas-microsoft-com:vml" Requires="v">
                <p:oleObj spid="_x0000_s13348" name="Visio" r:id="rId3" imgW="3475837" imgH="2018538" progId="">
                  <p:embed/>
                </p:oleObj>
              </mc:Choice>
              <mc:Fallback>
                <p:oleObj name="Visio" r:id="rId3" imgW="3475837" imgH="2018538" progId="">
                  <p:embed/>
                  <p:pic>
                    <p:nvPicPr>
                      <p:cNvPr id="0" name="Picture 3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22588" y="2060575"/>
                        <a:ext cx="3162300" cy="20113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672035246"/>
              </p:ext>
            </p:extLst>
          </p:nvPr>
        </p:nvGraphicFramePr>
        <p:xfrm>
          <a:off x="3581400" y="4343400"/>
          <a:ext cx="3154362" cy="1931988"/>
        </p:xfrm>
        <a:graphic>
          <a:graphicData uri="http://schemas.openxmlformats.org/presentationml/2006/ole">
            <mc:AlternateContent xmlns:mc="http://schemas.openxmlformats.org/markup-compatibility/2006">
              <mc:Choice xmlns:v="urn:schemas-microsoft-com:vml" Requires="v">
                <p:oleObj spid="_x0000_s13349" name="Visio" r:id="rId5" imgW="7235441" imgH="4435149" progId="">
                  <p:embed/>
                </p:oleObj>
              </mc:Choice>
              <mc:Fallback>
                <p:oleObj name="Visio" r:id="rId5" imgW="7235441" imgH="4435149" progId="">
                  <p:embed/>
                  <p:pic>
                    <p:nvPicPr>
                      <p:cNvPr id="0" name="Picture 3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81400" y="4343400"/>
                        <a:ext cx="3154362" cy="19319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바닥글 개체 틀 7"/>
          <p:cNvSpPr>
            <a:spLocks noGrp="1"/>
          </p:cNvSpPr>
          <p:nvPr>
            <p:ph type="ftr" sz="quarter" idx="11"/>
          </p:nvPr>
        </p:nvSpPr>
        <p:spPr/>
        <p:txBody>
          <a:bodyPr/>
          <a:lstStyle/>
          <a:p>
            <a:r>
              <a:rPr lang="nn-NO" smtClean="0"/>
              <a:t>Yeong Min Jang, Kookmin University</a:t>
            </a:r>
            <a:endParaRPr lang="en-US"/>
          </a:p>
        </p:txBody>
      </p:sp>
      <p:sp>
        <p:nvSpPr>
          <p:cNvPr id="9" name="직사각형 8"/>
          <p:cNvSpPr/>
          <p:nvPr/>
        </p:nvSpPr>
        <p:spPr bwMode="auto">
          <a:xfrm>
            <a:off x="5410200" y="253652"/>
            <a:ext cx="3429000" cy="3048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10" name="그룹 9"/>
          <p:cNvGrpSpPr/>
          <p:nvPr/>
        </p:nvGrpSpPr>
        <p:grpSpPr>
          <a:xfrm>
            <a:off x="6088040" y="296840"/>
            <a:ext cx="3429000" cy="307777"/>
            <a:chOff x="6088040" y="296840"/>
            <a:chExt cx="3429000" cy="307777"/>
          </a:xfrm>
        </p:grpSpPr>
        <p:sp>
          <p:nvSpPr>
            <p:cNvPr id="12" name="직사각형 11"/>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3" name="TextBox 12"/>
            <p:cNvSpPr txBox="1"/>
            <p:nvPr/>
          </p:nvSpPr>
          <p:spPr>
            <a:xfrm>
              <a:off x="6088040" y="296840"/>
              <a:ext cx="3429000" cy="307777"/>
            </a:xfrm>
            <a:prstGeom prst="rect">
              <a:avLst/>
            </a:prstGeom>
            <a:noFill/>
          </p:spPr>
          <p:txBody>
            <a:bodyPr wrap="square" rtlCol="0">
              <a:spAutoFit/>
            </a:bodyPr>
            <a:lstStyle/>
            <a:p>
              <a:r>
                <a:rPr lang="en-US" altLang="ko-KR" sz="1400" b="1" dirty="0" smtClean="0">
                  <a:latin typeface="+mj-lt"/>
                </a:rPr>
                <a:t>doc.: </a:t>
              </a:r>
              <a:r>
                <a:rPr lang="en-US" altLang="ko-KR" sz="1400" b="1" dirty="0"/>
                <a:t>IEEE 15-12-0279-00-wng0</a:t>
              </a:r>
              <a:endParaRPr lang="ko-KR" altLang="en-US" sz="1400" b="1" dirty="0"/>
            </a:p>
          </p:txBody>
        </p:sp>
      </p:grpSp>
    </p:spTree>
    <p:extLst>
      <p:ext uri="{BB962C8B-B14F-4D97-AF65-F5344CB8AC3E}">
        <p14:creationId xmlns:p14="http://schemas.microsoft.com/office/powerpoint/2010/main" val="3849177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85800" y="685800"/>
            <a:ext cx="7772400" cy="914400"/>
          </a:xfrm>
        </p:spPr>
        <p:txBody>
          <a:bodyPr/>
          <a:lstStyle/>
          <a:p>
            <a:r>
              <a:rPr lang="en-US" dirty="0"/>
              <a:t>MAC </a:t>
            </a:r>
            <a:r>
              <a:rPr lang="en-US" dirty="0" smtClean="0"/>
              <a:t>Approach</a:t>
            </a:r>
          </a:p>
        </p:txBody>
      </p:sp>
      <p:sp>
        <p:nvSpPr>
          <p:cNvPr id="6147" name="Content Placeholder 2"/>
          <p:cNvSpPr>
            <a:spLocks noGrp="1"/>
          </p:cNvSpPr>
          <p:nvPr>
            <p:ph idx="1"/>
          </p:nvPr>
        </p:nvSpPr>
        <p:spPr>
          <a:xfrm>
            <a:off x="685800" y="1524000"/>
            <a:ext cx="7772400" cy="4572000"/>
          </a:xfrm>
        </p:spPr>
        <p:txBody>
          <a:bodyPr/>
          <a:lstStyle/>
          <a:p>
            <a:pPr algn="just" latinLnBrk="1"/>
            <a:r>
              <a:rPr lang="en-US" sz="2800" dirty="0"/>
              <a:t>Process of Reader</a:t>
            </a:r>
          </a:p>
        </p:txBody>
      </p:sp>
      <p:sp>
        <p:nvSpPr>
          <p:cNvPr id="7"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7</a:t>
            </a:fld>
            <a:endParaRPr lang="en-US" dirty="0"/>
          </a:p>
        </p:txBody>
      </p:sp>
      <p:sp>
        <p:nvSpPr>
          <p:cNvPr id="11" name="Date Placeholder 1"/>
          <p:cNvSpPr>
            <a:spLocks noGrp="1"/>
          </p:cNvSpPr>
          <p:nvPr>
            <p:ph type="dt" sz="half" idx="10"/>
          </p:nvPr>
        </p:nvSpPr>
        <p:spPr>
          <a:xfrm>
            <a:off x="685800" y="381456"/>
            <a:ext cx="1600200" cy="215444"/>
          </a:xfrm>
        </p:spPr>
        <p:txBody>
          <a:bodyPr/>
          <a:lstStyle/>
          <a:p>
            <a:r>
              <a:rPr lang="en-US" altLang="ko-KR" smtClean="0"/>
              <a:t>May 2012</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2008531351"/>
              </p:ext>
            </p:extLst>
          </p:nvPr>
        </p:nvGraphicFramePr>
        <p:xfrm>
          <a:off x="1944501" y="2286000"/>
          <a:ext cx="3460937" cy="2209800"/>
        </p:xfrm>
        <a:graphic>
          <a:graphicData uri="http://schemas.openxmlformats.org/presentationml/2006/ole">
            <mc:AlternateContent xmlns:mc="http://schemas.openxmlformats.org/markup-compatibility/2006">
              <mc:Choice xmlns:v="urn:schemas-microsoft-com:vml" Requires="v">
                <p:oleObj spid="_x0000_s14355" name="Visio" r:id="rId3" imgW="5521013" imgH="4435297" progId="">
                  <p:embed/>
                </p:oleObj>
              </mc:Choice>
              <mc:Fallback>
                <p:oleObj name="Visio" r:id="rId3" imgW="5521013" imgH="4435297" progId="">
                  <p:embed/>
                  <p:pic>
                    <p:nvPicPr>
                      <p:cNvPr id="0" name="Picture 1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44501" y="2286000"/>
                        <a:ext cx="3460937" cy="2209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바닥글 개체 틀 7"/>
          <p:cNvSpPr>
            <a:spLocks noGrp="1"/>
          </p:cNvSpPr>
          <p:nvPr>
            <p:ph type="ftr" sz="quarter" idx="11"/>
          </p:nvPr>
        </p:nvSpPr>
        <p:spPr/>
        <p:txBody>
          <a:bodyPr/>
          <a:lstStyle/>
          <a:p>
            <a:r>
              <a:rPr lang="nn-NO" smtClean="0"/>
              <a:t>Yeong Min Jang, Kookmin University</a:t>
            </a:r>
            <a:endParaRPr lang="en-US"/>
          </a:p>
        </p:txBody>
      </p:sp>
      <p:sp>
        <p:nvSpPr>
          <p:cNvPr id="9" name="직사각형 8"/>
          <p:cNvSpPr/>
          <p:nvPr/>
        </p:nvSpPr>
        <p:spPr bwMode="auto">
          <a:xfrm>
            <a:off x="5410200" y="253652"/>
            <a:ext cx="3429000" cy="3048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10" name="그룹 9"/>
          <p:cNvGrpSpPr/>
          <p:nvPr/>
        </p:nvGrpSpPr>
        <p:grpSpPr>
          <a:xfrm>
            <a:off x="6088040" y="296840"/>
            <a:ext cx="3429000" cy="307777"/>
            <a:chOff x="6088040" y="296840"/>
            <a:chExt cx="3429000" cy="307777"/>
          </a:xfrm>
        </p:grpSpPr>
        <p:sp>
          <p:nvSpPr>
            <p:cNvPr id="12" name="직사각형 11"/>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3" name="TextBox 12"/>
            <p:cNvSpPr txBox="1"/>
            <p:nvPr/>
          </p:nvSpPr>
          <p:spPr>
            <a:xfrm>
              <a:off x="6088040" y="296840"/>
              <a:ext cx="3429000" cy="307777"/>
            </a:xfrm>
            <a:prstGeom prst="rect">
              <a:avLst/>
            </a:prstGeom>
            <a:noFill/>
          </p:spPr>
          <p:txBody>
            <a:bodyPr wrap="square" rtlCol="0">
              <a:spAutoFit/>
            </a:bodyPr>
            <a:lstStyle/>
            <a:p>
              <a:r>
                <a:rPr lang="en-US" altLang="ko-KR" sz="1400" b="1" dirty="0" smtClean="0">
                  <a:latin typeface="+mj-lt"/>
                </a:rPr>
                <a:t>doc.: </a:t>
              </a:r>
              <a:r>
                <a:rPr lang="en-US" altLang="ko-KR" sz="1400" b="1" dirty="0"/>
                <a:t>IEEE 15-12-0279-00-wng0</a:t>
              </a:r>
              <a:endParaRPr lang="ko-KR" altLang="en-US" sz="1400" b="1" dirty="0"/>
            </a:p>
          </p:txBody>
        </p:sp>
      </p:grpSp>
    </p:spTree>
    <p:extLst>
      <p:ext uri="{BB962C8B-B14F-4D97-AF65-F5344CB8AC3E}">
        <p14:creationId xmlns:p14="http://schemas.microsoft.com/office/powerpoint/2010/main" val="38113167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85800" y="685800"/>
            <a:ext cx="7772400" cy="914400"/>
          </a:xfrm>
        </p:spPr>
        <p:txBody>
          <a:bodyPr/>
          <a:lstStyle/>
          <a:p>
            <a:pPr>
              <a:lnSpc>
                <a:spcPct val="85000"/>
              </a:lnSpc>
              <a:defRPr/>
            </a:pPr>
            <a:r>
              <a:rPr lang="en-US" dirty="0">
                <a:latin typeface="Times New Roman" pitchFamily="18" charset="0"/>
                <a:cs typeface="Times New Roman" pitchFamily="18" charset="0"/>
              </a:rPr>
              <a:t>Link Recovery </a:t>
            </a:r>
            <a:endParaRPr lang="ko-KR" altLang="en-US" dirty="0">
              <a:solidFill>
                <a:srgbClr val="FF0000"/>
              </a:solidFill>
              <a:effectLst>
                <a:outerShdw blurRad="38100" dist="38100" dir="2700000" algn="tl">
                  <a:srgbClr val="FFFFFF"/>
                </a:outerShdw>
              </a:effectLst>
              <a:latin typeface="맑은 고딕" pitchFamily="50" charset="-127"/>
              <a:ea typeface="맑은 고딕" pitchFamily="50" charset="-127"/>
            </a:endParaRPr>
          </a:p>
        </p:txBody>
      </p:sp>
      <p:sp>
        <p:nvSpPr>
          <p:cNvPr id="6147" name="Content Placeholder 2"/>
          <p:cNvSpPr>
            <a:spLocks noGrp="1"/>
          </p:cNvSpPr>
          <p:nvPr>
            <p:ph idx="1"/>
          </p:nvPr>
        </p:nvSpPr>
        <p:spPr>
          <a:xfrm>
            <a:off x="685800" y="1524000"/>
            <a:ext cx="7772400" cy="4572000"/>
          </a:xfrm>
        </p:spPr>
        <p:txBody>
          <a:bodyPr/>
          <a:lstStyle/>
          <a:p>
            <a:pPr lvl="0"/>
            <a:r>
              <a:rPr lang="en-US" altLang="ko-KR" sz="2400" dirty="0">
                <a:ea typeface="맑은 고딕" pitchFamily="50" charset="-127"/>
                <a:cs typeface="Times New Roman" pitchFamily="18" charset="0"/>
              </a:rPr>
              <a:t>Unreliable </a:t>
            </a:r>
            <a:r>
              <a:rPr lang="en-US" altLang="ko-KR" sz="2400" dirty="0" smtClean="0">
                <a:ea typeface="맑은 고딕" pitchFamily="50" charset="-127"/>
                <a:cs typeface="Times New Roman" pitchFamily="18" charset="0"/>
              </a:rPr>
              <a:t>LED-ID </a:t>
            </a:r>
            <a:r>
              <a:rPr lang="en-US" altLang="ko-KR" sz="2400" dirty="0">
                <a:ea typeface="맑은 고딕" pitchFamily="50" charset="-127"/>
                <a:cs typeface="Times New Roman" pitchFamily="18" charset="0"/>
              </a:rPr>
              <a:t>link  for </a:t>
            </a:r>
            <a:r>
              <a:rPr lang="en-US" altLang="ko-KR" sz="2400" dirty="0" smtClean="0">
                <a:ea typeface="맑은 고딕" pitchFamily="50" charset="-127"/>
                <a:cs typeface="Times New Roman" pitchFamily="18" charset="0"/>
              </a:rPr>
              <a:t>obstacles.</a:t>
            </a:r>
          </a:p>
          <a:p>
            <a:pPr lvl="0"/>
            <a:r>
              <a:rPr lang="en-US" altLang="ko-KR" sz="2400" dirty="0">
                <a:ea typeface="맑은 고딕" pitchFamily="50" charset="-127"/>
                <a:cs typeface="Times New Roman" pitchFamily="18" charset="0"/>
              </a:rPr>
              <a:t>Recover the link </a:t>
            </a:r>
            <a:r>
              <a:rPr lang="en-US" altLang="ko-KR" sz="2400" dirty="0" smtClean="0">
                <a:ea typeface="맑은 고딕" pitchFamily="50" charset="-127"/>
                <a:cs typeface="Times New Roman" pitchFamily="18" charset="0"/>
              </a:rPr>
              <a:t>ASAP</a:t>
            </a:r>
          </a:p>
          <a:p>
            <a:r>
              <a:rPr lang="en-US" sz="2400" dirty="0">
                <a:cs typeface="Times New Roman" pitchFamily="18" charset="0"/>
              </a:rPr>
              <a:t>Link Recovery Scheme using Cooperative Communication</a:t>
            </a:r>
            <a:endParaRPr lang="ko-KR" altLang="en-US" sz="2400" dirty="0">
              <a:solidFill>
                <a:srgbClr val="FF0000"/>
              </a:solidFill>
              <a:effectLst>
                <a:outerShdw blurRad="38100" dist="38100" dir="2700000" algn="tl">
                  <a:srgbClr val="FFFFFF"/>
                </a:outerShdw>
              </a:effectLst>
              <a:latin typeface="맑은 고딕" pitchFamily="50" charset="-127"/>
              <a:ea typeface="맑은 고딕" pitchFamily="50" charset="-127"/>
            </a:endParaRPr>
          </a:p>
          <a:p>
            <a:pPr lvl="0"/>
            <a:endParaRPr lang="en-US" sz="2400" dirty="0"/>
          </a:p>
        </p:txBody>
      </p:sp>
      <p:sp>
        <p:nvSpPr>
          <p:cNvPr id="7"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8</a:t>
            </a:fld>
            <a:endParaRPr lang="en-US" dirty="0"/>
          </a:p>
        </p:txBody>
      </p:sp>
      <p:sp>
        <p:nvSpPr>
          <p:cNvPr id="11" name="Date Placeholder 1"/>
          <p:cNvSpPr>
            <a:spLocks noGrp="1"/>
          </p:cNvSpPr>
          <p:nvPr>
            <p:ph type="dt" sz="half" idx="10"/>
          </p:nvPr>
        </p:nvSpPr>
        <p:spPr>
          <a:xfrm>
            <a:off x="685800" y="381456"/>
            <a:ext cx="1600200" cy="215444"/>
          </a:xfrm>
        </p:spPr>
        <p:txBody>
          <a:bodyPr/>
          <a:lstStyle/>
          <a:p>
            <a:r>
              <a:rPr lang="en-US" altLang="ko-KR" smtClean="0"/>
              <a:t>May 2012</a:t>
            </a:r>
            <a:endParaRPr lang="en-US" dirty="0"/>
          </a:p>
        </p:txBody>
      </p:sp>
      <p:pic>
        <p:nvPicPr>
          <p:cNvPr id="9" name="Picture 8"/>
          <p:cNvPicPr/>
          <p:nvPr/>
        </p:nvPicPr>
        <p:blipFill>
          <a:blip r:embed="rId2" cstate="print">
            <a:lum bright="-10000" contrast="10000"/>
          </a:blip>
          <a:srcRect/>
          <a:stretch>
            <a:fillRect/>
          </a:stretch>
        </p:blipFill>
        <p:spPr bwMode="auto">
          <a:xfrm>
            <a:off x="1066800" y="3124200"/>
            <a:ext cx="3886200" cy="2882594"/>
          </a:xfrm>
          <a:prstGeom prst="rect">
            <a:avLst/>
          </a:prstGeom>
          <a:noFill/>
          <a:ln w="9525">
            <a:noFill/>
            <a:miter lim="800000"/>
            <a:headEnd/>
            <a:tailEnd/>
          </a:ln>
        </p:spPr>
      </p:pic>
      <p:grpSp>
        <p:nvGrpSpPr>
          <p:cNvPr id="10" name="Group 9"/>
          <p:cNvGrpSpPr/>
          <p:nvPr/>
        </p:nvGrpSpPr>
        <p:grpSpPr>
          <a:xfrm>
            <a:off x="5029200" y="3753584"/>
            <a:ext cx="3810001" cy="1033962"/>
            <a:chOff x="990600" y="3886200"/>
            <a:chExt cx="7010401" cy="2720803"/>
          </a:xfrm>
        </p:grpSpPr>
        <p:sp>
          <p:nvSpPr>
            <p:cNvPr id="12" name="Rounded Rectangle 11"/>
            <p:cNvSpPr/>
            <p:nvPr/>
          </p:nvSpPr>
          <p:spPr>
            <a:xfrm>
              <a:off x="990600" y="4038600"/>
              <a:ext cx="7010400" cy="23622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28"/>
            <p:cNvGrpSpPr/>
            <p:nvPr/>
          </p:nvGrpSpPr>
          <p:grpSpPr>
            <a:xfrm>
              <a:off x="2286000" y="3886200"/>
              <a:ext cx="4732405" cy="1570816"/>
              <a:chOff x="1828800" y="4572000"/>
              <a:chExt cx="4732405" cy="1570816"/>
            </a:xfrm>
          </p:grpSpPr>
          <p:pic>
            <p:nvPicPr>
              <p:cNvPr id="21" name="Picture 8"/>
              <p:cNvPicPr>
                <a:picLocks noChangeAspect="1" noChangeArrowheads="1"/>
              </p:cNvPicPr>
              <p:nvPr/>
            </p:nvPicPr>
            <p:blipFill>
              <a:blip r:embed="rId3" cstate="print"/>
              <a:srcRect/>
              <a:stretch>
                <a:fillRect/>
              </a:stretch>
            </p:blipFill>
            <p:spPr bwMode="auto">
              <a:xfrm>
                <a:off x="6248400" y="5241637"/>
                <a:ext cx="312805" cy="224536"/>
              </a:xfrm>
              <a:prstGeom prst="rect">
                <a:avLst/>
              </a:prstGeom>
              <a:noFill/>
            </p:spPr>
          </p:pic>
          <p:pic>
            <p:nvPicPr>
              <p:cNvPr id="22" name="Picture 8"/>
              <p:cNvPicPr>
                <a:picLocks noChangeAspect="1" noChangeArrowheads="1"/>
              </p:cNvPicPr>
              <p:nvPr/>
            </p:nvPicPr>
            <p:blipFill>
              <a:blip r:embed="rId3" cstate="print"/>
              <a:srcRect/>
              <a:stretch>
                <a:fillRect/>
              </a:stretch>
            </p:blipFill>
            <p:spPr bwMode="auto">
              <a:xfrm>
                <a:off x="1828800" y="5178137"/>
                <a:ext cx="312805" cy="224536"/>
              </a:xfrm>
              <a:prstGeom prst="rect">
                <a:avLst/>
              </a:prstGeom>
              <a:noFill/>
            </p:spPr>
          </p:pic>
          <p:pic>
            <p:nvPicPr>
              <p:cNvPr id="23" name="Picture 11"/>
              <p:cNvPicPr>
                <a:picLocks noChangeAspect="1" noChangeArrowheads="1"/>
              </p:cNvPicPr>
              <p:nvPr/>
            </p:nvPicPr>
            <p:blipFill>
              <a:blip r:embed="rId4" cstate="print"/>
              <a:srcRect/>
              <a:stretch>
                <a:fillRect/>
              </a:stretch>
            </p:blipFill>
            <p:spPr bwMode="auto">
              <a:xfrm rot="14951615">
                <a:off x="4495946" y="4194024"/>
                <a:ext cx="1522476" cy="2375107"/>
              </a:xfrm>
              <a:prstGeom prst="rect">
                <a:avLst/>
              </a:prstGeom>
              <a:noFill/>
            </p:spPr>
          </p:pic>
          <p:pic>
            <p:nvPicPr>
              <p:cNvPr id="24" name="Picture 11"/>
              <p:cNvPicPr>
                <a:picLocks noChangeAspect="1" noChangeArrowheads="1"/>
              </p:cNvPicPr>
              <p:nvPr/>
            </p:nvPicPr>
            <p:blipFill>
              <a:blip r:embed="rId4" cstate="print"/>
              <a:srcRect/>
              <a:stretch>
                <a:fillRect/>
              </a:stretch>
            </p:blipFill>
            <p:spPr bwMode="auto">
              <a:xfrm rot="4184222">
                <a:off x="2328215" y="4270451"/>
                <a:ext cx="1522476" cy="2125574"/>
              </a:xfrm>
              <a:prstGeom prst="rect">
                <a:avLst/>
              </a:prstGeom>
              <a:noFill/>
            </p:spPr>
          </p:pic>
        </p:grpSp>
        <p:pic>
          <p:nvPicPr>
            <p:cNvPr id="14" name="Picture 8"/>
            <p:cNvPicPr>
              <a:picLocks noChangeAspect="1" noChangeArrowheads="1"/>
            </p:cNvPicPr>
            <p:nvPr/>
          </p:nvPicPr>
          <p:blipFill>
            <a:blip r:embed="rId3" cstate="print"/>
            <a:srcRect/>
            <a:stretch>
              <a:fillRect/>
            </a:stretch>
          </p:blipFill>
          <p:spPr bwMode="auto">
            <a:xfrm>
              <a:off x="4603618" y="5791200"/>
              <a:ext cx="312806" cy="224535"/>
            </a:xfrm>
            <a:prstGeom prst="rect">
              <a:avLst/>
            </a:prstGeom>
            <a:noFill/>
          </p:spPr>
        </p:pic>
        <p:pic>
          <p:nvPicPr>
            <p:cNvPr id="15" name="Picture 11"/>
            <p:cNvPicPr>
              <a:picLocks noChangeAspect="1" noChangeArrowheads="1"/>
            </p:cNvPicPr>
            <p:nvPr/>
          </p:nvPicPr>
          <p:blipFill>
            <a:blip r:embed="rId4" cstate="print"/>
            <a:srcRect/>
            <a:stretch>
              <a:fillRect/>
            </a:stretch>
          </p:blipFill>
          <p:spPr bwMode="auto">
            <a:xfrm rot="5557838">
              <a:off x="2651208" y="4131636"/>
              <a:ext cx="1651938" cy="2157834"/>
            </a:xfrm>
            <a:prstGeom prst="rect">
              <a:avLst/>
            </a:prstGeom>
            <a:noFill/>
          </p:spPr>
        </p:pic>
        <p:pic>
          <p:nvPicPr>
            <p:cNvPr id="16" name="Picture 11"/>
            <p:cNvPicPr>
              <a:picLocks noChangeAspect="1" noChangeArrowheads="1"/>
            </p:cNvPicPr>
            <p:nvPr/>
          </p:nvPicPr>
          <p:blipFill>
            <a:blip r:embed="rId4" cstate="print"/>
            <a:srcRect/>
            <a:stretch>
              <a:fillRect/>
            </a:stretch>
          </p:blipFill>
          <p:spPr bwMode="auto">
            <a:xfrm rot="2624911">
              <a:off x="4972446" y="4272721"/>
              <a:ext cx="1364323" cy="2334282"/>
            </a:xfrm>
            <a:prstGeom prst="rect">
              <a:avLst/>
            </a:prstGeom>
            <a:noFill/>
          </p:spPr>
        </p:pic>
        <p:sp>
          <p:nvSpPr>
            <p:cNvPr id="17" name="Rounded Rectangle 16"/>
            <p:cNvSpPr/>
            <p:nvPr/>
          </p:nvSpPr>
          <p:spPr>
            <a:xfrm>
              <a:off x="1380068" y="4608290"/>
              <a:ext cx="1286933" cy="49711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dirty="0" smtClean="0">
                  <a:solidFill>
                    <a:schemeClr val="tx1"/>
                  </a:solidFill>
                </a:rPr>
                <a:t>Sender</a:t>
              </a:r>
              <a:endParaRPr lang="en-US" sz="1200" b="1" dirty="0">
                <a:solidFill>
                  <a:schemeClr val="tx1"/>
                </a:solidFill>
              </a:endParaRPr>
            </a:p>
          </p:txBody>
        </p:sp>
        <p:sp>
          <p:nvSpPr>
            <p:cNvPr id="18" name="Rounded Rectangle 17"/>
            <p:cNvSpPr/>
            <p:nvPr/>
          </p:nvSpPr>
          <p:spPr>
            <a:xfrm>
              <a:off x="6705601" y="4856844"/>
              <a:ext cx="1295400" cy="353709"/>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tx1"/>
                  </a:solidFill>
                </a:rPr>
                <a:t>Receiver</a:t>
              </a:r>
              <a:endParaRPr lang="en-US" sz="1050" b="1" dirty="0">
                <a:solidFill>
                  <a:schemeClr val="tx1"/>
                </a:solidFill>
              </a:endParaRPr>
            </a:p>
          </p:txBody>
        </p:sp>
        <p:sp>
          <p:nvSpPr>
            <p:cNvPr id="19" name="Rounded Rectangle 18"/>
            <p:cNvSpPr/>
            <p:nvPr/>
          </p:nvSpPr>
          <p:spPr>
            <a:xfrm>
              <a:off x="3654552" y="5932868"/>
              <a:ext cx="2243326" cy="46793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smtClean="0">
                  <a:solidFill>
                    <a:schemeClr val="tx1"/>
                  </a:solidFill>
                </a:rPr>
                <a:t>Relay node</a:t>
              </a:r>
              <a:endParaRPr lang="en-US" sz="1100" b="1" dirty="0">
                <a:solidFill>
                  <a:schemeClr val="tx1"/>
                </a:solidFill>
              </a:endParaRPr>
            </a:p>
          </p:txBody>
        </p:sp>
        <p:pic>
          <p:nvPicPr>
            <p:cNvPr id="20" name="Picture 2" descr="C:\Users\th\Pictures\Untitled-2 copy.gif"/>
            <p:cNvPicPr>
              <a:picLocks noChangeAspect="1" noChangeArrowheads="1"/>
            </p:cNvPicPr>
            <p:nvPr/>
          </p:nvPicPr>
          <p:blipFill>
            <a:blip r:embed="rId5" cstate="print"/>
            <a:srcRect/>
            <a:stretch>
              <a:fillRect/>
            </a:stretch>
          </p:blipFill>
          <p:spPr bwMode="auto">
            <a:xfrm>
              <a:off x="4419600" y="4343400"/>
              <a:ext cx="395288" cy="762000"/>
            </a:xfrm>
            <a:prstGeom prst="rect">
              <a:avLst/>
            </a:prstGeom>
            <a:noFill/>
          </p:spPr>
        </p:pic>
      </p:grpSp>
      <p:sp>
        <p:nvSpPr>
          <p:cNvPr id="25" name="바닥글 개체 틀 24"/>
          <p:cNvSpPr>
            <a:spLocks noGrp="1"/>
          </p:cNvSpPr>
          <p:nvPr>
            <p:ph type="ftr" sz="quarter" idx="11"/>
          </p:nvPr>
        </p:nvSpPr>
        <p:spPr/>
        <p:txBody>
          <a:bodyPr/>
          <a:lstStyle/>
          <a:p>
            <a:r>
              <a:rPr lang="nn-NO" smtClean="0"/>
              <a:t>Yeong Min Jang, Kookmin University</a:t>
            </a:r>
            <a:endParaRPr lang="en-US"/>
          </a:p>
        </p:txBody>
      </p:sp>
      <p:sp>
        <p:nvSpPr>
          <p:cNvPr id="26" name="직사각형 25"/>
          <p:cNvSpPr/>
          <p:nvPr/>
        </p:nvSpPr>
        <p:spPr bwMode="auto">
          <a:xfrm>
            <a:off x="5410200" y="253652"/>
            <a:ext cx="3429000" cy="3048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27" name="그룹 26"/>
          <p:cNvGrpSpPr/>
          <p:nvPr/>
        </p:nvGrpSpPr>
        <p:grpSpPr>
          <a:xfrm>
            <a:off x="6088040" y="296840"/>
            <a:ext cx="3429000" cy="307777"/>
            <a:chOff x="6088040" y="296840"/>
            <a:chExt cx="3429000" cy="307777"/>
          </a:xfrm>
        </p:grpSpPr>
        <p:sp>
          <p:nvSpPr>
            <p:cNvPr id="28" name="직사각형 27"/>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9" name="TextBox 28"/>
            <p:cNvSpPr txBox="1"/>
            <p:nvPr/>
          </p:nvSpPr>
          <p:spPr>
            <a:xfrm>
              <a:off x="6088040" y="296840"/>
              <a:ext cx="3429000" cy="307777"/>
            </a:xfrm>
            <a:prstGeom prst="rect">
              <a:avLst/>
            </a:prstGeom>
            <a:noFill/>
          </p:spPr>
          <p:txBody>
            <a:bodyPr wrap="square" rtlCol="0">
              <a:spAutoFit/>
            </a:bodyPr>
            <a:lstStyle/>
            <a:p>
              <a:r>
                <a:rPr lang="en-US" altLang="ko-KR" sz="1400" b="1" dirty="0" smtClean="0">
                  <a:latin typeface="+mj-lt"/>
                </a:rPr>
                <a:t>doc.: </a:t>
              </a:r>
              <a:r>
                <a:rPr lang="en-US" altLang="ko-KR" sz="1400" b="1" dirty="0"/>
                <a:t>IEEE </a:t>
              </a:r>
              <a:r>
                <a:rPr lang="en-US" altLang="ko-KR" sz="1400" b="1" dirty="0" smtClean="0"/>
                <a:t>15-12-0279-00-wng0</a:t>
              </a:r>
              <a:endParaRPr lang="ko-KR" altLang="en-US" sz="1400" b="1" dirty="0"/>
            </a:p>
          </p:txBody>
        </p:sp>
      </p:grpSp>
    </p:spTree>
    <p:extLst>
      <p:ext uri="{BB962C8B-B14F-4D97-AF65-F5344CB8AC3E}">
        <p14:creationId xmlns:p14="http://schemas.microsoft.com/office/powerpoint/2010/main" val="19731127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85800" y="533400"/>
            <a:ext cx="7772400" cy="914400"/>
          </a:xfrm>
        </p:spPr>
        <p:txBody>
          <a:bodyPr/>
          <a:lstStyle/>
          <a:p>
            <a:r>
              <a:rPr lang="en-US" sz="3200" dirty="0"/>
              <a:t> </a:t>
            </a:r>
            <a:r>
              <a:rPr lang="en-US" altLang="ko-KR" sz="3200" dirty="0">
                <a:latin typeface="Times New Roman" pitchFamily="18" charset="0"/>
                <a:cs typeface="Times New Roman" pitchFamily="18" charset="0"/>
              </a:rPr>
              <a:t>Location-Aware Fast Link Switching </a:t>
            </a:r>
            <a:r>
              <a:rPr lang="en-US" altLang="ko-KR" sz="3200" dirty="0" smtClean="0">
                <a:latin typeface="Times New Roman" pitchFamily="18" charset="0"/>
                <a:cs typeface="Times New Roman" pitchFamily="18" charset="0"/>
              </a:rPr>
              <a:t>Scheme</a:t>
            </a:r>
            <a:endParaRPr lang="en-US" dirty="0" smtClean="0"/>
          </a:p>
        </p:txBody>
      </p:sp>
      <p:sp>
        <p:nvSpPr>
          <p:cNvPr id="7"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9</a:t>
            </a:fld>
            <a:endParaRPr lang="en-US" dirty="0"/>
          </a:p>
        </p:txBody>
      </p:sp>
      <p:sp>
        <p:nvSpPr>
          <p:cNvPr id="11" name="Date Placeholder 1"/>
          <p:cNvSpPr>
            <a:spLocks noGrp="1"/>
          </p:cNvSpPr>
          <p:nvPr>
            <p:ph type="dt" sz="half" idx="10"/>
          </p:nvPr>
        </p:nvSpPr>
        <p:spPr>
          <a:xfrm>
            <a:off x="685800" y="381456"/>
            <a:ext cx="1600200" cy="215444"/>
          </a:xfrm>
        </p:spPr>
        <p:txBody>
          <a:bodyPr/>
          <a:lstStyle/>
          <a:p>
            <a:r>
              <a:rPr lang="en-US" altLang="ko-KR" smtClean="0"/>
              <a:t>May 2012</a:t>
            </a:r>
            <a:endParaRPr lang="en-US" dirty="0"/>
          </a:p>
        </p:txBody>
      </p:sp>
      <p:sp>
        <p:nvSpPr>
          <p:cNvPr id="6" name="Oval 5"/>
          <p:cNvSpPr/>
          <p:nvPr/>
        </p:nvSpPr>
        <p:spPr>
          <a:xfrm>
            <a:off x="7163177" y="2610123"/>
            <a:ext cx="576064" cy="504056"/>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8" name="Oval 7"/>
          <p:cNvSpPr/>
          <p:nvPr/>
        </p:nvSpPr>
        <p:spPr>
          <a:xfrm>
            <a:off x="1787219" y="4232175"/>
            <a:ext cx="576064" cy="575193"/>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9" name="Oval 8"/>
          <p:cNvSpPr/>
          <p:nvPr/>
        </p:nvSpPr>
        <p:spPr>
          <a:xfrm>
            <a:off x="1787219" y="5744344"/>
            <a:ext cx="576064" cy="504056"/>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0" name="Oval 9"/>
          <p:cNvSpPr/>
          <p:nvPr/>
        </p:nvSpPr>
        <p:spPr>
          <a:xfrm>
            <a:off x="4354865" y="2610123"/>
            <a:ext cx="576064" cy="504056"/>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2" name="Oval 11"/>
          <p:cNvSpPr/>
          <p:nvPr/>
        </p:nvSpPr>
        <p:spPr>
          <a:xfrm>
            <a:off x="4409125" y="4232176"/>
            <a:ext cx="576064" cy="504056"/>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3" name="Oval 12"/>
          <p:cNvSpPr/>
          <p:nvPr/>
        </p:nvSpPr>
        <p:spPr>
          <a:xfrm>
            <a:off x="4409125" y="5744344"/>
            <a:ext cx="576064" cy="504056"/>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4" name="Oval 13"/>
          <p:cNvSpPr/>
          <p:nvPr/>
        </p:nvSpPr>
        <p:spPr>
          <a:xfrm>
            <a:off x="1787219" y="2610122"/>
            <a:ext cx="695438" cy="613941"/>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5" name="Oval 14"/>
          <p:cNvSpPr/>
          <p:nvPr/>
        </p:nvSpPr>
        <p:spPr>
          <a:xfrm>
            <a:off x="7163177" y="4232176"/>
            <a:ext cx="576064" cy="504056"/>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6" name="Oval 15"/>
          <p:cNvSpPr/>
          <p:nvPr/>
        </p:nvSpPr>
        <p:spPr>
          <a:xfrm>
            <a:off x="7163177" y="5744344"/>
            <a:ext cx="576064" cy="504056"/>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pic>
        <p:nvPicPr>
          <p:cNvPr id="17" name="Picture 2" descr="C:\Users\Jippo\Desktop\mobile.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12863" y="3953754"/>
            <a:ext cx="202476" cy="485331"/>
          </a:xfrm>
          <a:prstGeom prst="rect">
            <a:avLst/>
          </a:prstGeom>
          <a:noFill/>
          <a:extLst>
            <a:ext uri="{909E8E84-426E-40DD-AFC4-6F175D3DCCD1}">
              <a14:hiddenFill xmlns:a14="http://schemas.microsoft.com/office/drawing/2010/main">
                <a:solidFill>
                  <a:srgbClr val="FFFFFF"/>
                </a:solidFill>
              </a14:hiddenFill>
            </a:ext>
          </a:extLst>
        </p:spPr>
      </p:pic>
      <p:sp>
        <p:nvSpPr>
          <p:cNvPr id="18" name="TextBox 17"/>
          <p:cNvSpPr txBox="1"/>
          <p:nvPr/>
        </p:nvSpPr>
        <p:spPr>
          <a:xfrm>
            <a:off x="1913909" y="2625308"/>
            <a:ext cx="568748" cy="461665"/>
          </a:xfrm>
          <a:prstGeom prst="rect">
            <a:avLst/>
          </a:prstGeom>
          <a:noFill/>
        </p:spPr>
        <p:txBody>
          <a:bodyPr wrap="square" rtlCol="0">
            <a:spAutoFit/>
          </a:bodyPr>
          <a:lstStyle/>
          <a:p>
            <a:endParaRPr lang="en-US" dirty="0" smtClean="0"/>
          </a:p>
          <a:p>
            <a:r>
              <a:rPr lang="en-US" dirty="0" smtClean="0"/>
              <a:t>Tag#1</a:t>
            </a:r>
            <a:endParaRPr lang="en-US" dirty="0"/>
          </a:p>
        </p:txBody>
      </p:sp>
      <p:sp>
        <p:nvSpPr>
          <p:cNvPr id="19" name="TextBox 18"/>
          <p:cNvSpPr txBox="1"/>
          <p:nvPr/>
        </p:nvSpPr>
        <p:spPr>
          <a:xfrm>
            <a:off x="1834585" y="4196605"/>
            <a:ext cx="648072" cy="461665"/>
          </a:xfrm>
          <a:prstGeom prst="rect">
            <a:avLst/>
          </a:prstGeom>
          <a:noFill/>
        </p:spPr>
        <p:txBody>
          <a:bodyPr wrap="square" rtlCol="0">
            <a:spAutoFit/>
          </a:bodyPr>
          <a:lstStyle/>
          <a:p>
            <a:endParaRPr lang="en-US" dirty="0" smtClean="0"/>
          </a:p>
          <a:p>
            <a:r>
              <a:rPr lang="en-US" dirty="0" smtClean="0"/>
              <a:t>Tag#2</a:t>
            </a:r>
            <a:endParaRPr lang="en-US" dirty="0"/>
          </a:p>
        </p:txBody>
      </p:sp>
      <p:sp>
        <p:nvSpPr>
          <p:cNvPr id="20" name="TextBox 19"/>
          <p:cNvSpPr txBox="1"/>
          <p:nvPr/>
        </p:nvSpPr>
        <p:spPr>
          <a:xfrm>
            <a:off x="1834585" y="5830669"/>
            <a:ext cx="648072" cy="646331"/>
          </a:xfrm>
          <a:prstGeom prst="rect">
            <a:avLst/>
          </a:prstGeom>
          <a:noFill/>
        </p:spPr>
        <p:txBody>
          <a:bodyPr wrap="square" rtlCol="0">
            <a:spAutoFit/>
          </a:bodyPr>
          <a:lstStyle/>
          <a:p>
            <a:r>
              <a:rPr lang="en-US" dirty="0" smtClean="0"/>
              <a:t>Tag#3</a:t>
            </a:r>
            <a:endParaRPr lang="en-US" dirty="0"/>
          </a:p>
        </p:txBody>
      </p:sp>
      <p:sp>
        <p:nvSpPr>
          <p:cNvPr id="21" name="TextBox 20"/>
          <p:cNvSpPr txBox="1"/>
          <p:nvPr/>
        </p:nvSpPr>
        <p:spPr>
          <a:xfrm>
            <a:off x="4373121" y="2571064"/>
            <a:ext cx="648072" cy="461665"/>
          </a:xfrm>
          <a:prstGeom prst="rect">
            <a:avLst/>
          </a:prstGeom>
          <a:noFill/>
        </p:spPr>
        <p:txBody>
          <a:bodyPr wrap="square" rtlCol="0">
            <a:spAutoFit/>
          </a:bodyPr>
          <a:lstStyle/>
          <a:p>
            <a:endParaRPr lang="en-US" dirty="0" smtClean="0"/>
          </a:p>
          <a:p>
            <a:r>
              <a:rPr lang="en-US" dirty="0" smtClean="0"/>
              <a:t>Tag#4</a:t>
            </a:r>
            <a:endParaRPr lang="en-US" dirty="0"/>
          </a:p>
        </p:txBody>
      </p:sp>
      <p:sp>
        <p:nvSpPr>
          <p:cNvPr id="22" name="TextBox 21"/>
          <p:cNvSpPr txBox="1"/>
          <p:nvPr/>
        </p:nvSpPr>
        <p:spPr>
          <a:xfrm>
            <a:off x="4465544" y="4169116"/>
            <a:ext cx="660064" cy="461665"/>
          </a:xfrm>
          <a:prstGeom prst="rect">
            <a:avLst/>
          </a:prstGeom>
          <a:noFill/>
        </p:spPr>
        <p:txBody>
          <a:bodyPr wrap="square" rtlCol="0">
            <a:spAutoFit/>
          </a:bodyPr>
          <a:lstStyle/>
          <a:p>
            <a:endParaRPr lang="en-US" dirty="0" smtClean="0"/>
          </a:p>
          <a:p>
            <a:r>
              <a:rPr lang="en-US" dirty="0" smtClean="0"/>
              <a:t>Tag#5</a:t>
            </a:r>
            <a:endParaRPr lang="en-US" dirty="0"/>
          </a:p>
        </p:txBody>
      </p:sp>
      <p:sp>
        <p:nvSpPr>
          <p:cNvPr id="23" name="TextBox 22"/>
          <p:cNvSpPr txBox="1"/>
          <p:nvPr/>
        </p:nvSpPr>
        <p:spPr>
          <a:xfrm>
            <a:off x="4409125" y="5830669"/>
            <a:ext cx="648072" cy="646331"/>
          </a:xfrm>
          <a:prstGeom prst="rect">
            <a:avLst/>
          </a:prstGeom>
          <a:noFill/>
        </p:spPr>
        <p:txBody>
          <a:bodyPr wrap="square" rtlCol="0">
            <a:spAutoFit/>
          </a:bodyPr>
          <a:lstStyle/>
          <a:p>
            <a:r>
              <a:rPr lang="en-US" dirty="0" smtClean="0"/>
              <a:t>Tag#6</a:t>
            </a:r>
            <a:endParaRPr lang="en-US" dirty="0"/>
          </a:p>
        </p:txBody>
      </p:sp>
      <p:sp>
        <p:nvSpPr>
          <p:cNvPr id="24" name="TextBox 23"/>
          <p:cNvSpPr txBox="1"/>
          <p:nvPr/>
        </p:nvSpPr>
        <p:spPr>
          <a:xfrm>
            <a:off x="7176906" y="2725437"/>
            <a:ext cx="648072" cy="646331"/>
          </a:xfrm>
          <a:prstGeom prst="rect">
            <a:avLst/>
          </a:prstGeom>
          <a:noFill/>
        </p:spPr>
        <p:txBody>
          <a:bodyPr wrap="square" rtlCol="0">
            <a:spAutoFit/>
          </a:bodyPr>
          <a:lstStyle/>
          <a:p>
            <a:r>
              <a:rPr lang="en-US" dirty="0" smtClean="0"/>
              <a:t>Tag#7</a:t>
            </a:r>
            <a:endParaRPr lang="en-US" dirty="0"/>
          </a:p>
        </p:txBody>
      </p:sp>
      <p:sp>
        <p:nvSpPr>
          <p:cNvPr id="25" name="TextBox 24"/>
          <p:cNvSpPr txBox="1"/>
          <p:nvPr/>
        </p:nvSpPr>
        <p:spPr>
          <a:xfrm>
            <a:off x="7176906" y="4325637"/>
            <a:ext cx="648072" cy="646331"/>
          </a:xfrm>
          <a:prstGeom prst="rect">
            <a:avLst/>
          </a:prstGeom>
          <a:noFill/>
        </p:spPr>
        <p:txBody>
          <a:bodyPr wrap="square" rtlCol="0">
            <a:spAutoFit/>
          </a:bodyPr>
          <a:lstStyle/>
          <a:p>
            <a:r>
              <a:rPr lang="en-US" dirty="0" smtClean="0"/>
              <a:t>Tag#8</a:t>
            </a:r>
            <a:endParaRPr lang="en-US" dirty="0"/>
          </a:p>
        </p:txBody>
      </p:sp>
      <p:sp>
        <p:nvSpPr>
          <p:cNvPr id="26" name="TextBox 25"/>
          <p:cNvSpPr txBox="1"/>
          <p:nvPr/>
        </p:nvSpPr>
        <p:spPr>
          <a:xfrm>
            <a:off x="7200528" y="5830669"/>
            <a:ext cx="648072" cy="646331"/>
          </a:xfrm>
          <a:prstGeom prst="rect">
            <a:avLst/>
          </a:prstGeom>
          <a:noFill/>
        </p:spPr>
        <p:txBody>
          <a:bodyPr wrap="square" rtlCol="0">
            <a:spAutoFit/>
          </a:bodyPr>
          <a:lstStyle/>
          <a:p>
            <a:r>
              <a:rPr lang="en-US" dirty="0" smtClean="0"/>
              <a:t>Tag#9</a:t>
            </a:r>
            <a:endParaRPr lang="en-US" dirty="0"/>
          </a:p>
        </p:txBody>
      </p:sp>
      <p:cxnSp>
        <p:nvCxnSpPr>
          <p:cNvPr id="27" name="Straight Arrow Connector 26"/>
          <p:cNvCxnSpPr/>
          <p:nvPr/>
        </p:nvCxnSpPr>
        <p:spPr>
          <a:xfrm flipV="1">
            <a:off x="3112124" y="3747340"/>
            <a:ext cx="810693" cy="412828"/>
          </a:xfrm>
          <a:prstGeom prst="straightConnector1">
            <a:avLst/>
          </a:prstGeom>
          <a:ln w="15875" cmpd="sng">
            <a:solidFill>
              <a:srgbClr val="FF0000">
                <a:alpha val="81000"/>
              </a:srgbClr>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rot="19992983">
            <a:off x="2929019" y="3512096"/>
            <a:ext cx="1209822" cy="369332"/>
          </a:xfrm>
          <a:prstGeom prst="rect">
            <a:avLst/>
          </a:prstGeom>
          <a:noFill/>
        </p:spPr>
        <p:txBody>
          <a:bodyPr wrap="square" rtlCol="0">
            <a:spAutoFit/>
          </a:bodyPr>
          <a:lstStyle/>
          <a:p>
            <a:r>
              <a:rPr lang="en-US" dirty="0" smtClean="0"/>
              <a:t>Direction</a:t>
            </a:r>
            <a:endParaRPr lang="en-US" dirty="0"/>
          </a:p>
        </p:txBody>
      </p:sp>
      <p:sp>
        <p:nvSpPr>
          <p:cNvPr id="29" name="TextBox 28"/>
          <p:cNvSpPr txBox="1"/>
          <p:nvPr/>
        </p:nvSpPr>
        <p:spPr>
          <a:xfrm>
            <a:off x="1480243" y="4758191"/>
            <a:ext cx="1440160" cy="369332"/>
          </a:xfrm>
          <a:prstGeom prst="rect">
            <a:avLst/>
          </a:prstGeom>
          <a:noFill/>
        </p:spPr>
        <p:txBody>
          <a:bodyPr wrap="square" rtlCol="0">
            <a:spAutoFit/>
          </a:bodyPr>
          <a:lstStyle/>
          <a:p>
            <a:r>
              <a:rPr lang="en-US" dirty="0" smtClean="0"/>
              <a:t>Serving Tag</a:t>
            </a:r>
            <a:endParaRPr lang="en-US" dirty="0"/>
          </a:p>
        </p:txBody>
      </p:sp>
      <p:sp>
        <p:nvSpPr>
          <p:cNvPr id="30" name="Oval 29"/>
          <p:cNvSpPr/>
          <p:nvPr/>
        </p:nvSpPr>
        <p:spPr>
          <a:xfrm>
            <a:off x="717490" y="3053724"/>
            <a:ext cx="2940110" cy="2544714"/>
          </a:xfrm>
          <a:prstGeom prst="ellipse">
            <a:avLst/>
          </a:prstGeom>
          <a:solidFill>
            <a:schemeClr val="bg1">
              <a:alpha val="0"/>
            </a:schemeClr>
          </a:solidFill>
          <a:ln w="31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3202736" y="3219368"/>
            <a:ext cx="2934579" cy="2501217"/>
          </a:xfrm>
          <a:prstGeom prst="ellipse">
            <a:avLst/>
          </a:prstGeom>
          <a:solidFill>
            <a:schemeClr val="bg1">
              <a:alpha val="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3048000" y="1771568"/>
            <a:ext cx="3200400" cy="2581446"/>
          </a:xfrm>
          <a:prstGeom prst="ellipse">
            <a:avLst/>
          </a:prstGeom>
          <a:solidFill>
            <a:schemeClr val="bg1">
              <a:alpha val="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a:off x="723021" y="1780922"/>
            <a:ext cx="2934579" cy="2501217"/>
          </a:xfrm>
          <a:prstGeom prst="ellipse">
            <a:avLst/>
          </a:prstGeom>
          <a:solidFill>
            <a:schemeClr val="bg1">
              <a:alpha val="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itle 1"/>
          <p:cNvSpPr txBox="1">
            <a:spLocks/>
          </p:cNvSpPr>
          <p:nvPr/>
        </p:nvSpPr>
        <p:spPr bwMode="auto">
          <a:xfrm>
            <a:off x="723021" y="1324263"/>
            <a:ext cx="4968615" cy="4572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latinLnBrk="1"/>
            <a:r>
              <a:rPr lang="en-US" sz="2400" dirty="0">
                <a:latin typeface="Times New Roman" pitchFamily="18" charset="0"/>
                <a:cs typeface="Times New Roman" pitchFamily="18" charset="0"/>
              </a:rPr>
              <a:t>Multi-tags scenario of LED-ID system</a:t>
            </a:r>
            <a:endParaRPr lang="en-US" sz="2400" dirty="0">
              <a:solidFill>
                <a:schemeClr val="tx1"/>
              </a:solidFill>
              <a:latin typeface="Times New Roman" pitchFamily="18" charset="0"/>
              <a:cs typeface="Times New Roman" pitchFamily="18" charset="0"/>
            </a:endParaRPr>
          </a:p>
        </p:txBody>
      </p:sp>
      <p:sp>
        <p:nvSpPr>
          <p:cNvPr id="34" name="바닥글 개체 틀 33"/>
          <p:cNvSpPr>
            <a:spLocks noGrp="1"/>
          </p:cNvSpPr>
          <p:nvPr>
            <p:ph type="ftr" sz="quarter" idx="11"/>
          </p:nvPr>
        </p:nvSpPr>
        <p:spPr/>
        <p:txBody>
          <a:bodyPr/>
          <a:lstStyle/>
          <a:p>
            <a:r>
              <a:rPr lang="nn-NO" smtClean="0"/>
              <a:t>Yeong Min Jang, Kookmin University</a:t>
            </a:r>
            <a:endParaRPr lang="en-US"/>
          </a:p>
        </p:txBody>
      </p:sp>
      <p:sp>
        <p:nvSpPr>
          <p:cNvPr id="36" name="직사각형 35"/>
          <p:cNvSpPr/>
          <p:nvPr/>
        </p:nvSpPr>
        <p:spPr bwMode="auto">
          <a:xfrm>
            <a:off x="5410200" y="253652"/>
            <a:ext cx="3429000" cy="3048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37" name="그룹 36"/>
          <p:cNvGrpSpPr/>
          <p:nvPr/>
        </p:nvGrpSpPr>
        <p:grpSpPr>
          <a:xfrm>
            <a:off x="6088040" y="296840"/>
            <a:ext cx="3429000" cy="307777"/>
            <a:chOff x="6088040" y="296840"/>
            <a:chExt cx="3429000" cy="307777"/>
          </a:xfrm>
        </p:grpSpPr>
        <p:sp>
          <p:nvSpPr>
            <p:cNvPr id="38" name="직사각형 37"/>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9" name="TextBox 38"/>
            <p:cNvSpPr txBox="1"/>
            <p:nvPr/>
          </p:nvSpPr>
          <p:spPr>
            <a:xfrm>
              <a:off x="6088040" y="296840"/>
              <a:ext cx="3429000" cy="307777"/>
            </a:xfrm>
            <a:prstGeom prst="rect">
              <a:avLst/>
            </a:prstGeom>
            <a:noFill/>
          </p:spPr>
          <p:txBody>
            <a:bodyPr wrap="square" rtlCol="0">
              <a:spAutoFit/>
            </a:bodyPr>
            <a:lstStyle/>
            <a:p>
              <a:r>
                <a:rPr lang="en-US" altLang="ko-KR" sz="1400" b="1" dirty="0" smtClean="0">
                  <a:latin typeface="+mj-lt"/>
                </a:rPr>
                <a:t>doc.: </a:t>
              </a:r>
              <a:r>
                <a:rPr lang="en-US" altLang="ko-KR" sz="1400" b="1" dirty="0"/>
                <a:t>IEEE 15-12-0279-00-wng0</a:t>
              </a:r>
              <a:endParaRPr lang="ko-KR" altLang="en-US" sz="1400" b="1" dirty="0"/>
            </a:p>
          </p:txBody>
        </p:sp>
      </p:grpSp>
    </p:spTree>
    <p:extLst>
      <p:ext uri="{BB962C8B-B14F-4D97-AF65-F5344CB8AC3E}">
        <p14:creationId xmlns:p14="http://schemas.microsoft.com/office/powerpoint/2010/main" val="1973112789"/>
      </p:ext>
    </p:extLst>
  </p:cSld>
  <p:clrMapOvr>
    <a:masterClrMapping/>
  </p:clrMapOvr>
  <p:timing>
    <p:tnLst>
      <p:par>
        <p:cTn id="1" dur="indefinite" restart="never" nodeType="tmRoot"/>
      </p:par>
    </p:tnLst>
  </p:timing>
</p:sld>
</file>

<file path=ppt/theme/theme1.xml><?xml version="1.0" encoding="utf-8"?>
<a:theme xmlns:a="http://schemas.openxmlformats.org/drawingml/2006/main" name="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VLC_Composition_090917</Template>
  <TotalTime>5436</TotalTime>
  <Words>718</Words>
  <Application>Microsoft Office PowerPoint</Application>
  <PresentationFormat>On-screen Show (4:3)</PresentationFormat>
  <Paragraphs>243</Paragraphs>
  <Slides>13</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5" baseType="lpstr">
      <vt:lpstr>VLC_Composition_090917</vt:lpstr>
      <vt:lpstr>Visio</vt:lpstr>
      <vt:lpstr>PowerPoint Presentation</vt:lpstr>
      <vt:lpstr>Contents</vt:lpstr>
      <vt:lpstr>Network Architecture for LED-ID Application</vt:lpstr>
      <vt:lpstr> Comparison of ID Technologies</vt:lpstr>
      <vt:lpstr>Interference Management</vt:lpstr>
      <vt:lpstr>MAC Approach</vt:lpstr>
      <vt:lpstr>MAC Approach</vt:lpstr>
      <vt:lpstr>Link Recovery </vt:lpstr>
      <vt:lpstr> Location-Aware Fast Link Switching Scheme</vt:lpstr>
      <vt:lpstr>Location-Aware Fast Link Switching Scheme</vt:lpstr>
      <vt:lpstr>Cooperative and Relay Network</vt:lpstr>
      <vt:lpstr>Cooperative MAC Protocol for LED-ID</vt:lpstr>
      <vt:lpstr>Conclusion</vt:lpstr>
    </vt:vector>
  </TitlesOfParts>
  <Company>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th</dc:creator>
  <dc:description>&lt;doc#&gt;</dc:description>
  <cp:lastModifiedBy>Jang</cp:lastModifiedBy>
  <cp:revision>268</cp:revision>
  <cp:lastPrinted>2012-03-12T07:40:50Z</cp:lastPrinted>
  <dcterms:created xsi:type="dcterms:W3CDTF">2009-09-18T11:31:33Z</dcterms:created>
  <dcterms:modified xsi:type="dcterms:W3CDTF">2012-05-16T18:39:24Z</dcterms:modified>
</cp:coreProperties>
</file>