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70" r:id="rId3"/>
    <p:sldId id="284" r:id="rId4"/>
    <p:sldId id="273" r:id="rId5"/>
    <p:sldId id="286" r:id="rId6"/>
    <p:sldId id="289" r:id="rId7"/>
    <p:sldId id="290" r:id="rId8"/>
    <p:sldId id="291" r:id="rId9"/>
    <p:sldId id="277" r:id="rId10"/>
    <p:sldId id="283" r:id="rId11"/>
    <p:sldId id="287" r:id="rId12"/>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p:scale>
          <a:sx n="76" d="100"/>
          <a:sy n="76" d="100"/>
        </p:scale>
        <p:origin x="-142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5/17/2012</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5/17/2012</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5/17/2012</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a:p>
        </p:txBody>
      </p:sp>
      <p:sp>
        <p:nvSpPr>
          <p:cNvPr id="4" name="Header Placeholder 3"/>
          <p:cNvSpPr>
            <a:spLocks noGrp="1"/>
          </p:cNvSpPr>
          <p:nvPr>
            <p:ph type="hdr" sz="quarter" idx="10"/>
          </p:nvPr>
        </p:nvSpPr>
        <p:spPr/>
        <p:txBody>
          <a:bodyPr/>
          <a:lstStyle/>
          <a:p>
            <a:r>
              <a:rPr lang="en-US" smtClean="0"/>
              <a:t>September 2009doc.: IEEE 802.15-12-0278-00-wng0</a:t>
            </a:r>
            <a:endParaRPr lang="en-US"/>
          </a:p>
        </p:txBody>
      </p:sp>
      <p:sp>
        <p:nvSpPr>
          <p:cNvPr id="5" name="Date Placeholder 4"/>
          <p:cNvSpPr>
            <a:spLocks noGrp="1"/>
          </p:cNvSpPr>
          <p:nvPr>
            <p:ph type="dt" idx="11"/>
          </p:nvPr>
        </p:nvSpPr>
        <p:spPr/>
        <p:txBody>
          <a:bodyPr/>
          <a:lstStyle/>
          <a:p>
            <a:fld id="{AFDAFFE8-75B2-4EB4-8EB5-D649CD28A1B2}" type="datetime1">
              <a:rPr lang="en-US" smtClean="0"/>
              <a:pPr/>
              <a:t>5/17/2012</a:t>
            </a:fld>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3D3E9B2A-6799-40D7-89FD-ABBA798CF9AC}" type="slidenum">
              <a:rPr lang="en-US" smtClean="0"/>
              <a:pPr/>
              <a:t>8</a:t>
            </a:fld>
            <a:endParaRPr lang="en-US"/>
          </a:p>
        </p:txBody>
      </p:sp>
    </p:spTree>
    <p:extLst>
      <p:ext uri="{BB962C8B-B14F-4D97-AF65-F5344CB8AC3E}">
        <p14:creationId xmlns:p14="http://schemas.microsoft.com/office/powerpoint/2010/main" val="709356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2.png"/><Relationship Id="rId7"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0.bin"/><Relationship Id="rId11" Type="http://schemas.openxmlformats.org/officeDocument/2006/relationships/image" Target="../media/image18.png"/><Relationship Id="rId5" Type="http://schemas.openxmlformats.org/officeDocument/2006/relationships/image" Target="../media/image1.emf"/><Relationship Id="rId10" Type="http://schemas.openxmlformats.org/officeDocument/2006/relationships/image" Target="../media/image17.png"/><Relationship Id="rId4" Type="http://schemas.openxmlformats.org/officeDocument/2006/relationships/oleObject" Target="../embeddings/oleObject1.bin"/><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3.png"/><Relationship Id="rId7" Type="http://schemas.openxmlformats.org/officeDocument/2006/relationships/image" Target="NUL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1.bin"/><Relationship Id="rId11" Type="http://schemas.openxmlformats.org/officeDocument/2006/relationships/image" Target="../media/image7.png"/><Relationship Id="rId5" Type="http://schemas.openxmlformats.org/officeDocument/2006/relationships/image" Target="../media/image1.emf"/><Relationship Id="rId10" Type="http://schemas.openxmlformats.org/officeDocument/2006/relationships/image" Target="../media/image6.png"/><Relationship Id="rId4" Type="http://schemas.openxmlformats.org/officeDocument/2006/relationships/oleObject" Target="../embeddings/oleObject2.bin"/><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NULL"/><Relationship Id="rId13" Type="http://schemas.openxmlformats.org/officeDocument/2006/relationships/image" Target="../media/image10.png"/><Relationship Id="rId18" Type="http://schemas.openxmlformats.org/officeDocument/2006/relationships/image" Target="../media/image12.png"/><Relationship Id="rId3" Type="http://schemas.openxmlformats.org/officeDocument/2006/relationships/notesSlide" Target="../notesSlides/notesSlide2.xml"/><Relationship Id="rId7" Type="http://schemas.openxmlformats.org/officeDocument/2006/relationships/oleObject" Target="../embeddings/oleObject10.bin"/><Relationship Id="rId12" Type="http://schemas.openxmlformats.org/officeDocument/2006/relationships/image" Target="../media/image9.png"/><Relationship Id="rId17" Type="http://schemas.openxmlformats.org/officeDocument/2006/relationships/image" Target="../media/image110.png"/><Relationship Id="rId2" Type="http://schemas.openxmlformats.org/officeDocument/2006/relationships/slideLayout" Target="../slideLayouts/slideLayout2.xml"/><Relationship Id="rId16" Type="http://schemas.openxmlformats.org/officeDocument/2006/relationships/image" Target="../media/image100.png"/><Relationship Id="rId1" Type="http://schemas.openxmlformats.org/officeDocument/2006/relationships/vmlDrawing" Target="../drawings/vmlDrawing3.vml"/><Relationship Id="rId6" Type="http://schemas.openxmlformats.org/officeDocument/2006/relationships/image" Target="../media/image2.emf"/><Relationship Id="rId11" Type="http://schemas.openxmlformats.org/officeDocument/2006/relationships/image" Target="../media/image50.png"/><Relationship Id="rId5" Type="http://schemas.openxmlformats.org/officeDocument/2006/relationships/oleObject" Target="../embeddings/oleObject3.bin"/><Relationship Id="rId15" Type="http://schemas.openxmlformats.org/officeDocument/2006/relationships/image" Target="../media/image90.png"/><Relationship Id="rId10" Type="http://schemas.openxmlformats.org/officeDocument/2006/relationships/image" Target="../media/image40.png"/><Relationship Id="rId4" Type="http://schemas.openxmlformats.org/officeDocument/2006/relationships/image" Target="../media/image8.png"/><Relationship Id="rId9" Type="http://schemas.openxmlformats.org/officeDocument/2006/relationships/image" Target="../media/image30.png"/><Relationship Id="rId14"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altLang="ko-KR" sz="1600" dirty="0" smtClean="0"/>
              <a:t>Standardization Issues for LBS using LED</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[14 May, 2012]</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Jang</a:t>
            </a:r>
            <a:r>
              <a:rPr lang="en-US" altLang="ko-KR" sz="1600" dirty="0" smtClean="0"/>
              <a:t>, Tuan Nguyen, and </a:t>
            </a:r>
            <a:r>
              <a:rPr lang="en-US" altLang="ko-KR" sz="1600" dirty="0" err="1" smtClean="0"/>
              <a:t>Nirzhar</a:t>
            </a:r>
            <a:r>
              <a:rPr lang="en-US" altLang="ko-KR" sz="1600" dirty="0" smtClean="0"/>
              <a:t> </a:t>
            </a:r>
            <a:r>
              <a:rPr lang="en-US" altLang="ko-KR" sz="1600" dirty="0" err="1" smtClean="0"/>
              <a:t>Saha</a:t>
            </a:r>
            <a:r>
              <a:rPr lang="en-US" altLang="ko-KR" sz="1600" dirty="0" smtClean="0"/>
              <a:t>]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smtClean="0"/>
              <a:t>Standardization </a:t>
            </a:r>
            <a:r>
              <a:rPr lang="en-US" altLang="ko-KR" sz="1600" dirty="0"/>
              <a:t>Issues for LBS using </a:t>
            </a:r>
            <a:r>
              <a:rPr lang="en-US" altLang="ko-KR" sz="1600" dirty="0" smtClean="0"/>
              <a:t>LED</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a:t>Contribution to IEEE </a:t>
            </a:r>
            <a:r>
              <a:rPr lang="en-US" sz="1600" dirty="0" smtClean="0"/>
              <a:t>802.15 WNG</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3429000" cy="307777"/>
            <a:chOff x="6088040" y="296840"/>
            <a:chExt cx="3429000" cy="307777"/>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15-12-0278-00-wng0</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Conclusions</a:t>
            </a:r>
          </a:p>
        </p:txBody>
      </p:sp>
      <p:sp>
        <p:nvSpPr>
          <p:cNvPr id="16387" name="Content Placeholder 2"/>
          <p:cNvSpPr>
            <a:spLocks noGrp="1"/>
          </p:cNvSpPr>
          <p:nvPr>
            <p:ph idx="1"/>
          </p:nvPr>
        </p:nvSpPr>
        <p:spPr>
          <a:xfrm>
            <a:off x="685800" y="1676400"/>
            <a:ext cx="7772400" cy="4114800"/>
          </a:xfrm>
        </p:spPr>
        <p:txBody>
          <a:bodyPr/>
          <a:lstStyle/>
          <a:p>
            <a:pPr algn="just">
              <a:lnSpc>
                <a:spcPct val="150000"/>
              </a:lnSpc>
              <a:buFont typeface="Wingdings" pitchFamily="2" charset="2"/>
              <a:buChar char="ü"/>
            </a:pPr>
            <a:r>
              <a:rPr lang="en-US" sz="2400" dirty="0" smtClean="0">
                <a:cs typeface="Times New Roman" pitchFamily="18" charset="0"/>
              </a:rPr>
              <a:t>LED Communication </a:t>
            </a:r>
            <a:r>
              <a:rPr lang="en-US" sz="2400" dirty="0">
                <a:cs typeface="Times New Roman" pitchFamily="18" charset="0"/>
              </a:rPr>
              <a:t>is a promising technology for indoor positioning services.</a:t>
            </a:r>
          </a:p>
          <a:p>
            <a:pPr algn="just">
              <a:lnSpc>
                <a:spcPct val="150000"/>
              </a:lnSpc>
              <a:buFont typeface="Wingdings" pitchFamily="2" charset="2"/>
              <a:buChar char="ü"/>
            </a:pPr>
            <a:r>
              <a:rPr lang="en-US" sz="2400" dirty="0" smtClean="0">
                <a:cs typeface="Times New Roman" pitchFamily="18" charset="0"/>
              </a:rPr>
              <a:t>A </a:t>
            </a:r>
            <a:r>
              <a:rPr lang="en-US" sz="2400" dirty="0">
                <a:cs typeface="Times New Roman" pitchFamily="18" charset="0"/>
              </a:rPr>
              <a:t>call for contribution in July meeting.</a:t>
            </a:r>
          </a:p>
        </p:txBody>
      </p:sp>
      <p:sp>
        <p:nvSpPr>
          <p:cNvPr id="5"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10</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3758745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85800"/>
            <a:ext cx="7772400" cy="838200"/>
          </a:xfrm>
        </p:spPr>
        <p:txBody>
          <a:bodyPr/>
          <a:lstStyle/>
          <a:p>
            <a:r>
              <a:rPr lang="en-US" dirty="0" smtClean="0"/>
              <a:t>References</a:t>
            </a:r>
          </a:p>
        </p:txBody>
      </p:sp>
      <p:sp>
        <p:nvSpPr>
          <p:cNvPr id="16387" name="Content Placeholder 2"/>
          <p:cNvSpPr>
            <a:spLocks noGrp="1"/>
          </p:cNvSpPr>
          <p:nvPr>
            <p:ph idx="1"/>
          </p:nvPr>
        </p:nvSpPr>
        <p:spPr>
          <a:xfrm>
            <a:off x="533400" y="1371600"/>
            <a:ext cx="8305800" cy="4953000"/>
          </a:xfrm>
        </p:spPr>
        <p:txBody>
          <a:bodyPr/>
          <a:lstStyle/>
          <a:p>
            <a:pPr marL="0" indent="0" algn="just">
              <a:lnSpc>
                <a:spcPct val="150000"/>
              </a:lnSpc>
              <a:buNone/>
            </a:pPr>
            <a:r>
              <a:rPr lang="en-US" sz="1800" dirty="0" smtClean="0">
                <a:cs typeface="Times New Roman" pitchFamily="18" charset="0"/>
              </a:rPr>
              <a:t>[1]  S. Jung, S. </a:t>
            </a:r>
            <a:r>
              <a:rPr lang="en-US" sz="1800" dirty="0" err="1" smtClean="0">
                <a:cs typeface="Times New Roman" pitchFamily="18" charset="0"/>
              </a:rPr>
              <a:t>Hann</a:t>
            </a:r>
            <a:r>
              <a:rPr lang="en-US" sz="1800" dirty="0" smtClean="0">
                <a:cs typeface="Times New Roman" pitchFamily="18" charset="0"/>
              </a:rPr>
              <a:t>, and C. Park, “TDOA-Based Optical Wireless Indoor Localization Using LED Ceiling Lamps”, </a:t>
            </a:r>
            <a:r>
              <a:rPr lang="en-US" sz="1800" i="1" dirty="0" smtClean="0">
                <a:cs typeface="Times New Roman" pitchFamily="18" charset="0"/>
              </a:rPr>
              <a:t>IEEE Transactions on Consumer Electronics</a:t>
            </a:r>
            <a:r>
              <a:rPr lang="en-US" sz="1800" dirty="0" smtClean="0">
                <a:cs typeface="Times New Roman" pitchFamily="18" charset="0"/>
              </a:rPr>
              <a:t>, vol. 57, no. 4, pp. 1592-1597, Nov., 2011.</a:t>
            </a:r>
          </a:p>
          <a:p>
            <a:pPr marL="0" indent="0" algn="just">
              <a:lnSpc>
                <a:spcPct val="150000"/>
              </a:lnSpc>
              <a:buNone/>
            </a:pPr>
            <a:r>
              <a:rPr lang="en-US" sz="1800" dirty="0" smtClean="0">
                <a:cs typeface="Times New Roman" pitchFamily="18" charset="0"/>
              </a:rPr>
              <a:t>[2] </a:t>
            </a:r>
            <a:r>
              <a:rPr lang="en-US" sz="1800" dirty="0">
                <a:cs typeface="Times New Roman" pitchFamily="18" charset="0"/>
              </a:rPr>
              <a:t>Z. </a:t>
            </a:r>
            <a:r>
              <a:rPr lang="en-US" sz="1800" dirty="0" err="1">
                <a:cs typeface="Times New Roman" pitchFamily="18" charset="0"/>
              </a:rPr>
              <a:t>Jia</a:t>
            </a:r>
            <a:r>
              <a:rPr lang="en-US" sz="1800" dirty="0">
                <a:cs typeface="Times New Roman" pitchFamily="18" charset="0"/>
              </a:rPr>
              <a:t>, “A Visible Light Communication Based Hybrid Positioning Method for Wireless Sensor Networks”, In Proc. of Second International Conference on Intelligent System Design and Engineering Application</a:t>
            </a:r>
            <a:r>
              <a:rPr lang="en-US" sz="1800" i="1" dirty="0">
                <a:cs typeface="Times New Roman" pitchFamily="18" charset="0"/>
              </a:rPr>
              <a:t>, </a:t>
            </a:r>
            <a:r>
              <a:rPr lang="en-US" sz="1800" dirty="0">
                <a:cs typeface="Times New Roman" pitchFamily="18" charset="0"/>
              </a:rPr>
              <a:t>pp. 1367-1370, Jan., 2012</a:t>
            </a:r>
            <a:r>
              <a:rPr lang="en-US" sz="1800" i="1" dirty="0">
                <a:cs typeface="Times New Roman" pitchFamily="18" charset="0"/>
              </a:rPr>
              <a:t>.</a:t>
            </a:r>
          </a:p>
          <a:p>
            <a:pPr marL="0" indent="0" algn="just">
              <a:lnSpc>
                <a:spcPct val="150000"/>
              </a:lnSpc>
              <a:buNone/>
            </a:pPr>
            <a:r>
              <a:rPr lang="en-US" sz="1800" dirty="0" smtClean="0">
                <a:cs typeface="Times New Roman" pitchFamily="18" charset="0"/>
              </a:rPr>
              <a:t>[3] </a:t>
            </a:r>
            <a:r>
              <a:rPr lang="en-US" sz="1800" dirty="0">
                <a:cs typeface="Times New Roman" pitchFamily="18" charset="0"/>
              </a:rPr>
              <a:t>K. Yu and Y. J. </a:t>
            </a:r>
            <a:r>
              <a:rPr lang="en-US" sz="1800" dirty="0" err="1">
                <a:cs typeface="Times New Roman" pitchFamily="18" charset="0"/>
              </a:rPr>
              <a:t>Guo</a:t>
            </a:r>
            <a:r>
              <a:rPr lang="en-US" sz="1800" dirty="0">
                <a:cs typeface="Times New Roman" pitchFamily="18" charset="0"/>
              </a:rPr>
              <a:t>, “Statistical NLOS Identification based on AOA, TOA, and Signal Strength”, </a:t>
            </a:r>
            <a:r>
              <a:rPr lang="en-US" sz="1800" i="1" dirty="0">
                <a:cs typeface="Times New Roman" pitchFamily="18" charset="0"/>
              </a:rPr>
              <a:t>IEEE Transactions on Vehicular Technology, </a:t>
            </a:r>
            <a:r>
              <a:rPr lang="en-US" sz="1800" dirty="0">
                <a:cs typeface="Times New Roman" pitchFamily="18" charset="0"/>
              </a:rPr>
              <a:t>vol. 58, no. 1, pp. 274-286, Jan., 2009</a:t>
            </a:r>
            <a:r>
              <a:rPr lang="en-US" sz="1800" i="1" dirty="0">
                <a:cs typeface="Times New Roman" pitchFamily="18" charset="0"/>
              </a:rPr>
              <a:t>.</a:t>
            </a:r>
          </a:p>
          <a:p>
            <a:pPr marL="0" indent="0" algn="just">
              <a:lnSpc>
                <a:spcPct val="150000"/>
              </a:lnSpc>
              <a:buNone/>
            </a:pPr>
            <a:r>
              <a:rPr lang="en-US" sz="1800" dirty="0" smtClean="0">
                <a:cs typeface="Times New Roman" pitchFamily="18" charset="0"/>
              </a:rPr>
              <a:t>[4]  H. A. </a:t>
            </a:r>
            <a:r>
              <a:rPr lang="en-US" sz="1800" dirty="0" err="1" smtClean="0">
                <a:cs typeface="Times New Roman" pitchFamily="18" charset="0"/>
              </a:rPr>
              <a:t>Karimi</a:t>
            </a:r>
            <a:r>
              <a:rPr lang="en-US" sz="1800" dirty="0">
                <a:cs typeface="Times New Roman" pitchFamily="18" charset="0"/>
              </a:rPr>
              <a:t> </a:t>
            </a:r>
            <a:r>
              <a:rPr lang="en-US" sz="1800" dirty="0" smtClean="0">
                <a:cs typeface="Times New Roman" pitchFamily="18" charset="0"/>
              </a:rPr>
              <a:t>and A. </a:t>
            </a:r>
            <a:r>
              <a:rPr lang="en-US" sz="1800" dirty="0" err="1" smtClean="0">
                <a:cs typeface="Times New Roman" pitchFamily="18" charset="0"/>
              </a:rPr>
              <a:t>Hammad</a:t>
            </a:r>
            <a:r>
              <a:rPr lang="en-US" sz="1800" dirty="0" smtClean="0">
                <a:cs typeface="Times New Roman" pitchFamily="18" charset="0"/>
              </a:rPr>
              <a:t>, </a:t>
            </a:r>
            <a:r>
              <a:rPr lang="en-US" sz="1800" dirty="0" err="1" smtClean="0">
                <a:cs typeface="Times New Roman" pitchFamily="18" charset="0"/>
              </a:rPr>
              <a:t>Telegeoinformatics</a:t>
            </a:r>
            <a:r>
              <a:rPr lang="en-US" sz="1800" dirty="0" smtClean="0">
                <a:cs typeface="Times New Roman" pitchFamily="18" charset="0"/>
              </a:rPr>
              <a:t> Location-Based Computing and Services, CRC Press, 2004.</a:t>
            </a:r>
          </a:p>
          <a:p>
            <a:pPr marL="0" indent="0" algn="just">
              <a:lnSpc>
                <a:spcPct val="150000"/>
              </a:lnSpc>
              <a:buNone/>
            </a:pPr>
            <a:endParaRPr lang="en-US" sz="1800" dirty="0">
              <a:cs typeface="Times New Roman" pitchFamily="18" charset="0"/>
            </a:endParaRPr>
          </a:p>
        </p:txBody>
      </p:sp>
      <p:sp>
        <p:nvSpPr>
          <p:cNvPr id="5"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11</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3186164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Contents</a:t>
            </a:r>
          </a:p>
        </p:txBody>
      </p:sp>
      <p:sp>
        <p:nvSpPr>
          <p:cNvPr id="3075" name="Content Placeholder 2"/>
          <p:cNvSpPr>
            <a:spLocks noGrp="1"/>
          </p:cNvSpPr>
          <p:nvPr>
            <p:ph idx="1"/>
          </p:nvPr>
        </p:nvSpPr>
        <p:spPr>
          <a:xfrm>
            <a:off x="685800" y="1524000"/>
            <a:ext cx="7772400" cy="4114800"/>
          </a:xfrm>
        </p:spPr>
        <p:txBody>
          <a:bodyPr/>
          <a:lstStyle/>
          <a:p>
            <a:pPr>
              <a:buFont typeface="Wingdings" pitchFamily="2" charset="2"/>
              <a:buChar char="v"/>
            </a:pPr>
            <a:r>
              <a:rPr lang="en-US" sz="2400" dirty="0" smtClean="0"/>
              <a:t>Motivation</a:t>
            </a:r>
          </a:p>
          <a:p>
            <a:pPr>
              <a:buFont typeface="Wingdings" pitchFamily="2" charset="2"/>
              <a:buChar char="v"/>
            </a:pPr>
            <a:r>
              <a:rPr lang="en-US" sz="2400" dirty="0" smtClean="0"/>
              <a:t>LED Localization vs. RF </a:t>
            </a:r>
            <a:r>
              <a:rPr lang="en-US" altLang="ko-KR" sz="2400" dirty="0"/>
              <a:t>Localization </a:t>
            </a:r>
            <a:endParaRPr lang="en-US" sz="2400" dirty="0" smtClean="0"/>
          </a:p>
          <a:p>
            <a:pPr>
              <a:buFont typeface="Wingdings" pitchFamily="2" charset="2"/>
              <a:buChar char="v"/>
            </a:pPr>
            <a:r>
              <a:rPr lang="en-US" sz="2400" dirty="0" smtClean="0"/>
              <a:t>Indoor Positioning Techniques</a:t>
            </a:r>
          </a:p>
          <a:p>
            <a:pPr lvl="1">
              <a:buFont typeface="Wingdings" pitchFamily="2" charset="2"/>
              <a:buChar char="ü"/>
            </a:pPr>
            <a:r>
              <a:rPr lang="en-US" sz="2000" dirty="0" smtClean="0"/>
              <a:t>TDOA Measurement</a:t>
            </a:r>
          </a:p>
          <a:p>
            <a:pPr lvl="1">
              <a:buFont typeface="Wingdings" pitchFamily="2" charset="2"/>
              <a:buChar char="ü"/>
            </a:pPr>
            <a:r>
              <a:rPr lang="en-US" sz="2000" dirty="0" smtClean="0"/>
              <a:t>RSSI Measurement</a:t>
            </a:r>
          </a:p>
          <a:p>
            <a:pPr lvl="1">
              <a:buFont typeface="Wingdings" pitchFamily="2" charset="2"/>
              <a:buChar char="ü"/>
            </a:pPr>
            <a:r>
              <a:rPr lang="en-US" sz="2000" dirty="0"/>
              <a:t>AOA Measurement</a:t>
            </a:r>
          </a:p>
          <a:p>
            <a:pPr lvl="1">
              <a:buFont typeface="Wingdings" pitchFamily="2" charset="2"/>
              <a:buChar char="ü"/>
            </a:pPr>
            <a:r>
              <a:rPr lang="en-US" sz="2000" dirty="0" smtClean="0"/>
              <a:t>Comparison of Indoor Positioning Techniques </a:t>
            </a:r>
          </a:p>
          <a:p>
            <a:pPr>
              <a:buFont typeface="Wingdings" pitchFamily="2" charset="2"/>
              <a:buChar char="v"/>
            </a:pPr>
            <a:r>
              <a:rPr lang="en-US" sz="2400" dirty="0" smtClean="0"/>
              <a:t>Conclusions</a:t>
            </a:r>
          </a:p>
        </p:txBody>
      </p:sp>
      <p:sp>
        <p:nvSpPr>
          <p:cNvPr id="5"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Motivation</a:t>
            </a:r>
            <a:endParaRPr lang="en-US" dirty="0"/>
          </a:p>
        </p:txBody>
      </p:sp>
      <p:sp>
        <p:nvSpPr>
          <p:cNvPr id="3" name="Content Placeholder 2"/>
          <p:cNvSpPr>
            <a:spLocks noGrp="1"/>
          </p:cNvSpPr>
          <p:nvPr>
            <p:ph idx="1"/>
          </p:nvPr>
        </p:nvSpPr>
        <p:spPr>
          <a:xfrm>
            <a:off x="685800" y="1600200"/>
            <a:ext cx="7772400" cy="4114800"/>
          </a:xfrm>
        </p:spPr>
        <p:txBody>
          <a:bodyPr/>
          <a:lstStyle/>
          <a:p>
            <a:pPr marL="457200" lvl="1" indent="0">
              <a:spcBef>
                <a:spcPct val="0"/>
              </a:spcBef>
              <a:buNone/>
            </a:pPr>
            <a:endParaRPr lang="en-US" altLang="ko-KR" sz="2000" kern="1200" dirty="0">
              <a:solidFill>
                <a:srgbClr val="000000"/>
              </a:solidFill>
              <a:ea typeface="굴림" pitchFamily="34" charset="-127"/>
              <a:cs typeface="Times New Roman" pitchFamily="18" charset="0"/>
            </a:endParaRPr>
          </a:p>
          <a:p>
            <a:pPr marL="285750" lvl="0" indent="-285750">
              <a:spcBef>
                <a:spcPct val="0"/>
              </a:spcBef>
              <a:buFont typeface="Wingdings" pitchFamily="2" charset="2"/>
              <a:buChar char="v"/>
            </a:pPr>
            <a:r>
              <a:rPr lang="en-US" sz="2000" kern="1200" dirty="0" smtClean="0">
                <a:solidFill>
                  <a:srgbClr val="000000"/>
                </a:solidFill>
                <a:ea typeface="Gulim" pitchFamily="34" charset="-127"/>
                <a:cs typeface="Times New Roman" pitchFamily="18" charset="0"/>
              </a:rPr>
              <a:t>Applications of LED</a:t>
            </a:r>
            <a:endParaRPr lang="en-US" sz="2000" kern="1200" dirty="0">
              <a:solidFill>
                <a:srgbClr val="000000"/>
              </a:solidFill>
              <a:ea typeface="Gulim" pitchFamily="34" charset="-127"/>
              <a:cs typeface="Times New Roman" pitchFamily="18" charset="0"/>
            </a:endParaRPr>
          </a:p>
          <a:p>
            <a:pPr lvl="1">
              <a:spcBef>
                <a:spcPct val="0"/>
              </a:spcBef>
              <a:buFont typeface="Wingdings" pitchFamily="2" charset="2"/>
              <a:buChar char="ü"/>
            </a:pPr>
            <a:r>
              <a:rPr lang="en-US" sz="2000" kern="1200" dirty="0" smtClean="0">
                <a:solidFill>
                  <a:srgbClr val="000000"/>
                </a:solidFill>
                <a:ea typeface="Gulim" pitchFamily="34" charset="-127"/>
                <a:cs typeface="Times New Roman" pitchFamily="18" charset="0"/>
              </a:rPr>
              <a:t>Traffic Notification</a:t>
            </a:r>
            <a:endParaRPr lang="en-US" sz="2000" kern="1200" dirty="0">
              <a:solidFill>
                <a:srgbClr val="000000"/>
              </a:solidFill>
              <a:ea typeface="Gulim" pitchFamily="34" charset="-127"/>
              <a:cs typeface="Times New Roman" pitchFamily="18" charset="0"/>
            </a:endParaRPr>
          </a:p>
          <a:p>
            <a:pPr lvl="1">
              <a:spcBef>
                <a:spcPct val="0"/>
              </a:spcBef>
              <a:buFont typeface="Wingdings" pitchFamily="2" charset="2"/>
              <a:buChar char="ü"/>
            </a:pPr>
            <a:r>
              <a:rPr lang="en-US" sz="2000" kern="1200" dirty="0">
                <a:solidFill>
                  <a:srgbClr val="000000"/>
                </a:solidFill>
                <a:ea typeface="Gulim" pitchFamily="34" charset="-127"/>
                <a:cs typeface="Times New Roman" pitchFamily="18" charset="0"/>
              </a:rPr>
              <a:t>Automotive Vehicle Location</a:t>
            </a:r>
          </a:p>
          <a:p>
            <a:pPr lvl="1">
              <a:spcBef>
                <a:spcPct val="0"/>
              </a:spcBef>
              <a:buFont typeface="Wingdings" pitchFamily="2" charset="2"/>
              <a:buChar char="ü"/>
            </a:pPr>
            <a:r>
              <a:rPr lang="en-US" sz="2000" kern="1200" dirty="0">
                <a:solidFill>
                  <a:srgbClr val="000000"/>
                </a:solidFill>
                <a:ea typeface="Gulim" pitchFamily="34" charset="-127"/>
                <a:cs typeface="Times New Roman" pitchFamily="18" charset="0"/>
              </a:rPr>
              <a:t>Self Guided Tours</a:t>
            </a:r>
          </a:p>
          <a:p>
            <a:pPr lvl="1">
              <a:spcBef>
                <a:spcPct val="0"/>
              </a:spcBef>
              <a:buFont typeface="Wingdings" pitchFamily="2" charset="2"/>
              <a:buChar char="ü"/>
            </a:pPr>
            <a:r>
              <a:rPr lang="en-US" sz="2000" kern="1200" dirty="0">
                <a:solidFill>
                  <a:srgbClr val="000000"/>
                </a:solidFill>
                <a:ea typeface="Gulim" pitchFamily="34" charset="-127"/>
                <a:cs typeface="Times New Roman" pitchFamily="18" charset="0"/>
              </a:rPr>
              <a:t>Indoor </a:t>
            </a:r>
            <a:r>
              <a:rPr lang="en-US" sz="2000" kern="1200" dirty="0" smtClean="0">
                <a:solidFill>
                  <a:srgbClr val="000000"/>
                </a:solidFill>
                <a:ea typeface="Gulim" pitchFamily="34" charset="-127"/>
                <a:cs typeface="Times New Roman" pitchFamily="18" charset="0"/>
              </a:rPr>
              <a:t>Navigation</a:t>
            </a:r>
          </a:p>
          <a:p>
            <a:pPr lvl="1">
              <a:spcBef>
                <a:spcPct val="0"/>
              </a:spcBef>
              <a:buFont typeface="Wingdings" pitchFamily="2" charset="2"/>
              <a:buChar char="ü"/>
            </a:pPr>
            <a:r>
              <a:rPr lang="en-US" altLang="ko-KR" sz="2000" kern="1200" dirty="0">
                <a:solidFill>
                  <a:srgbClr val="000000"/>
                </a:solidFill>
                <a:ea typeface="굴림" pitchFamily="34" charset="-127"/>
                <a:cs typeface="Times New Roman" pitchFamily="18" charset="0"/>
              </a:rPr>
              <a:t>Ubiquitous indoor positioning support</a:t>
            </a:r>
            <a:r>
              <a:rPr lang="en-US" altLang="ko-KR" sz="2000" kern="1200" dirty="0" smtClean="0">
                <a:solidFill>
                  <a:srgbClr val="000000"/>
                </a:solidFill>
                <a:ea typeface="굴림" pitchFamily="34" charset="-127"/>
                <a:cs typeface="Times New Roman" pitchFamily="18" charset="0"/>
              </a:rPr>
              <a:t>.</a:t>
            </a:r>
            <a:endParaRPr lang="en-US" sz="2000" kern="1200" dirty="0">
              <a:solidFill>
                <a:srgbClr val="000000"/>
              </a:solidFill>
              <a:ea typeface="Gulim" pitchFamily="34" charset="-127"/>
              <a:cs typeface="Times New Roman" pitchFamily="18" charset="0"/>
            </a:endParaRPr>
          </a:p>
          <a:p>
            <a:pPr lvl="1"/>
            <a:endParaRPr lang="en-US" sz="2000" dirty="0" smtClean="0">
              <a:ea typeface="Gulim" pitchFamily="34" charset="-127"/>
            </a:endParaRPr>
          </a:p>
          <a:p>
            <a:pPr lvl="1"/>
            <a:endParaRPr lang="en-US" sz="2000" dirty="0"/>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3</a:t>
            </a:fld>
            <a:endParaRPr lang="en-US"/>
          </a:p>
        </p:txBody>
      </p:sp>
      <p:sp>
        <p:nvSpPr>
          <p:cNvPr id="7"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1" name="직사각형 10"/>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398805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95275" y="685800"/>
            <a:ext cx="8763000" cy="685800"/>
          </a:xfrm>
        </p:spPr>
        <p:txBody>
          <a:bodyPr/>
          <a:lstStyle/>
          <a:p>
            <a:pPr>
              <a:defRPr/>
            </a:pPr>
            <a:r>
              <a:rPr lang="en-US" sz="3200" dirty="0" smtClean="0">
                <a:latin typeface="Times New Roman" pitchFamily="18" charset="0"/>
                <a:cs typeface="Times New Roman" pitchFamily="18" charset="0"/>
              </a:rPr>
              <a:t>LED Localization vs</a:t>
            </a:r>
            <a:r>
              <a:rPr lang="en-US" sz="3200" dirty="0">
                <a:latin typeface="Times New Roman" pitchFamily="18" charset="0"/>
                <a:cs typeface="Times New Roman" pitchFamily="18" charset="0"/>
              </a:rPr>
              <a:t>. RF </a:t>
            </a:r>
            <a:r>
              <a:rPr lang="en-US" sz="3200" dirty="0" smtClean="0">
                <a:latin typeface="Times New Roman" pitchFamily="18" charset="0"/>
                <a:cs typeface="Times New Roman" pitchFamily="18" charset="0"/>
              </a:rPr>
              <a:t>Localization</a:t>
            </a:r>
            <a:endParaRPr lang="en-US" sz="3200" dirty="0">
              <a:latin typeface="Times New Roman" pitchFamily="18" charset="0"/>
              <a:cs typeface="Times New Roman" pitchFamily="18" charset="0"/>
            </a:endParaRPr>
          </a:p>
        </p:txBody>
      </p:sp>
      <p:sp>
        <p:nvSpPr>
          <p:cNvPr id="6"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graphicFrame>
        <p:nvGraphicFramePr>
          <p:cNvPr id="11" name="Group 465"/>
          <p:cNvGraphicFramePr>
            <a:graphicFrameLocks/>
          </p:cNvGraphicFramePr>
          <p:nvPr>
            <p:extLst>
              <p:ext uri="{D42A27DB-BD31-4B8C-83A1-F6EECF244321}">
                <p14:modId xmlns:p14="http://schemas.microsoft.com/office/powerpoint/2010/main" val="269470473"/>
              </p:ext>
            </p:extLst>
          </p:nvPr>
        </p:nvGraphicFramePr>
        <p:xfrm>
          <a:off x="609600" y="1447801"/>
          <a:ext cx="8229600" cy="4451285"/>
        </p:xfrm>
        <a:graphic>
          <a:graphicData uri="http://schemas.openxmlformats.org/drawingml/2006/table">
            <a:tbl>
              <a:tblPr>
                <a:tableStyleId>{5940675A-B579-460E-94D1-54222C63F5DA}</a:tableStyleId>
              </a:tblPr>
              <a:tblGrid>
                <a:gridCol w="2438400"/>
                <a:gridCol w="3048000"/>
                <a:gridCol w="2743200"/>
              </a:tblGrid>
              <a:tr h="597529">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endParaRPr kumimoji="1" lang="en-US" altLang="ko-KR" sz="20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2000" b="1" u="none" strike="noStrike" cap="none" normalizeH="0" baseline="0" dirty="0" smtClean="0">
                          <a:ln>
                            <a:noFill/>
                          </a:ln>
                          <a:effectLst/>
                        </a:rPr>
                        <a:t>LED Localization</a:t>
                      </a:r>
                      <a:endParaRPr kumimoji="1" lang="en-US" altLang="ko-KR" sz="20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2000" b="1" u="none" strike="noStrike" cap="none" normalizeH="0" baseline="0" dirty="0" smtClean="0">
                          <a:ln>
                            <a:noFill/>
                          </a:ln>
                          <a:effectLst/>
                        </a:rPr>
                        <a:t>RF Localization</a:t>
                      </a:r>
                      <a:endParaRPr kumimoji="1" lang="en-US" altLang="ko-KR" sz="20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r>
              <a:tr h="431548">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Bandwidth</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Unlimited, 400nm~700nm</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Regulatory, BW Limited</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r>
              <a:tr h="383264">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EMI</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No</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Yes</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r>
              <a:tr h="564331">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 Power consumption</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Relatively low</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Medium</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r>
              <a:tr h="457200">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 Visibility security</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Yes</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No</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r>
              <a:tr h="496431">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 Infrastructure</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LED Illumination</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Access Point or BS</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r>
              <a:tr h="506994">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 Coverage, Distance</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Narrow, Short</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cap="none" normalizeH="0" baseline="0" dirty="0" smtClean="0">
                          <a:ln>
                            <a:noFill/>
                          </a:ln>
                          <a:effectLst/>
                        </a:rPr>
                        <a:t>Wide, Medium</a:t>
                      </a:r>
                      <a:endParaRPr kumimoji="1" lang="en-US" altLang="ko-KR" sz="1400" b="1" i="0" u="none" strike="noStrike" cap="none" normalizeH="0" baseline="0" dirty="0" smtClean="0">
                        <a:ln>
                          <a:noFill/>
                        </a:ln>
                        <a:solidFill>
                          <a:schemeClr val="tx1"/>
                        </a:solidFill>
                        <a:effectLst/>
                        <a:latin typeface="Times New Roman" pitchFamily="18" charset="0"/>
                        <a:ea typeface="HY헤드라인M" pitchFamily="18" charset="-127"/>
                        <a:cs typeface="Times New Roman" pitchFamily="18" charset="0"/>
                      </a:endParaRPr>
                    </a:p>
                  </a:txBody>
                  <a:tcPr marL="0" marR="0" marT="0" marB="0" anchor="ctr" anchorCtr="1" horzOverflow="overflow"/>
                </a:tc>
              </a:tr>
              <a:tr h="506994">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kern="1200" cap="none" normalizeH="0" baseline="0" dirty="0" smtClean="0">
                          <a:ln>
                            <a:noFill/>
                          </a:ln>
                          <a:solidFill>
                            <a:schemeClr val="tx1"/>
                          </a:solidFill>
                          <a:effectLst/>
                          <a:latin typeface="+mn-lt"/>
                          <a:ea typeface="+mn-ea"/>
                          <a:cs typeface="+mn-cs"/>
                        </a:rPr>
                        <a:t>Resolution</a:t>
                      </a:r>
                    </a:p>
                  </a:txBody>
                  <a:tcPr marL="0" marR="0" marT="0" marB="0" anchor="ctr"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kern="1200" cap="none" normalizeH="0" baseline="0" dirty="0" smtClean="0">
                          <a:ln>
                            <a:noFill/>
                          </a:ln>
                          <a:solidFill>
                            <a:schemeClr val="tx1"/>
                          </a:solidFill>
                          <a:effectLst/>
                          <a:latin typeface="+mn-lt"/>
                          <a:ea typeface="+mn-ea"/>
                          <a:cs typeface="+mn-cs"/>
                        </a:rPr>
                        <a:t>cm</a:t>
                      </a: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kern="1200" cap="none" normalizeH="0" baseline="0" dirty="0" smtClean="0">
                          <a:ln>
                            <a:noFill/>
                          </a:ln>
                          <a:solidFill>
                            <a:schemeClr val="tx1"/>
                          </a:solidFill>
                          <a:effectLst/>
                          <a:latin typeface="+mn-lt"/>
                          <a:ea typeface="+mn-ea"/>
                          <a:cs typeface="+mn-cs"/>
                        </a:rPr>
                        <a:t>m</a:t>
                      </a:r>
                    </a:p>
                  </a:txBody>
                  <a:tcPr marL="0" marR="0" marT="0" marB="0" anchor="ctr" anchorCtr="1" horzOverflow="overflow"/>
                </a:tc>
              </a:tr>
              <a:tr h="506994">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kern="1200" cap="none" normalizeH="0" baseline="0" dirty="0" smtClean="0">
                          <a:ln>
                            <a:noFill/>
                          </a:ln>
                          <a:solidFill>
                            <a:schemeClr val="tx1"/>
                          </a:solidFill>
                          <a:effectLst/>
                          <a:latin typeface="+mn-lt"/>
                          <a:ea typeface="+mn-ea"/>
                          <a:cs typeface="+mn-cs"/>
                        </a:rPr>
                        <a:t>Implementation Complexity</a:t>
                      </a:r>
                    </a:p>
                  </a:txBody>
                  <a:tcPr marL="0" marR="0" marT="0" marB="0" anchor="ctr"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kern="1200" cap="none" normalizeH="0" baseline="0" dirty="0" smtClean="0">
                          <a:ln>
                            <a:noFill/>
                          </a:ln>
                          <a:solidFill>
                            <a:schemeClr val="tx1"/>
                          </a:solidFill>
                          <a:effectLst/>
                          <a:latin typeface="+mn-lt"/>
                          <a:ea typeface="+mn-ea"/>
                          <a:cs typeface="+mn-cs"/>
                        </a:rPr>
                        <a:t>Lower complexity</a:t>
                      </a:r>
                    </a:p>
                  </a:txBody>
                  <a:tcPr marL="0" marR="0" marT="0" marB="0" anchor="ctr" anchorCtr="1" horzOverflow="overflow"/>
                </a:tc>
                <a:tc>
                  <a:txBody>
                    <a:bodyPr/>
                    <a:lstStyle/>
                    <a:p>
                      <a:pPr marL="0" marR="0" lvl="0" indent="0" algn="ctr" defTabSz="914400" rtl="0" eaLnBrk="1" fontAlgn="base" latinLnBrk="1" hangingPunct="1">
                        <a:lnSpc>
                          <a:spcPct val="100000"/>
                        </a:lnSpc>
                        <a:spcBef>
                          <a:spcPct val="20000"/>
                        </a:spcBef>
                        <a:spcAft>
                          <a:spcPct val="0"/>
                        </a:spcAft>
                        <a:buClr>
                          <a:schemeClr val="tx1"/>
                        </a:buClr>
                        <a:buSzTx/>
                        <a:buFont typeface="Wingdings" pitchFamily="2" charset="2"/>
                        <a:buNone/>
                        <a:tabLst/>
                      </a:pPr>
                      <a:r>
                        <a:rPr kumimoji="1" lang="en-US" altLang="ko-KR" sz="1400" u="none" strike="noStrike" kern="1200" cap="none" normalizeH="0" baseline="0" dirty="0" smtClean="0">
                          <a:ln>
                            <a:noFill/>
                          </a:ln>
                          <a:solidFill>
                            <a:schemeClr val="tx1"/>
                          </a:solidFill>
                          <a:effectLst/>
                          <a:latin typeface="+mn-lt"/>
                          <a:ea typeface="+mn-ea"/>
                          <a:cs typeface="+mn-cs"/>
                        </a:rPr>
                        <a:t>Higher complexity</a:t>
                      </a:r>
                    </a:p>
                  </a:txBody>
                  <a:tcPr marL="0" marR="0" marT="0" marB="0" anchor="ctr" anchorCtr="1" horzOverflow="overflow"/>
                </a:tc>
              </a:tr>
            </a:tbl>
          </a:graphicData>
        </a:graphic>
      </p:graphicFrame>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3887597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defRPr/>
            </a:pPr>
            <a:r>
              <a:rPr lang="en-US" dirty="0">
                <a:latin typeface="Times New Roman" pitchFamily="18" charset="0"/>
                <a:cs typeface="Times New Roman" pitchFamily="18" charset="0"/>
              </a:rPr>
              <a:t>Indoor Positioning Techniques</a:t>
            </a:r>
          </a:p>
        </p:txBody>
      </p:sp>
      <p:sp>
        <p:nvSpPr>
          <p:cNvPr id="5"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32" name="Rectangle 1"/>
          <p:cNvSpPr>
            <a:spLocks noChangeArrowheads="1"/>
          </p:cNvSpPr>
          <p:nvPr/>
        </p:nvSpPr>
        <p:spPr bwMode="auto">
          <a:xfrm>
            <a:off x="609600" y="1905000"/>
            <a:ext cx="7848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nSpc>
                <a:spcPct val="150000"/>
              </a:lnSpc>
              <a:buFont typeface="Wingdings" pitchFamily="2" charset="2"/>
              <a:buChar char="ü"/>
            </a:pPr>
            <a:r>
              <a:rPr lang="en-US" sz="2000" dirty="0">
                <a:cs typeface="Times New Roman" pitchFamily="18" charset="0"/>
              </a:rPr>
              <a:t>Time Different of Arrival(TDOA</a:t>
            </a:r>
            <a:r>
              <a:rPr lang="en-US" sz="2000" dirty="0" smtClean="0">
                <a:cs typeface="Times New Roman" pitchFamily="18" charset="0"/>
              </a:rPr>
              <a:t>)</a:t>
            </a:r>
          </a:p>
          <a:p>
            <a:pPr marL="342900" indent="-342900">
              <a:lnSpc>
                <a:spcPct val="150000"/>
              </a:lnSpc>
              <a:buFont typeface="Wingdings" pitchFamily="2" charset="2"/>
              <a:buChar char="ü"/>
            </a:pPr>
            <a:r>
              <a:rPr lang="en-US" sz="2000" dirty="0">
                <a:cs typeface="Times New Roman" pitchFamily="18" charset="0"/>
              </a:rPr>
              <a:t>Time of Arrival(TOA)</a:t>
            </a:r>
          </a:p>
          <a:p>
            <a:pPr marL="342900" indent="-342900">
              <a:lnSpc>
                <a:spcPct val="150000"/>
              </a:lnSpc>
              <a:buFont typeface="Wingdings" pitchFamily="2" charset="2"/>
              <a:buChar char="ü"/>
            </a:pPr>
            <a:r>
              <a:rPr lang="en-US" sz="2000" dirty="0" smtClean="0">
                <a:cs typeface="Times New Roman" pitchFamily="18" charset="0"/>
              </a:rPr>
              <a:t>Received </a:t>
            </a:r>
            <a:r>
              <a:rPr lang="en-US" sz="2000" dirty="0">
                <a:cs typeface="Times New Roman" pitchFamily="18" charset="0"/>
              </a:rPr>
              <a:t>Signal Strength Indication(RSSI)</a:t>
            </a:r>
          </a:p>
          <a:p>
            <a:pPr marL="342900" indent="-342900">
              <a:lnSpc>
                <a:spcPct val="150000"/>
              </a:lnSpc>
              <a:buFont typeface="Wingdings" pitchFamily="2" charset="2"/>
              <a:buChar char="ü"/>
            </a:pPr>
            <a:r>
              <a:rPr lang="en-US" sz="2000" dirty="0" smtClean="0">
                <a:cs typeface="Times New Roman" pitchFamily="18" charset="0"/>
              </a:rPr>
              <a:t>Angle </a:t>
            </a:r>
            <a:r>
              <a:rPr lang="en-US" sz="2000" dirty="0">
                <a:cs typeface="Times New Roman" pitchFamily="18" charset="0"/>
              </a:rPr>
              <a:t>of Arrival(AOA)</a:t>
            </a:r>
          </a:p>
          <a:p>
            <a:pPr marL="342900" indent="-342900">
              <a:lnSpc>
                <a:spcPct val="150000"/>
              </a:lnSpc>
              <a:buFont typeface="Wingdings" pitchFamily="2" charset="2"/>
              <a:buChar char="ü"/>
            </a:pPr>
            <a:r>
              <a:rPr lang="en-US" sz="2000" dirty="0" err="1" smtClean="0">
                <a:cs typeface="Times New Roman" pitchFamily="18" charset="0"/>
              </a:rPr>
              <a:t>Pseudolite</a:t>
            </a:r>
            <a:endParaRPr lang="en-US" sz="2000" dirty="0">
              <a:cs typeface="Times New Roman" pitchFamily="18" charset="0"/>
            </a:endParaRPr>
          </a:p>
          <a:p>
            <a:pPr marL="342900" indent="-342900">
              <a:lnSpc>
                <a:spcPct val="150000"/>
              </a:lnSpc>
              <a:buFont typeface="Wingdings" pitchFamily="2" charset="2"/>
              <a:buChar char="ü"/>
            </a:pPr>
            <a:r>
              <a:rPr lang="en-US" sz="2000" dirty="0" smtClean="0">
                <a:cs typeface="Times New Roman" pitchFamily="18" charset="0"/>
              </a:rPr>
              <a:t>Multipath </a:t>
            </a:r>
            <a:r>
              <a:rPr lang="en-US" sz="2000" dirty="0">
                <a:cs typeface="Times New Roman" pitchFamily="18" charset="0"/>
              </a:rPr>
              <a:t>pattern</a:t>
            </a:r>
          </a:p>
          <a:p>
            <a:pPr marL="342900" indent="-342900">
              <a:lnSpc>
                <a:spcPct val="150000"/>
              </a:lnSpc>
              <a:buFont typeface="Wingdings" pitchFamily="2" charset="2"/>
              <a:buChar char="ü"/>
            </a:pPr>
            <a:r>
              <a:rPr lang="en-US" sz="2000" dirty="0">
                <a:cs typeface="Times New Roman" pitchFamily="18" charset="0"/>
              </a:rPr>
              <a:t>Optical tracking</a:t>
            </a:r>
          </a:p>
          <a:p>
            <a:pPr marL="342900" indent="-342900">
              <a:lnSpc>
                <a:spcPct val="150000"/>
              </a:lnSpc>
              <a:buFont typeface="Wingdings" pitchFamily="2" charset="2"/>
              <a:buChar char="ü"/>
            </a:pPr>
            <a:r>
              <a:rPr lang="en-US" sz="2000" dirty="0">
                <a:cs typeface="Times New Roman" pitchFamily="18" charset="0"/>
              </a:rPr>
              <a:t>Magnetic tracking</a:t>
            </a:r>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a:t>
              </a:r>
              <a:r>
                <a:rPr lang="en-US" altLang="ko-KR" sz="1400" b="1" dirty="0" smtClean="0"/>
                <a:t>15-12-0278-00-wng0</a:t>
              </a:r>
              <a:endParaRPr lang="ko-KR" altLang="en-US" sz="1400" b="1" dirty="0"/>
            </a:p>
          </p:txBody>
        </p:sp>
      </p:grpSp>
    </p:spTree>
    <p:extLst>
      <p:ext uri="{BB962C8B-B14F-4D97-AF65-F5344CB8AC3E}">
        <p14:creationId xmlns:p14="http://schemas.microsoft.com/office/powerpoint/2010/main" val="340179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linds(horizontal)">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685800"/>
            <a:ext cx="8610600" cy="914400"/>
          </a:xfrm>
        </p:spPr>
        <p:txBody>
          <a:bodyPr/>
          <a:lstStyle/>
          <a:p>
            <a:pPr>
              <a:defRPr/>
            </a:pPr>
            <a:r>
              <a:rPr lang="en-US" sz="3000" dirty="0">
                <a:latin typeface="Times New Roman" pitchFamily="18" charset="0"/>
                <a:cs typeface="Times New Roman" pitchFamily="18" charset="0"/>
              </a:rPr>
              <a:t>Time Difference of Arrival (TDOA) </a:t>
            </a:r>
            <a:r>
              <a:rPr lang="en-US" sz="3000" dirty="0" smtClean="0">
                <a:latin typeface="Times New Roman" pitchFamily="18" charset="0"/>
                <a:cs typeface="Times New Roman" pitchFamily="18" charset="0"/>
              </a:rPr>
              <a:t>Measurement [1]</a:t>
            </a:r>
            <a:endParaRPr lang="en-US" sz="30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4099" name="Content Placeholder 2"/>
              <p:cNvSpPr>
                <a:spLocks noGrp="1"/>
              </p:cNvSpPr>
              <p:nvPr>
                <p:ph idx="1"/>
              </p:nvPr>
            </p:nvSpPr>
            <p:spPr>
              <a:xfrm>
                <a:off x="357491" y="1685925"/>
                <a:ext cx="8113117" cy="2230011"/>
              </a:xfrm>
            </p:spPr>
            <p:txBody>
              <a:bodyPr/>
              <a:lstStyle/>
              <a:p>
                <a:pPr marL="285750" indent="-285750" algn="just">
                  <a:lnSpc>
                    <a:spcPct val="150000"/>
                  </a:lnSpc>
                  <a:buFont typeface="Wingdings" pitchFamily="2" charset="2"/>
                  <a:buChar char="ü"/>
                </a:pPr>
                <a:r>
                  <a:rPr lang="en-US" sz="2000" dirty="0">
                    <a:cs typeface="Times New Roman" pitchFamily="18" charset="0"/>
                  </a:rPr>
                  <a:t>Location Estimation of Mobile Device</a:t>
                </a:r>
                <a:r>
                  <a:rPr lang="en-US" sz="2000" dirty="0" smtClean="0">
                    <a:cs typeface="Times New Roman" pitchFamily="18" charset="0"/>
                  </a:rPr>
                  <a:t>:</a:t>
                </a:r>
              </a:p>
              <a:p>
                <a:pPr marL="0" indent="0" algn="just">
                  <a:buNone/>
                </a:pPr>
                <a:r>
                  <a:rPr lang="en-US" sz="2000" dirty="0" smtClean="0">
                    <a:cs typeface="Times New Roman" pitchFamily="18" charset="0"/>
                  </a:rPr>
                  <a:t> </a:t>
                </a:r>
                <a14:m>
                  <m:oMath xmlns:m="http://schemas.openxmlformats.org/officeDocument/2006/math">
                    <m:d>
                      <m:dPr>
                        <m:begChr m:val="{"/>
                        <m:endChr m:val=""/>
                        <m:ctrlPr>
                          <a:rPr lang="en-US" sz="1600" i="1">
                            <a:latin typeface="Cambria Math"/>
                            <a:cs typeface="Times New Roman" pitchFamily="18" charset="0"/>
                          </a:rPr>
                        </m:ctrlPr>
                      </m:dPr>
                      <m:e>
                        <m:eqArr>
                          <m:eqArrPr>
                            <m:ctrlPr>
                              <a:rPr lang="en-US" sz="1600" i="1">
                                <a:latin typeface="Cambria Math"/>
                                <a:cs typeface="Times New Roman" pitchFamily="18" charset="0"/>
                              </a:rPr>
                            </m:ctrlPr>
                          </m:eqArrPr>
                          <m:e>
                            <m:r>
                              <a:rPr lang="en-US" sz="1600" i="1" smtClean="0">
                                <a:latin typeface="Cambria Math"/>
                                <a:cs typeface="Times New Roman" pitchFamily="18" charset="0"/>
                              </a:rPr>
                              <m:t>𝑐</m:t>
                            </m:r>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𝑡</m:t>
                                    </m:r>
                                  </m:e>
                                  <m:sub>
                                    <m:r>
                                      <a:rPr lang="en-US" sz="1600" i="1" smtClean="0">
                                        <a:latin typeface="Cambria Math"/>
                                        <a:cs typeface="Times New Roman" pitchFamily="18" charset="0"/>
                                      </a:rPr>
                                      <m:t>2</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𝑡</m:t>
                                    </m:r>
                                  </m:e>
                                  <m:sub>
                                    <m:r>
                                      <a:rPr lang="en-US" sz="1600" i="1" smtClean="0">
                                        <a:latin typeface="Cambria Math"/>
                                        <a:cs typeface="Times New Roman" pitchFamily="18" charset="0"/>
                                      </a:rPr>
                                      <m:t>1</m:t>
                                    </m:r>
                                  </m:sub>
                                </m:sSub>
                              </m:e>
                            </m:d>
                            <m:r>
                              <a:rPr lang="en-US" sz="1600" i="1" smtClean="0">
                                <a:latin typeface="Cambria Math"/>
                                <a:cs typeface="Times New Roman" pitchFamily="18" charset="0"/>
                              </a:rPr>
                              <m:t>=</m:t>
                            </m:r>
                            <m:rad>
                              <m:radPr>
                                <m:ctrlPr>
                                  <a:rPr lang="en-US" sz="1600" i="1">
                                    <a:latin typeface="Cambria Math"/>
                                    <a:cs typeface="Times New Roman" pitchFamily="18" charset="0"/>
                                  </a:rPr>
                                </m:ctrlPr>
                              </m:radPr>
                              <m:deg>
                                <m:r>
                                  <a:rPr lang="en-US" sz="1600" i="1" smtClean="0">
                                    <a:latin typeface="Cambria Math"/>
                                    <a:cs typeface="Times New Roman" pitchFamily="18" charset="0"/>
                                  </a:rPr>
                                  <m:t>2</m:t>
                                </m:r>
                              </m:deg>
                              <m:e>
                                <m:sSup>
                                  <m:sSupPr>
                                    <m:ctrlPr>
                                      <a:rPr lang="en-US" sz="1600" i="1">
                                        <a:latin typeface="Cambria Math"/>
                                        <a:cs typeface="Times New Roman" pitchFamily="18" charset="0"/>
                                      </a:rPr>
                                    </m:ctrlPr>
                                  </m:sSupPr>
                                  <m:e>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𝑥</m:t>
                                            </m:r>
                                          </m:e>
                                          <m:sub>
                                            <m:r>
                                              <a:rPr lang="en-US" sz="1600" i="1" smtClean="0">
                                                <a:latin typeface="Cambria Math"/>
                                                <a:cs typeface="Times New Roman" pitchFamily="18" charset="0"/>
                                              </a:rPr>
                                              <m:t>𝑘</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𝑥</m:t>
                                            </m:r>
                                          </m:e>
                                          <m:sub>
                                            <m:r>
                                              <a:rPr lang="en-US" sz="1600" i="1" smtClean="0">
                                                <a:latin typeface="Cambria Math"/>
                                                <a:cs typeface="Times New Roman" pitchFamily="18" charset="0"/>
                                              </a:rPr>
                                              <m:t>2</m:t>
                                            </m:r>
                                          </m:sub>
                                        </m:sSub>
                                      </m:e>
                                    </m:d>
                                  </m:e>
                                  <m:sup>
                                    <m:r>
                                      <a:rPr lang="en-US" sz="1600" i="1" smtClean="0">
                                        <a:latin typeface="Cambria Math"/>
                                        <a:cs typeface="Times New Roman" pitchFamily="18" charset="0"/>
                                      </a:rPr>
                                      <m:t>2</m:t>
                                    </m:r>
                                  </m:sup>
                                </m:sSup>
                                <m:r>
                                  <a:rPr lang="en-US" sz="1600" i="1" smtClean="0">
                                    <a:latin typeface="Cambria Math"/>
                                    <a:cs typeface="Times New Roman" pitchFamily="18" charset="0"/>
                                  </a:rPr>
                                  <m:t>+</m:t>
                                </m:r>
                                <m:sSup>
                                  <m:sSupPr>
                                    <m:ctrlPr>
                                      <a:rPr lang="en-US" sz="1600" i="1">
                                        <a:latin typeface="Cambria Math"/>
                                        <a:cs typeface="Times New Roman" pitchFamily="18" charset="0"/>
                                      </a:rPr>
                                    </m:ctrlPr>
                                  </m:sSupPr>
                                  <m:e>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𝑦</m:t>
                                            </m:r>
                                          </m:e>
                                          <m:sub>
                                            <m:r>
                                              <a:rPr lang="en-US" sz="1600" i="1" smtClean="0">
                                                <a:latin typeface="Cambria Math"/>
                                                <a:cs typeface="Times New Roman" pitchFamily="18" charset="0"/>
                                              </a:rPr>
                                              <m:t>𝑘</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𝑦</m:t>
                                            </m:r>
                                          </m:e>
                                          <m:sub>
                                            <m:r>
                                              <a:rPr lang="en-US" sz="1600" i="1" smtClean="0">
                                                <a:latin typeface="Cambria Math"/>
                                                <a:cs typeface="Times New Roman" pitchFamily="18" charset="0"/>
                                              </a:rPr>
                                              <m:t>2</m:t>
                                            </m:r>
                                          </m:sub>
                                        </m:sSub>
                                      </m:e>
                                    </m:d>
                                  </m:e>
                                  <m:sup>
                                    <m:r>
                                      <a:rPr lang="en-US" sz="1600" i="1" smtClean="0">
                                        <a:latin typeface="Cambria Math"/>
                                        <a:cs typeface="Times New Roman" pitchFamily="18" charset="0"/>
                                      </a:rPr>
                                      <m:t>2</m:t>
                                    </m:r>
                                  </m:sup>
                                </m:sSup>
                              </m:e>
                            </m:rad>
                            <m:r>
                              <a:rPr lang="en-US" sz="1600" i="1" smtClean="0">
                                <a:latin typeface="Cambria Math"/>
                                <a:cs typeface="Times New Roman" pitchFamily="18" charset="0"/>
                              </a:rPr>
                              <m:t>−</m:t>
                            </m:r>
                            <m:rad>
                              <m:radPr>
                                <m:ctrlPr>
                                  <a:rPr lang="en-US" sz="1600" i="1">
                                    <a:latin typeface="Cambria Math"/>
                                    <a:cs typeface="Times New Roman" pitchFamily="18" charset="0"/>
                                  </a:rPr>
                                </m:ctrlPr>
                              </m:radPr>
                              <m:deg>
                                <m:r>
                                  <a:rPr lang="en-US" sz="1600" i="1" smtClean="0">
                                    <a:latin typeface="Cambria Math"/>
                                    <a:cs typeface="Times New Roman" pitchFamily="18" charset="0"/>
                                  </a:rPr>
                                  <m:t>2</m:t>
                                </m:r>
                              </m:deg>
                              <m:e>
                                <m:sSup>
                                  <m:sSupPr>
                                    <m:ctrlPr>
                                      <a:rPr lang="en-US" sz="1600" i="1">
                                        <a:latin typeface="Cambria Math"/>
                                        <a:cs typeface="Times New Roman" pitchFamily="18" charset="0"/>
                                      </a:rPr>
                                    </m:ctrlPr>
                                  </m:sSupPr>
                                  <m:e>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𝑥</m:t>
                                            </m:r>
                                          </m:e>
                                          <m:sub>
                                            <m:r>
                                              <a:rPr lang="en-US" sz="1600" i="1" smtClean="0">
                                                <a:latin typeface="Cambria Math"/>
                                                <a:cs typeface="Times New Roman" pitchFamily="18" charset="0"/>
                                              </a:rPr>
                                              <m:t>𝑘</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𝑥</m:t>
                                            </m:r>
                                          </m:e>
                                          <m:sub>
                                            <m:r>
                                              <a:rPr lang="en-US" sz="1600" i="1" smtClean="0">
                                                <a:latin typeface="Cambria Math"/>
                                                <a:cs typeface="Times New Roman" pitchFamily="18" charset="0"/>
                                              </a:rPr>
                                              <m:t>1</m:t>
                                            </m:r>
                                          </m:sub>
                                        </m:sSub>
                                      </m:e>
                                    </m:d>
                                  </m:e>
                                  <m:sup>
                                    <m:r>
                                      <a:rPr lang="en-US" sz="1600" i="1" smtClean="0">
                                        <a:latin typeface="Cambria Math"/>
                                        <a:cs typeface="Times New Roman" pitchFamily="18" charset="0"/>
                                      </a:rPr>
                                      <m:t>2</m:t>
                                    </m:r>
                                  </m:sup>
                                </m:sSup>
                                <m:r>
                                  <a:rPr lang="en-US" sz="1600" i="1" smtClean="0">
                                    <a:latin typeface="Cambria Math"/>
                                    <a:cs typeface="Times New Roman" pitchFamily="18" charset="0"/>
                                  </a:rPr>
                                  <m:t>+</m:t>
                                </m:r>
                                <m:sSup>
                                  <m:sSupPr>
                                    <m:ctrlPr>
                                      <a:rPr lang="en-US" sz="1600" i="1">
                                        <a:latin typeface="Cambria Math"/>
                                        <a:cs typeface="Times New Roman" pitchFamily="18" charset="0"/>
                                      </a:rPr>
                                    </m:ctrlPr>
                                  </m:sSupPr>
                                  <m:e>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𝑦</m:t>
                                            </m:r>
                                          </m:e>
                                          <m:sub>
                                            <m:r>
                                              <a:rPr lang="en-US" sz="1600" i="1" smtClean="0">
                                                <a:latin typeface="Cambria Math"/>
                                                <a:cs typeface="Times New Roman" pitchFamily="18" charset="0"/>
                                              </a:rPr>
                                              <m:t>𝑘</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𝑦</m:t>
                                            </m:r>
                                          </m:e>
                                          <m:sub>
                                            <m:r>
                                              <a:rPr lang="en-US" sz="1600" i="1" smtClean="0">
                                                <a:latin typeface="Cambria Math"/>
                                                <a:cs typeface="Times New Roman" pitchFamily="18" charset="0"/>
                                              </a:rPr>
                                              <m:t>1</m:t>
                                            </m:r>
                                          </m:sub>
                                        </m:sSub>
                                      </m:e>
                                    </m:d>
                                  </m:e>
                                  <m:sup>
                                    <m:r>
                                      <a:rPr lang="en-US" sz="1600" i="1" smtClean="0">
                                        <a:latin typeface="Cambria Math"/>
                                        <a:cs typeface="Times New Roman" pitchFamily="18" charset="0"/>
                                      </a:rPr>
                                      <m:t>2</m:t>
                                    </m:r>
                                  </m:sup>
                                </m:sSup>
                              </m:e>
                            </m:rad>
                          </m:e>
                          <m:e>
                            <m:r>
                              <a:rPr lang="en-US" sz="1600" i="1" smtClean="0">
                                <a:latin typeface="Cambria Math"/>
                                <a:cs typeface="Times New Roman" pitchFamily="18" charset="0"/>
                              </a:rPr>
                              <m:t>𝑐</m:t>
                            </m:r>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𝑡</m:t>
                                    </m:r>
                                  </m:e>
                                  <m:sub>
                                    <m:r>
                                      <a:rPr lang="en-US" sz="1600" i="1" smtClean="0">
                                        <a:latin typeface="Cambria Math"/>
                                        <a:cs typeface="Times New Roman" pitchFamily="18" charset="0"/>
                                      </a:rPr>
                                      <m:t>3</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𝑡</m:t>
                                    </m:r>
                                  </m:e>
                                  <m:sub>
                                    <m:r>
                                      <a:rPr lang="en-US" sz="1600" i="1" smtClean="0">
                                        <a:latin typeface="Cambria Math"/>
                                        <a:cs typeface="Times New Roman" pitchFamily="18" charset="0"/>
                                      </a:rPr>
                                      <m:t>1</m:t>
                                    </m:r>
                                  </m:sub>
                                </m:sSub>
                              </m:e>
                            </m:d>
                            <m:r>
                              <a:rPr lang="en-US" sz="1600" i="1" smtClean="0">
                                <a:latin typeface="Cambria Math"/>
                                <a:cs typeface="Times New Roman" pitchFamily="18" charset="0"/>
                              </a:rPr>
                              <m:t>=</m:t>
                            </m:r>
                            <m:rad>
                              <m:radPr>
                                <m:ctrlPr>
                                  <a:rPr lang="en-US" sz="1600" i="1">
                                    <a:latin typeface="Cambria Math"/>
                                    <a:cs typeface="Times New Roman" pitchFamily="18" charset="0"/>
                                  </a:rPr>
                                </m:ctrlPr>
                              </m:radPr>
                              <m:deg>
                                <m:r>
                                  <a:rPr lang="en-US" sz="1600" i="1" smtClean="0">
                                    <a:latin typeface="Cambria Math"/>
                                    <a:cs typeface="Times New Roman" pitchFamily="18" charset="0"/>
                                  </a:rPr>
                                  <m:t>2</m:t>
                                </m:r>
                              </m:deg>
                              <m:e>
                                <m:sSup>
                                  <m:sSupPr>
                                    <m:ctrlPr>
                                      <a:rPr lang="en-US" sz="1600" i="1">
                                        <a:latin typeface="Cambria Math"/>
                                        <a:cs typeface="Times New Roman" pitchFamily="18" charset="0"/>
                                      </a:rPr>
                                    </m:ctrlPr>
                                  </m:sSupPr>
                                  <m:e>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𝑥</m:t>
                                            </m:r>
                                          </m:e>
                                          <m:sub>
                                            <m:r>
                                              <a:rPr lang="en-US" sz="1600" i="1" smtClean="0">
                                                <a:latin typeface="Cambria Math"/>
                                                <a:cs typeface="Times New Roman" pitchFamily="18" charset="0"/>
                                              </a:rPr>
                                              <m:t>𝑘</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𝑥</m:t>
                                            </m:r>
                                          </m:e>
                                          <m:sub>
                                            <m:r>
                                              <a:rPr lang="en-US" sz="1600" i="1" smtClean="0">
                                                <a:latin typeface="Cambria Math"/>
                                                <a:cs typeface="Times New Roman" pitchFamily="18" charset="0"/>
                                              </a:rPr>
                                              <m:t>3</m:t>
                                            </m:r>
                                          </m:sub>
                                        </m:sSub>
                                      </m:e>
                                    </m:d>
                                  </m:e>
                                  <m:sup>
                                    <m:r>
                                      <a:rPr lang="en-US" sz="1600" i="1" smtClean="0">
                                        <a:latin typeface="Cambria Math"/>
                                        <a:cs typeface="Times New Roman" pitchFamily="18" charset="0"/>
                                      </a:rPr>
                                      <m:t>2</m:t>
                                    </m:r>
                                  </m:sup>
                                </m:sSup>
                                <m:r>
                                  <a:rPr lang="en-US" sz="1600" i="1" smtClean="0">
                                    <a:latin typeface="Cambria Math"/>
                                    <a:cs typeface="Times New Roman" pitchFamily="18" charset="0"/>
                                  </a:rPr>
                                  <m:t>+</m:t>
                                </m:r>
                                <m:sSup>
                                  <m:sSupPr>
                                    <m:ctrlPr>
                                      <a:rPr lang="en-US" sz="1600" i="1">
                                        <a:latin typeface="Cambria Math"/>
                                        <a:cs typeface="Times New Roman" pitchFamily="18" charset="0"/>
                                      </a:rPr>
                                    </m:ctrlPr>
                                  </m:sSupPr>
                                  <m:e>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𝑦</m:t>
                                            </m:r>
                                          </m:e>
                                          <m:sub>
                                            <m:r>
                                              <a:rPr lang="en-US" sz="1600" i="1" smtClean="0">
                                                <a:latin typeface="Cambria Math"/>
                                                <a:cs typeface="Times New Roman" pitchFamily="18" charset="0"/>
                                              </a:rPr>
                                              <m:t>𝑘</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𝑦</m:t>
                                            </m:r>
                                          </m:e>
                                          <m:sub>
                                            <m:r>
                                              <a:rPr lang="en-US" sz="1600" i="1" smtClean="0">
                                                <a:latin typeface="Cambria Math"/>
                                                <a:cs typeface="Times New Roman" pitchFamily="18" charset="0"/>
                                              </a:rPr>
                                              <m:t>3</m:t>
                                            </m:r>
                                          </m:sub>
                                        </m:sSub>
                                      </m:e>
                                    </m:d>
                                  </m:e>
                                  <m:sup>
                                    <m:r>
                                      <a:rPr lang="en-US" sz="1600" i="1" smtClean="0">
                                        <a:latin typeface="Cambria Math"/>
                                        <a:cs typeface="Times New Roman" pitchFamily="18" charset="0"/>
                                      </a:rPr>
                                      <m:t>2</m:t>
                                    </m:r>
                                  </m:sup>
                                </m:sSup>
                              </m:e>
                            </m:rad>
                            <m:r>
                              <a:rPr lang="en-US" sz="1600" i="1" smtClean="0">
                                <a:latin typeface="Cambria Math"/>
                                <a:cs typeface="Times New Roman" pitchFamily="18" charset="0"/>
                              </a:rPr>
                              <m:t>−</m:t>
                            </m:r>
                            <m:rad>
                              <m:radPr>
                                <m:ctrlPr>
                                  <a:rPr lang="en-US" sz="1600" i="1">
                                    <a:latin typeface="Cambria Math"/>
                                    <a:cs typeface="Times New Roman" pitchFamily="18" charset="0"/>
                                  </a:rPr>
                                </m:ctrlPr>
                              </m:radPr>
                              <m:deg>
                                <m:r>
                                  <a:rPr lang="en-US" sz="1600" i="1" smtClean="0">
                                    <a:latin typeface="Cambria Math"/>
                                    <a:cs typeface="Times New Roman" pitchFamily="18" charset="0"/>
                                  </a:rPr>
                                  <m:t>2</m:t>
                                </m:r>
                              </m:deg>
                              <m:e>
                                <m:sSup>
                                  <m:sSupPr>
                                    <m:ctrlPr>
                                      <a:rPr lang="en-US" sz="1600" i="1">
                                        <a:latin typeface="Cambria Math"/>
                                        <a:cs typeface="Times New Roman" pitchFamily="18" charset="0"/>
                                      </a:rPr>
                                    </m:ctrlPr>
                                  </m:sSupPr>
                                  <m:e>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𝑥</m:t>
                                            </m:r>
                                          </m:e>
                                          <m:sub>
                                            <m:r>
                                              <a:rPr lang="en-US" sz="1600" i="1" smtClean="0">
                                                <a:latin typeface="Cambria Math"/>
                                                <a:cs typeface="Times New Roman" pitchFamily="18" charset="0"/>
                                              </a:rPr>
                                              <m:t>𝑘</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𝑥</m:t>
                                            </m:r>
                                          </m:e>
                                          <m:sub>
                                            <m:r>
                                              <a:rPr lang="en-US" sz="1600" i="1" smtClean="0">
                                                <a:latin typeface="Cambria Math"/>
                                                <a:cs typeface="Times New Roman" pitchFamily="18" charset="0"/>
                                              </a:rPr>
                                              <m:t>1</m:t>
                                            </m:r>
                                          </m:sub>
                                        </m:sSub>
                                      </m:e>
                                    </m:d>
                                  </m:e>
                                  <m:sup>
                                    <m:r>
                                      <a:rPr lang="en-US" sz="1600" i="1" smtClean="0">
                                        <a:latin typeface="Cambria Math"/>
                                        <a:cs typeface="Times New Roman" pitchFamily="18" charset="0"/>
                                      </a:rPr>
                                      <m:t>2</m:t>
                                    </m:r>
                                  </m:sup>
                                </m:sSup>
                                <m:r>
                                  <a:rPr lang="en-US" sz="1600" i="1" smtClean="0">
                                    <a:latin typeface="Cambria Math"/>
                                    <a:cs typeface="Times New Roman" pitchFamily="18" charset="0"/>
                                  </a:rPr>
                                  <m:t>+</m:t>
                                </m:r>
                                <m:sSup>
                                  <m:sSupPr>
                                    <m:ctrlPr>
                                      <a:rPr lang="en-US" sz="1600" i="1">
                                        <a:latin typeface="Cambria Math"/>
                                        <a:cs typeface="Times New Roman" pitchFamily="18" charset="0"/>
                                      </a:rPr>
                                    </m:ctrlPr>
                                  </m:sSupPr>
                                  <m:e>
                                    <m:d>
                                      <m:dPr>
                                        <m:ctrlPr>
                                          <a:rPr lang="en-US" sz="1600" i="1">
                                            <a:latin typeface="Cambria Math"/>
                                            <a:cs typeface="Times New Roman" pitchFamily="18" charset="0"/>
                                          </a:rPr>
                                        </m:ctrlPr>
                                      </m:dPr>
                                      <m:e>
                                        <m:sSub>
                                          <m:sSubPr>
                                            <m:ctrlPr>
                                              <a:rPr lang="en-US" sz="1600" i="1">
                                                <a:latin typeface="Cambria Math"/>
                                                <a:cs typeface="Times New Roman" pitchFamily="18" charset="0"/>
                                              </a:rPr>
                                            </m:ctrlPr>
                                          </m:sSubPr>
                                          <m:e>
                                            <m:r>
                                              <a:rPr lang="en-US" sz="1600" i="1" smtClean="0">
                                                <a:latin typeface="Cambria Math"/>
                                                <a:cs typeface="Times New Roman" pitchFamily="18" charset="0"/>
                                              </a:rPr>
                                              <m:t>𝑦</m:t>
                                            </m:r>
                                          </m:e>
                                          <m:sub>
                                            <m:r>
                                              <a:rPr lang="en-US" sz="1600" i="1" smtClean="0">
                                                <a:latin typeface="Cambria Math"/>
                                                <a:cs typeface="Times New Roman" pitchFamily="18" charset="0"/>
                                              </a:rPr>
                                              <m:t>𝑘</m:t>
                                            </m:r>
                                          </m:sub>
                                        </m:sSub>
                                        <m:r>
                                          <a:rPr lang="en-US" sz="1600" i="1" smtClean="0">
                                            <a:latin typeface="Cambria Math"/>
                                            <a:cs typeface="Times New Roman" pitchFamily="18" charset="0"/>
                                          </a:rPr>
                                          <m:t>−</m:t>
                                        </m:r>
                                        <m:sSub>
                                          <m:sSubPr>
                                            <m:ctrlPr>
                                              <a:rPr lang="en-US" sz="1600" i="1">
                                                <a:latin typeface="Cambria Math"/>
                                                <a:cs typeface="Times New Roman" pitchFamily="18" charset="0"/>
                                              </a:rPr>
                                            </m:ctrlPr>
                                          </m:sSubPr>
                                          <m:e>
                                            <m:r>
                                              <a:rPr lang="en-US" sz="1600" i="1" smtClean="0">
                                                <a:latin typeface="Cambria Math"/>
                                                <a:cs typeface="Times New Roman" pitchFamily="18" charset="0"/>
                                              </a:rPr>
                                              <m:t>𝑦</m:t>
                                            </m:r>
                                          </m:e>
                                          <m:sub>
                                            <m:r>
                                              <a:rPr lang="en-US" sz="1600" i="1" smtClean="0">
                                                <a:latin typeface="Cambria Math"/>
                                                <a:cs typeface="Times New Roman" pitchFamily="18" charset="0"/>
                                              </a:rPr>
                                              <m:t>1</m:t>
                                            </m:r>
                                          </m:sub>
                                        </m:sSub>
                                      </m:e>
                                    </m:d>
                                  </m:e>
                                  <m:sup>
                                    <m:r>
                                      <a:rPr lang="en-US" sz="1600" i="1" smtClean="0">
                                        <a:latin typeface="Cambria Math"/>
                                        <a:cs typeface="Times New Roman" pitchFamily="18" charset="0"/>
                                      </a:rPr>
                                      <m:t>2</m:t>
                                    </m:r>
                                  </m:sup>
                                </m:sSup>
                              </m:e>
                            </m:rad>
                          </m:e>
                        </m:eqArr>
                      </m:e>
                    </m:d>
                  </m:oMath>
                </a14:m>
                <a:endParaRPr lang="en-US" sz="1400" dirty="0" smtClean="0">
                  <a:cs typeface="Times New Roman" pitchFamily="18" charset="0"/>
                </a:endParaRPr>
              </a:p>
              <a:p>
                <a:pPr marL="457200" lvl="1">
                  <a:lnSpc>
                    <a:spcPct val="150000"/>
                  </a:lnSpc>
                  <a:buNone/>
                </a:pPr>
                <a:r>
                  <a:rPr lang="en-US" sz="1400" i="1" dirty="0">
                    <a:cs typeface="Times New Roman" pitchFamily="18" charset="0"/>
                  </a:rPr>
                  <a:t> c : </a:t>
                </a:r>
                <a:r>
                  <a:rPr lang="en-US" sz="1400" dirty="0">
                    <a:cs typeface="Times New Roman" pitchFamily="18" charset="0"/>
                  </a:rPr>
                  <a:t>speed of light.</a:t>
                </a:r>
              </a:p>
              <a:p>
                <a:pPr marL="171450" lvl="1" indent="-57150">
                  <a:lnSpc>
                    <a:spcPct val="150000"/>
                  </a:lnSpc>
                  <a:buNone/>
                </a:pPr>
                <a:r>
                  <a:rPr lang="en-US" sz="1400" dirty="0">
                    <a:cs typeface="Times New Roman" pitchFamily="18" charset="0"/>
                  </a:rPr>
                  <a:t> </a:t>
                </a:r>
                <a14:m>
                  <m:oMath xmlns:m="http://schemas.openxmlformats.org/officeDocument/2006/math">
                    <m:sSub>
                      <m:sSubPr>
                        <m:ctrlPr>
                          <a:rPr lang="en-US" sz="1400" i="1">
                            <a:latin typeface="Cambria Math"/>
                            <a:cs typeface="Times New Roman" pitchFamily="18" charset="0"/>
                          </a:rPr>
                        </m:ctrlPr>
                      </m:sSubPr>
                      <m:e>
                        <m:r>
                          <a:rPr lang="en-US" sz="1400" i="1">
                            <a:latin typeface="Cambria Math"/>
                            <a:cs typeface="Times New Roman" pitchFamily="18" charset="0"/>
                          </a:rPr>
                          <m:t>𝑡</m:t>
                        </m:r>
                      </m:e>
                      <m:sub>
                        <m:r>
                          <a:rPr lang="en-US" sz="1400" i="1">
                            <a:latin typeface="Cambria Math"/>
                            <a:cs typeface="Times New Roman" pitchFamily="18" charset="0"/>
                          </a:rPr>
                          <m:t>𝑖</m:t>
                        </m:r>
                      </m:sub>
                    </m:sSub>
                  </m:oMath>
                </a14:m>
                <a:r>
                  <a:rPr lang="en-US" sz="1400" dirty="0">
                    <a:cs typeface="Times New Roman" pitchFamily="18" charset="0"/>
                  </a:rPr>
                  <a:t>: transmission time from reference node </a:t>
                </a:r>
                <a:r>
                  <a:rPr lang="en-US" sz="1400" i="1" dirty="0">
                    <a:cs typeface="Times New Roman" pitchFamily="18" charset="0"/>
                  </a:rPr>
                  <a:t>i</a:t>
                </a:r>
                <a:r>
                  <a:rPr lang="en-US" sz="1400" dirty="0">
                    <a:cs typeface="Times New Roman" pitchFamily="18" charset="0"/>
                  </a:rPr>
                  <a:t> to mobile device </a:t>
                </a:r>
                <a:r>
                  <a:rPr lang="en-US" sz="1400" i="1" dirty="0">
                    <a:cs typeface="Times New Roman" pitchFamily="18" charset="0"/>
                  </a:rPr>
                  <a:t>(</a:t>
                </a:r>
                <a:r>
                  <a:rPr lang="en-US" sz="1400" i="1" dirty="0" err="1">
                    <a:cs typeface="Times New Roman" pitchFamily="18" charset="0"/>
                  </a:rPr>
                  <a:t>i</a:t>
                </a:r>
                <a:r>
                  <a:rPr lang="en-US" sz="1400" dirty="0">
                    <a:cs typeface="Times New Roman" pitchFamily="18" charset="0"/>
                  </a:rPr>
                  <a:t>=1,2,3</a:t>
                </a:r>
                <a:r>
                  <a:rPr lang="en-US" sz="1400" i="1" dirty="0">
                    <a:cs typeface="Times New Roman" pitchFamily="18" charset="0"/>
                  </a:rPr>
                  <a:t>).</a:t>
                </a:r>
              </a:p>
              <a:p>
                <a:pPr marL="285750" indent="-285750" algn="just">
                  <a:lnSpc>
                    <a:spcPct val="150000"/>
                  </a:lnSpc>
                  <a:buFont typeface="Wingdings" pitchFamily="2" charset="2"/>
                  <a:buChar char="ü"/>
                </a:pPr>
                <a:endParaRPr lang="en-US" sz="2000" dirty="0">
                  <a:cs typeface="Times New Roman" pitchFamily="18" charset="0"/>
                </a:endParaRPr>
              </a:p>
            </p:txBody>
          </p:sp>
        </mc:Choice>
        <mc:Fallback xmlns="">
          <p:sp>
            <p:nvSpPr>
              <p:cNvPr id="4099" name="Content Placeholder 2"/>
              <p:cNvSpPr>
                <a:spLocks noGrp="1" noRot="1" noChangeAspect="1" noMove="1" noResize="1" noEditPoints="1" noAdjustHandles="1" noChangeArrowheads="1" noChangeShapeType="1" noTextEdit="1"/>
              </p:cNvSpPr>
              <p:nvPr>
                <p:ph idx="1"/>
              </p:nvPr>
            </p:nvSpPr>
            <p:spPr>
              <a:xfrm>
                <a:off x="357491" y="1685925"/>
                <a:ext cx="8113117" cy="2230011"/>
              </a:xfrm>
              <a:blipFill rotWithShape="1">
                <a:blip r:embed="rId3"/>
                <a:stretch>
                  <a:fillRect l="-676"/>
                </a:stretch>
              </a:blipFill>
            </p:spPr>
            <p:txBody>
              <a:bodyPr/>
              <a:lstStyle/>
              <a:p>
                <a:r>
                  <a:rPr lang="en-US">
                    <a:noFill/>
                  </a:rPr>
                  <a:t> </a:t>
                </a:r>
              </a:p>
            </p:txBody>
          </p:sp>
        </mc:Fallback>
      </mc:AlternateContent>
      <p:sp>
        <p:nvSpPr>
          <p:cNvPr id="6" name="Date Placeholder 1"/>
          <p:cNvSpPr>
            <a:spLocks noGrp="1"/>
          </p:cNvSpPr>
          <p:nvPr>
            <p:ph type="dt" sz="half" idx="10"/>
          </p:nvPr>
        </p:nvSpPr>
        <p:spPr>
          <a:xfrm>
            <a:off x="685800" y="381456"/>
            <a:ext cx="1600200" cy="215444"/>
          </a:xfrm>
        </p:spPr>
        <p:txBody>
          <a:bodyPr/>
          <a:lstStyle/>
          <a:p>
            <a:r>
              <a:rPr lang="en-US" dirty="0"/>
              <a:t>May </a:t>
            </a:r>
            <a:r>
              <a:rPr lang="en-US" dirty="0" smtClean="0"/>
              <a:t>2012</a:t>
            </a:r>
            <a:endParaRPr lang="en-US"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grpSp>
        <p:nvGrpSpPr>
          <p:cNvPr id="8" name="Group 7"/>
          <p:cNvGrpSpPr/>
          <p:nvPr/>
        </p:nvGrpSpPr>
        <p:grpSpPr>
          <a:xfrm>
            <a:off x="5488760" y="2800019"/>
            <a:ext cx="3567518" cy="3657600"/>
            <a:chOff x="5303407" y="2590800"/>
            <a:chExt cx="3368153" cy="3505200"/>
          </a:xfrm>
        </p:grpSpPr>
        <mc:AlternateContent xmlns:mc="http://schemas.openxmlformats.org/markup-compatibility/2006" xmlns:a14="http://schemas.microsoft.com/office/drawing/2010/main">
          <mc:Choice Requires="a14">
            <p:graphicFrame>
              <p:nvGraphicFramePr>
                <p:cNvPr id="9" name="Object 8"/>
                <p:cNvGraphicFramePr>
                  <a:graphicFrameLocks noChangeAspect="1"/>
                </p:cNvGraphicFramePr>
                <p:nvPr>
                  <p:extLst>
                    <p:ext uri="{D42A27DB-BD31-4B8C-83A1-F6EECF244321}">
                      <p14:modId xmlns:p14="http://schemas.microsoft.com/office/powerpoint/2010/main" val="3032010091"/>
                    </p:ext>
                  </p:extLst>
                </p:nvPr>
              </p:nvGraphicFramePr>
              <p:xfrm>
                <a:off x="5303407" y="2590800"/>
                <a:ext cx="3368153" cy="3505200"/>
              </p:xfrm>
              <a:graphic>
                <a:graphicData uri="http://schemas.openxmlformats.org/presentationml/2006/ole">
                  <mc:AlternateContent>
                    <mc:Choice xmlns:v="urn:schemas-microsoft-com:vml" Requires="v">
                      <p:oleObj spid="_x0000_s1027" name="Visio" r:id="rId4" imgW="4606955" imgH="3939408" progId="Visio.Drawing.11">
                        <p:embed/>
                      </p:oleObj>
                    </mc:Choice>
                    <mc:Fallback>
                      <p:oleObj name="Visio" r:id="rId4" imgW="4606955" imgH="3939408" progId="Visio.Drawing.11">
                        <p:embed/>
                        <p:pic>
                          <p:nvPicPr>
                            <p:cNvPr id="0" name=""/>
                            <p:cNvPicPr>
                              <a:picLocks noChangeAspect="1" noChangeArrowheads="1"/>
                            </p:cNvPicPr>
                            <p:nvPr/>
                          </p:nvPicPr>
                          <p:blipFill>
                            <a:blip r:embed="rId5"/>
                            <a:srcRect l="-17863" t="-4642" r="-1985" b="-4642"/>
                            <a:stretch>
                              <a:fillRect/>
                            </a:stretch>
                          </p:blipFill>
                          <p:spPr bwMode="auto">
                            <a:xfrm>
                              <a:off x="5303407" y="2590800"/>
                              <a:ext cx="3368153" cy="3505200"/>
                            </a:xfrm>
                            <a:prstGeom prst="rect">
                              <a:avLst/>
                            </a:prstGeom>
                            <a:noFill/>
                          </p:spPr>
                        </p:pic>
                      </p:oleObj>
                    </mc:Fallback>
                  </mc:AlternateContent>
                </a:graphicData>
              </a:graphic>
            </p:graphicFrame>
          </mc:Choice>
          <mc:Fallback xmlns="">
            <p:graphicFrame>
              <p:nvGraphicFramePr>
                <p:cNvPr id="3" name="Object 2"/>
                <p:cNvGraphicFramePr>
                  <a:graphicFrameLocks noChangeAspect="1"/>
                </p:cNvGraphicFramePr>
                <p:nvPr>
                  <p:extLst>
                    <p:ext uri="{D42A27DB-BD31-4B8C-83A1-F6EECF244321}">
                      <p14:modId xmlns:p14="http://schemas.microsoft.com/office/powerpoint/2010/main" val="1098651504"/>
                    </p:ext>
                  </p:extLst>
                </p:nvPr>
              </p:nvGraphicFramePr>
              <p:xfrm>
                <a:off x="5303407" y="2590800"/>
                <a:ext cx="3368153" cy="3505200"/>
              </p:xfrm>
              <a:graphic>
                <a:graphicData uri="http://schemas.openxmlformats.org/presentationml/2006/ole">
                  <mc:AlternateContent>
                    <mc:Choice xmlns:v="urn:schemas-microsoft-com:vml" Requires="v">
                      <p:oleObj spid="_x0000_s42001" name="Visio" r:id="rId6" imgW="4606955" imgH="3939408" progId="Visio.Drawing.11">
                        <p:embed/>
                      </p:oleObj>
                    </mc:Choice>
                    <mc:Fallback>
                      <p:oleObj name="Visio" r:id="rId6" imgW="4606955" imgH="3939408" progId="Visio.Drawing.11">
                        <p:embed/>
                        <p:pic>
                          <p:nvPicPr>
                            <p:cNvPr id="0" name=""/>
                            <p:cNvPicPr>
                              <a:picLocks noChangeAspect="1" noChangeArrowheads="1"/>
                            </p:cNvPicPr>
                            <p:nvPr/>
                          </p:nvPicPr>
                          <p:blipFill>
                            <a:blip r:embed="rId7"/>
                            <a:srcRect l="-17863" t="-4642" r="-1985" b="-4642"/>
                            <a:stretch>
                              <a:fillRect/>
                            </a:stretch>
                          </p:blipFill>
                          <p:spPr bwMode="auto">
                            <a:xfrm>
                              <a:off x="5303407" y="2590800"/>
                              <a:ext cx="3368153" cy="3505200"/>
                            </a:xfrm>
                            <a:prstGeom prst="rect">
                              <a:avLst/>
                            </a:prstGeom>
                            <a:noFill/>
                          </p:spPr>
                        </p:pic>
                      </p:oleObj>
                    </mc:Fallback>
                  </mc:AlternateContent>
                </a:graphicData>
              </a:graphic>
            </p:graphicFrame>
          </mc:Fallback>
        </mc:AlternateContent>
        <p:grpSp>
          <p:nvGrpSpPr>
            <p:cNvPr id="10" name="Group 9"/>
            <p:cNvGrpSpPr/>
            <p:nvPr/>
          </p:nvGrpSpPr>
          <p:grpSpPr>
            <a:xfrm>
              <a:off x="5793872" y="3284220"/>
              <a:ext cx="2877688" cy="2735580"/>
              <a:chOff x="5793872" y="3284220"/>
              <a:chExt cx="2877688" cy="2735580"/>
            </a:xfrm>
          </p:grpSpPr>
          <mc:AlternateContent xmlns:mc="http://schemas.openxmlformats.org/markup-compatibility/2006" xmlns:a14="http://schemas.microsoft.com/office/drawing/2010/main">
            <mc:Choice Requires="a14">
              <p:sp>
                <p:nvSpPr>
                  <p:cNvPr id="11" name="Text Box 2"/>
                  <p:cNvSpPr txBox="1">
                    <a:spLocks noChangeArrowheads="1"/>
                  </p:cNvSpPr>
                  <p:nvPr/>
                </p:nvSpPr>
                <p:spPr bwMode="auto">
                  <a:xfrm>
                    <a:off x="5793872" y="3305033"/>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3</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3</m:t>
                                  </m:r>
                                </m:sub>
                              </m:sSub>
                            </m:e>
                          </m:d>
                        </m:oMath>
                      </m:oMathPara>
                    </a14:m>
                    <a:endParaRPr lang="en-US" dirty="0">
                      <a:effectLst/>
                      <a:latin typeface="Calibri"/>
                      <a:ea typeface="Times New Roman"/>
                      <a:cs typeface="Times New Roman"/>
                    </a:endParaRPr>
                  </a:p>
                </p:txBody>
              </p:sp>
            </mc:Choice>
            <mc:Fallback xmlns="">
              <p:sp>
                <p:nvSpPr>
                  <p:cNvPr id="11" name="Text Box 2"/>
                  <p:cNvSpPr txBox="1">
                    <a:spLocks noRot="1" noChangeAspect="1" noMove="1" noResize="1" noEditPoints="1" noAdjustHandles="1" noChangeArrowheads="1" noChangeShapeType="1" noTextEdit="1"/>
                  </p:cNvSpPr>
                  <p:nvPr/>
                </p:nvSpPr>
                <p:spPr bwMode="auto">
                  <a:xfrm>
                    <a:off x="5793872" y="3305033"/>
                    <a:ext cx="552941" cy="346059"/>
                  </a:xfrm>
                  <a:prstGeom prst="rect">
                    <a:avLst/>
                  </a:prstGeom>
                  <a:blipFill rotWithShape="1">
                    <a:blip r:embed="rId8"/>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 Box 2"/>
                  <p:cNvSpPr txBox="1">
                    <a:spLocks noChangeArrowheads="1"/>
                  </p:cNvSpPr>
                  <p:nvPr/>
                </p:nvSpPr>
                <p:spPr bwMode="auto">
                  <a:xfrm>
                    <a:off x="6400800" y="5673741"/>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1</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1</m:t>
                                  </m:r>
                                </m:sub>
                              </m:sSub>
                            </m:e>
                          </m:d>
                        </m:oMath>
                      </m:oMathPara>
                    </a14:m>
                    <a:endParaRPr lang="en-US" dirty="0">
                      <a:effectLst/>
                      <a:latin typeface="Calibri"/>
                      <a:ea typeface="Times New Roman"/>
                      <a:cs typeface="Times New Roman"/>
                    </a:endParaRPr>
                  </a:p>
                </p:txBody>
              </p:sp>
            </mc:Choice>
            <mc:Fallback xmlns="">
              <p:sp>
                <p:nvSpPr>
                  <p:cNvPr id="12" name="Text Box 2"/>
                  <p:cNvSpPr txBox="1">
                    <a:spLocks noRot="1" noChangeAspect="1" noMove="1" noResize="1" noEditPoints="1" noAdjustHandles="1" noChangeArrowheads="1" noChangeShapeType="1" noTextEdit="1"/>
                  </p:cNvSpPr>
                  <p:nvPr/>
                </p:nvSpPr>
                <p:spPr bwMode="auto">
                  <a:xfrm>
                    <a:off x="6400800" y="5673741"/>
                    <a:ext cx="552941" cy="346059"/>
                  </a:xfrm>
                  <a:prstGeom prst="rect">
                    <a:avLst/>
                  </a:prstGeom>
                  <a:blipFill rotWithShape="1">
                    <a:blip r:embed="rId9"/>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 Box 2"/>
                  <p:cNvSpPr txBox="1">
                    <a:spLocks noChangeArrowheads="1"/>
                  </p:cNvSpPr>
                  <p:nvPr/>
                </p:nvSpPr>
                <p:spPr bwMode="auto">
                  <a:xfrm>
                    <a:off x="8118619" y="3284220"/>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2</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2</m:t>
                                  </m:r>
                                </m:sub>
                              </m:sSub>
                            </m:e>
                          </m:d>
                        </m:oMath>
                      </m:oMathPara>
                    </a14:m>
                    <a:endParaRPr lang="en-US" dirty="0">
                      <a:effectLst/>
                      <a:latin typeface="Calibri"/>
                      <a:ea typeface="Times New Roman"/>
                      <a:cs typeface="Times New Roman"/>
                    </a:endParaRPr>
                  </a:p>
                </p:txBody>
              </p:sp>
            </mc:Choice>
            <mc:Fallback xmlns="">
              <p:sp>
                <p:nvSpPr>
                  <p:cNvPr id="13" name="Text Box 2"/>
                  <p:cNvSpPr txBox="1">
                    <a:spLocks noRot="1" noChangeAspect="1" noMove="1" noResize="1" noEditPoints="1" noAdjustHandles="1" noChangeArrowheads="1" noChangeShapeType="1" noTextEdit="1"/>
                  </p:cNvSpPr>
                  <p:nvPr/>
                </p:nvSpPr>
                <p:spPr bwMode="auto">
                  <a:xfrm>
                    <a:off x="8118619" y="3284220"/>
                    <a:ext cx="552941" cy="346059"/>
                  </a:xfrm>
                  <a:prstGeom prst="rect">
                    <a:avLst/>
                  </a:prstGeom>
                  <a:blipFill rotWithShape="1">
                    <a:blip r:embed="rId10"/>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 Box 2"/>
                  <p:cNvSpPr txBox="1">
                    <a:spLocks noChangeArrowheads="1"/>
                  </p:cNvSpPr>
                  <p:nvPr/>
                </p:nvSpPr>
                <p:spPr bwMode="auto">
                  <a:xfrm>
                    <a:off x="6838459" y="3616341"/>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𝑘</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𝑘</m:t>
                                  </m:r>
                                </m:sub>
                              </m:sSub>
                            </m:e>
                          </m:d>
                        </m:oMath>
                      </m:oMathPara>
                    </a14:m>
                    <a:endParaRPr lang="en-US" dirty="0">
                      <a:effectLst/>
                      <a:latin typeface="Calibri"/>
                      <a:ea typeface="Times New Roman"/>
                      <a:cs typeface="Times New Roman"/>
                    </a:endParaRPr>
                  </a:p>
                </p:txBody>
              </p:sp>
            </mc:Choice>
            <mc:Fallback xmlns="">
              <p:sp>
                <p:nvSpPr>
                  <p:cNvPr id="14" name="Text Box 2"/>
                  <p:cNvSpPr txBox="1">
                    <a:spLocks noRot="1" noChangeAspect="1" noMove="1" noResize="1" noEditPoints="1" noAdjustHandles="1" noChangeArrowheads="1" noChangeShapeType="1" noTextEdit="1"/>
                  </p:cNvSpPr>
                  <p:nvPr/>
                </p:nvSpPr>
                <p:spPr bwMode="auto">
                  <a:xfrm>
                    <a:off x="6838459" y="3616341"/>
                    <a:ext cx="552941" cy="346059"/>
                  </a:xfrm>
                  <a:prstGeom prst="rect">
                    <a:avLst/>
                  </a:prstGeom>
                  <a:blipFill rotWithShape="1">
                    <a:blip r:embed="rId11"/>
                    <a:stretch>
                      <a:fillRect/>
                    </a:stretch>
                  </a:blipFill>
                  <a:ln w="9525">
                    <a:noFill/>
                    <a:miter lim="800000"/>
                    <a:headEnd/>
                    <a:tailEnd/>
                  </a:ln>
                </p:spPr>
                <p:txBody>
                  <a:bodyPr/>
                  <a:lstStyle/>
                  <a:p>
                    <a:r>
                      <a:rPr lang="en-US">
                        <a:noFill/>
                      </a:rPr>
                      <a:t> </a:t>
                    </a:r>
                  </a:p>
                </p:txBody>
              </p:sp>
            </mc:Fallback>
          </mc:AlternateContent>
        </p:grpSp>
      </p:grpSp>
      <p:sp>
        <p:nvSpPr>
          <p:cNvPr id="3" name="TextBox 2"/>
          <p:cNvSpPr txBox="1"/>
          <p:nvPr/>
        </p:nvSpPr>
        <p:spPr>
          <a:xfrm>
            <a:off x="381000" y="4638675"/>
            <a:ext cx="5691491" cy="707886"/>
          </a:xfrm>
          <a:prstGeom prst="rect">
            <a:avLst/>
          </a:prstGeom>
          <a:noFill/>
        </p:spPr>
        <p:txBody>
          <a:bodyPr wrap="square" rtlCol="0">
            <a:spAutoFit/>
          </a:bodyPr>
          <a:lstStyle/>
          <a:p>
            <a:pPr marL="342900" indent="-342900">
              <a:buFont typeface="Wingdings" pitchFamily="2" charset="2"/>
              <a:buChar char="ü"/>
            </a:pPr>
            <a:r>
              <a:rPr lang="en-US" sz="2000" dirty="0">
                <a:cs typeface="Times New Roman" pitchFamily="18" charset="0"/>
              </a:rPr>
              <a:t>TDOA measurements need at least three reference points.</a:t>
            </a:r>
            <a:endParaRPr lang="en-US" sz="2000" dirty="0"/>
          </a:p>
        </p:txBody>
      </p:sp>
    </p:spTree>
    <p:extLst>
      <p:ext uri="{BB962C8B-B14F-4D97-AF65-F5344CB8AC3E}">
        <p14:creationId xmlns:p14="http://schemas.microsoft.com/office/powerpoint/2010/main" val="1164578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762000"/>
            <a:ext cx="9220200" cy="762000"/>
          </a:xfrm>
        </p:spPr>
        <p:txBody>
          <a:bodyPr/>
          <a:lstStyle/>
          <a:p>
            <a:pPr>
              <a:defRPr/>
            </a:pPr>
            <a:r>
              <a:rPr lang="en-US" sz="2800" dirty="0">
                <a:latin typeface="Times New Roman" pitchFamily="18" charset="0"/>
                <a:cs typeface="Times New Roman" pitchFamily="18" charset="0"/>
              </a:rPr>
              <a:t>Received Signal Strength Indication (RSSI) </a:t>
            </a:r>
            <a:r>
              <a:rPr lang="en-US" sz="2800" dirty="0" smtClean="0">
                <a:latin typeface="Times New Roman" pitchFamily="18" charset="0"/>
                <a:cs typeface="Times New Roman" pitchFamily="18" charset="0"/>
              </a:rPr>
              <a:t>Measurement [2]</a:t>
            </a:r>
            <a:endParaRPr lang="en-US" sz="28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35416" y="1583340"/>
                <a:ext cx="6858000" cy="4114800"/>
              </a:xfrm>
            </p:spPr>
            <p:txBody>
              <a:bodyPr/>
              <a:lstStyle/>
              <a:p>
                <a:pPr marL="285750" indent="-285750" algn="just">
                  <a:buFont typeface="Wingdings" pitchFamily="2" charset="2"/>
                  <a:buChar char="ü"/>
                </a:pPr>
                <a14:m>
                  <m:oMath xmlns:m="http://schemas.openxmlformats.org/officeDocument/2006/math">
                    <m:sSub>
                      <m:sSubPr>
                        <m:ctrlPr>
                          <a:rPr lang="en-US" sz="2000" i="1">
                            <a:latin typeface="Cambria Math"/>
                          </a:rPr>
                        </m:ctrlPr>
                      </m:sSubPr>
                      <m:e>
                        <m:r>
                          <a:rPr lang="en-US" sz="2000" i="1">
                            <a:latin typeface="Cambria Math"/>
                          </a:rPr>
                          <m:t>𝑑</m:t>
                        </m:r>
                      </m:e>
                      <m:sub>
                        <m:r>
                          <a:rPr lang="en-US" sz="2000" i="1">
                            <a:latin typeface="Cambria Math"/>
                          </a:rPr>
                          <m:t>𝑘</m:t>
                        </m:r>
                        <m:r>
                          <a:rPr lang="en-US" sz="2000" i="1">
                            <a:latin typeface="Cambria Math"/>
                          </a:rPr>
                          <m:t>,</m:t>
                        </m:r>
                        <m:r>
                          <a:rPr lang="en-US" sz="2000" i="1">
                            <a:latin typeface="Cambria Math"/>
                          </a:rPr>
                          <m:t>𝑖</m:t>
                        </m:r>
                      </m:sub>
                    </m:sSub>
                  </m:oMath>
                </a14:m>
                <a:r>
                  <a:rPr lang="en-US" sz="2000" dirty="0">
                    <a:cs typeface="Times New Roman" pitchFamily="18" charset="0"/>
                  </a:rPr>
                  <a:t> can be calculated based on received signal power from the reference point </a:t>
                </a:r>
                <a:r>
                  <a:rPr lang="en-US" sz="2000" i="1" dirty="0">
                    <a:cs typeface="Times New Roman" pitchFamily="18" charset="0"/>
                  </a:rPr>
                  <a:t>i</a:t>
                </a:r>
                <a:r>
                  <a:rPr lang="en-US" sz="2000" dirty="0">
                    <a:cs typeface="Times New Roman" pitchFamily="18" charset="0"/>
                  </a:rPr>
                  <a:t>:</a:t>
                </a:r>
              </a:p>
              <a:p>
                <a:pPr marL="0" indent="0" algn="just">
                  <a:buNone/>
                </a:pPr>
                <a14:m>
                  <m:oMathPara xmlns:m="http://schemas.openxmlformats.org/officeDocument/2006/math">
                    <m:oMathParaPr>
                      <m:jc m:val="centerGroup"/>
                    </m:oMathParaPr>
                    <m:oMath xmlns:m="http://schemas.openxmlformats.org/officeDocument/2006/math">
                      <m:sSub>
                        <m:sSubPr>
                          <m:ctrlPr>
                            <a:rPr lang="en-US" sz="2000" i="1">
                              <a:latin typeface="Cambria Math"/>
                            </a:rPr>
                          </m:ctrlPr>
                        </m:sSubPr>
                        <m:e>
                          <m:r>
                            <a:rPr lang="en-US" sz="2000" i="1">
                              <a:latin typeface="Cambria Math"/>
                            </a:rPr>
                            <m:t>𝑑</m:t>
                          </m:r>
                        </m:e>
                        <m:sub>
                          <m:r>
                            <a:rPr lang="en-US" sz="2000" i="1">
                              <a:latin typeface="Cambria Math"/>
                            </a:rPr>
                            <m:t>𝑘</m:t>
                          </m:r>
                          <m:r>
                            <a:rPr lang="en-US" sz="2000" i="1">
                              <a:latin typeface="Cambria Math"/>
                            </a:rPr>
                            <m:t>,</m:t>
                          </m:r>
                          <m:r>
                            <a:rPr lang="en-US" sz="2000" i="1">
                              <a:latin typeface="Cambria Math"/>
                            </a:rPr>
                            <m:t>𝑖</m:t>
                          </m:r>
                        </m:sub>
                      </m:sSub>
                      <m:r>
                        <a:rPr lang="en-US" sz="2000" i="1">
                          <a:latin typeface="Cambria Math"/>
                        </a:rPr>
                        <m:t>= </m:t>
                      </m:r>
                      <m:rad>
                        <m:radPr>
                          <m:degHide m:val="on"/>
                          <m:ctrlPr>
                            <a:rPr lang="en-US" sz="2000" i="1">
                              <a:latin typeface="Cambria Math"/>
                            </a:rPr>
                          </m:ctrlPr>
                        </m:radPr>
                        <m:deg/>
                        <m:e>
                          <m:sSub>
                            <m:sSubPr>
                              <m:ctrlPr>
                                <a:rPr lang="en-US" sz="2000" i="1">
                                  <a:latin typeface="Cambria Math"/>
                                </a:rPr>
                              </m:ctrlPr>
                            </m:sSubPr>
                            <m:e>
                              <m:r>
                                <a:rPr lang="en-US" sz="2000" i="1">
                                  <a:latin typeface="Cambria Math"/>
                                </a:rPr>
                                <m:t>𝐶</m:t>
                              </m:r>
                            </m:e>
                            <m:sub>
                              <m:r>
                                <a:rPr lang="en-US" sz="2000" i="1">
                                  <a:latin typeface="Cambria Math"/>
                                </a:rPr>
                                <m:t>𝑜𝑝𝑡</m:t>
                              </m:r>
                            </m:sub>
                          </m:sSub>
                          <m:r>
                            <a:rPr lang="en-US" sz="2000" i="1">
                              <a:latin typeface="Cambria Math"/>
                            </a:rPr>
                            <m:t>/</m:t>
                          </m:r>
                          <m:sSub>
                            <m:sSubPr>
                              <m:ctrlPr>
                                <a:rPr lang="en-US" sz="2000" i="1">
                                  <a:latin typeface="Cambria Math"/>
                                </a:rPr>
                              </m:ctrlPr>
                            </m:sSubPr>
                            <m:e>
                              <m:r>
                                <a:rPr lang="en-US" sz="2000" i="1">
                                  <a:latin typeface="Cambria Math"/>
                                </a:rPr>
                                <m:t>𝑃</m:t>
                              </m:r>
                            </m:e>
                            <m:sub>
                              <m:r>
                                <a:rPr lang="en-US" sz="2000" i="1">
                                  <a:latin typeface="Cambria Math"/>
                                </a:rPr>
                                <m:t>𝑟𝑖</m:t>
                              </m:r>
                            </m:sub>
                          </m:sSub>
                        </m:e>
                      </m:rad>
                    </m:oMath>
                  </m:oMathPara>
                </a14:m>
                <a:endParaRPr lang="en-US" sz="2000" dirty="0">
                  <a:cs typeface="Times New Roman" pitchFamily="18" charset="0"/>
                </a:endParaRPr>
              </a:p>
              <a:p>
                <a:pPr marL="0" indent="0" algn="just">
                  <a:buNone/>
                </a:pPr>
                <a:r>
                  <a:rPr lang="en-US" sz="2000" dirty="0" smtClean="0"/>
                  <a:t>       </a:t>
                </a:r>
                <a14:m>
                  <m:oMath xmlns:m="http://schemas.openxmlformats.org/officeDocument/2006/math">
                    <m:sSub>
                      <m:sSubPr>
                        <m:ctrlPr>
                          <a:rPr lang="en-US" sz="2000" i="1">
                            <a:latin typeface="Cambria Math"/>
                          </a:rPr>
                        </m:ctrlPr>
                      </m:sSubPr>
                      <m:e>
                        <m:r>
                          <a:rPr lang="en-US" sz="2000" i="1">
                            <a:latin typeface="Cambria Math"/>
                          </a:rPr>
                          <m:t>𝑃</m:t>
                        </m:r>
                      </m:e>
                      <m:sub>
                        <m:r>
                          <a:rPr lang="en-US" sz="2000" i="1">
                            <a:latin typeface="Cambria Math"/>
                          </a:rPr>
                          <m:t>𝑟𝑖</m:t>
                        </m:r>
                      </m:sub>
                    </m:sSub>
                  </m:oMath>
                </a14:m>
                <a:r>
                  <a:rPr lang="en-US" sz="2000" dirty="0">
                    <a:cs typeface="Times New Roman" pitchFamily="18" charset="0"/>
                  </a:rPr>
                  <a:t>: received power from reference point </a:t>
                </a:r>
                <a:r>
                  <a:rPr lang="en-US" sz="2000" i="1" dirty="0">
                    <a:cs typeface="Times New Roman" pitchFamily="18" charset="0"/>
                  </a:rPr>
                  <a:t>i</a:t>
                </a:r>
              </a:p>
              <a:p>
                <a:pPr marL="0" indent="0" algn="just">
                  <a:buNone/>
                </a:pPr>
                <a:r>
                  <a:rPr lang="en-US" sz="2000" dirty="0" smtClean="0"/>
                  <a:t>       </a:t>
                </a:r>
                <a14:m>
                  <m:oMath xmlns:m="http://schemas.openxmlformats.org/officeDocument/2006/math">
                    <m:sSub>
                      <m:sSubPr>
                        <m:ctrlPr>
                          <a:rPr lang="en-US" sz="2000" i="1">
                            <a:latin typeface="Cambria Math"/>
                          </a:rPr>
                        </m:ctrlPr>
                      </m:sSubPr>
                      <m:e>
                        <m:r>
                          <a:rPr lang="en-US" sz="2000" i="1">
                            <a:latin typeface="Cambria Math"/>
                          </a:rPr>
                          <m:t>𝐶</m:t>
                        </m:r>
                      </m:e>
                      <m:sub>
                        <m:r>
                          <a:rPr lang="en-US" sz="2000" i="1">
                            <a:latin typeface="Cambria Math"/>
                          </a:rPr>
                          <m:t>𝑜𝑝𝑡</m:t>
                        </m:r>
                      </m:sub>
                    </m:sSub>
                  </m:oMath>
                </a14:m>
                <a:r>
                  <a:rPr lang="en-US" sz="2000" dirty="0">
                    <a:cs typeface="Times New Roman" pitchFamily="18" charset="0"/>
                  </a:rPr>
                  <a:t>: power constant.</a:t>
                </a:r>
              </a:p>
              <a:p>
                <a:pPr marL="285750" indent="-285750" algn="just">
                  <a:buFont typeface="Wingdings" pitchFamily="2" charset="2"/>
                  <a:buChar char="ü"/>
                </a:pPr>
                <a:r>
                  <a:rPr lang="en-US" sz="2000" dirty="0">
                    <a:cs typeface="Times New Roman" pitchFamily="18" charset="0"/>
                  </a:rPr>
                  <a:t>Location Estimation of Mobile Device:</a:t>
                </a:r>
                <a:endParaRPr lang="en-US" sz="1600" i="1" dirty="0"/>
              </a:p>
              <a:p>
                <a:pPr marL="0" indent="0" algn="just">
                  <a:buNone/>
                </a:pPr>
                <a:r>
                  <a:rPr lang="en-US" sz="1600" dirty="0"/>
                  <a:t>    </a:t>
                </a:r>
                <a14:m>
                  <m:oMath xmlns:m="http://schemas.openxmlformats.org/officeDocument/2006/math">
                    <m:r>
                      <a:rPr lang="en-US" sz="1600" i="1">
                        <a:latin typeface="Cambria Math"/>
                      </a:rPr>
                      <m:t> </m:t>
                    </m:r>
                    <m:d>
                      <m:dPr>
                        <m:ctrlPr>
                          <a:rPr lang="en-US" sz="1600" i="1">
                            <a:latin typeface="Cambria Math"/>
                          </a:rPr>
                        </m:ctrlPr>
                      </m:dPr>
                      <m:e>
                        <m:m>
                          <m:mPr>
                            <m:mcs>
                              <m:mc>
                                <m:mcPr>
                                  <m:count m:val="2"/>
                                  <m:mcJc m:val="center"/>
                                </m:mcPr>
                              </m:mc>
                            </m:mcs>
                            <m:ctrlPr>
                              <a:rPr lang="en-US" sz="1600" i="1">
                                <a:latin typeface="Cambria Math"/>
                              </a:rPr>
                            </m:ctrlPr>
                          </m:mPr>
                          <m:mr>
                            <m:e>
                              <m:sSub>
                                <m:sSubPr>
                                  <m:ctrlPr>
                                    <a:rPr lang="en-US" sz="1600" i="1">
                                      <a:latin typeface="Cambria Math"/>
                                    </a:rPr>
                                  </m:ctrlPr>
                                </m:sSubPr>
                                <m:e>
                                  <m:r>
                                    <a:rPr lang="en-US" sz="1600" i="1">
                                      <a:latin typeface="Cambria Math"/>
                                    </a:rPr>
                                    <m:t>𝑥</m:t>
                                  </m:r>
                                </m:e>
                                <m:sub>
                                  <m:r>
                                    <a:rPr lang="en-US" sz="1600" i="1">
                                      <a:latin typeface="Cambria Math"/>
                                    </a:rPr>
                                    <m:t>1</m:t>
                                  </m:r>
                                </m:sub>
                              </m:sSub>
                              <m:r>
                                <a:rPr lang="en-US" sz="1600" i="1">
                                  <a:latin typeface="Cambria Math"/>
                                </a:rPr>
                                <m:t>−</m:t>
                              </m:r>
                              <m:sSub>
                                <m:sSubPr>
                                  <m:ctrlPr>
                                    <a:rPr lang="en-US" sz="1600" i="1">
                                      <a:latin typeface="Cambria Math"/>
                                    </a:rPr>
                                  </m:ctrlPr>
                                </m:sSubPr>
                                <m:e>
                                  <m:r>
                                    <a:rPr lang="en-US" sz="1600" i="1">
                                      <a:latin typeface="Cambria Math"/>
                                    </a:rPr>
                                    <m:t>𝑥</m:t>
                                  </m:r>
                                </m:e>
                                <m:sub>
                                  <m:r>
                                    <a:rPr lang="en-US" sz="1600" i="1">
                                      <a:latin typeface="Cambria Math"/>
                                    </a:rPr>
                                    <m:t>2</m:t>
                                  </m:r>
                                </m:sub>
                              </m:sSub>
                            </m:e>
                            <m:e>
                              <m:sSub>
                                <m:sSubPr>
                                  <m:ctrlPr>
                                    <a:rPr lang="en-US" sz="1600" i="1">
                                      <a:latin typeface="Cambria Math"/>
                                    </a:rPr>
                                  </m:ctrlPr>
                                </m:sSubPr>
                                <m:e>
                                  <m:r>
                                    <a:rPr lang="en-US" sz="1600" i="1">
                                      <a:latin typeface="Cambria Math"/>
                                    </a:rPr>
                                    <m:t>𝑦</m:t>
                                  </m:r>
                                </m:e>
                                <m:sub>
                                  <m:r>
                                    <a:rPr lang="en-US" sz="1600" i="1">
                                      <a:latin typeface="Cambria Math"/>
                                    </a:rPr>
                                    <m:t>1</m:t>
                                  </m:r>
                                </m:sub>
                              </m:sSub>
                              <m:r>
                                <a:rPr lang="en-US" sz="1600" i="1">
                                  <a:latin typeface="Cambria Math"/>
                                </a:rPr>
                                <m:t>−</m:t>
                              </m:r>
                              <m:sSub>
                                <m:sSubPr>
                                  <m:ctrlPr>
                                    <a:rPr lang="en-US" sz="1600" i="1">
                                      <a:latin typeface="Cambria Math"/>
                                    </a:rPr>
                                  </m:ctrlPr>
                                </m:sSubPr>
                                <m:e>
                                  <m:r>
                                    <a:rPr lang="en-US" sz="1600" i="1">
                                      <a:latin typeface="Cambria Math"/>
                                    </a:rPr>
                                    <m:t>𝑦</m:t>
                                  </m:r>
                                </m:e>
                                <m:sub>
                                  <m:r>
                                    <a:rPr lang="en-US" sz="1600" i="1">
                                      <a:latin typeface="Cambria Math"/>
                                    </a:rPr>
                                    <m:t>2</m:t>
                                  </m:r>
                                </m:sub>
                              </m:sSub>
                            </m:e>
                          </m:mr>
                          <m:mr>
                            <m:e>
                              <m:sSub>
                                <m:sSubPr>
                                  <m:ctrlPr>
                                    <a:rPr lang="en-US" sz="1600" i="1">
                                      <a:latin typeface="Cambria Math"/>
                                    </a:rPr>
                                  </m:ctrlPr>
                                </m:sSubPr>
                                <m:e>
                                  <m:r>
                                    <a:rPr lang="en-US" sz="1600" i="1">
                                      <a:latin typeface="Cambria Math"/>
                                    </a:rPr>
                                    <m:t>𝑥</m:t>
                                  </m:r>
                                </m:e>
                                <m:sub>
                                  <m:r>
                                    <a:rPr lang="en-US" sz="1600" i="1">
                                      <a:latin typeface="Cambria Math"/>
                                    </a:rPr>
                                    <m:t>1</m:t>
                                  </m:r>
                                </m:sub>
                              </m:sSub>
                              <m:r>
                                <a:rPr lang="en-US" sz="1600" i="1">
                                  <a:latin typeface="Cambria Math"/>
                                </a:rPr>
                                <m:t>−</m:t>
                              </m:r>
                              <m:sSub>
                                <m:sSubPr>
                                  <m:ctrlPr>
                                    <a:rPr lang="en-US" sz="1600" i="1">
                                      <a:latin typeface="Cambria Math"/>
                                    </a:rPr>
                                  </m:ctrlPr>
                                </m:sSubPr>
                                <m:e>
                                  <m:r>
                                    <a:rPr lang="en-US" sz="1600" i="1">
                                      <a:latin typeface="Cambria Math"/>
                                    </a:rPr>
                                    <m:t>𝑥</m:t>
                                  </m:r>
                                </m:e>
                                <m:sub>
                                  <m:r>
                                    <a:rPr lang="en-US" sz="1600" i="1">
                                      <a:latin typeface="Cambria Math"/>
                                    </a:rPr>
                                    <m:t>3</m:t>
                                  </m:r>
                                </m:sub>
                              </m:sSub>
                            </m:e>
                            <m:e>
                              <m:sSub>
                                <m:sSubPr>
                                  <m:ctrlPr>
                                    <a:rPr lang="en-US" sz="1600" i="1">
                                      <a:latin typeface="Cambria Math"/>
                                    </a:rPr>
                                  </m:ctrlPr>
                                </m:sSubPr>
                                <m:e>
                                  <m:r>
                                    <a:rPr lang="en-US" sz="1600" i="1">
                                      <a:latin typeface="Cambria Math"/>
                                    </a:rPr>
                                    <m:t>𝑦</m:t>
                                  </m:r>
                                </m:e>
                                <m:sub>
                                  <m:r>
                                    <a:rPr lang="en-US" sz="1600" i="1">
                                      <a:latin typeface="Cambria Math"/>
                                    </a:rPr>
                                    <m:t>1</m:t>
                                  </m:r>
                                </m:sub>
                              </m:sSub>
                              <m:r>
                                <a:rPr lang="en-US" sz="1600" i="1">
                                  <a:latin typeface="Cambria Math"/>
                                </a:rPr>
                                <m:t>−</m:t>
                              </m:r>
                              <m:sSub>
                                <m:sSubPr>
                                  <m:ctrlPr>
                                    <a:rPr lang="en-US" sz="1600" i="1">
                                      <a:latin typeface="Cambria Math"/>
                                    </a:rPr>
                                  </m:ctrlPr>
                                </m:sSubPr>
                                <m:e>
                                  <m:r>
                                    <a:rPr lang="en-US" sz="1600" i="1">
                                      <a:latin typeface="Cambria Math"/>
                                    </a:rPr>
                                    <m:t>𝑦</m:t>
                                  </m:r>
                                </m:e>
                                <m:sub>
                                  <m:r>
                                    <a:rPr lang="en-US" sz="1600" i="1">
                                      <a:latin typeface="Cambria Math"/>
                                    </a:rPr>
                                    <m:t>3</m:t>
                                  </m:r>
                                </m:sub>
                              </m:sSub>
                            </m:e>
                          </m:mr>
                        </m:m>
                      </m:e>
                    </m:d>
                    <m:d>
                      <m:dPr>
                        <m:ctrlPr>
                          <a:rPr lang="en-US" sz="1600" i="1">
                            <a:latin typeface="Cambria Math"/>
                          </a:rPr>
                        </m:ctrlPr>
                      </m:dPr>
                      <m:e>
                        <m:m>
                          <m:mPr>
                            <m:mcs>
                              <m:mc>
                                <m:mcPr>
                                  <m:count m:val="1"/>
                                  <m:mcJc m:val="center"/>
                                </m:mcPr>
                              </m:mc>
                            </m:mcs>
                            <m:ctrlPr>
                              <a:rPr lang="en-US" sz="1600" i="1">
                                <a:latin typeface="Cambria Math"/>
                              </a:rPr>
                            </m:ctrlPr>
                          </m:mPr>
                          <m:mr>
                            <m:e>
                              <m:sSub>
                                <m:sSubPr>
                                  <m:ctrlPr>
                                    <a:rPr lang="en-US" sz="1600" i="1">
                                      <a:latin typeface="Cambria Math"/>
                                    </a:rPr>
                                  </m:ctrlPr>
                                </m:sSubPr>
                                <m:e>
                                  <m:r>
                                    <a:rPr lang="en-US" sz="1600" i="1">
                                      <a:latin typeface="Cambria Math"/>
                                    </a:rPr>
                                    <m:t>𝑥</m:t>
                                  </m:r>
                                </m:e>
                                <m:sub>
                                  <m:r>
                                    <a:rPr lang="en-US" sz="1600" i="1">
                                      <a:latin typeface="Cambria Math"/>
                                    </a:rPr>
                                    <m:t>𝑘</m:t>
                                  </m:r>
                                </m:sub>
                              </m:sSub>
                            </m:e>
                          </m:mr>
                          <m:mr>
                            <m:e>
                              <m:sSub>
                                <m:sSubPr>
                                  <m:ctrlPr>
                                    <a:rPr lang="en-US" sz="1600" i="1">
                                      <a:latin typeface="Cambria Math"/>
                                    </a:rPr>
                                  </m:ctrlPr>
                                </m:sSubPr>
                                <m:e>
                                  <m:r>
                                    <a:rPr lang="en-US" sz="1600" i="1">
                                      <a:latin typeface="Cambria Math"/>
                                    </a:rPr>
                                    <m:t>𝑦</m:t>
                                  </m:r>
                                </m:e>
                                <m:sub>
                                  <m:r>
                                    <a:rPr lang="en-US" sz="1600" i="1">
                                      <a:latin typeface="Cambria Math"/>
                                    </a:rPr>
                                    <m:t>𝑘</m:t>
                                  </m:r>
                                </m:sub>
                              </m:sSub>
                            </m:e>
                          </m:mr>
                        </m:m>
                      </m:e>
                    </m:d>
                    <m:r>
                      <a:rPr lang="en-US" sz="1600" i="1">
                        <a:latin typeface="Cambria Math"/>
                      </a:rPr>
                      <m:t> </m:t>
                    </m:r>
                  </m:oMath>
                </a14:m>
                <a:r>
                  <a:rPr lang="en-US" sz="1600" dirty="0">
                    <a:cs typeface="Times New Roman" pitchFamily="18" charset="0"/>
                  </a:rPr>
                  <a:t>= </a:t>
                </a:r>
                <a14:m>
                  <m:oMath xmlns:m="http://schemas.openxmlformats.org/officeDocument/2006/math">
                    <m:f>
                      <m:fPr>
                        <m:ctrlPr>
                          <a:rPr lang="en-US" sz="1600" i="1">
                            <a:latin typeface="Cambria Math"/>
                          </a:rPr>
                        </m:ctrlPr>
                      </m:fPr>
                      <m:num>
                        <m:r>
                          <a:rPr lang="en-US" sz="1600" i="1">
                            <a:latin typeface="Cambria Math"/>
                          </a:rPr>
                          <m:t> 1</m:t>
                        </m:r>
                      </m:num>
                      <m:den>
                        <m:r>
                          <a:rPr lang="en-US" sz="1600" i="1">
                            <a:latin typeface="Cambria Math"/>
                          </a:rPr>
                          <m:t>2</m:t>
                        </m:r>
                      </m:den>
                    </m:f>
                    <m:d>
                      <m:dPr>
                        <m:ctrlPr>
                          <a:rPr lang="en-US" sz="1600" i="1">
                            <a:latin typeface="Cambria Math"/>
                          </a:rPr>
                        </m:ctrlPr>
                      </m:dPr>
                      <m:e>
                        <m:m>
                          <m:mPr>
                            <m:mcs>
                              <m:mc>
                                <m:mcPr>
                                  <m:count m:val="1"/>
                                  <m:mcJc m:val="center"/>
                                </m:mcPr>
                              </m:mc>
                            </m:mcs>
                            <m:ctrlPr>
                              <a:rPr lang="en-US" sz="1600" i="1">
                                <a:latin typeface="Cambria Math"/>
                              </a:rPr>
                            </m:ctrlPr>
                          </m:mPr>
                          <m:mr>
                            <m:e>
                              <m:sSubSup>
                                <m:sSubSupPr>
                                  <m:ctrlPr>
                                    <a:rPr lang="en-US" sz="1600" i="1">
                                      <a:latin typeface="Cambria Math"/>
                                    </a:rPr>
                                  </m:ctrlPr>
                                </m:sSubSupPr>
                                <m:e>
                                  <m:r>
                                    <a:rPr lang="en-US" sz="1600" i="1">
                                      <a:latin typeface="Cambria Math"/>
                                    </a:rPr>
                                    <m:t>𝑑</m:t>
                                  </m:r>
                                </m:e>
                                <m:sub>
                                  <m:r>
                                    <a:rPr lang="en-US" sz="1600" i="1">
                                      <a:latin typeface="Cambria Math"/>
                                    </a:rPr>
                                    <m:t>𝑘</m:t>
                                  </m:r>
                                  <m:r>
                                    <a:rPr lang="en-US" sz="1600" i="1">
                                      <a:latin typeface="Cambria Math"/>
                                    </a:rPr>
                                    <m:t>,2</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𝑑</m:t>
                                  </m:r>
                                </m:e>
                                <m:sub>
                                  <m:r>
                                    <a:rPr lang="en-US" sz="1600" i="1">
                                      <a:latin typeface="Cambria Math"/>
                                    </a:rPr>
                                    <m:t>𝑘</m:t>
                                  </m:r>
                                  <m:r>
                                    <a:rPr lang="en-US" sz="1600" i="1">
                                      <a:latin typeface="Cambria Math"/>
                                    </a:rPr>
                                    <m:t>,1</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𝑥</m:t>
                                  </m:r>
                                </m:e>
                                <m:sub>
                                  <m:r>
                                    <a:rPr lang="en-US" sz="1600" i="1">
                                      <a:latin typeface="Cambria Math"/>
                                    </a:rPr>
                                    <m:t>1</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𝑥</m:t>
                                  </m:r>
                                </m:e>
                                <m:sub>
                                  <m:r>
                                    <a:rPr lang="en-US" sz="1600" i="1">
                                      <a:latin typeface="Cambria Math"/>
                                    </a:rPr>
                                    <m:t>2</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𝑦</m:t>
                                  </m:r>
                                </m:e>
                                <m:sub>
                                  <m:r>
                                    <a:rPr lang="en-US" sz="1600" i="1">
                                      <a:latin typeface="Cambria Math"/>
                                    </a:rPr>
                                    <m:t>1</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𝑦</m:t>
                                  </m:r>
                                </m:e>
                                <m:sub>
                                  <m:r>
                                    <a:rPr lang="en-US" sz="1600" i="1">
                                      <a:latin typeface="Cambria Math"/>
                                    </a:rPr>
                                    <m:t>2</m:t>
                                  </m:r>
                                </m:sub>
                                <m:sup>
                                  <m:r>
                                    <a:rPr lang="en-US" sz="1600" i="1">
                                      <a:latin typeface="Cambria Math"/>
                                    </a:rPr>
                                    <m:t>2</m:t>
                                  </m:r>
                                </m:sup>
                              </m:sSubSup>
                            </m:e>
                          </m:mr>
                          <m:mr>
                            <m:e>
                              <m:sSubSup>
                                <m:sSubSupPr>
                                  <m:ctrlPr>
                                    <a:rPr lang="en-US" sz="1600" i="1">
                                      <a:latin typeface="Cambria Math"/>
                                    </a:rPr>
                                  </m:ctrlPr>
                                </m:sSubSupPr>
                                <m:e>
                                  <m:r>
                                    <a:rPr lang="en-US" sz="1600" i="1">
                                      <a:latin typeface="Cambria Math"/>
                                    </a:rPr>
                                    <m:t>𝑑</m:t>
                                  </m:r>
                                </m:e>
                                <m:sub>
                                  <m:r>
                                    <a:rPr lang="en-US" sz="1600" i="1">
                                      <a:latin typeface="Cambria Math"/>
                                    </a:rPr>
                                    <m:t>𝑘</m:t>
                                  </m:r>
                                  <m:r>
                                    <a:rPr lang="en-US" sz="1600" i="1">
                                      <a:latin typeface="Cambria Math"/>
                                    </a:rPr>
                                    <m:t>,3</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𝑑</m:t>
                                  </m:r>
                                </m:e>
                                <m:sub>
                                  <m:r>
                                    <a:rPr lang="en-US" sz="1600" i="1">
                                      <a:latin typeface="Cambria Math"/>
                                    </a:rPr>
                                    <m:t>𝑘</m:t>
                                  </m:r>
                                  <m:r>
                                    <a:rPr lang="en-US" sz="1600" i="1">
                                      <a:latin typeface="Cambria Math"/>
                                    </a:rPr>
                                    <m:t>,1</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𝑥</m:t>
                                  </m:r>
                                </m:e>
                                <m:sub>
                                  <m:r>
                                    <a:rPr lang="en-US" sz="1600" i="1">
                                      <a:latin typeface="Cambria Math"/>
                                    </a:rPr>
                                    <m:t>1</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𝑥</m:t>
                                  </m:r>
                                </m:e>
                                <m:sub>
                                  <m:r>
                                    <a:rPr lang="en-US" sz="1600" i="1">
                                      <a:latin typeface="Cambria Math"/>
                                    </a:rPr>
                                    <m:t>3</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𝑦</m:t>
                                  </m:r>
                                </m:e>
                                <m:sub>
                                  <m:r>
                                    <a:rPr lang="en-US" sz="1600" i="1">
                                      <a:latin typeface="Cambria Math"/>
                                    </a:rPr>
                                    <m:t>1</m:t>
                                  </m:r>
                                </m:sub>
                                <m:sup>
                                  <m:r>
                                    <a:rPr lang="en-US" sz="1600" i="1">
                                      <a:latin typeface="Cambria Math"/>
                                    </a:rPr>
                                    <m:t>2</m:t>
                                  </m:r>
                                </m:sup>
                              </m:sSubSup>
                              <m:r>
                                <a:rPr lang="en-US" sz="1600" i="1">
                                  <a:latin typeface="Cambria Math"/>
                                </a:rPr>
                                <m:t>−</m:t>
                              </m:r>
                              <m:sSubSup>
                                <m:sSubSupPr>
                                  <m:ctrlPr>
                                    <a:rPr lang="en-US" sz="1600" i="1">
                                      <a:latin typeface="Cambria Math"/>
                                    </a:rPr>
                                  </m:ctrlPr>
                                </m:sSubSupPr>
                                <m:e>
                                  <m:r>
                                    <a:rPr lang="en-US" sz="1600" i="1">
                                      <a:latin typeface="Cambria Math"/>
                                    </a:rPr>
                                    <m:t>𝑦</m:t>
                                  </m:r>
                                </m:e>
                                <m:sub>
                                  <m:r>
                                    <a:rPr lang="en-US" sz="1600" i="1">
                                      <a:latin typeface="Cambria Math"/>
                                    </a:rPr>
                                    <m:t>3</m:t>
                                  </m:r>
                                </m:sub>
                                <m:sup>
                                  <m:r>
                                    <a:rPr lang="en-US" sz="1600" i="1">
                                      <a:latin typeface="Cambria Math"/>
                                    </a:rPr>
                                    <m:t>2</m:t>
                                  </m:r>
                                </m:sup>
                              </m:sSubSup>
                            </m:e>
                          </m:mr>
                        </m:m>
                      </m:e>
                    </m:d>
                  </m:oMath>
                </a14:m>
                <a:endParaRPr lang="en-US" sz="1400" dirty="0">
                  <a:cs typeface="Times New Roman" pitchFamily="18" charset="0"/>
                </a:endParaRPr>
              </a:p>
              <a:p>
                <a:pPr marL="285750" indent="-285750" algn="just">
                  <a:buFont typeface="Wingdings" pitchFamily="2" charset="2"/>
                  <a:buChar char="ü"/>
                </a:pPr>
                <a:r>
                  <a:rPr lang="en-US" sz="2000" dirty="0">
                    <a:cs typeface="Times New Roman" pitchFamily="18" charset="0"/>
                  </a:rPr>
                  <a:t>RSSI measurements need at least three reference points</a:t>
                </a:r>
                <a:endParaRPr lang="en-US" sz="20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35416" y="1583340"/>
                <a:ext cx="6858000" cy="4114800"/>
              </a:xfrm>
              <a:blipFill rotWithShape="1">
                <a:blip r:embed="rId3"/>
                <a:stretch>
                  <a:fillRect l="-711" t="-741" r="-978"/>
                </a:stretch>
              </a:blipFill>
            </p:spPr>
            <p:txBody>
              <a:bodyPr/>
              <a:lstStyle/>
              <a:p>
                <a:r>
                  <a:rPr lang="en-US">
                    <a:noFill/>
                  </a:rPr>
                  <a:t> </a:t>
                </a:r>
              </a:p>
            </p:txBody>
          </p:sp>
        </mc:Fallback>
      </mc:AlternateContent>
      <p:sp>
        <p:nvSpPr>
          <p:cNvPr id="55" name="Date Placeholder 1"/>
          <p:cNvSpPr>
            <a:spLocks noGrp="1"/>
          </p:cNvSpPr>
          <p:nvPr>
            <p:ph type="dt" sz="half" idx="10"/>
          </p:nvPr>
        </p:nvSpPr>
        <p:spPr>
          <a:xfrm>
            <a:off x="685800" y="381456"/>
            <a:ext cx="1600200" cy="215444"/>
          </a:xfrm>
        </p:spPr>
        <p:txBody>
          <a:bodyPr/>
          <a:lstStyle/>
          <a:p>
            <a:r>
              <a:rPr lang="en-US" dirty="0"/>
              <a:t>May </a:t>
            </a:r>
            <a:r>
              <a:rPr lang="en-US" dirty="0" smtClean="0"/>
              <a:t>2012</a:t>
            </a:r>
            <a:endParaRPr lang="en-US" dirty="0"/>
          </a:p>
        </p:txBody>
      </p:sp>
      <p:sp>
        <p:nvSpPr>
          <p:cNvPr id="5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grpSp>
        <p:nvGrpSpPr>
          <p:cNvPr id="57" name="Group 56"/>
          <p:cNvGrpSpPr/>
          <p:nvPr/>
        </p:nvGrpSpPr>
        <p:grpSpPr>
          <a:xfrm>
            <a:off x="5289811" y="1981200"/>
            <a:ext cx="3854189" cy="4267200"/>
            <a:chOff x="5315539" y="2895600"/>
            <a:chExt cx="3368153" cy="3505200"/>
          </a:xfrm>
        </p:grpSpPr>
        <mc:AlternateContent xmlns:mc="http://schemas.openxmlformats.org/markup-compatibility/2006" xmlns:a14="http://schemas.microsoft.com/office/drawing/2010/main">
          <mc:Choice Requires="a14">
            <p:graphicFrame>
              <p:nvGraphicFramePr>
                <p:cNvPr id="58" name="Object 57"/>
                <p:cNvGraphicFramePr>
                  <a:graphicFrameLocks noChangeAspect="1"/>
                </p:cNvGraphicFramePr>
                <p:nvPr>
                  <p:extLst>
                    <p:ext uri="{D42A27DB-BD31-4B8C-83A1-F6EECF244321}">
                      <p14:modId xmlns:p14="http://schemas.microsoft.com/office/powerpoint/2010/main" val="527377082"/>
                    </p:ext>
                  </p:extLst>
                </p:nvPr>
              </p:nvGraphicFramePr>
              <p:xfrm>
                <a:off x="5315539" y="2895600"/>
                <a:ext cx="3368153" cy="3505200"/>
              </p:xfrm>
              <a:graphic>
                <a:graphicData uri="http://schemas.openxmlformats.org/presentationml/2006/ole">
                  <mc:AlternateContent>
                    <mc:Choice xmlns:v="urn:schemas-microsoft-com:vml" Requires="v">
                      <p:oleObj spid="_x0000_s2051" name="Visio" r:id="rId4" imgW="4606955" imgH="3939408" progId="Visio.Drawing.11">
                        <p:embed/>
                      </p:oleObj>
                    </mc:Choice>
                    <mc:Fallback>
                      <p:oleObj name="Visio" r:id="rId4" imgW="4606955" imgH="3939408" progId="Visio.Drawing.11">
                        <p:embed/>
                        <p:pic>
                          <p:nvPicPr>
                            <p:cNvPr id="0" name=""/>
                            <p:cNvPicPr>
                              <a:picLocks noChangeAspect="1" noChangeArrowheads="1"/>
                            </p:cNvPicPr>
                            <p:nvPr/>
                          </p:nvPicPr>
                          <p:blipFill>
                            <a:blip r:embed="rId5"/>
                            <a:srcRect l="-17863" t="-4642" r="-1985" b="-4642"/>
                            <a:stretch>
                              <a:fillRect/>
                            </a:stretch>
                          </p:blipFill>
                          <p:spPr bwMode="auto">
                            <a:xfrm>
                              <a:off x="5315539" y="2895600"/>
                              <a:ext cx="3368153" cy="3505200"/>
                            </a:xfrm>
                            <a:prstGeom prst="rect">
                              <a:avLst/>
                            </a:prstGeom>
                            <a:noFill/>
                          </p:spPr>
                        </p:pic>
                      </p:oleObj>
                    </mc:Fallback>
                  </mc:AlternateContent>
                </a:graphicData>
              </a:graphic>
            </p:graphicFrame>
          </mc:Choice>
          <mc:Fallback xmlns="">
            <p:graphicFrame>
              <p:nvGraphicFramePr>
                <p:cNvPr id="58" name="Object 57"/>
                <p:cNvGraphicFramePr>
                  <a:graphicFrameLocks noChangeAspect="1"/>
                </p:cNvGraphicFramePr>
                <p:nvPr>
                  <p:extLst>
                    <p:ext uri="{D42A27DB-BD31-4B8C-83A1-F6EECF244321}">
                      <p14:modId xmlns:p14="http://schemas.microsoft.com/office/powerpoint/2010/main" val="2146219840"/>
                    </p:ext>
                  </p:extLst>
                </p:nvPr>
              </p:nvGraphicFramePr>
              <p:xfrm>
                <a:off x="5315539" y="2895600"/>
                <a:ext cx="3368153" cy="3505200"/>
              </p:xfrm>
              <a:graphic>
                <a:graphicData uri="http://schemas.openxmlformats.org/presentationml/2006/ole">
                  <mc:AlternateContent>
                    <mc:Choice xmlns:v="urn:schemas-microsoft-com:vml" Requires="v">
                      <p:oleObj spid="_x0000_s8203" name="Visio" r:id="rId6" imgW="4606955" imgH="3939408" progId="Visio.Drawing.11">
                        <p:embed/>
                      </p:oleObj>
                    </mc:Choice>
                    <mc:Fallback>
                      <p:oleObj name="Visio" r:id="rId6" imgW="4606955" imgH="3939408" progId="Visio.Drawing.11">
                        <p:embed/>
                        <p:pic>
                          <p:nvPicPr>
                            <p:cNvPr id="0" name=""/>
                            <p:cNvPicPr>
                              <a:picLocks noChangeAspect="1" noChangeArrowheads="1"/>
                            </p:cNvPicPr>
                            <p:nvPr/>
                          </p:nvPicPr>
                          <p:blipFill>
                            <a:blip r:embed="rId7"/>
                            <a:srcRect l="-17863" t="-4642" r="-1985" b="-4642"/>
                            <a:stretch>
                              <a:fillRect/>
                            </a:stretch>
                          </p:blipFill>
                          <p:spPr bwMode="auto">
                            <a:xfrm>
                              <a:off x="5315539" y="2895600"/>
                              <a:ext cx="3368153" cy="3505200"/>
                            </a:xfrm>
                            <a:prstGeom prst="rect">
                              <a:avLst/>
                            </a:prstGeom>
                            <a:noFill/>
                          </p:spPr>
                        </p:pic>
                      </p:oleObj>
                    </mc:Fallback>
                  </mc:AlternateContent>
                </a:graphicData>
              </a:graphic>
            </p:graphicFrame>
          </mc:Fallback>
        </mc:AlternateContent>
        <p:grpSp>
          <p:nvGrpSpPr>
            <p:cNvPr id="59" name="Group 58"/>
            <p:cNvGrpSpPr/>
            <p:nvPr/>
          </p:nvGrpSpPr>
          <p:grpSpPr>
            <a:xfrm>
              <a:off x="5687109" y="3703305"/>
              <a:ext cx="2950208" cy="2229844"/>
              <a:chOff x="5687109" y="3703305"/>
              <a:chExt cx="2950208" cy="2229844"/>
            </a:xfrm>
          </p:grpSpPr>
          <mc:AlternateContent xmlns:mc="http://schemas.openxmlformats.org/markup-compatibility/2006" xmlns:a14="http://schemas.microsoft.com/office/drawing/2010/main">
            <mc:Choice Requires="a14">
              <p:sp>
                <p:nvSpPr>
                  <p:cNvPr id="60" name="Text Box 2"/>
                  <p:cNvSpPr txBox="1">
                    <a:spLocks noChangeArrowheads="1"/>
                  </p:cNvSpPr>
                  <p:nvPr/>
                </p:nvSpPr>
                <p:spPr bwMode="auto">
                  <a:xfrm>
                    <a:off x="5687109" y="3703305"/>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3</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3</m:t>
                                  </m:r>
                                </m:sub>
                              </m:sSub>
                            </m:e>
                          </m:d>
                        </m:oMath>
                      </m:oMathPara>
                    </a14:m>
                    <a:endParaRPr lang="en-US" dirty="0">
                      <a:effectLst/>
                      <a:latin typeface="Calibri"/>
                      <a:ea typeface="Times New Roman"/>
                      <a:cs typeface="Times New Roman"/>
                    </a:endParaRPr>
                  </a:p>
                </p:txBody>
              </p:sp>
            </mc:Choice>
            <mc:Fallback xmlns="">
              <p:sp>
                <p:nvSpPr>
                  <p:cNvPr id="60" name="Text Box 2"/>
                  <p:cNvSpPr txBox="1">
                    <a:spLocks noRot="1" noChangeAspect="1" noMove="1" noResize="1" noEditPoints="1" noAdjustHandles="1" noChangeArrowheads="1" noChangeShapeType="1" noTextEdit="1"/>
                  </p:cNvSpPr>
                  <p:nvPr/>
                </p:nvSpPr>
                <p:spPr bwMode="auto">
                  <a:xfrm>
                    <a:off x="5687109" y="3703305"/>
                    <a:ext cx="552941" cy="346059"/>
                  </a:xfrm>
                  <a:prstGeom prst="rect">
                    <a:avLst/>
                  </a:prstGeom>
                  <a:blipFill rotWithShape="1">
                    <a:blip r:embed="rId8"/>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 Box 2"/>
                  <p:cNvSpPr txBox="1">
                    <a:spLocks noChangeArrowheads="1"/>
                  </p:cNvSpPr>
                  <p:nvPr/>
                </p:nvSpPr>
                <p:spPr bwMode="auto">
                  <a:xfrm>
                    <a:off x="6817931" y="5587090"/>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1</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1</m:t>
                                  </m:r>
                                </m:sub>
                              </m:sSub>
                            </m:e>
                          </m:d>
                        </m:oMath>
                      </m:oMathPara>
                    </a14:m>
                    <a:endParaRPr lang="en-US" dirty="0">
                      <a:effectLst/>
                      <a:latin typeface="Calibri"/>
                      <a:ea typeface="Times New Roman"/>
                      <a:cs typeface="Times New Roman"/>
                    </a:endParaRPr>
                  </a:p>
                </p:txBody>
              </p:sp>
            </mc:Choice>
            <mc:Fallback xmlns="">
              <p:sp>
                <p:nvSpPr>
                  <p:cNvPr id="61" name="Text Box 2"/>
                  <p:cNvSpPr txBox="1">
                    <a:spLocks noRot="1" noChangeAspect="1" noMove="1" noResize="1" noEditPoints="1" noAdjustHandles="1" noChangeArrowheads="1" noChangeShapeType="1" noTextEdit="1"/>
                  </p:cNvSpPr>
                  <p:nvPr/>
                </p:nvSpPr>
                <p:spPr bwMode="auto">
                  <a:xfrm>
                    <a:off x="6817931" y="5587090"/>
                    <a:ext cx="552941" cy="346059"/>
                  </a:xfrm>
                  <a:prstGeom prst="rect">
                    <a:avLst/>
                  </a:prstGeom>
                  <a:blipFill rotWithShape="1">
                    <a:blip r:embed="rId9"/>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 Box 2"/>
                  <p:cNvSpPr txBox="1">
                    <a:spLocks noChangeArrowheads="1"/>
                  </p:cNvSpPr>
                  <p:nvPr/>
                </p:nvSpPr>
                <p:spPr bwMode="auto">
                  <a:xfrm>
                    <a:off x="8084376" y="3709307"/>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2</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2</m:t>
                                  </m:r>
                                </m:sub>
                              </m:sSub>
                            </m:e>
                          </m:d>
                        </m:oMath>
                      </m:oMathPara>
                    </a14:m>
                    <a:endParaRPr lang="en-US" dirty="0">
                      <a:effectLst/>
                      <a:latin typeface="Calibri"/>
                      <a:ea typeface="Times New Roman"/>
                      <a:cs typeface="Times New Roman"/>
                    </a:endParaRPr>
                  </a:p>
                </p:txBody>
              </p:sp>
            </mc:Choice>
            <mc:Fallback xmlns="">
              <p:sp>
                <p:nvSpPr>
                  <p:cNvPr id="62" name="Text Box 2"/>
                  <p:cNvSpPr txBox="1">
                    <a:spLocks noRot="1" noChangeAspect="1" noMove="1" noResize="1" noEditPoints="1" noAdjustHandles="1" noChangeArrowheads="1" noChangeShapeType="1" noTextEdit="1"/>
                  </p:cNvSpPr>
                  <p:nvPr/>
                </p:nvSpPr>
                <p:spPr bwMode="auto">
                  <a:xfrm>
                    <a:off x="8084376" y="3709307"/>
                    <a:ext cx="552941" cy="346059"/>
                  </a:xfrm>
                  <a:prstGeom prst="rect">
                    <a:avLst/>
                  </a:prstGeom>
                  <a:blipFill rotWithShape="1">
                    <a:blip r:embed="rId10"/>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 Box 2"/>
                  <p:cNvSpPr txBox="1">
                    <a:spLocks noChangeArrowheads="1"/>
                  </p:cNvSpPr>
                  <p:nvPr/>
                </p:nvSpPr>
                <p:spPr bwMode="auto">
                  <a:xfrm>
                    <a:off x="6855107" y="3959679"/>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𝑘</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𝑘</m:t>
                                  </m:r>
                                </m:sub>
                              </m:sSub>
                            </m:e>
                          </m:d>
                        </m:oMath>
                      </m:oMathPara>
                    </a14:m>
                    <a:endParaRPr lang="en-US" dirty="0">
                      <a:effectLst/>
                      <a:latin typeface="Calibri"/>
                      <a:ea typeface="Times New Roman"/>
                      <a:cs typeface="Times New Roman"/>
                    </a:endParaRPr>
                  </a:p>
                </p:txBody>
              </p:sp>
            </mc:Choice>
            <mc:Fallback xmlns="">
              <p:sp>
                <p:nvSpPr>
                  <p:cNvPr id="63" name="Text Box 2"/>
                  <p:cNvSpPr txBox="1">
                    <a:spLocks noRot="1" noChangeAspect="1" noMove="1" noResize="1" noEditPoints="1" noAdjustHandles="1" noChangeArrowheads="1" noChangeShapeType="1" noTextEdit="1"/>
                  </p:cNvSpPr>
                  <p:nvPr/>
                </p:nvSpPr>
                <p:spPr bwMode="auto">
                  <a:xfrm>
                    <a:off x="6855107" y="3959679"/>
                    <a:ext cx="552941" cy="346059"/>
                  </a:xfrm>
                  <a:prstGeom prst="rect">
                    <a:avLst/>
                  </a:prstGeom>
                  <a:blipFill rotWithShape="1">
                    <a:blip r:embed="rId11"/>
                    <a:stretch>
                      <a:fillRect/>
                    </a:stretch>
                  </a:blipFill>
                  <a:ln w="9525">
                    <a:noFill/>
                    <a:miter lim="800000"/>
                    <a:headEnd/>
                    <a:tailEnd/>
                  </a:ln>
                </p:spPr>
                <p:txBody>
                  <a:bodyPr/>
                  <a:lstStyle/>
                  <a:p>
                    <a:r>
                      <a:rPr lang="en-US">
                        <a:noFill/>
                      </a:rPr>
                      <a:t> </a:t>
                    </a:r>
                  </a:p>
                </p:txBody>
              </p:sp>
            </mc:Fallback>
          </mc:AlternateContent>
        </p:grpSp>
      </p:grpSp>
    </p:spTree>
    <p:extLst>
      <p:ext uri="{BB962C8B-B14F-4D97-AF65-F5344CB8AC3E}">
        <p14:creationId xmlns:p14="http://schemas.microsoft.com/office/powerpoint/2010/main" val="4101240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8126462" cy="1066800"/>
          </a:xfrm>
        </p:spPr>
        <p:txBody>
          <a:bodyPr/>
          <a:lstStyle/>
          <a:p>
            <a:pPr>
              <a:defRPr/>
            </a:pPr>
            <a:r>
              <a:rPr lang="en-US" dirty="0">
                <a:latin typeface="Times New Roman" pitchFamily="18" charset="0"/>
                <a:cs typeface="Times New Roman" pitchFamily="18" charset="0"/>
              </a:rPr>
              <a:t>Angle of Arrival (AOA) </a:t>
            </a:r>
            <a:r>
              <a:rPr lang="en-US" dirty="0" smtClean="0">
                <a:latin typeface="Times New Roman" pitchFamily="18" charset="0"/>
                <a:cs typeface="Times New Roman" pitchFamily="18" charset="0"/>
              </a:rPr>
              <a:t>Measurement [3]</a:t>
            </a:r>
            <a:endParaRPr lang="en-US"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9219" name="Content Placeholder 2"/>
              <p:cNvSpPr>
                <a:spLocks noGrp="1"/>
              </p:cNvSpPr>
              <p:nvPr>
                <p:ph idx="1"/>
              </p:nvPr>
            </p:nvSpPr>
            <p:spPr>
              <a:xfrm>
                <a:off x="381000" y="1600200"/>
                <a:ext cx="5440681" cy="4114800"/>
              </a:xfrm>
            </p:spPr>
            <p:txBody>
              <a:bodyPr/>
              <a:lstStyle/>
              <a:p>
                <a:pPr marL="285750" lvl="0" indent="-285750" algn="just">
                  <a:lnSpc>
                    <a:spcPct val="150000"/>
                  </a:lnSpc>
                  <a:spcBef>
                    <a:spcPct val="0"/>
                  </a:spcBef>
                  <a:buFont typeface="Wingdings" pitchFamily="2" charset="2"/>
                  <a:buChar char="ü"/>
                </a:pPr>
                <a:r>
                  <a:rPr lang="en-US" sz="2000" kern="1200" dirty="0">
                    <a:solidFill>
                      <a:srgbClr val="000000"/>
                    </a:solidFill>
                    <a:ea typeface="Gulim" pitchFamily="34" charset="-127"/>
                    <a:cs typeface="Times New Roman" pitchFamily="18" charset="0"/>
                  </a:rPr>
                  <a:t>Location Estimation of Mobile Device:</a:t>
                </a:r>
              </a:p>
              <a:p>
                <a:pPr marL="0" lvl="0" indent="0" algn="ctr">
                  <a:lnSpc>
                    <a:spcPct val="150000"/>
                  </a:lnSpc>
                  <a:spcBef>
                    <a:spcPct val="0"/>
                  </a:spcBef>
                  <a:buNone/>
                </a:pPr>
                <a:r>
                  <a:rPr lang="en-US" sz="2000" kern="1200" dirty="0">
                    <a:solidFill>
                      <a:srgbClr val="000000"/>
                    </a:solidFill>
                    <a:latin typeface="Arial" charset="0"/>
                    <a:ea typeface="Gulim" pitchFamily="34" charset="-127"/>
                    <a:cs typeface="Times New Roman" pitchFamily="18" charset="0"/>
                  </a:rPr>
                  <a:t>   </a:t>
                </a:r>
                <a14:m>
                  <m:oMath xmlns:m="http://schemas.openxmlformats.org/officeDocument/2006/math">
                    <m:d>
                      <m:dPr>
                        <m:begChr m:val="{"/>
                        <m:endChr m:val=""/>
                        <m:ctrlPr>
                          <a:rPr lang="en-US" sz="2000" i="1" kern="1200">
                            <a:solidFill>
                              <a:srgbClr val="000000"/>
                            </a:solidFill>
                            <a:latin typeface="Cambria Math"/>
                            <a:cs typeface="Times New Roman" pitchFamily="18" charset="0"/>
                          </a:rPr>
                        </m:ctrlPr>
                      </m:dPr>
                      <m:e>
                        <m:eqArr>
                          <m:eqArrPr>
                            <m:ctrlPr>
                              <a:rPr lang="en-US" sz="2000" i="1" kern="1200">
                                <a:solidFill>
                                  <a:srgbClr val="000000"/>
                                </a:solidFill>
                                <a:latin typeface="Cambria Math"/>
                                <a:cs typeface="Times New Roman" pitchFamily="18" charset="0"/>
                              </a:rPr>
                            </m:ctrlPr>
                          </m:eqArrPr>
                          <m:e>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Gulim" pitchFamily="34" charset="-127"/>
                                    <a:cs typeface="Calibri" pitchFamily="34" charset="0"/>
                                  </a:rPr>
                                  <m:t>𝑥</m:t>
                                </m:r>
                              </m:e>
                              <m:sub>
                                <m:r>
                                  <a:rPr lang="en-US" sz="2000" i="1" kern="1200">
                                    <a:solidFill>
                                      <a:srgbClr val="000000"/>
                                    </a:solidFill>
                                    <a:latin typeface="Cambria Math"/>
                                    <a:ea typeface="Gulim" pitchFamily="34" charset="-127"/>
                                    <a:cs typeface="Calibri" pitchFamily="34" charset="0"/>
                                  </a:rPr>
                                  <m:t>𝑘</m:t>
                                </m:r>
                              </m:sub>
                            </m:sSub>
                            <m:r>
                              <a:rPr lang="en-US" sz="2000" i="1" kern="1200">
                                <a:solidFill>
                                  <a:srgbClr val="000000"/>
                                </a:solidFill>
                                <a:latin typeface="Cambria Math"/>
                                <a:ea typeface="Gulim" pitchFamily="34" charset="-127"/>
                                <a:cs typeface="Calibri" pitchFamily="34" charset="0"/>
                              </a:rPr>
                              <m:t>= </m:t>
                            </m:r>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Gulim" pitchFamily="34" charset="-127"/>
                                    <a:cs typeface="Calibri" pitchFamily="34" charset="0"/>
                                  </a:rPr>
                                  <m:t>𝑑</m:t>
                                </m:r>
                              </m:e>
                              <m:sub>
                                <m:r>
                                  <a:rPr lang="en-US" sz="2000" i="1" kern="1200">
                                    <a:solidFill>
                                      <a:srgbClr val="000000"/>
                                    </a:solidFill>
                                    <a:latin typeface="Cambria Math"/>
                                    <a:ea typeface="Gulim" pitchFamily="34" charset="-127"/>
                                    <a:cs typeface="Calibri" pitchFamily="34" charset="0"/>
                                  </a:rPr>
                                  <m:t>𝑘</m:t>
                                </m:r>
                                <m:r>
                                  <a:rPr lang="en-US" sz="2000" i="1" kern="1200">
                                    <a:solidFill>
                                      <a:srgbClr val="000000"/>
                                    </a:solidFill>
                                    <a:latin typeface="Cambria Math"/>
                                    <a:ea typeface="Gulim" pitchFamily="34" charset="-127"/>
                                    <a:cs typeface="Calibri" pitchFamily="34" charset="0"/>
                                  </a:rPr>
                                  <m:t>,</m:t>
                                </m:r>
                                <m:r>
                                  <a:rPr lang="en-US" sz="2000" i="1" kern="1200">
                                    <a:solidFill>
                                      <a:srgbClr val="000000"/>
                                    </a:solidFill>
                                    <a:latin typeface="Cambria Math"/>
                                    <a:ea typeface="Gulim" pitchFamily="34" charset="-127"/>
                                    <a:cs typeface="Calibri" pitchFamily="34" charset="0"/>
                                  </a:rPr>
                                  <m:t>𝑖</m:t>
                                </m:r>
                              </m:sub>
                            </m:sSub>
                            <m:func>
                              <m:funcPr>
                                <m:ctrlPr>
                                  <a:rPr lang="en-US" sz="2000" i="1" kern="1200">
                                    <a:solidFill>
                                      <a:srgbClr val="000000"/>
                                    </a:solidFill>
                                    <a:latin typeface="Cambria Math"/>
                                    <a:cs typeface="Times New Roman" pitchFamily="18" charset="0"/>
                                  </a:rPr>
                                </m:ctrlPr>
                              </m:funcPr>
                              <m:fName>
                                <m:r>
                                  <m:rPr>
                                    <m:sty m:val="p"/>
                                  </m:rPr>
                                  <a:rPr lang="en-US" sz="2000" i="1" kern="1200">
                                    <a:solidFill>
                                      <a:srgbClr val="000000"/>
                                    </a:solidFill>
                                    <a:latin typeface="Cambria Math"/>
                                    <a:ea typeface="Gulim" pitchFamily="34" charset="-127"/>
                                    <a:cs typeface="Calibri" pitchFamily="34" charset="0"/>
                                  </a:rPr>
                                  <m:t>cos</m:t>
                                </m:r>
                              </m:fName>
                              <m:e>
                                <m:d>
                                  <m:dPr>
                                    <m:ctrlPr>
                                      <a:rPr lang="en-US" sz="2000" i="1" kern="1200">
                                        <a:solidFill>
                                          <a:srgbClr val="000000"/>
                                        </a:solidFill>
                                        <a:latin typeface="Cambria Math"/>
                                        <a:cs typeface="Times New Roman" pitchFamily="18" charset="0"/>
                                      </a:rPr>
                                    </m:ctrlPr>
                                  </m:dPr>
                                  <m:e>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Cambria Math"/>
                                            <a:cs typeface="Calibri" pitchFamily="34" charset="0"/>
                                          </a:rPr>
                                          <m:t>∝</m:t>
                                        </m:r>
                                      </m:e>
                                      <m:sub>
                                        <m:r>
                                          <a:rPr lang="en-US" sz="2000" i="1" kern="1200">
                                            <a:solidFill>
                                              <a:srgbClr val="000000"/>
                                            </a:solidFill>
                                            <a:latin typeface="Cambria Math"/>
                                            <a:ea typeface="Gulim" pitchFamily="34" charset="-127"/>
                                            <a:cs typeface="Calibri" pitchFamily="34" charset="0"/>
                                          </a:rPr>
                                          <m:t>𝑖</m:t>
                                        </m:r>
                                      </m:sub>
                                    </m:sSub>
                                  </m:e>
                                </m:d>
                              </m:e>
                            </m:func>
                            <m:r>
                              <a:rPr lang="en-US" sz="2000" i="1" kern="1200">
                                <a:solidFill>
                                  <a:srgbClr val="000000"/>
                                </a:solidFill>
                                <a:latin typeface="Cambria Math"/>
                                <a:ea typeface="Gulim" pitchFamily="34" charset="-127"/>
                                <a:cs typeface="Calibri" pitchFamily="34" charset="0"/>
                              </a:rPr>
                              <m:t>+ </m:t>
                            </m:r>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Gulim" pitchFamily="34" charset="-127"/>
                                    <a:cs typeface="Calibri" pitchFamily="34" charset="0"/>
                                  </a:rPr>
                                  <m:t>𝑥</m:t>
                                </m:r>
                              </m:e>
                              <m:sub>
                                <m:r>
                                  <a:rPr lang="en-US" sz="2000" i="1" kern="1200">
                                    <a:solidFill>
                                      <a:srgbClr val="000000"/>
                                    </a:solidFill>
                                    <a:latin typeface="Cambria Math"/>
                                    <a:ea typeface="Gulim" pitchFamily="34" charset="-127"/>
                                    <a:cs typeface="Calibri" pitchFamily="34" charset="0"/>
                                  </a:rPr>
                                  <m:t>𝑖</m:t>
                                </m:r>
                              </m:sub>
                            </m:sSub>
                          </m:e>
                          <m:e>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Gulim" pitchFamily="34" charset="-127"/>
                                    <a:cs typeface="Calibri" pitchFamily="34" charset="0"/>
                                  </a:rPr>
                                  <m:t>𝑦</m:t>
                                </m:r>
                              </m:e>
                              <m:sub>
                                <m:r>
                                  <a:rPr lang="en-US" sz="2000" i="1" kern="1200">
                                    <a:solidFill>
                                      <a:srgbClr val="000000"/>
                                    </a:solidFill>
                                    <a:latin typeface="Cambria Math"/>
                                    <a:ea typeface="Gulim" pitchFamily="34" charset="-127"/>
                                    <a:cs typeface="Calibri" pitchFamily="34" charset="0"/>
                                  </a:rPr>
                                  <m:t>𝑘</m:t>
                                </m:r>
                              </m:sub>
                            </m:sSub>
                            <m:r>
                              <a:rPr lang="en-US" sz="2000" i="1" kern="1200">
                                <a:solidFill>
                                  <a:srgbClr val="000000"/>
                                </a:solidFill>
                                <a:latin typeface="Cambria Math"/>
                                <a:ea typeface="Gulim" pitchFamily="34" charset="-127"/>
                                <a:cs typeface="Calibri" pitchFamily="34" charset="0"/>
                              </a:rPr>
                              <m:t>= </m:t>
                            </m:r>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Gulim" pitchFamily="34" charset="-127"/>
                                    <a:cs typeface="Calibri" pitchFamily="34" charset="0"/>
                                  </a:rPr>
                                  <m:t>𝑑</m:t>
                                </m:r>
                              </m:e>
                              <m:sub>
                                <m:r>
                                  <a:rPr lang="en-US" sz="2000" i="1" kern="1200">
                                    <a:solidFill>
                                      <a:srgbClr val="000000"/>
                                    </a:solidFill>
                                    <a:latin typeface="Cambria Math"/>
                                    <a:ea typeface="Gulim" pitchFamily="34" charset="-127"/>
                                    <a:cs typeface="Calibri" pitchFamily="34" charset="0"/>
                                  </a:rPr>
                                  <m:t>𝑘</m:t>
                                </m:r>
                                <m:r>
                                  <a:rPr lang="en-US" sz="2000" i="1" kern="1200">
                                    <a:solidFill>
                                      <a:srgbClr val="000000"/>
                                    </a:solidFill>
                                    <a:latin typeface="Cambria Math"/>
                                    <a:ea typeface="Gulim" pitchFamily="34" charset="-127"/>
                                    <a:cs typeface="Calibri" pitchFamily="34" charset="0"/>
                                  </a:rPr>
                                  <m:t>,</m:t>
                                </m:r>
                                <m:r>
                                  <a:rPr lang="en-US" sz="2000" i="1" kern="1200">
                                    <a:solidFill>
                                      <a:srgbClr val="000000"/>
                                    </a:solidFill>
                                    <a:latin typeface="Cambria Math"/>
                                    <a:ea typeface="Gulim" pitchFamily="34" charset="-127"/>
                                    <a:cs typeface="Calibri" pitchFamily="34" charset="0"/>
                                  </a:rPr>
                                  <m:t>𝑖</m:t>
                                </m:r>
                              </m:sub>
                            </m:sSub>
                            <m:func>
                              <m:funcPr>
                                <m:ctrlPr>
                                  <a:rPr lang="en-US" sz="2000" i="1" kern="1200">
                                    <a:solidFill>
                                      <a:srgbClr val="000000"/>
                                    </a:solidFill>
                                    <a:latin typeface="Cambria Math"/>
                                    <a:cs typeface="Times New Roman" pitchFamily="18" charset="0"/>
                                  </a:rPr>
                                </m:ctrlPr>
                              </m:funcPr>
                              <m:fName>
                                <m:r>
                                  <m:rPr>
                                    <m:sty m:val="p"/>
                                  </m:rPr>
                                  <a:rPr lang="en-US" sz="2000" i="1" kern="1200">
                                    <a:solidFill>
                                      <a:srgbClr val="000000"/>
                                    </a:solidFill>
                                    <a:latin typeface="Cambria Math"/>
                                    <a:ea typeface="Gulim" pitchFamily="34" charset="-127"/>
                                    <a:cs typeface="Calibri" pitchFamily="34" charset="0"/>
                                  </a:rPr>
                                  <m:t>sin</m:t>
                                </m:r>
                              </m:fName>
                              <m:e>
                                <m:d>
                                  <m:dPr>
                                    <m:ctrlPr>
                                      <a:rPr lang="en-US" sz="2000" i="1" kern="1200">
                                        <a:solidFill>
                                          <a:srgbClr val="000000"/>
                                        </a:solidFill>
                                        <a:latin typeface="Cambria Math"/>
                                        <a:cs typeface="Times New Roman" pitchFamily="18" charset="0"/>
                                      </a:rPr>
                                    </m:ctrlPr>
                                  </m:dPr>
                                  <m:e>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Cambria Math"/>
                                            <a:cs typeface="Calibri" pitchFamily="34" charset="0"/>
                                          </a:rPr>
                                          <m:t>∝</m:t>
                                        </m:r>
                                      </m:e>
                                      <m:sub>
                                        <m:r>
                                          <a:rPr lang="en-US" sz="2000" i="1" kern="1200">
                                            <a:solidFill>
                                              <a:srgbClr val="000000"/>
                                            </a:solidFill>
                                            <a:latin typeface="Cambria Math"/>
                                            <a:ea typeface="Gulim" pitchFamily="34" charset="-127"/>
                                            <a:cs typeface="Calibri" pitchFamily="34" charset="0"/>
                                          </a:rPr>
                                          <m:t>𝑖</m:t>
                                        </m:r>
                                      </m:sub>
                                    </m:sSub>
                                  </m:e>
                                </m:d>
                              </m:e>
                            </m:func>
                            <m:r>
                              <a:rPr lang="en-US" sz="2000" i="1" kern="1200">
                                <a:solidFill>
                                  <a:srgbClr val="000000"/>
                                </a:solidFill>
                                <a:latin typeface="Cambria Math"/>
                                <a:ea typeface="Gulim" pitchFamily="34" charset="-127"/>
                                <a:cs typeface="Calibri" pitchFamily="34" charset="0"/>
                              </a:rPr>
                              <m:t>+ </m:t>
                            </m:r>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Gulim" pitchFamily="34" charset="-127"/>
                                    <a:cs typeface="Calibri" pitchFamily="34" charset="0"/>
                                  </a:rPr>
                                  <m:t>𝑦</m:t>
                                </m:r>
                              </m:e>
                              <m:sub>
                                <m:r>
                                  <a:rPr lang="en-US" sz="2000" i="1" kern="1200">
                                    <a:solidFill>
                                      <a:srgbClr val="000000"/>
                                    </a:solidFill>
                                    <a:latin typeface="Cambria Math"/>
                                    <a:ea typeface="Gulim" pitchFamily="34" charset="-127"/>
                                    <a:cs typeface="Calibri" pitchFamily="34" charset="0"/>
                                  </a:rPr>
                                  <m:t>𝑖</m:t>
                                </m:r>
                              </m:sub>
                            </m:sSub>
                          </m:e>
                        </m:eqArr>
                      </m:e>
                    </m:d>
                  </m:oMath>
                </a14:m>
                <a:r>
                  <a:rPr lang="en-US" sz="2000" kern="1200" dirty="0">
                    <a:solidFill>
                      <a:srgbClr val="000000"/>
                    </a:solidFill>
                    <a:ea typeface="Gulim" pitchFamily="34" charset="-127"/>
                    <a:cs typeface="Times New Roman" pitchFamily="18" charset="0"/>
                  </a:rPr>
                  <a:t>            </a:t>
                </a:r>
                <a:r>
                  <a:rPr lang="en-US" sz="2000" i="1" kern="1200" dirty="0" err="1">
                    <a:solidFill>
                      <a:srgbClr val="000000"/>
                    </a:solidFill>
                    <a:ea typeface="Gulim" pitchFamily="34" charset="-127"/>
                    <a:cs typeface="Times New Roman" pitchFamily="18" charset="0"/>
                  </a:rPr>
                  <a:t>i</a:t>
                </a:r>
                <a:r>
                  <a:rPr lang="en-US" sz="2000" i="1" kern="1200" dirty="0">
                    <a:solidFill>
                      <a:srgbClr val="000000"/>
                    </a:solidFill>
                    <a:ea typeface="Gulim" pitchFamily="34" charset="-127"/>
                    <a:cs typeface="Times New Roman" pitchFamily="18" charset="0"/>
                  </a:rPr>
                  <a:t> = </a:t>
                </a:r>
                <a:r>
                  <a:rPr lang="en-US" sz="2000" kern="1200" dirty="0">
                    <a:solidFill>
                      <a:srgbClr val="000000"/>
                    </a:solidFill>
                    <a:ea typeface="Gulim" pitchFamily="34" charset="-127"/>
                    <a:cs typeface="Times New Roman" pitchFamily="18" charset="0"/>
                  </a:rPr>
                  <a:t>1,2,3.</a:t>
                </a:r>
              </a:p>
              <a:p>
                <a:pPr marL="285750" lvl="0" indent="-285750" algn="just">
                  <a:lnSpc>
                    <a:spcPct val="150000"/>
                  </a:lnSpc>
                  <a:spcBef>
                    <a:spcPct val="0"/>
                  </a:spcBef>
                  <a:buFont typeface="Wingdings" pitchFamily="2" charset="2"/>
                  <a:buChar char="ü"/>
                </a:pPr>
                <a14:m>
                  <m:oMath xmlns:m="http://schemas.openxmlformats.org/officeDocument/2006/math">
                    <m:sSub>
                      <m:sSubPr>
                        <m:ctrlPr>
                          <a:rPr lang="en-US" sz="2000" i="1" kern="1200">
                            <a:solidFill>
                              <a:srgbClr val="000000"/>
                            </a:solidFill>
                            <a:latin typeface="Cambria Math"/>
                            <a:cs typeface="Times New Roman" pitchFamily="18" charset="0"/>
                          </a:rPr>
                        </m:ctrlPr>
                      </m:sSubPr>
                      <m:e>
                        <m:r>
                          <a:rPr lang="en-US" sz="2000" i="1" kern="1200">
                            <a:solidFill>
                              <a:srgbClr val="000000"/>
                            </a:solidFill>
                            <a:latin typeface="Cambria Math"/>
                            <a:ea typeface="Cambria Math"/>
                            <a:cs typeface="Times New Roman" pitchFamily="18" charset="0"/>
                          </a:rPr>
                          <m:t>∝</m:t>
                        </m:r>
                      </m:e>
                      <m:sub>
                        <m:r>
                          <a:rPr lang="en-US" sz="2000" i="1" kern="1200">
                            <a:solidFill>
                              <a:srgbClr val="000000"/>
                            </a:solidFill>
                            <a:latin typeface="Cambria Math"/>
                            <a:cs typeface="Times New Roman" pitchFamily="18" charset="0"/>
                          </a:rPr>
                          <m:t>𝑖</m:t>
                        </m:r>
                      </m:sub>
                    </m:sSub>
                  </m:oMath>
                </a14:m>
                <a:r>
                  <a:rPr lang="en-US" sz="2000" kern="1200" dirty="0">
                    <a:solidFill>
                      <a:srgbClr val="000000"/>
                    </a:solidFill>
                    <a:ea typeface="Gulim" pitchFamily="34" charset="-127"/>
                    <a:cs typeface="Times New Roman" pitchFamily="18" charset="0"/>
                  </a:rPr>
                  <a:t>can be calculated through the phase differences of the elements of an antenna array.</a:t>
                </a:r>
              </a:p>
              <a:p>
                <a:pPr marL="285750" lvl="0" indent="-285750" algn="just">
                  <a:lnSpc>
                    <a:spcPct val="150000"/>
                  </a:lnSpc>
                  <a:spcBef>
                    <a:spcPct val="0"/>
                  </a:spcBef>
                  <a:buFont typeface="Wingdings" pitchFamily="2" charset="2"/>
                  <a:buChar char="ü"/>
                </a:pPr>
                <a:r>
                  <a:rPr lang="en-US" sz="2000" kern="1200" dirty="0">
                    <a:solidFill>
                      <a:srgbClr val="000000"/>
                    </a:solidFill>
                    <a:ea typeface="Gulim" pitchFamily="34" charset="-127"/>
                    <a:cs typeface="Times New Roman" pitchFamily="18" charset="0"/>
                  </a:rPr>
                  <a:t>AOA measurements need at least two reference points.</a:t>
                </a:r>
              </a:p>
              <a:p>
                <a:pPr marL="285750" lvl="0" indent="-285750" algn="just">
                  <a:lnSpc>
                    <a:spcPct val="150000"/>
                  </a:lnSpc>
                  <a:spcBef>
                    <a:spcPct val="0"/>
                  </a:spcBef>
                  <a:buFont typeface="Wingdings" pitchFamily="2" charset="2"/>
                  <a:buChar char="ü"/>
                </a:pPr>
                <a:endParaRPr lang="en-US" sz="1800" kern="1200" dirty="0">
                  <a:solidFill>
                    <a:srgbClr val="000000"/>
                  </a:solidFill>
                  <a:ea typeface="Gulim" pitchFamily="34" charset="-127"/>
                  <a:cs typeface="Times New Roman" pitchFamily="18" charset="0"/>
                </a:endParaRPr>
              </a:p>
            </p:txBody>
          </p:sp>
        </mc:Choice>
        <mc:Fallback xmlns="">
          <p:sp>
            <p:nvSpPr>
              <p:cNvPr id="9219" name="Content Placeholder 2"/>
              <p:cNvSpPr>
                <a:spLocks noGrp="1" noRot="1" noChangeAspect="1" noMove="1" noResize="1" noEditPoints="1" noAdjustHandles="1" noChangeArrowheads="1" noChangeShapeType="1" noTextEdit="1"/>
              </p:cNvSpPr>
              <p:nvPr>
                <p:ph idx="1"/>
              </p:nvPr>
            </p:nvSpPr>
            <p:spPr>
              <a:xfrm>
                <a:off x="381000" y="1600200"/>
                <a:ext cx="5440681" cy="4114800"/>
              </a:xfrm>
              <a:blipFill rotWithShape="1">
                <a:blip r:embed="rId4"/>
                <a:stretch>
                  <a:fillRect l="-1009" r="-1121"/>
                </a:stretch>
              </a:blipFill>
            </p:spPr>
            <p:txBody>
              <a:bodyPr/>
              <a:lstStyle/>
              <a:p>
                <a:r>
                  <a:rPr lang="en-US">
                    <a:noFill/>
                  </a:rPr>
                  <a:t> </a:t>
                </a:r>
              </a:p>
            </p:txBody>
          </p:sp>
        </mc:Fallback>
      </mc:AlternateContent>
      <p:sp>
        <p:nvSpPr>
          <p:cNvPr id="56" name="Date Placeholder 1"/>
          <p:cNvSpPr>
            <a:spLocks noGrp="1"/>
          </p:cNvSpPr>
          <p:nvPr>
            <p:ph type="dt" sz="half" idx="10"/>
          </p:nvPr>
        </p:nvSpPr>
        <p:spPr>
          <a:xfrm>
            <a:off x="685800" y="381456"/>
            <a:ext cx="1600200" cy="215444"/>
          </a:xfrm>
        </p:spPr>
        <p:txBody>
          <a:bodyPr/>
          <a:lstStyle/>
          <a:p>
            <a:r>
              <a:rPr lang="en-US" dirty="0"/>
              <a:t>May </a:t>
            </a:r>
            <a:r>
              <a:rPr lang="en-US" dirty="0" smtClean="0"/>
              <a:t>2012</a:t>
            </a:r>
            <a:endParaRPr lang="en-US" dirty="0"/>
          </a:p>
        </p:txBody>
      </p:sp>
      <p:sp>
        <p:nvSpPr>
          <p:cNvPr id="5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grpSp>
        <p:nvGrpSpPr>
          <p:cNvPr id="58" name="Group 57"/>
          <p:cNvGrpSpPr/>
          <p:nvPr/>
        </p:nvGrpSpPr>
        <p:grpSpPr>
          <a:xfrm>
            <a:off x="5257800" y="1623928"/>
            <a:ext cx="3872318" cy="4395872"/>
            <a:chOff x="5303407" y="2590800"/>
            <a:chExt cx="3368153" cy="3505200"/>
          </a:xfrm>
        </p:grpSpPr>
        <mc:AlternateContent xmlns:mc="http://schemas.openxmlformats.org/markup-compatibility/2006" xmlns:a14="http://schemas.microsoft.com/office/drawing/2010/main">
          <mc:Choice Requires="a14">
            <p:graphicFrame>
              <p:nvGraphicFramePr>
                <p:cNvPr id="59" name="Object 58"/>
                <p:cNvGraphicFramePr>
                  <a:graphicFrameLocks noChangeAspect="1"/>
                </p:cNvGraphicFramePr>
                <p:nvPr>
                  <p:extLst>
                    <p:ext uri="{D42A27DB-BD31-4B8C-83A1-F6EECF244321}">
                      <p14:modId xmlns:p14="http://schemas.microsoft.com/office/powerpoint/2010/main" val="3234532170"/>
                    </p:ext>
                  </p:extLst>
                </p:nvPr>
              </p:nvGraphicFramePr>
              <p:xfrm>
                <a:off x="5303407" y="2590800"/>
                <a:ext cx="3368153" cy="3505200"/>
              </p:xfrm>
              <a:graphic>
                <a:graphicData uri="http://schemas.openxmlformats.org/presentationml/2006/ole">
                  <mc:AlternateContent>
                    <mc:Choice xmlns:v="urn:schemas-microsoft-com:vml" Requires="v">
                      <p:oleObj spid="_x0000_s3075" name="Visio" r:id="rId5" imgW="4606955" imgH="3939408" progId="Visio.Drawing.11">
                        <p:embed/>
                      </p:oleObj>
                    </mc:Choice>
                    <mc:Fallback>
                      <p:oleObj name="Visio" r:id="rId5" imgW="4606955" imgH="3939408" progId="Visio.Drawing.11">
                        <p:embed/>
                        <p:pic>
                          <p:nvPicPr>
                            <p:cNvPr id="0" name=""/>
                            <p:cNvPicPr>
                              <a:picLocks noChangeAspect="1" noChangeArrowheads="1"/>
                            </p:cNvPicPr>
                            <p:nvPr/>
                          </p:nvPicPr>
                          <p:blipFill>
                            <a:blip r:embed="rId6"/>
                            <a:srcRect l="-17863" t="-4642" r="-1985" b="-4642"/>
                            <a:stretch>
                              <a:fillRect/>
                            </a:stretch>
                          </p:blipFill>
                          <p:spPr bwMode="auto">
                            <a:xfrm>
                              <a:off x="5303407" y="2590800"/>
                              <a:ext cx="3368153" cy="3505200"/>
                            </a:xfrm>
                            <a:prstGeom prst="rect">
                              <a:avLst/>
                            </a:prstGeom>
                            <a:noFill/>
                          </p:spPr>
                        </p:pic>
                      </p:oleObj>
                    </mc:Fallback>
                  </mc:AlternateContent>
                </a:graphicData>
              </a:graphic>
            </p:graphicFrame>
          </mc:Choice>
          <mc:Fallback xmlns="">
            <p:graphicFrame>
              <p:nvGraphicFramePr>
                <p:cNvPr id="3" name="Object 2"/>
                <p:cNvGraphicFramePr>
                  <a:graphicFrameLocks noChangeAspect="1"/>
                </p:cNvGraphicFramePr>
                <p:nvPr>
                  <p:extLst>
                    <p:ext uri="{D42A27DB-BD31-4B8C-83A1-F6EECF244321}">
                      <p14:modId xmlns:p14="http://schemas.microsoft.com/office/powerpoint/2010/main" val="3643569822"/>
                    </p:ext>
                  </p:extLst>
                </p:nvPr>
              </p:nvGraphicFramePr>
              <p:xfrm>
                <a:off x="5303407" y="2590800"/>
                <a:ext cx="3368153" cy="3505200"/>
              </p:xfrm>
              <a:graphic>
                <a:graphicData uri="http://schemas.openxmlformats.org/presentationml/2006/ole">
                  <mc:AlternateContent>
                    <mc:Choice xmlns:v="urn:schemas-microsoft-com:vml" Requires="v">
                      <p:oleObj spid="_x0000_s6172" name="Visio" r:id="rId7" imgW="4606955" imgH="3939408" progId="Visio.Drawing.11">
                        <p:embed/>
                      </p:oleObj>
                    </mc:Choice>
                    <mc:Fallback>
                      <p:oleObj name="Visio" r:id="rId7" imgW="4606955" imgH="3939408" progId="Visio.Drawing.11">
                        <p:embed/>
                        <p:pic>
                          <p:nvPicPr>
                            <p:cNvPr id="0" name="Object 5"/>
                            <p:cNvPicPr>
                              <a:picLocks noChangeAspect="1" noChangeArrowheads="1"/>
                            </p:cNvPicPr>
                            <p:nvPr/>
                          </p:nvPicPr>
                          <p:blipFill>
                            <a:blip r:embed="rId8"/>
                            <a:srcRect l="-17863" t="-4642" r="-1985" b="-4642"/>
                            <a:stretch>
                              <a:fillRect/>
                            </a:stretch>
                          </p:blipFill>
                          <p:spPr bwMode="auto">
                            <a:xfrm>
                              <a:off x="5303407" y="2590800"/>
                              <a:ext cx="3368153" cy="3505200"/>
                            </a:xfrm>
                            <a:prstGeom prst="rect">
                              <a:avLst/>
                            </a:prstGeom>
                            <a:noFill/>
                          </p:spPr>
                        </p:pic>
                      </p:oleObj>
                    </mc:Fallback>
                  </mc:AlternateContent>
                </a:graphicData>
              </a:graphic>
            </p:graphicFrame>
          </mc:Fallback>
        </mc:AlternateContent>
        <p:grpSp>
          <p:nvGrpSpPr>
            <p:cNvPr id="60" name="Group 59"/>
            <p:cNvGrpSpPr/>
            <p:nvPr/>
          </p:nvGrpSpPr>
          <p:grpSpPr>
            <a:xfrm>
              <a:off x="5701081" y="3223260"/>
              <a:ext cx="2970478" cy="2807200"/>
              <a:chOff x="5701081" y="3223260"/>
              <a:chExt cx="2970478" cy="2807200"/>
            </a:xfrm>
          </p:grpSpPr>
          <mc:AlternateContent xmlns:mc="http://schemas.openxmlformats.org/markup-compatibility/2006" xmlns:a14="http://schemas.microsoft.com/office/drawing/2010/main">
            <mc:Choice Requires="a14">
              <p:sp>
                <p:nvSpPr>
                  <p:cNvPr id="61" name="Text Box 2"/>
                  <p:cNvSpPr txBox="1">
                    <a:spLocks noChangeArrowheads="1"/>
                  </p:cNvSpPr>
                  <p:nvPr/>
                </p:nvSpPr>
                <p:spPr bwMode="auto">
                  <a:xfrm rot="2071461">
                    <a:off x="6450176" y="3413922"/>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𝑑</m:t>
                              </m:r>
                            </m:e>
                            <m:sub>
                              <m:r>
                                <a:rPr lang="en-US" sz="1200" i="1">
                                  <a:effectLst/>
                                  <a:latin typeface="Cambria Math"/>
                                  <a:ea typeface="Times New Roman"/>
                                  <a:cs typeface="Times New Roman"/>
                                </a:rPr>
                                <m:t>𝑘</m:t>
                              </m:r>
                              <m:r>
                                <a:rPr lang="en-US" sz="1200" i="1">
                                  <a:effectLst/>
                                  <a:latin typeface="Cambria Math"/>
                                  <a:ea typeface="Times New Roman"/>
                                  <a:cs typeface="Times New Roman"/>
                                </a:rPr>
                                <m:t>,3</m:t>
                              </m:r>
                            </m:sub>
                          </m:sSub>
                        </m:oMath>
                      </m:oMathPara>
                    </a14:m>
                    <a:endParaRPr lang="en-US" dirty="0">
                      <a:effectLst/>
                      <a:latin typeface="Calibri"/>
                      <a:ea typeface="Times New Roman"/>
                      <a:cs typeface="Times New Roman"/>
                    </a:endParaRPr>
                  </a:p>
                </p:txBody>
              </p:sp>
            </mc:Choice>
            <mc:Fallback xmlns="">
              <p:sp>
                <p:nvSpPr>
                  <p:cNvPr id="8" name="Text Box 2"/>
                  <p:cNvSpPr txBox="1">
                    <a:spLocks noRot="1" noChangeAspect="1" noMove="1" noResize="1" noEditPoints="1" noAdjustHandles="1" noChangeArrowheads="1" noChangeShapeType="1" noTextEdit="1"/>
                  </p:cNvSpPr>
                  <p:nvPr/>
                </p:nvSpPr>
                <p:spPr bwMode="auto">
                  <a:xfrm rot="2071461">
                    <a:off x="6450176" y="3413922"/>
                    <a:ext cx="552941" cy="346059"/>
                  </a:xfrm>
                  <a:prstGeom prst="rect">
                    <a:avLst/>
                  </a:prstGeom>
                  <a:blipFill rotWithShape="1">
                    <a:blip r:embed="rId9"/>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 Box 8"/>
                  <p:cNvSpPr txBox="1">
                    <a:spLocks noChangeArrowheads="1"/>
                  </p:cNvSpPr>
                  <p:nvPr/>
                </p:nvSpPr>
                <p:spPr bwMode="auto">
                  <a:xfrm rot="19089904">
                    <a:off x="7403131" y="3628449"/>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𝑑</m:t>
                              </m:r>
                            </m:e>
                            <m:sub>
                              <m:r>
                                <a:rPr lang="en-US" sz="1200" i="1">
                                  <a:effectLst/>
                                  <a:latin typeface="Cambria Math"/>
                                  <a:ea typeface="Times New Roman"/>
                                  <a:cs typeface="Times New Roman"/>
                                </a:rPr>
                                <m:t>𝑘</m:t>
                              </m:r>
                              <m:r>
                                <a:rPr lang="en-US" sz="1200" i="1">
                                  <a:effectLst/>
                                  <a:latin typeface="Cambria Math"/>
                                  <a:ea typeface="Times New Roman"/>
                                  <a:cs typeface="Times New Roman"/>
                                </a:rPr>
                                <m:t>,2</m:t>
                              </m:r>
                            </m:sub>
                          </m:sSub>
                        </m:oMath>
                      </m:oMathPara>
                    </a14:m>
                    <a:endParaRPr lang="en-US" dirty="0">
                      <a:effectLst/>
                      <a:latin typeface="Calibri"/>
                      <a:ea typeface="Times New Roman"/>
                      <a:cs typeface="Times New Roman"/>
                    </a:endParaRPr>
                  </a:p>
                </p:txBody>
              </p:sp>
            </mc:Choice>
            <mc:Fallback xmlns="">
              <p:sp>
                <p:nvSpPr>
                  <p:cNvPr id="9" name="Text Box 8"/>
                  <p:cNvSpPr txBox="1">
                    <a:spLocks noRot="1" noChangeAspect="1" noMove="1" noResize="1" noEditPoints="1" noAdjustHandles="1" noChangeArrowheads="1" noChangeShapeType="1" noTextEdit="1"/>
                  </p:cNvSpPr>
                  <p:nvPr/>
                </p:nvSpPr>
                <p:spPr bwMode="auto">
                  <a:xfrm rot="19089904">
                    <a:off x="7403131" y="3628449"/>
                    <a:ext cx="552941" cy="346059"/>
                  </a:xfrm>
                  <a:prstGeom prst="rect">
                    <a:avLst/>
                  </a:prstGeom>
                  <a:blipFill rotWithShape="1">
                    <a:blip r:embed="rId10"/>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 Box 2"/>
                  <p:cNvSpPr txBox="1">
                    <a:spLocks noChangeArrowheads="1"/>
                  </p:cNvSpPr>
                  <p:nvPr/>
                </p:nvSpPr>
                <p:spPr bwMode="auto">
                  <a:xfrm rot="17453968">
                    <a:off x="6838600" y="4360504"/>
                    <a:ext cx="553059" cy="380266"/>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𝑑</m:t>
                              </m:r>
                            </m:e>
                            <m:sub>
                              <m:r>
                                <a:rPr lang="en-US" sz="1200" i="1">
                                  <a:effectLst/>
                                  <a:latin typeface="Cambria Math"/>
                                  <a:ea typeface="Times New Roman"/>
                                  <a:cs typeface="Times New Roman"/>
                                </a:rPr>
                                <m:t>𝑘</m:t>
                              </m:r>
                              <m:r>
                                <a:rPr lang="en-US" sz="1200" i="1">
                                  <a:effectLst/>
                                  <a:latin typeface="Cambria Math"/>
                                  <a:ea typeface="Times New Roman"/>
                                  <a:cs typeface="Times New Roman"/>
                                </a:rPr>
                                <m:t>,1</m:t>
                              </m:r>
                            </m:sub>
                          </m:sSub>
                        </m:oMath>
                      </m:oMathPara>
                    </a14:m>
                    <a:endParaRPr lang="en-US" dirty="0">
                      <a:effectLst/>
                      <a:latin typeface="Calibri"/>
                      <a:ea typeface="Times New Roman"/>
                      <a:cs typeface="Times New Roman"/>
                    </a:endParaRPr>
                  </a:p>
                </p:txBody>
              </p:sp>
            </mc:Choice>
            <mc:Fallback xmlns="">
              <p:sp>
                <p:nvSpPr>
                  <p:cNvPr id="10" name="Text Box 2"/>
                  <p:cNvSpPr txBox="1">
                    <a:spLocks noRot="1" noChangeAspect="1" noMove="1" noResize="1" noEditPoints="1" noAdjustHandles="1" noChangeArrowheads="1" noChangeShapeType="1" noTextEdit="1"/>
                  </p:cNvSpPr>
                  <p:nvPr/>
                </p:nvSpPr>
                <p:spPr bwMode="auto">
                  <a:xfrm rot="17453968">
                    <a:off x="6838600" y="4360504"/>
                    <a:ext cx="553059" cy="380266"/>
                  </a:xfrm>
                  <a:prstGeom prst="rect">
                    <a:avLst/>
                  </a:prstGeom>
                  <a:blipFill rotWithShape="1">
                    <a:blip r:embed="rId11"/>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4" name="Text Box 2"/>
                  <p:cNvSpPr txBox="1">
                    <a:spLocks noChangeArrowheads="1"/>
                  </p:cNvSpPr>
                  <p:nvPr/>
                </p:nvSpPr>
                <p:spPr bwMode="auto">
                  <a:xfrm>
                    <a:off x="5701081" y="3413921"/>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3</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3</m:t>
                                  </m:r>
                                </m:sub>
                              </m:sSub>
                            </m:e>
                          </m:d>
                        </m:oMath>
                      </m:oMathPara>
                    </a14:m>
                    <a:endParaRPr lang="en-US" dirty="0">
                      <a:effectLst/>
                      <a:latin typeface="Calibri"/>
                      <a:ea typeface="Times New Roman"/>
                      <a:cs typeface="Times New Roman"/>
                    </a:endParaRPr>
                  </a:p>
                </p:txBody>
              </p:sp>
            </mc:Choice>
            <mc:Fallback xmlns="">
              <p:sp>
                <p:nvSpPr>
                  <p:cNvPr id="64" name="Text Box 2"/>
                  <p:cNvSpPr txBox="1">
                    <a:spLocks noRot="1" noChangeAspect="1" noMove="1" noResize="1" noEditPoints="1" noAdjustHandles="1" noChangeArrowheads="1" noChangeShapeType="1" noTextEdit="1"/>
                  </p:cNvSpPr>
                  <p:nvPr/>
                </p:nvSpPr>
                <p:spPr bwMode="auto">
                  <a:xfrm>
                    <a:off x="5701081" y="3413921"/>
                    <a:ext cx="552941" cy="346059"/>
                  </a:xfrm>
                  <a:prstGeom prst="rect">
                    <a:avLst/>
                  </a:prstGeom>
                  <a:blipFill rotWithShape="1">
                    <a:blip r:embed="rId12"/>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 Box 2"/>
                  <p:cNvSpPr txBox="1">
                    <a:spLocks noChangeArrowheads="1"/>
                  </p:cNvSpPr>
                  <p:nvPr/>
                </p:nvSpPr>
                <p:spPr bwMode="auto">
                  <a:xfrm>
                    <a:off x="6450175" y="5684401"/>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1</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1</m:t>
                                  </m:r>
                                </m:sub>
                              </m:sSub>
                            </m:e>
                          </m:d>
                        </m:oMath>
                      </m:oMathPara>
                    </a14:m>
                    <a:endParaRPr lang="en-US" dirty="0">
                      <a:effectLst/>
                      <a:latin typeface="Calibri"/>
                      <a:ea typeface="Times New Roman"/>
                      <a:cs typeface="Times New Roman"/>
                    </a:endParaRPr>
                  </a:p>
                </p:txBody>
              </p:sp>
            </mc:Choice>
            <mc:Fallback xmlns="">
              <p:sp>
                <p:nvSpPr>
                  <p:cNvPr id="65" name="Text Box 2"/>
                  <p:cNvSpPr txBox="1">
                    <a:spLocks noRot="1" noChangeAspect="1" noMove="1" noResize="1" noEditPoints="1" noAdjustHandles="1" noChangeArrowheads="1" noChangeShapeType="1" noTextEdit="1"/>
                  </p:cNvSpPr>
                  <p:nvPr/>
                </p:nvSpPr>
                <p:spPr bwMode="auto">
                  <a:xfrm>
                    <a:off x="6450175" y="5684401"/>
                    <a:ext cx="552941" cy="346059"/>
                  </a:xfrm>
                  <a:prstGeom prst="rect">
                    <a:avLst/>
                  </a:prstGeom>
                  <a:blipFill rotWithShape="1">
                    <a:blip r:embed="rId13"/>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Text Box 2"/>
                  <p:cNvSpPr txBox="1">
                    <a:spLocks noChangeArrowheads="1"/>
                  </p:cNvSpPr>
                  <p:nvPr/>
                </p:nvSpPr>
                <p:spPr bwMode="auto">
                  <a:xfrm>
                    <a:off x="8118618" y="3345737"/>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2</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2</m:t>
                                  </m:r>
                                </m:sub>
                              </m:sSub>
                            </m:e>
                          </m:d>
                        </m:oMath>
                      </m:oMathPara>
                    </a14:m>
                    <a:endParaRPr lang="en-US" dirty="0">
                      <a:effectLst/>
                      <a:latin typeface="Calibri"/>
                      <a:ea typeface="Times New Roman"/>
                      <a:cs typeface="Times New Roman"/>
                    </a:endParaRPr>
                  </a:p>
                </p:txBody>
              </p:sp>
            </mc:Choice>
            <mc:Fallback xmlns="">
              <p:sp>
                <p:nvSpPr>
                  <p:cNvPr id="66" name="Text Box 2"/>
                  <p:cNvSpPr txBox="1">
                    <a:spLocks noRot="1" noChangeAspect="1" noMove="1" noResize="1" noEditPoints="1" noAdjustHandles="1" noChangeArrowheads="1" noChangeShapeType="1" noTextEdit="1"/>
                  </p:cNvSpPr>
                  <p:nvPr/>
                </p:nvSpPr>
                <p:spPr bwMode="auto">
                  <a:xfrm>
                    <a:off x="8118618" y="3345737"/>
                    <a:ext cx="552941" cy="346059"/>
                  </a:xfrm>
                  <a:prstGeom prst="rect">
                    <a:avLst/>
                  </a:prstGeom>
                  <a:blipFill rotWithShape="1">
                    <a:blip r:embed="rId14"/>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7" name="Text Box 2"/>
                  <p:cNvSpPr txBox="1">
                    <a:spLocks noChangeArrowheads="1"/>
                  </p:cNvSpPr>
                  <p:nvPr/>
                </p:nvSpPr>
                <p:spPr bwMode="auto">
                  <a:xfrm>
                    <a:off x="6838459" y="3616341"/>
                    <a:ext cx="552941"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d>
                            <m:dPr>
                              <m:ctrlPr>
                                <a:rPr lang="en-US" sz="1200" i="1">
                                  <a:effectLst/>
                                  <a:latin typeface="Cambria Math"/>
                                  <a:ea typeface="Times New Roman"/>
                                  <a:cs typeface="Times New Roman"/>
                                </a:rPr>
                              </m:ctrlPr>
                            </m:dPr>
                            <m:e>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𝑥</m:t>
                                  </m:r>
                                </m:e>
                                <m:sub>
                                  <m:r>
                                    <a:rPr lang="en-US" sz="1200" i="1">
                                      <a:effectLst/>
                                      <a:latin typeface="Cambria Math"/>
                                      <a:ea typeface="Times New Roman"/>
                                      <a:cs typeface="Times New Roman"/>
                                    </a:rPr>
                                    <m:t>𝑘</m:t>
                                  </m:r>
                                </m:sub>
                              </m:sSub>
                              <m:r>
                                <a:rPr lang="en-US" sz="1200" i="1">
                                  <a:effectLst/>
                                  <a:latin typeface="Cambria Math"/>
                                  <a:ea typeface="Times New Roman"/>
                                  <a:cs typeface="Times New Roman"/>
                                </a:rPr>
                                <m:t>,</m:t>
                              </m:r>
                              <m:sSub>
                                <m:sSubPr>
                                  <m:ctrlPr>
                                    <a:rPr lang="en-US" sz="1200" i="1">
                                      <a:effectLst/>
                                      <a:latin typeface="Cambria Math"/>
                                      <a:ea typeface="Times New Roman"/>
                                      <a:cs typeface="Times New Roman"/>
                                    </a:rPr>
                                  </m:ctrlPr>
                                </m:sSubPr>
                                <m:e>
                                  <m:r>
                                    <a:rPr lang="en-US" sz="1200" i="1">
                                      <a:effectLst/>
                                      <a:latin typeface="Cambria Math"/>
                                      <a:ea typeface="Times New Roman"/>
                                      <a:cs typeface="Times New Roman"/>
                                    </a:rPr>
                                    <m:t>𝑦</m:t>
                                  </m:r>
                                </m:e>
                                <m:sub>
                                  <m:r>
                                    <a:rPr lang="en-US" sz="1200" i="1">
                                      <a:effectLst/>
                                      <a:latin typeface="Cambria Math"/>
                                      <a:ea typeface="Times New Roman"/>
                                      <a:cs typeface="Times New Roman"/>
                                    </a:rPr>
                                    <m:t>𝑘</m:t>
                                  </m:r>
                                </m:sub>
                              </m:sSub>
                            </m:e>
                          </m:d>
                        </m:oMath>
                      </m:oMathPara>
                    </a14:m>
                    <a:endParaRPr lang="en-US" dirty="0">
                      <a:effectLst/>
                      <a:latin typeface="Calibri"/>
                      <a:ea typeface="Times New Roman"/>
                      <a:cs typeface="Times New Roman"/>
                    </a:endParaRPr>
                  </a:p>
                </p:txBody>
              </p:sp>
            </mc:Choice>
            <mc:Fallback xmlns="">
              <p:sp>
                <p:nvSpPr>
                  <p:cNvPr id="14" name="Text Box 2"/>
                  <p:cNvSpPr txBox="1">
                    <a:spLocks noRot="1" noChangeAspect="1" noMove="1" noResize="1" noEditPoints="1" noAdjustHandles="1" noChangeArrowheads="1" noChangeShapeType="1" noTextEdit="1"/>
                  </p:cNvSpPr>
                  <p:nvPr/>
                </p:nvSpPr>
                <p:spPr bwMode="auto">
                  <a:xfrm>
                    <a:off x="6838459" y="3616341"/>
                    <a:ext cx="552941" cy="346059"/>
                  </a:xfrm>
                  <a:prstGeom prst="rect">
                    <a:avLst/>
                  </a:prstGeom>
                  <a:blipFill rotWithShape="1">
                    <a:blip r:embed="rId15"/>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 Box 2"/>
                  <p:cNvSpPr txBox="1">
                    <a:spLocks noChangeArrowheads="1"/>
                  </p:cNvSpPr>
                  <p:nvPr/>
                </p:nvSpPr>
                <p:spPr bwMode="auto">
                  <a:xfrm>
                    <a:off x="6525731" y="4706001"/>
                    <a:ext cx="454189"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200" i="1" smtClean="0">
                                  <a:effectLst/>
                                  <a:latin typeface="Cambria Math"/>
                                  <a:cs typeface="Times New Roman"/>
                                </a:rPr>
                              </m:ctrlPr>
                            </m:sSubPr>
                            <m:e>
                              <m:r>
                                <a:rPr lang="en-US" sz="1200" i="1" smtClean="0">
                                  <a:effectLst/>
                                  <a:latin typeface="Cambria Math"/>
                                  <a:ea typeface="Cambria Math"/>
                                  <a:cs typeface="Times New Roman"/>
                                </a:rPr>
                                <m:t>∝</m:t>
                              </m:r>
                            </m:e>
                            <m:sub>
                              <m:r>
                                <a:rPr lang="en-US" sz="1200" b="0" i="1" smtClean="0">
                                  <a:effectLst/>
                                  <a:latin typeface="Cambria Math"/>
                                  <a:cs typeface="Times New Roman"/>
                                </a:rPr>
                                <m:t>1</m:t>
                              </m:r>
                            </m:sub>
                          </m:sSub>
                        </m:oMath>
                      </m:oMathPara>
                    </a14:m>
                    <a:endParaRPr lang="en-US" dirty="0">
                      <a:effectLst/>
                      <a:latin typeface="Calibri"/>
                      <a:ea typeface="Times New Roman"/>
                      <a:cs typeface="Times New Roman"/>
                    </a:endParaRPr>
                  </a:p>
                </p:txBody>
              </p:sp>
            </mc:Choice>
            <mc:Fallback xmlns="">
              <p:sp>
                <p:nvSpPr>
                  <p:cNvPr id="15" name="Text Box 2"/>
                  <p:cNvSpPr txBox="1">
                    <a:spLocks noRot="1" noChangeAspect="1" noMove="1" noResize="1" noEditPoints="1" noAdjustHandles="1" noChangeArrowheads="1" noChangeShapeType="1" noTextEdit="1"/>
                  </p:cNvSpPr>
                  <p:nvPr/>
                </p:nvSpPr>
                <p:spPr bwMode="auto">
                  <a:xfrm>
                    <a:off x="6525731" y="4706001"/>
                    <a:ext cx="454189" cy="346059"/>
                  </a:xfrm>
                  <a:prstGeom prst="rect">
                    <a:avLst/>
                  </a:prstGeom>
                  <a:blipFill rotWithShape="1">
                    <a:blip r:embed="rId16"/>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 Box 2"/>
                  <p:cNvSpPr txBox="1">
                    <a:spLocks noChangeArrowheads="1"/>
                  </p:cNvSpPr>
                  <p:nvPr/>
                </p:nvSpPr>
                <p:spPr bwMode="auto">
                  <a:xfrm>
                    <a:off x="6172350" y="3497580"/>
                    <a:ext cx="499608"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200" i="1" smtClean="0">
                                  <a:effectLst/>
                                  <a:latin typeface="Cambria Math"/>
                                  <a:cs typeface="Times New Roman"/>
                                </a:rPr>
                              </m:ctrlPr>
                            </m:sSubPr>
                            <m:e>
                              <m:r>
                                <a:rPr lang="en-US" sz="1200" i="1" smtClean="0">
                                  <a:effectLst/>
                                  <a:latin typeface="Cambria Math"/>
                                  <a:ea typeface="Cambria Math"/>
                                  <a:cs typeface="Times New Roman"/>
                                </a:rPr>
                                <m:t>∝</m:t>
                              </m:r>
                            </m:e>
                            <m:sub>
                              <m:r>
                                <a:rPr lang="en-US" sz="1200" b="0" i="1" smtClean="0">
                                  <a:effectLst/>
                                  <a:latin typeface="Cambria Math"/>
                                  <a:cs typeface="Times New Roman"/>
                                </a:rPr>
                                <m:t>2</m:t>
                              </m:r>
                            </m:sub>
                          </m:sSub>
                        </m:oMath>
                      </m:oMathPara>
                    </a14:m>
                    <a:endParaRPr lang="en-US" dirty="0">
                      <a:effectLst/>
                      <a:latin typeface="Calibri"/>
                      <a:ea typeface="Times New Roman"/>
                      <a:cs typeface="Times New Roman"/>
                    </a:endParaRPr>
                  </a:p>
                </p:txBody>
              </p:sp>
            </mc:Choice>
            <mc:Fallback xmlns="">
              <p:sp>
                <p:nvSpPr>
                  <p:cNvPr id="16" name="Text Box 2"/>
                  <p:cNvSpPr txBox="1">
                    <a:spLocks noRot="1" noChangeAspect="1" noMove="1" noResize="1" noEditPoints="1" noAdjustHandles="1" noChangeArrowheads="1" noChangeShapeType="1" noTextEdit="1"/>
                  </p:cNvSpPr>
                  <p:nvPr/>
                </p:nvSpPr>
                <p:spPr bwMode="auto">
                  <a:xfrm>
                    <a:off x="6172350" y="3497580"/>
                    <a:ext cx="499608" cy="346059"/>
                  </a:xfrm>
                  <a:prstGeom prst="rect">
                    <a:avLst/>
                  </a:prstGeom>
                  <a:blipFill rotWithShape="1">
                    <a:blip r:embed="rId17"/>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0" name="Text Box 2"/>
                  <p:cNvSpPr txBox="1">
                    <a:spLocks noChangeArrowheads="1"/>
                  </p:cNvSpPr>
                  <p:nvPr/>
                </p:nvSpPr>
                <p:spPr bwMode="auto">
                  <a:xfrm>
                    <a:off x="7501392" y="3223260"/>
                    <a:ext cx="499608" cy="346059"/>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200" i="1" smtClean="0">
                                  <a:effectLst/>
                                  <a:latin typeface="Cambria Math"/>
                                  <a:cs typeface="Times New Roman"/>
                                </a:rPr>
                              </m:ctrlPr>
                            </m:sSubPr>
                            <m:e>
                              <m:r>
                                <a:rPr lang="en-US" sz="1200" i="1" smtClean="0">
                                  <a:effectLst/>
                                  <a:latin typeface="Cambria Math"/>
                                  <a:ea typeface="Cambria Math"/>
                                  <a:cs typeface="Times New Roman"/>
                                </a:rPr>
                                <m:t>∝</m:t>
                              </m:r>
                            </m:e>
                            <m:sub>
                              <m:r>
                                <a:rPr lang="en-US" sz="1200" b="0" i="1" smtClean="0">
                                  <a:effectLst/>
                                  <a:latin typeface="Cambria Math"/>
                                  <a:cs typeface="Times New Roman"/>
                                </a:rPr>
                                <m:t>3</m:t>
                              </m:r>
                            </m:sub>
                          </m:sSub>
                        </m:oMath>
                      </m:oMathPara>
                    </a14:m>
                    <a:endParaRPr lang="en-US" dirty="0">
                      <a:effectLst/>
                      <a:latin typeface="Calibri"/>
                      <a:ea typeface="Times New Roman"/>
                      <a:cs typeface="Times New Roman"/>
                    </a:endParaRPr>
                  </a:p>
                </p:txBody>
              </p:sp>
            </mc:Choice>
            <mc:Fallback xmlns="">
              <p:sp>
                <p:nvSpPr>
                  <p:cNvPr id="17" name="Text Box 2"/>
                  <p:cNvSpPr txBox="1">
                    <a:spLocks noRot="1" noChangeAspect="1" noMove="1" noResize="1" noEditPoints="1" noAdjustHandles="1" noChangeArrowheads="1" noChangeShapeType="1" noTextEdit="1"/>
                  </p:cNvSpPr>
                  <p:nvPr/>
                </p:nvSpPr>
                <p:spPr bwMode="auto">
                  <a:xfrm>
                    <a:off x="7501392" y="3223260"/>
                    <a:ext cx="499608" cy="346059"/>
                  </a:xfrm>
                  <a:prstGeom prst="rect">
                    <a:avLst/>
                  </a:prstGeom>
                  <a:blipFill rotWithShape="1">
                    <a:blip r:embed="rId18"/>
                    <a:stretch>
                      <a:fillRect/>
                    </a:stretch>
                  </a:blipFill>
                  <a:ln w="9525">
                    <a:noFill/>
                    <a:miter lim="800000"/>
                    <a:headEnd/>
                    <a:tailEnd/>
                  </a:ln>
                </p:spPr>
                <p:txBody>
                  <a:bodyPr/>
                  <a:lstStyle/>
                  <a:p>
                    <a:r>
                      <a:rPr lang="en-US">
                        <a:noFill/>
                      </a:rPr>
                      <a:t> </a:t>
                    </a:r>
                  </a:p>
                </p:txBody>
              </p:sp>
            </mc:Fallback>
          </mc:AlternateContent>
        </p:grpSp>
      </p:grpSp>
    </p:spTree>
    <p:extLst>
      <p:ext uri="{BB962C8B-B14F-4D97-AF65-F5344CB8AC3E}">
        <p14:creationId xmlns:p14="http://schemas.microsoft.com/office/powerpoint/2010/main" val="1868184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 y="533400"/>
            <a:ext cx="9448800" cy="762000"/>
          </a:xfrm>
        </p:spPr>
        <p:txBody>
          <a:bodyPr/>
          <a:lstStyle/>
          <a:p>
            <a:pPr>
              <a:defRPr/>
            </a:pPr>
            <a:r>
              <a:rPr lang="en-US" sz="3200" dirty="0">
                <a:latin typeface="Times New Roman" pitchFamily="18" charset="0"/>
                <a:cs typeface="Times New Roman" pitchFamily="18" charset="0"/>
              </a:rPr>
              <a:t>Comparison of Indoor Positioning </a:t>
            </a:r>
            <a:r>
              <a:rPr lang="en-US" sz="3200" dirty="0" smtClean="0">
                <a:latin typeface="Times New Roman" pitchFamily="18" charset="0"/>
                <a:cs typeface="Times New Roman" pitchFamily="18" charset="0"/>
              </a:rPr>
              <a:t>Techniques [4]</a:t>
            </a:r>
            <a:endParaRPr lang="en-US" sz="3200" dirty="0">
              <a:latin typeface="Times New Roman" pitchFamily="18" charset="0"/>
              <a:cs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12"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9</a:t>
            </a:fld>
            <a:endParaRPr lang="en-US" dirty="0"/>
          </a:p>
        </p:txBody>
      </p:sp>
      <p:graphicFrame>
        <p:nvGraphicFramePr>
          <p:cNvPr id="13" name="Table 12"/>
          <p:cNvGraphicFramePr>
            <a:graphicFrameLocks noGrp="1"/>
          </p:cNvGraphicFramePr>
          <p:nvPr>
            <p:extLst>
              <p:ext uri="{D42A27DB-BD31-4B8C-83A1-F6EECF244321}">
                <p14:modId xmlns:p14="http://schemas.microsoft.com/office/powerpoint/2010/main" val="399137859"/>
              </p:ext>
            </p:extLst>
          </p:nvPr>
        </p:nvGraphicFramePr>
        <p:xfrm>
          <a:off x="228598" y="1371600"/>
          <a:ext cx="8686801" cy="4287959"/>
        </p:xfrm>
        <a:graphic>
          <a:graphicData uri="http://schemas.openxmlformats.org/drawingml/2006/table">
            <a:tbl>
              <a:tblPr firstRow="1" bandRow="1">
                <a:tableStyleId>{5940675A-B579-460E-94D1-54222C63F5DA}</a:tableStyleId>
              </a:tblPr>
              <a:tblGrid>
                <a:gridCol w="1774772"/>
                <a:gridCol w="1988966"/>
                <a:gridCol w="2256064"/>
                <a:gridCol w="914400"/>
                <a:gridCol w="1752599"/>
              </a:tblGrid>
              <a:tr h="481167">
                <a:tc>
                  <a:txBody>
                    <a:bodyPr/>
                    <a:lstStyle/>
                    <a:p>
                      <a:endParaRPr lang="en-US" dirty="0">
                        <a:latin typeface="+mj-lt"/>
                      </a:endParaRPr>
                    </a:p>
                  </a:txBody>
                  <a:tcPr anchor="ctr"/>
                </a:tc>
                <a:tc>
                  <a:txBody>
                    <a:bodyPr/>
                    <a:lstStyle/>
                    <a:p>
                      <a:pPr algn="ctr"/>
                      <a:r>
                        <a:rPr lang="en-US" sz="1800" b="1" dirty="0" smtClean="0">
                          <a:latin typeface="+mj-lt"/>
                        </a:rPr>
                        <a:t>TDOA</a:t>
                      </a:r>
                      <a:endParaRPr lang="en-US" sz="1800" b="1" dirty="0">
                        <a:latin typeface="+mj-lt"/>
                        <a:cs typeface="Times New Roman" pitchFamily="18" charset="0"/>
                      </a:endParaRPr>
                    </a:p>
                  </a:txBody>
                  <a:tcPr anchor="ctr"/>
                </a:tc>
                <a:tc>
                  <a:txBody>
                    <a:bodyPr/>
                    <a:lstStyle/>
                    <a:p>
                      <a:pPr algn="ctr"/>
                      <a:r>
                        <a:rPr lang="en-US" sz="1800" b="1" dirty="0" smtClean="0">
                          <a:latin typeface="+mj-lt"/>
                        </a:rPr>
                        <a:t>TOA</a:t>
                      </a:r>
                      <a:endParaRPr lang="en-US" sz="1800" b="1" dirty="0">
                        <a:latin typeface="+mj-lt"/>
                        <a:cs typeface="Times New Roman" pitchFamily="18" charset="0"/>
                      </a:endParaRPr>
                    </a:p>
                  </a:txBody>
                  <a:tcPr anchor="ctr"/>
                </a:tc>
                <a:tc>
                  <a:txBody>
                    <a:bodyPr/>
                    <a:lstStyle/>
                    <a:p>
                      <a:pPr algn="ctr"/>
                      <a:r>
                        <a:rPr lang="en-US" sz="1800" b="1" dirty="0" smtClean="0">
                          <a:latin typeface="+mj-lt"/>
                        </a:rPr>
                        <a:t>RSSI</a:t>
                      </a:r>
                      <a:endParaRPr lang="en-US" sz="1800" b="1" dirty="0">
                        <a:latin typeface="+mj-lt"/>
                        <a:cs typeface="Times New Roman" pitchFamily="18" charset="0"/>
                      </a:endParaRPr>
                    </a:p>
                  </a:txBody>
                  <a:tcPr anchor="ctr"/>
                </a:tc>
                <a:tc>
                  <a:txBody>
                    <a:bodyPr/>
                    <a:lstStyle/>
                    <a:p>
                      <a:pPr algn="ctr"/>
                      <a:r>
                        <a:rPr lang="en-US" sz="1800" b="1" dirty="0" smtClean="0">
                          <a:latin typeface="+mj-lt"/>
                        </a:rPr>
                        <a:t>AOA</a:t>
                      </a:r>
                      <a:endParaRPr lang="en-US" sz="1800" b="1" dirty="0">
                        <a:latin typeface="+mj-lt"/>
                        <a:cs typeface="Times New Roman" pitchFamily="18" charset="0"/>
                      </a:endParaRPr>
                    </a:p>
                  </a:txBody>
                  <a:tcPr anchor="ctr"/>
                </a:tc>
              </a:tr>
              <a:tr h="1123247">
                <a:tc>
                  <a:txBody>
                    <a:bodyPr/>
                    <a:lstStyle/>
                    <a:p>
                      <a:pPr algn="just">
                        <a:lnSpc>
                          <a:spcPts val="1600"/>
                        </a:lnSpc>
                      </a:pPr>
                      <a:r>
                        <a:rPr lang="en-US" sz="1400" dirty="0" smtClean="0">
                          <a:latin typeface="+mj-lt"/>
                        </a:rPr>
                        <a:t>Primary </a:t>
                      </a:r>
                      <a:r>
                        <a:rPr lang="en-US" sz="1400" dirty="0" err="1" smtClean="0">
                          <a:latin typeface="+mj-lt"/>
                        </a:rPr>
                        <a:t>Observeability</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Signal travel time           difference between the   user and the base             stations </a:t>
                      </a:r>
                    </a:p>
                    <a:p>
                      <a:pPr algn="just">
                        <a:lnSpc>
                          <a:spcPts val="1600"/>
                        </a:lnSpc>
                      </a:pP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Signal travel</a:t>
                      </a:r>
                      <a:r>
                        <a:rPr lang="en-US" sz="1400" baseline="0" dirty="0" smtClean="0">
                          <a:latin typeface="+mj-lt"/>
                        </a:rPr>
                        <a:t> time   between the user and the base             stations</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Received</a:t>
                      </a:r>
                      <a:r>
                        <a:rPr lang="en-US" sz="1400" baseline="0" dirty="0" smtClean="0">
                          <a:latin typeface="+mj-lt"/>
                        </a:rPr>
                        <a:t>         signal strength</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Time (range) to</a:t>
                      </a:r>
                      <a:r>
                        <a:rPr lang="en-US" sz="1400" baseline="0" dirty="0" smtClean="0">
                          <a:latin typeface="+mj-lt"/>
                        </a:rPr>
                        <a:t> </a:t>
                      </a:r>
                      <a:r>
                        <a:rPr lang="en-US" sz="1400" dirty="0" smtClean="0">
                          <a:latin typeface="+mj-lt"/>
                        </a:rPr>
                        <a:t>multiple    cell-towers</a:t>
                      </a:r>
                      <a:r>
                        <a:rPr lang="en-US" sz="1400" baseline="0" dirty="0" smtClean="0">
                          <a:latin typeface="+mj-lt"/>
                        </a:rPr>
                        <a:t> (minimum of    three measurements is        required)</a:t>
                      </a:r>
                      <a:endParaRPr lang="en-US" sz="1400" dirty="0">
                        <a:latin typeface="+mj-lt"/>
                        <a:cs typeface="Times New Roman" pitchFamily="18" charset="0"/>
                      </a:endParaRPr>
                    </a:p>
                  </a:txBody>
                  <a:tcPr/>
                </a:tc>
              </a:tr>
              <a:tr h="986386">
                <a:tc>
                  <a:txBody>
                    <a:bodyPr/>
                    <a:lstStyle/>
                    <a:p>
                      <a:pPr algn="just">
                        <a:lnSpc>
                          <a:spcPts val="1600"/>
                        </a:lnSpc>
                      </a:pPr>
                      <a:r>
                        <a:rPr lang="en-US" sz="1400" dirty="0" smtClean="0">
                          <a:latin typeface="+mj-lt"/>
                        </a:rPr>
                        <a:t>Upgrade</a:t>
                      </a:r>
                      <a:r>
                        <a:rPr lang="en-US" sz="1400" baseline="0" dirty="0" smtClean="0">
                          <a:latin typeface="+mj-lt"/>
                        </a:rPr>
                        <a:t> of the User Terminal or Network</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Network interconnection</a:t>
                      </a:r>
                      <a:endParaRPr lang="en-US" sz="1400" dirty="0">
                        <a:latin typeface="+mj-lt"/>
                        <a:cs typeface="Times New Roman" pitchFamily="18" charset="0"/>
                      </a:endParaRPr>
                    </a:p>
                  </a:txBody>
                  <a:tcPr/>
                </a:tc>
                <a:tc>
                  <a:txBody>
                    <a:bodyPr/>
                    <a:lstStyle/>
                    <a:p>
                      <a:pPr marL="171450" indent="-171450" algn="just">
                        <a:lnSpc>
                          <a:spcPts val="1600"/>
                        </a:lnSpc>
                        <a:buFont typeface="Arial" pitchFamily="34" charset="0"/>
                        <a:buChar char="•"/>
                      </a:pPr>
                      <a:r>
                        <a:rPr lang="en-US" sz="1400" dirty="0" smtClean="0">
                          <a:latin typeface="+mj-lt"/>
                        </a:rPr>
                        <a:t>Supports  legacy terminals</a:t>
                      </a:r>
                    </a:p>
                    <a:p>
                      <a:pPr marL="171450" indent="-171450" algn="just">
                        <a:lnSpc>
                          <a:spcPts val="1600"/>
                        </a:lnSpc>
                        <a:buFont typeface="Arial" pitchFamily="34" charset="0"/>
                        <a:buChar char="•"/>
                      </a:pPr>
                      <a:r>
                        <a:rPr lang="en-US" sz="1400" dirty="0" smtClean="0">
                          <a:latin typeface="+mj-lt"/>
                        </a:rPr>
                        <a:t>Monitoring</a:t>
                      </a:r>
                      <a:r>
                        <a:rPr lang="en-US" sz="1400" baseline="0" dirty="0" smtClean="0">
                          <a:latin typeface="+mj-lt"/>
                        </a:rPr>
                        <a:t> equipment at every base stations</a:t>
                      </a:r>
                      <a:endParaRPr lang="en-US" sz="1400" dirty="0" smtClean="0">
                        <a:latin typeface="+mj-lt"/>
                      </a:endParaRPr>
                    </a:p>
                    <a:p>
                      <a:pPr algn="just">
                        <a:lnSpc>
                          <a:spcPts val="1600"/>
                        </a:lnSpc>
                      </a:pP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None</a:t>
                      </a:r>
                      <a:endParaRPr lang="en-US" sz="1400" dirty="0">
                        <a:latin typeface="+mj-lt"/>
                        <a:cs typeface="Times New Roman" pitchFamily="18" charset="0"/>
                      </a:endParaRPr>
                    </a:p>
                  </a:txBody>
                  <a:tcPr/>
                </a:tc>
                <a:tc>
                  <a:txBody>
                    <a:bodyPr/>
                    <a:lstStyle/>
                    <a:p>
                      <a:pPr marL="171450" indent="-171450" algn="just">
                        <a:lnSpc>
                          <a:spcPts val="1600"/>
                        </a:lnSpc>
                        <a:buFont typeface="Arial" pitchFamily="34" charset="0"/>
                        <a:buChar char="•"/>
                      </a:pPr>
                      <a:r>
                        <a:rPr lang="en-US" sz="1400" dirty="0" smtClean="0">
                          <a:latin typeface="+mj-lt"/>
                        </a:rPr>
                        <a:t>Network interconnection</a:t>
                      </a:r>
                    </a:p>
                    <a:p>
                      <a:pPr marL="171450" indent="-171450" algn="just">
                        <a:lnSpc>
                          <a:spcPts val="1600"/>
                        </a:lnSpc>
                        <a:buFont typeface="Arial" pitchFamily="34" charset="0"/>
                        <a:buChar char="•"/>
                      </a:pPr>
                      <a:r>
                        <a:rPr lang="en-US" sz="1400" dirty="0" smtClean="0">
                          <a:latin typeface="+mj-lt"/>
                        </a:rPr>
                        <a:t>Antenna</a:t>
                      </a:r>
                      <a:r>
                        <a:rPr lang="en-US" sz="1400" baseline="0" dirty="0" smtClean="0">
                          <a:latin typeface="+mj-lt"/>
                        </a:rPr>
                        <a:t> arrays to          measure angles</a:t>
                      </a:r>
                      <a:endParaRPr lang="en-US" sz="1400" dirty="0">
                        <a:latin typeface="+mj-lt"/>
                        <a:cs typeface="Times New Roman" pitchFamily="18" charset="0"/>
                      </a:endParaRPr>
                    </a:p>
                  </a:txBody>
                  <a:tcPr/>
                </a:tc>
              </a:tr>
              <a:tr h="711046">
                <a:tc>
                  <a:txBody>
                    <a:bodyPr/>
                    <a:lstStyle/>
                    <a:p>
                      <a:pPr algn="just">
                        <a:lnSpc>
                          <a:spcPts val="1600"/>
                        </a:lnSpc>
                      </a:pPr>
                      <a:r>
                        <a:rPr lang="en-US" sz="1400" dirty="0" smtClean="0">
                          <a:latin typeface="+mj-lt"/>
                        </a:rPr>
                        <a:t>Location Calculation</a:t>
                      </a:r>
                      <a:r>
                        <a:rPr lang="en-US" sz="1400" baseline="0" dirty="0" smtClean="0">
                          <a:latin typeface="+mj-lt"/>
                        </a:rPr>
                        <a:t> and Control</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Network</a:t>
                      </a:r>
                      <a:endParaRPr lang="en-US" sz="1400" dirty="0">
                        <a:latin typeface="+mj-lt"/>
                        <a:cs typeface="Times New Roman" pitchFamily="18" charset="0"/>
                      </a:endParaRPr>
                    </a:p>
                  </a:txBody>
                  <a:tcPr/>
                </a:tc>
                <a:tc>
                  <a:txBody>
                    <a:bodyPr/>
                    <a:lstStyle/>
                    <a:p>
                      <a:pPr algn="l"/>
                      <a:r>
                        <a:rPr lang="en-US" sz="1400" dirty="0" smtClean="0">
                          <a:latin typeface="+mj-lt"/>
                        </a:rPr>
                        <a:t>Network</a:t>
                      </a:r>
                      <a:endParaRPr lang="en-US" sz="1200" dirty="0">
                        <a:latin typeface="+mj-lt"/>
                        <a:cs typeface="Times New Roman" pitchFamily="18" charset="0"/>
                      </a:endParaRPr>
                    </a:p>
                  </a:txBody>
                  <a:tcPr/>
                </a:tc>
                <a:tc>
                  <a:txBody>
                    <a:bodyPr/>
                    <a:lstStyle/>
                    <a:p>
                      <a:pPr algn="just">
                        <a:lnSpc>
                          <a:spcPts val="1600"/>
                        </a:lnSpc>
                      </a:pPr>
                      <a:r>
                        <a:rPr lang="en-US" sz="1400" dirty="0" smtClean="0">
                          <a:latin typeface="+mj-lt"/>
                        </a:rPr>
                        <a:t>Network</a:t>
                      </a:r>
                      <a:endParaRPr lang="en-US" sz="1400" dirty="0">
                        <a:latin typeface="+mj-lt"/>
                        <a:cs typeface="Times New Roman" pitchFamily="18" charset="0"/>
                      </a:endParaRPr>
                    </a:p>
                  </a:txBody>
                  <a:tcPr/>
                </a:tc>
                <a:tc>
                  <a:txBody>
                    <a:bodyPr/>
                    <a:lstStyle/>
                    <a:p>
                      <a:pPr marL="0" indent="0" algn="just">
                        <a:lnSpc>
                          <a:spcPts val="1600"/>
                        </a:lnSpc>
                        <a:buFont typeface="Arial" pitchFamily="34" charset="0"/>
                        <a:buNone/>
                      </a:pPr>
                      <a:r>
                        <a:rPr lang="en-US" sz="1400" dirty="0" smtClean="0">
                          <a:latin typeface="+mj-lt"/>
                        </a:rPr>
                        <a:t>Network</a:t>
                      </a:r>
                      <a:endParaRPr lang="en-US" sz="1400" dirty="0">
                        <a:latin typeface="+mj-lt"/>
                        <a:cs typeface="Times New Roman" pitchFamily="18" charset="0"/>
                      </a:endParaRPr>
                    </a:p>
                  </a:txBody>
                  <a:tcPr/>
                </a:tc>
              </a:tr>
              <a:tr h="481167">
                <a:tc>
                  <a:txBody>
                    <a:bodyPr/>
                    <a:lstStyle/>
                    <a:p>
                      <a:pPr algn="just">
                        <a:lnSpc>
                          <a:spcPts val="1600"/>
                        </a:lnSpc>
                      </a:pPr>
                      <a:r>
                        <a:rPr lang="en-US" sz="1400" dirty="0" smtClean="0">
                          <a:latin typeface="+mj-lt"/>
                        </a:rPr>
                        <a:t>Accuracy</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Moderate-to-high</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Moderate-to-high</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Moderate</a:t>
                      </a:r>
                      <a:endParaRPr lang="en-US" sz="1400" dirty="0">
                        <a:latin typeface="+mj-lt"/>
                        <a:cs typeface="Times New Roman" pitchFamily="18" charset="0"/>
                      </a:endParaRPr>
                    </a:p>
                  </a:txBody>
                  <a:tcPr/>
                </a:tc>
                <a:tc>
                  <a:txBody>
                    <a:bodyPr/>
                    <a:lstStyle/>
                    <a:p>
                      <a:pPr marL="0" indent="0" algn="just">
                        <a:lnSpc>
                          <a:spcPts val="1600"/>
                        </a:lnSpc>
                        <a:buFont typeface="Arial" pitchFamily="34" charset="0"/>
                        <a:buNone/>
                      </a:pPr>
                      <a:r>
                        <a:rPr lang="en-US" sz="1400" dirty="0" smtClean="0">
                          <a:latin typeface="+mj-lt"/>
                        </a:rPr>
                        <a:t>Low-to-moderate</a:t>
                      </a:r>
                      <a:endParaRPr lang="en-US" sz="1400" dirty="0">
                        <a:latin typeface="+mj-lt"/>
                        <a:cs typeface="Times New Roman" pitchFamily="18" charset="0"/>
                      </a:endParaRPr>
                    </a:p>
                  </a:txBody>
                  <a:tcPr/>
                </a:tc>
              </a:tr>
              <a:tr h="504946">
                <a:tc>
                  <a:txBody>
                    <a:bodyPr/>
                    <a:lstStyle/>
                    <a:p>
                      <a:pPr algn="just">
                        <a:lnSpc>
                          <a:spcPts val="1600"/>
                        </a:lnSpc>
                      </a:pPr>
                      <a:r>
                        <a:rPr lang="en-US" sz="1400" dirty="0" smtClean="0">
                          <a:latin typeface="+mj-lt"/>
                        </a:rPr>
                        <a:t>Implementation        Complexity</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Most</a:t>
                      </a:r>
                      <a:r>
                        <a:rPr lang="en-US" sz="1400" baseline="0" dirty="0" smtClean="0">
                          <a:latin typeface="+mj-lt"/>
                        </a:rPr>
                        <a:t> complex</a:t>
                      </a:r>
                      <a:endParaRPr lang="en-US" sz="1400" dirty="0">
                        <a:latin typeface="+mj-lt"/>
                        <a:cs typeface="Times New Roman" pitchFamily="18" charset="0"/>
                      </a:endParaRPr>
                    </a:p>
                  </a:txBody>
                  <a:tcPr/>
                </a:tc>
                <a:tc>
                  <a:txBody>
                    <a:bodyPr/>
                    <a:lstStyle/>
                    <a:p>
                      <a:pPr algn="just">
                        <a:lnSpc>
                          <a:spcPts val="1600"/>
                        </a:lnSpc>
                      </a:pPr>
                      <a:r>
                        <a:rPr lang="en-US" sz="1400" dirty="0" smtClean="0">
                          <a:latin typeface="+mj-lt"/>
                        </a:rPr>
                        <a:t>Complex</a:t>
                      </a:r>
                      <a:endParaRPr lang="en-US" sz="1400" dirty="0">
                        <a:latin typeface="+mj-lt"/>
                        <a:cs typeface="Times New Roman" pitchFamily="18" charset="0"/>
                      </a:endParaRPr>
                    </a:p>
                  </a:txBody>
                  <a:tcPr/>
                </a:tc>
                <a:tc>
                  <a:txBody>
                    <a:bodyPr/>
                    <a:lstStyle/>
                    <a:p>
                      <a:pPr algn="just">
                        <a:lnSpc>
                          <a:spcPts val="1600"/>
                        </a:lnSpc>
                      </a:pPr>
                      <a:r>
                        <a:rPr lang="en-US" sz="1300" dirty="0" smtClean="0">
                          <a:latin typeface="+mj-lt"/>
                        </a:rPr>
                        <a:t>Simplest</a:t>
                      </a:r>
                      <a:endParaRPr lang="en-US" sz="1300" dirty="0">
                        <a:latin typeface="+mj-lt"/>
                        <a:cs typeface="Times New Roman" pitchFamily="18" charset="0"/>
                      </a:endParaRPr>
                    </a:p>
                  </a:txBody>
                  <a:tcPr/>
                </a:tc>
                <a:tc>
                  <a:txBody>
                    <a:bodyPr/>
                    <a:lstStyle/>
                    <a:p>
                      <a:pPr marL="0" indent="0" algn="just">
                        <a:lnSpc>
                          <a:spcPts val="1600"/>
                        </a:lnSpc>
                        <a:buFont typeface="Arial" pitchFamily="34" charset="0"/>
                        <a:buNone/>
                      </a:pPr>
                      <a:r>
                        <a:rPr lang="en-US" sz="1400" dirty="0" smtClean="0">
                          <a:latin typeface="+mj-lt"/>
                        </a:rPr>
                        <a:t>More</a:t>
                      </a:r>
                      <a:r>
                        <a:rPr lang="en-US" sz="1400" baseline="0" dirty="0" smtClean="0">
                          <a:latin typeface="+mj-lt"/>
                        </a:rPr>
                        <a:t> c</a:t>
                      </a:r>
                      <a:r>
                        <a:rPr lang="en-US" sz="1400" dirty="0" smtClean="0">
                          <a:latin typeface="+mj-lt"/>
                        </a:rPr>
                        <a:t>omplex</a:t>
                      </a:r>
                      <a:r>
                        <a:rPr lang="en-US" sz="1400" baseline="0" dirty="0" smtClean="0">
                          <a:latin typeface="+mj-lt"/>
                        </a:rPr>
                        <a:t> than RSSI</a:t>
                      </a:r>
                      <a:endParaRPr lang="en-US" sz="1400" dirty="0">
                        <a:latin typeface="+mj-lt"/>
                        <a:cs typeface="Times New Roman" pitchFamily="18" charset="0"/>
                      </a:endParaRPr>
                    </a:p>
                  </a:txBody>
                  <a:tcPr/>
                </a:tc>
              </a:tr>
            </a:tbl>
          </a:graphicData>
        </a:graphic>
      </p:graphicFrame>
      <p:sp>
        <p:nvSpPr>
          <p:cNvPr id="6" name="바닥글 개체 틀 5"/>
          <p:cNvSpPr>
            <a:spLocks noGrp="1"/>
          </p:cNvSpPr>
          <p:nvPr>
            <p:ph type="ftr" sz="quarter" idx="11"/>
          </p:nvPr>
        </p:nvSpPr>
        <p:spPr/>
        <p:txBody>
          <a:bodyPr/>
          <a:lstStyle/>
          <a:p>
            <a:r>
              <a:rPr lang="nn-NO" smtClean="0"/>
              <a:t>Yeong Min Jang, Kookmin University</a:t>
            </a:r>
            <a:endParaRPr lang="en-US"/>
          </a:p>
        </p:txBody>
      </p:sp>
      <p:sp>
        <p:nvSpPr>
          <p:cNvPr id="7" name="직사각형 6"/>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3456176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3908</TotalTime>
  <Words>1262</Words>
  <Application>Microsoft Office PowerPoint</Application>
  <PresentationFormat>On-screen Show (4:3)</PresentationFormat>
  <Paragraphs>191</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VLC_Composition_090917</vt:lpstr>
      <vt:lpstr>Visio</vt:lpstr>
      <vt:lpstr>PowerPoint Presentation</vt:lpstr>
      <vt:lpstr>Contents</vt:lpstr>
      <vt:lpstr>Motivation</vt:lpstr>
      <vt:lpstr>LED Localization vs. RF Localization</vt:lpstr>
      <vt:lpstr>Indoor Positioning Techniques</vt:lpstr>
      <vt:lpstr>Time Difference of Arrival (TDOA) Measurement [1]</vt:lpstr>
      <vt:lpstr>Received Signal Strength Indication (RSSI) Measurement [2]</vt:lpstr>
      <vt:lpstr>Angle of Arrival (AOA) Measurement [3]</vt:lpstr>
      <vt:lpstr>Comparison of Indoor Positioning Techniques [4]</vt:lpstr>
      <vt:lpstr>Conclusions</vt:lpstr>
      <vt:lpstr>References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290</cp:revision>
  <cp:lastPrinted>2012-03-12T07:40:50Z</cp:lastPrinted>
  <dcterms:created xsi:type="dcterms:W3CDTF">2009-09-18T11:31:33Z</dcterms:created>
  <dcterms:modified xsi:type="dcterms:W3CDTF">2012-05-16T18:34:09Z</dcterms:modified>
</cp:coreProperties>
</file>