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70" r:id="rId3"/>
    <p:sldId id="273" r:id="rId4"/>
    <p:sldId id="289" r:id="rId5"/>
    <p:sldId id="290" r:id="rId6"/>
    <p:sldId id="294" r:id="rId7"/>
    <p:sldId id="303" r:id="rId8"/>
    <p:sldId id="296" r:id="rId9"/>
    <p:sldId id="298" r:id="rId10"/>
    <p:sldId id="292" r:id="rId11"/>
    <p:sldId id="285" r:id="rId12"/>
    <p:sldId id="293" r:id="rId13"/>
    <p:sldId id="304" r:id="rId14"/>
    <p:sldId id="305" r:id="rId15"/>
    <p:sldId id="301" r:id="rId16"/>
    <p:sldId id="302" r:id="rId17"/>
    <p:sldId id="283" r:id="rId18"/>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33"/>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p:scale>
          <a:sx n="100" d="100"/>
          <a:sy n="100" d="100"/>
        </p:scale>
        <p:origin x="-73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March 2012doc</a:t>
            </a:r>
            <a:r>
              <a:rPr lang="en-US"/>
              <a:t>.: IEEE 802.15-09-0117-00-0007</a:t>
            </a:r>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5/17/2012</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5/17/2012</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t>September </a:t>
            </a:r>
            <a:r>
              <a:rPr lang="en-US" dirty="0" smtClean="0"/>
              <a:t>2011doc</a:t>
            </a:r>
            <a:r>
              <a:rPr lang="en-US" dirty="0"/>
              <a:t>.: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5/17/2012</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smtClean="0"/>
              <a:t>May 2012</a:t>
            </a:r>
            <a:endParaRPr lang="en-US"/>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nn-NO" smtClean="0"/>
              <a:t>Yeong Min Jang, Kookmin UniversityYeong Min Jang, Kookmin University</a:t>
            </a:r>
            <a:endParaRPr lang="en-US"/>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5869" cy="307777"/>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smtClean="0"/>
              <a:t>May 2012</a:t>
            </a:r>
            <a:endParaRPr lang="en-US"/>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nn-NO" smtClean="0"/>
              <a:t>Yeong Min Jang, Kookmin UniversityYeong Min Jang, Kookmin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ko-KR" smtClean="0"/>
              <a:t>May 2012</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nn-NO" smtClean="0"/>
              <a:t>Yeong Min Jang, Kookmin UniversityYeong Min Jang, Kookmin University</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675"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15-12-0164-00-wng0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4770537"/>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[Future Standardization </a:t>
            </a:r>
            <a:r>
              <a:rPr lang="en-US" sz="1600" dirty="0">
                <a:solidFill>
                  <a:schemeClr val="tx2"/>
                </a:solidFill>
              </a:rPr>
              <a:t>P</a:t>
            </a:r>
            <a:r>
              <a:rPr lang="en-US" sz="1600" dirty="0" smtClean="0">
                <a:solidFill>
                  <a:schemeClr val="tx2"/>
                </a:solidFill>
              </a:rPr>
              <a:t>lan in IG-LED]</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 2012]</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a:t>
            </a:r>
            <a:r>
              <a:rPr lang="en-US" altLang="ko-KR" sz="1600" dirty="0" err="1" smtClean="0"/>
              <a:t>Yeong</a:t>
            </a:r>
            <a:r>
              <a:rPr lang="en-US" altLang="ko-KR" sz="1600" dirty="0" smtClean="0"/>
              <a:t> </a:t>
            </a:r>
            <a:r>
              <a:rPr lang="en-US" altLang="ko-KR" sz="1600" dirty="0"/>
              <a:t>Min Jang</a:t>
            </a:r>
            <a:r>
              <a:rPr lang="en-US" altLang="ko-KR" sz="1600" dirty="0" smtClean="0"/>
              <a:t>, Vu Van Huynh]           </a:t>
            </a:r>
            <a:endParaRPr lang="en-US" altLang="ko-KR" sz="1600" dirty="0"/>
          </a:p>
          <a:p>
            <a:pPr marL="739775" indent="-739775" eaLnBrk="0" hangingPunct="0"/>
            <a:r>
              <a:rPr lang="en-US" altLang="ko-KR" sz="1600" dirty="0"/>
              <a:t>               [</a:t>
            </a:r>
            <a:r>
              <a:rPr lang="en-US" altLang="ko-KR" sz="1600" dirty="0" err="1"/>
              <a:t>Kookmin</a:t>
            </a:r>
            <a:r>
              <a:rPr lang="en-US" altLang="ko-KR" sz="1600" dirty="0"/>
              <a:t> </a:t>
            </a:r>
            <a:r>
              <a:rPr lang="en-US" altLang="ko-KR" sz="1600" dirty="0" smtClean="0"/>
              <a:t>University]                                  </a:t>
            </a:r>
            <a:endParaRPr lang="en-US" altLang="ko-KR" sz="1600" dirty="0"/>
          </a:p>
          <a:p>
            <a:pPr marL="739775" indent="-739775" eaLnBrk="0" hangingPunct="0"/>
            <a:r>
              <a:rPr lang="en-US" altLang="ko-KR" sz="1600" dirty="0"/>
              <a:t>Address [</a:t>
            </a:r>
            <a:r>
              <a:rPr lang="en-US" altLang="ko-KR" sz="1600" dirty="0" err="1"/>
              <a:t>Kookmin</a:t>
            </a:r>
            <a:r>
              <a:rPr lang="en-US" altLang="ko-KR" sz="1600" dirty="0"/>
              <a:t> University, Seoul, Korea]</a:t>
            </a:r>
          </a:p>
          <a:p>
            <a:pPr marL="739775" indent="-739775" eaLnBrk="0" hangingPunct="0"/>
            <a:r>
              <a:rPr lang="en-US" altLang="ko-KR" sz="1600" dirty="0"/>
              <a:t>Voice:[82-2-910-5068], FAX: [82-2-910-5068], E-Mail</a:t>
            </a:r>
            <a:r>
              <a:rPr lang="en-US" altLang="ko-KR" sz="1600" dirty="0" smtClean="0"/>
              <a:t>:[yjang@kookmin.ac.kr</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a:t>Contribution to IEEE </a:t>
            </a:r>
            <a:r>
              <a:rPr lang="en-US" sz="1600" dirty="0" smtClean="0"/>
              <a:t>802.15 IG-LED</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6"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10" name="직사각형 9"/>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10"/>
          <p:cNvSpPr>
            <a:spLocks noGrp="1"/>
          </p:cNvSpPr>
          <p:nvPr>
            <p:ph type="ftr" sz="quarter" idx="11"/>
          </p:nvPr>
        </p:nvSpPr>
        <p:spPr>
          <a:xfrm>
            <a:off x="5486400" y="6475413"/>
            <a:ext cx="3124200" cy="184666"/>
          </a:xfrm>
        </p:spPr>
        <p:txBody>
          <a:bodyPr/>
          <a:lstStyle/>
          <a:p>
            <a:r>
              <a:rPr lang="nn-NO" smtClean="0"/>
              <a:t>Yeong </a:t>
            </a:r>
            <a:r>
              <a:rPr lang="nn-NO" smtClean="0"/>
              <a:t>Min Jang, Kookmin University</a:t>
            </a:r>
            <a:endParaRPr lang="en-US" dirty="0"/>
          </a:p>
        </p:txBody>
      </p:sp>
      <p:grpSp>
        <p:nvGrpSpPr>
          <p:cNvPr id="12" name="그룹 11"/>
          <p:cNvGrpSpPr/>
          <p:nvPr/>
        </p:nvGrpSpPr>
        <p:grpSpPr>
          <a:xfrm>
            <a:off x="6088040" y="296840"/>
            <a:ext cx="3429000" cy="307777"/>
            <a:chOff x="6088040" y="296840"/>
            <a:chExt cx="3429000" cy="307777"/>
          </a:xfrm>
        </p:grpSpPr>
        <p:sp>
          <p:nvSpPr>
            <p:cNvPr id="13" name="직사각형 12"/>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IEEE </a:t>
              </a:r>
              <a:r>
                <a:rPr lang="en-US" altLang="ko-KR" sz="1400" b="1" dirty="0" smtClean="0">
                  <a:latin typeface="+mj-lt"/>
                </a:rPr>
                <a:t>15-12-0277-00-wng0</a:t>
              </a:r>
              <a:endParaRPr lang="ko-KR" altLang="en-US" sz="1400" b="1" dirty="0">
                <a:latin typeface="+mj-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a:cs typeface="Times New Roman" pitchFamily="18" charset="0"/>
              </a:rPr>
              <a:t>Interference </a:t>
            </a:r>
            <a:r>
              <a:rPr lang="en-US" dirty="0" smtClean="0">
                <a:cs typeface="Times New Roman" pitchFamily="18" charset="0"/>
              </a:rPr>
              <a:t>Issues and Scenarios</a:t>
            </a:r>
            <a:endParaRPr lang="en-US" dirty="0" smtClean="0"/>
          </a:p>
        </p:txBody>
      </p:sp>
      <p:sp>
        <p:nvSpPr>
          <p:cNvPr id="6147" name="Content Placeholder 2"/>
          <p:cNvSpPr>
            <a:spLocks noGrp="1"/>
          </p:cNvSpPr>
          <p:nvPr>
            <p:ph idx="1"/>
          </p:nvPr>
        </p:nvSpPr>
        <p:spPr>
          <a:xfrm>
            <a:off x="685800" y="1524000"/>
            <a:ext cx="7772400" cy="4572000"/>
          </a:xfrm>
        </p:spPr>
        <p:txBody>
          <a:bodyPr/>
          <a:lstStyle/>
          <a:p>
            <a:r>
              <a:rPr lang="en-US" sz="2400" dirty="0"/>
              <a:t>Inter-application interference</a:t>
            </a:r>
          </a:p>
          <a:p>
            <a:r>
              <a:rPr lang="en-US" sz="2400" dirty="0"/>
              <a:t>Intra-application interference</a:t>
            </a:r>
          </a:p>
          <a:p>
            <a:r>
              <a:rPr lang="en-US" sz="2400" dirty="0"/>
              <a:t>Adjacent color interference</a:t>
            </a:r>
          </a:p>
          <a:p>
            <a:endParaRPr lang="en-US" sz="2400" dirty="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10</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pic>
        <p:nvPicPr>
          <p:cNvPr id="58" name="Picture 3"/>
          <p:cNvPicPr>
            <a:picLocks noChangeAspect="1" noChangeArrowheads="1"/>
          </p:cNvPicPr>
          <p:nvPr/>
        </p:nvPicPr>
        <p:blipFill>
          <a:blip r:embed="rId2" cstate="print"/>
          <a:srcRect t="5861"/>
          <a:stretch>
            <a:fillRect/>
          </a:stretch>
        </p:blipFill>
        <p:spPr bwMode="auto">
          <a:xfrm>
            <a:off x="2209800" y="3910254"/>
            <a:ext cx="2237965" cy="2232953"/>
          </a:xfrm>
          <a:prstGeom prst="rect">
            <a:avLst/>
          </a:prstGeom>
          <a:noFill/>
          <a:ln w="9525">
            <a:noFill/>
            <a:miter lim="800000"/>
            <a:headEnd/>
            <a:tailEnd/>
          </a:ln>
        </p:spPr>
      </p:pic>
      <p:pic>
        <p:nvPicPr>
          <p:cNvPr id="59" name="Picture 4"/>
          <p:cNvPicPr>
            <a:picLocks noChangeAspect="1" noChangeArrowheads="1"/>
          </p:cNvPicPr>
          <p:nvPr/>
        </p:nvPicPr>
        <p:blipFill>
          <a:blip r:embed="rId3" cstate="print"/>
          <a:srcRect/>
          <a:stretch>
            <a:fillRect/>
          </a:stretch>
        </p:blipFill>
        <p:spPr bwMode="auto">
          <a:xfrm>
            <a:off x="4464075" y="2998113"/>
            <a:ext cx="1623965" cy="2330691"/>
          </a:xfrm>
          <a:prstGeom prst="rect">
            <a:avLst/>
          </a:prstGeom>
          <a:noFill/>
          <a:ln w="9525">
            <a:noFill/>
            <a:miter lim="800000"/>
            <a:headEnd/>
            <a:tailEnd/>
          </a:ln>
        </p:spPr>
      </p:pic>
      <p:pic>
        <p:nvPicPr>
          <p:cNvPr id="60" name="Picture 5"/>
          <p:cNvPicPr>
            <a:picLocks noChangeAspect="1" noChangeArrowheads="1"/>
          </p:cNvPicPr>
          <p:nvPr/>
        </p:nvPicPr>
        <p:blipFill>
          <a:blip r:embed="rId4" cstate="print"/>
          <a:srcRect/>
          <a:stretch>
            <a:fillRect/>
          </a:stretch>
        </p:blipFill>
        <p:spPr bwMode="auto">
          <a:xfrm>
            <a:off x="6097565" y="3962881"/>
            <a:ext cx="2316908" cy="2225435"/>
          </a:xfrm>
          <a:prstGeom prst="rect">
            <a:avLst/>
          </a:prstGeom>
          <a:noFill/>
          <a:ln w="9525">
            <a:noFill/>
            <a:miter lim="800000"/>
            <a:headEnd/>
            <a:tailEnd/>
          </a:ln>
        </p:spPr>
      </p:pic>
      <p:pic>
        <p:nvPicPr>
          <p:cNvPr id="61" name="Picture 2"/>
          <p:cNvPicPr>
            <a:picLocks noChangeAspect="1" noChangeArrowheads="1"/>
          </p:cNvPicPr>
          <p:nvPr/>
        </p:nvPicPr>
        <p:blipFill>
          <a:blip r:embed="rId5" cstate="print"/>
          <a:srcRect/>
          <a:stretch>
            <a:fillRect/>
          </a:stretch>
        </p:blipFill>
        <p:spPr bwMode="auto">
          <a:xfrm>
            <a:off x="457200" y="2998113"/>
            <a:ext cx="1646521" cy="2278063"/>
          </a:xfrm>
          <a:prstGeom prst="rect">
            <a:avLst/>
          </a:prstGeom>
          <a:noFill/>
          <a:ln w="9525">
            <a:noFill/>
            <a:miter lim="800000"/>
            <a:headEnd/>
            <a:tailEnd/>
          </a:ln>
        </p:spPr>
      </p:pic>
      <p:sp>
        <p:nvSpPr>
          <p:cNvPr id="10" name="직사각형 9"/>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바닥글 개체 틀 11"/>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3" name="그룹 12"/>
          <p:cNvGrpSpPr/>
          <p:nvPr/>
        </p:nvGrpSpPr>
        <p:grpSpPr>
          <a:xfrm>
            <a:off x="6088040" y="296840"/>
            <a:ext cx="3429000" cy="307777"/>
            <a:chOff x="6088040" y="296840"/>
            <a:chExt cx="3429000" cy="307777"/>
          </a:xfrm>
        </p:grpSpPr>
        <p:sp>
          <p:nvSpPr>
            <p:cNvPr id="14" name="직사각형 13"/>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64842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800" dirty="0"/>
              <a:t>Hidden Terminal Problem in </a:t>
            </a:r>
            <a:r>
              <a:rPr lang="en-US" sz="2800" dirty="0" smtClean="0"/>
              <a:t>LED Communications</a:t>
            </a:r>
          </a:p>
        </p:txBody>
      </p:sp>
      <p:sp>
        <p:nvSpPr>
          <p:cNvPr id="4099" name="Content Placeholder 2"/>
          <p:cNvSpPr>
            <a:spLocks noGrp="1"/>
          </p:cNvSpPr>
          <p:nvPr>
            <p:ph idx="1"/>
          </p:nvPr>
        </p:nvSpPr>
        <p:spPr>
          <a:xfrm>
            <a:off x="685800" y="1676400"/>
            <a:ext cx="8001000" cy="4495800"/>
          </a:xfrm>
        </p:spPr>
        <p:txBody>
          <a:bodyPr/>
          <a:lstStyle/>
          <a:p>
            <a:pPr>
              <a:defRPr/>
            </a:pPr>
            <a:r>
              <a:rPr lang="en-US" sz="2400" dirty="0"/>
              <a:t>Current IEEE802.15.7 VLC specification: </a:t>
            </a:r>
          </a:p>
          <a:p>
            <a:pPr marL="825120" lvl="1" indent="-317354">
              <a:defRPr/>
            </a:pPr>
            <a:r>
              <a:rPr lang="en-US" sz="2000" dirty="0">
                <a:ea typeface="굴림" charset="-127"/>
              </a:rPr>
              <a:t>Limited </a:t>
            </a:r>
            <a:r>
              <a:rPr lang="en-US" sz="2000" dirty="0" smtClean="0">
                <a:ea typeface="굴림" charset="-127"/>
              </a:rPr>
              <a:t>Field </a:t>
            </a:r>
            <a:r>
              <a:rPr lang="en-US" sz="2000" dirty="0">
                <a:ea typeface="굴림" charset="-127"/>
              </a:rPr>
              <a:t>Of View (FOV)</a:t>
            </a:r>
          </a:p>
          <a:p>
            <a:pPr marL="825120" lvl="1" indent="-317354">
              <a:defRPr/>
            </a:pPr>
            <a:r>
              <a:rPr lang="en-US" sz="2000" dirty="0" smtClean="0">
                <a:ea typeface="굴림" charset="-127"/>
              </a:rPr>
              <a:t>Inefficient CSMA/CA</a:t>
            </a:r>
            <a:endParaRPr lang="en-US" sz="2000" dirty="0">
              <a:ea typeface="굴림" charset="-127"/>
            </a:endParaRPr>
          </a:p>
          <a:p>
            <a:pPr>
              <a:defRPr/>
            </a:pPr>
            <a:r>
              <a:rPr lang="en-US" sz="2400" dirty="0"/>
              <a:t>C </a:t>
            </a:r>
            <a:r>
              <a:rPr lang="en-US" sz="2400" dirty="0" smtClean="0"/>
              <a:t>can not </a:t>
            </a:r>
            <a:r>
              <a:rPr lang="en-US" sz="2400" dirty="0"/>
              <a:t>sense B’s </a:t>
            </a:r>
            <a:r>
              <a:rPr lang="en-US" sz="2400" dirty="0" smtClean="0"/>
              <a:t>signal when it tries to </a:t>
            </a:r>
          </a:p>
          <a:p>
            <a:pPr marL="0" indent="0">
              <a:buNone/>
              <a:defRPr/>
            </a:pPr>
            <a:r>
              <a:rPr lang="en-US" sz="2400" dirty="0" smtClean="0"/>
              <a:t>access the channel. </a:t>
            </a:r>
            <a:endParaRPr lang="en-US" sz="2400" dirty="0"/>
          </a:p>
          <a:p>
            <a:pPr>
              <a:defRPr/>
            </a:pPr>
            <a:endParaRPr lang="en-US" sz="2400" dirty="0" smtClean="0">
              <a:latin typeface="+mj-lt"/>
            </a:endParaRPr>
          </a:p>
          <a:p>
            <a:pPr marL="825120" lvl="1" indent="-317354">
              <a:defRPr/>
            </a:pPr>
            <a:endParaRPr lang="en-US" dirty="0">
              <a:latin typeface="+mj-lt"/>
              <a:ea typeface="굴림" charset="-127"/>
            </a:endParaRP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11</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pSp>
        <p:nvGrpSpPr>
          <p:cNvPr id="13" name="Group 38"/>
          <p:cNvGrpSpPr>
            <a:grpSpLocks/>
          </p:cNvGrpSpPr>
          <p:nvPr/>
        </p:nvGrpSpPr>
        <p:grpSpPr bwMode="auto">
          <a:xfrm>
            <a:off x="6242093" y="2794240"/>
            <a:ext cx="2120900" cy="2466975"/>
            <a:chOff x="4032" y="2496"/>
            <a:chExt cx="912" cy="1488"/>
          </a:xfrm>
        </p:grpSpPr>
        <p:pic>
          <p:nvPicPr>
            <p:cNvPr id="14" name="Picture 6"/>
            <p:cNvPicPr>
              <a:picLocks noChangeAspect="1" noChangeArrowheads="1"/>
            </p:cNvPicPr>
            <p:nvPr/>
          </p:nvPicPr>
          <p:blipFill>
            <a:blip r:embed="rId2" cstate="print"/>
            <a:srcRect/>
            <a:stretch>
              <a:fillRect/>
            </a:stretch>
          </p:blipFill>
          <p:spPr bwMode="auto">
            <a:xfrm>
              <a:off x="4151" y="2652"/>
              <a:ext cx="595" cy="649"/>
            </a:xfrm>
            <a:prstGeom prst="rect">
              <a:avLst/>
            </a:prstGeom>
            <a:noFill/>
            <a:ln w="9525">
              <a:noFill/>
              <a:miter lim="800000"/>
              <a:headEnd/>
              <a:tailEnd/>
            </a:ln>
          </p:spPr>
        </p:pic>
        <p:sp>
          <p:nvSpPr>
            <p:cNvPr id="15" name="Rectangle 9"/>
            <p:cNvSpPr>
              <a:spLocks noChangeArrowheads="1"/>
            </p:cNvSpPr>
            <p:nvPr/>
          </p:nvSpPr>
          <p:spPr bwMode="auto">
            <a:xfrm>
              <a:off x="4385" y="2496"/>
              <a:ext cx="104" cy="120"/>
            </a:xfrm>
            <a:prstGeom prst="rect">
              <a:avLst/>
            </a:prstGeom>
            <a:noFill/>
            <a:ln w="9525">
              <a:noFill/>
              <a:miter lim="800000"/>
              <a:headEnd/>
              <a:tailEnd/>
            </a:ln>
          </p:spPr>
          <p:txBody>
            <a:bodyPr wrap="none" anchor="ctr"/>
            <a:lstStyle/>
            <a:p>
              <a:pPr algn="ctr" eaLnBrk="0" hangingPunct="0"/>
              <a:r>
                <a:rPr lang="en-US"/>
                <a:t>A</a:t>
              </a:r>
            </a:p>
          </p:txBody>
        </p:sp>
        <p:grpSp>
          <p:nvGrpSpPr>
            <p:cNvPr id="16" name="Group 39"/>
            <p:cNvGrpSpPr>
              <a:grpSpLocks/>
            </p:cNvGrpSpPr>
            <p:nvPr/>
          </p:nvGrpSpPr>
          <p:grpSpPr bwMode="auto">
            <a:xfrm>
              <a:off x="4254" y="2880"/>
              <a:ext cx="337" cy="161"/>
              <a:chOff x="3936" y="1392"/>
              <a:chExt cx="624" cy="320"/>
            </a:xfrm>
          </p:grpSpPr>
          <p:sp>
            <p:nvSpPr>
              <p:cNvPr id="21" name="Arc 37"/>
              <p:cNvSpPr>
                <a:spLocks/>
              </p:cNvSpPr>
              <p:nvPr/>
            </p:nvSpPr>
            <p:spPr bwMode="auto">
              <a:xfrm rot="515183" flipV="1">
                <a:off x="4080" y="1392"/>
                <a:ext cx="384"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3300"/>
                </a:solidFill>
                <a:round/>
                <a:headEnd/>
                <a:tailEnd/>
              </a:ln>
            </p:spPr>
            <p:txBody>
              <a:bodyPr wrap="none" anchor="ctr"/>
              <a:lstStyle/>
              <a:p>
                <a:pPr eaLnBrk="0" hangingPunct="0"/>
                <a:endParaRPr lang="en-US"/>
              </a:p>
            </p:txBody>
          </p:sp>
          <p:sp>
            <p:nvSpPr>
              <p:cNvPr id="22" name="Rectangle 38"/>
              <p:cNvSpPr>
                <a:spLocks noChangeArrowheads="1"/>
              </p:cNvSpPr>
              <p:nvPr/>
            </p:nvSpPr>
            <p:spPr bwMode="auto">
              <a:xfrm>
                <a:off x="3936" y="1520"/>
                <a:ext cx="624" cy="192"/>
              </a:xfrm>
              <a:prstGeom prst="rect">
                <a:avLst/>
              </a:prstGeom>
              <a:noFill/>
              <a:ln w="9525">
                <a:noFill/>
                <a:miter lim="800000"/>
                <a:headEnd/>
                <a:tailEnd/>
              </a:ln>
            </p:spPr>
            <p:txBody>
              <a:bodyPr wrap="none" anchor="ctr"/>
              <a:lstStyle/>
              <a:p>
                <a:pPr algn="ctr" eaLnBrk="0" hangingPunct="0"/>
                <a:r>
                  <a:rPr lang="en-US" sz="1300" b="1">
                    <a:solidFill>
                      <a:srgbClr val="FF3300"/>
                    </a:solidFill>
                  </a:rPr>
                  <a:t>FOV</a:t>
                </a:r>
              </a:p>
            </p:txBody>
          </p:sp>
        </p:grpSp>
        <p:pic>
          <p:nvPicPr>
            <p:cNvPr id="17" name="Picture 7"/>
            <p:cNvPicPr>
              <a:picLocks noChangeAspect="1" noChangeArrowheads="1"/>
            </p:cNvPicPr>
            <p:nvPr/>
          </p:nvPicPr>
          <p:blipFill>
            <a:blip r:embed="rId3" cstate="print"/>
            <a:srcRect/>
            <a:stretch>
              <a:fillRect/>
            </a:stretch>
          </p:blipFill>
          <p:spPr bwMode="auto">
            <a:xfrm rot="10800000">
              <a:off x="4468" y="3281"/>
              <a:ext cx="476" cy="569"/>
            </a:xfrm>
            <a:prstGeom prst="rect">
              <a:avLst/>
            </a:prstGeom>
            <a:noFill/>
            <a:ln w="9525">
              <a:noFill/>
              <a:miter lim="800000"/>
              <a:headEnd/>
              <a:tailEnd/>
            </a:ln>
          </p:spPr>
        </p:pic>
        <p:sp>
          <p:nvSpPr>
            <p:cNvPr id="18" name="Rectangle 11"/>
            <p:cNvSpPr>
              <a:spLocks noChangeArrowheads="1"/>
            </p:cNvSpPr>
            <p:nvPr/>
          </p:nvSpPr>
          <p:spPr bwMode="auto">
            <a:xfrm>
              <a:off x="4668" y="3879"/>
              <a:ext cx="100" cy="105"/>
            </a:xfrm>
            <a:prstGeom prst="rect">
              <a:avLst/>
            </a:prstGeom>
            <a:noFill/>
            <a:ln w="9525">
              <a:noFill/>
              <a:miter lim="800000"/>
              <a:headEnd/>
              <a:tailEnd/>
            </a:ln>
          </p:spPr>
          <p:txBody>
            <a:bodyPr wrap="none" anchor="ctr"/>
            <a:lstStyle/>
            <a:p>
              <a:pPr algn="ctr" eaLnBrk="0" hangingPunct="0"/>
              <a:r>
                <a:rPr lang="en-US"/>
                <a:t>C</a:t>
              </a:r>
            </a:p>
          </p:txBody>
        </p:sp>
        <p:pic>
          <p:nvPicPr>
            <p:cNvPr id="19" name="Picture 7"/>
            <p:cNvPicPr>
              <a:picLocks noChangeAspect="1" noChangeArrowheads="1"/>
            </p:cNvPicPr>
            <p:nvPr/>
          </p:nvPicPr>
          <p:blipFill>
            <a:blip r:embed="rId3" cstate="print"/>
            <a:srcRect/>
            <a:stretch>
              <a:fillRect/>
            </a:stretch>
          </p:blipFill>
          <p:spPr bwMode="auto">
            <a:xfrm rot="10800000">
              <a:off x="4032" y="3240"/>
              <a:ext cx="476" cy="569"/>
            </a:xfrm>
            <a:prstGeom prst="rect">
              <a:avLst/>
            </a:prstGeom>
            <a:noFill/>
            <a:ln w="9525">
              <a:noFill/>
              <a:miter lim="800000"/>
              <a:headEnd/>
              <a:tailEnd/>
            </a:ln>
          </p:spPr>
        </p:pic>
        <p:sp>
          <p:nvSpPr>
            <p:cNvPr id="20" name="Rectangle 11"/>
            <p:cNvSpPr>
              <a:spLocks noChangeArrowheads="1"/>
            </p:cNvSpPr>
            <p:nvPr/>
          </p:nvSpPr>
          <p:spPr bwMode="auto">
            <a:xfrm>
              <a:off x="4232" y="3831"/>
              <a:ext cx="100" cy="105"/>
            </a:xfrm>
            <a:prstGeom prst="rect">
              <a:avLst/>
            </a:prstGeom>
            <a:noFill/>
            <a:ln w="9525">
              <a:noFill/>
              <a:miter lim="800000"/>
              <a:headEnd/>
              <a:tailEnd/>
            </a:ln>
          </p:spPr>
          <p:txBody>
            <a:bodyPr wrap="none" anchor="ctr"/>
            <a:lstStyle/>
            <a:p>
              <a:pPr algn="ctr" eaLnBrk="0" hangingPunct="0"/>
              <a:r>
                <a:rPr lang="en-US"/>
                <a:t>B</a:t>
              </a:r>
            </a:p>
          </p:txBody>
        </p:sp>
      </p:grpSp>
      <p:sp>
        <p:nvSpPr>
          <p:cNvPr id="23" name="직사각형 22"/>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4" name="바닥글 개체 틀 23"/>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25" name="그룹 24"/>
          <p:cNvGrpSpPr/>
          <p:nvPr/>
        </p:nvGrpSpPr>
        <p:grpSpPr>
          <a:xfrm>
            <a:off x="6088040" y="296840"/>
            <a:ext cx="3429000" cy="307777"/>
            <a:chOff x="6088040" y="296840"/>
            <a:chExt cx="3429000" cy="307777"/>
          </a:xfrm>
        </p:grpSpPr>
        <p:sp>
          <p:nvSpPr>
            <p:cNvPr id="26" name="직사각형 2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168258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Dynamic FOV Adjustment</a:t>
            </a:r>
          </a:p>
        </p:txBody>
      </p:sp>
      <p:sp>
        <p:nvSpPr>
          <p:cNvPr id="4099" name="Content Placeholder 2"/>
          <p:cNvSpPr>
            <a:spLocks noGrp="1"/>
          </p:cNvSpPr>
          <p:nvPr>
            <p:ph idx="1"/>
          </p:nvPr>
        </p:nvSpPr>
        <p:spPr>
          <a:xfrm>
            <a:off x="685800" y="1676400"/>
            <a:ext cx="8001000" cy="4495800"/>
          </a:xfrm>
        </p:spPr>
        <p:txBody>
          <a:bodyPr/>
          <a:lstStyle/>
          <a:p>
            <a:r>
              <a:rPr lang="en-US" sz="2800" dirty="0" smtClean="0"/>
              <a:t>Dynamic FOV  adjustment based on location information</a:t>
            </a:r>
            <a:endParaRPr lang="en-US" sz="2800" dirty="0"/>
          </a:p>
          <a:p>
            <a:pPr lvl="1"/>
            <a:r>
              <a:rPr lang="en-US" sz="2400" dirty="0"/>
              <a:t>Reduce interference.</a:t>
            </a:r>
          </a:p>
          <a:p>
            <a:pPr lvl="1"/>
            <a:r>
              <a:rPr lang="en-US" sz="2400" dirty="0"/>
              <a:t>Increase reliability</a:t>
            </a:r>
            <a:r>
              <a:rPr lang="en-US" dirty="0"/>
              <a:t>.</a:t>
            </a:r>
          </a:p>
          <a:p>
            <a:pPr>
              <a:defRPr/>
            </a:pPr>
            <a:endParaRPr lang="en-US" sz="2400" dirty="0" smtClean="0">
              <a:latin typeface="+mj-lt"/>
            </a:endParaRPr>
          </a:p>
          <a:p>
            <a:pPr marL="825120" lvl="1" indent="-317354">
              <a:defRPr/>
            </a:pPr>
            <a:endParaRPr lang="en-US" dirty="0">
              <a:latin typeface="+mj-lt"/>
              <a:ea typeface="굴림" charset="-127"/>
            </a:endParaRP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12</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46166779"/>
              </p:ext>
            </p:extLst>
          </p:nvPr>
        </p:nvGraphicFramePr>
        <p:xfrm>
          <a:off x="4267200" y="3276600"/>
          <a:ext cx="4008437" cy="3173412"/>
        </p:xfrm>
        <a:graphic>
          <a:graphicData uri="http://schemas.openxmlformats.org/presentationml/2006/ole">
            <mc:AlternateContent xmlns:mc="http://schemas.openxmlformats.org/markup-compatibility/2006">
              <mc:Choice xmlns:v="urn:schemas-microsoft-com:vml" Requires="v">
                <p:oleObj spid="_x0000_s8232" name="Visio" r:id="rId3" imgW="3603573" imgH="2327400" progId="">
                  <p:embed/>
                </p:oleObj>
              </mc:Choice>
              <mc:Fallback>
                <p:oleObj name="Visio" r:id="rId3" imgW="3603573" imgH="2327400"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76600"/>
                        <a:ext cx="4008437" cy="317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직사각형 8"/>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바닥글 개체 틀 9"/>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1" name="그룹 10"/>
          <p:cNvGrpSpPr/>
          <p:nvPr/>
        </p:nvGrpSpPr>
        <p:grpSpPr>
          <a:xfrm>
            <a:off x="6088040" y="296840"/>
            <a:ext cx="3429000" cy="307777"/>
            <a:chOff x="6088040" y="296840"/>
            <a:chExt cx="3429000" cy="307777"/>
          </a:xfrm>
        </p:grpSpPr>
        <p:sp>
          <p:nvSpPr>
            <p:cNvPr id="12" name="직사각형 11"/>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2335265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Cooperative and Relay </a:t>
            </a:r>
            <a:r>
              <a:rPr lang="en-US" dirty="0" smtClean="0"/>
              <a:t>Networks</a:t>
            </a:r>
          </a:p>
        </p:txBody>
      </p:sp>
      <p:sp>
        <p:nvSpPr>
          <p:cNvPr id="4099" name="Content Placeholder 2"/>
          <p:cNvSpPr>
            <a:spLocks noGrp="1"/>
          </p:cNvSpPr>
          <p:nvPr>
            <p:ph idx="1"/>
          </p:nvPr>
        </p:nvSpPr>
        <p:spPr>
          <a:xfrm>
            <a:off x="685800" y="1676400"/>
            <a:ext cx="8001000" cy="4495800"/>
          </a:xfrm>
        </p:spPr>
        <p:txBody>
          <a:bodyPr/>
          <a:lstStyle/>
          <a:p>
            <a:pPr lvl="0">
              <a:defRPr/>
            </a:pPr>
            <a:r>
              <a:rPr lang="en-US" dirty="0"/>
              <a:t>Direct communication</a:t>
            </a:r>
          </a:p>
          <a:p>
            <a:pPr lvl="1">
              <a:defRPr/>
            </a:pPr>
            <a:r>
              <a:rPr lang="en-US" dirty="0"/>
              <a:t>Less delay</a:t>
            </a:r>
          </a:p>
          <a:p>
            <a:pPr lvl="1">
              <a:defRPr/>
            </a:pPr>
            <a:r>
              <a:rPr lang="en-US" dirty="0"/>
              <a:t>High packet loss</a:t>
            </a:r>
          </a:p>
          <a:p>
            <a:pPr lvl="0">
              <a:defRPr/>
            </a:pPr>
            <a:endParaRPr lang="en-US" dirty="0" smtClean="0"/>
          </a:p>
          <a:p>
            <a:pPr lvl="0">
              <a:defRPr/>
            </a:pPr>
            <a:r>
              <a:rPr lang="en-US" dirty="0" smtClean="0"/>
              <a:t>Multi-hop </a:t>
            </a:r>
            <a:r>
              <a:rPr lang="en-US" dirty="0"/>
              <a:t>communication</a:t>
            </a:r>
          </a:p>
          <a:p>
            <a:pPr lvl="1">
              <a:defRPr/>
            </a:pPr>
            <a:r>
              <a:rPr lang="en-US" dirty="0"/>
              <a:t>More delay</a:t>
            </a:r>
          </a:p>
          <a:p>
            <a:pPr lvl="1">
              <a:defRPr/>
            </a:pPr>
            <a:r>
              <a:rPr lang="en-US" dirty="0"/>
              <a:t>Low packet loss</a:t>
            </a:r>
          </a:p>
          <a:p>
            <a:pPr>
              <a:defRPr/>
            </a:pPr>
            <a:endParaRPr lang="en-US" sz="2400" dirty="0" smtClean="0">
              <a:latin typeface="+mj-lt"/>
            </a:endParaRPr>
          </a:p>
          <a:p>
            <a:pPr marL="825120" lvl="1" indent="-317354">
              <a:defRPr/>
            </a:pPr>
            <a:endParaRPr lang="en-US" dirty="0">
              <a:latin typeface="+mj-lt"/>
              <a:ea typeface="굴림" charset="-127"/>
            </a:endParaRP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13</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pSp>
        <p:nvGrpSpPr>
          <p:cNvPr id="9" name="Group 50"/>
          <p:cNvGrpSpPr/>
          <p:nvPr/>
        </p:nvGrpSpPr>
        <p:grpSpPr>
          <a:xfrm>
            <a:off x="6165531" y="3886200"/>
            <a:ext cx="2749869" cy="2362160"/>
            <a:chOff x="76200" y="1600200"/>
            <a:chExt cx="3048000" cy="3886200"/>
          </a:xfrm>
        </p:grpSpPr>
        <p:grpSp>
          <p:nvGrpSpPr>
            <p:cNvPr id="10" name="Group 47"/>
            <p:cNvGrpSpPr/>
            <p:nvPr/>
          </p:nvGrpSpPr>
          <p:grpSpPr>
            <a:xfrm>
              <a:off x="76200" y="2057371"/>
              <a:ext cx="3048000" cy="3429029"/>
              <a:chOff x="76200" y="2057371"/>
              <a:chExt cx="3048000" cy="3429029"/>
            </a:xfrm>
          </p:grpSpPr>
          <p:sp>
            <p:nvSpPr>
              <p:cNvPr id="12" name="Rectangle 11"/>
              <p:cNvSpPr>
                <a:spLocks noChangeArrowheads="1"/>
              </p:cNvSpPr>
              <p:nvPr/>
            </p:nvSpPr>
            <p:spPr bwMode="auto">
              <a:xfrm>
                <a:off x="838200" y="2057371"/>
                <a:ext cx="914400" cy="380972"/>
              </a:xfrm>
              <a:prstGeom prst="rect">
                <a:avLst/>
              </a:prstGeom>
              <a:noFill/>
              <a:ln w="9525">
                <a:noFill/>
                <a:miter lim="800000"/>
                <a:headEnd/>
                <a:tailEnd/>
              </a:ln>
            </p:spPr>
            <p:txBody>
              <a:bodyPr wrap="none" anchor="ctr"/>
              <a:lstStyle/>
              <a:p>
                <a:pPr algn="ctr" eaLnBrk="0" hangingPunct="0"/>
                <a:r>
                  <a:rPr lang="en-US" sz="1200" dirty="0" smtClean="0"/>
                  <a:t>LED</a:t>
                </a:r>
                <a:endParaRPr lang="en-US" sz="1200" dirty="0"/>
              </a:p>
            </p:txBody>
          </p:sp>
          <p:pic>
            <p:nvPicPr>
              <p:cNvPr id="13" name="Picture 22" descr="lam.gif"/>
              <p:cNvPicPr>
                <a:picLocks noChangeAspect="1"/>
              </p:cNvPicPr>
              <p:nvPr/>
            </p:nvPicPr>
            <p:blipFill>
              <a:blip r:embed="rId2" cstate="print"/>
              <a:srcRect t="9599"/>
              <a:stretch>
                <a:fillRect/>
              </a:stretch>
            </p:blipFill>
            <p:spPr bwMode="auto">
              <a:xfrm>
                <a:off x="76200" y="2564124"/>
                <a:ext cx="2286000" cy="2922276"/>
              </a:xfrm>
              <a:prstGeom prst="rect">
                <a:avLst/>
              </a:prstGeom>
              <a:noFill/>
              <a:ln w="9525">
                <a:noFill/>
                <a:miter lim="800000"/>
                <a:headEnd/>
                <a:tailEnd/>
              </a:ln>
            </p:spPr>
          </p:pic>
          <p:sp>
            <p:nvSpPr>
              <p:cNvPr id="14" name="Rectangle 12"/>
              <p:cNvSpPr>
                <a:spLocks noChangeArrowheads="1"/>
              </p:cNvSpPr>
              <p:nvPr/>
            </p:nvSpPr>
            <p:spPr bwMode="auto">
              <a:xfrm>
                <a:off x="2057400" y="5029171"/>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pic>
            <p:nvPicPr>
              <p:cNvPr id="15" name="Picture 18" descr="H:\MyPaper\LED_ID\led-ID picture\do copy.gif"/>
              <p:cNvPicPr>
                <a:picLocks noChangeAspect="1" noChangeArrowheads="1"/>
              </p:cNvPicPr>
              <p:nvPr/>
            </p:nvPicPr>
            <p:blipFill>
              <a:blip r:embed="rId3" cstate="print"/>
              <a:srcRect/>
              <a:stretch>
                <a:fillRect/>
              </a:stretch>
            </p:blipFill>
            <p:spPr bwMode="auto">
              <a:xfrm rot="6164169">
                <a:off x="1743128" y="4168043"/>
                <a:ext cx="863813" cy="1139671"/>
              </a:xfrm>
              <a:prstGeom prst="rect">
                <a:avLst/>
              </a:prstGeom>
              <a:noFill/>
              <a:ln w="9525">
                <a:noFill/>
                <a:miter lim="800000"/>
                <a:headEnd/>
                <a:tailEnd/>
              </a:ln>
            </p:spPr>
          </p:pic>
          <p:pic>
            <p:nvPicPr>
              <p:cNvPr id="16" name="Picture 19" descr="H:\MyPaper\LED_ID\led-ID picture\denLED.gif"/>
              <p:cNvPicPr>
                <a:picLocks noChangeAspect="1" noChangeArrowheads="1"/>
              </p:cNvPicPr>
              <p:nvPr/>
            </p:nvPicPr>
            <p:blipFill>
              <a:blip r:embed="rId4" cstate="print"/>
              <a:srcRect/>
              <a:stretch>
                <a:fillRect/>
              </a:stretch>
            </p:blipFill>
            <p:spPr bwMode="auto">
              <a:xfrm>
                <a:off x="925926" y="2362171"/>
                <a:ext cx="737594" cy="329469"/>
              </a:xfrm>
              <a:prstGeom prst="rect">
                <a:avLst/>
              </a:prstGeom>
              <a:noFill/>
              <a:ln w="9525">
                <a:noFill/>
                <a:miter lim="800000"/>
                <a:headEnd/>
                <a:tailEnd/>
              </a:ln>
            </p:spPr>
          </p:pic>
          <p:pic>
            <p:nvPicPr>
              <p:cNvPr id="17" name="Picture 20" descr="H:\MyPaper\LED_ID\led-ID picture\dienthoai copy.gif"/>
              <p:cNvPicPr>
                <a:picLocks noChangeAspect="1" noChangeArrowheads="1"/>
              </p:cNvPicPr>
              <p:nvPr/>
            </p:nvPicPr>
            <p:blipFill>
              <a:blip r:embed="rId5" cstate="print"/>
              <a:srcRect/>
              <a:stretch>
                <a:fillRect/>
              </a:stretch>
            </p:blipFill>
            <p:spPr bwMode="auto">
              <a:xfrm>
                <a:off x="2590800" y="4724371"/>
                <a:ext cx="485183" cy="355574"/>
              </a:xfrm>
              <a:prstGeom prst="rect">
                <a:avLst/>
              </a:prstGeom>
              <a:noFill/>
              <a:ln w="9525">
                <a:noFill/>
                <a:miter lim="800000"/>
                <a:headEnd/>
                <a:tailEnd/>
              </a:ln>
            </p:spPr>
          </p:pic>
          <p:pic>
            <p:nvPicPr>
              <p:cNvPr id="18" name="Picture 19" descr="xanh"/>
              <p:cNvPicPr>
                <a:picLocks noChangeAspect="1" noChangeArrowheads="1"/>
              </p:cNvPicPr>
              <p:nvPr/>
            </p:nvPicPr>
            <p:blipFill>
              <a:blip r:embed="rId6" cstate="print"/>
              <a:srcRect l="8932" t="9367" r="18631" b="42128"/>
              <a:stretch>
                <a:fillRect/>
              </a:stretch>
            </p:blipFill>
            <p:spPr bwMode="auto">
              <a:xfrm rot="18163156">
                <a:off x="779166" y="3978366"/>
                <a:ext cx="766998" cy="1003116"/>
              </a:xfrm>
              <a:prstGeom prst="rect">
                <a:avLst/>
              </a:prstGeom>
              <a:noFill/>
              <a:ln w="9525">
                <a:noFill/>
                <a:miter lim="800000"/>
                <a:headEnd/>
                <a:tailEnd/>
              </a:ln>
            </p:spPr>
          </p:pic>
          <p:pic>
            <p:nvPicPr>
              <p:cNvPr id="19" name="Picture 20" descr="H:\MyPaper\LED_ID\led-ID picture\dienthoai copy.gif"/>
              <p:cNvPicPr>
                <a:picLocks noChangeAspect="1" noChangeArrowheads="1"/>
              </p:cNvPicPr>
              <p:nvPr/>
            </p:nvPicPr>
            <p:blipFill>
              <a:blip r:embed="rId7" cstate="print"/>
              <a:srcRect/>
              <a:stretch>
                <a:fillRect/>
              </a:stretch>
            </p:blipFill>
            <p:spPr bwMode="auto">
              <a:xfrm>
                <a:off x="447675" y="4029046"/>
                <a:ext cx="381000" cy="279222"/>
              </a:xfrm>
              <a:prstGeom prst="rect">
                <a:avLst/>
              </a:prstGeom>
              <a:noFill/>
              <a:ln w="9525">
                <a:noFill/>
                <a:miter lim="800000"/>
                <a:headEnd/>
                <a:tailEnd/>
              </a:ln>
            </p:spPr>
          </p:pic>
          <p:sp>
            <p:nvSpPr>
              <p:cNvPr id="20" name="Rectangle 12"/>
              <p:cNvSpPr>
                <a:spLocks noChangeArrowheads="1"/>
              </p:cNvSpPr>
              <p:nvPr/>
            </p:nvSpPr>
            <p:spPr bwMode="auto">
              <a:xfrm>
                <a:off x="228600" y="3809971"/>
                <a:ext cx="1066800" cy="304778"/>
              </a:xfrm>
              <a:prstGeom prst="rect">
                <a:avLst/>
              </a:prstGeom>
              <a:noFill/>
              <a:ln w="9525">
                <a:noFill/>
                <a:miter lim="800000"/>
                <a:headEnd/>
                <a:tailEnd/>
              </a:ln>
            </p:spPr>
            <p:txBody>
              <a:bodyPr wrap="none" anchor="ctr"/>
              <a:lstStyle/>
              <a:p>
                <a:pPr algn="ctr" eaLnBrk="0" hangingPunct="0"/>
                <a:r>
                  <a:rPr lang="en-US" sz="1200" dirty="0"/>
                  <a:t>Reader </a:t>
                </a:r>
                <a:r>
                  <a:rPr lang="en-US" sz="1200" dirty="0" smtClean="0"/>
                  <a:t>#2</a:t>
                </a:r>
                <a:endParaRPr lang="en-US" sz="1200" dirty="0"/>
              </a:p>
            </p:txBody>
          </p:sp>
        </p:grpSp>
        <p:sp>
          <p:nvSpPr>
            <p:cNvPr id="11" name="Rectangle 10"/>
            <p:cNvSpPr>
              <a:spLocks noChangeArrowheads="1"/>
            </p:cNvSpPr>
            <p:nvPr/>
          </p:nvSpPr>
          <p:spPr bwMode="auto">
            <a:xfrm>
              <a:off x="838200" y="1600200"/>
              <a:ext cx="914400" cy="380972"/>
            </a:xfrm>
            <a:prstGeom prst="rect">
              <a:avLst/>
            </a:prstGeom>
            <a:noFill/>
            <a:ln w="9525">
              <a:noFill/>
              <a:miter lim="800000"/>
              <a:headEnd/>
              <a:tailEnd/>
            </a:ln>
          </p:spPr>
          <p:txBody>
            <a:bodyPr wrap="none" anchor="ctr"/>
            <a:lstStyle/>
            <a:p>
              <a:pPr algn="ctr" eaLnBrk="0" hangingPunct="0"/>
              <a:r>
                <a:rPr lang="en-US" dirty="0" smtClean="0"/>
                <a:t>Multi-hop</a:t>
              </a:r>
              <a:endParaRPr lang="en-US" sz="1200" dirty="0"/>
            </a:p>
          </p:txBody>
        </p:sp>
      </p:grpSp>
      <p:grpSp>
        <p:nvGrpSpPr>
          <p:cNvPr id="21" name="Group 52"/>
          <p:cNvGrpSpPr/>
          <p:nvPr/>
        </p:nvGrpSpPr>
        <p:grpSpPr>
          <a:xfrm>
            <a:off x="6165532" y="1524000"/>
            <a:ext cx="2068752" cy="2133600"/>
            <a:chOff x="6546850" y="1524000"/>
            <a:chExt cx="2292350" cy="4419600"/>
          </a:xfrm>
        </p:grpSpPr>
        <p:grpSp>
          <p:nvGrpSpPr>
            <p:cNvPr id="22" name="Group 41"/>
            <p:cNvGrpSpPr/>
            <p:nvPr/>
          </p:nvGrpSpPr>
          <p:grpSpPr>
            <a:xfrm>
              <a:off x="6546850" y="2085997"/>
              <a:ext cx="2292350" cy="3857603"/>
              <a:chOff x="6248400" y="2009797"/>
              <a:chExt cx="2292350" cy="3857603"/>
            </a:xfrm>
          </p:grpSpPr>
          <p:grpSp>
            <p:nvGrpSpPr>
              <p:cNvPr id="24" name="Group 14"/>
              <p:cNvGrpSpPr/>
              <p:nvPr/>
            </p:nvGrpSpPr>
            <p:grpSpPr>
              <a:xfrm>
                <a:off x="6248400" y="2285994"/>
                <a:ext cx="2292350" cy="3581406"/>
                <a:chOff x="2889250" y="1904972"/>
                <a:chExt cx="2292350" cy="3581406"/>
              </a:xfrm>
            </p:grpSpPr>
            <p:pic>
              <p:nvPicPr>
                <p:cNvPr id="26" name="Picture 22" descr="lam.gif"/>
                <p:cNvPicPr>
                  <a:picLocks noChangeAspect="1"/>
                </p:cNvPicPr>
                <p:nvPr/>
              </p:nvPicPr>
              <p:blipFill>
                <a:blip r:embed="rId2" cstate="print"/>
                <a:srcRect t="9599"/>
                <a:stretch>
                  <a:fillRect/>
                </a:stretch>
              </p:blipFill>
              <p:spPr bwMode="auto">
                <a:xfrm>
                  <a:off x="2889250" y="2106925"/>
                  <a:ext cx="2286000" cy="2922276"/>
                </a:xfrm>
                <a:prstGeom prst="rect">
                  <a:avLst/>
                </a:prstGeom>
                <a:noFill/>
                <a:ln w="9525">
                  <a:noFill/>
                  <a:miter lim="800000"/>
                  <a:headEnd/>
                  <a:tailEnd/>
                </a:ln>
              </p:spPr>
            </p:pic>
            <p:sp>
              <p:nvSpPr>
                <p:cNvPr id="27" name="Rectangle 12"/>
                <p:cNvSpPr>
                  <a:spLocks noChangeArrowheads="1"/>
                </p:cNvSpPr>
                <p:nvPr/>
              </p:nvSpPr>
              <p:spPr bwMode="auto">
                <a:xfrm>
                  <a:off x="4114800" y="5181600"/>
                  <a:ext cx="1066800" cy="304778"/>
                </a:xfrm>
                <a:prstGeom prst="rect">
                  <a:avLst/>
                </a:prstGeom>
                <a:noFill/>
                <a:ln w="9525">
                  <a:noFill/>
                  <a:miter lim="800000"/>
                  <a:headEnd/>
                  <a:tailEnd/>
                </a:ln>
              </p:spPr>
              <p:txBody>
                <a:bodyPr wrap="none" anchor="ctr"/>
                <a:lstStyle/>
                <a:p>
                  <a:pPr algn="ctr" eaLnBrk="0" hangingPunct="0"/>
                  <a:r>
                    <a:rPr lang="en-US" sz="1200" dirty="0"/>
                    <a:t>Reader </a:t>
                  </a:r>
                </a:p>
              </p:txBody>
            </p:sp>
            <p:pic>
              <p:nvPicPr>
                <p:cNvPr id="28" name="Picture 18" descr="H:\MyPaper\LED_ID\led-ID picture\do copy.gif"/>
                <p:cNvPicPr>
                  <a:picLocks noChangeAspect="1" noChangeArrowheads="1"/>
                </p:cNvPicPr>
                <p:nvPr/>
              </p:nvPicPr>
              <p:blipFill>
                <a:blip r:embed="rId3" cstate="print"/>
                <a:srcRect/>
                <a:stretch>
                  <a:fillRect/>
                </a:stretch>
              </p:blipFill>
              <p:spPr bwMode="auto">
                <a:xfrm rot="9569030">
                  <a:off x="3819261" y="3831715"/>
                  <a:ext cx="1199861" cy="1139671"/>
                </a:xfrm>
                <a:prstGeom prst="rect">
                  <a:avLst/>
                </a:prstGeom>
                <a:noFill/>
                <a:ln w="9525">
                  <a:noFill/>
                  <a:miter lim="800000"/>
                  <a:headEnd/>
                  <a:tailEnd/>
                </a:ln>
              </p:spPr>
            </p:pic>
            <p:pic>
              <p:nvPicPr>
                <p:cNvPr id="29" name="Picture 19" descr="H:\MyPaper\LED_ID\led-ID picture\denLED.gif"/>
                <p:cNvPicPr>
                  <a:picLocks noChangeAspect="1" noChangeArrowheads="1"/>
                </p:cNvPicPr>
                <p:nvPr/>
              </p:nvPicPr>
              <p:blipFill>
                <a:blip r:embed="rId4" cstate="print"/>
                <a:srcRect/>
                <a:stretch>
                  <a:fillRect/>
                </a:stretch>
              </p:blipFill>
              <p:spPr bwMode="auto">
                <a:xfrm>
                  <a:off x="3738976" y="1904972"/>
                  <a:ext cx="737594" cy="329469"/>
                </a:xfrm>
                <a:prstGeom prst="rect">
                  <a:avLst/>
                </a:prstGeom>
                <a:noFill/>
                <a:ln w="9525">
                  <a:noFill/>
                  <a:miter lim="800000"/>
                  <a:headEnd/>
                  <a:tailEnd/>
                </a:ln>
              </p:spPr>
            </p:pic>
            <p:pic>
              <p:nvPicPr>
                <p:cNvPr id="30" name="Picture 20" descr="H:\MyPaper\LED_ID\led-ID picture\dienthoai copy.gif"/>
                <p:cNvPicPr>
                  <a:picLocks noChangeAspect="1" noChangeArrowheads="1"/>
                </p:cNvPicPr>
                <p:nvPr/>
              </p:nvPicPr>
              <p:blipFill>
                <a:blip r:embed="rId8" cstate="print"/>
                <a:srcRect/>
                <a:stretch>
                  <a:fillRect/>
                </a:stretch>
              </p:blipFill>
              <p:spPr bwMode="auto">
                <a:xfrm>
                  <a:off x="4419600" y="4800600"/>
                  <a:ext cx="485183" cy="355574"/>
                </a:xfrm>
                <a:prstGeom prst="rect">
                  <a:avLst/>
                </a:prstGeom>
                <a:noFill/>
                <a:ln w="9525">
                  <a:noFill/>
                  <a:miter lim="800000"/>
                  <a:headEnd/>
                  <a:tailEnd/>
                </a:ln>
              </p:spPr>
            </p:pic>
          </p:grpSp>
          <p:sp>
            <p:nvSpPr>
              <p:cNvPr id="25" name="Rectangle 24"/>
              <p:cNvSpPr>
                <a:spLocks noChangeArrowheads="1"/>
              </p:cNvSpPr>
              <p:nvPr/>
            </p:nvSpPr>
            <p:spPr bwMode="auto">
              <a:xfrm>
                <a:off x="7012221" y="2009797"/>
                <a:ext cx="914400" cy="380972"/>
              </a:xfrm>
              <a:prstGeom prst="rect">
                <a:avLst/>
              </a:prstGeom>
              <a:noFill/>
              <a:ln w="9525">
                <a:noFill/>
                <a:miter lim="800000"/>
                <a:headEnd/>
                <a:tailEnd/>
              </a:ln>
            </p:spPr>
            <p:txBody>
              <a:bodyPr wrap="none" anchor="ctr"/>
              <a:lstStyle/>
              <a:p>
                <a:pPr algn="ctr" eaLnBrk="0" hangingPunct="0"/>
                <a:r>
                  <a:rPr lang="en-US" sz="1200" dirty="0" smtClean="0"/>
                  <a:t>LED</a:t>
                </a:r>
                <a:endParaRPr lang="en-US" sz="1200" dirty="0"/>
              </a:p>
            </p:txBody>
          </p:sp>
        </p:grpSp>
        <p:sp>
          <p:nvSpPr>
            <p:cNvPr id="23" name="Rectangle 22"/>
            <p:cNvSpPr>
              <a:spLocks noChangeArrowheads="1"/>
            </p:cNvSpPr>
            <p:nvPr/>
          </p:nvSpPr>
          <p:spPr bwMode="auto">
            <a:xfrm>
              <a:off x="7315200" y="1524000"/>
              <a:ext cx="914400" cy="380972"/>
            </a:xfrm>
            <a:prstGeom prst="rect">
              <a:avLst/>
            </a:prstGeom>
            <a:noFill/>
            <a:ln w="9525">
              <a:noFill/>
              <a:miter lim="800000"/>
              <a:headEnd/>
              <a:tailEnd/>
            </a:ln>
          </p:spPr>
          <p:txBody>
            <a:bodyPr wrap="none" anchor="ctr"/>
            <a:lstStyle/>
            <a:p>
              <a:pPr algn="ctr" eaLnBrk="0" hangingPunct="0"/>
              <a:r>
                <a:rPr lang="en-US" dirty="0" smtClean="0"/>
                <a:t>Direct</a:t>
              </a:r>
              <a:endParaRPr lang="en-US" sz="1200" dirty="0"/>
            </a:p>
          </p:txBody>
        </p:sp>
      </p:grpSp>
      <p:sp>
        <p:nvSpPr>
          <p:cNvPr id="31" name="직사각형 30"/>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2" name="바닥글 개체 틀 31"/>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33" name="그룹 32"/>
          <p:cNvGrpSpPr/>
          <p:nvPr/>
        </p:nvGrpSpPr>
        <p:grpSpPr>
          <a:xfrm>
            <a:off x="6088040" y="296840"/>
            <a:ext cx="3429000" cy="307777"/>
            <a:chOff x="6088040" y="296840"/>
            <a:chExt cx="3429000" cy="307777"/>
          </a:xfrm>
        </p:grpSpPr>
        <p:sp>
          <p:nvSpPr>
            <p:cNvPr id="34" name="직사각형 33"/>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5" name="TextBox 34"/>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213316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Cooperative and Relay Network</a:t>
            </a:r>
            <a:endParaRPr lang="en-US" dirty="0" smtClean="0"/>
          </a:p>
        </p:txBody>
      </p:sp>
      <p:sp>
        <p:nvSpPr>
          <p:cNvPr id="4099" name="Content Placeholder 2"/>
          <p:cNvSpPr>
            <a:spLocks noGrp="1"/>
          </p:cNvSpPr>
          <p:nvPr>
            <p:ph idx="1"/>
          </p:nvPr>
        </p:nvSpPr>
        <p:spPr>
          <a:xfrm>
            <a:off x="685800" y="1676400"/>
            <a:ext cx="8001000" cy="4495800"/>
          </a:xfrm>
        </p:spPr>
        <p:txBody>
          <a:bodyPr/>
          <a:lstStyle/>
          <a:p>
            <a:pPr lvl="0">
              <a:defRPr/>
            </a:pPr>
            <a:r>
              <a:rPr lang="en-US" dirty="0"/>
              <a:t>Performance improvement of LED-ID network </a:t>
            </a:r>
            <a:endParaRPr lang="en-US" dirty="0" smtClean="0"/>
          </a:p>
          <a:p>
            <a:pPr lvl="1">
              <a:defRPr/>
            </a:pPr>
            <a:r>
              <a:rPr lang="en-US" dirty="0" smtClean="0"/>
              <a:t>Delay</a:t>
            </a:r>
          </a:p>
          <a:p>
            <a:pPr lvl="1">
              <a:defRPr/>
            </a:pPr>
            <a:r>
              <a:rPr lang="en-US" dirty="0" smtClean="0"/>
              <a:t>Throughput</a:t>
            </a:r>
          </a:p>
          <a:p>
            <a:pPr lvl="1">
              <a:defRPr/>
            </a:pPr>
            <a:r>
              <a:rPr lang="en-US" dirty="0" smtClean="0"/>
              <a:t>Loss probability</a:t>
            </a:r>
          </a:p>
          <a:p>
            <a:pPr lvl="0">
              <a:defRPr/>
            </a:pPr>
            <a:r>
              <a:rPr lang="en-US" dirty="0" smtClean="0"/>
              <a:t>Increase coverage</a:t>
            </a:r>
          </a:p>
          <a:p>
            <a:pPr>
              <a:defRPr/>
            </a:pPr>
            <a:endParaRPr lang="en-US" sz="2400" dirty="0" smtClean="0">
              <a:latin typeface="+mj-lt"/>
            </a:endParaRPr>
          </a:p>
          <a:p>
            <a:pPr marL="825120" lvl="1" indent="-317354">
              <a:defRPr/>
            </a:pPr>
            <a:endParaRPr lang="en-US" dirty="0">
              <a:latin typeface="+mj-lt"/>
              <a:ea typeface="굴림" charset="-127"/>
            </a:endParaRP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14</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pSp>
        <p:nvGrpSpPr>
          <p:cNvPr id="31" name="Group 17"/>
          <p:cNvGrpSpPr/>
          <p:nvPr/>
        </p:nvGrpSpPr>
        <p:grpSpPr>
          <a:xfrm>
            <a:off x="5203058" y="2247539"/>
            <a:ext cx="3940942" cy="4342207"/>
            <a:chOff x="3352800" y="1828800"/>
            <a:chExt cx="4191000" cy="4887913"/>
          </a:xfrm>
        </p:grpSpPr>
        <p:pic>
          <p:nvPicPr>
            <p:cNvPr id="32" name="Picture 22" descr="lam.gif"/>
            <p:cNvPicPr>
              <a:picLocks noChangeAspect="1"/>
            </p:cNvPicPr>
            <p:nvPr/>
          </p:nvPicPr>
          <p:blipFill>
            <a:blip r:embed="rId2" cstate="print"/>
            <a:srcRect t="9599"/>
            <a:stretch>
              <a:fillRect/>
            </a:stretch>
          </p:blipFill>
          <p:spPr bwMode="auto">
            <a:xfrm>
              <a:off x="3352800" y="2411724"/>
              <a:ext cx="3124200" cy="4304989"/>
            </a:xfrm>
            <a:prstGeom prst="rect">
              <a:avLst/>
            </a:prstGeom>
            <a:noFill/>
            <a:ln w="9525">
              <a:noFill/>
              <a:miter lim="800000"/>
              <a:headEnd/>
              <a:tailEnd/>
            </a:ln>
          </p:spPr>
        </p:pic>
        <p:sp>
          <p:nvSpPr>
            <p:cNvPr id="33" name="Rectangle 12"/>
            <p:cNvSpPr>
              <a:spLocks noChangeArrowheads="1"/>
            </p:cNvSpPr>
            <p:nvPr/>
          </p:nvSpPr>
          <p:spPr bwMode="auto">
            <a:xfrm>
              <a:off x="6477000" y="5714719"/>
              <a:ext cx="1066800" cy="304778"/>
            </a:xfrm>
            <a:prstGeom prst="rect">
              <a:avLst/>
            </a:prstGeom>
            <a:noFill/>
            <a:ln w="9525">
              <a:noFill/>
              <a:miter lim="800000"/>
              <a:headEnd/>
              <a:tailEnd/>
            </a:ln>
          </p:spPr>
          <p:txBody>
            <a:bodyPr wrap="none" anchor="ctr"/>
            <a:lstStyle/>
            <a:p>
              <a:pPr algn="ctr" eaLnBrk="0" hangingPunct="0"/>
              <a:r>
                <a:rPr lang="en-US" sz="1200"/>
                <a:t>Reader #3</a:t>
              </a:r>
            </a:p>
          </p:txBody>
        </p:sp>
        <p:sp>
          <p:nvSpPr>
            <p:cNvPr id="34" name="Rectangle 13"/>
            <p:cNvSpPr>
              <a:spLocks noChangeArrowheads="1"/>
            </p:cNvSpPr>
            <p:nvPr/>
          </p:nvSpPr>
          <p:spPr bwMode="auto">
            <a:xfrm>
              <a:off x="3602858" y="5115515"/>
              <a:ext cx="914400" cy="380972"/>
            </a:xfrm>
            <a:prstGeom prst="rect">
              <a:avLst/>
            </a:prstGeom>
            <a:noFill/>
            <a:ln w="9525">
              <a:noFill/>
              <a:miter lim="800000"/>
              <a:headEnd/>
              <a:tailEnd/>
            </a:ln>
          </p:spPr>
          <p:txBody>
            <a:bodyPr wrap="none" anchor="ctr"/>
            <a:lstStyle/>
            <a:p>
              <a:pPr algn="ctr" eaLnBrk="0" hangingPunct="0"/>
              <a:r>
                <a:rPr lang="en-US" sz="1200"/>
                <a:t>Reader #2</a:t>
              </a:r>
            </a:p>
          </p:txBody>
        </p:sp>
        <p:pic>
          <p:nvPicPr>
            <p:cNvPr id="35" name="Picture 19" descr="xanh"/>
            <p:cNvPicPr>
              <a:picLocks noChangeAspect="1" noChangeArrowheads="1"/>
            </p:cNvPicPr>
            <p:nvPr/>
          </p:nvPicPr>
          <p:blipFill>
            <a:blip r:embed="rId3" cstate="print"/>
            <a:srcRect l="8932" t="9367" r="18631" b="42128"/>
            <a:stretch>
              <a:fillRect/>
            </a:stretch>
          </p:blipFill>
          <p:spPr bwMode="auto">
            <a:xfrm rot="17716088">
              <a:off x="4580151" y="4443466"/>
              <a:ext cx="1174478" cy="1942027"/>
            </a:xfrm>
            <a:prstGeom prst="rect">
              <a:avLst/>
            </a:prstGeom>
            <a:noFill/>
            <a:ln w="9525">
              <a:noFill/>
              <a:miter lim="800000"/>
              <a:headEnd/>
              <a:tailEnd/>
            </a:ln>
          </p:spPr>
        </p:pic>
        <p:pic>
          <p:nvPicPr>
            <p:cNvPr id="36" name="Picture 18" descr="H:\MyPaper\LED_ID\led-ID picture\do copy.gif"/>
            <p:cNvPicPr>
              <a:picLocks noChangeAspect="1" noChangeArrowheads="1"/>
            </p:cNvPicPr>
            <p:nvPr/>
          </p:nvPicPr>
          <p:blipFill>
            <a:blip r:embed="rId4" cstate="print"/>
            <a:srcRect/>
            <a:stretch>
              <a:fillRect/>
            </a:stretch>
          </p:blipFill>
          <p:spPr bwMode="auto">
            <a:xfrm rot="8222417">
              <a:off x="5247981" y="5052756"/>
              <a:ext cx="1199861" cy="1139671"/>
            </a:xfrm>
            <a:prstGeom prst="rect">
              <a:avLst/>
            </a:prstGeom>
            <a:noFill/>
            <a:ln w="9525">
              <a:noFill/>
              <a:miter lim="800000"/>
              <a:headEnd/>
              <a:tailEnd/>
            </a:ln>
          </p:spPr>
        </p:pic>
        <p:pic>
          <p:nvPicPr>
            <p:cNvPr id="37" name="Picture 19" descr="H:\MyPaper\LED_ID\led-ID picture\denLED.gif"/>
            <p:cNvPicPr>
              <a:picLocks noChangeAspect="1" noChangeArrowheads="1"/>
            </p:cNvPicPr>
            <p:nvPr/>
          </p:nvPicPr>
          <p:blipFill>
            <a:blip r:embed="rId5" cstate="print"/>
            <a:srcRect/>
            <a:stretch>
              <a:fillRect/>
            </a:stretch>
          </p:blipFill>
          <p:spPr bwMode="auto">
            <a:xfrm>
              <a:off x="4653376" y="2209772"/>
              <a:ext cx="737594" cy="329469"/>
            </a:xfrm>
            <a:prstGeom prst="rect">
              <a:avLst/>
            </a:prstGeom>
            <a:noFill/>
            <a:ln w="9525">
              <a:noFill/>
              <a:miter lim="800000"/>
              <a:headEnd/>
              <a:tailEnd/>
            </a:ln>
          </p:spPr>
        </p:pic>
        <p:pic>
          <p:nvPicPr>
            <p:cNvPr id="38" name="Picture 20" descr="H:\MyPaper\LED_ID\led-ID picture\dienthoai copy.gif"/>
            <p:cNvPicPr>
              <a:picLocks noChangeAspect="1" noChangeArrowheads="1"/>
            </p:cNvPicPr>
            <p:nvPr/>
          </p:nvPicPr>
          <p:blipFill>
            <a:blip r:embed="rId6" cstate="print"/>
            <a:srcRect/>
            <a:stretch>
              <a:fillRect/>
            </a:stretch>
          </p:blipFill>
          <p:spPr bwMode="auto">
            <a:xfrm>
              <a:off x="6097474" y="5841950"/>
              <a:ext cx="485183" cy="355574"/>
            </a:xfrm>
            <a:prstGeom prst="rect">
              <a:avLst/>
            </a:prstGeom>
            <a:noFill/>
            <a:ln w="9525">
              <a:noFill/>
              <a:miter lim="800000"/>
              <a:headEnd/>
              <a:tailEnd/>
            </a:ln>
          </p:spPr>
        </p:pic>
        <p:pic>
          <p:nvPicPr>
            <p:cNvPr id="39" name="Picture 20" descr="H:\MyPaper\LED_ID\led-ID picture\dienthoai copy.gif"/>
            <p:cNvPicPr>
              <a:picLocks noChangeAspect="1" noChangeArrowheads="1"/>
            </p:cNvPicPr>
            <p:nvPr/>
          </p:nvPicPr>
          <p:blipFill>
            <a:blip r:embed="rId7" cstate="print"/>
            <a:srcRect/>
            <a:stretch>
              <a:fillRect/>
            </a:stretch>
          </p:blipFill>
          <p:spPr bwMode="auto">
            <a:xfrm>
              <a:off x="3826607" y="4800385"/>
              <a:ext cx="569976" cy="417716"/>
            </a:xfrm>
            <a:prstGeom prst="rect">
              <a:avLst/>
            </a:prstGeom>
            <a:noFill/>
            <a:ln w="9525">
              <a:noFill/>
              <a:miter lim="800000"/>
              <a:headEnd/>
              <a:tailEnd/>
            </a:ln>
          </p:spPr>
        </p:pic>
        <p:sp>
          <p:nvSpPr>
            <p:cNvPr id="40" name="Rectangle 13"/>
            <p:cNvSpPr>
              <a:spLocks noChangeArrowheads="1"/>
            </p:cNvSpPr>
            <p:nvPr/>
          </p:nvSpPr>
          <p:spPr bwMode="auto">
            <a:xfrm>
              <a:off x="4557946" y="1828800"/>
              <a:ext cx="914400" cy="380972"/>
            </a:xfrm>
            <a:prstGeom prst="rect">
              <a:avLst/>
            </a:prstGeom>
            <a:noFill/>
            <a:ln w="9525">
              <a:noFill/>
              <a:miter lim="800000"/>
              <a:headEnd/>
              <a:tailEnd/>
            </a:ln>
          </p:spPr>
          <p:txBody>
            <a:bodyPr wrap="none" anchor="ctr"/>
            <a:lstStyle/>
            <a:p>
              <a:pPr algn="ctr" eaLnBrk="0" hangingPunct="0"/>
              <a:r>
                <a:rPr lang="en-US" sz="1200" dirty="0" smtClean="0"/>
                <a:t>LED</a:t>
              </a:r>
              <a:endParaRPr lang="en-US" sz="1200" dirty="0"/>
            </a:p>
          </p:txBody>
        </p:sp>
      </p:grpSp>
      <p:sp>
        <p:nvSpPr>
          <p:cNvPr id="16" name="직사각형 15"/>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바닥글 개체 틀 16"/>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8" name="그룹 17"/>
          <p:cNvGrpSpPr/>
          <p:nvPr/>
        </p:nvGrpSpPr>
        <p:grpSpPr>
          <a:xfrm>
            <a:off x="6088040" y="296840"/>
            <a:ext cx="3429000" cy="307777"/>
            <a:chOff x="6088040" y="296840"/>
            <a:chExt cx="3429000" cy="307777"/>
          </a:xfrm>
        </p:grpSpPr>
        <p:sp>
          <p:nvSpPr>
            <p:cNvPr id="19" name="직사각형 18"/>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381988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Visible RFID</a:t>
            </a:r>
            <a:endParaRPr lang="en-US" dirty="0" smtClean="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15</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9" name="Content Placeholder 2"/>
          <p:cNvSpPr>
            <a:spLocks noGrp="1"/>
          </p:cNvSpPr>
          <p:nvPr>
            <p:ph idx="1"/>
          </p:nvPr>
        </p:nvSpPr>
        <p:spPr>
          <a:xfrm>
            <a:off x="1066800" y="1447800"/>
            <a:ext cx="1773515" cy="431130"/>
          </a:xfrm>
        </p:spPr>
        <p:txBody>
          <a:bodyPr/>
          <a:lstStyle/>
          <a:p>
            <a:pPr>
              <a:buNone/>
            </a:pPr>
            <a:r>
              <a:rPr lang="en-US" sz="2200" dirty="0" smtClean="0"/>
              <a:t>RFID system</a:t>
            </a:r>
            <a:endParaRPr lang="en-US" sz="2200" dirty="0"/>
          </a:p>
        </p:txBody>
      </p:sp>
      <p:grpSp>
        <p:nvGrpSpPr>
          <p:cNvPr id="10" name="Group 49"/>
          <p:cNvGrpSpPr/>
          <p:nvPr/>
        </p:nvGrpSpPr>
        <p:grpSpPr>
          <a:xfrm>
            <a:off x="433799" y="1827551"/>
            <a:ext cx="4138201" cy="4449418"/>
            <a:chOff x="274637" y="1829594"/>
            <a:chExt cx="4800600" cy="4648200"/>
          </a:xfrm>
        </p:grpSpPr>
        <p:sp>
          <p:nvSpPr>
            <p:cNvPr id="11" name="Rectangle 10"/>
            <p:cNvSpPr/>
            <p:nvPr/>
          </p:nvSpPr>
          <p:spPr bwMode="auto">
            <a:xfrm>
              <a:off x="274637" y="1829594"/>
              <a:ext cx="4800600" cy="464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p:txBody>
        </p:sp>
        <p:grpSp>
          <p:nvGrpSpPr>
            <p:cNvPr id="12" name="Group 27"/>
            <p:cNvGrpSpPr/>
            <p:nvPr/>
          </p:nvGrpSpPr>
          <p:grpSpPr>
            <a:xfrm>
              <a:off x="427037" y="1905794"/>
              <a:ext cx="3581400" cy="2514600"/>
              <a:chOff x="427037" y="1753394"/>
              <a:chExt cx="3581400" cy="2514600"/>
            </a:xfrm>
          </p:grpSpPr>
          <p:pic>
            <p:nvPicPr>
              <p:cNvPr id="14"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1397050" y="2667793"/>
                <a:ext cx="915937" cy="628651"/>
              </a:xfrm>
              <a:prstGeom prst="rect">
                <a:avLst/>
              </a:prstGeom>
              <a:noFill/>
            </p:spPr>
          </p:pic>
          <p:pic>
            <p:nvPicPr>
              <p:cNvPr id="15"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2408237" y="2896394"/>
                <a:ext cx="915937" cy="628651"/>
              </a:xfrm>
              <a:prstGeom prst="rect">
                <a:avLst/>
              </a:prstGeom>
              <a:noFill/>
            </p:spPr>
          </p:pic>
          <p:pic>
            <p:nvPicPr>
              <p:cNvPr id="16"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1263700" y="1905794"/>
                <a:ext cx="915937" cy="628651"/>
              </a:xfrm>
              <a:prstGeom prst="rect">
                <a:avLst/>
              </a:prstGeom>
              <a:noFill/>
            </p:spPr>
          </p:pic>
          <p:pic>
            <p:nvPicPr>
              <p:cNvPr id="17"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2636837" y="1753394"/>
                <a:ext cx="915937" cy="628651"/>
              </a:xfrm>
              <a:prstGeom prst="rect">
                <a:avLst/>
              </a:prstGeom>
              <a:noFill/>
            </p:spPr>
          </p:pic>
          <p:pic>
            <p:nvPicPr>
              <p:cNvPr id="18"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492175" y="2429669"/>
                <a:ext cx="915937" cy="628651"/>
              </a:xfrm>
              <a:prstGeom prst="rect">
                <a:avLst/>
              </a:prstGeom>
              <a:noFill/>
            </p:spPr>
          </p:pic>
          <p:pic>
            <p:nvPicPr>
              <p:cNvPr id="19"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1265237" y="3229769"/>
                <a:ext cx="915937" cy="628651"/>
              </a:xfrm>
              <a:prstGeom prst="rect">
                <a:avLst/>
              </a:prstGeom>
              <a:noFill/>
            </p:spPr>
          </p:pic>
          <p:pic>
            <p:nvPicPr>
              <p:cNvPr id="20" name="Picture 10" descr="http://2.bp.blogspot.com/-1oz1a0FASrk/TeZi_tBo3uI/AAAAAAAAA7Q/VPuWStRw25s/s1600/question-mark.jpg"/>
              <p:cNvPicPr>
                <a:picLocks noChangeAspect="1" noChangeArrowheads="1"/>
              </p:cNvPicPr>
              <p:nvPr/>
            </p:nvPicPr>
            <p:blipFill>
              <a:blip r:embed="rId3" cstate="print"/>
              <a:srcRect/>
              <a:stretch>
                <a:fillRect/>
              </a:stretch>
            </p:blipFill>
            <p:spPr bwMode="auto">
              <a:xfrm>
                <a:off x="3322637" y="3048794"/>
                <a:ext cx="609600" cy="609600"/>
              </a:xfrm>
              <a:prstGeom prst="rect">
                <a:avLst/>
              </a:prstGeom>
              <a:noFill/>
            </p:spPr>
          </p:pic>
          <p:pic>
            <p:nvPicPr>
              <p:cNvPr id="21" name="Picture 10" descr="http://2.bp.blogspot.com/-1oz1a0FASrk/TeZi_tBo3uI/AAAAAAAAA7Q/VPuWStRw25s/s1600/question-mark.jpg"/>
              <p:cNvPicPr>
                <a:picLocks noChangeAspect="1" noChangeArrowheads="1"/>
              </p:cNvPicPr>
              <p:nvPr/>
            </p:nvPicPr>
            <p:blipFill>
              <a:blip r:embed="rId4" cstate="print"/>
              <a:srcRect/>
              <a:stretch>
                <a:fillRect/>
              </a:stretch>
            </p:blipFill>
            <p:spPr bwMode="auto">
              <a:xfrm>
                <a:off x="427037" y="3048794"/>
                <a:ext cx="533400" cy="533400"/>
              </a:xfrm>
              <a:prstGeom prst="rect">
                <a:avLst/>
              </a:prstGeom>
              <a:noFill/>
            </p:spPr>
          </p:pic>
          <p:pic>
            <p:nvPicPr>
              <p:cNvPr id="22" name="Picture 10" descr="http://2.bp.blogspot.com/-1oz1a0FASrk/TeZi_tBo3uI/AAAAAAAAA7Q/VPuWStRw25s/s1600/question-mark.jpg"/>
              <p:cNvPicPr>
                <a:picLocks noChangeAspect="1" noChangeArrowheads="1"/>
              </p:cNvPicPr>
              <p:nvPr/>
            </p:nvPicPr>
            <p:blipFill>
              <a:blip r:embed="rId4" cstate="print"/>
              <a:srcRect/>
              <a:stretch>
                <a:fillRect/>
              </a:stretch>
            </p:blipFill>
            <p:spPr bwMode="auto">
              <a:xfrm>
                <a:off x="808037" y="3734594"/>
                <a:ext cx="533400" cy="533400"/>
              </a:xfrm>
              <a:prstGeom prst="rect">
                <a:avLst/>
              </a:prstGeom>
              <a:noFill/>
            </p:spPr>
          </p:pic>
          <p:pic>
            <p:nvPicPr>
              <p:cNvPr id="23" name="Picture 10" descr="http://2.bp.blogspot.com/-1oz1a0FASrk/TeZi_tBo3uI/AAAAAAAAA7Q/VPuWStRw25s/s1600/question-mark.jpg"/>
              <p:cNvPicPr>
                <a:picLocks noChangeAspect="1" noChangeArrowheads="1"/>
              </p:cNvPicPr>
              <p:nvPr/>
            </p:nvPicPr>
            <p:blipFill>
              <a:blip r:embed="rId3" cstate="print"/>
              <a:srcRect/>
              <a:stretch>
                <a:fillRect/>
              </a:stretch>
            </p:blipFill>
            <p:spPr bwMode="auto">
              <a:xfrm>
                <a:off x="3398837" y="2134394"/>
                <a:ext cx="609600" cy="609600"/>
              </a:xfrm>
              <a:prstGeom prst="rect">
                <a:avLst/>
              </a:prstGeom>
              <a:noFill/>
            </p:spPr>
          </p:pic>
          <p:pic>
            <p:nvPicPr>
              <p:cNvPr id="24" name="Picture 10" descr="http://2.bp.blogspot.com/-1oz1a0FASrk/TeZi_tBo3uI/AAAAAAAAA7Q/VPuWStRw25s/s1600/question-mark.jpg"/>
              <p:cNvPicPr>
                <a:picLocks noChangeAspect="1" noChangeArrowheads="1"/>
              </p:cNvPicPr>
              <p:nvPr/>
            </p:nvPicPr>
            <p:blipFill>
              <a:blip r:embed="rId4" cstate="print"/>
              <a:srcRect/>
              <a:stretch>
                <a:fillRect/>
              </a:stretch>
            </p:blipFill>
            <p:spPr bwMode="auto">
              <a:xfrm>
                <a:off x="655637" y="1829594"/>
                <a:ext cx="533400" cy="533400"/>
              </a:xfrm>
              <a:prstGeom prst="rect">
                <a:avLst/>
              </a:prstGeom>
              <a:noFill/>
            </p:spPr>
          </p:pic>
          <p:pic>
            <p:nvPicPr>
              <p:cNvPr id="25" name="Picture 10" descr="http://2.bp.blogspot.com/-1oz1a0FASrk/TeZi_tBo3uI/AAAAAAAAA7Q/VPuWStRw25s/s1600/question-mark.jpg"/>
              <p:cNvPicPr>
                <a:picLocks noChangeAspect="1" noChangeArrowheads="1"/>
              </p:cNvPicPr>
              <p:nvPr/>
            </p:nvPicPr>
            <p:blipFill>
              <a:blip r:embed="rId3" cstate="print"/>
              <a:srcRect l="12500" r="12500"/>
              <a:stretch>
                <a:fillRect/>
              </a:stretch>
            </p:blipFill>
            <p:spPr bwMode="auto">
              <a:xfrm>
                <a:off x="2189162" y="2172494"/>
                <a:ext cx="457200" cy="609600"/>
              </a:xfrm>
              <a:prstGeom prst="rect">
                <a:avLst/>
              </a:prstGeom>
              <a:noFill/>
            </p:spPr>
          </p:pic>
        </p:grpSp>
        <p:pic>
          <p:nvPicPr>
            <p:cNvPr id="13" name="Picture 6" descr="https://encrypted-tbn1.google.com/images?q=tbn:ANd9GcSVFjcTw4yX4_BNZXxyQC8rleGExdEaYksx8Y9V0hkKcScekWKX"/>
            <p:cNvPicPr>
              <a:picLocks noChangeAspect="1" noChangeArrowheads="1"/>
            </p:cNvPicPr>
            <p:nvPr/>
          </p:nvPicPr>
          <p:blipFill>
            <a:blip r:embed="rId5" cstate="print"/>
            <a:srcRect b="9434"/>
            <a:stretch>
              <a:fillRect/>
            </a:stretch>
          </p:blipFill>
          <p:spPr bwMode="auto">
            <a:xfrm>
              <a:off x="2551112" y="4629944"/>
              <a:ext cx="2266950" cy="1828800"/>
            </a:xfrm>
            <a:prstGeom prst="rect">
              <a:avLst/>
            </a:prstGeom>
            <a:noFill/>
          </p:spPr>
        </p:pic>
      </p:grpSp>
      <p:sp>
        <p:nvSpPr>
          <p:cNvPr id="26" name="Content Placeholder 2"/>
          <p:cNvSpPr txBox="1">
            <a:spLocks/>
          </p:cNvSpPr>
          <p:nvPr/>
        </p:nvSpPr>
        <p:spPr bwMode="auto">
          <a:xfrm>
            <a:off x="5486400" y="1447800"/>
            <a:ext cx="2955858" cy="431130"/>
          </a:xfrm>
          <a:prstGeom prst="rect">
            <a:avLst/>
          </a:prstGeom>
          <a:noFill/>
          <a:ln w="9525">
            <a:noFill/>
            <a:miter lim="800000"/>
            <a:headEnd/>
            <a:tailEnd/>
          </a:ln>
        </p:spPr>
        <p:txBody>
          <a:bodyPr vert="horz" wrap="square" lIns="93145" tIns="46572" rIns="93145" bIns="46572" numCol="1" anchor="t" anchorCtr="0" compatLnSpc="1">
            <a:prstTxWarp prst="textNoShape">
              <a:avLst/>
            </a:prstTxWarp>
          </a:bodyPr>
          <a:lstStyle/>
          <a:p>
            <a:pPr marL="348770" indent="-348770" defTabSz="931959" eaLnBrk="0" latinLnBrk="1" hangingPunct="0">
              <a:spcBef>
                <a:spcPct val="20000"/>
              </a:spcBef>
              <a:buClr>
                <a:srgbClr val="CC0066"/>
              </a:buClr>
              <a:defRPr/>
            </a:pPr>
            <a:r>
              <a:rPr kumimoji="1" lang="en-US" sz="2200" kern="0" dirty="0" smtClean="0">
                <a:solidFill>
                  <a:srgbClr val="FF0000"/>
                </a:solidFill>
                <a:cs typeface="Times New Roman" pitchFamily="18" charset="0"/>
              </a:rPr>
              <a:t>Visible </a:t>
            </a:r>
            <a:r>
              <a:rPr kumimoji="1" lang="en-US" sz="2200" kern="0" dirty="0" smtClean="0">
                <a:cs typeface="Times New Roman" pitchFamily="18" charset="0"/>
              </a:rPr>
              <a:t>RFID</a:t>
            </a:r>
            <a:r>
              <a:rPr kumimoji="1" lang="en-US" sz="2200" kern="0" dirty="0" smtClean="0">
                <a:solidFill>
                  <a:srgbClr val="FF0000"/>
                </a:solidFill>
                <a:cs typeface="Times New Roman" pitchFamily="18" charset="0"/>
              </a:rPr>
              <a:t> </a:t>
            </a:r>
            <a:r>
              <a:rPr kumimoji="1" lang="en-US" sz="2200" kern="0" dirty="0" smtClean="0">
                <a:cs typeface="Times New Roman" pitchFamily="18" charset="0"/>
              </a:rPr>
              <a:t>system</a:t>
            </a:r>
            <a:endParaRPr kumimoji="1" lang="en-US" sz="2200" kern="0" dirty="0">
              <a:cs typeface="Times New Roman" pitchFamily="18" charset="0"/>
            </a:endParaRPr>
          </a:p>
        </p:txBody>
      </p:sp>
      <p:grpSp>
        <p:nvGrpSpPr>
          <p:cNvPr id="27" name="Group 50"/>
          <p:cNvGrpSpPr/>
          <p:nvPr/>
        </p:nvGrpSpPr>
        <p:grpSpPr>
          <a:xfrm>
            <a:off x="4703371" y="1827551"/>
            <a:ext cx="4138201" cy="4449418"/>
            <a:chOff x="5227637" y="1829594"/>
            <a:chExt cx="4800600" cy="4648200"/>
          </a:xfrm>
        </p:grpSpPr>
        <p:pic>
          <p:nvPicPr>
            <p:cNvPr id="28"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6502450" y="2820193"/>
              <a:ext cx="915937" cy="628651"/>
            </a:xfrm>
            <a:prstGeom prst="rect">
              <a:avLst/>
            </a:prstGeom>
            <a:noFill/>
          </p:spPr>
        </p:pic>
        <p:pic>
          <p:nvPicPr>
            <p:cNvPr id="29"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7513637" y="3048794"/>
              <a:ext cx="915937" cy="628651"/>
            </a:xfrm>
            <a:prstGeom prst="rect">
              <a:avLst/>
            </a:prstGeom>
            <a:noFill/>
          </p:spPr>
        </p:pic>
        <p:pic>
          <p:nvPicPr>
            <p:cNvPr id="30"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6369100" y="2058194"/>
              <a:ext cx="915937" cy="628651"/>
            </a:xfrm>
            <a:prstGeom prst="rect">
              <a:avLst/>
            </a:prstGeom>
            <a:noFill/>
          </p:spPr>
        </p:pic>
        <p:pic>
          <p:nvPicPr>
            <p:cNvPr id="31"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7742237" y="1905794"/>
              <a:ext cx="915937" cy="628651"/>
            </a:xfrm>
            <a:prstGeom prst="rect">
              <a:avLst/>
            </a:prstGeom>
            <a:noFill/>
          </p:spPr>
        </p:pic>
        <p:pic>
          <p:nvPicPr>
            <p:cNvPr id="32"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5597575" y="2582069"/>
              <a:ext cx="915937" cy="628651"/>
            </a:xfrm>
            <a:prstGeom prst="rect">
              <a:avLst/>
            </a:prstGeom>
            <a:noFill/>
          </p:spPr>
        </p:pic>
        <p:pic>
          <p:nvPicPr>
            <p:cNvPr id="33" name="Picture 2" descr="https://encrypted-tbn0.google.com/images?q=tbn:ANd9GcSPVU5sJhw0M617IZfjyvYevJ_grsMCEfETCjJgQv44fV5_5frusA"/>
            <p:cNvPicPr>
              <a:picLocks noChangeAspect="1" noChangeArrowheads="1"/>
            </p:cNvPicPr>
            <p:nvPr/>
          </p:nvPicPr>
          <p:blipFill>
            <a:blip r:embed="rId2" cstate="print"/>
            <a:srcRect/>
            <a:stretch>
              <a:fillRect/>
            </a:stretch>
          </p:blipFill>
          <p:spPr bwMode="auto">
            <a:xfrm>
              <a:off x="6370637" y="3486943"/>
              <a:ext cx="915937" cy="628651"/>
            </a:xfrm>
            <a:prstGeom prst="rect">
              <a:avLst/>
            </a:prstGeom>
            <a:noFill/>
          </p:spPr>
        </p:pic>
        <p:pic>
          <p:nvPicPr>
            <p:cNvPr id="34" name="Picture 6" descr="https://encrypted-tbn1.google.com/images?q=tbn:ANd9GcSVFjcTw4yX4_BNZXxyQC8rleGExdEaYksx8Y9V0hkKcScekWKX"/>
            <p:cNvPicPr>
              <a:picLocks noChangeAspect="1" noChangeArrowheads="1"/>
            </p:cNvPicPr>
            <p:nvPr/>
          </p:nvPicPr>
          <p:blipFill>
            <a:blip r:embed="rId5" cstate="print"/>
            <a:srcRect b="9434"/>
            <a:stretch>
              <a:fillRect/>
            </a:stretch>
          </p:blipFill>
          <p:spPr bwMode="auto">
            <a:xfrm>
              <a:off x="7437437" y="4648994"/>
              <a:ext cx="2266950" cy="1828800"/>
            </a:xfrm>
            <a:prstGeom prst="rect">
              <a:avLst/>
            </a:prstGeom>
            <a:noFill/>
          </p:spPr>
        </p:pic>
        <p:pic>
          <p:nvPicPr>
            <p:cNvPr id="35" name="Picture 13" descr="G:\MyPaper\LED_ID\led-ID picture\do copy.gif"/>
            <p:cNvPicPr>
              <a:picLocks noChangeAspect="1" noChangeArrowheads="1"/>
            </p:cNvPicPr>
            <p:nvPr/>
          </p:nvPicPr>
          <p:blipFill>
            <a:blip r:embed="rId6" cstate="print"/>
            <a:srcRect/>
            <a:stretch>
              <a:fillRect/>
            </a:stretch>
          </p:blipFill>
          <p:spPr bwMode="auto">
            <a:xfrm rot="7678819">
              <a:off x="7370430" y="3720898"/>
              <a:ext cx="747640" cy="1271340"/>
            </a:xfrm>
            <a:prstGeom prst="rect">
              <a:avLst/>
            </a:prstGeom>
            <a:noFill/>
            <a:ln w="9525">
              <a:noFill/>
              <a:miter lim="800000"/>
              <a:headEnd/>
              <a:tailEnd/>
            </a:ln>
          </p:spPr>
        </p:pic>
        <p:sp>
          <p:nvSpPr>
            <p:cNvPr id="36" name="Rectangle 35"/>
            <p:cNvSpPr/>
            <p:nvPr/>
          </p:nvSpPr>
          <p:spPr bwMode="auto">
            <a:xfrm>
              <a:off x="5227637" y="1829594"/>
              <a:ext cx="4800600" cy="464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p:txBody>
        </p:sp>
      </p:grpSp>
      <p:sp>
        <p:nvSpPr>
          <p:cNvPr id="37" name="Oval 36"/>
          <p:cNvSpPr/>
          <p:nvPr/>
        </p:nvSpPr>
        <p:spPr bwMode="auto">
          <a:xfrm>
            <a:off x="5590128" y="3350200"/>
            <a:ext cx="985286" cy="656471"/>
          </a:xfrm>
          <a:prstGeom prst="ellipse">
            <a:avLst/>
          </a:prstGeom>
          <a:noFill/>
          <a:ln w="19050" cap="flat" cmpd="sng" algn="ctr">
            <a:solidFill>
              <a:srgbClr val="FF3300"/>
            </a:solidFill>
            <a:prstDash val="solid"/>
            <a:round/>
            <a:headEnd type="none" w="med" len="med"/>
            <a:tailEnd type="none" w="med" len="med"/>
          </a:ln>
          <a:effectLst/>
        </p:spPr>
        <p:txBody>
          <a:bodyPr vert="horz" wrap="square" lIns="82333" tIns="41166" rIns="82333" bIns="41166" numCol="1" rtlCol="0" anchor="t" anchorCtr="0" compatLnSpc="1">
            <a:prstTxWarp prst="textNoShape">
              <a:avLst/>
            </a:prstTxWarp>
          </a:bodyPr>
          <a:lstStyle/>
          <a:p>
            <a:pPr defTabSz="931959" eaLnBrk="0" hangingPunct="0"/>
            <a:endParaRPr lang="en-US" sz="1600" dirty="0" smtClean="0">
              <a:latin typeface="Arial" charset="0"/>
            </a:endParaRPr>
          </a:p>
        </p:txBody>
      </p:sp>
      <p:sp>
        <p:nvSpPr>
          <p:cNvPr id="38" name="Content Placeholder 2"/>
          <p:cNvSpPr txBox="1">
            <a:spLocks/>
          </p:cNvSpPr>
          <p:nvPr/>
        </p:nvSpPr>
        <p:spPr bwMode="auto">
          <a:xfrm>
            <a:off x="2133600" y="5410200"/>
            <a:ext cx="914399"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mn-ea"/>
                <a:cs typeface="+mn-cs"/>
              </a:rPr>
              <a:t>Reader</a:t>
            </a:r>
            <a:endParaRPr kumimoji="0" lang="en-US" sz="16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39" name="Content Placeholder 2"/>
          <p:cNvSpPr txBox="1">
            <a:spLocks/>
          </p:cNvSpPr>
          <p:nvPr/>
        </p:nvSpPr>
        <p:spPr bwMode="auto">
          <a:xfrm>
            <a:off x="3435911" y="2756736"/>
            <a:ext cx="914399"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mn-ea"/>
                <a:cs typeface="+mn-cs"/>
              </a:rPr>
              <a:t>Tags</a:t>
            </a:r>
            <a:endParaRPr kumimoji="0" lang="en-US" sz="16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40" name="Content Placeholder 2"/>
          <p:cNvSpPr txBox="1">
            <a:spLocks/>
          </p:cNvSpPr>
          <p:nvPr/>
        </p:nvSpPr>
        <p:spPr bwMode="auto">
          <a:xfrm>
            <a:off x="6096000" y="5334000"/>
            <a:ext cx="914399"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mn-ea"/>
                <a:cs typeface="+mn-cs"/>
              </a:rPr>
              <a:t>Reader</a:t>
            </a:r>
            <a:endParaRPr kumimoji="0" lang="en-US" sz="16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41" name="Content Placeholder 2"/>
          <p:cNvSpPr txBox="1">
            <a:spLocks/>
          </p:cNvSpPr>
          <p:nvPr/>
        </p:nvSpPr>
        <p:spPr bwMode="auto">
          <a:xfrm>
            <a:off x="7470158" y="2511784"/>
            <a:ext cx="914399"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Times New Roman" pitchFamily="18" charset="0"/>
                <a:ea typeface="+mn-ea"/>
                <a:cs typeface="+mn-cs"/>
              </a:rPr>
              <a:t>Tags</a:t>
            </a:r>
            <a:endParaRPr kumimoji="0" lang="en-US" sz="1600" b="0" i="0" u="none" strike="noStrike" kern="0" cap="none" spc="0" normalizeH="0" baseline="0" noProof="0" dirty="0">
              <a:ln>
                <a:noFill/>
              </a:ln>
              <a:solidFill>
                <a:schemeClr val="tx1"/>
              </a:solidFill>
              <a:effectLst/>
              <a:uLnTx/>
              <a:uFillTx/>
              <a:latin typeface="Times New Roman" pitchFamily="18" charset="0"/>
              <a:ea typeface="+mn-ea"/>
              <a:cs typeface="+mn-cs"/>
            </a:endParaRPr>
          </a:p>
        </p:txBody>
      </p:sp>
      <p:sp>
        <p:nvSpPr>
          <p:cNvPr id="42" name="Content Placeholder 2"/>
          <p:cNvSpPr txBox="1">
            <a:spLocks/>
          </p:cNvSpPr>
          <p:nvPr/>
        </p:nvSpPr>
        <p:spPr bwMode="auto">
          <a:xfrm>
            <a:off x="2479213" y="4046379"/>
            <a:ext cx="1295400"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en-US" sz="1600" kern="0" dirty="0" smtClean="0">
                <a:solidFill>
                  <a:srgbClr val="FF0000"/>
                </a:solidFill>
              </a:rPr>
              <a:t>RF</a:t>
            </a:r>
            <a:endParaRPr kumimoji="0" lang="en-US" sz="1600" b="0" i="0" u="none" strike="noStrike" kern="0" cap="none" spc="0" normalizeH="0" baseline="0" noProof="0" dirty="0">
              <a:ln>
                <a:noFill/>
              </a:ln>
              <a:solidFill>
                <a:srgbClr val="FF0000"/>
              </a:solidFill>
              <a:effectLst/>
              <a:uLnTx/>
              <a:uFillTx/>
              <a:latin typeface="Times New Roman" pitchFamily="18" charset="0"/>
              <a:ea typeface="+mn-ea"/>
              <a:cs typeface="+mn-cs"/>
            </a:endParaRPr>
          </a:p>
        </p:txBody>
      </p:sp>
      <p:grpSp>
        <p:nvGrpSpPr>
          <p:cNvPr id="43" name="Group 32"/>
          <p:cNvGrpSpPr>
            <a:grpSpLocks noChangeAspect="1"/>
          </p:cNvGrpSpPr>
          <p:nvPr/>
        </p:nvGrpSpPr>
        <p:grpSpPr bwMode="auto">
          <a:xfrm rot="2154967">
            <a:off x="2448058" y="4178835"/>
            <a:ext cx="530639" cy="68002"/>
            <a:chOff x="1110" y="2112"/>
            <a:chExt cx="180" cy="18"/>
          </a:xfrm>
        </p:grpSpPr>
        <p:sp>
          <p:nvSpPr>
            <p:cNvPr id="44" name="Line 33"/>
            <p:cNvSpPr>
              <a:spLocks noChangeAspect="1" noChangeShapeType="1"/>
            </p:cNvSpPr>
            <p:nvPr/>
          </p:nvSpPr>
          <p:spPr bwMode="auto">
            <a:xfrm>
              <a:off x="1110" y="2112"/>
              <a:ext cx="96" cy="1"/>
            </a:xfrm>
            <a:prstGeom prst="line">
              <a:avLst/>
            </a:prstGeom>
            <a:noFill/>
            <a:ln w="9525">
              <a:solidFill>
                <a:schemeClr val="tx1"/>
              </a:solidFill>
              <a:round/>
              <a:headEnd/>
              <a:tailEnd/>
            </a:ln>
          </p:spPr>
          <p:txBody>
            <a:bodyPr/>
            <a:lstStyle/>
            <a:p>
              <a:endParaRPr lang="en-US"/>
            </a:p>
          </p:txBody>
        </p:sp>
        <p:sp>
          <p:nvSpPr>
            <p:cNvPr id="45" name="Line 34"/>
            <p:cNvSpPr>
              <a:spLocks noChangeAspect="1" noChangeShapeType="1"/>
            </p:cNvSpPr>
            <p:nvPr/>
          </p:nvSpPr>
          <p:spPr bwMode="auto">
            <a:xfrm>
              <a:off x="1194" y="2130"/>
              <a:ext cx="96" cy="0"/>
            </a:xfrm>
            <a:prstGeom prst="line">
              <a:avLst/>
            </a:prstGeom>
            <a:noFill/>
            <a:ln w="9525">
              <a:solidFill>
                <a:schemeClr val="tx1"/>
              </a:solidFill>
              <a:round/>
              <a:headEnd/>
              <a:tailEnd/>
            </a:ln>
          </p:spPr>
          <p:txBody>
            <a:bodyPr/>
            <a:lstStyle/>
            <a:p>
              <a:endParaRPr lang="en-US"/>
            </a:p>
          </p:txBody>
        </p:sp>
        <p:sp>
          <p:nvSpPr>
            <p:cNvPr id="46" name="Line 35"/>
            <p:cNvSpPr>
              <a:spLocks noChangeAspect="1" noChangeShapeType="1"/>
            </p:cNvSpPr>
            <p:nvPr/>
          </p:nvSpPr>
          <p:spPr bwMode="auto">
            <a:xfrm flipH="1">
              <a:off x="1200" y="2112"/>
              <a:ext cx="14" cy="14"/>
            </a:xfrm>
            <a:prstGeom prst="line">
              <a:avLst/>
            </a:prstGeom>
            <a:noFill/>
            <a:ln w="9525">
              <a:solidFill>
                <a:schemeClr val="tx1"/>
              </a:solidFill>
              <a:round/>
              <a:headEnd/>
              <a:tailEnd/>
            </a:ln>
          </p:spPr>
          <p:txBody>
            <a:bodyPr/>
            <a:lstStyle/>
            <a:p>
              <a:endParaRPr lang="en-US"/>
            </a:p>
          </p:txBody>
        </p:sp>
      </p:grpSp>
      <p:grpSp>
        <p:nvGrpSpPr>
          <p:cNvPr id="47" name="Group 36"/>
          <p:cNvGrpSpPr>
            <a:grpSpLocks noChangeAspect="1"/>
          </p:cNvGrpSpPr>
          <p:nvPr/>
        </p:nvGrpSpPr>
        <p:grpSpPr bwMode="auto">
          <a:xfrm rot="2154967">
            <a:off x="2022790" y="4199839"/>
            <a:ext cx="644149" cy="82548"/>
            <a:chOff x="1110" y="2112"/>
            <a:chExt cx="180" cy="18"/>
          </a:xfrm>
        </p:grpSpPr>
        <p:sp>
          <p:nvSpPr>
            <p:cNvPr id="48" name="Line 37"/>
            <p:cNvSpPr>
              <a:spLocks noChangeAspect="1" noChangeShapeType="1"/>
            </p:cNvSpPr>
            <p:nvPr/>
          </p:nvSpPr>
          <p:spPr bwMode="auto">
            <a:xfrm>
              <a:off x="1110" y="2112"/>
              <a:ext cx="96" cy="1"/>
            </a:xfrm>
            <a:prstGeom prst="line">
              <a:avLst/>
            </a:prstGeom>
            <a:noFill/>
            <a:ln w="9525">
              <a:solidFill>
                <a:schemeClr val="tx1"/>
              </a:solidFill>
              <a:round/>
              <a:headEnd/>
              <a:tailEnd/>
            </a:ln>
          </p:spPr>
          <p:txBody>
            <a:bodyPr/>
            <a:lstStyle/>
            <a:p>
              <a:endParaRPr lang="en-US"/>
            </a:p>
          </p:txBody>
        </p:sp>
        <p:sp>
          <p:nvSpPr>
            <p:cNvPr id="49" name="Line 38"/>
            <p:cNvSpPr>
              <a:spLocks noChangeAspect="1" noChangeShapeType="1"/>
            </p:cNvSpPr>
            <p:nvPr/>
          </p:nvSpPr>
          <p:spPr bwMode="auto">
            <a:xfrm>
              <a:off x="1194" y="2130"/>
              <a:ext cx="96" cy="0"/>
            </a:xfrm>
            <a:prstGeom prst="line">
              <a:avLst/>
            </a:prstGeom>
            <a:noFill/>
            <a:ln w="9525">
              <a:solidFill>
                <a:schemeClr val="tx1"/>
              </a:solidFill>
              <a:round/>
              <a:headEnd/>
              <a:tailEnd/>
            </a:ln>
          </p:spPr>
          <p:txBody>
            <a:bodyPr/>
            <a:lstStyle/>
            <a:p>
              <a:endParaRPr lang="en-US"/>
            </a:p>
          </p:txBody>
        </p:sp>
        <p:sp>
          <p:nvSpPr>
            <p:cNvPr id="50" name="Line 39"/>
            <p:cNvSpPr>
              <a:spLocks noChangeAspect="1" noChangeShapeType="1"/>
            </p:cNvSpPr>
            <p:nvPr/>
          </p:nvSpPr>
          <p:spPr bwMode="auto">
            <a:xfrm flipH="1">
              <a:off x="1200" y="2112"/>
              <a:ext cx="14" cy="14"/>
            </a:xfrm>
            <a:prstGeom prst="line">
              <a:avLst/>
            </a:prstGeom>
            <a:noFill/>
            <a:ln w="9525">
              <a:solidFill>
                <a:schemeClr val="tx1"/>
              </a:solidFill>
              <a:round/>
              <a:headEnd/>
              <a:tailEnd/>
            </a:ln>
          </p:spPr>
          <p:txBody>
            <a:bodyPr/>
            <a:lstStyle/>
            <a:p>
              <a:endParaRPr lang="en-US"/>
            </a:p>
          </p:txBody>
        </p:sp>
      </p:grpSp>
      <p:sp>
        <p:nvSpPr>
          <p:cNvPr id="51" name="직사각형 50"/>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52" name="바닥글 개체 틀 51"/>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53" name="그룹 52"/>
          <p:cNvGrpSpPr/>
          <p:nvPr/>
        </p:nvGrpSpPr>
        <p:grpSpPr>
          <a:xfrm>
            <a:off x="6088040" y="296840"/>
            <a:ext cx="3429000" cy="307777"/>
            <a:chOff x="6088040" y="296840"/>
            <a:chExt cx="3429000" cy="307777"/>
          </a:xfrm>
        </p:grpSpPr>
        <p:sp>
          <p:nvSpPr>
            <p:cNvPr id="54" name="직사각형 53"/>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55" name="TextBox 54"/>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
        <p:nvSpPr>
          <p:cNvPr id="56" name="Content Placeholder 2"/>
          <p:cNvSpPr txBox="1">
            <a:spLocks/>
          </p:cNvSpPr>
          <p:nvPr/>
        </p:nvSpPr>
        <p:spPr bwMode="auto">
          <a:xfrm>
            <a:off x="7146858" y="3964126"/>
            <a:ext cx="1295400" cy="43113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Times New Roman" pitchFamily="18" charset="0"/>
                <a:ea typeface="+mn-ea"/>
                <a:cs typeface="+mn-cs"/>
              </a:rPr>
              <a:t>Visible</a:t>
            </a:r>
            <a:r>
              <a:rPr kumimoji="0" lang="en-US" sz="1600" b="0" i="0" u="none" strike="noStrike" kern="0" cap="none" spc="0" normalizeH="0" noProof="0" dirty="0" smtClean="0">
                <a:ln>
                  <a:noFill/>
                </a:ln>
                <a:solidFill>
                  <a:srgbClr val="FF0000"/>
                </a:solidFill>
                <a:effectLst/>
                <a:uLnTx/>
                <a:uFillTx/>
                <a:latin typeface="Times New Roman" pitchFamily="18" charset="0"/>
                <a:ea typeface="+mn-ea"/>
                <a:cs typeface="+mn-cs"/>
              </a:rPr>
              <a:t> light</a:t>
            </a:r>
            <a:endParaRPr kumimoji="0" lang="en-US" sz="1600" b="0" i="0" u="none" strike="noStrike" kern="0" cap="none" spc="0" normalizeH="0" baseline="0" noProof="0" dirty="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4428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81000"/>
            <a:ext cx="7772400" cy="1066800"/>
          </a:xfrm>
        </p:spPr>
        <p:txBody>
          <a:bodyPr/>
          <a:lstStyle/>
          <a:p>
            <a:r>
              <a:rPr lang="en-US" dirty="0"/>
              <a:t>Visible RFID</a:t>
            </a:r>
            <a:endParaRPr lang="en-US" dirty="0" smtClean="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16</a:t>
            </a:fld>
            <a:endParaRPr lang="en-US" dirty="0"/>
          </a:p>
        </p:txBody>
      </p:sp>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aphicFrame>
        <p:nvGraphicFramePr>
          <p:cNvPr id="51" name="Content Placeholder 5"/>
          <p:cNvGraphicFramePr>
            <a:graphicFrameLocks noGrp="1"/>
          </p:cNvGraphicFramePr>
          <p:nvPr>
            <p:ph idx="1"/>
            <p:extLst>
              <p:ext uri="{D42A27DB-BD31-4B8C-83A1-F6EECF244321}">
                <p14:modId xmlns:p14="http://schemas.microsoft.com/office/powerpoint/2010/main" val="387122860"/>
              </p:ext>
            </p:extLst>
          </p:nvPr>
        </p:nvGraphicFramePr>
        <p:xfrm>
          <a:off x="499484" y="4085471"/>
          <a:ext cx="8013659" cy="2226525"/>
        </p:xfrm>
        <a:graphic>
          <a:graphicData uri="http://schemas.openxmlformats.org/drawingml/2006/table">
            <a:tbl>
              <a:tblPr firstRow="1" bandRow="1">
                <a:tableStyleId>{5C22544A-7EE6-4342-B048-85BDC9FD1C3A}</a:tableStyleId>
              </a:tblPr>
              <a:tblGrid>
                <a:gridCol w="1807713"/>
                <a:gridCol w="1355785"/>
                <a:gridCol w="1303112"/>
                <a:gridCol w="1426745"/>
                <a:gridCol w="2120304"/>
              </a:tblGrid>
              <a:tr h="600106">
                <a:tc rowSpan="2">
                  <a:txBody>
                    <a:bodyPr/>
                    <a:lstStyle/>
                    <a:p>
                      <a:pPr algn="ctr"/>
                      <a:r>
                        <a:rPr lang="en-US" sz="1900" dirty="0" smtClean="0">
                          <a:latin typeface="Times New Roman" pitchFamily="18" charset="0"/>
                          <a:cs typeface="Times New Roman" pitchFamily="18" charset="0"/>
                        </a:rPr>
                        <a:t>Property</a:t>
                      </a:r>
                      <a:endParaRPr lang="en-US" sz="1900" dirty="0">
                        <a:latin typeface="Times New Roman" pitchFamily="18" charset="0"/>
                        <a:cs typeface="Times New Roman" pitchFamily="18" charset="0"/>
                      </a:endParaRPr>
                    </a:p>
                    <a:p>
                      <a:pPr algn="ctr"/>
                      <a:endParaRPr lang="en-US" sz="1500" dirty="0">
                        <a:latin typeface="Times New Roman" pitchFamily="18" charset="0"/>
                        <a:cs typeface="Times New Roman" pitchFamily="18" charset="0"/>
                      </a:endParaRPr>
                    </a:p>
                  </a:txBody>
                  <a:tcPr marL="78823" marR="78823" marT="43765" marB="43765"/>
                </a:tc>
                <a:tc gridSpan="2">
                  <a:txBody>
                    <a:bodyPr/>
                    <a:lstStyle/>
                    <a:p>
                      <a:pPr algn="ctr"/>
                      <a:r>
                        <a:rPr lang="en-US" sz="1900" dirty="0" smtClean="0">
                          <a:latin typeface="Times New Roman" pitchFamily="18" charset="0"/>
                          <a:cs typeface="Times New Roman" pitchFamily="18" charset="0"/>
                        </a:rPr>
                        <a:t>RF</a:t>
                      </a:r>
                      <a:endParaRPr lang="en-US" sz="1900" dirty="0">
                        <a:latin typeface="Times New Roman" pitchFamily="18" charset="0"/>
                        <a:cs typeface="Times New Roman" pitchFamily="18" charset="0"/>
                      </a:endParaRPr>
                    </a:p>
                  </a:txBody>
                  <a:tcPr marL="78823" marR="78823" marT="43765" marB="43765"/>
                </a:tc>
                <a:tc hMerge="1">
                  <a:txBody>
                    <a:bodyPr/>
                    <a:lstStyle/>
                    <a:p>
                      <a:pPr algn="ctr"/>
                      <a:endParaRPr lang="en-US" sz="2000" dirty="0">
                        <a:latin typeface="Times New Roman" pitchFamily="18" charset="0"/>
                        <a:cs typeface="Times New Roman" pitchFamily="18" charset="0"/>
                      </a:endParaRPr>
                    </a:p>
                  </a:txBody>
                  <a:tcPr/>
                </a:tc>
                <a:tc rowSpan="2">
                  <a:txBody>
                    <a:bodyPr/>
                    <a:lstStyle/>
                    <a:p>
                      <a:pPr algn="ctr"/>
                      <a:r>
                        <a:rPr lang="en-US" sz="1900" dirty="0" smtClean="0">
                          <a:latin typeface="Times New Roman" pitchFamily="18" charset="0"/>
                          <a:cs typeface="Times New Roman" pitchFamily="18" charset="0"/>
                        </a:rPr>
                        <a:t>VLC</a:t>
                      </a:r>
                      <a:endParaRPr lang="en-US" sz="1900" dirty="0">
                        <a:latin typeface="Times New Roman" pitchFamily="18" charset="0"/>
                        <a:cs typeface="Times New Roman" pitchFamily="18" charset="0"/>
                      </a:endParaRPr>
                    </a:p>
                  </a:txBody>
                  <a:tcPr marL="78823" marR="78823" marT="43765" marB="43765"/>
                </a:tc>
                <a:tc rowSpan="2">
                  <a:txBody>
                    <a:bodyPr/>
                    <a:lstStyle/>
                    <a:p>
                      <a:pPr algn="ctr"/>
                      <a:r>
                        <a:rPr lang="en-US" sz="1900" dirty="0" smtClean="0">
                          <a:latin typeface="Times New Roman" pitchFamily="18" charset="0"/>
                          <a:cs typeface="Times New Roman" pitchFamily="18" charset="0"/>
                        </a:rPr>
                        <a:t>Visible RFID</a:t>
                      </a:r>
                      <a:endParaRPr lang="en-US" sz="1900" dirty="0">
                        <a:latin typeface="Times New Roman" pitchFamily="18" charset="0"/>
                        <a:cs typeface="Times New Roman" pitchFamily="18" charset="0"/>
                      </a:endParaRPr>
                    </a:p>
                  </a:txBody>
                  <a:tcPr marL="78823" marR="78823" marT="43765" marB="43765"/>
                </a:tc>
              </a:tr>
              <a:tr h="360563">
                <a:tc vMerge="1">
                  <a:txBody>
                    <a:bodyPr/>
                    <a:lstStyle/>
                    <a:p>
                      <a:pPr algn="ctr"/>
                      <a:endParaRPr lang="en-US" sz="1600" dirty="0">
                        <a:latin typeface="Times New Roman" pitchFamily="18" charset="0"/>
                        <a:cs typeface="Times New Roman" pitchFamily="18" charset="0"/>
                      </a:endParaRPr>
                    </a:p>
                  </a:txBody>
                  <a:tcPr/>
                </a:tc>
                <a:tc>
                  <a:txBody>
                    <a:bodyPr/>
                    <a:lstStyle/>
                    <a:p>
                      <a:pPr algn="ctr"/>
                      <a:r>
                        <a:rPr lang="en-US" sz="1500" dirty="0" smtClean="0">
                          <a:latin typeface="Times New Roman" pitchFamily="18" charset="0"/>
                          <a:cs typeface="Times New Roman" pitchFamily="18" charset="0"/>
                        </a:rPr>
                        <a:t>Active</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Passive</a:t>
                      </a:r>
                      <a:endParaRPr lang="en-US" sz="1500" dirty="0">
                        <a:latin typeface="Times New Roman" pitchFamily="18" charset="0"/>
                        <a:cs typeface="Times New Roman" pitchFamily="18" charset="0"/>
                      </a:endParaRPr>
                    </a:p>
                  </a:txBody>
                  <a:tcPr marL="78823" marR="78823" marT="43765" marB="43765"/>
                </a:tc>
                <a:tc vMerge="1">
                  <a:txBody>
                    <a:bodyPr/>
                    <a:lstStyle/>
                    <a:p>
                      <a:pPr algn="ctr"/>
                      <a:endParaRPr lang="en-US" sz="1600" dirty="0">
                        <a:latin typeface="Times New Roman" pitchFamily="18" charset="0"/>
                        <a:cs typeface="Times New Roman" pitchFamily="18" charset="0"/>
                      </a:endParaRPr>
                    </a:p>
                  </a:txBody>
                  <a:tcPr/>
                </a:tc>
                <a:tc vMerge="1">
                  <a:txBody>
                    <a:bodyPr/>
                    <a:lstStyle/>
                    <a:p>
                      <a:pPr algn="ctr"/>
                      <a:endParaRPr lang="en-US" sz="1600" dirty="0" smtClean="0">
                        <a:latin typeface="Times New Roman" pitchFamily="18" charset="0"/>
                        <a:cs typeface="Times New Roman" pitchFamily="18" charset="0"/>
                      </a:endParaRPr>
                    </a:p>
                  </a:txBody>
                  <a:tcPr/>
                </a:tc>
              </a:tr>
              <a:tr h="360563">
                <a:tc>
                  <a:txBody>
                    <a:bodyPr/>
                    <a:lstStyle/>
                    <a:p>
                      <a:pPr algn="ctr"/>
                      <a:r>
                        <a:rPr lang="en-US" sz="1500" dirty="0" smtClean="0">
                          <a:latin typeface="Times New Roman" pitchFamily="18" charset="0"/>
                          <a:cs typeface="Times New Roman" pitchFamily="18" charset="0"/>
                        </a:rPr>
                        <a:t>PHY</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RF</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RF</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VLC</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VLC &amp; RF</a:t>
                      </a:r>
                      <a:endParaRPr lang="en-US" sz="1500" dirty="0">
                        <a:latin typeface="Times New Roman" pitchFamily="18" charset="0"/>
                        <a:cs typeface="Times New Roman" pitchFamily="18" charset="0"/>
                      </a:endParaRPr>
                    </a:p>
                  </a:txBody>
                  <a:tcPr marL="78823" marR="78823" marT="43765" marB="43765"/>
                </a:tc>
              </a:tr>
              <a:tr h="360563">
                <a:tc>
                  <a:txBody>
                    <a:bodyPr/>
                    <a:lstStyle/>
                    <a:p>
                      <a:pPr algn="ctr"/>
                      <a:r>
                        <a:rPr lang="en-US" sz="1500" dirty="0" smtClean="0">
                          <a:latin typeface="Times New Roman" pitchFamily="18" charset="0"/>
                          <a:cs typeface="Times New Roman" pitchFamily="18" charset="0"/>
                        </a:rPr>
                        <a:t>Sensing</a:t>
                      </a:r>
                      <a:r>
                        <a:rPr lang="en-US" sz="1500" baseline="0" dirty="0" smtClean="0">
                          <a:latin typeface="Times New Roman" pitchFamily="18" charset="0"/>
                          <a:cs typeface="Times New Roman" pitchFamily="18" charset="0"/>
                        </a:rPr>
                        <a:t> ability</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Yes</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No</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FOV restriction</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solidFill>
                            <a:schemeClr val="tx1"/>
                          </a:solidFill>
                          <a:latin typeface="Times New Roman" pitchFamily="18" charset="0"/>
                          <a:cs typeface="Times New Roman" pitchFamily="18" charset="0"/>
                        </a:rPr>
                        <a:t>Utilizing </a:t>
                      </a:r>
                      <a:r>
                        <a:rPr lang="en-US" sz="1500" dirty="0" smtClean="0">
                          <a:solidFill>
                            <a:schemeClr val="tx1"/>
                          </a:solidFill>
                          <a:latin typeface="Times New Roman" pitchFamily="18" charset="0"/>
                          <a:cs typeface="Times New Roman" pitchFamily="18" charset="0"/>
                        </a:rPr>
                        <a:t>the </a:t>
                      </a:r>
                      <a:r>
                        <a:rPr lang="en-US" sz="1500" dirty="0" smtClean="0">
                          <a:solidFill>
                            <a:schemeClr val="tx1"/>
                          </a:solidFill>
                          <a:latin typeface="Times New Roman" pitchFamily="18" charset="0"/>
                          <a:cs typeface="Times New Roman" pitchFamily="18" charset="0"/>
                        </a:rPr>
                        <a:t>FOV </a:t>
                      </a:r>
                      <a:r>
                        <a:rPr lang="en-US" sz="1500" dirty="0" smtClean="0">
                          <a:solidFill>
                            <a:schemeClr val="tx1"/>
                          </a:solidFill>
                          <a:latin typeface="Times New Roman" pitchFamily="18" charset="0"/>
                          <a:cs typeface="Times New Roman" pitchFamily="18" charset="0"/>
                        </a:rPr>
                        <a:t>characteristics</a:t>
                      </a:r>
                      <a:endParaRPr lang="en-US" sz="1500" dirty="0">
                        <a:solidFill>
                          <a:schemeClr val="tx1"/>
                        </a:solidFill>
                        <a:latin typeface="Times New Roman" pitchFamily="18" charset="0"/>
                        <a:cs typeface="Times New Roman" pitchFamily="18" charset="0"/>
                      </a:endParaRPr>
                    </a:p>
                  </a:txBody>
                  <a:tcPr marL="78823" marR="78823" marT="43765" marB="43765"/>
                </a:tc>
              </a:tr>
              <a:tr h="360563">
                <a:tc>
                  <a:txBody>
                    <a:bodyPr/>
                    <a:lstStyle/>
                    <a:p>
                      <a:pPr algn="ctr"/>
                      <a:r>
                        <a:rPr lang="en-US" sz="1500" dirty="0" smtClean="0">
                          <a:latin typeface="Times New Roman" pitchFamily="18" charset="0"/>
                          <a:cs typeface="Times New Roman" pitchFamily="18" charset="0"/>
                        </a:rPr>
                        <a:t>Collision</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High</a:t>
                      </a:r>
                      <a:endParaRPr lang="en-US" sz="1500" dirty="0">
                        <a:latin typeface="Times New Roman" pitchFamily="18" charset="0"/>
                        <a:cs typeface="Times New Roman" pitchFamily="18" charset="0"/>
                      </a:endParaRPr>
                    </a:p>
                  </a:txBody>
                  <a:tcPr marL="78823" marR="78823" marT="43765" marB="43765"/>
                </a:tc>
                <a:tc>
                  <a:txBody>
                    <a:bodyPr/>
                    <a:lstStyle/>
                    <a:p>
                      <a:pPr algn="ctr"/>
                      <a:r>
                        <a:rPr lang="en-US" sz="1500" dirty="0" smtClean="0">
                          <a:latin typeface="Times New Roman" pitchFamily="18" charset="0"/>
                          <a:cs typeface="Times New Roman" pitchFamily="18" charset="0"/>
                        </a:rPr>
                        <a:t>High</a:t>
                      </a:r>
                    </a:p>
                  </a:txBody>
                  <a:tcPr marL="78823" marR="78823" marT="43765" marB="43765"/>
                </a:tc>
                <a:tc>
                  <a:txBody>
                    <a:bodyPr/>
                    <a:lstStyle/>
                    <a:p>
                      <a:pPr algn="ctr"/>
                      <a:r>
                        <a:rPr lang="en-US" sz="1500" dirty="0" smtClean="0">
                          <a:latin typeface="Times New Roman" pitchFamily="18" charset="0"/>
                          <a:cs typeface="Times New Roman" pitchFamily="18" charset="0"/>
                        </a:rPr>
                        <a:t>High</a:t>
                      </a:r>
                    </a:p>
                  </a:txBody>
                  <a:tcPr marL="78823" marR="78823" marT="43765" marB="43765"/>
                </a:tc>
                <a:tc>
                  <a:txBody>
                    <a:bodyPr/>
                    <a:lstStyle/>
                    <a:p>
                      <a:pPr algn="ctr"/>
                      <a:r>
                        <a:rPr lang="en-US" sz="1500" dirty="0" smtClean="0">
                          <a:solidFill>
                            <a:schemeClr val="tx1"/>
                          </a:solidFill>
                          <a:latin typeface="Times New Roman" pitchFamily="18" charset="0"/>
                          <a:cs typeface="Times New Roman" pitchFamily="18" charset="0"/>
                        </a:rPr>
                        <a:t>Low</a:t>
                      </a:r>
                      <a:endParaRPr lang="en-US" sz="1500" dirty="0">
                        <a:solidFill>
                          <a:schemeClr val="tx1"/>
                        </a:solidFill>
                        <a:latin typeface="Times New Roman" pitchFamily="18" charset="0"/>
                        <a:cs typeface="Times New Roman" pitchFamily="18" charset="0"/>
                      </a:endParaRPr>
                    </a:p>
                  </a:txBody>
                  <a:tcPr marL="78823" marR="78823" marT="43765" marB="43765"/>
                </a:tc>
              </a:tr>
            </a:tbl>
          </a:graphicData>
        </a:graphic>
      </p:graphicFrame>
      <p:grpSp>
        <p:nvGrpSpPr>
          <p:cNvPr id="52" name="Group 54"/>
          <p:cNvGrpSpPr/>
          <p:nvPr/>
        </p:nvGrpSpPr>
        <p:grpSpPr>
          <a:xfrm>
            <a:off x="1747514" y="1167821"/>
            <a:ext cx="5911715" cy="1094119"/>
            <a:chOff x="1036637" y="3906044"/>
            <a:chExt cx="6858000" cy="1143000"/>
          </a:xfrm>
        </p:grpSpPr>
        <p:sp>
          <p:nvSpPr>
            <p:cNvPr id="53" name="Rectangle 52"/>
            <p:cNvSpPr/>
            <p:nvPr/>
          </p:nvSpPr>
          <p:spPr bwMode="auto">
            <a:xfrm>
              <a:off x="2103437" y="4031774"/>
              <a:ext cx="11430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r>
                <a:rPr lang="en-US" sz="1050" dirty="0" smtClean="0">
                  <a:latin typeface="Arial" charset="0"/>
                </a:rPr>
                <a:t>VLC receiver</a:t>
              </a:r>
            </a:p>
          </p:txBody>
        </p:sp>
        <p:sp>
          <p:nvSpPr>
            <p:cNvPr id="54" name="Rectangle 53"/>
            <p:cNvSpPr/>
            <p:nvPr/>
          </p:nvSpPr>
          <p:spPr bwMode="auto">
            <a:xfrm>
              <a:off x="5237162" y="4016534"/>
              <a:ext cx="1362076"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31959" eaLnBrk="0" hangingPunct="0"/>
              <a:r>
                <a:rPr lang="en-US" sz="1050" dirty="0" smtClean="0">
                  <a:latin typeface="Arial" charset="0"/>
                </a:rPr>
                <a:t>VLC transmitter</a:t>
              </a:r>
              <a:endParaRPr lang="en-US" sz="1400" dirty="0" smtClean="0">
                <a:latin typeface="Arial" charset="0"/>
              </a:endParaRPr>
            </a:p>
          </p:txBody>
        </p:sp>
        <p:sp>
          <p:nvSpPr>
            <p:cNvPr id="55" name="Trapezoid 54"/>
            <p:cNvSpPr/>
            <p:nvPr/>
          </p:nvSpPr>
          <p:spPr bwMode="auto">
            <a:xfrm rot="5400000">
              <a:off x="4198937" y="3677444"/>
              <a:ext cx="152400" cy="990600"/>
            </a:xfrm>
            <a:prstGeom prst="trapezoid">
              <a:avLst/>
            </a:prstGeom>
            <a:solidFill>
              <a:srgbClr val="FF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solidFill>
                  <a:srgbClr val="FF3300"/>
                </a:solidFill>
                <a:latin typeface="Arial" charset="0"/>
              </a:endParaRPr>
            </a:p>
          </p:txBody>
        </p:sp>
        <p:cxnSp>
          <p:nvCxnSpPr>
            <p:cNvPr id="56" name="Straight Connector 55"/>
            <p:cNvCxnSpPr/>
            <p:nvPr/>
          </p:nvCxnSpPr>
          <p:spPr bwMode="auto">
            <a:xfrm flipV="1">
              <a:off x="4997133" y="4161314"/>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3246437" y="4176554"/>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Flowchart: Delay 57"/>
            <p:cNvSpPr/>
            <p:nvPr/>
          </p:nvSpPr>
          <p:spPr bwMode="auto">
            <a:xfrm rot="10800000">
              <a:off x="3475037" y="4062254"/>
              <a:ext cx="228600" cy="228600"/>
            </a:xfrm>
            <a:prstGeom prst="flowChartDelay">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p:txBody>
        </p:sp>
        <p:sp>
          <p:nvSpPr>
            <p:cNvPr id="59" name="Flowchart: Delay 58"/>
            <p:cNvSpPr/>
            <p:nvPr/>
          </p:nvSpPr>
          <p:spPr bwMode="auto">
            <a:xfrm rot="10800000">
              <a:off x="4770438" y="4054634"/>
              <a:ext cx="228600" cy="228600"/>
            </a:xfrm>
            <a:prstGeom prst="flowChartDelay">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p:txBody>
        </p:sp>
        <p:sp>
          <p:nvSpPr>
            <p:cNvPr id="60" name="Rectangle 59"/>
            <p:cNvSpPr/>
            <p:nvPr/>
          </p:nvSpPr>
          <p:spPr bwMode="auto">
            <a:xfrm>
              <a:off x="2103437" y="4648994"/>
              <a:ext cx="11430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31959" eaLnBrk="0" hangingPunct="0"/>
              <a:r>
                <a:rPr lang="en-US" sz="1050" dirty="0" smtClean="0">
                  <a:latin typeface="Arial" charset="0"/>
                </a:rPr>
                <a:t>RF module</a:t>
              </a:r>
            </a:p>
          </p:txBody>
        </p:sp>
        <p:sp>
          <p:nvSpPr>
            <p:cNvPr id="61" name="Rectangle 60"/>
            <p:cNvSpPr/>
            <p:nvPr/>
          </p:nvSpPr>
          <p:spPr bwMode="auto">
            <a:xfrm>
              <a:off x="5227637" y="4648994"/>
              <a:ext cx="13716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31959" eaLnBrk="0" hangingPunct="0"/>
              <a:r>
                <a:rPr lang="en-US" sz="1050" dirty="0" smtClean="0">
                  <a:latin typeface="Arial" charset="0"/>
                </a:rPr>
                <a:t>RF module</a:t>
              </a:r>
            </a:p>
          </p:txBody>
        </p:sp>
        <p:grpSp>
          <p:nvGrpSpPr>
            <p:cNvPr id="62" name="Group 32"/>
            <p:cNvGrpSpPr/>
            <p:nvPr/>
          </p:nvGrpSpPr>
          <p:grpSpPr>
            <a:xfrm>
              <a:off x="3246437" y="4572794"/>
              <a:ext cx="304800" cy="230188"/>
              <a:chOff x="3246437" y="4572794"/>
              <a:chExt cx="304800" cy="230188"/>
            </a:xfrm>
          </p:grpSpPr>
          <p:cxnSp>
            <p:nvCxnSpPr>
              <p:cNvPr id="76" name="Straight Connector 75"/>
              <p:cNvCxnSpPr>
                <a:stCxn id="60" idx="3"/>
              </p:cNvCxnSpPr>
              <p:nvPr/>
            </p:nvCxnSpPr>
            <p:spPr bwMode="auto">
              <a:xfrm>
                <a:off x="3246437" y="4801394"/>
                <a:ext cx="228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5400000" flipH="1" flipV="1">
                <a:off x="3360737" y="4687094"/>
                <a:ext cx="228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rot="5400000" flipH="1" flipV="1">
                <a:off x="3475037" y="4572794"/>
                <a:ext cx="762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rot="16200000" flipV="1">
                <a:off x="3398837" y="4572794"/>
                <a:ext cx="762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63" name="Straight Connector 62"/>
            <p:cNvCxnSpPr/>
            <p:nvPr/>
          </p:nvCxnSpPr>
          <p:spPr bwMode="auto">
            <a:xfrm>
              <a:off x="4991417" y="4816634"/>
              <a:ext cx="228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5400000" flipH="1" flipV="1">
              <a:off x="4869497" y="4702334"/>
              <a:ext cx="228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rot="5400000" flipH="1" flipV="1">
              <a:off x="4983797" y="4588034"/>
              <a:ext cx="762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rot="16200000" flipV="1">
              <a:off x="4907597" y="4588034"/>
              <a:ext cx="762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flipV="1">
              <a:off x="4084637" y="4496594"/>
              <a:ext cx="2286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rot="5400000">
              <a:off x="4237037" y="4496594"/>
              <a:ext cx="762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flipV="1">
              <a:off x="4237037" y="4496594"/>
              <a:ext cx="2286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 name="Rectangle 69"/>
            <p:cNvSpPr/>
            <p:nvPr/>
          </p:nvSpPr>
          <p:spPr bwMode="auto">
            <a:xfrm>
              <a:off x="1036637" y="3906044"/>
              <a:ext cx="8382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a:p>
              <a:pPr defTabSz="931959" eaLnBrk="0" hangingPunct="0"/>
              <a:endParaRPr lang="en-US" sz="400" dirty="0" smtClean="0"/>
            </a:p>
            <a:p>
              <a:pPr algn="ctr" defTabSz="931959" eaLnBrk="0" hangingPunct="0"/>
              <a:r>
                <a:rPr lang="en-US" sz="2000" dirty="0" smtClean="0"/>
                <a:t>Tag</a:t>
              </a:r>
              <a:endParaRPr lang="en-US" sz="1600" dirty="0" smtClean="0">
                <a:latin typeface="Arial" charset="0"/>
              </a:endParaRPr>
            </a:p>
          </p:txBody>
        </p:sp>
        <p:sp>
          <p:nvSpPr>
            <p:cNvPr id="71" name="Rectangle 70"/>
            <p:cNvSpPr/>
            <p:nvPr/>
          </p:nvSpPr>
          <p:spPr bwMode="auto">
            <a:xfrm>
              <a:off x="6827837" y="3906044"/>
              <a:ext cx="10668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31959" eaLnBrk="0" hangingPunct="0"/>
              <a:endParaRPr lang="en-US" sz="1600" dirty="0" smtClean="0">
                <a:latin typeface="Arial" charset="0"/>
              </a:endParaRPr>
            </a:p>
            <a:p>
              <a:pPr defTabSz="931959" eaLnBrk="0" hangingPunct="0"/>
              <a:endParaRPr lang="en-US" sz="700" dirty="0" smtClean="0">
                <a:latin typeface="Arial" charset="0"/>
              </a:endParaRPr>
            </a:p>
            <a:p>
              <a:pPr defTabSz="931959" eaLnBrk="0" hangingPunct="0"/>
              <a:r>
                <a:rPr lang="en-US" sz="1600" dirty="0" smtClean="0">
                  <a:latin typeface="Arial" charset="0"/>
                </a:rPr>
                <a:t>Reader</a:t>
              </a:r>
            </a:p>
          </p:txBody>
        </p:sp>
        <p:cxnSp>
          <p:nvCxnSpPr>
            <p:cNvPr id="72" name="Straight Connector 71"/>
            <p:cNvCxnSpPr/>
            <p:nvPr/>
          </p:nvCxnSpPr>
          <p:spPr bwMode="auto">
            <a:xfrm flipV="1">
              <a:off x="1874837" y="4191794"/>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1874837" y="4801394"/>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V="1">
              <a:off x="6599237" y="4182269"/>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V="1">
              <a:off x="6599237" y="4801394"/>
              <a:ext cx="238125" cy="476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0" name="Content Placeholder 2"/>
          <p:cNvSpPr txBox="1">
            <a:spLocks/>
          </p:cNvSpPr>
          <p:nvPr/>
        </p:nvSpPr>
        <p:spPr bwMode="auto">
          <a:xfrm>
            <a:off x="368113" y="2334883"/>
            <a:ext cx="4246308" cy="1322718"/>
          </a:xfrm>
          <a:prstGeom prst="rect">
            <a:avLst/>
          </a:prstGeom>
          <a:noFill/>
          <a:ln w="9525">
            <a:noFill/>
            <a:miter lim="800000"/>
            <a:headEnd/>
            <a:tailEnd/>
          </a:ln>
        </p:spPr>
        <p:txBody>
          <a:bodyPr vert="horz" wrap="square" lIns="93145" tIns="46572" rIns="93145" bIns="46572" numCol="1" anchor="t" anchorCtr="0" compatLnSpc="1">
            <a:prstTxWarp prst="textNoShape">
              <a:avLst/>
            </a:prstTxWarp>
          </a:bodyPr>
          <a:lstStyle/>
          <a:p>
            <a:pPr marL="348770" indent="-348770" defTabSz="931959" eaLnBrk="0" latinLnBrk="1" hangingPunct="0">
              <a:spcBef>
                <a:spcPct val="20000"/>
              </a:spcBef>
              <a:buClr>
                <a:srgbClr val="CC0066"/>
              </a:buClr>
              <a:buFont typeface="굴림체" pitchFamily="49" charset="-127"/>
              <a:buChar char="▣"/>
              <a:defRPr/>
            </a:pPr>
            <a:r>
              <a:rPr kumimoji="1" lang="en-US" sz="1800" kern="0" dirty="0" smtClean="0">
                <a:cs typeface="Times New Roman" pitchFamily="18" charset="0"/>
              </a:rPr>
              <a:t>Communication interfaces</a:t>
            </a:r>
          </a:p>
          <a:p>
            <a:pPr marL="756145" lvl="1" indent="-290166" defTabSz="931959" eaLnBrk="0" latinLnBrk="1" hangingPunct="0">
              <a:spcBef>
                <a:spcPct val="20000"/>
              </a:spcBef>
              <a:buClr>
                <a:srgbClr val="6600CC"/>
              </a:buClr>
              <a:buFont typeface="굴림체" pitchFamily="49" charset="-127"/>
              <a:buChar char="◈"/>
              <a:defRPr/>
            </a:pPr>
            <a:r>
              <a:rPr kumimoji="1" lang="en-US" sz="1600" kern="0" dirty="0" smtClean="0">
                <a:cs typeface="Times New Roman" pitchFamily="18" charset="0"/>
              </a:rPr>
              <a:t>Identification process by VLC interface </a:t>
            </a:r>
          </a:p>
          <a:p>
            <a:pPr marL="756145" lvl="1" indent="-290166" defTabSz="931959" eaLnBrk="0" latinLnBrk="1" hangingPunct="0">
              <a:spcBef>
                <a:spcPct val="20000"/>
              </a:spcBef>
              <a:buClr>
                <a:srgbClr val="6600CC"/>
              </a:buClr>
              <a:buFont typeface="굴림체" pitchFamily="49" charset="-127"/>
              <a:buChar char="◈"/>
              <a:defRPr/>
            </a:pPr>
            <a:r>
              <a:rPr kumimoji="1" lang="en-US" sz="1600" kern="0" dirty="0" smtClean="0">
                <a:cs typeface="Times New Roman" pitchFamily="18" charset="0"/>
              </a:rPr>
              <a:t>Data transmission by RF interface</a:t>
            </a:r>
          </a:p>
        </p:txBody>
      </p:sp>
      <p:sp>
        <p:nvSpPr>
          <p:cNvPr id="81" name="Content Placeholder 2"/>
          <p:cNvSpPr txBox="1">
            <a:spLocks/>
          </p:cNvSpPr>
          <p:nvPr/>
        </p:nvSpPr>
        <p:spPr bwMode="auto">
          <a:xfrm>
            <a:off x="4555578" y="2316647"/>
            <a:ext cx="4246308" cy="1493354"/>
          </a:xfrm>
          <a:prstGeom prst="rect">
            <a:avLst/>
          </a:prstGeom>
          <a:noFill/>
          <a:ln w="9525">
            <a:noFill/>
            <a:miter lim="800000"/>
            <a:headEnd/>
            <a:tailEnd/>
          </a:ln>
        </p:spPr>
        <p:txBody>
          <a:bodyPr vert="horz" wrap="square" lIns="93145" tIns="46572" rIns="93145" bIns="46572" numCol="1" anchor="t" anchorCtr="0" compatLnSpc="1">
            <a:prstTxWarp prst="textNoShape">
              <a:avLst/>
            </a:prstTxWarp>
          </a:bodyPr>
          <a:lstStyle/>
          <a:p>
            <a:pPr marL="348770" indent="-348770" defTabSz="931959" eaLnBrk="0" latinLnBrk="1" hangingPunct="0">
              <a:spcBef>
                <a:spcPct val="20000"/>
              </a:spcBef>
              <a:buClr>
                <a:srgbClr val="CC0066"/>
              </a:buClr>
              <a:buFont typeface="굴림체" pitchFamily="49" charset="-127"/>
              <a:buChar char="▣"/>
              <a:defRPr/>
            </a:pPr>
            <a:r>
              <a:rPr kumimoji="1" lang="en-US" sz="1800" kern="0" dirty="0" smtClean="0">
                <a:cs typeface="Times New Roman" pitchFamily="18" charset="0"/>
              </a:rPr>
              <a:t>Advantage</a:t>
            </a:r>
          </a:p>
          <a:p>
            <a:pPr marL="756145" lvl="1" indent="-290166" defTabSz="931959" eaLnBrk="0" latinLnBrk="1" hangingPunct="0">
              <a:spcBef>
                <a:spcPct val="20000"/>
              </a:spcBef>
              <a:buClr>
                <a:srgbClr val="6600CC"/>
              </a:buClr>
              <a:buFont typeface="굴림체" pitchFamily="49" charset="-127"/>
              <a:buChar char="◈"/>
              <a:defRPr/>
            </a:pPr>
            <a:r>
              <a:rPr kumimoji="1" lang="en-US" sz="1600" kern="0" dirty="0" smtClean="0">
                <a:cs typeface="Times New Roman" pitchFamily="18" charset="0"/>
              </a:rPr>
              <a:t>Interference reduction</a:t>
            </a:r>
          </a:p>
          <a:p>
            <a:pPr marL="1167808" lvl="2" indent="-290166" defTabSz="931959" latinLnBrk="1">
              <a:spcBef>
                <a:spcPct val="20000"/>
              </a:spcBef>
              <a:buClr>
                <a:srgbClr val="6600CC"/>
              </a:buClr>
              <a:buFont typeface="굴림체" pitchFamily="49" charset="-127"/>
              <a:buChar char="◈"/>
            </a:pPr>
            <a:r>
              <a:rPr kumimoji="1" lang="en-US" sz="1400" kern="0" dirty="0" smtClean="0">
                <a:cs typeface="Times New Roman" pitchFamily="18" charset="0"/>
              </a:rPr>
              <a:t>SNR improvement</a:t>
            </a:r>
          </a:p>
          <a:p>
            <a:pPr marL="1167808" lvl="2" indent="-290166" defTabSz="931959" latinLnBrk="1">
              <a:spcBef>
                <a:spcPct val="20000"/>
              </a:spcBef>
              <a:buClr>
                <a:srgbClr val="6600CC"/>
              </a:buClr>
              <a:buFont typeface="굴림체" pitchFamily="49" charset="-127"/>
              <a:buChar char="◈"/>
            </a:pPr>
            <a:r>
              <a:rPr kumimoji="1" lang="en-US" sz="1400" kern="0" dirty="0" smtClean="0">
                <a:cs typeface="Times New Roman" pitchFamily="18" charset="0"/>
              </a:rPr>
              <a:t>Ranging selective tag</a:t>
            </a:r>
          </a:p>
          <a:p>
            <a:pPr marL="756145" lvl="1" indent="-290166" defTabSz="931959" eaLnBrk="0" latinLnBrk="1" hangingPunct="0">
              <a:spcBef>
                <a:spcPct val="20000"/>
              </a:spcBef>
              <a:buClr>
                <a:srgbClr val="6600CC"/>
              </a:buClr>
              <a:buFont typeface="굴림체" pitchFamily="49" charset="-127"/>
              <a:buChar char="◈"/>
              <a:defRPr/>
            </a:pPr>
            <a:r>
              <a:rPr kumimoji="1" lang="en-US" sz="1600" kern="0" dirty="0" smtClean="0">
                <a:latin typeface="Times New Roman" pitchFamily="18" charset="0"/>
                <a:ea typeface="+mn-ea"/>
                <a:cs typeface="Times New Roman" pitchFamily="18" charset="0"/>
              </a:rPr>
              <a:t>Efficient bandwidth utilization</a:t>
            </a:r>
          </a:p>
        </p:txBody>
      </p:sp>
      <p:sp>
        <p:nvSpPr>
          <p:cNvPr id="36" name="직사각형 35"/>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7" name="바닥글 개체 틀 36"/>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38" name="그룹 37"/>
          <p:cNvGrpSpPr/>
          <p:nvPr/>
        </p:nvGrpSpPr>
        <p:grpSpPr>
          <a:xfrm>
            <a:off x="6088040" y="296840"/>
            <a:ext cx="3429000" cy="307777"/>
            <a:chOff x="6088040" y="296840"/>
            <a:chExt cx="3429000" cy="307777"/>
          </a:xfrm>
        </p:grpSpPr>
        <p:sp>
          <p:nvSpPr>
            <p:cNvPr id="39" name="직사각형 38"/>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2298138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Conclusion</a:t>
            </a:r>
          </a:p>
        </p:txBody>
      </p:sp>
      <p:sp>
        <p:nvSpPr>
          <p:cNvPr id="16387" name="Content Placeholder 2"/>
          <p:cNvSpPr>
            <a:spLocks noGrp="1"/>
          </p:cNvSpPr>
          <p:nvPr>
            <p:ph idx="1"/>
          </p:nvPr>
        </p:nvSpPr>
        <p:spPr>
          <a:xfrm>
            <a:off x="685800" y="1600200"/>
            <a:ext cx="7772400" cy="4114800"/>
          </a:xfrm>
        </p:spPr>
        <p:txBody>
          <a:bodyPr/>
          <a:lstStyle/>
          <a:p>
            <a:r>
              <a:rPr lang="en-US" altLang="ko-KR" sz="2000" dirty="0" smtClean="0">
                <a:cs typeface="Times New Roman" pitchFamily="18" charset="0"/>
              </a:rPr>
              <a:t>IEEE </a:t>
            </a:r>
            <a:r>
              <a:rPr lang="en-US" altLang="ko-KR" sz="2000" dirty="0">
                <a:cs typeface="Times New Roman" pitchFamily="18" charset="0"/>
              </a:rPr>
              <a:t>802.15.7 defines a PHY and MAC for short-range optical wireless communications using visible </a:t>
            </a:r>
            <a:r>
              <a:rPr lang="en-US" altLang="ko-KR" sz="2000" dirty="0" smtClean="0">
                <a:cs typeface="Times New Roman" pitchFamily="18" charset="0"/>
              </a:rPr>
              <a:t>light</a:t>
            </a:r>
            <a:endParaRPr lang="en-US" altLang="ko-KR" sz="2000" dirty="0">
              <a:cs typeface="Times New Roman" pitchFamily="18" charset="0"/>
            </a:endParaRPr>
          </a:p>
          <a:p>
            <a:r>
              <a:rPr lang="en-US" altLang="ko-KR" sz="2000" dirty="0">
                <a:cs typeface="Times New Roman" pitchFamily="18" charset="0"/>
              </a:rPr>
              <a:t>IEEE 802.15.7 </a:t>
            </a:r>
            <a:r>
              <a:rPr lang="en-US" altLang="ko-KR" sz="2000" dirty="0" smtClean="0"/>
              <a:t>is </a:t>
            </a:r>
            <a:r>
              <a:rPr lang="en-US" altLang="ko-KR" sz="2000" dirty="0"/>
              <a:t>capable of delivering data rates sufficient to support:</a:t>
            </a:r>
          </a:p>
          <a:p>
            <a:pPr lvl="1"/>
            <a:r>
              <a:rPr lang="en-US" altLang="ko-KR" sz="1800" dirty="0"/>
              <a:t>Audio and video multimedia services.</a:t>
            </a:r>
          </a:p>
          <a:p>
            <a:pPr lvl="1"/>
            <a:r>
              <a:rPr lang="en-US" altLang="ko-KR" sz="1800" dirty="0"/>
              <a:t>Mobility of the visible link.</a:t>
            </a:r>
          </a:p>
          <a:p>
            <a:pPr lvl="1"/>
            <a:r>
              <a:rPr lang="en-US" altLang="ko-KR" sz="1800" dirty="0" smtClean="0"/>
              <a:t>MAC </a:t>
            </a:r>
            <a:r>
              <a:rPr lang="en-US" altLang="ko-KR" sz="1800" dirty="0"/>
              <a:t>layer that accommodates visible links</a:t>
            </a:r>
            <a:r>
              <a:rPr lang="en-US" altLang="ko-KR" sz="1800" dirty="0" smtClean="0"/>
              <a:t>.</a:t>
            </a:r>
            <a:endParaRPr lang="en-US" altLang="ko-KR" sz="1400" dirty="0">
              <a:cs typeface="Times New Roman" pitchFamily="18" charset="0"/>
            </a:endParaRPr>
          </a:p>
          <a:p>
            <a:r>
              <a:rPr lang="en-US" altLang="ko-KR" sz="2000" dirty="0" smtClean="0"/>
              <a:t>Some key issues in current LED Communications and Positioning techniques: commercial services, implementation issues, support multi-frame type, fast link switching, LBS applications, interference management, hidden terminal problems, dynamic FOV, cooperative and relay network, visible RFID(RFID+VLC), spectrum relief issues, automobile applications, applications of smart phone .</a:t>
            </a:r>
            <a:endParaRPr lang="en-US" altLang="ko-KR" sz="2800"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17</a:t>
            </a:fld>
            <a:endParaRPr lang="en-US" dirty="0"/>
          </a:p>
        </p:txBody>
      </p:sp>
      <p:sp>
        <p:nvSpPr>
          <p:cNvPr id="7"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8" name="직사각형 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 name="바닥글 개체 틀 8"/>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0" name="그룹 9"/>
          <p:cNvGrpSpPr/>
          <p:nvPr/>
        </p:nvGrpSpPr>
        <p:grpSpPr>
          <a:xfrm>
            <a:off x="6088040" y="296840"/>
            <a:ext cx="3429000" cy="307777"/>
            <a:chOff x="6088040" y="296840"/>
            <a:chExt cx="3429000" cy="307777"/>
          </a:xfrm>
        </p:grpSpPr>
        <p:sp>
          <p:nvSpPr>
            <p:cNvPr id="11" name="직사각형 10"/>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375874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Contents</a:t>
            </a:r>
          </a:p>
        </p:txBody>
      </p:sp>
      <p:sp>
        <p:nvSpPr>
          <p:cNvPr id="3075" name="Content Placeholder 2"/>
          <p:cNvSpPr>
            <a:spLocks noGrp="1"/>
          </p:cNvSpPr>
          <p:nvPr>
            <p:ph idx="1"/>
          </p:nvPr>
        </p:nvSpPr>
        <p:spPr>
          <a:xfrm>
            <a:off x="685800" y="1524000"/>
            <a:ext cx="7772400" cy="4114800"/>
          </a:xfrm>
        </p:spPr>
        <p:txBody>
          <a:bodyPr/>
          <a:lstStyle/>
          <a:p>
            <a:r>
              <a:rPr lang="en-US" sz="2400" dirty="0" smtClean="0"/>
              <a:t>Overview IEEE 802.15.7 VLC </a:t>
            </a:r>
          </a:p>
          <a:p>
            <a:pPr lvl="1"/>
            <a:r>
              <a:rPr lang="en-US" sz="2400" dirty="0" smtClean="0"/>
              <a:t>PHY layer</a:t>
            </a:r>
          </a:p>
          <a:p>
            <a:pPr lvl="1"/>
            <a:r>
              <a:rPr lang="en-US" sz="2400" dirty="0" smtClean="0"/>
              <a:t>MAC sub-layer</a:t>
            </a:r>
          </a:p>
          <a:p>
            <a:r>
              <a:rPr lang="en-US" sz="2400" dirty="0" smtClean="0"/>
              <a:t>Key issues in LED Communications</a:t>
            </a:r>
          </a:p>
          <a:p>
            <a:r>
              <a:rPr lang="en-US" sz="2400" dirty="0" smtClean="0"/>
              <a:t>Conclusion</a:t>
            </a:r>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
        <p:nvSpPr>
          <p:cNvPr id="7"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8" name="직사각형 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 name="바닥글 개체 틀 8"/>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0" name="그룹 9"/>
          <p:cNvGrpSpPr/>
          <p:nvPr/>
        </p:nvGrpSpPr>
        <p:grpSpPr>
          <a:xfrm>
            <a:off x="6088040" y="296840"/>
            <a:ext cx="3429000" cy="307777"/>
            <a:chOff x="6088040" y="296840"/>
            <a:chExt cx="3429000" cy="307777"/>
          </a:xfrm>
        </p:grpSpPr>
        <p:sp>
          <p:nvSpPr>
            <p:cNvPr id="11" name="직사각형 10"/>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167656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smtClean="0"/>
              <a:t>PHY layer</a:t>
            </a:r>
          </a:p>
        </p:txBody>
      </p:sp>
      <p:sp>
        <p:nvSpPr>
          <p:cNvPr id="6147" name="Content Placeholder 2"/>
          <p:cNvSpPr>
            <a:spLocks noGrp="1"/>
          </p:cNvSpPr>
          <p:nvPr>
            <p:ph idx="1"/>
          </p:nvPr>
        </p:nvSpPr>
        <p:spPr>
          <a:xfrm>
            <a:off x="685800" y="1524000"/>
            <a:ext cx="7772400" cy="4572000"/>
          </a:xfrm>
        </p:spPr>
        <p:txBody>
          <a:bodyPr/>
          <a:lstStyle/>
          <a:p>
            <a:r>
              <a:rPr lang="en-US" altLang="ko-KR" sz="2400" dirty="0">
                <a:cs typeface="Times New Roman" pitchFamily="18" charset="0"/>
              </a:rPr>
              <a:t>The PHY is responsible for the following tasks:</a:t>
            </a:r>
          </a:p>
          <a:p>
            <a:pPr lvl="1"/>
            <a:r>
              <a:rPr lang="en-US" altLang="ko-KR" sz="2000" dirty="0">
                <a:cs typeface="Times New Roman" pitchFamily="18" charset="0"/>
              </a:rPr>
              <a:t>Activation and deactivation of the VLC transceiver</a:t>
            </a:r>
          </a:p>
          <a:p>
            <a:pPr lvl="1"/>
            <a:r>
              <a:rPr lang="en-US" altLang="ko-KR" sz="2000" dirty="0">
                <a:cs typeface="Times New Roman" pitchFamily="18" charset="0"/>
              </a:rPr>
              <a:t>WQI (wavelength quality indicator) for received frames</a:t>
            </a:r>
          </a:p>
          <a:p>
            <a:pPr lvl="1"/>
            <a:r>
              <a:rPr lang="en-US" altLang="ko-KR" sz="2000" dirty="0">
                <a:cs typeface="Times New Roman" pitchFamily="18" charset="0"/>
              </a:rPr>
              <a:t>Channel selection</a:t>
            </a:r>
          </a:p>
          <a:p>
            <a:pPr lvl="1"/>
            <a:r>
              <a:rPr lang="en-US" altLang="ko-KR" sz="2000" dirty="0">
                <a:cs typeface="Times New Roman" pitchFamily="18" charset="0"/>
              </a:rPr>
              <a:t>Data transmission and reception</a:t>
            </a:r>
          </a:p>
          <a:p>
            <a:pPr lvl="1"/>
            <a:r>
              <a:rPr lang="en-US" altLang="ko-KR" sz="2000" dirty="0">
                <a:cs typeface="Times New Roman" pitchFamily="18" charset="0"/>
              </a:rPr>
              <a:t>Error correction</a:t>
            </a:r>
          </a:p>
          <a:p>
            <a:pPr lvl="1"/>
            <a:r>
              <a:rPr lang="en-US" altLang="ko-KR" sz="2000" dirty="0">
                <a:cs typeface="Times New Roman" pitchFamily="18" charset="0"/>
              </a:rPr>
              <a:t>Synchronization</a:t>
            </a:r>
            <a:endParaRPr lang="ko-KR" altLang="en-US" sz="2000" dirty="0">
              <a:cs typeface="Times New Roman" pitchFamily="18" charset="0"/>
            </a:endParaRPr>
          </a:p>
          <a:p>
            <a:endParaRPr lang="en-US" sz="2800" dirty="0" smtClean="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3</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6" name="직사각형 5"/>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바닥글 개체 틀 7"/>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9" name="그룹 8"/>
          <p:cNvGrpSpPr/>
          <p:nvPr/>
        </p:nvGrpSpPr>
        <p:grpSpPr>
          <a:xfrm>
            <a:off x="6088040" y="296840"/>
            <a:ext cx="3429000" cy="307777"/>
            <a:chOff x="6088040" y="296840"/>
            <a:chExt cx="3429000" cy="307777"/>
          </a:xfrm>
        </p:grpSpPr>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388759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a:latin typeface="Times New Roman" pitchFamily="18" charset="0"/>
                <a:cs typeface="Times New Roman" pitchFamily="18" charset="0"/>
              </a:rPr>
              <a:t>MAC Sub-layer</a:t>
            </a:r>
            <a:endParaRPr lang="en-US" dirty="0" smtClean="0"/>
          </a:p>
        </p:txBody>
      </p:sp>
      <p:sp>
        <p:nvSpPr>
          <p:cNvPr id="6147" name="Content Placeholder 2"/>
          <p:cNvSpPr>
            <a:spLocks noGrp="1"/>
          </p:cNvSpPr>
          <p:nvPr>
            <p:ph idx="1"/>
          </p:nvPr>
        </p:nvSpPr>
        <p:spPr>
          <a:xfrm>
            <a:off x="685800" y="1524000"/>
            <a:ext cx="7772400" cy="4572000"/>
          </a:xfrm>
        </p:spPr>
        <p:txBody>
          <a:bodyPr/>
          <a:lstStyle/>
          <a:p>
            <a:pPr algn="just"/>
            <a:r>
              <a:rPr lang="en-US" sz="2000" dirty="0">
                <a:cs typeface="Times New Roman" pitchFamily="18" charset="0"/>
              </a:rPr>
              <a:t>The MAC layer handles all access to the physical layer and is responsible for the </a:t>
            </a:r>
            <a:r>
              <a:rPr lang="en-US" sz="2000" dirty="0" smtClean="0">
                <a:cs typeface="Times New Roman" pitchFamily="18" charset="0"/>
              </a:rPr>
              <a:t>following </a:t>
            </a:r>
            <a:r>
              <a:rPr lang="en-US" sz="2000" dirty="0">
                <a:cs typeface="Times New Roman" pitchFamily="18" charset="0"/>
              </a:rPr>
              <a:t>tasks:</a:t>
            </a:r>
          </a:p>
          <a:p>
            <a:pPr lvl="1"/>
            <a:r>
              <a:rPr lang="en-US" sz="1800" dirty="0">
                <a:cs typeface="Times New Roman" pitchFamily="18" charset="0"/>
              </a:rPr>
              <a:t>Generating network beacons if the device is a coordinator</a:t>
            </a:r>
          </a:p>
          <a:p>
            <a:pPr lvl="1"/>
            <a:r>
              <a:rPr lang="en-US" sz="1800" dirty="0">
                <a:cs typeface="Times New Roman" pitchFamily="18" charset="0"/>
              </a:rPr>
              <a:t>Synchronizing to network beacons</a:t>
            </a:r>
          </a:p>
          <a:p>
            <a:pPr lvl="1"/>
            <a:r>
              <a:rPr lang="en-US" sz="1800" dirty="0">
                <a:cs typeface="Times New Roman" pitchFamily="18" charset="0"/>
              </a:rPr>
              <a:t>Supporting VPAN association and disassociation</a:t>
            </a:r>
          </a:p>
          <a:p>
            <a:pPr lvl="1"/>
            <a:r>
              <a:rPr lang="en-US" sz="1800" dirty="0">
                <a:cs typeface="Times New Roman" pitchFamily="18" charset="0"/>
              </a:rPr>
              <a:t>Supporting color function</a:t>
            </a:r>
          </a:p>
          <a:p>
            <a:pPr lvl="1"/>
            <a:r>
              <a:rPr lang="en-US" sz="1800" dirty="0">
                <a:cs typeface="Times New Roman" pitchFamily="18" charset="0"/>
              </a:rPr>
              <a:t>Supporting visibility</a:t>
            </a:r>
          </a:p>
          <a:p>
            <a:pPr lvl="1"/>
            <a:r>
              <a:rPr lang="en-US" sz="1800" dirty="0">
                <a:cs typeface="Times New Roman" pitchFamily="18" charset="0"/>
              </a:rPr>
              <a:t>Supporting dimming</a:t>
            </a:r>
          </a:p>
          <a:p>
            <a:pPr lvl="1"/>
            <a:r>
              <a:rPr lang="en-US" sz="1800" dirty="0">
                <a:cs typeface="Times New Roman" pitchFamily="18" charset="0"/>
              </a:rPr>
              <a:t>Flicker removal scheme</a:t>
            </a:r>
          </a:p>
          <a:p>
            <a:pPr lvl="1"/>
            <a:r>
              <a:rPr lang="en-US" sz="1800" dirty="0">
                <a:cs typeface="Times New Roman" pitchFamily="18" charset="0"/>
              </a:rPr>
              <a:t>Supporting visual indication of device status and channel quality</a:t>
            </a:r>
          </a:p>
          <a:p>
            <a:pPr lvl="1"/>
            <a:r>
              <a:rPr lang="en-US" sz="1800" dirty="0">
                <a:cs typeface="Times New Roman" pitchFamily="18" charset="0"/>
              </a:rPr>
              <a:t>Supporting device security</a:t>
            </a:r>
          </a:p>
          <a:p>
            <a:pPr lvl="1"/>
            <a:r>
              <a:rPr lang="en-US" sz="1800" dirty="0">
                <a:cs typeface="Times New Roman" pitchFamily="18" charset="0"/>
              </a:rPr>
              <a:t>Providing a reliable link between two peer MAC entities</a:t>
            </a:r>
          </a:p>
          <a:p>
            <a:pPr lvl="1"/>
            <a:r>
              <a:rPr lang="en-US" sz="1800" dirty="0">
                <a:cs typeface="Times New Roman" pitchFamily="18" charset="0"/>
              </a:rPr>
              <a:t>Supporting mobility</a:t>
            </a:r>
          </a:p>
          <a:p>
            <a:pPr>
              <a:buNone/>
            </a:pPr>
            <a:r>
              <a:rPr lang="en-US" sz="2400" dirty="0">
                <a:cs typeface="Times New Roman" pitchFamily="18" charset="0"/>
              </a:rPr>
              <a:t>	</a:t>
            </a:r>
          </a:p>
          <a:p>
            <a:endParaRPr lang="en-US" sz="2800" dirty="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6" name="직사각형 5"/>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 name="바닥글 개체 틀 7"/>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9" name="그룹 8"/>
          <p:cNvGrpSpPr/>
          <p:nvPr/>
        </p:nvGrpSpPr>
        <p:grpSpPr>
          <a:xfrm>
            <a:off x="6088040" y="296840"/>
            <a:ext cx="3429000" cy="307777"/>
            <a:chOff x="6088040" y="296840"/>
            <a:chExt cx="3429000" cy="307777"/>
          </a:xfrm>
        </p:grpSpPr>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197311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a:t>Super-frame Structure</a:t>
            </a:r>
            <a:endParaRPr lang="en-US" dirty="0" smtClean="0"/>
          </a:p>
        </p:txBody>
      </p:sp>
      <p:sp>
        <p:nvSpPr>
          <p:cNvPr id="6147" name="Content Placeholder 2"/>
          <p:cNvSpPr>
            <a:spLocks noGrp="1"/>
          </p:cNvSpPr>
          <p:nvPr>
            <p:ph idx="1"/>
          </p:nvPr>
        </p:nvSpPr>
        <p:spPr>
          <a:xfrm>
            <a:off x="685800" y="1524000"/>
            <a:ext cx="7772400" cy="4572000"/>
          </a:xfrm>
        </p:spPr>
        <p:txBody>
          <a:bodyPr/>
          <a:lstStyle/>
          <a:p>
            <a:r>
              <a:rPr lang="en-US" altLang="ko-KR" sz="2400" dirty="0"/>
              <a:t>Contention access period (CAP)</a:t>
            </a:r>
          </a:p>
          <a:p>
            <a:pPr lvl="1"/>
            <a:r>
              <a:rPr lang="en-US" altLang="ko-KR" sz="2000" dirty="0"/>
              <a:t>The CAP shall start immediately following the beacon and complete before the beginning of the CFP on a super-frame slot boundary</a:t>
            </a:r>
          </a:p>
          <a:p>
            <a:r>
              <a:rPr lang="en-US" altLang="ko-KR" sz="2400" dirty="0" smtClean="0"/>
              <a:t>Contention-free </a:t>
            </a:r>
            <a:r>
              <a:rPr lang="en-US" altLang="ko-KR" sz="2400" dirty="0"/>
              <a:t>period (CFP)</a:t>
            </a:r>
          </a:p>
          <a:p>
            <a:pPr lvl="1"/>
            <a:r>
              <a:rPr lang="en-US" altLang="ko-KR" sz="2000" dirty="0"/>
              <a:t>The CFP shall start on a slot boundary immediately following the CAP and it shall complete before the end of the active portion of the super-frame.</a:t>
            </a:r>
          </a:p>
          <a:p>
            <a:endParaRPr lang="en-US" sz="2400" dirty="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pSp>
        <p:nvGrpSpPr>
          <p:cNvPr id="6" name="Group 57"/>
          <p:cNvGrpSpPr>
            <a:grpSpLocks/>
          </p:cNvGrpSpPr>
          <p:nvPr/>
        </p:nvGrpSpPr>
        <p:grpSpPr bwMode="auto">
          <a:xfrm>
            <a:off x="1524000" y="4708525"/>
            <a:ext cx="6248400" cy="1387475"/>
            <a:chOff x="2590800" y="4784725"/>
            <a:chExt cx="6248400" cy="1387475"/>
          </a:xfrm>
        </p:grpSpPr>
        <p:sp>
          <p:nvSpPr>
            <p:cNvPr id="8" name="Rectangle 18"/>
            <p:cNvSpPr>
              <a:spLocks noChangeArrowheads="1"/>
            </p:cNvSpPr>
            <p:nvPr/>
          </p:nvSpPr>
          <p:spPr bwMode="auto">
            <a:xfrm>
              <a:off x="3155950" y="5334000"/>
              <a:ext cx="4914900" cy="762000"/>
            </a:xfrm>
            <a:prstGeom prst="rect">
              <a:avLst/>
            </a:prstGeom>
            <a:solidFill>
              <a:srgbClr val="FFCC99"/>
            </a:solidFill>
            <a:ln w="12700">
              <a:solidFill>
                <a:srgbClr val="000000"/>
              </a:solidFill>
              <a:miter lim="800000"/>
              <a:headEnd type="none" w="sm" len="sm"/>
              <a:tailEnd type="none" w="sm" len="sm"/>
            </a:ln>
          </p:spPr>
          <p:txBody>
            <a:bodyPr anchor="ctr"/>
            <a:lstStyle/>
            <a:p>
              <a:endParaRPr lang="en-US"/>
            </a:p>
          </p:txBody>
        </p:sp>
        <p:sp>
          <p:nvSpPr>
            <p:cNvPr id="9" name="Line 19"/>
            <p:cNvSpPr>
              <a:spLocks noChangeShapeType="1"/>
            </p:cNvSpPr>
            <p:nvPr/>
          </p:nvSpPr>
          <p:spPr bwMode="auto">
            <a:xfrm>
              <a:off x="2667000" y="6096000"/>
              <a:ext cx="6172200" cy="0"/>
            </a:xfrm>
            <a:prstGeom prst="line">
              <a:avLst/>
            </a:prstGeom>
            <a:noFill/>
            <a:ln w="127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nchor="ctr"/>
            <a:lstStyle/>
            <a:p>
              <a:endParaRPr lang="en-US"/>
            </a:p>
          </p:txBody>
        </p:sp>
        <p:sp>
          <p:nvSpPr>
            <p:cNvPr id="10" name="Line 20"/>
            <p:cNvSpPr>
              <a:spLocks noChangeShapeType="1"/>
            </p:cNvSpPr>
            <p:nvPr/>
          </p:nvSpPr>
          <p:spPr bwMode="auto">
            <a:xfrm>
              <a:off x="2857500" y="5486400"/>
              <a:ext cx="0" cy="685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2" name="Line 21"/>
            <p:cNvSpPr>
              <a:spLocks noChangeShapeType="1"/>
            </p:cNvSpPr>
            <p:nvPr/>
          </p:nvSpPr>
          <p:spPr bwMode="auto">
            <a:xfrm>
              <a:off x="8616950" y="5486400"/>
              <a:ext cx="0" cy="685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3" name="Line 22"/>
            <p:cNvSpPr>
              <a:spLocks noChangeShapeType="1"/>
            </p:cNvSpPr>
            <p:nvPr/>
          </p:nvSpPr>
          <p:spPr bwMode="auto">
            <a:xfrm>
              <a:off x="3162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4" name="Line 23"/>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5" name="Line 24"/>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6" name="Line 25"/>
            <p:cNvSpPr>
              <a:spLocks noChangeShapeType="1"/>
            </p:cNvSpPr>
            <p:nvPr/>
          </p:nvSpPr>
          <p:spPr bwMode="auto">
            <a:xfrm>
              <a:off x="3771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7" name="Line 26"/>
            <p:cNvSpPr>
              <a:spLocks noChangeShapeType="1"/>
            </p:cNvSpPr>
            <p:nvPr/>
          </p:nvSpPr>
          <p:spPr bwMode="auto">
            <a:xfrm>
              <a:off x="4076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8" name="Line 27"/>
            <p:cNvSpPr>
              <a:spLocks noChangeShapeType="1"/>
            </p:cNvSpPr>
            <p:nvPr/>
          </p:nvSpPr>
          <p:spPr bwMode="auto">
            <a:xfrm>
              <a:off x="4381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19" name="Line 28"/>
            <p:cNvSpPr>
              <a:spLocks noChangeShapeType="1"/>
            </p:cNvSpPr>
            <p:nvPr/>
          </p:nvSpPr>
          <p:spPr bwMode="auto">
            <a:xfrm>
              <a:off x="4686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0" name="Line 29"/>
            <p:cNvSpPr>
              <a:spLocks noChangeShapeType="1"/>
            </p:cNvSpPr>
            <p:nvPr/>
          </p:nvSpPr>
          <p:spPr bwMode="auto">
            <a:xfrm>
              <a:off x="4991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1" name="Line 30"/>
            <p:cNvSpPr>
              <a:spLocks noChangeShapeType="1"/>
            </p:cNvSpPr>
            <p:nvPr/>
          </p:nvSpPr>
          <p:spPr bwMode="auto">
            <a:xfrm>
              <a:off x="5295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2" name="Line 31"/>
            <p:cNvSpPr>
              <a:spLocks noChangeShapeType="1"/>
            </p:cNvSpPr>
            <p:nvPr/>
          </p:nvSpPr>
          <p:spPr bwMode="auto">
            <a:xfrm flipH="1">
              <a:off x="2784475" y="5334000"/>
              <a:ext cx="152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3" name="Rectangle 32"/>
            <p:cNvSpPr>
              <a:spLocks noChangeArrowheads="1"/>
            </p:cNvSpPr>
            <p:nvPr/>
          </p:nvSpPr>
          <p:spPr bwMode="auto">
            <a:xfrm>
              <a:off x="2857500" y="5334000"/>
              <a:ext cx="76200" cy="762000"/>
            </a:xfrm>
            <a:prstGeom prst="rect">
              <a:avLst/>
            </a:prstGeom>
            <a:solidFill>
              <a:srgbClr val="FF0000"/>
            </a:solidFill>
            <a:ln w="12700">
              <a:solidFill>
                <a:srgbClr val="000000"/>
              </a:solidFill>
              <a:miter lim="800000"/>
              <a:headEnd type="none" w="sm" len="sm"/>
              <a:tailEnd type="none" w="sm" len="sm"/>
            </a:ln>
          </p:spPr>
          <p:txBody>
            <a:bodyPr anchor="ctr"/>
            <a:lstStyle/>
            <a:p>
              <a:endParaRPr lang="en-US"/>
            </a:p>
          </p:txBody>
        </p:sp>
        <p:sp>
          <p:nvSpPr>
            <p:cNvPr id="24" name="Rectangle 33"/>
            <p:cNvSpPr>
              <a:spLocks noChangeArrowheads="1"/>
            </p:cNvSpPr>
            <p:nvPr/>
          </p:nvSpPr>
          <p:spPr bwMode="auto">
            <a:xfrm>
              <a:off x="8609013" y="5334000"/>
              <a:ext cx="76200" cy="762000"/>
            </a:xfrm>
            <a:prstGeom prst="rect">
              <a:avLst/>
            </a:prstGeom>
            <a:solidFill>
              <a:srgbClr val="FF0000"/>
            </a:solidFill>
            <a:ln w="12700">
              <a:solidFill>
                <a:srgbClr val="000000"/>
              </a:solidFill>
              <a:miter lim="800000"/>
              <a:headEnd type="none" w="sm" len="sm"/>
              <a:tailEnd type="none" w="sm" len="sm"/>
            </a:ln>
          </p:spPr>
          <p:txBody>
            <a:bodyPr anchor="ctr"/>
            <a:lstStyle/>
            <a:p>
              <a:endParaRPr lang="en-US"/>
            </a:p>
          </p:txBody>
        </p:sp>
        <p:sp>
          <p:nvSpPr>
            <p:cNvPr id="25" name="Line 34"/>
            <p:cNvSpPr>
              <a:spLocks noChangeShapeType="1"/>
            </p:cNvSpPr>
            <p:nvPr/>
          </p:nvSpPr>
          <p:spPr bwMode="auto">
            <a:xfrm flipH="1">
              <a:off x="8616950" y="5334000"/>
              <a:ext cx="152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6" name="Line 3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7" name="Line 3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8" name="Line 3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29" name="Line 3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0" name="Line 3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1" name="Line 4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2" name="Rectangle 41"/>
            <p:cNvSpPr>
              <a:spLocks noChangeArrowheads="1"/>
            </p:cNvSpPr>
            <p:nvPr/>
          </p:nvSpPr>
          <p:spPr bwMode="auto">
            <a:xfrm>
              <a:off x="5295900" y="5332413"/>
              <a:ext cx="3314700" cy="762000"/>
            </a:xfrm>
            <a:prstGeom prst="rect">
              <a:avLst/>
            </a:prstGeom>
            <a:solidFill>
              <a:srgbClr val="00FF00"/>
            </a:solidFill>
            <a:ln w="12700">
              <a:solidFill>
                <a:srgbClr val="000000"/>
              </a:solidFill>
              <a:prstDash val="dash"/>
              <a:miter lim="800000"/>
              <a:headEnd type="none" w="sm" len="sm"/>
              <a:tailEnd type="none" w="sm" len="sm"/>
            </a:ln>
          </p:spPr>
          <p:txBody>
            <a:bodyPr anchor="ctr"/>
            <a:lstStyle/>
            <a:p>
              <a:endParaRPr lang="en-US"/>
            </a:p>
          </p:txBody>
        </p:sp>
        <p:sp>
          <p:nvSpPr>
            <p:cNvPr id="33" name="Line 42"/>
            <p:cNvSpPr>
              <a:spLocks noChangeShapeType="1"/>
            </p:cNvSpPr>
            <p:nvPr/>
          </p:nvSpPr>
          <p:spPr bwMode="auto">
            <a:xfrm>
              <a:off x="5600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4" name="Line 43"/>
            <p:cNvSpPr>
              <a:spLocks noChangeShapeType="1"/>
            </p:cNvSpPr>
            <p:nvPr/>
          </p:nvSpPr>
          <p:spPr bwMode="auto">
            <a:xfrm>
              <a:off x="71247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5" name="Line 44"/>
            <p:cNvSpPr>
              <a:spLocks noChangeShapeType="1"/>
            </p:cNvSpPr>
            <p:nvPr/>
          </p:nvSpPr>
          <p:spPr bwMode="auto">
            <a:xfrm>
              <a:off x="861695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6" name="Line 4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7" name="Line 4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8" name="Line 4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39" name="Line 4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0" name="Line 4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1" name="Line 5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2" name="Line 51"/>
            <p:cNvSpPr>
              <a:spLocks noChangeShapeType="1"/>
            </p:cNvSpPr>
            <p:nvPr/>
          </p:nvSpPr>
          <p:spPr bwMode="auto">
            <a:xfrm>
              <a:off x="5600700" y="5334000"/>
              <a:ext cx="0" cy="762000"/>
            </a:xfrm>
            <a:prstGeom prst="line">
              <a:avLst/>
            </a:prstGeom>
            <a:noFill/>
            <a:ln w="1270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3" name="Line 52"/>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4" name="Line 53"/>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5" name="Line 54"/>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6" name="Line 55"/>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7" name="Line 56"/>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8" name="Line 57"/>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49" name="Line 58"/>
            <p:cNvSpPr>
              <a:spLocks noChangeShapeType="1"/>
            </p:cNvSpPr>
            <p:nvPr/>
          </p:nvSpPr>
          <p:spPr bwMode="auto">
            <a:xfrm>
              <a:off x="86106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50" name="Line 59"/>
            <p:cNvSpPr>
              <a:spLocks noChangeShapeType="1"/>
            </p:cNvSpPr>
            <p:nvPr/>
          </p:nvSpPr>
          <p:spPr bwMode="auto">
            <a:xfrm>
              <a:off x="861695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51" name="Line 60"/>
            <p:cNvSpPr>
              <a:spLocks noChangeShapeType="1"/>
            </p:cNvSpPr>
            <p:nvPr/>
          </p:nvSpPr>
          <p:spPr bwMode="auto">
            <a:xfrm>
              <a:off x="8332788"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52" name="Line 61"/>
            <p:cNvSpPr>
              <a:spLocks noChangeShapeType="1"/>
            </p:cNvSpPr>
            <p:nvPr/>
          </p:nvSpPr>
          <p:spPr bwMode="auto">
            <a:xfrm>
              <a:off x="80391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53" name="Rectangle 62"/>
            <p:cNvSpPr>
              <a:spLocks noChangeArrowheads="1"/>
            </p:cNvSpPr>
            <p:nvPr/>
          </p:nvSpPr>
          <p:spPr bwMode="auto">
            <a:xfrm>
              <a:off x="3481388" y="5546725"/>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a:latin typeface="Times New Roman" pitchFamily="18" charset="0"/>
                  <a:ea typeface="Batang" pitchFamily="18" charset="-127"/>
                </a:rPr>
                <a:t>CAP</a:t>
              </a:r>
              <a:endParaRPr lang="en-US" sz="2800"/>
            </a:p>
          </p:txBody>
        </p:sp>
        <p:sp>
          <p:nvSpPr>
            <p:cNvPr id="54" name="Rectangle 63"/>
            <p:cNvSpPr>
              <a:spLocks noChangeArrowheads="1"/>
            </p:cNvSpPr>
            <p:nvPr/>
          </p:nvSpPr>
          <p:spPr bwMode="auto">
            <a:xfrm>
              <a:off x="2590800" y="4784725"/>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sz="1200">
                  <a:solidFill>
                    <a:srgbClr val="FF00FF"/>
                  </a:solidFill>
                  <a:latin typeface="Times New Roman" pitchFamily="18" charset="0"/>
                  <a:ea typeface="Batang" pitchFamily="18" charset="-127"/>
                </a:rPr>
                <a:t>Beacon</a:t>
              </a:r>
              <a:endParaRPr lang="en-US"/>
            </a:p>
          </p:txBody>
        </p:sp>
        <p:sp>
          <p:nvSpPr>
            <p:cNvPr id="55" name="Line 64"/>
            <p:cNvSpPr>
              <a:spLocks noChangeShapeType="1"/>
            </p:cNvSpPr>
            <p:nvPr/>
          </p:nvSpPr>
          <p:spPr bwMode="auto">
            <a:xfrm>
              <a:off x="2895600" y="50895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Rectangle 66"/>
            <p:cNvSpPr>
              <a:spLocks noChangeArrowheads="1"/>
            </p:cNvSpPr>
            <p:nvPr/>
          </p:nvSpPr>
          <p:spPr bwMode="auto">
            <a:xfrm>
              <a:off x="6324600" y="5562600"/>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a:latin typeface="Times New Roman" pitchFamily="18" charset="0"/>
                  <a:ea typeface="Batang" pitchFamily="18" charset="-127"/>
                </a:rPr>
                <a:t>CFP</a:t>
              </a:r>
              <a:endParaRPr lang="en-US" sz="2800"/>
            </a:p>
          </p:txBody>
        </p:sp>
        <p:sp>
          <p:nvSpPr>
            <p:cNvPr id="57" name="Line 73"/>
            <p:cNvSpPr>
              <a:spLocks noChangeShapeType="1"/>
            </p:cNvSpPr>
            <p:nvPr/>
          </p:nvSpPr>
          <p:spPr bwMode="auto">
            <a:xfrm>
              <a:off x="61976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grpSp>
      <p:sp>
        <p:nvSpPr>
          <p:cNvPr id="58" name="직사각형 5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59" name="바닥글 개체 틀 58"/>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60" name="그룹 59"/>
          <p:cNvGrpSpPr/>
          <p:nvPr/>
        </p:nvGrpSpPr>
        <p:grpSpPr>
          <a:xfrm>
            <a:off x="6088040" y="296840"/>
            <a:ext cx="3429000" cy="307777"/>
            <a:chOff x="6088040" y="296840"/>
            <a:chExt cx="3429000" cy="307777"/>
          </a:xfrm>
        </p:grpSpPr>
        <p:sp>
          <p:nvSpPr>
            <p:cNvPr id="61" name="직사각형 60"/>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2" name="TextBox 61"/>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274907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Multi-Frame </a:t>
            </a:r>
            <a:r>
              <a:rPr lang="en-US" dirty="0"/>
              <a:t>T</a:t>
            </a:r>
            <a:r>
              <a:rPr lang="en-US" dirty="0" smtClean="0"/>
              <a:t>ype</a:t>
            </a:r>
            <a:r>
              <a:rPr lang="en-US" altLang="ko-KR" dirty="0" smtClean="0"/>
              <a:t> </a:t>
            </a:r>
            <a:endParaRPr lang="en-US" dirty="0" smtClean="0"/>
          </a:p>
        </p:txBody>
      </p:sp>
      <p:sp>
        <p:nvSpPr>
          <p:cNvPr id="4099" name="Content Placeholder 2"/>
          <p:cNvSpPr>
            <a:spLocks noGrp="1"/>
          </p:cNvSpPr>
          <p:nvPr>
            <p:ph idx="1"/>
          </p:nvPr>
        </p:nvSpPr>
        <p:spPr>
          <a:xfrm>
            <a:off x="685800" y="1676400"/>
            <a:ext cx="8001000" cy="4495800"/>
          </a:xfrm>
        </p:spPr>
        <p:txBody>
          <a:bodyPr/>
          <a:lstStyle/>
          <a:p>
            <a:r>
              <a:rPr lang="en-US" altLang="ko-KR" sz="2400" dirty="0" smtClean="0"/>
              <a:t>Proposed LED Communication </a:t>
            </a:r>
            <a:r>
              <a:rPr lang="en-US" altLang="ko-KR" sz="2400" dirty="0"/>
              <a:t>for indoor LBS applications</a:t>
            </a:r>
          </a:p>
          <a:p>
            <a:pPr lvl="1"/>
            <a:r>
              <a:rPr lang="en-US" altLang="ko-KR" sz="2000" dirty="0"/>
              <a:t>Data </a:t>
            </a:r>
            <a:r>
              <a:rPr lang="en-US" altLang="ko-KR" sz="2000" dirty="0" smtClean="0"/>
              <a:t>Frame: </a:t>
            </a:r>
            <a:r>
              <a:rPr lang="en-US" altLang="ko-KR" sz="2000" dirty="0"/>
              <a:t>Data </a:t>
            </a:r>
            <a:endParaRPr lang="en-US" altLang="ko-KR" sz="2000" dirty="0" smtClean="0"/>
          </a:p>
          <a:p>
            <a:pPr lvl="1">
              <a:defRPr/>
            </a:pPr>
            <a:r>
              <a:rPr lang="en-US" altLang="ko-KR" sz="2000" dirty="0" smtClean="0"/>
              <a:t>Control Frame: Beacon</a:t>
            </a:r>
            <a:r>
              <a:rPr lang="en-US" altLang="ko-KR" sz="2000" dirty="0"/>
              <a:t>, Synchronization, </a:t>
            </a:r>
          </a:p>
          <a:p>
            <a:pPr marL="457200" lvl="1" indent="0">
              <a:buNone/>
              <a:defRPr/>
            </a:pPr>
            <a:r>
              <a:rPr lang="en-US" altLang="ko-KR" sz="2000" dirty="0"/>
              <a:t>   </a:t>
            </a:r>
            <a:r>
              <a:rPr lang="en-US" altLang="ko-KR" sz="2000" dirty="0" smtClean="0"/>
              <a:t>Acknowledgement, </a:t>
            </a:r>
            <a:r>
              <a:rPr lang="en-US" altLang="ko-KR" sz="2000" dirty="0"/>
              <a:t>Command, </a:t>
            </a:r>
            <a:r>
              <a:rPr lang="en-US" altLang="ko-KR" sz="2000" dirty="0" smtClean="0"/>
              <a:t>CVD, location information.</a:t>
            </a:r>
            <a:endParaRPr lang="en-US" dirty="0" smtClean="0"/>
          </a:p>
          <a:p>
            <a:pPr marL="0" indent="0">
              <a:buFont typeface="GulimChe" pitchFamily="49" charset="-127"/>
              <a:buNone/>
              <a:defRPr/>
            </a:pPr>
            <a:endParaRPr lang="en-US" dirty="0" smtClean="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238204297"/>
              </p:ext>
            </p:extLst>
          </p:nvPr>
        </p:nvGraphicFramePr>
        <p:xfrm>
          <a:off x="3429000" y="3208020"/>
          <a:ext cx="2133600" cy="3093720"/>
        </p:xfrm>
        <a:graphic>
          <a:graphicData uri="http://schemas.openxmlformats.org/presentationml/2006/ole">
            <mc:AlternateContent xmlns:mc="http://schemas.openxmlformats.org/markup-compatibility/2006">
              <mc:Choice xmlns:v="urn:schemas-microsoft-com:vml" Requires="v">
                <p:oleObj spid="_x0000_s9245" name="Visio" r:id="rId3" imgW="1603779" imgH="3520530" progId="">
                  <p:embed/>
                </p:oleObj>
              </mc:Choice>
              <mc:Fallback>
                <p:oleObj name="Visio" r:id="rId3" imgW="1603779" imgH="3520530"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08020"/>
                        <a:ext cx="2133600" cy="3093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9" name="직사각형 8"/>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바닥글 개체 틀 9"/>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1" name="그룹 10"/>
          <p:cNvGrpSpPr/>
          <p:nvPr/>
        </p:nvGrpSpPr>
        <p:grpSpPr>
          <a:xfrm>
            <a:off x="6088040" y="296840"/>
            <a:ext cx="3429000" cy="307777"/>
            <a:chOff x="6088040" y="296840"/>
            <a:chExt cx="3429000" cy="307777"/>
          </a:xfrm>
        </p:grpSpPr>
        <p:sp>
          <p:nvSpPr>
            <p:cNvPr id="12" name="직사각형 11"/>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310699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altLang="ko-KR" dirty="0">
                <a:latin typeface="Times New Roman" pitchFamily="18" charset="0"/>
                <a:cs typeface="Times New Roman" pitchFamily="18" charset="0"/>
              </a:rPr>
              <a:t>Mobility </a:t>
            </a:r>
            <a:r>
              <a:rPr lang="en-US" altLang="ko-KR" dirty="0" smtClean="0">
                <a:latin typeface="Times New Roman" pitchFamily="18" charset="0"/>
                <a:cs typeface="Times New Roman" pitchFamily="18" charset="0"/>
              </a:rPr>
              <a:t>and Link Switching Issues</a:t>
            </a:r>
            <a:endParaRPr lang="en-US" dirty="0"/>
          </a:p>
        </p:txBody>
      </p:sp>
      <p:sp>
        <p:nvSpPr>
          <p:cNvPr id="6147" name="Content Placeholder 2"/>
          <p:cNvSpPr>
            <a:spLocks noGrp="1"/>
          </p:cNvSpPr>
          <p:nvPr>
            <p:ph idx="1"/>
          </p:nvPr>
        </p:nvSpPr>
        <p:spPr>
          <a:xfrm>
            <a:off x="685800" y="1524000"/>
            <a:ext cx="7772400" cy="4572000"/>
          </a:xfrm>
        </p:spPr>
        <p:txBody>
          <a:bodyPr/>
          <a:lstStyle/>
          <a:p>
            <a:r>
              <a:rPr lang="en-US" altLang="ko-KR" sz="2000" dirty="0">
                <a:cs typeface="Times New Roman" pitchFamily="18" charset="0"/>
              </a:rPr>
              <a:t>Mobility includes two types: physical and logical</a:t>
            </a:r>
          </a:p>
          <a:p>
            <a:pPr lvl="1"/>
            <a:r>
              <a:rPr lang="en-US" altLang="ko-KR" sz="1800" dirty="0">
                <a:cs typeface="Times New Roman" pitchFamily="18" charset="0"/>
              </a:rPr>
              <a:t>Physical mobility occurs when the VLC </a:t>
            </a:r>
          </a:p>
          <a:p>
            <a:pPr lvl="1">
              <a:buNone/>
            </a:pPr>
            <a:r>
              <a:rPr lang="en-US" altLang="ko-KR" sz="1800" dirty="0">
                <a:cs typeface="Times New Roman" pitchFamily="18" charset="0"/>
              </a:rPr>
              <a:t>	device M1 changes its position due to the </a:t>
            </a:r>
          </a:p>
          <a:p>
            <a:pPr lvl="1">
              <a:buNone/>
            </a:pPr>
            <a:r>
              <a:rPr lang="en-US" altLang="ko-KR" sz="1800" dirty="0">
                <a:cs typeface="Times New Roman" pitchFamily="18" charset="0"/>
              </a:rPr>
              <a:t>	movement within the coverage area of </a:t>
            </a:r>
          </a:p>
          <a:p>
            <a:pPr lvl="1">
              <a:buNone/>
            </a:pPr>
            <a:r>
              <a:rPr lang="en-US" altLang="ko-KR" sz="1800" dirty="0">
                <a:cs typeface="Times New Roman" pitchFamily="18" charset="0"/>
              </a:rPr>
              <a:t>	infrastructure I1</a:t>
            </a:r>
          </a:p>
          <a:p>
            <a:pPr lvl="1">
              <a:buNone/>
            </a:pPr>
            <a:endParaRPr lang="en-US" altLang="ko-KR" sz="1800" dirty="0">
              <a:cs typeface="Times New Roman" pitchFamily="18" charset="0"/>
            </a:endParaRPr>
          </a:p>
          <a:p>
            <a:pPr lvl="1">
              <a:buNone/>
            </a:pPr>
            <a:endParaRPr lang="en-US" altLang="ko-KR" sz="1800" dirty="0">
              <a:cs typeface="Times New Roman" pitchFamily="18" charset="0"/>
            </a:endParaRPr>
          </a:p>
          <a:p>
            <a:pPr lvl="1">
              <a:buNone/>
            </a:pPr>
            <a:endParaRPr lang="en-US" altLang="ko-KR" sz="1800" dirty="0">
              <a:cs typeface="Times New Roman" pitchFamily="18" charset="0"/>
            </a:endParaRPr>
          </a:p>
          <a:p>
            <a:pPr lvl="1"/>
            <a:r>
              <a:rPr lang="en-US" altLang="ko-KR" sz="1800" dirty="0">
                <a:cs typeface="Times New Roman" pitchFamily="18" charset="0"/>
              </a:rPr>
              <a:t>Logical mobility occurs when the device </a:t>
            </a:r>
          </a:p>
          <a:p>
            <a:pPr lvl="1">
              <a:buNone/>
            </a:pPr>
            <a:r>
              <a:rPr lang="en-US" altLang="ko-KR" sz="1800" dirty="0">
                <a:cs typeface="Times New Roman" pitchFamily="18" charset="0"/>
              </a:rPr>
              <a:t>	M1 changes its communication link from </a:t>
            </a:r>
          </a:p>
          <a:p>
            <a:pPr lvl="1">
              <a:buNone/>
            </a:pPr>
            <a:r>
              <a:rPr lang="en-US" altLang="ko-KR" sz="1800" dirty="0">
                <a:cs typeface="Times New Roman" pitchFamily="18" charset="0"/>
              </a:rPr>
              <a:t>	a link with infrastructure I2 to one with </a:t>
            </a:r>
          </a:p>
          <a:p>
            <a:pPr lvl="1">
              <a:buNone/>
            </a:pPr>
            <a:r>
              <a:rPr lang="en-US" altLang="ko-KR" sz="1800" dirty="0">
                <a:cs typeface="Times New Roman" pitchFamily="18" charset="0"/>
              </a:rPr>
              <a:t>	infrastructure I3 </a:t>
            </a: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pic>
        <p:nvPicPr>
          <p:cNvPr id="58" name="Picture 2"/>
          <p:cNvPicPr>
            <a:picLocks noChangeAspect="1" noChangeArrowheads="1"/>
          </p:cNvPicPr>
          <p:nvPr/>
        </p:nvPicPr>
        <p:blipFill>
          <a:blip r:embed="rId2" cstate="print"/>
          <a:srcRect/>
          <a:stretch>
            <a:fillRect/>
          </a:stretch>
        </p:blipFill>
        <p:spPr bwMode="auto">
          <a:xfrm>
            <a:off x="5334000" y="1905000"/>
            <a:ext cx="3124200" cy="1828800"/>
          </a:xfrm>
          <a:prstGeom prst="rect">
            <a:avLst/>
          </a:prstGeom>
          <a:noFill/>
          <a:ln w="9525">
            <a:noFill/>
            <a:miter lim="800000"/>
            <a:headEnd/>
            <a:tailEnd/>
          </a:ln>
          <a:effectLst/>
        </p:spPr>
      </p:pic>
      <p:pic>
        <p:nvPicPr>
          <p:cNvPr id="59" name="Picture 3"/>
          <p:cNvPicPr>
            <a:picLocks noChangeAspect="1" noChangeArrowheads="1"/>
          </p:cNvPicPr>
          <p:nvPr/>
        </p:nvPicPr>
        <p:blipFill>
          <a:blip r:embed="rId3" cstate="print"/>
          <a:srcRect/>
          <a:stretch>
            <a:fillRect/>
          </a:stretch>
        </p:blipFill>
        <p:spPr bwMode="auto">
          <a:xfrm>
            <a:off x="5486400" y="4267200"/>
            <a:ext cx="3200400" cy="2209800"/>
          </a:xfrm>
          <a:prstGeom prst="rect">
            <a:avLst/>
          </a:prstGeom>
          <a:noFill/>
          <a:ln w="9525">
            <a:noFill/>
            <a:miter lim="800000"/>
            <a:headEnd/>
            <a:tailEnd/>
          </a:ln>
          <a:effectLst/>
        </p:spPr>
      </p:pic>
      <p:sp>
        <p:nvSpPr>
          <p:cNvPr id="8" name="직사각형 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 name="바닥글 개체 틀 8"/>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0" name="그룹 9"/>
          <p:cNvGrpSpPr/>
          <p:nvPr/>
        </p:nvGrpSpPr>
        <p:grpSpPr>
          <a:xfrm>
            <a:off x="6088040" y="296840"/>
            <a:ext cx="3429000" cy="307777"/>
            <a:chOff x="6088040" y="296840"/>
            <a:chExt cx="3429000" cy="307777"/>
          </a:xfrm>
        </p:grpSpPr>
        <p:sp>
          <p:nvSpPr>
            <p:cNvPr id="12" name="직사각형 11"/>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315445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kumimoji="1" lang="en-US" dirty="0" smtClean="0">
                <a:solidFill>
                  <a:schemeClr val="tx1"/>
                </a:solidFill>
                <a:cs typeface="Times New Roman" pitchFamily="18" charset="0"/>
              </a:rPr>
              <a:t>Location-Aware </a:t>
            </a:r>
            <a:r>
              <a:rPr kumimoji="1" lang="en-US" dirty="0">
                <a:solidFill>
                  <a:schemeClr val="tx1"/>
                </a:solidFill>
                <a:cs typeface="Times New Roman" pitchFamily="18" charset="0"/>
              </a:rPr>
              <a:t>Link Switching Scheme</a:t>
            </a:r>
          </a:p>
        </p:txBody>
      </p:sp>
      <p:sp>
        <p:nvSpPr>
          <p:cNvPr id="4099" name="Content Placeholder 2"/>
          <p:cNvSpPr>
            <a:spLocks noGrp="1"/>
          </p:cNvSpPr>
          <p:nvPr>
            <p:ph idx="1"/>
          </p:nvPr>
        </p:nvSpPr>
        <p:spPr>
          <a:xfrm>
            <a:off x="685800" y="1676400"/>
            <a:ext cx="8001000" cy="4495800"/>
          </a:xfrm>
        </p:spPr>
        <p:txBody>
          <a:bodyPr/>
          <a:lstStyle/>
          <a:p>
            <a:r>
              <a:rPr lang="en-US" altLang="ko-KR" sz="2400" dirty="0">
                <a:solidFill>
                  <a:srgbClr val="080808"/>
                </a:solidFill>
                <a:cs typeface="Times New Roman" pitchFamily="18" charset="0"/>
              </a:rPr>
              <a:t>Minimize the link switching delay</a:t>
            </a:r>
            <a:r>
              <a:rPr lang="en-US" altLang="ko-KR" sz="2400" dirty="0" smtClean="0"/>
              <a:t>.</a:t>
            </a:r>
          </a:p>
          <a:p>
            <a:r>
              <a:rPr lang="en-US" altLang="ko-KR" sz="2400" dirty="0">
                <a:solidFill>
                  <a:srgbClr val="080808"/>
                </a:solidFill>
                <a:cs typeface="Times New Roman" pitchFamily="18" charset="0"/>
              </a:rPr>
              <a:t>Reduce the number of scanned neighbor tags</a:t>
            </a:r>
            <a:endParaRPr lang="en-US" sz="2400" dirty="0" smtClean="0"/>
          </a:p>
          <a:p>
            <a:pPr marL="0" indent="0">
              <a:buFont typeface="GulimChe" pitchFamily="49" charset="-127"/>
              <a:buNone/>
              <a:defRPr/>
            </a:pPr>
            <a:endParaRPr lang="en-US" sz="2400" dirty="0" smtClean="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80551207"/>
              </p:ext>
            </p:extLst>
          </p:nvPr>
        </p:nvGraphicFramePr>
        <p:xfrm>
          <a:off x="2621933" y="2819400"/>
          <a:ext cx="3648075" cy="2874901"/>
        </p:xfrm>
        <a:graphic>
          <a:graphicData uri="http://schemas.openxmlformats.org/presentationml/2006/ole">
            <mc:AlternateContent xmlns:mc="http://schemas.openxmlformats.org/markup-compatibility/2006">
              <mc:Choice xmlns:v="urn:schemas-microsoft-com:vml" Requires="v">
                <p:oleObj spid="_x0000_s11318" name="Visio" r:id="rId3" imgW="8391626" imgH="6741576" progId="">
                  <p:embed/>
                </p:oleObj>
              </mc:Choice>
              <mc:Fallback>
                <p:oleObj name="Visio" r:id="rId3" imgW="8391626" imgH="6741576" progId="">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t="5426" b="5426"/>
                      <a:stretch>
                        <a:fillRect/>
                      </a:stretch>
                    </p:blipFill>
                    <p:spPr bwMode="auto">
                      <a:xfrm>
                        <a:off x="2621933" y="2819400"/>
                        <a:ext cx="3648075" cy="2874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
        <p:nvSpPr>
          <p:cNvPr id="8" name="직사각형 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바닥글 개체 틀 9"/>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1" name="그룹 10"/>
          <p:cNvGrpSpPr/>
          <p:nvPr/>
        </p:nvGrpSpPr>
        <p:grpSpPr>
          <a:xfrm>
            <a:off x="6088040" y="296840"/>
            <a:ext cx="3429000" cy="307777"/>
            <a:chOff x="6088040" y="296840"/>
            <a:chExt cx="3429000" cy="307777"/>
          </a:xfrm>
        </p:grpSpPr>
        <p:sp>
          <p:nvSpPr>
            <p:cNvPr id="12" name="직사각형 11"/>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IEEE </a:t>
              </a:r>
              <a:r>
                <a:rPr lang="en-US" altLang="ko-KR" sz="1400" b="1" dirty="0" smtClean="0"/>
                <a:t>15-12-0277-00-wng0</a:t>
              </a:r>
              <a:endParaRPr lang="ko-KR" altLang="en-US" sz="1400" b="1" dirty="0"/>
            </a:p>
          </p:txBody>
        </p:sp>
      </p:grpSp>
    </p:spTree>
    <p:extLst>
      <p:ext uri="{BB962C8B-B14F-4D97-AF65-F5344CB8AC3E}">
        <p14:creationId xmlns:p14="http://schemas.microsoft.com/office/powerpoint/2010/main" val="219395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smtClean="0">
                <a:latin typeface="Times New Roman" pitchFamily="18" charset="0"/>
                <a:cs typeface="Times New Roman" pitchFamily="18" charset="0"/>
              </a:rPr>
              <a:t>Position </a:t>
            </a: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ased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obile </a:t>
            </a: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leaning Robot</a:t>
            </a:r>
            <a:endParaRPr lang="en-US" dirty="0"/>
          </a:p>
        </p:txBody>
      </p:sp>
      <p:sp>
        <p:nvSpPr>
          <p:cNvPr id="6147" name="Content Placeholder 2"/>
          <p:cNvSpPr>
            <a:spLocks noGrp="1"/>
          </p:cNvSpPr>
          <p:nvPr>
            <p:ph idx="1"/>
          </p:nvPr>
        </p:nvSpPr>
        <p:spPr>
          <a:xfrm>
            <a:off x="685800" y="1524000"/>
            <a:ext cx="7772400" cy="4572000"/>
          </a:xfrm>
        </p:spPr>
        <p:txBody>
          <a:bodyPr/>
          <a:lstStyle/>
          <a:p>
            <a:r>
              <a:rPr lang="en-US" altLang="ko-KR" sz="2400" dirty="0" smtClean="0">
                <a:cs typeface="Times New Roman" pitchFamily="18" charset="0"/>
              </a:rPr>
              <a:t>Based on LBS service, provide mobile cleaning robot control in the indoor LED environment. </a:t>
            </a:r>
            <a:endParaRPr lang="en-US" altLang="ko-KR" sz="2400" dirty="0">
              <a:cs typeface="Times New Roman" pitchFamily="18" charset="0"/>
            </a:endParaRPr>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9</a:t>
            </a:fld>
            <a:endParaRPr lang="en-US" dirty="0"/>
          </a:p>
        </p:txBody>
      </p:sp>
      <p:sp>
        <p:nvSpPr>
          <p:cNvPr id="11"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7116641"/>
              </p:ext>
            </p:extLst>
          </p:nvPr>
        </p:nvGraphicFramePr>
        <p:xfrm>
          <a:off x="2438400" y="2895600"/>
          <a:ext cx="4195763" cy="3386137"/>
        </p:xfrm>
        <a:graphic>
          <a:graphicData uri="http://schemas.openxmlformats.org/presentationml/2006/ole">
            <mc:AlternateContent xmlns:mc="http://schemas.openxmlformats.org/markup-compatibility/2006">
              <mc:Choice xmlns:v="urn:schemas-microsoft-com:vml" Requires="v">
                <p:oleObj spid="_x0000_s13342" name="Visio" r:id="rId3" imgW="4195877" imgH="3386328" progId="">
                  <p:embed/>
                </p:oleObj>
              </mc:Choice>
              <mc:Fallback>
                <p:oleObj name="Visio" r:id="rId3" imgW="4195877" imgH="3386328"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895600"/>
                        <a:ext cx="4195763" cy="338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직사각형 7"/>
          <p:cNvSpPr/>
          <p:nvPr/>
        </p:nvSpPr>
        <p:spPr bwMode="auto">
          <a:xfrm>
            <a:off x="5457825" y="323850"/>
            <a:ext cx="36576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 name="바닥글 개체 틀 8"/>
          <p:cNvSpPr>
            <a:spLocks noGrp="1"/>
          </p:cNvSpPr>
          <p:nvPr>
            <p:ph type="ftr" sz="quarter" idx="11"/>
          </p:nvPr>
        </p:nvSpPr>
        <p:spPr>
          <a:xfrm>
            <a:off x="5486400" y="6475413"/>
            <a:ext cx="3124200" cy="184666"/>
          </a:xfrm>
        </p:spPr>
        <p:txBody>
          <a:bodyPr/>
          <a:lstStyle/>
          <a:p>
            <a:r>
              <a:rPr lang="en-US" dirty="0" err="1" smtClean="0"/>
              <a:t>Yeong</a:t>
            </a:r>
            <a:r>
              <a:rPr lang="en-US" dirty="0" smtClean="0"/>
              <a:t> </a:t>
            </a:r>
            <a:r>
              <a:rPr lang="en-US" dirty="0" smtClean="0"/>
              <a:t>Min Jang, </a:t>
            </a:r>
            <a:r>
              <a:rPr lang="en-US" dirty="0" err="1" smtClean="0"/>
              <a:t>Kookmin</a:t>
            </a:r>
            <a:r>
              <a:rPr lang="en-US" dirty="0" smtClean="0"/>
              <a:t> University</a:t>
            </a:r>
            <a:endParaRPr lang="en-US" dirty="0"/>
          </a:p>
        </p:txBody>
      </p:sp>
      <p:grpSp>
        <p:nvGrpSpPr>
          <p:cNvPr id="10" name="그룹 9"/>
          <p:cNvGrpSpPr/>
          <p:nvPr/>
        </p:nvGrpSpPr>
        <p:grpSpPr>
          <a:xfrm>
            <a:off x="6088040" y="296840"/>
            <a:ext cx="3429000" cy="307777"/>
            <a:chOff x="6088040" y="296840"/>
            <a:chExt cx="3429000" cy="307777"/>
          </a:xfrm>
        </p:grpSpPr>
        <p:sp>
          <p:nvSpPr>
            <p:cNvPr id="12" name="직사각형 11"/>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088040" y="296840"/>
              <a:ext cx="3429000" cy="307777"/>
            </a:xfrm>
            <a:prstGeom prst="rect">
              <a:avLst/>
            </a:prstGeom>
            <a:noFill/>
          </p:spPr>
          <p:txBody>
            <a:bodyPr wrap="square" rtlCol="0">
              <a:spAutoFit/>
            </a:bodyPr>
            <a:lstStyle/>
            <a:p>
              <a:r>
                <a:rPr lang="en-US" altLang="ko-KR" sz="1400" b="1" dirty="0" smtClean="0">
                  <a:latin typeface="+mj-lt"/>
                </a:rPr>
                <a:t>doc.: </a:t>
              </a:r>
              <a:r>
                <a:rPr lang="en-US" altLang="ko-KR" sz="1400" b="1" dirty="0"/>
                <a:t>IEEE 15-12-0277-00-wng0</a:t>
              </a:r>
              <a:endParaRPr lang="ko-KR" altLang="en-US" sz="1400" b="1" dirty="0"/>
            </a:p>
          </p:txBody>
        </p:sp>
      </p:grpSp>
    </p:spTree>
    <p:extLst>
      <p:ext uri="{BB962C8B-B14F-4D97-AF65-F5344CB8AC3E}">
        <p14:creationId xmlns:p14="http://schemas.microsoft.com/office/powerpoint/2010/main" val="109702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6143</TotalTime>
  <Words>858</Words>
  <Application>Microsoft Office PowerPoint</Application>
  <PresentationFormat>On-screen Show (4:3)</PresentationFormat>
  <Paragraphs>244</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VLC_Composition_090917</vt:lpstr>
      <vt:lpstr>Visio</vt:lpstr>
      <vt:lpstr>PowerPoint Presentation</vt:lpstr>
      <vt:lpstr>Contents</vt:lpstr>
      <vt:lpstr>PHY layer</vt:lpstr>
      <vt:lpstr>MAC Sub-layer</vt:lpstr>
      <vt:lpstr>Super-frame Structure</vt:lpstr>
      <vt:lpstr>Multi-Frame Type </vt:lpstr>
      <vt:lpstr>Mobility and Link Switching Issues</vt:lpstr>
      <vt:lpstr>Location-Aware Link Switching Scheme</vt:lpstr>
      <vt:lpstr>Position Based Mobile Cleaning Robot</vt:lpstr>
      <vt:lpstr>Interference Issues and Scenarios</vt:lpstr>
      <vt:lpstr>Hidden Terminal Problem in LED Communications</vt:lpstr>
      <vt:lpstr>Dynamic FOV Adjustment</vt:lpstr>
      <vt:lpstr>Cooperative and Relay Networks</vt:lpstr>
      <vt:lpstr>Cooperative and Relay Network</vt:lpstr>
      <vt:lpstr>Visible RFID</vt:lpstr>
      <vt:lpstr>Visible RFID</vt:lpstr>
      <vt:lpstr>Conclusion</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Jang</cp:lastModifiedBy>
  <cp:revision>275</cp:revision>
  <cp:lastPrinted>2012-03-12T07:40:50Z</cp:lastPrinted>
  <dcterms:created xsi:type="dcterms:W3CDTF">2009-09-18T11:31:33Z</dcterms:created>
  <dcterms:modified xsi:type="dcterms:W3CDTF">2012-05-16T18:22:08Z</dcterms:modified>
</cp:coreProperties>
</file>