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9" r:id="rId5"/>
    <p:sldId id="363" r:id="rId6"/>
    <p:sldId id="366" r:id="rId7"/>
    <p:sldId id="328" r:id="rId8"/>
    <p:sldId id="365" r:id="rId9"/>
    <p:sldId id="364" r:id="rId10"/>
    <p:sldId id="359" r:id="rId11"/>
    <p:sldId id="34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ingzx" initials="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E8E8F6"/>
    <a:srgbClr val="FDCFFE"/>
    <a:srgbClr val="C49500"/>
    <a:srgbClr val="CDCDEC"/>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72" autoAdjust="0"/>
    <p:restoredTop sz="96271" autoAdjust="0"/>
  </p:normalViewPr>
  <p:slideViewPr>
    <p:cSldViewPr>
      <p:cViewPr varScale="1">
        <p:scale>
          <a:sx n="76" d="100"/>
          <a:sy n="76" d="100"/>
        </p:scale>
        <p:origin x="-882"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2"/>
    </p:cViewPr>
  </p:sorterViewPr>
  <p:notesViewPr>
    <p:cSldViewPr>
      <p:cViewPr varScale="1">
        <p:scale>
          <a:sx n="68" d="100"/>
          <a:sy n="68" d="100"/>
        </p:scale>
        <p:origin x="-2586" y="-108"/>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dirty="0"/>
              <a:t>Page </a:t>
            </a:r>
            <a:fld id="{B4F8AD43-E402-41B7-B115-8DD5F30161B6}" type="slidenum">
              <a:rPr lang="en-US" altLang="ko-KR"/>
              <a:pPr>
                <a:defRPr/>
              </a:pPr>
              <a:t>‹#›</a:t>
            </a:fld>
            <a:endParaRPr lang="en-US" altLang="ko-KR"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dirty="0">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dirty="0"/>
              <a:t>Page </a:t>
            </a:r>
            <a:fld id="{D9D5E8B8-2455-4602-8B1C-152953E2E95B}" type="slidenum">
              <a:rPr lang="en-US" altLang="ko-KR"/>
              <a:pPr>
                <a:defRPr/>
              </a:pPr>
              <a:t>‹#›</a:t>
            </a:fld>
            <a:endParaRPr lang="en-US" altLang="ko-KR"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dirty="0"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dirty="0"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dirty="0"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dirty="0" smtClean="0">
                <a:ea typeface="굴림" charset="-127"/>
              </a:rPr>
              <a:t>Page </a:t>
            </a:r>
            <a:fld id="{11F965A4-AC5D-436E-8BA6-21F1A808BD1D}" type="slidenum">
              <a:rPr lang="en-US" altLang="ko-KR" smtClean="0">
                <a:ea typeface="굴림" charset="-127"/>
              </a:rPr>
              <a:pPr/>
              <a:t>1</a:t>
            </a:fld>
            <a:endParaRPr lang="en-US" altLang="ko-KR" dirty="0"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marL="342900" lvl="1" indent="-228600">
              <a:buNone/>
            </a:pPr>
            <a:endParaRPr lang="en-US" altLang="ko-KR" baseline="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2</a:t>
            </a:fld>
            <a:endParaRPr lang="en-US" altLang="ko-K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B8505083-D182-4BF7-B1A7-D3F76AEDD19D}"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0BC50D84-1EAC-4A17-AF61-D7DD116B5736}"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5E3CA38D-8142-45EE-B811-9B3558A2F401}"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May 15, 2012</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smtClean="0"/>
              <a:t>Qing Li, InterDigital</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dirty="0"/>
              <a:t>Slide </a:t>
            </a:r>
            <a:fld id="{C164B3C6-2D55-496E-8471-DD3723B83220}"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2620D5C4-2595-4CF8-89AE-D17BD365DF62}"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4BA83FC4-CD48-4352-B4FA-3C1682037BB9}"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dirty="0"/>
              <a:t>Slide </a:t>
            </a:r>
            <a:fld id="{4DF77B46-506C-47ED-AD0C-182D0234B9C5}"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dirty="0"/>
              <a:t>Slide </a:t>
            </a:r>
            <a:fld id="{F1506DB4-C36A-4456-BE78-7F29087315D5}"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&lt;January 2012&gt;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dirty="0"/>
              <a:t>Slide </a:t>
            </a:r>
            <a:fld id="{4E722527-479E-4D1A-B5FB-1AD46EC2B973}"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BDF97633-195F-4C6F-AB4D-C85C17EB09CB}"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F2B6AA55-FD2B-4512-93D5-674D39FDB0D3}"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May 15, 2012</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Qing Li, InterDigital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dirty="0"/>
              <a:t>Slide </a:t>
            </a:r>
            <a:fld id="{36554915-7DE9-4A2E-89A7-6EC8123C55CC}" type="slidenum">
              <a:rPr lang="en-US" altLang="ko-KR"/>
              <a:pPr>
                <a:defRPr/>
              </a:pPr>
              <a:t>‹#›</a:t>
            </a:fld>
            <a:endParaRPr lang="en-US" altLang="ko-KR" dirty="0"/>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sz="1400" b="1" i="0" kern="1200" dirty="0" smtClean="0">
                <a:solidFill>
                  <a:schemeClr val="tx1"/>
                </a:solidFill>
                <a:latin typeface="Times New Roman" pitchFamily="18" charset="0"/>
                <a:ea typeface="+mn-ea"/>
                <a:cs typeface="+mn-cs"/>
              </a:rPr>
              <a:t>IEEE 15-12-0272-00-0008</a:t>
            </a:r>
            <a:endParaRPr lang="en-US" altLang="ko-KR" sz="16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dirty="0" smtClean="0">
                <a:ea typeface="굴림" charset="-127"/>
              </a:rPr>
              <a:t>Slide </a:t>
            </a:r>
            <a:fld id="{825B8318-F5FE-4708-835F-FCE426F82977}" type="slidenum">
              <a:rPr lang="en-US" altLang="ko-KR" smtClean="0">
                <a:ea typeface="굴림" charset="-127"/>
              </a:rPr>
              <a:pPr/>
              <a:t>1</a:t>
            </a:fld>
            <a:endParaRPr lang="en-US" altLang="ko-KR" dirty="0" smtClean="0">
              <a:ea typeface="굴림" charset="-127"/>
            </a:endParaRPr>
          </a:p>
        </p:txBody>
      </p:sp>
      <p:sp>
        <p:nvSpPr>
          <p:cNvPr id="6"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Use cases and Applications for PAC</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 [</a:t>
            </a:r>
            <a:r>
              <a:rPr lang="en-US" altLang="ko-KR" sz="1600" dirty="0" smtClean="0">
                <a:solidFill>
                  <a:srgbClr val="FF0000"/>
                </a:solidFill>
                <a:ea typeface="굴림" pitchFamily="50" charset="-127"/>
              </a:rPr>
              <a:t>16 </a:t>
            </a:r>
            <a:r>
              <a:rPr lang="en-US" altLang="ko-KR" sz="1600" dirty="0" smtClean="0">
                <a:solidFill>
                  <a:srgbClr val="FF0000"/>
                </a:solidFill>
                <a:ea typeface="굴림" pitchFamily="50" charset="-127"/>
              </a:rPr>
              <a:t>May,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Eldad Zeira, Qing Li</a:t>
            </a:r>
            <a:r>
              <a:rPr lang="en-US" altLang="ko-KR" sz="1600" dirty="0" smtClean="0">
                <a:solidFill>
                  <a:schemeClr val="tx2"/>
                </a:solidFill>
                <a:ea typeface="굴림" pitchFamily="50" charset="-127"/>
              </a:rPr>
              <a:t>]</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  Company: [</a:t>
            </a:r>
            <a:r>
              <a:rPr lang="en-US" altLang="ko-KR" sz="1600" dirty="0" smtClean="0">
                <a:solidFill>
                  <a:srgbClr val="FF0000"/>
                </a:solidFill>
                <a:ea typeface="굴림" pitchFamily="50" charset="-127"/>
              </a:rPr>
              <a:t>InterDigital </a:t>
            </a:r>
            <a:r>
              <a:rPr lang="en-US" altLang="ko-KR" sz="1600" dirty="0" smtClean="0">
                <a:solidFill>
                  <a:srgbClr val="FF0000"/>
                </a:solidFill>
                <a:ea typeface="굴림" pitchFamily="50" charset="-127"/>
              </a:rPr>
              <a:t>Communications LLC</a:t>
            </a:r>
            <a:r>
              <a:rPr lang="en-US" altLang="ko-KR" sz="1600" dirty="0" smtClean="0">
                <a:ea typeface="굴림" pitchFamily="50" charset="-127"/>
              </a:rPr>
              <a:t>]</a:t>
            </a:r>
            <a:endParaRPr lang="en-US" altLang="ko-KR" sz="1600" dirty="0">
              <a:solidFill>
                <a:schemeClr val="tx2"/>
              </a:solidFill>
              <a:ea typeface="굴림" pitchFamily="50" charset="-127"/>
            </a:endParaRPr>
          </a:p>
          <a:p>
            <a:pPr>
              <a:defRPr/>
            </a:pPr>
            <a:r>
              <a:rPr lang="en-US" altLang="ko-KR" sz="1600" dirty="0" smtClean="0">
                <a:solidFill>
                  <a:schemeClr val="tx2"/>
                </a:solidFill>
                <a:ea typeface="굴림" pitchFamily="50" charset="-127"/>
              </a:rPr>
              <a:t>  Address: 						 </a:t>
            </a:r>
          </a:p>
          <a:p>
            <a:pPr>
              <a:defRPr/>
            </a:pPr>
            <a:r>
              <a:rPr lang="en-US" altLang="ko-KR" sz="1600" dirty="0" smtClean="0">
                <a:solidFill>
                  <a:schemeClr val="tx2"/>
                </a:solidFill>
                <a:ea typeface="굴림" pitchFamily="50" charset="-127"/>
              </a:rPr>
              <a:t>  E-Mail:  [</a:t>
            </a:r>
            <a:r>
              <a:rPr lang="en-US" altLang="ko-KR" sz="1600" dirty="0" smtClean="0">
                <a:solidFill>
                  <a:srgbClr val="FF0000"/>
                </a:solidFill>
                <a:ea typeface="굴림" pitchFamily="50" charset="-127"/>
              </a:rPr>
              <a:t>Eldad.Zeira@InterDigital.com</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 		           	</a:t>
            </a: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15-12-0202-01-0008-call-for-applications-tg8-pac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This document presents a proposal responding to the call for applications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use cases and concepts for 802.15.8 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accent2">
                    <a:lumMod val="50000"/>
                  </a:schemeClr>
                </a:solidFill>
                <a:latin typeface="Arial Black" pitchFamily="34" charset="0"/>
                <a:cs typeface="Arial" pitchFamily="34" charset="0"/>
              </a:rPr>
              <a:t>Introduction</a:t>
            </a:r>
            <a:endParaRPr lang="ko-KR" altLang="en-US" dirty="0">
              <a:solidFill>
                <a:schemeClr val="accent2">
                  <a:lumMod val="50000"/>
                </a:schemeClr>
              </a:solidFill>
              <a:latin typeface="Arial Black" pitchFamily="34" charset="0"/>
              <a:cs typeface="Arial" pitchFamily="34" charset="0"/>
            </a:endParaRPr>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solidFill>
                  <a:schemeClr val="accent2">
                    <a:lumMod val="75000"/>
                  </a:schemeClr>
                </a:solidFill>
                <a:latin typeface="+mn-lt"/>
              </a:rPr>
              <a:t>Provided is a proposed application matrix to be used for identifying technical requirements for the PAC system design at PHY and MAC layers</a:t>
            </a:r>
          </a:p>
          <a:p>
            <a:r>
              <a:rPr lang="en-US" altLang="ko-KR" sz="2400" dirty="0" smtClean="0">
                <a:solidFill>
                  <a:schemeClr val="accent2">
                    <a:lumMod val="75000"/>
                  </a:schemeClr>
                </a:solidFill>
                <a:latin typeface="+mn-lt"/>
              </a:rPr>
              <a:t>This application matrix is not </a:t>
            </a:r>
            <a:r>
              <a:rPr lang="en-US" altLang="ko-KR" sz="2400" dirty="0" smtClean="0">
                <a:solidFill>
                  <a:schemeClr val="accent2">
                    <a:lumMod val="75000"/>
                  </a:schemeClr>
                </a:solidFill>
                <a:latin typeface="+mn-lt"/>
              </a:rPr>
              <a:t>exhaustive, all parameters should be considered as an example. </a:t>
            </a:r>
            <a:endParaRPr lang="en-US" altLang="ko-KR" sz="2400" dirty="0" smtClean="0">
              <a:solidFill>
                <a:schemeClr val="accent2">
                  <a:lumMod val="75000"/>
                </a:schemeClr>
              </a:solidFill>
              <a:latin typeface="+mn-lt"/>
            </a:endParaRPr>
          </a:p>
          <a:p>
            <a:r>
              <a:rPr lang="en-US" altLang="ko-KR" sz="2400" dirty="0" smtClean="0">
                <a:solidFill>
                  <a:schemeClr val="accent2">
                    <a:lumMod val="75000"/>
                  </a:schemeClr>
                </a:solidFill>
                <a:latin typeface="+mn-lt"/>
                <a:sym typeface="Wingdings" pitchFamily="2" charset="2"/>
              </a:rPr>
              <a:t>We can observe that different applications can generate distinct requirements regarding network topology and characteristics </a:t>
            </a:r>
            <a:endParaRPr lang="en-US" altLang="ko-KR" sz="1400" dirty="0" smtClean="0">
              <a:solidFill>
                <a:srgbClr val="FF0000"/>
              </a:solidFill>
              <a:latin typeface="+mn-lt"/>
            </a:endParaRPr>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2</a:t>
            </a:fld>
            <a:endParaRPr lang="en-US" altLang="ko-KR" dirty="0"/>
          </a:p>
        </p:txBody>
      </p:sp>
      <p:sp>
        <p:nvSpPr>
          <p:cNvPr id="8"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251520" y="1124744"/>
            <a:ext cx="8424936" cy="4971256"/>
          </a:xfrm>
        </p:spPr>
        <p:txBody>
          <a:bodyPr>
            <a:noAutofit/>
          </a:bodyPr>
          <a:lstStyle/>
          <a:p>
            <a:r>
              <a:rPr lang="en-US" altLang="ko-KR" sz="2000" dirty="0" smtClean="0">
                <a:solidFill>
                  <a:schemeClr val="accent2">
                    <a:lumMod val="75000"/>
                  </a:schemeClr>
                </a:solidFill>
                <a:latin typeface="+mn-lt"/>
              </a:rPr>
              <a:t>This proposed application matrix is broken up into several areas, as defined below:</a:t>
            </a:r>
          </a:p>
          <a:p>
            <a:pPr lvl="1"/>
            <a:r>
              <a:rPr lang="en-US" altLang="ko-KR" sz="1600" dirty="0" smtClean="0">
                <a:solidFill>
                  <a:schemeClr val="accent2">
                    <a:lumMod val="75000"/>
                  </a:schemeClr>
                </a:solidFill>
                <a:latin typeface="+mn-lt"/>
              </a:rPr>
              <a:t>Top Row  defines a set of unique  Categories, illustrated as Vertical Market Use cases.  </a:t>
            </a:r>
          </a:p>
          <a:p>
            <a:pPr lvl="1"/>
            <a:r>
              <a:rPr lang="en-US" altLang="ko-KR" sz="1600" dirty="0" smtClean="0">
                <a:solidFill>
                  <a:schemeClr val="accent2">
                    <a:lumMod val="75000"/>
                  </a:schemeClr>
                </a:solidFill>
                <a:latin typeface="+mn-lt"/>
              </a:rPr>
              <a:t>Below the Category row (underneath each Vertical Use Case) would be a specific Service or Application followed by a brief description for clarification.</a:t>
            </a:r>
          </a:p>
          <a:p>
            <a:pPr lvl="1"/>
            <a:r>
              <a:rPr lang="en-US" altLang="ko-KR" sz="1600" dirty="0" smtClean="0">
                <a:solidFill>
                  <a:schemeClr val="accent2">
                    <a:lumMod val="75000"/>
                  </a:schemeClr>
                </a:solidFill>
              </a:rPr>
              <a:t>The 1</a:t>
            </a:r>
            <a:r>
              <a:rPr lang="en-US" altLang="ko-KR" sz="1600" baseline="30000" dirty="0" smtClean="0">
                <a:solidFill>
                  <a:schemeClr val="accent2">
                    <a:lumMod val="75000"/>
                  </a:schemeClr>
                </a:solidFill>
              </a:rPr>
              <a:t>st</a:t>
            </a:r>
            <a:r>
              <a:rPr lang="en-US" altLang="ko-KR" sz="1600" dirty="0" smtClean="0">
                <a:solidFill>
                  <a:schemeClr val="accent2">
                    <a:lumMod val="75000"/>
                  </a:schemeClr>
                </a:solidFill>
              </a:rPr>
              <a:t> column grouped by PAC Features, itemizes out the specific set of features defined in the PAR</a:t>
            </a:r>
          </a:p>
          <a:p>
            <a:r>
              <a:rPr lang="en-US" altLang="ko-KR" sz="2000" dirty="0" smtClean="0">
                <a:solidFill>
                  <a:schemeClr val="accent2">
                    <a:lumMod val="75000"/>
                  </a:schemeClr>
                </a:solidFill>
                <a:latin typeface="+mn-lt"/>
                <a:ea typeface="+mn-ea"/>
                <a:cs typeface="Narkisim" pitchFamily="34" charset="-79"/>
              </a:rPr>
              <a:t>It is envisioned that only  vertical use cases and service/application that would identify unique or additional requirements be included.</a:t>
            </a:r>
          </a:p>
          <a:p>
            <a:r>
              <a:rPr lang="en-US" altLang="ko-KR" sz="2000" dirty="0" smtClean="0">
                <a:solidFill>
                  <a:schemeClr val="accent2">
                    <a:lumMod val="75000"/>
                  </a:schemeClr>
                </a:solidFill>
                <a:latin typeface="+mn-lt"/>
              </a:rPr>
              <a:t>Each cell in the matrix should be populated with parameters/values that are consistent across the vertical use cases and in a manner that identifies technical requirements.</a:t>
            </a:r>
          </a:p>
          <a:p>
            <a:r>
              <a:rPr lang="en-US" altLang="ko-KR" sz="2000" dirty="0" smtClean="0">
                <a:solidFill>
                  <a:schemeClr val="accent2">
                    <a:lumMod val="75000"/>
                  </a:schemeClr>
                </a:solidFill>
                <a:latin typeface="+mn-lt"/>
              </a:rPr>
              <a:t>Next slide is an illustrates of the application matrix template</a:t>
            </a:r>
          </a:p>
          <a:p>
            <a:pPr lvl="1"/>
            <a:endParaRPr lang="en-US" altLang="ko-KR" sz="1000" dirty="0" smtClean="0">
              <a:solidFill>
                <a:srgbClr val="FF0000"/>
              </a:solidFill>
              <a:latin typeface="+mn-lt"/>
            </a:endParaRPr>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3</a:t>
            </a:fld>
            <a:endParaRPr lang="en-US" altLang="ko-KR" dirty="0"/>
          </a:p>
        </p:txBody>
      </p:sp>
      <p:sp>
        <p:nvSpPr>
          <p:cNvPr id="8"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sp>
        <p:nvSpPr>
          <p:cNvPr id="7" name="제목 1"/>
          <p:cNvSpPr txBox="1">
            <a:spLocks/>
          </p:cNvSpPr>
          <p:nvPr/>
        </p:nvSpPr>
        <p:spPr bwMode="auto">
          <a:xfrm>
            <a:off x="685800" y="685800"/>
            <a:ext cx="7772400" cy="58296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2400" b="1" i="0" u="none" strike="noStrike" kern="0" cap="none" spc="0" normalizeH="0" baseline="0" noProof="0" dirty="0" smtClean="0">
                <a:ln>
                  <a:noFill/>
                </a:ln>
                <a:solidFill>
                  <a:schemeClr val="accent2">
                    <a:lumMod val="75000"/>
                  </a:schemeClr>
                </a:solidFill>
                <a:effectLst/>
                <a:uLnTx/>
                <a:uFillTx/>
                <a:latin typeface="Arial" pitchFamily="34" charset="0"/>
                <a:ea typeface="+mj-ea"/>
                <a:cs typeface="Arial" pitchFamily="34" charset="0"/>
              </a:rPr>
              <a:t>Application Matrix </a:t>
            </a:r>
            <a:r>
              <a:rPr kumimoji="0" lang="en-US" altLang="ko-KR" sz="2400" b="1" i="0" u="none" strike="noStrike" kern="0" cap="none" spc="0" normalizeH="0" baseline="0" noProof="0" dirty="0" smtClean="0">
                <a:ln>
                  <a:noFill/>
                </a:ln>
                <a:solidFill>
                  <a:schemeClr val="accent2">
                    <a:lumMod val="75000"/>
                  </a:schemeClr>
                </a:solidFill>
                <a:effectLst/>
                <a:uLnTx/>
                <a:uFillTx/>
                <a:latin typeface="Arial" pitchFamily="34" charset="0"/>
                <a:ea typeface="+mj-ea"/>
                <a:cs typeface="Arial" pitchFamily="34" charset="0"/>
              </a:rPr>
              <a:t>Proposed Format</a:t>
            </a:r>
            <a:endParaRPr kumimoji="0" lang="ko-KR" altLang="en-US" sz="3600" b="1" i="0" u="none" strike="noStrike" kern="0" cap="none" spc="0" normalizeH="0" baseline="0" noProof="0" dirty="0">
              <a:ln>
                <a:noFill/>
              </a:ln>
              <a:solidFill>
                <a:schemeClr val="accent2">
                  <a:lumMod val="75000"/>
                </a:schemeClr>
              </a:solidFill>
              <a:effectLst/>
              <a:uLnTx/>
              <a:uFillTx/>
              <a:latin typeface="Bookman Old Style" pitchFamily="18" charset="0"/>
              <a:ea typeface="+mj-ea"/>
              <a:cs typeface="Lao U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11" name="제목 1"/>
          <p:cNvSpPr>
            <a:spLocks noGrp="1"/>
          </p:cNvSpPr>
          <p:nvPr>
            <p:ph type="title"/>
          </p:nvPr>
        </p:nvSpPr>
        <p:spPr>
          <a:xfrm>
            <a:off x="685800" y="685800"/>
            <a:ext cx="7772400" cy="582960"/>
          </a:xfrm>
        </p:spPr>
        <p:txBody>
          <a:bodyPr/>
          <a:lstStyle/>
          <a:p>
            <a:r>
              <a:rPr lang="en-US" altLang="ko-KR" sz="2400" dirty="0" smtClean="0">
                <a:solidFill>
                  <a:schemeClr val="accent2">
                    <a:lumMod val="75000"/>
                  </a:schemeClr>
                </a:solidFill>
                <a:latin typeface="Arial" pitchFamily="34" charset="0"/>
                <a:cs typeface="Arial" pitchFamily="34" charset="0"/>
              </a:rPr>
              <a:t>Application Matrix Template Proposal</a:t>
            </a:r>
            <a:endParaRPr lang="ko-KR" altLang="en-US" dirty="0">
              <a:solidFill>
                <a:schemeClr val="accent2">
                  <a:lumMod val="75000"/>
                </a:schemeClr>
              </a:solidFill>
            </a:endParaRPr>
          </a:p>
        </p:txBody>
      </p:sp>
      <p:sp>
        <p:nvSpPr>
          <p:cNvPr id="7"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graphicFrame>
        <p:nvGraphicFramePr>
          <p:cNvPr id="8" name="Table 7"/>
          <p:cNvGraphicFramePr>
            <a:graphicFrameLocks noGrp="1"/>
          </p:cNvGraphicFramePr>
          <p:nvPr/>
        </p:nvGraphicFramePr>
        <p:xfrm>
          <a:off x="395537" y="1340768"/>
          <a:ext cx="8392185" cy="5110480"/>
        </p:xfrm>
        <a:graphic>
          <a:graphicData uri="http://schemas.openxmlformats.org/drawingml/2006/table">
            <a:tbl>
              <a:tblPr firstRow="1" bandRow="1">
                <a:tableStyleId>{5C22544A-7EE6-4342-B048-85BDC9FD1C3A}</a:tableStyleId>
              </a:tblPr>
              <a:tblGrid>
                <a:gridCol w="320984"/>
                <a:gridCol w="2271303"/>
                <a:gridCol w="647313"/>
                <a:gridCol w="432807"/>
                <a:gridCol w="720080"/>
                <a:gridCol w="893927"/>
                <a:gridCol w="360040"/>
                <a:gridCol w="936104"/>
                <a:gridCol w="801516"/>
                <a:gridCol w="288032"/>
                <a:gridCol w="720079"/>
              </a:tblGrid>
              <a:tr h="370840">
                <a:tc rowSpan="3">
                  <a:txBody>
                    <a:bodyPr/>
                    <a:lstStyle/>
                    <a:p>
                      <a:pPr algn="ctr"/>
                      <a:r>
                        <a:rPr lang="en-US" sz="1000" b="1" dirty="0" smtClean="0">
                          <a:solidFill>
                            <a:schemeClr val="tx1"/>
                          </a:solidFill>
                        </a:rPr>
                        <a:t>Applications</a:t>
                      </a:r>
                      <a:endParaRPr lang="en-US" sz="1000" b="1" dirty="0">
                        <a:solidFill>
                          <a:schemeClr val="tx1"/>
                        </a:solidFill>
                      </a:endParaRPr>
                    </a:p>
                  </a:txBody>
                  <a:tcPr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algn="ctr" defTabSz="914400" rtl="0" eaLnBrk="1" latinLnBrk="1" hangingPunct="1"/>
                      <a:r>
                        <a:rPr lang="en-US" sz="1000" b="1" kern="1200" dirty="0" smtClean="0">
                          <a:solidFill>
                            <a:schemeClr val="lt1"/>
                          </a:solidFill>
                          <a:latin typeface="+mn-lt"/>
                          <a:ea typeface="+mn-ea"/>
                          <a:cs typeface="+mn-cs"/>
                        </a:rPr>
                        <a:t>Category</a:t>
                      </a:r>
                      <a:endParaRPr lang="en-US" sz="1000" b="1" kern="1200" dirty="0">
                        <a:solidFill>
                          <a:schemeClr val="lt1"/>
                        </a:solidFill>
                        <a:latin typeface="+mn-lt"/>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00FF"/>
                    </a:solidFill>
                  </a:tcPr>
                </a:tc>
                <a:tc gridSpan="3">
                  <a:txBody>
                    <a:bodyPr/>
                    <a:lstStyle/>
                    <a:p>
                      <a:pPr algn="ctr"/>
                      <a:r>
                        <a:rPr lang="en-US" sz="1000" dirty="0" smtClean="0"/>
                        <a:t>Vertical</a:t>
                      </a:r>
                      <a:r>
                        <a:rPr lang="en-US" sz="1000" baseline="0" dirty="0" smtClean="0"/>
                        <a:t> Use Case 1</a:t>
                      </a:r>
                    </a:p>
                    <a:p>
                      <a:pPr algn="ctr"/>
                      <a:r>
                        <a:rPr lang="en-US" sz="1000" baseline="0" dirty="0" smtClean="0"/>
                        <a:t>(e.g. Social Networking)</a:t>
                      </a:r>
                      <a:endParaRPr lang="en-US" sz="1000" dirty="0"/>
                    </a:p>
                  </a:txBody>
                  <a:tcPr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00FF"/>
                    </a:solidFill>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sz="1000" dirty="0" smtClean="0"/>
                        <a:t>…</a:t>
                      </a:r>
                    </a:p>
                    <a:p>
                      <a:pPr marL="0" marR="0" indent="0" algn="ctr" defTabSz="914400" rtl="0" eaLnBrk="1" fontAlgn="auto" latinLnBrk="1" hangingPunct="1">
                        <a:lnSpc>
                          <a:spcPct val="100000"/>
                        </a:lnSpc>
                        <a:spcBef>
                          <a:spcPts val="0"/>
                        </a:spcBef>
                        <a:spcAft>
                          <a:spcPts val="0"/>
                        </a:spcAft>
                        <a:buClrTx/>
                        <a:buSzTx/>
                        <a:buFontTx/>
                        <a:buNone/>
                        <a:tabLst/>
                        <a:defRPr/>
                      </a:pPr>
                      <a:r>
                        <a:rPr lang="en-US" sz="1000" dirty="0" smtClean="0"/>
                        <a:t>(e.g.</a:t>
                      </a:r>
                      <a:r>
                        <a:rPr lang="en-US" sz="1000" baseline="0" dirty="0" smtClean="0"/>
                        <a:t> Advertisement)</a:t>
                      </a:r>
                      <a:endParaRPr lang="en-US" sz="1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00FF"/>
                    </a:solidFill>
                  </a:tcPr>
                </a:tc>
                <a:tc hMerge="1">
                  <a:txBody>
                    <a:bodyPr/>
                    <a:lstStyle/>
                    <a:p>
                      <a:endParaRPr lang="en-US"/>
                    </a:p>
                  </a:txBody>
                  <a:tcPr/>
                </a:tc>
                <a:tc hMerge="1">
                  <a:txBody>
                    <a:bodyPr/>
                    <a:lstStyle/>
                    <a:p>
                      <a:endParaRPr lang="en-US"/>
                    </a:p>
                  </a:txBody>
                  <a:tcPr/>
                </a:tc>
                <a:tc grid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sz="1000" dirty="0" smtClean="0"/>
                        <a:t>Vertical</a:t>
                      </a:r>
                      <a:r>
                        <a:rPr lang="en-US" sz="1000" baseline="0" dirty="0" smtClean="0"/>
                        <a:t> Use Case N</a:t>
                      </a:r>
                    </a:p>
                    <a:p>
                      <a:pPr marL="0" marR="0" indent="0" algn="ctr" defTabSz="914400" rtl="0" eaLnBrk="1" fontAlgn="auto" latinLnBrk="1" hangingPunct="1">
                        <a:lnSpc>
                          <a:spcPct val="100000"/>
                        </a:lnSpc>
                        <a:spcBef>
                          <a:spcPts val="0"/>
                        </a:spcBef>
                        <a:spcAft>
                          <a:spcPts val="0"/>
                        </a:spcAft>
                        <a:buClrTx/>
                        <a:buSzTx/>
                        <a:buFontTx/>
                        <a:buNone/>
                        <a:tabLst/>
                        <a:defRPr/>
                      </a:pPr>
                      <a:r>
                        <a:rPr lang="en-US" sz="1000" baseline="0" dirty="0" smtClean="0"/>
                        <a:t>(e.g. Safety / Security)</a:t>
                      </a:r>
                      <a:endParaRPr lang="en-US" sz="1000" dirty="0" smtClean="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00FF"/>
                    </a:solidFill>
                  </a:tcPr>
                </a:tc>
                <a:tc hMerge="1">
                  <a:txBody>
                    <a:bodyPr/>
                    <a:lstStyle/>
                    <a:p>
                      <a:endParaRPr lang="en-US"/>
                    </a:p>
                  </a:txBody>
                  <a:tcPr/>
                </a:tc>
                <a:tc hMerge="1">
                  <a:txBody>
                    <a:bodyPr/>
                    <a:lstStyle/>
                    <a:p>
                      <a:endParaRPr lang="en-US"/>
                    </a:p>
                  </a:txBody>
                  <a:tcPr/>
                </a:tc>
              </a:tr>
              <a:tr h="370840">
                <a:tc vMerge="1">
                  <a:txBody>
                    <a:bodyPr/>
                    <a:lstStyle/>
                    <a:p>
                      <a:endParaRPr lang="en-US" sz="1000" dirty="0"/>
                    </a:p>
                  </a:txBody>
                  <a:tcPr/>
                </a:tc>
                <a:tc>
                  <a:txBody>
                    <a:bodyPr/>
                    <a:lstStyle/>
                    <a:p>
                      <a:pPr algn="ctr"/>
                      <a:r>
                        <a:rPr lang="en-US" sz="1000" b="1" dirty="0" smtClean="0">
                          <a:solidFill>
                            <a:schemeClr val="tx1"/>
                          </a:solidFill>
                        </a:rPr>
                        <a:t>Service / Application</a:t>
                      </a:r>
                      <a:endParaRPr lang="en-US" sz="10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Status /</a:t>
                      </a:r>
                    </a:p>
                    <a:p>
                      <a:pPr algn="ctr"/>
                      <a:r>
                        <a:rPr lang="en-US" sz="1000" dirty="0" smtClean="0"/>
                        <a:t>Update</a:t>
                      </a:r>
                      <a:endParaRPr lang="en-US" sz="1000" dirty="0"/>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a:t>
                      </a:r>
                      <a:endParaRPr 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A finds B</a:t>
                      </a:r>
                      <a:endParaRPr lang="en-US" sz="1000" dirty="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Commercial</a:t>
                      </a:r>
                      <a:endParaRPr lang="en-US" sz="100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a:t>
                      </a:r>
                      <a:endParaRPr 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Personalized</a:t>
                      </a:r>
                      <a:endParaRPr lang="en-US" sz="1000" dirty="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Public </a:t>
                      </a:r>
                    </a:p>
                    <a:p>
                      <a:pPr algn="ctr"/>
                      <a:r>
                        <a:rPr lang="en-US" sz="1000" smtClean="0"/>
                        <a:t>Broadcast </a:t>
                      </a:r>
                      <a:endParaRPr lang="en-US" sz="1000" dirty="0" smtClean="0"/>
                    </a:p>
                    <a:p>
                      <a:pPr algn="ctr"/>
                      <a:r>
                        <a:rPr lang="en-US" sz="1000" dirty="0" smtClean="0"/>
                        <a:t>Service</a:t>
                      </a:r>
                      <a:endParaRPr lang="en-US" sz="100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a:t>
                      </a:r>
                      <a:endParaRPr 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000" dirty="0" smtClean="0"/>
                        <a:t>Police</a:t>
                      </a:r>
                      <a:endParaRPr 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r>
              <a:tr h="370840">
                <a:tc vMerge="1">
                  <a:txBody>
                    <a:bodyPr/>
                    <a:lstStyle/>
                    <a:p>
                      <a:endParaRPr lang="en-US" sz="1000" dirty="0"/>
                    </a:p>
                  </a:txBody>
                  <a:tcPr/>
                </a:tc>
                <a:tc>
                  <a:txBody>
                    <a:bodyPr/>
                    <a:lstStyle/>
                    <a:p>
                      <a:pPr algn="ctr"/>
                      <a:r>
                        <a:rPr lang="en-US" sz="1000" b="1" dirty="0" smtClean="0">
                          <a:solidFill>
                            <a:schemeClr val="tx1"/>
                          </a:solidFill>
                        </a:rPr>
                        <a:t>Description</a:t>
                      </a:r>
                      <a:endParaRPr lang="en-US" sz="10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gridSpan="9">
                  <a:txBody>
                    <a:bodyPr/>
                    <a:lstStyle/>
                    <a:p>
                      <a:pPr algn="ctr"/>
                      <a:r>
                        <a:rPr lang="en-US" sz="1000" dirty="0" smtClean="0"/>
                        <a:t>Brief</a:t>
                      </a:r>
                      <a:r>
                        <a:rPr lang="en-US" sz="1000" baseline="0" dirty="0" smtClean="0"/>
                        <a:t> description defining the Vertical &amp; Service/Application use case for each column.</a:t>
                      </a:r>
                      <a:endParaRPr lang="en-US" sz="1000" dirty="0"/>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3416">
                <a:tc rowSpan="9">
                  <a:txBody>
                    <a:bodyPr/>
                    <a:lstStyle/>
                    <a:p>
                      <a:pPr algn="ctr"/>
                      <a:r>
                        <a:rPr lang="en-US" sz="1000" b="1" dirty="0" smtClean="0">
                          <a:solidFill>
                            <a:schemeClr val="tx1"/>
                          </a:solidFill>
                        </a:rPr>
                        <a:t>PAC Features</a:t>
                      </a:r>
                      <a:endParaRPr lang="en-US" sz="1000" b="1" dirty="0">
                        <a:solidFill>
                          <a:schemeClr val="tx1"/>
                        </a:solidFill>
                      </a:endParaRPr>
                    </a:p>
                  </a:txBody>
                  <a:tcPr vert="vert27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sz="1000" b="1" dirty="0" smtClean="0">
                          <a:solidFill>
                            <a:schemeClr val="tx1"/>
                          </a:solidFill>
                        </a:rPr>
                        <a:t>Discovery for peer info </a:t>
                      </a:r>
                    </a:p>
                    <a:p>
                      <a:r>
                        <a:rPr lang="en-US" sz="1000" b="1" dirty="0" smtClean="0">
                          <a:solidFill>
                            <a:schemeClr val="tx1"/>
                          </a:solidFill>
                        </a:rPr>
                        <a:t>w/o association</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Discovery signaling</a:t>
                      </a:r>
                      <a:r>
                        <a:rPr lang="en-US" sz="1000" b="1" baseline="0" dirty="0" smtClean="0">
                          <a:solidFill>
                            <a:schemeClr val="tx1"/>
                          </a:solidFill>
                        </a:rPr>
                        <a:t> rate of </a:t>
                      </a:r>
                    </a:p>
                    <a:p>
                      <a:r>
                        <a:rPr lang="en-US" sz="1000" b="1" baseline="0" dirty="0" smtClean="0">
                          <a:solidFill>
                            <a:schemeClr val="tx1"/>
                          </a:solidFill>
                        </a:rPr>
                        <a:t>typ. 100 kbps</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The number of devices in </a:t>
                      </a:r>
                    </a:p>
                    <a:p>
                      <a:r>
                        <a:rPr lang="en-US" sz="1000" b="1" dirty="0" smtClean="0">
                          <a:solidFill>
                            <a:schemeClr val="tx1"/>
                          </a:solidFill>
                        </a:rPr>
                        <a:t>the discovery</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Scalable data transmission </a:t>
                      </a:r>
                    </a:p>
                    <a:p>
                      <a:r>
                        <a:rPr lang="en-US" sz="1000" b="1" dirty="0" smtClean="0">
                          <a:solidFill>
                            <a:schemeClr val="tx1"/>
                          </a:solidFill>
                        </a:rPr>
                        <a:t>rates,</a:t>
                      </a:r>
                      <a:r>
                        <a:rPr lang="en-US" sz="1000" b="1" baseline="0" dirty="0" smtClean="0">
                          <a:solidFill>
                            <a:schemeClr val="tx1"/>
                          </a:solidFill>
                        </a:rPr>
                        <a:t> typ. 10 Mbps</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Group communication </a:t>
                      </a:r>
                    </a:p>
                    <a:p>
                      <a:r>
                        <a:rPr lang="en-US" sz="1000" b="1" dirty="0" smtClean="0">
                          <a:solidFill>
                            <a:schemeClr val="tx1"/>
                          </a:solidFill>
                        </a:rPr>
                        <a:t>w/ simultaneous membership </a:t>
                      </a:r>
                    </a:p>
                    <a:p>
                      <a:r>
                        <a:rPr lang="en-US" sz="1000" b="1" dirty="0" smtClean="0">
                          <a:solidFill>
                            <a:schemeClr val="tx1"/>
                          </a:solidFill>
                        </a:rPr>
                        <a:t>in multiple groups,</a:t>
                      </a:r>
                      <a:r>
                        <a:rPr lang="en-US" sz="1000" b="1" baseline="0" dirty="0" smtClean="0">
                          <a:solidFill>
                            <a:schemeClr val="tx1"/>
                          </a:solidFill>
                        </a:rPr>
                        <a:t> typ. </a:t>
                      </a:r>
                    </a:p>
                    <a:p>
                      <a:r>
                        <a:rPr lang="en-US" sz="1000" b="1" baseline="0" dirty="0" smtClean="0">
                          <a:solidFill>
                            <a:schemeClr val="tx1"/>
                          </a:solidFill>
                        </a:rPr>
                        <a:t>up to 10</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Relative positioning</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Multi-hop relay</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Security</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vMerge="1">
                  <a:txBody>
                    <a:bodyPr/>
                    <a:lstStyle/>
                    <a:p>
                      <a:endParaRPr lang="en-US" sz="1000" dirty="0"/>
                    </a:p>
                  </a:txBody>
                  <a:tcPr/>
                </a:tc>
                <a:tc>
                  <a:txBody>
                    <a:bodyPr/>
                    <a:lstStyle/>
                    <a:p>
                      <a:r>
                        <a:rPr lang="en-US" sz="1000" b="1" dirty="0" smtClean="0">
                          <a:solidFill>
                            <a:schemeClr val="tx1"/>
                          </a:solidFill>
                        </a:rPr>
                        <a:t>Operational</a:t>
                      </a:r>
                      <a:r>
                        <a:rPr lang="en-US" sz="1000" b="1" baseline="0" dirty="0" smtClean="0">
                          <a:solidFill>
                            <a:schemeClr val="tx1"/>
                          </a:solidFill>
                        </a:rPr>
                        <a:t> in unlicensed / </a:t>
                      </a:r>
                    </a:p>
                    <a:p>
                      <a:r>
                        <a:rPr lang="en-US" sz="1000" b="1" baseline="0" dirty="0" smtClean="0">
                          <a:solidFill>
                            <a:schemeClr val="tx1"/>
                          </a:solidFill>
                        </a:rPr>
                        <a:t>licensed bands below 11 GHz</a:t>
                      </a:r>
                      <a:endParaRPr lang="en-US" sz="10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11" name="제목 1"/>
          <p:cNvSpPr>
            <a:spLocks noGrp="1"/>
          </p:cNvSpPr>
          <p:nvPr>
            <p:ph type="title"/>
          </p:nvPr>
        </p:nvSpPr>
        <p:spPr>
          <a:xfrm>
            <a:off x="685800" y="685800"/>
            <a:ext cx="7772400" cy="582960"/>
          </a:xfrm>
        </p:spPr>
        <p:txBody>
          <a:bodyPr/>
          <a:lstStyle/>
          <a:p>
            <a:r>
              <a:rPr lang="en-US" altLang="ko-KR" sz="2400" dirty="0" smtClean="0">
                <a:solidFill>
                  <a:schemeClr val="accent2">
                    <a:lumMod val="75000"/>
                  </a:schemeClr>
                </a:solidFill>
                <a:latin typeface="Arial" pitchFamily="34" charset="0"/>
                <a:cs typeface="Arial" pitchFamily="34" charset="0"/>
              </a:rPr>
              <a:t>Application Matrix </a:t>
            </a:r>
            <a:r>
              <a:rPr lang="en-US" altLang="ko-KR" sz="2400" dirty="0" smtClean="0">
                <a:solidFill>
                  <a:schemeClr val="accent2">
                    <a:lumMod val="75000"/>
                  </a:schemeClr>
                </a:solidFill>
                <a:latin typeface="Arial" pitchFamily="34" charset="0"/>
                <a:cs typeface="Arial" pitchFamily="34" charset="0"/>
              </a:rPr>
              <a:t>Reference</a:t>
            </a:r>
            <a:endParaRPr lang="ko-KR" altLang="en-US" dirty="0">
              <a:solidFill>
                <a:schemeClr val="accent2">
                  <a:lumMod val="75000"/>
                </a:schemeClr>
              </a:solidFill>
            </a:endParaRPr>
          </a:p>
        </p:txBody>
      </p:sp>
      <p:sp>
        <p:nvSpPr>
          <p:cNvPr id="7"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sp>
        <p:nvSpPr>
          <p:cNvPr id="9" name="내용 개체 틀 2"/>
          <p:cNvSpPr txBox="1">
            <a:spLocks/>
          </p:cNvSpPr>
          <p:nvPr/>
        </p:nvSpPr>
        <p:spPr bwMode="auto">
          <a:xfrm>
            <a:off x="467544" y="1268760"/>
            <a:ext cx="8280920" cy="50405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
                <a:srgbClr val="002060"/>
              </a:buClr>
              <a:buSzPct val="120000"/>
              <a:buFont typeface="Wingdings" pitchFamily="2" charset="2"/>
              <a:buChar char="§"/>
              <a:tabLst/>
              <a:defRPr/>
            </a:pPr>
            <a:r>
              <a:rPr kumimoji="0" lang="en-US" altLang="ko-KR" sz="2400" b="0" i="0" u="none" strike="noStrike" kern="0" cap="none" spc="0" normalizeH="0" baseline="0" noProof="0" dirty="0" smtClean="0">
                <a:ln>
                  <a:noFill/>
                </a:ln>
                <a:solidFill>
                  <a:schemeClr val="accent2">
                    <a:lumMod val="75000"/>
                  </a:schemeClr>
                </a:solidFill>
                <a:effectLst/>
                <a:uLnTx/>
                <a:uFillTx/>
                <a:latin typeface="+mn-lt"/>
                <a:ea typeface="+mn-ea"/>
                <a:cs typeface="Narkisim" pitchFamily="34" charset="-79"/>
              </a:rPr>
              <a:t>The enclosed </a:t>
            </a:r>
            <a:r>
              <a:rPr kumimoji="0" lang="en-US" altLang="ko-KR" sz="2400" b="0" i="0" u="none" strike="noStrike" kern="0" cap="none" spc="0" normalizeH="0" baseline="0" noProof="0" dirty="0" smtClean="0">
                <a:ln>
                  <a:noFill/>
                </a:ln>
                <a:solidFill>
                  <a:schemeClr val="accent2">
                    <a:lumMod val="75000"/>
                  </a:schemeClr>
                </a:solidFill>
                <a:effectLst/>
                <a:uLnTx/>
                <a:uFillTx/>
                <a:latin typeface="+mn-lt"/>
                <a:ea typeface="+mn-ea"/>
                <a:cs typeface="Narkisim" pitchFamily="34" charset="-79"/>
              </a:rPr>
              <a:t>spreadsheet </a:t>
            </a:r>
            <a:r>
              <a:rPr kumimoji="0" lang="en-US" altLang="ko-KR" sz="2400" b="0" i="0" u="none" strike="noStrike" kern="0" cap="none" spc="0" normalizeH="0" baseline="0" noProof="0" dirty="0" smtClean="0">
                <a:ln>
                  <a:noFill/>
                </a:ln>
                <a:solidFill>
                  <a:schemeClr val="accent2">
                    <a:lumMod val="75000"/>
                  </a:schemeClr>
                </a:solidFill>
                <a:effectLst/>
                <a:uLnTx/>
                <a:uFillTx/>
                <a:latin typeface="+mn-lt"/>
                <a:ea typeface="+mn-ea"/>
                <a:cs typeface="Narkisim" pitchFamily="34" charset="-79"/>
              </a:rPr>
              <a:t>is provided</a:t>
            </a:r>
            <a:r>
              <a:rPr kumimoji="0" lang="en-US" altLang="ko-KR" sz="2400" b="0" i="0" u="none" strike="noStrike" kern="0" cap="none" spc="0" normalizeH="0" noProof="0" dirty="0" smtClean="0">
                <a:ln>
                  <a:noFill/>
                </a:ln>
                <a:solidFill>
                  <a:schemeClr val="accent2">
                    <a:lumMod val="75000"/>
                  </a:schemeClr>
                </a:solidFill>
                <a:effectLst/>
                <a:uLnTx/>
                <a:uFillTx/>
                <a:latin typeface="+mn-lt"/>
                <a:ea typeface="+mn-ea"/>
                <a:cs typeface="Narkisim" pitchFamily="34" charset="-79"/>
              </a:rPr>
              <a:t> as a reference.   </a:t>
            </a:r>
          </a:p>
          <a:p>
            <a:pPr marL="800100" lvl="1" indent="-342900">
              <a:spcBef>
                <a:spcPct val="20000"/>
              </a:spcBef>
              <a:buClr>
                <a:srgbClr val="002060"/>
              </a:buClr>
              <a:buSzPct val="120000"/>
              <a:buFont typeface="Wingdings" pitchFamily="2" charset="2"/>
              <a:buChar char="§"/>
              <a:defRPr/>
            </a:pPr>
            <a:r>
              <a:rPr kumimoji="0" lang="en-US" altLang="ko-KR" sz="2400" b="0" i="0" u="none" strike="noStrike" kern="0" cap="none" spc="0" normalizeH="0" noProof="0" dirty="0" smtClean="0">
                <a:ln>
                  <a:noFill/>
                </a:ln>
                <a:solidFill>
                  <a:schemeClr val="accent2">
                    <a:lumMod val="75000"/>
                  </a:schemeClr>
                </a:solidFill>
                <a:effectLst/>
                <a:uLnTx/>
                <a:uFillTx/>
                <a:latin typeface="+mn-lt"/>
                <a:ea typeface="+mn-ea"/>
                <a:cs typeface="Narkisim" pitchFamily="34" charset="-79"/>
              </a:rPr>
              <a:t>Initial parameters / values in each cell are </a:t>
            </a:r>
            <a:r>
              <a:rPr kumimoji="0" lang="en-US" altLang="ko-KR" sz="2400" b="0" i="0" u="none" strike="noStrike" kern="0" cap="none" spc="0" normalizeH="0" noProof="0" dirty="0" smtClean="0">
                <a:ln>
                  <a:noFill/>
                </a:ln>
                <a:solidFill>
                  <a:schemeClr val="accent2">
                    <a:lumMod val="75000"/>
                  </a:schemeClr>
                </a:solidFill>
                <a:effectLst/>
                <a:uLnTx/>
                <a:uFillTx/>
                <a:latin typeface="+mn-lt"/>
                <a:ea typeface="+mn-ea"/>
                <a:cs typeface="Narkisim" pitchFamily="34" charset="-79"/>
              </a:rPr>
              <a:t>subjective examples for </a:t>
            </a:r>
            <a:r>
              <a:rPr kumimoji="0" lang="en-US" altLang="ko-KR" sz="2400" b="0" i="0" u="none" strike="noStrike" kern="0" cap="none" spc="0" normalizeH="0" noProof="0" dirty="0" smtClean="0">
                <a:ln>
                  <a:noFill/>
                </a:ln>
                <a:solidFill>
                  <a:schemeClr val="accent2">
                    <a:lumMod val="75000"/>
                  </a:schemeClr>
                </a:solidFill>
                <a:effectLst/>
                <a:uLnTx/>
                <a:uFillTx/>
                <a:latin typeface="+mn-lt"/>
                <a:ea typeface="+mn-ea"/>
                <a:cs typeface="Narkisim" pitchFamily="34" charset="-79"/>
              </a:rPr>
              <a:t>discussion purpose only. </a:t>
            </a:r>
            <a:endParaRPr kumimoji="0" lang="en-US" altLang="ko-KR" sz="2400" b="0" i="0" u="none" strike="noStrike" kern="0" cap="none" spc="0" normalizeH="0" baseline="0" dirty="0" smtClean="0">
              <a:ln>
                <a:noFill/>
              </a:ln>
              <a:solidFill>
                <a:schemeClr val="accent2">
                  <a:lumMod val="75000"/>
                </a:schemeClr>
              </a:solidFill>
              <a:effectLst/>
              <a:uLnTx/>
              <a:uFillTx/>
              <a:latin typeface="+mn-lt"/>
              <a:cs typeface="Times New Roman" pitchFamily="18" charset="0"/>
            </a:endParaRPr>
          </a:p>
          <a:p>
            <a:pPr marL="800100" lvl="1" indent="-342900">
              <a:spcBef>
                <a:spcPct val="20000"/>
              </a:spcBef>
              <a:buClr>
                <a:srgbClr val="002060"/>
              </a:buClr>
              <a:buSzPct val="120000"/>
              <a:defRPr/>
            </a:pPr>
            <a:endParaRPr lang="en-US" altLang="ko-KR" sz="2400" kern="0" noProof="0" dirty="0" smtClean="0">
              <a:solidFill>
                <a:schemeClr val="accent2">
                  <a:lumMod val="75000"/>
                </a:schemeClr>
              </a:solidFill>
              <a:latin typeface="+mn-lt"/>
              <a:cs typeface="Times New Roman" pitchFamily="18" charset="0"/>
            </a:endParaRPr>
          </a:p>
        </p:txBody>
      </p:sp>
      <p:graphicFrame>
        <p:nvGraphicFramePr>
          <p:cNvPr id="10" name="Object 9"/>
          <p:cNvGraphicFramePr>
            <a:graphicFrameLocks noChangeAspect="1"/>
          </p:cNvGraphicFramePr>
          <p:nvPr/>
        </p:nvGraphicFramePr>
        <p:xfrm>
          <a:off x="2843808" y="3356992"/>
          <a:ext cx="2520280" cy="1968968"/>
        </p:xfrm>
        <a:graphic>
          <a:graphicData uri="http://schemas.openxmlformats.org/presentationml/2006/ole">
            <p:oleObj spid="_x0000_s46082" name="Worksheet" showAsIcon="1" r:id="rId4" imgW="914400" imgH="714240" progId="Excel.Shee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Box 98"/>
          <p:cNvSpPr txBox="1"/>
          <p:nvPr/>
        </p:nvSpPr>
        <p:spPr>
          <a:xfrm>
            <a:off x="539552" y="1628800"/>
            <a:ext cx="8136904" cy="2308324"/>
          </a:xfrm>
          <a:prstGeom prst="rect">
            <a:avLst/>
          </a:prstGeom>
          <a:noFill/>
        </p:spPr>
        <p:txBody>
          <a:bodyPr wrap="square" rtlCol="0">
            <a:spAutoFit/>
          </a:bodyPr>
          <a:lstStyle/>
          <a:p>
            <a:r>
              <a:rPr lang="en-US" sz="2400" dirty="0" smtClean="0"/>
              <a:t>Different applications req</a:t>
            </a:r>
            <a:r>
              <a:rPr lang="en-US" sz="2400" dirty="0" smtClean="0"/>
              <a:t>uire (amongst others) different topologies, ranges, data rates and other QoS parameters </a:t>
            </a:r>
            <a:endParaRPr lang="en-US" sz="2400" dirty="0" smtClean="0"/>
          </a:p>
          <a:p>
            <a:endParaRPr lang="en-US" sz="2400" dirty="0" smtClean="0"/>
          </a:p>
          <a:p>
            <a:r>
              <a:rPr lang="en-US" sz="2400" dirty="0" smtClean="0"/>
              <a:t>Networks </a:t>
            </a:r>
            <a:r>
              <a:rPr lang="en-US" sz="2400" dirty="0" smtClean="0"/>
              <a:t>of peers are formed based on the </a:t>
            </a:r>
            <a:r>
              <a:rPr lang="en-US" sz="2400" dirty="0" smtClean="0">
                <a:solidFill>
                  <a:srgbClr val="FF0000"/>
                </a:solidFill>
              </a:rPr>
              <a:t>context</a:t>
            </a:r>
            <a:r>
              <a:rPr lang="en-US" sz="2400" dirty="0" smtClean="0"/>
              <a:t> </a:t>
            </a:r>
            <a:r>
              <a:rPr lang="en-US" sz="2400" dirty="0" smtClean="0"/>
              <a:t>of an application and </a:t>
            </a:r>
            <a:r>
              <a:rPr lang="en-US" sz="2400" dirty="0" smtClean="0"/>
              <a:t>include service definitions and a group  of users to which the service may be provided</a:t>
            </a:r>
            <a:endParaRPr lang="en-US" sz="2400" dirty="0"/>
          </a:p>
        </p:txBody>
      </p:sp>
      <p:sp>
        <p:nvSpPr>
          <p:cNvPr id="2" name="제목 1"/>
          <p:cNvSpPr>
            <a:spLocks noGrp="1"/>
          </p:cNvSpPr>
          <p:nvPr>
            <p:ph type="title"/>
          </p:nvPr>
        </p:nvSpPr>
        <p:spPr>
          <a:xfrm>
            <a:off x="755576" y="836712"/>
            <a:ext cx="7776864" cy="582960"/>
          </a:xfrm>
          <a:solidFill>
            <a:schemeClr val="accent6">
              <a:lumMod val="20000"/>
              <a:lumOff val="80000"/>
            </a:schemeClr>
          </a:solidFill>
        </p:spPr>
        <p:txBody>
          <a:bodyPr/>
          <a:lstStyle/>
          <a:p>
            <a:r>
              <a:rPr lang="en-US" altLang="ko-KR" sz="2800" dirty="0" smtClean="0">
                <a:solidFill>
                  <a:srgbClr val="FF0000"/>
                </a:solidFill>
                <a:latin typeface="Arial" pitchFamily="34" charset="0"/>
                <a:cs typeface="Arial" pitchFamily="34" charset="0"/>
              </a:rPr>
              <a:t>Context-aware</a:t>
            </a:r>
            <a:r>
              <a:rPr lang="en-US" altLang="ko-KR" sz="2800" dirty="0" smtClean="0">
                <a:solidFill>
                  <a:schemeClr val="accent2">
                    <a:lumMod val="75000"/>
                  </a:schemeClr>
                </a:solidFill>
                <a:latin typeface="Arial" pitchFamily="34" charset="0"/>
                <a:cs typeface="Arial" pitchFamily="34" charset="0"/>
              </a:rPr>
              <a:t> Peer-to-Peer Communication</a:t>
            </a:r>
            <a:endParaRPr lang="ko-KR" altLang="en-US" sz="3200" dirty="0">
              <a:solidFill>
                <a:schemeClr val="accent2">
                  <a:lumMod val="75000"/>
                </a:schemeClr>
              </a:solidFill>
              <a:latin typeface="Arial" pitchFamily="34" charset="0"/>
              <a:cs typeface="Arial" pitchFamily="34" charset="0"/>
            </a:endParaRPr>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64"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grpSp>
        <p:nvGrpSpPr>
          <p:cNvPr id="86" name="Group 85"/>
          <p:cNvGrpSpPr/>
          <p:nvPr/>
        </p:nvGrpSpPr>
        <p:grpSpPr>
          <a:xfrm>
            <a:off x="4644008" y="3861048"/>
            <a:ext cx="4104456" cy="2520280"/>
            <a:chOff x="1619672" y="1772816"/>
            <a:chExt cx="7056784" cy="3096344"/>
          </a:xfrm>
        </p:grpSpPr>
        <p:sp>
          <p:nvSpPr>
            <p:cNvPr id="48" name="Oval 47"/>
            <p:cNvSpPr/>
            <p:nvPr/>
          </p:nvSpPr>
          <p:spPr bwMode="auto">
            <a:xfrm>
              <a:off x="1991083" y="2635626"/>
              <a:ext cx="1931332" cy="1348865"/>
            </a:xfrm>
            <a:prstGeom prst="ellipse">
              <a:avLst/>
            </a:prstGeom>
            <a:solidFill>
              <a:srgbClr val="FDCFFE"/>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1" name="Oval 30"/>
            <p:cNvSpPr/>
            <p:nvPr/>
          </p:nvSpPr>
          <p:spPr bwMode="auto">
            <a:xfrm>
              <a:off x="6225153" y="2635627"/>
              <a:ext cx="1634203" cy="994995"/>
            </a:xfrm>
            <a:prstGeom prst="ellipse">
              <a:avLst/>
            </a:prstGeom>
            <a:solidFill>
              <a:srgbClr val="FFFF00"/>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Oval 14"/>
            <p:cNvSpPr/>
            <p:nvPr/>
          </p:nvSpPr>
          <p:spPr bwMode="auto">
            <a:xfrm>
              <a:off x="4293822" y="2082708"/>
              <a:ext cx="1411356" cy="928645"/>
            </a:xfrm>
            <a:prstGeom prst="ellipse">
              <a:avLst/>
            </a:prstGeom>
            <a:solidFill>
              <a:srgbClr val="E8E8F6"/>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Oval 7"/>
            <p:cNvSpPr/>
            <p:nvPr/>
          </p:nvSpPr>
          <p:spPr bwMode="auto">
            <a:xfrm>
              <a:off x="4962360" y="2193291"/>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Oval 8"/>
            <p:cNvSpPr/>
            <p:nvPr/>
          </p:nvSpPr>
          <p:spPr bwMode="auto">
            <a:xfrm>
              <a:off x="5259487" y="2469751"/>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Oval 9"/>
            <p:cNvSpPr/>
            <p:nvPr/>
          </p:nvSpPr>
          <p:spPr bwMode="auto">
            <a:xfrm>
              <a:off x="4516668" y="2414459"/>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6447998" y="3022669"/>
              <a:ext cx="148564" cy="110584"/>
            </a:xfrm>
            <a:prstGeom prst="rect">
              <a:avLst/>
            </a:prstGeom>
            <a:solidFill>
              <a:srgbClr val="C495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6819408" y="2801502"/>
              <a:ext cx="148564" cy="110584"/>
            </a:xfrm>
            <a:prstGeom prst="rect">
              <a:avLst/>
            </a:prstGeom>
            <a:solidFill>
              <a:srgbClr val="C495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042254" y="3188545"/>
              <a:ext cx="148564" cy="110584"/>
            </a:xfrm>
            <a:prstGeom prst="rect">
              <a:avLst/>
            </a:prstGeom>
            <a:solidFill>
              <a:srgbClr val="C495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39382" y="2967377"/>
              <a:ext cx="148564" cy="110584"/>
            </a:xfrm>
            <a:prstGeom prst="rect">
              <a:avLst/>
            </a:prstGeom>
            <a:solidFill>
              <a:srgbClr val="C495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3" name="Isosceles Triangle 32"/>
            <p:cNvSpPr/>
            <p:nvPr/>
          </p:nvSpPr>
          <p:spPr bwMode="auto">
            <a:xfrm>
              <a:off x="3031029" y="2746210"/>
              <a:ext cx="148564" cy="165876"/>
            </a:xfrm>
            <a:prstGeom prst="triangl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Isosceles Triangle 33"/>
            <p:cNvSpPr/>
            <p:nvPr/>
          </p:nvSpPr>
          <p:spPr bwMode="auto">
            <a:xfrm>
              <a:off x="3625285" y="3077961"/>
              <a:ext cx="148564" cy="165876"/>
            </a:xfrm>
            <a:prstGeom prst="triangl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Isosceles Triangle 34"/>
            <p:cNvSpPr/>
            <p:nvPr/>
          </p:nvSpPr>
          <p:spPr bwMode="auto">
            <a:xfrm>
              <a:off x="2585337" y="3077961"/>
              <a:ext cx="148564" cy="165876"/>
            </a:xfrm>
            <a:prstGeom prst="triangl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Isosceles Triangle 35"/>
            <p:cNvSpPr/>
            <p:nvPr/>
          </p:nvSpPr>
          <p:spPr bwMode="auto">
            <a:xfrm>
              <a:off x="2808183" y="3465004"/>
              <a:ext cx="148564" cy="165876"/>
            </a:xfrm>
            <a:prstGeom prst="triangl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Isosceles Triangle 36"/>
            <p:cNvSpPr/>
            <p:nvPr/>
          </p:nvSpPr>
          <p:spPr bwMode="auto">
            <a:xfrm>
              <a:off x="3402439" y="3409712"/>
              <a:ext cx="148564" cy="165876"/>
            </a:xfrm>
            <a:prstGeom prst="triangl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9" name="Straight Arrow Connector 38"/>
            <p:cNvCxnSpPr>
              <a:stCxn id="33" idx="3"/>
              <a:endCxn id="34" idx="0"/>
            </p:cNvCxnSpPr>
            <p:nvPr/>
          </p:nvCxnSpPr>
          <p:spPr bwMode="auto">
            <a:xfrm rot="16200000" flipH="1">
              <a:off x="3319501" y="2697895"/>
              <a:ext cx="165876" cy="59425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a:stCxn id="33" idx="3"/>
              <a:endCxn id="35" idx="0"/>
            </p:cNvCxnSpPr>
            <p:nvPr/>
          </p:nvCxnSpPr>
          <p:spPr bwMode="auto">
            <a:xfrm rot="5400000">
              <a:off x="2799527" y="2772177"/>
              <a:ext cx="165876" cy="44569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3" name="Straight Arrow Connector 42"/>
            <p:cNvCxnSpPr>
              <a:stCxn id="33" idx="3"/>
              <a:endCxn id="36" idx="0"/>
            </p:cNvCxnSpPr>
            <p:nvPr/>
          </p:nvCxnSpPr>
          <p:spPr bwMode="auto">
            <a:xfrm rot="5400000">
              <a:off x="2717429" y="3077122"/>
              <a:ext cx="552919" cy="2228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5" name="Straight Arrow Connector 44"/>
            <p:cNvCxnSpPr>
              <a:stCxn id="33" idx="3"/>
              <a:endCxn id="37" idx="0"/>
            </p:cNvCxnSpPr>
            <p:nvPr/>
          </p:nvCxnSpPr>
          <p:spPr bwMode="auto">
            <a:xfrm rot="16200000" flipH="1">
              <a:off x="3042203" y="2975194"/>
              <a:ext cx="497627" cy="3714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7" name="Straight Arrow Connector 56"/>
            <p:cNvCxnSpPr>
              <a:stCxn id="8" idx="5"/>
              <a:endCxn id="9" idx="1"/>
            </p:cNvCxnSpPr>
            <p:nvPr/>
          </p:nvCxnSpPr>
          <p:spPr bwMode="auto">
            <a:xfrm rot="16200000" flipH="1">
              <a:off x="5029384" y="2236866"/>
              <a:ext cx="237362" cy="244602"/>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59" name="Straight Arrow Connector 58"/>
            <p:cNvCxnSpPr>
              <a:stCxn id="10" idx="7"/>
              <a:endCxn id="8" idx="3"/>
            </p:cNvCxnSpPr>
            <p:nvPr/>
          </p:nvCxnSpPr>
          <p:spPr bwMode="auto">
            <a:xfrm rot="5400000" flipH="1" flipV="1">
              <a:off x="4685620" y="2134938"/>
              <a:ext cx="182070" cy="393166"/>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1" name="Straight Arrow Connector 60"/>
            <p:cNvCxnSpPr>
              <a:stCxn id="10" idx="5"/>
              <a:endCxn id="9" idx="2"/>
            </p:cNvCxnSpPr>
            <p:nvPr/>
          </p:nvCxnSpPr>
          <p:spPr bwMode="auto">
            <a:xfrm rot="16200000" flipH="1">
              <a:off x="4901908" y="2139816"/>
              <a:ext cx="35743" cy="679415"/>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3" name="Straight Arrow Connector 62"/>
            <p:cNvCxnSpPr>
              <a:stCxn id="18" idx="1"/>
              <a:endCxn id="17" idx="3"/>
            </p:cNvCxnSpPr>
            <p:nvPr/>
          </p:nvCxnSpPr>
          <p:spPr bwMode="auto">
            <a:xfrm rot="10800000" flipV="1">
              <a:off x="6596562" y="2856794"/>
              <a:ext cx="222846" cy="221167"/>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5" name="Straight Arrow Connector 64"/>
            <p:cNvCxnSpPr>
              <a:stCxn id="18" idx="2"/>
              <a:endCxn id="19" idx="0"/>
            </p:cNvCxnSpPr>
            <p:nvPr/>
          </p:nvCxnSpPr>
          <p:spPr bwMode="auto">
            <a:xfrm rot="16200000" flipH="1">
              <a:off x="6866883" y="2938892"/>
              <a:ext cx="276459" cy="222846"/>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7" name="Straight Arrow Connector 66"/>
            <p:cNvCxnSpPr>
              <a:stCxn id="18" idx="3"/>
              <a:endCxn id="20" idx="0"/>
            </p:cNvCxnSpPr>
            <p:nvPr/>
          </p:nvCxnSpPr>
          <p:spPr bwMode="auto">
            <a:xfrm>
              <a:off x="6967972" y="2856794"/>
              <a:ext cx="445692" cy="11058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69" name="Straight Arrow Connector 68"/>
            <p:cNvCxnSpPr>
              <a:stCxn id="17" idx="2"/>
              <a:endCxn id="19" idx="1"/>
            </p:cNvCxnSpPr>
            <p:nvPr/>
          </p:nvCxnSpPr>
          <p:spPr bwMode="auto">
            <a:xfrm rot="16200000" flipH="1">
              <a:off x="6726975" y="2928558"/>
              <a:ext cx="110584" cy="519974"/>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71" name="Straight Arrow Connector 70"/>
            <p:cNvCxnSpPr>
              <a:stCxn id="19" idx="3"/>
              <a:endCxn id="20" idx="2"/>
            </p:cNvCxnSpPr>
            <p:nvPr/>
          </p:nvCxnSpPr>
          <p:spPr bwMode="auto">
            <a:xfrm flipV="1">
              <a:off x="7190818" y="3077961"/>
              <a:ext cx="222846" cy="165876"/>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72" name="Oval 71"/>
            <p:cNvSpPr/>
            <p:nvPr/>
          </p:nvSpPr>
          <p:spPr bwMode="auto">
            <a:xfrm>
              <a:off x="3971933" y="3409712"/>
              <a:ext cx="2178937" cy="1243424"/>
            </a:xfrm>
            <a:prstGeom prst="ellipse">
              <a:avLst/>
            </a:prstGeom>
            <a:solidFill>
              <a:schemeClr val="accent5">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3" name="Oval 72"/>
            <p:cNvSpPr/>
            <p:nvPr/>
          </p:nvSpPr>
          <p:spPr bwMode="auto">
            <a:xfrm>
              <a:off x="5036641" y="3465004"/>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4" name="Oval 73"/>
            <p:cNvSpPr/>
            <p:nvPr/>
          </p:nvSpPr>
          <p:spPr bwMode="auto">
            <a:xfrm>
              <a:off x="5408051" y="3575588"/>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5" name="Oval 74"/>
            <p:cNvSpPr/>
            <p:nvPr/>
          </p:nvSpPr>
          <p:spPr bwMode="auto">
            <a:xfrm>
              <a:off x="4590950" y="3686171"/>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0" name="Oval 79"/>
            <p:cNvSpPr/>
            <p:nvPr/>
          </p:nvSpPr>
          <p:spPr bwMode="auto">
            <a:xfrm>
              <a:off x="4739514" y="3796755"/>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2" name="Oval 81"/>
            <p:cNvSpPr/>
            <p:nvPr/>
          </p:nvSpPr>
          <p:spPr bwMode="auto">
            <a:xfrm>
              <a:off x="5408051" y="3796755"/>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3" name="Oval 82"/>
            <p:cNvSpPr/>
            <p:nvPr/>
          </p:nvSpPr>
          <p:spPr bwMode="auto">
            <a:xfrm>
              <a:off x="5259487" y="4073214"/>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4" name="Oval 83"/>
            <p:cNvSpPr/>
            <p:nvPr/>
          </p:nvSpPr>
          <p:spPr bwMode="auto">
            <a:xfrm>
              <a:off x="4888078" y="4239090"/>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7" name="Oval 86"/>
            <p:cNvSpPr/>
            <p:nvPr/>
          </p:nvSpPr>
          <p:spPr bwMode="auto">
            <a:xfrm>
              <a:off x="4665232" y="4239090"/>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89" name="Straight Arrow Connector 88"/>
            <p:cNvCxnSpPr>
              <a:stCxn id="73" idx="5"/>
              <a:endCxn id="74" idx="2"/>
            </p:cNvCxnSpPr>
            <p:nvPr/>
          </p:nvCxnSpPr>
          <p:spPr bwMode="auto">
            <a:xfrm rot="16200000" flipH="1">
              <a:off x="5208531" y="3403712"/>
              <a:ext cx="91035" cy="30800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1" name="Straight Arrow Connector 90"/>
            <p:cNvCxnSpPr>
              <a:stCxn id="73" idx="5"/>
            </p:cNvCxnSpPr>
            <p:nvPr/>
          </p:nvCxnSpPr>
          <p:spPr bwMode="auto">
            <a:xfrm rot="16200000" flipH="1">
              <a:off x="4990852" y="3621391"/>
              <a:ext cx="229264" cy="108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6" name="Straight Arrow Connector 95"/>
            <p:cNvCxnSpPr>
              <a:stCxn id="73" idx="3"/>
              <a:endCxn id="75" idx="6"/>
            </p:cNvCxnSpPr>
            <p:nvPr/>
          </p:nvCxnSpPr>
          <p:spPr bwMode="auto">
            <a:xfrm rot="5400000">
              <a:off x="4755567" y="3421864"/>
              <a:ext cx="201619" cy="3822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0" name="Straight Arrow Connector 99"/>
            <p:cNvCxnSpPr>
              <a:stCxn id="73" idx="3"/>
              <a:endCxn id="80" idx="4"/>
            </p:cNvCxnSpPr>
            <p:nvPr/>
          </p:nvCxnSpPr>
          <p:spPr bwMode="auto">
            <a:xfrm rot="5400000">
              <a:off x="4742164" y="3546690"/>
              <a:ext cx="339848" cy="27086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3" name="Straight Arrow Connector 102"/>
            <p:cNvCxnSpPr>
              <a:stCxn id="73" idx="5"/>
              <a:endCxn id="82" idx="2"/>
            </p:cNvCxnSpPr>
            <p:nvPr/>
          </p:nvCxnSpPr>
          <p:spPr bwMode="auto">
            <a:xfrm rot="16200000" flipH="1">
              <a:off x="5097947" y="3514296"/>
              <a:ext cx="312202" cy="30800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5" name="Straight Arrow Connector 104"/>
            <p:cNvCxnSpPr>
              <a:endCxn id="83" idx="0"/>
            </p:cNvCxnSpPr>
            <p:nvPr/>
          </p:nvCxnSpPr>
          <p:spPr bwMode="auto">
            <a:xfrm rot="16200000" flipH="1">
              <a:off x="5093192" y="3869778"/>
              <a:ext cx="221167" cy="1857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7" name="Straight Arrow Connector 106"/>
            <p:cNvCxnSpPr/>
            <p:nvPr/>
          </p:nvCxnSpPr>
          <p:spPr bwMode="auto">
            <a:xfrm rot="5400000">
              <a:off x="4944209" y="3795916"/>
              <a:ext cx="110584" cy="2228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9" name="Straight Arrow Connector 108"/>
            <p:cNvCxnSpPr>
              <a:endCxn id="87" idx="7"/>
            </p:cNvCxnSpPr>
            <p:nvPr/>
          </p:nvCxnSpPr>
          <p:spPr bwMode="auto">
            <a:xfrm rot="5400000">
              <a:off x="4721371" y="4080480"/>
              <a:ext cx="173973" cy="15944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1" name="Straight Arrow Connector 110"/>
            <p:cNvCxnSpPr>
              <a:endCxn id="84" idx="0"/>
            </p:cNvCxnSpPr>
            <p:nvPr/>
          </p:nvCxnSpPr>
          <p:spPr bwMode="auto">
            <a:xfrm rot="16200000" flipH="1">
              <a:off x="4823710" y="4137582"/>
              <a:ext cx="165876" cy="3714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5" name="Oval 114"/>
            <p:cNvSpPr/>
            <p:nvPr/>
          </p:nvSpPr>
          <p:spPr bwMode="auto">
            <a:xfrm>
              <a:off x="1619672" y="1772816"/>
              <a:ext cx="7056784" cy="3096344"/>
            </a:xfrm>
            <a:prstGeom prst="ellipse">
              <a:avLst/>
            </a:prstGeom>
            <a:noFill/>
            <a:ln w="12700" cap="flat" cmpd="sng" algn="ctr">
              <a:solidFill>
                <a:schemeClr val="accent6">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Oval 69"/>
            <p:cNvSpPr/>
            <p:nvPr/>
          </p:nvSpPr>
          <p:spPr bwMode="auto">
            <a:xfrm>
              <a:off x="5036641" y="3741463"/>
              <a:ext cx="214197" cy="15943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7" name="Oval 76"/>
            <p:cNvSpPr/>
            <p:nvPr/>
          </p:nvSpPr>
          <p:spPr bwMode="auto">
            <a:xfrm>
              <a:off x="4813796" y="3962631"/>
              <a:ext cx="214197" cy="15943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78" name="Straight Arrow Connector 77"/>
            <p:cNvCxnSpPr/>
            <p:nvPr/>
          </p:nvCxnSpPr>
          <p:spPr bwMode="auto">
            <a:xfrm flipH="1">
              <a:off x="4442386" y="4294382"/>
              <a:ext cx="222846" cy="11058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81" name="Oval 80"/>
            <p:cNvSpPr/>
            <p:nvPr/>
          </p:nvSpPr>
          <p:spPr bwMode="auto">
            <a:xfrm>
              <a:off x="4368104" y="4404965"/>
              <a:ext cx="74282" cy="5529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93" name="TextBox 92"/>
          <p:cNvSpPr txBox="1"/>
          <p:nvPr/>
        </p:nvSpPr>
        <p:spPr>
          <a:xfrm>
            <a:off x="179512" y="4365104"/>
            <a:ext cx="4483920" cy="1938992"/>
          </a:xfrm>
          <a:prstGeom prst="rect">
            <a:avLst/>
          </a:prstGeom>
          <a:noFill/>
        </p:spPr>
        <p:txBody>
          <a:bodyPr wrap="square" rtlCol="0">
            <a:spAutoFit/>
          </a:bodyPr>
          <a:lstStyle/>
          <a:p>
            <a:r>
              <a:rPr lang="en-US" sz="1800" dirty="0" smtClean="0"/>
              <a:t>Applications:</a:t>
            </a:r>
          </a:p>
          <a:p>
            <a:pPr lvl="1">
              <a:buFont typeface="Arial" pitchFamily="34" charset="0"/>
              <a:buChar char="•"/>
            </a:pPr>
            <a:r>
              <a:rPr lang="en-US" sz="1800" dirty="0" smtClean="0"/>
              <a:t> Social networking (</a:t>
            </a:r>
            <a:r>
              <a:rPr lang="en-US" sz="1800" dirty="0" err="1" smtClean="0"/>
              <a:t>Facebook</a:t>
            </a:r>
            <a:r>
              <a:rPr lang="en-US" sz="1800" dirty="0" smtClean="0"/>
              <a:t> “friends”)</a:t>
            </a:r>
          </a:p>
          <a:p>
            <a:pPr lvl="1">
              <a:buFont typeface="Arial" pitchFamily="34" charset="0"/>
              <a:buChar char="•"/>
            </a:pPr>
            <a:r>
              <a:rPr lang="en-US" sz="1800" dirty="0" smtClean="0"/>
              <a:t> Gaming (game based)</a:t>
            </a:r>
          </a:p>
          <a:p>
            <a:pPr lvl="1">
              <a:buFont typeface="Arial" pitchFamily="34" charset="0"/>
              <a:buChar char="•"/>
            </a:pPr>
            <a:r>
              <a:rPr lang="en-US" sz="1800" dirty="0" smtClean="0"/>
              <a:t> Smart home (residential address)</a:t>
            </a:r>
          </a:p>
          <a:p>
            <a:pPr lvl="1">
              <a:buFont typeface="Arial" pitchFamily="34" charset="0"/>
              <a:buChar char="•"/>
            </a:pPr>
            <a:r>
              <a:rPr lang="en-US" sz="1800" dirty="0" smtClean="0"/>
              <a:t> Alert (emergency) </a:t>
            </a:r>
          </a:p>
          <a:p>
            <a:pPr lvl="1">
              <a:buFont typeface="Arial" pitchFamily="34" charset="0"/>
              <a:buChar char="•"/>
            </a:pPr>
            <a:r>
              <a:rPr lang="en-US" sz="1800" dirty="0" smtClean="0"/>
              <a:t> etc..</a:t>
            </a:r>
          </a:p>
          <a:p>
            <a:endParaRPr lang="en-US" dirty="0"/>
          </a:p>
        </p:txBody>
      </p:sp>
      <p:sp>
        <p:nvSpPr>
          <p:cNvPr id="94" name="TextBox 93"/>
          <p:cNvSpPr txBox="1"/>
          <p:nvPr/>
        </p:nvSpPr>
        <p:spPr>
          <a:xfrm>
            <a:off x="4788024" y="4221088"/>
            <a:ext cx="577402" cy="276999"/>
          </a:xfrm>
          <a:prstGeom prst="rect">
            <a:avLst/>
          </a:prstGeom>
          <a:noFill/>
        </p:spPr>
        <p:txBody>
          <a:bodyPr wrap="none" rtlCol="0">
            <a:spAutoFit/>
          </a:bodyPr>
          <a:lstStyle/>
          <a:p>
            <a:r>
              <a:rPr lang="en-US" dirty="0" smtClean="0"/>
              <a:t>App-1</a:t>
            </a:r>
            <a:endParaRPr lang="en-US" dirty="0"/>
          </a:p>
        </p:txBody>
      </p:sp>
      <p:sp>
        <p:nvSpPr>
          <p:cNvPr id="95" name="TextBox 94"/>
          <p:cNvSpPr txBox="1"/>
          <p:nvPr/>
        </p:nvSpPr>
        <p:spPr>
          <a:xfrm>
            <a:off x="5940152" y="4077072"/>
            <a:ext cx="577402" cy="276999"/>
          </a:xfrm>
          <a:prstGeom prst="rect">
            <a:avLst/>
          </a:prstGeom>
          <a:noFill/>
        </p:spPr>
        <p:txBody>
          <a:bodyPr wrap="none" rtlCol="0">
            <a:spAutoFit/>
          </a:bodyPr>
          <a:lstStyle/>
          <a:p>
            <a:r>
              <a:rPr lang="en-US" dirty="0" smtClean="0"/>
              <a:t>App-2</a:t>
            </a:r>
            <a:endParaRPr lang="en-US" dirty="0"/>
          </a:p>
        </p:txBody>
      </p:sp>
      <p:sp>
        <p:nvSpPr>
          <p:cNvPr id="97" name="TextBox 96"/>
          <p:cNvSpPr txBox="1"/>
          <p:nvPr/>
        </p:nvSpPr>
        <p:spPr>
          <a:xfrm>
            <a:off x="8100392" y="5301208"/>
            <a:ext cx="577402" cy="276999"/>
          </a:xfrm>
          <a:prstGeom prst="rect">
            <a:avLst/>
          </a:prstGeom>
          <a:noFill/>
        </p:spPr>
        <p:txBody>
          <a:bodyPr wrap="none" rtlCol="0">
            <a:spAutoFit/>
          </a:bodyPr>
          <a:lstStyle/>
          <a:p>
            <a:r>
              <a:rPr lang="en-US" dirty="0" smtClean="0"/>
              <a:t>App-3</a:t>
            </a:r>
            <a:endParaRPr lang="en-US" dirty="0"/>
          </a:p>
        </p:txBody>
      </p:sp>
      <p:sp>
        <p:nvSpPr>
          <p:cNvPr id="98" name="TextBox 97"/>
          <p:cNvSpPr txBox="1"/>
          <p:nvPr/>
        </p:nvSpPr>
        <p:spPr>
          <a:xfrm>
            <a:off x="7380312" y="6021288"/>
            <a:ext cx="577402" cy="276999"/>
          </a:xfrm>
          <a:prstGeom prst="rect">
            <a:avLst/>
          </a:prstGeom>
          <a:noFill/>
        </p:spPr>
        <p:txBody>
          <a:bodyPr wrap="none" rtlCol="0">
            <a:spAutoFit/>
          </a:bodyPr>
          <a:lstStyle/>
          <a:p>
            <a:r>
              <a:rPr lang="en-US" dirty="0" smtClean="0"/>
              <a:t>App-4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850032"/>
            <a:ext cx="7772400" cy="634752"/>
          </a:xfrm>
        </p:spPr>
        <p:txBody>
          <a:bodyPr/>
          <a:lstStyle/>
          <a:p>
            <a:r>
              <a:rPr lang="en-US" altLang="ko-KR" dirty="0" smtClean="0">
                <a:solidFill>
                  <a:schemeClr val="accent2">
                    <a:lumMod val="50000"/>
                  </a:schemeClr>
                </a:solidFill>
                <a:latin typeface="Arial Black" pitchFamily="34" charset="0"/>
                <a:cs typeface="Arial" pitchFamily="34" charset="0"/>
              </a:rPr>
              <a:t>Conclusions</a:t>
            </a:r>
            <a:endParaRPr lang="ko-KR" altLang="en-US" dirty="0">
              <a:solidFill>
                <a:schemeClr val="accent2">
                  <a:lumMod val="50000"/>
                </a:schemeClr>
              </a:solidFill>
              <a:latin typeface="Arial Black" pitchFamily="34" charset="0"/>
              <a:cs typeface="Arial" pitchFamily="34" charset="0"/>
            </a:endParaRPr>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8" name="내용 개체 틀 2"/>
          <p:cNvSpPr txBox="1">
            <a:spLocks/>
          </p:cNvSpPr>
          <p:nvPr/>
        </p:nvSpPr>
        <p:spPr bwMode="auto">
          <a:xfrm>
            <a:off x="467544" y="1484784"/>
            <a:ext cx="8280920" cy="452552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p>
            <a:pPr marL="342900" lvl="0" indent="-342900">
              <a:spcBef>
                <a:spcPct val="20000"/>
              </a:spcBef>
              <a:buClr>
                <a:srgbClr val="002060"/>
              </a:buClr>
              <a:buSzPct val="120000"/>
              <a:buFont typeface="Wingdings" pitchFamily="2" charset="2"/>
              <a:buChar char="§"/>
              <a:defRPr/>
            </a:pPr>
            <a:r>
              <a:rPr lang="en-US" altLang="ko-KR" sz="2800" kern="0" dirty="0" smtClean="0">
                <a:solidFill>
                  <a:schemeClr val="accent2">
                    <a:lumMod val="75000"/>
                  </a:schemeClr>
                </a:solidFill>
                <a:cs typeface="Narkisim" pitchFamily="34" charset="-79"/>
              </a:rPr>
              <a:t>Propose to use the included application matrix as a basis for identifying technical requirements for the PAC system design.</a:t>
            </a:r>
          </a:p>
          <a:p>
            <a:pPr marL="342900" lvl="0" indent="-342900">
              <a:spcBef>
                <a:spcPct val="20000"/>
              </a:spcBef>
              <a:buClr>
                <a:srgbClr val="002060"/>
              </a:buClr>
              <a:buSzPct val="120000"/>
              <a:buFont typeface="Wingdings" pitchFamily="2" charset="2"/>
              <a:buChar char="§"/>
              <a:defRPr/>
            </a:pPr>
            <a:r>
              <a:rPr lang="en-US" altLang="ko-KR" sz="2800" kern="0" dirty="0" smtClean="0">
                <a:solidFill>
                  <a:schemeClr val="accent2">
                    <a:lumMod val="75000"/>
                  </a:schemeClr>
                </a:solidFill>
                <a:cs typeface="Narkisim" pitchFamily="34" charset="-79"/>
              </a:rPr>
              <a:t>Propose </a:t>
            </a:r>
            <a:r>
              <a:rPr lang="en-US" altLang="ko-KR" sz="2800" kern="0" dirty="0" smtClean="0">
                <a:solidFill>
                  <a:schemeClr val="accent2">
                    <a:lumMod val="75000"/>
                  </a:schemeClr>
                </a:solidFill>
                <a:cs typeface="Narkisim" pitchFamily="34" charset="-79"/>
              </a:rPr>
              <a:t>Context-Aware Operation</a:t>
            </a:r>
          </a:p>
          <a:p>
            <a:pPr marL="742950" lvl="1" indent="-285750">
              <a:spcBef>
                <a:spcPct val="20000"/>
              </a:spcBef>
              <a:buFontTx/>
              <a:buChar char="–"/>
              <a:defRPr/>
            </a:pPr>
            <a:r>
              <a:rPr lang="en-US" altLang="ko-KR" sz="2400" kern="0" dirty="0" smtClean="0">
                <a:solidFill>
                  <a:schemeClr val="accent2">
                    <a:lumMod val="75000"/>
                  </a:schemeClr>
                </a:solidFill>
                <a:cs typeface="Times New Roman" pitchFamily="18" charset="0"/>
              </a:rPr>
              <a:t>Context is defined by </a:t>
            </a:r>
            <a:r>
              <a:rPr lang="en-US" altLang="ko-KR" sz="2400" kern="0" dirty="0" smtClean="0">
                <a:solidFill>
                  <a:schemeClr val="accent2">
                    <a:lumMod val="75000"/>
                  </a:schemeClr>
                </a:solidFill>
                <a:cs typeface="Times New Roman" pitchFamily="18" charset="0"/>
              </a:rPr>
              <a:t>an application</a:t>
            </a:r>
            <a:r>
              <a:rPr lang="en-US" altLang="ko-KR" sz="2400" kern="0" dirty="0" smtClean="0">
                <a:solidFill>
                  <a:schemeClr val="accent2">
                    <a:lumMod val="75000"/>
                  </a:schemeClr>
                </a:solidFill>
                <a:cs typeface="Times New Roman" pitchFamily="18" charset="0"/>
              </a:rPr>
              <a:t>. </a:t>
            </a:r>
            <a:endParaRPr lang="en-US" altLang="ko-KR" sz="2400" kern="0" dirty="0" smtClean="0">
              <a:solidFill>
                <a:schemeClr val="accent2">
                  <a:lumMod val="75000"/>
                </a:schemeClr>
              </a:solidFill>
              <a:cs typeface="Times New Roman" pitchFamily="18" charset="0"/>
            </a:endParaRPr>
          </a:p>
          <a:p>
            <a:pPr marL="1200150" lvl="2" indent="-285750">
              <a:spcBef>
                <a:spcPct val="20000"/>
              </a:spcBef>
              <a:buFontTx/>
              <a:buChar char="–"/>
              <a:defRPr/>
            </a:pPr>
            <a:r>
              <a:rPr lang="en-US" altLang="ko-KR" sz="2400" kern="0" dirty="0" smtClean="0">
                <a:solidFill>
                  <a:schemeClr val="accent2">
                    <a:lumMod val="75000"/>
                  </a:schemeClr>
                </a:solidFill>
                <a:cs typeface="Times New Roman" pitchFamily="18" charset="0"/>
              </a:rPr>
              <a:t>The </a:t>
            </a:r>
            <a:r>
              <a:rPr lang="en-US" altLang="ko-KR" sz="2400" kern="0" dirty="0" smtClean="0">
                <a:solidFill>
                  <a:schemeClr val="accent2">
                    <a:lumMod val="75000"/>
                  </a:schemeClr>
                </a:solidFill>
                <a:cs typeface="Times New Roman" pitchFamily="18" charset="0"/>
              </a:rPr>
              <a:t>application could use a combination of identifiers such as services, users, machine name, </a:t>
            </a:r>
            <a:r>
              <a:rPr lang="en-US" altLang="ko-KR" sz="2400" kern="0" dirty="0" smtClean="0">
                <a:solidFill>
                  <a:schemeClr val="accent2">
                    <a:lumMod val="75000"/>
                  </a:schemeClr>
                </a:solidFill>
                <a:cs typeface="Times New Roman" pitchFamily="18" charset="0"/>
              </a:rPr>
              <a:t>etc. This isn’t specified.</a:t>
            </a:r>
            <a:endParaRPr lang="en-US" altLang="ko-KR" sz="2400" kern="0" dirty="0" smtClean="0">
              <a:solidFill>
                <a:schemeClr val="accent2">
                  <a:lumMod val="75000"/>
                </a:schemeClr>
              </a:solidFill>
              <a:cs typeface="Times New Roman" pitchFamily="18" charset="0"/>
            </a:endParaRPr>
          </a:p>
          <a:p>
            <a:pPr marL="742950" lvl="1" indent="-285750">
              <a:spcBef>
                <a:spcPct val="20000"/>
              </a:spcBef>
              <a:buFontTx/>
              <a:buChar char="–"/>
              <a:defRPr/>
            </a:pPr>
            <a:r>
              <a:rPr lang="en-US" altLang="ko-KR" sz="2400" kern="0" dirty="0" smtClean="0">
                <a:solidFill>
                  <a:schemeClr val="accent2">
                    <a:lumMod val="75000"/>
                  </a:schemeClr>
                </a:solidFill>
                <a:cs typeface="Times New Roman" pitchFamily="18" charset="0"/>
                <a:sym typeface="Wingdings" pitchFamily="2" charset="2"/>
              </a:rPr>
              <a:t>Contexts are </a:t>
            </a:r>
            <a:r>
              <a:rPr lang="en-US" altLang="ko-KR" sz="2400" kern="0" dirty="0" smtClean="0">
                <a:solidFill>
                  <a:schemeClr val="accent2">
                    <a:lumMod val="75000"/>
                  </a:schemeClr>
                </a:solidFill>
                <a:cs typeface="Times New Roman" pitchFamily="18" charset="0"/>
                <a:sym typeface="Wingdings" pitchFamily="2" charset="2"/>
              </a:rPr>
              <a:t>provided by higher layers.</a:t>
            </a:r>
          </a:p>
          <a:p>
            <a:pPr marL="1200150" lvl="2" indent="-285750">
              <a:spcBef>
                <a:spcPct val="20000"/>
              </a:spcBef>
              <a:buFontTx/>
              <a:buChar char="–"/>
              <a:defRPr/>
            </a:pPr>
            <a:r>
              <a:rPr lang="en-US" altLang="ko-KR" sz="2400" kern="0" dirty="0" smtClean="0">
                <a:solidFill>
                  <a:schemeClr val="accent2">
                    <a:lumMod val="75000"/>
                  </a:schemeClr>
                </a:solidFill>
                <a:cs typeface="Times New Roman" pitchFamily="18" charset="0"/>
                <a:sym typeface="Wingdings" pitchFamily="2" charset="2"/>
              </a:rPr>
              <a:t>(A </a:t>
            </a:r>
            <a:r>
              <a:rPr lang="en-US" altLang="ko-KR" sz="2400" kern="0" dirty="0" smtClean="0">
                <a:solidFill>
                  <a:schemeClr val="accent2">
                    <a:lumMod val="75000"/>
                  </a:schemeClr>
                </a:solidFill>
                <a:cs typeface="Times New Roman" pitchFamily="18" charset="0"/>
                <a:sym typeface="Wingdings" pitchFamily="2" charset="2"/>
              </a:rPr>
              <a:t>device can belong to one or more peer networks at a </a:t>
            </a:r>
            <a:r>
              <a:rPr lang="en-US" altLang="ko-KR" sz="2400" kern="0" dirty="0" smtClean="0">
                <a:solidFill>
                  <a:schemeClr val="accent2">
                    <a:lumMod val="75000"/>
                  </a:schemeClr>
                </a:solidFill>
                <a:cs typeface="Times New Roman" pitchFamily="18" charset="0"/>
                <a:sym typeface="Wingdings" pitchFamily="2" charset="2"/>
              </a:rPr>
              <a:t>time)</a:t>
            </a:r>
            <a:endParaRPr lang="en-US" altLang="ko-KR" sz="1600" kern="0" dirty="0" smtClean="0">
              <a:solidFill>
                <a:srgbClr val="FF0000"/>
              </a:solidFill>
              <a:cs typeface="Times New Roman" pitchFamily="18" charset="0"/>
            </a:endParaRPr>
          </a:p>
        </p:txBody>
      </p:sp>
      <p:sp>
        <p:nvSpPr>
          <p:cNvPr id="7"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Thank You!</a:t>
            </a:r>
            <a:endParaRPr lang="ko-KR" altLang="en-US" dirty="0"/>
          </a:p>
        </p:txBody>
      </p:sp>
      <p:sp>
        <p:nvSpPr>
          <p:cNvPr id="3" name="부제목 2"/>
          <p:cNvSpPr>
            <a:spLocks noGrp="1"/>
          </p:cNvSpPr>
          <p:nvPr>
            <p:ph type="subTitle" idx="1"/>
          </p:nvPr>
        </p:nvSpPr>
        <p:spPr/>
        <p:txBody>
          <a:bodyPr/>
          <a:lstStyle/>
          <a:p>
            <a:r>
              <a:rPr lang="en-US" altLang="ko-KR" b="1" dirty="0" smtClean="0"/>
              <a:t>  </a:t>
            </a:r>
            <a:endParaRPr lang="ko-KR" altLang="en-US" b="1" dirty="0"/>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8</a:t>
            </a:fld>
            <a:endParaRPr lang="en-US" altLang="ko-KR" dirty="0"/>
          </a:p>
        </p:txBody>
      </p:sp>
      <p:sp>
        <p:nvSpPr>
          <p:cNvPr id="7"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QL (InterDigital)</a:t>
            </a:r>
            <a:endParaRPr lang="en-US" altLang="ko-KR" dirty="0">
              <a:ea typeface="굴림"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36B53C503D2EF4B94F229D8E339B482" ma:contentTypeVersion="0" ma:contentTypeDescription="Create a new document." ma:contentTypeScope="" ma:versionID="19a43dde692bbfa871f5ed482cf2d88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B6857F7-59B2-4F42-9B4C-489D6236EF07}">
  <ds:schemaRefs>
    <ds:schemaRef ds:uri="http://schemas.microsoft.com/sharepoint/v3/contenttype/forms"/>
  </ds:schemaRefs>
</ds:datastoreItem>
</file>

<file path=customXml/itemProps2.xml><?xml version="1.0" encoding="utf-8"?>
<ds:datastoreItem xmlns:ds="http://schemas.openxmlformats.org/officeDocument/2006/customXml" ds:itemID="{31F4D79C-40EB-4C47-9721-A48AEA0C6885}">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9C82C791-154F-4393-AE6D-5512FCD31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28545</TotalTime>
  <Words>750</Words>
  <Application>Microsoft Office PowerPoint</Application>
  <PresentationFormat>On-screen Show (4:3)</PresentationFormat>
  <Paragraphs>143</Paragraphs>
  <Slides>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Blank Presentation</vt:lpstr>
      <vt:lpstr>Microsoft Office Excel Worksheet</vt:lpstr>
      <vt:lpstr>Slide 1</vt:lpstr>
      <vt:lpstr>Introduction</vt:lpstr>
      <vt:lpstr>Slide 3</vt:lpstr>
      <vt:lpstr>Application Matrix Template Proposal</vt:lpstr>
      <vt:lpstr>Application Matrix Reference</vt:lpstr>
      <vt:lpstr>Context-aware Peer-to-Peer Communication</vt:lpstr>
      <vt:lpstr>Conclusions</vt:lpstr>
      <vt:lpstr>Thank You!</vt:lpstr>
    </vt:vector>
  </TitlesOfParts>
  <Company>InterDigital</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PAC</dc:subject>
  <dc:creator>Qing Li</dc:creator>
  <cp:lastModifiedBy>zeiraem</cp:lastModifiedBy>
  <cp:revision>1098</cp:revision>
  <cp:lastPrinted>1998-02-10T13:28:06Z</cp:lastPrinted>
  <dcterms:created xsi:type="dcterms:W3CDTF">1999-11-08T18:59:45Z</dcterms:created>
  <dcterms:modified xsi:type="dcterms:W3CDTF">2012-05-16T16:06:01Z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0x010100D36B53C503D2EF4B94F229D8E339B482</vt:lpwstr>
  </property>
</Properties>
</file>