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91" r:id="rId3"/>
    <p:sldId id="286" r:id="rId4"/>
    <p:sldId id="287" r:id="rId5"/>
    <p:sldId id="293" r:id="rId6"/>
    <p:sldId id="277" r:id="rId7"/>
    <p:sldId id="292" r:id="rId8"/>
    <p:sldId id="290" r:id="rId9"/>
    <p:sldId id="294"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828" y="-84"/>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A5E75F7E-BB58-44B9-BDB7-073DAF01E899}"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20897051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62D4CCBB-8727-4E13-9539-98E811E636BC}"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0468803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3555"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3559"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6880AE5B-BF09-49DB-BF9E-EDDEDF949EA1}"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2ED8384-A50D-4D96-BDCC-1A6728CE68C4}" type="slidenum">
              <a:rPr lang="en-US"/>
              <a:pPr>
                <a:defRPr/>
              </a:pPr>
              <a:t>‹#›</a:t>
            </a:fld>
            <a:endParaRPr lang="en-US"/>
          </a:p>
        </p:txBody>
      </p:sp>
    </p:spTree>
    <p:extLst>
      <p:ext uri="{BB962C8B-B14F-4D97-AF65-F5344CB8AC3E}">
        <p14:creationId xmlns:p14="http://schemas.microsoft.com/office/powerpoint/2010/main" val="216365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D59F042-153F-4039-B98C-5D3D1DA2A25B}" type="slidenum">
              <a:rPr lang="en-US"/>
              <a:pPr>
                <a:defRPr/>
              </a:pPr>
              <a:t>‹#›</a:t>
            </a:fld>
            <a:endParaRPr lang="en-US"/>
          </a:p>
        </p:txBody>
      </p:sp>
    </p:spTree>
    <p:extLst>
      <p:ext uri="{BB962C8B-B14F-4D97-AF65-F5344CB8AC3E}">
        <p14:creationId xmlns:p14="http://schemas.microsoft.com/office/powerpoint/2010/main" val="3987732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9C5B93E-F9A3-4785-BF50-34D4EBD3B9C0}" type="slidenum">
              <a:rPr lang="en-US"/>
              <a:pPr>
                <a:defRPr/>
              </a:pPr>
              <a:t>‹#›</a:t>
            </a:fld>
            <a:endParaRPr lang="en-US"/>
          </a:p>
        </p:txBody>
      </p:sp>
    </p:spTree>
    <p:extLst>
      <p:ext uri="{BB962C8B-B14F-4D97-AF65-F5344CB8AC3E}">
        <p14:creationId xmlns:p14="http://schemas.microsoft.com/office/powerpoint/2010/main" val="346103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3F76BE2-BE35-46BB-82FA-35395C1F3E34}" type="slidenum">
              <a:rPr lang="en-US"/>
              <a:pPr>
                <a:defRPr/>
              </a:pPr>
              <a:t>‹#›</a:t>
            </a:fld>
            <a:endParaRPr lang="en-US"/>
          </a:p>
        </p:txBody>
      </p:sp>
    </p:spTree>
    <p:extLst>
      <p:ext uri="{BB962C8B-B14F-4D97-AF65-F5344CB8AC3E}">
        <p14:creationId xmlns:p14="http://schemas.microsoft.com/office/powerpoint/2010/main" val="1561391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8B63F1-5F0B-416D-B678-9343DF613160}" type="slidenum">
              <a:rPr lang="en-US"/>
              <a:pPr>
                <a:defRPr/>
              </a:pPr>
              <a:t>‹#›</a:t>
            </a:fld>
            <a:endParaRPr lang="en-US"/>
          </a:p>
        </p:txBody>
      </p:sp>
    </p:spTree>
    <p:extLst>
      <p:ext uri="{BB962C8B-B14F-4D97-AF65-F5344CB8AC3E}">
        <p14:creationId xmlns:p14="http://schemas.microsoft.com/office/powerpoint/2010/main" val="590572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5FBB143-B9FC-4C82-9EB3-42F8EA0C6587}" type="slidenum">
              <a:rPr lang="en-US"/>
              <a:pPr>
                <a:defRPr/>
              </a:pPr>
              <a:t>‹#›</a:t>
            </a:fld>
            <a:endParaRPr lang="en-US"/>
          </a:p>
        </p:txBody>
      </p:sp>
    </p:spTree>
    <p:extLst>
      <p:ext uri="{BB962C8B-B14F-4D97-AF65-F5344CB8AC3E}">
        <p14:creationId xmlns:p14="http://schemas.microsoft.com/office/powerpoint/2010/main" val="435783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CC1251D-3886-4BF8-9852-F6D6BDB988C6}" type="slidenum">
              <a:rPr lang="en-US"/>
              <a:pPr>
                <a:defRPr/>
              </a:pPr>
              <a:t>‹#›</a:t>
            </a:fld>
            <a:endParaRPr lang="en-US"/>
          </a:p>
        </p:txBody>
      </p:sp>
    </p:spTree>
    <p:extLst>
      <p:ext uri="{BB962C8B-B14F-4D97-AF65-F5344CB8AC3E}">
        <p14:creationId xmlns:p14="http://schemas.microsoft.com/office/powerpoint/2010/main" val="26362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6C510AF-5086-4C70-A068-74D8AFEA89E2}" type="slidenum">
              <a:rPr lang="en-US"/>
              <a:pPr>
                <a:defRPr/>
              </a:pPr>
              <a:t>‹#›</a:t>
            </a:fld>
            <a:endParaRPr lang="en-US"/>
          </a:p>
        </p:txBody>
      </p:sp>
    </p:spTree>
    <p:extLst>
      <p:ext uri="{BB962C8B-B14F-4D97-AF65-F5344CB8AC3E}">
        <p14:creationId xmlns:p14="http://schemas.microsoft.com/office/powerpoint/2010/main" val="334856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2000E060-95B5-4EC8-BE8D-16A057CF908F}" type="slidenum">
              <a:rPr lang="en-US"/>
              <a:pPr>
                <a:defRPr/>
              </a:pPr>
              <a:t>‹#›</a:t>
            </a:fld>
            <a:endParaRPr lang="en-US"/>
          </a:p>
        </p:txBody>
      </p:sp>
    </p:spTree>
    <p:extLst>
      <p:ext uri="{BB962C8B-B14F-4D97-AF65-F5344CB8AC3E}">
        <p14:creationId xmlns:p14="http://schemas.microsoft.com/office/powerpoint/2010/main" val="328130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0EAE67B-BC30-4D48-A281-6FC9BA0A2174}" type="slidenum">
              <a:rPr lang="en-US"/>
              <a:pPr>
                <a:defRPr/>
              </a:pPr>
              <a:t>‹#›</a:t>
            </a:fld>
            <a:endParaRPr lang="en-US"/>
          </a:p>
        </p:txBody>
      </p:sp>
    </p:spTree>
    <p:extLst>
      <p:ext uri="{BB962C8B-B14F-4D97-AF65-F5344CB8AC3E}">
        <p14:creationId xmlns:p14="http://schemas.microsoft.com/office/powerpoint/2010/main" val="1312682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776004D-79E1-4344-B7DB-68C7E581BF19}" type="slidenum">
              <a:rPr lang="en-US"/>
              <a:pPr>
                <a:defRPr/>
              </a:pPr>
              <a:t>‹#›</a:t>
            </a:fld>
            <a:endParaRPr lang="en-US"/>
          </a:p>
        </p:txBody>
      </p:sp>
    </p:spTree>
    <p:extLst>
      <p:ext uri="{BB962C8B-B14F-4D97-AF65-F5344CB8AC3E}">
        <p14:creationId xmlns:p14="http://schemas.microsoft.com/office/powerpoint/2010/main" val="2782770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a:t>May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9FFA29B4-F202-488E-94A0-973598A36F15}"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802-15-12-0271-00-004p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dirty="0" smtClean="0"/>
              <a:t>May 2012</a:t>
            </a:r>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641E4B0C-9F1D-4AE2-8319-070A10293324}" type="slidenum">
              <a:rPr lang="en-US" smtClean="0"/>
              <a:pPr>
                <a:defRPr/>
              </a:pPr>
              <a:t>1</a:t>
            </a:fld>
            <a:endParaRPr lang="en-US" smtClean="0"/>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a:t>
            </a:r>
            <a:r>
              <a:rPr lang="en-US" sz="1600" dirty="0" smtClean="0">
                <a:solidFill>
                  <a:srgbClr val="FF0000"/>
                </a:solidFill>
              </a:rPr>
              <a:t>Group Closing Session</a:t>
            </a:r>
            <a:r>
              <a:rPr lang="en-US" sz="1600" dirty="0">
                <a:solidFill>
                  <a:schemeClr val="tx2"/>
                </a:solidFill>
              </a:rPr>
              <a:t>]	</a:t>
            </a:r>
          </a:p>
          <a:p>
            <a:pPr>
              <a:defRPr/>
            </a:pPr>
            <a:r>
              <a:rPr lang="en-US" sz="1600" b="1" dirty="0">
                <a:solidFill>
                  <a:schemeClr val="tx2"/>
                </a:solidFill>
              </a:rPr>
              <a:t>Date Submitted: </a:t>
            </a:r>
            <a:r>
              <a:rPr lang="en-US" sz="1600" dirty="0">
                <a:solidFill>
                  <a:schemeClr val="tx2"/>
                </a:solidFill>
              </a:rPr>
              <a:t>[</a:t>
            </a:r>
            <a:r>
              <a:rPr lang="en-US" sz="1600" dirty="0" smtClean="0">
                <a:solidFill>
                  <a:srgbClr val="FF0000"/>
                </a:solidFill>
              </a:rPr>
              <a:t>17 </a:t>
            </a:r>
            <a:r>
              <a:rPr lang="en-US" sz="1600" dirty="0">
                <a:solidFill>
                  <a:srgbClr val="FF0000"/>
                </a:solidFill>
              </a:rPr>
              <a:t>May 2012</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Closing </a:t>
            </a:r>
            <a:r>
              <a:rPr lang="en-US" sz="1600" dirty="0">
                <a:solidFill>
                  <a:srgbClr val="FF0000"/>
                </a:solidFill>
              </a:rPr>
              <a:t>Session </a:t>
            </a:r>
            <a:r>
              <a:rPr lang="en-US" sz="1600" dirty="0" smtClean="0">
                <a:solidFill>
                  <a:srgbClr val="FF0000"/>
                </a:solidFill>
              </a:rPr>
              <a:t>Summary of Progress</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solidFill>
                  <a:srgbClr val="FF0000"/>
                </a:solidFill>
              </a:rPr>
              <a:t>Overview of PTC activities to date and where we need to go next</a:t>
            </a:r>
            <a:r>
              <a:rPr lang="en-US" sz="1600" dirty="0">
                <a:solidFill>
                  <a:schemeClr val="tx2"/>
                </a:solidFill>
              </a:rPr>
              <a:t>.]</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3"/>
          <p:cNvSpPr>
            <a:spLocks noGrp="1"/>
          </p:cNvSpPr>
          <p:nvPr>
            <p:ph type="title"/>
          </p:nvPr>
        </p:nvSpPr>
        <p:spPr>
          <a:xfrm>
            <a:off x="685800" y="685800"/>
            <a:ext cx="7772400" cy="690563"/>
          </a:xfrm>
        </p:spPr>
        <p:txBody>
          <a:bodyPr/>
          <a:lstStyle/>
          <a:p>
            <a:r>
              <a:rPr lang="en-US" smtClean="0"/>
              <a:t>About Positive Train Control</a:t>
            </a:r>
          </a:p>
        </p:txBody>
      </p:sp>
      <p:sp>
        <p:nvSpPr>
          <p:cNvPr id="14339"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14340"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p>
        </p:txBody>
      </p:sp>
      <p:sp>
        <p:nvSpPr>
          <p:cNvPr id="1434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50CBDEF-F8AD-4FF6-A6F9-FF37232DE801}" type="slidenum">
              <a:rPr lang="en-US" smtClean="0"/>
              <a:pPr/>
              <a:t>2</a:t>
            </a:fld>
            <a:endParaRPr lang="en-US" smtClean="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eaLnBrk="1" hangingPunct="1">
              <a:defRPr/>
            </a:pPr>
            <a:endParaRPr lang="en-US" kern="0" dirty="0">
              <a:solidFill>
                <a:srgbClr val="009DD9"/>
              </a:solidFill>
            </a:endParaRPr>
          </a:p>
        </p:txBody>
      </p:sp>
      <p:sp>
        <p:nvSpPr>
          <p:cNvPr id="14343" name="Content Placeholder 1"/>
          <p:cNvSpPr txBox="1">
            <a:spLocks/>
          </p:cNvSpPr>
          <p:nvPr/>
        </p:nvSpPr>
        <p:spPr bwMode="auto">
          <a:xfrm>
            <a:off x="457200" y="1219200"/>
            <a:ext cx="5899150" cy="26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defRPr sz="1200">
                <a:solidFill>
                  <a:schemeClr val="tx1"/>
                </a:solidFill>
                <a:latin typeface="Times New Roman" pitchFamily="18" charset="0"/>
              </a:defRPr>
            </a:lvl1pPr>
            <a:lvl2pPr marL="547688" indent="-2730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ts val="600"/>
              </a:spcBef>
              <a:buClr>
                <a:srgbClr val="727CA3"/>
              </a:buClr>
              <a:buSzPct val="76000"/>
              <a:buFont typeface="Wingdings 3" pitchFamily="18" charset="2"/>
              <a:buChar char=""/>
            </a:pPr>
            <a:r>
              <a:rPr lang="en-US" sz="2300">
                <a:latin typeface="Gill Sans MT" pitchFamily="34" charset="0"/>
              </a:rPr>
              <a:t>Positive Train Control systems designed to prevent:</a:t>
            </a:r>
            <a:endParaRPr lang="en-US" sz="2000">
              <a:latin typeface="Gill Sans MT" pitchFamily="34" charset="0"/>
            </a:endParaRPr>
          </a:p>
          <a:p>
            <a:pPr lvl="1">
              <a:spcBef>
                <a:spcPts val="600"/>
              </a:spcBef>
              <a:buClr>
                <a:srgbClr val="727CA3"/>
              </a:buClr>
              <a:buSzPct val="76000"/>
              <a:buFont typeface="Wingdings 3" pitchFamily="18" charset="2"/>
              <a:buChar char=""/>
            </a:pPr>
            <a:r>
              <a:rPr lang="en-US" sz="2000">
                <a:latin typeface="Gill Sans MT" pitchFamily="34" charset="0"/>
              </a:rPr>
              <a:t>Train-to-train collisions</a:t>
            </a:r>
          </a:p>
          <a:p>
            <a:pPr lvl="1">
              <a:spcBef>
                <a:spcPts val="600"/>
              </a:spcBef>
              <a:buClr>
                <a:srgbClr val="727CA3"/>
              </a:buClr>
              <a:buSzPct val="76000"/>
              <a:buFont typeface="Wingdings 3" pitchFamily="18" charset="2"/>
              <a:buChar char=""/>
            </a:pPr>
            <a:r>
              <a:rPr lang="en-US" sz="2000">
                <a:latin typeface="Gill Sans MT" pitchFamily="34" charset="0"/>
              </a:rPr>
              <a:t>Overspeed derailments</a:t>
            </a:r>
          </a:p>
          <a:p>
            <a:pPr lvl="1">
              <a:spcBef>
                <a:spcPts val="600"/>
              </a:spcBef>
              <a:buClr>
                <a:srgbClr val="727CA3"/>
              </a:buClr>
              <a:buSzPct val="76000"/>
              <a:buFont typeface="Wingdings 3" pitchFamily="18" charset="2"/>
              <a:buChar char=""/>
            </a:pPr>
            <a:r>
              <a:rPr lang="en-US" sz="2000">
                <a:latin typeface="Gill Sans MT" pitchFamily="34" charset="0"/>
              </a:rPr>
              <a:t>Incursions into work zones</a:t>
            </a:r>
          </a:p>
          <a:p>
            <a:pPr lvl="1">
              <a:spcBef>
                <a:spcPts val="600"/>
              </a:spcBef>
              <a:buClr>
                <a:srgbClr val="727CA3"/>
              </a:buClr>
              <a:buSzPct val="76000"/>
              <a:buFont typeface="Wingdings 3" pitchFamily="18" charset="2"/>
              <a:buChar char=""/>
            </a:pPr>
            <a:r>
              <a:rPr lang="en-US" sz="2000">
                <a:latin typeface="Gill Sans MT" pitchFamily="34" charset="0"/>
              </a:rPr>
              <a:t>Movement through improperly configured switch</a:t>
            </a:r>
            <a:endParaRPr lang="en-US" sz="2300">
              <a:solidFill>
                <a:schemeClr val="tx2"/>
              </a:solidFill>
              <a:latin typeface="Gill Sans MT" pitchFamily="34" charset="0"/>
            </a:endParaRPr>
          </a:p>
          <a:p>
            <a:pPr>
              <a:spcBef>
                <a:spcPts val="600"/>
              </a:spcBef>
              <a:buClr>
                <a:srgbClr val="727CA3"/>
              </a:buClr>
              <a:buSzPct val="76000"/>
              <a:buFont typeface="Wingdings 3" pitchFamily="18" charset="2"/>
              <a:buChar char=""/>
            </a:pPr>
            <a:r>
              <a:rPr lang="en-US" sz="2300">
                <a:latin typeface="Gill Sans MT" pitchFamily="34" charset="0"/>
              </a:rPr>
              <a:t>PTC systems are designed to override mistakes by human operators</a:t>
            </a:r>
          </a:p>
          <a:p>
            <a:pPr>
              <a:spcBef>
                <a:spcPts val="600"/>
              </a:spcBef>
              <a:buClr>
                <a:srgbClr val="727CA3"/>
              </a:buClr>
              <a:buSzPct val="76000"/>
              <a:buFont typeface="Wingdings 3" pitchFamily="18" charset="2"/>
              <a:buChar char=""/>
            </a:pPr>
            <a:r>
              <a:rPr lang="en-US" sz="2300">
                <a:latin typeface="Gill Sans MT" pitchFamily="34" charset="0"/>
              </a:rPr>
              <a:t>Comprised of four subsystems</a:t>
            </a:r>
            <a:endParaRPr lang="en-US" sz="2000">
              <a:latin typeface="Gill Sans MT" pitchFamily="34" charset="0"/>
            </a:endParaRPr>
          </a:p>
          <a:p>
            <a:pPr lvl="1">
              <a:spcBef>
                <a:spcPts val="600"/>
              </a:spcBef>
              <a:buClr>
                <a:srgbClr val="727CA3"/>
              </a:buClr>
              <a:buSzPct val="76000"/>
              <a:buFont typeface="Wingdings 3" pitchFamily="18" charset="2"/>
              <a:buChar char=""/>
            </a:pPr>
            <a:r>
              <a:rPr lang="en-US" sz="2000">
                <a:latin typeface="Gill Sans MT" pitchFamily="34" charset="0"/>
              </a:rPr>
              <a:t>Locomotive segment</a:t>
            </a:r>
          </a:p>
          <a:p>
            <a:pPr lvl="1">
              <a:spcBef>
                <a:spcPts val="600"/>
              </a:spcBef>
              <a:buClr>
                <a:srgbClr val="727CA3"/>
              </a:buClr>
              <a:buSzPct val="76000"/>
              <a:buFont typeface="Wingdings 3" pitchFamily="18" charset="2"/>
              <a:buChar char=""/>
            </a:pPr>
            <a:r>
              <a:rPr lang="en-US" sz="2000">
                <a:latin typeface="Gill Sans MT" pitchFamily="34" charset="0"/>
              </a:rPr>
              <a:t>Wayside segment </a:t>
            </a:r>
          </a:p>
          <a:p>
            <a:pPr lvl="1">
              <a:spcBef>
                <a:spcPts val="600"/>
              </a:spcBef>
              <a:buClr>
                <a:srgbClr val="727CA3"/>
              </a:buClr>
              <a:buSzPct val="76000"/>
              <a:buFont typeface="Wingdings 3" pitchFamily="18" charset="2"/>
              <a:buChar char=""/>
            </a:pPr>
            <a:r>
              <a:rPr lang="en-US" sz="2000">
                <a:latin typeface="Gill Sans MT" pitchFamily="34" charset="0"/>
              </a:rPr>
              <a:t>Communications segment</a:t>
            </a:r>
          </a:p>
          <a:p>
            <a:pPr lvl="1">
              <a:spcBef>
                <a:spcPts val="600"/>
              </a:spcBef>
              <a:buClr>
                <a:srgbClr val="727CA3"/>
              </a:buClr>
              <a:buSzPct val="76000"/>
              <a:buFont typeface="Wingdings 3" pitchFamily="18" charset="2"/>
              <a:buChar char=""/>
            </a:pPr>
            <a:r>
              <a:rPr lang="en-US" sz="2000">
                <a:latin typeface="Gill Sans MT" pitchFamily="34" charset="0"/>
              </a:rPr>
              <a:t>Back office segment</a:t>
            </a:r>
            <a:endParaRPr lang="en-US" sz="1700">
              <a:solidFill>
                <a:schemeClr val="tx2"/>
              </a:solidFill>
              <a:latin typeface="Gill Sans MT" pitchFamily="34" charset="0"/>
            </a:endParaRPr>
          </a:p>
          <a:p>
            <a:pPr>
              <a:spcBef>
                <a:spcPts val="600"/>
              </a:spcBef>
              <a:buClr>
                <a:srgbClr val="727CA3"/>
              </a:buClr>
              <a:buSzPct val="76000"/>
              <a:buFont typeface="Wingdings 3" pitchFamily="18" charset="2"/>
              <a:buChar char=""/>
            </a:pPr>
            <a:endParaRPr lang="en-US" sz="2300">
              <a:latin typeface="Gill Sans MT" pitchFamily="34" charset="0"/>
            </a:endParaRPr>
          </a:p>
          <a:p>
            <a:pPr>
              <a:spcBef>
                <a:spcPts val="600"/>
              </a:spcBef>
              <a:buClr>
                <a:srgbClr val="727CA3"/>
              </a:buClr>
              <a:buSzPct val="76000"/>
              <a:buFont typeface="Wingdings 3" pitchFamily="18" charset="2"/>
              <a:buChar char=""/>
            </a:pPr>
            <a:endParaRPr lang="en-US" sz="2300">
              <a:latin typeface="Gill Sans MT" pitchFamily="34" charset="0"/>
            </a:endParaRPr>
          </a:p>
        </p:txBody>
      </p:sp>
      <p:sp>
        <p:nvSpPr>
          <p:cNvPr id="13" name="Oval 2"/>
          <p:cNvSpPr>
            <a:spLocks noChangeArrowheads="1"/>
          </p:cNvSpPr>
          <p:nvPr/>
        </p:nvSpPr>
        <p:spPr bwMode="auto">
          <a:xfrm>
            <a:off x="4890186" y="5094621"/>
            <a:ext cx="2931319" cy="882651"/>
          </a:xfrm>
          <a:prstGeom prst="ellipse">
            <a:avLst/>
          </a:prstGeom>
          <a:gradFill rotWithShape="0">
            <a:gsLst>
              <a:gs pos="0">
                <a:srgbClr val="FFC000">
                  <a:alpha val="0"/>
                </a:srgbClr>
              </a:gs>
              <a:gs pos="50000">
                <a:srgbClr val="FFD653"/>
              </a:gs>
              <a:gs pos="100000">
                <a:srgbClr val="FFC000">
                  <a:alpha val="0"/>
                </a:srgbClr>
              </a:gs>
            </a:gsLst>
            <a:lin ang="18900000" scaled="1"/>
          </a:gradFill>
          <a:ln w="12700">
            <a:solidFill>
              <a:srgbClr val="FFC000"/>
            </a:solidFill>
            <a:round/>
            <a:headEnd/>
            <a:tailEnd/>
          </a:ln>
          <a:effectLst>
            <a:outerShdw dist="28398" dir="3806097" algn="ctr" rotWithShape="0">
              <a:srgbClr val="974706">
                <a:alpha val="50000"/>
              </a:srgbClr>
            </a:outerShdw>
          </a:effectLst>
        </p:spPr>
        <p:txBody>
          <a:bodyPr anchor="ctr"/>
          <a:lstStyle/>
          <a:p>
            <a:pPr algn="ctr">
              <a:defRPr/>
            </a:pPr>
            <a:r>
              <a:rPr lang="en-US" sz="1800" dirty="0">
                <a:latin typeface="Calibri" pitchFamily="34" charset="0"/>
                <a:ea typeface="PMingLiU" pitchFamily="18" charset="-120"/>
              </a:rPr>
              <a:t>Communications Segment</a:t>
            </a:r>
            <a:endParaRPr lang="en-US" sz="1800" u="sng" dirty="0">
              <a:latin typeface="Calibri" pitchFamily="34" charset="0"/>
              <a:ea typeface="PMingLiU" pitchFamily="18" charset="-120"/>
            </a:endParaRPr>
          </a:p>
        </p:txBody>
      </p:sp>
      <p:sp>
        <p:nvSpPr>
          <p:cNvPr id="15" name="Oval 4"/>
          <p:cNvSpPr>
            <a:spLocks noChangeArrowheads="1"/>
          </p:cNvSpPr>
          <p:nvPr/>
        </p:nvSpPr>
        <p:spPr bwMode="auto">
          <a:xfrm>
            <a:off x="3993646" y="5617771"/>
            <a:ext cx="1925637" cy="547687"/>
          </a:xfrm>
          <a:prstGeom prst="ellipse">
            <a:avLst/>
          </a:prstGeom>
          <a:gradFill rotWithShape="0">
            <a:gsLst>
              <a:gs pos="0">
                <a:srgbClr val="C2D69B">
                  <a:alpha val="39999"/>
                </a:srgbClr>
              </a:gs>
              <a:gs pos="50000">
                <a:srgbClr val="EAF1DD"/>
              </a:gs>
              <a:gs pos="100000">
                <a:srgbClr val="C2D69B">
                  <a:alpha val="39999"/>
                </a:srgbClr>
              </a:gs>
            </a:gsLst>
            <a:lin ang="18900000" scaled="1"/>
          </a:gradFill>
          <a:ln w="12700">
            <a:solidFill>
              <a:srgbClr val="C2D69B"/>
            </a:solidFill>
            <a:round/>
            <a:headEnd/>
            <a:tailEnd/>
          </a:ln>
          <a:effectLst>
            <a:outerShdw dist="28398" dir="3806097" algn="ctr" rotWithShape="0">
              <a:srgbClr val="4E6128">
                <a:alpha val="50000"/>
              </a:srgbClr>
            </a:outerShdw>
          </a:effectLst>
        </p:spPr>
        <p:txBody>
          <a:bodyPr/>
          <a:lstStyle/>
          <a:p>
            <a:pPr algn="ctr" fontAlgn="auto">
              <a:spcBef>
                <a:spcPts val="0"/>
              </a:spcBef>
              <a:spcAft>
                <a:spcPts val="0"/>
              </a:spcAft>
              <a:defRPr/>
            </a:pPr>
            <a:r>
              <a:rPr lang="en-US" sz="1800" kern="0" dirty="0">
                <a:solidFill>
                  <a:sysClr val="windowText" lastClr="000000"/>
                </a:solidFill>
                <a:latin typeface="Calibri" pitchFamily="34" charset="0"/>
                <a:ea typeface="PMingLiU" pitchFamily="18" charset="-120"/>
              </a:rPr>
              <a:t>Locomotive</a:t>
            </a:r>
            <a:endParaRPr lang="en-US" sz="1800" kern="0" dirty="0">
              <a:solidFill>
                <a:sysClr val="windowText" lastClr="000000"/>
              </a:solidFill>
            </a:endParaRPr>
          </a:p>
        </p:txBody>
      </p:sp>
      <p:sp>
        <p:nvSpPr>
          <p:cNvPr id="16" name="Oval 5"/>
          <p:cNvSpPr>
            <a:spLocks noChangeArrowheads="1"/>
          </p:cNvSpPr>
          <p:nvPr/>
        </p:nvSpPr>
        <p:spPr bwMode="auto">
          <a:xfrm>
            <a:off x="6858000" y="5630863"/>
            <a:ext cx="1925638" cy="544512"/>
          </a:xfrm>
          <a:prstGeom prst="ellipse">
            <a:avLst/>
          </a:prstGeom>
          <a:gradFill rotWithShape="0">
            <a:gsLst>
              <a:gs pos="0">
                <a:srgbClr val="95B3D7"/>
              </a:gs>
              <a:gs pos="50000">
                <a:srgbClr val="DBE5F1"/>
              </a:gs>
              <a:gs pos="100000">
                <a:srgbClr val="95B3D7"/>
              </a:gs>
            </a:gsLst>
            <a:lin ang="18900000" scaled="1"/>
          </a:gradFill>
          <a:ln w="12700">
            <a:solidFill>
              <a:srgbClr val="95B3D7"/>
            </a:solidFill>
            <a:round/>
            <a:headEnd/>
            <a:tailEnd/>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en-US" sz="1800" kern="0">
                <a:solidFill>
                  <a:sysClr val="windowText" lastClr="000000"/>
                </a:solidFill>
                <a:latin typeface="Calibri" pitchFamily="34" charset="0"/>
                <a:ea typeface="PMingLiU" pitchFamily="18" charset="-120"/>
              </a:rPr>
              <a:t>Wayside</a:t>
            </a:r>
            <a:endParaRPr lang="en-US" sz="1800" kern="0">
              <a:solidFill>
                <a:sysClr val="windowText" lastClr="000000"/>
              </a:solidFill>
            </a:endParaRPr>
          </a:p>
        </p:txBody>
      </p:sp>
      <p:sp>
        <p:nvSpPr>
          <p:cNvPr id="17" name="Oval 3"/>
          <p:cNvSpPr>
            <a:spLocks noChangeArrowheads="1"/>
          </p:cNvSpPr>
          <p:nvPr/>
        </p:nvSpPr>
        <p:spPr bwMode="auto">
          <a:xfrm>
            <a:off x="5326063" y="4637088"/>
            <a:ext cx="2060575" cy="592137"/>
          </a:xfrm>
          <a:prstGeom prst="ellipse">
            <a:avLst/>
          </a:prstGeom>
          <a:gradFill rotWithShape="0">
            <a:gsLst>
              <a:gs pos="0">
                <a:srgbClr val="D99594"/>
              </a:gs>
              <a:gs pos="50000">
                <a:srgbClr val="F2DBDB"/>
              </a:gs>
              <a:gs pos="100000">
                <a:srgbClr val="D99594"/>
              </a:gs>
            </a:gsLst>
            <a:lin ang="18900000" scaled="1"/>
          </a:gradFill>
          <a:ln w="12700">
            <a:solidFill>
              <a:srgbClr val="D99594"/>
            </a:solidFill>
            <a:round/>
            <a:headEnd/>
            <a:tailEnd/>
          </a:ln>
          <a:effectLst>
            <a:outerShdw dist="28398" dir="3806097" algn="ctr" rotWithShape="0">
              <a:srgbClr val="622423">
                <a:alpha val="50000"/>
              </a:srgbClr>
            </a:outerShdw>
          </a:effectLst>
        </p:spPr>
        <p:txBody>
          <a:bodyPr/>
          <a:lstStyle/>
          <a:p>
            <a:pPr algn="ctr" fontAlgn="auto">
              <a:spcBef>
                <a:spcPts val="0"/>
              </a:spcBef>
              <a:spcAft>
                <a:spcPts val="0"/>
              </a:spcAft>
              <a:defRPr/>
            </a:pPr>
            <a:r>
              <a:rPr lang="en-US" sz="1800" kern="0">
                <a:solidFill>
                  <a:sysClr val="windowText" lastClr="000000"/>
                </a:solidFill>
                <a:latin typeface="Calibri" pitchFamily="34" charset="0"/>
                <a:ea typeface="PMingLiU" pitchFamily="18" charset="-120"/>
              </a:rPr>
              <a:t>Office</a:t>
            </a:r>
            <a:endParaRPr lang="en-US" sz="1800" kern="0">
              <a:solidFill>
                <a:sysClr val="windowText" lastClr="000000"/>
              </a:solidFill>
            </a:endParaRPr>
          </a:p>
        </p:txBody>
      </p:sp>
      <p:pic>
        <p:nvPicPr>
          <p:cNvPr id="14352" name="Picture 4" descr="http://www.robl.w1.com/pix-5/C970714.jpg"/>
          <p:cNvPicPr>
            <a:picLocks noChangeAspect="1" noChangeArrowheads="1"/>
          </p:cNvPicPr>
          <p:nvPr/>
        </p:nvPicPr>
        <p:blipFill>
          <a:blip r:embed="rId2">
            <a:extLst>
              <a:ext uri="{28A0092B-C50C-407E-A947-70E740481C1C}">
                <a14:useLocalDpi xmlns:a14="http://schemas.microsoft.com/office/drawing/2010/main" val="0"/>
              </a:ext>
            </a:extLst>
          </a:blip>
          <a:srcRect t="12479" b="7196"/>
          <a:stretch>
            <a:fillRect/>
          </a:stretch>
        </p:blipFill>
        <p:spPr bwMode="auto">
          <a:xfrm>
            <a:off x="6248400" y="1376363"/>
            <a:ext cx="2438400" cy="294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5326825"/>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62500" lnSpcReduction="20000"/>
          </a:bodyPr>
          <a:lstStyle/>
          <a:p>
            <a:pPr eaLnBrk="1" hangingPunct="1">
              <a:defRPr/>
            </a:pPr>
            <a:r>
              <a:rPr lang="en-US" dirty="0" smtClean="0"/>
              <a:t>Adds vehicular mobility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4" name="Date Placeholder 3"/>
          <p:cNvSpPr>
            <a:spLocks noGrp="1"/>
          </p:cNvSpPr>
          <p:nvPr>
            <p:ph type="dt" sz="quarter" idx="10"/>
          </p:nvPr>
        </p:nvSpPr>
        <p:spPr/>
        <p:txBody>
          <a:bodyPr/>
          <a:lstStyle/>
          <a:p>
            <a:pPr>
              <a:defRPr/>
            </a:pPr>
            <a:r>
              <a:rPr lang="en-US"/>
              <a:t>May 2012</a:t>
            </a:r>
            <a:endParaRPr lang="en-US" dirty="0"/>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10"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87B49DF-2C00-4EA0-A7F3-4FD8C358217B}" type="slidenum">
              <a:rPr lang="en-US" smtClean="0"/>
              <a:pPr/>
              <a:t>3</a:t>
            </a:fld>
            <a:endParaRPr lang="en-US"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762000"/>
          </a:xfrm>
        </p:spPr>
        <p:txBody>
          <a:bodyPr/>
          <a:lstStyle/>
          <a:p>
            <a:pPr>
              <a:defRPr/>
            </a:pPr>
            <a:r>
              <a:rPr lang="en-US" dirty="0" smtClean="0"/>
              <a:t>90 </a:t>
            </a:r>
            <a:r>
              <a:rPr lang="en-US" dirty="0"/>
              <a:t>P</a:t>
            </a:r>
            <a:r>
              <a:rPr lang="en-US" dirty="0" smtClean="0"/>
              <a:t>articipants from over 50 Entities</a:t>
            </a:r>
            <a:endParaRPr lang="en-US" dirty="0" smtClean="0"/>
          </a:p>
        </p:txBody>
      </p:sp>
      <p:sp>
        <p:nvSpPr>
          <p:cNvPr id="3" name="Content Placeholder 2"/>
          <p:cNvSpPr>
            <a:spLocks noGrp="1"/>
          </p:cNvSpPr>
          <p:nvPr>
            <p:ph sz="half" idx="1"/>
          </p:nvPr>
        </p:nvSpPr>
        <p:spPr>
          <a:xfrm>
            <a:off x="685800" y="1524000"/>
            <a:ext cx="3810000" cy="4876800"/>
          </a:xfrm>
        </p:spPr>
        <p:txBody>
          <a:bodyPr>
            <a:noAutofit/>
          </a:bodyPr>
          <a:lstStyle/>
          <a:p>
            <a:pPr>
              <a:defRPr/>
            </a:pPr>
            <a:r>
              <a:rPr lang="en-US" sz="1000" dirty="0" smtClean="0"/>
              <a:t>Siemens</a:t>
            </a:r>
          </a:p>
          <a:p>
            <a:pPr>
              <a:defRPr/>
            </a:pPr>
            <a:r>
              <a:rPr lang="en-US" sz="1000" dirty="0" smtClean="0"/>
              <a:t>US DOT</a:t>
            </a:r>
          </a:p>
          <a:p>
            <a:pPr>
              <a:defRPr/>
            </a:pPr>
            <a:r>
              <a:rPr lang="en-US" sz="1000" dirty="0" smtClean="0"/>
              <a:t>Sunrise Micro</a:t>
            </a:r>
          </a:p>
          <a:p>
            <a:pPr>
              <a:defRPr/>
            </a:pPr>
            <a:r>
              <a:rPr lang="en-US" sz="1000" dirty="0" smtClean="0"/>
              <a:t>US DOT FTA</a:t>
            </a:r>
          </a:p>
          <a:p>
            <a:pPr>
              <a:defRPr/>
            </a:pPr>
            <a:r>
              <a:rPr lang="en-US" sz="1000" dirty="0" smtClean="0"/>
              <a:t>Samsung Information Systems America</a:t>
            </a:r>
          </a:p>
          <a:p>
            <a:pPr>
              <a:defRPr/>
            </a:pPr>
            <a:r>
              <a:rPr lang="en-US" sz="1000" dirty="0" smtClean="0"/>
              <a:t>The Ohio State University</a:t>
            </a:r>
          </a:p>
          <a:p>
            <a:pPr>
              <a:defRPr/>
            </a:pPr>
            <a:r>
              <a:rPr lang="en-US" sz="1000" dirty="0" smtClean="0"/>
              <a:t>Electronics and Telecommunications Research Institute (Korea)</a:t>
            </a:r>
          </a:p>
          <a:p>
            <a:pPr>
              <a:defRPr/>
            </a:pPr>
            <a:r>
              <a:rPr lang="en-US" sz="1000" dirty="0" smtClean="0"/>
              <a:t>US DOT Volpe</a:t>
            </a:r>
          </a:p>
          <a:p>
            <a:pPr>
              <a:defRPr/>
            </a:pPr>
            <a:r>
              <a:rPr lang="en-US" sz="1000" dirty="0" err="1" smtClean="0"/>
              <a:t>Safetran</a:t>
            </a:r>
            <a:r>
              <a:rPr lang="en-US" sz="1000" dirty="0" smtClean="0"/>
              <a:t> (Invensys Rail)</a:t>
            </a:r>
          </a:p>
          <a:p>
            <a:pPr>
              <a:defRPr/>
            </a:pPr>
            <a:r>
              <a:rPr lang="en-US" sz="1000" dirty="0" smtClean="0"/>
              <a:t>Union Pacific RR</a:t>
            </a:r>
          </a:p>
          <a:p>
            <a:pPr>
              <a:defRPr/>
            </a:pPr>
            <a:r>
              <a:rPr lang="en-US" sz="1000" dirty="0" smtClean="0"/>
              <a:t>LG Electronics</a:t>
            </a:r>
          </a:p>
          <a:p>
            <a:pPr>
              <a:defRPr/>
            </a:pPr>
            <a:r>
              <a:rPr lang="en-US" sz="1000" dirty="0" err="1" smtClean="0"/>
              <a:t>Notor</a:t>
            </a:r>
            <a:r>
              <a:rPr lang="en-US" sz="1000" dirty="0" smtClean="0"/>
              <a:t> Research</a:t>
            </a:r>
          </a:p>
          <a:p>
            <a:pPr>
              <a:defRPr/>
            </a:pPr>
            <a:r>
              <a:rPr lang="en-US" sz="1000" dirty="0" err="1" smtClean="0"/>
              <a:t>CalAmp</a:t>
            </a:r>
            <a:endParaRPr lang="en-US" sz="1000" dirty="0" smtClean="0"/>
          </a:p>
          <a:p>
            <a:pPr>
              <a:defRPr/>
            </a:pPr>
            <a:r>
              <a:rPr lang="en-US" sz="1000" dirty="0" smtClean="0"/>
              <a:t>Rail Safety Consulting</a:t>
            </a:r>
          </a:p>
          <a:p>
            <a:pPr>
              <a:defRPr/>
            </a:pPr>
            <a:r>
              <a:rPr lang="en-US" sz="1000" dirty="0" smtClean="0"/>
              <a:t>Institute for </a:t>
            </a:r>
            <a:r>
              <a:rPr lang="en-US" sz="1000" dirty="0" err="1" smtClean="0"/>
              <a:t>Infocomm</a:t>
            </a:r>
            <a:r>
              <a:rPr lang="en-US" sz="1000" dirty="0" smtClean="0"/>
              <a:t> Research</a:t>
            </a:r>
          </a:p>
          <a:p>
            <a:pPr>
              <a:defRPr/>
            </a:pPr>
            <a:r>
              <a:rPr lang="en-US" sz="1000" dirty="0" smtClean="0"/>
              <a:t>National Taiwan University</a:t>
            </a:r>
          </a:p>
          <a:p>
            <a:pPr>
              <a:defRPr/>
            </a:pPr>
            <a:r>
              <a:rPr lang="en-US" sz="1000" dirty="0" smtClean="0"/>
              <a:t>Qualcomm</a:t>
            </a:r>
          </a:p>
          <a:p>
            <a:pPr>
              <a:defRPr/>
            </a:pPr>
            <a:r>
              <a:rPr lang="en-US" sz="1000" dirty="0" err="1" smtClean="0"/>
              <a:t>Freescale</a:t>
            </a:r>
            <a:endParaRPr lang="en-US" sz="1000" dirty="0" smtClean="0"/>
          </a:p>
          <a:p>
            <a:pPr>
              <a:defRPr/>
            </a:pPr>
            <a:r>
              <a:rPr lang="en-US" sz="1000" dirty="0" smtClean="0"/>
              <a:t>Kyocera</a:t>
            </a:r>
          </a:p>
          <a:p>
            <a:pPr>
              <a:defRPr/>
            </a:pPr>
            <a:r>
              <a:rPr lang="en-US" sz="1000" dirty="0" err="1" smtClean="0"/>
              <a:t>Interdigital</a:t>
            </a:r>
            <a:endParaRPr lang="en-US" sz="1000" dirty="0" smtClean="0"/>
          </a:p>
          <a:p>
            <a:pPr>
              <a:defRPr/>
            </a:pPr>
            <a:r>
              <a:rPr lang="en-US" sz="1000" dirty="0" err="1" smtClean="0"/>
              <a:t>Tensorcom</a:t>
            </a:r>
            <a:endParaRPr lang="en-US" sz="1000" dirty="0" smtClean="0"/>
          </a:p>
          <a:p>
            <a:pPr>
              <a:defRPr/>
            </a:pPr>
            <a:r>
              <a:rPr lang="en-US" sz="1000" dirty="0" smtClean="0"/>
              <a:t>Analog Devices</a:t>
            </a:r>
          </a:p>
          <a:p>
            <a:pPr>
              <a:defRPr/>
            </a:pPr>
            <a:r>
              <a:rPr lang="en-US" sz="1000" dirty="0" smtClean="0"/>
              <a:t>CSX</a:t>
            </a:r>
          </a:p>
          <a:p>
            <a:pPr>
              <a:defRPr/>
            </a:pPr>
            <a:r>
              <a:rPr lang="en-US" sz="1000" dirty="0" smtClean="0"/>
              <a:t>National Technical Systems</a:t>
            </a:r>
          </a:p>
          <a:p>
            <a:pPr>
              <a:defRPr/>
            </a:pPr>
            <a:r>
              <a:rPr lang="en-US" sz="1000" dirty="0" smtClean="0"/>
              <a:t>Parsons Brinckerhoff</a:t>
            </a:r>
          </a:p>
          <a:p>
            <a:pPr>
              <a:defRPr/>
            </a:pPr>
            <a:r>
              <a:rPr lang="en-US" sz="1000" dirty="0" err="1"/>
              <a:t>Stantec</a:t>
            </a:r>
            <a:endParaRPr lang="en-US" sz="1000" dirty="0"/>
          </a:p>
          <a:p>
            <a:pPr marL="0" indent="0">
              <a:buFontTx/>
              <a:buNone/>
              <a:defRPr/>
            </a:pPr>
            <a:endParaRPr lang="en-US" sz="1000" dirty="0" smtClean="0"/>
          </a:p>
        </p:txBody>
      </p:sp>
      <p:sp>
        <p:nvSpPr>
          <p:cNvPr id="7" name="Content Placeholder 6"/>
          <p:cNvSpPr>
            <a:spLocks noGrp="1"/>
          </p:cNvSpPr>
          <p:nvPr>
            <p:ph sz="half" idx="2"/>
          </p:nvPr>
        </p:nvSpPr>
        <p:spPr>
          <a:xfrm>
            <a:off x="4648200" y="1524000"/>
            <a:ext cx="3810000" cy="4876800"/>
          </a:xfrm>
        </p:spPr>
        <p:txBody>
          <a:bodyPr>
            <a:noAutofit/>
          </a:bodyPr>
          <a:lstStyle/>
          <a:p>
            <a:pPr>
              <a:defRPr/>
            </a:pPr>
            <a:r>
              <a:rPr lang="en-US" sz="1000" dirty="0" smtClean="0"/>
              <a:t>Bombardier Transportation</a:t>
            </a:r>
          </a:p>
          <a:p>
            <a:pPr>
              <a:defRPr/>
            </a:pPr>
            <a:r>
              <a:rPr lang="en-US" sz="1000" dirty="0" smtClean="0"/>
              <a:t>Rohde and Schwarz</a:t>
            </a:r>
          </a:p>
          <a:p>
            <a:pPr>
              <a:defRPr/>
            </a:pPr>
            <a:r>
              <a:rPr lang="en-US" sz="1000" dirty="0" smtClean="0"/>
              <a:t>Korea Railroad Research Institute</a:t>
            </a:r>
          </a:p>
          <a:p>
            <a:pPr>
              <a:defRPr/>
            </a:pPr>
            <a:r>
              <a:rPr lang="en-US" sz="1000" dirty="0" err="1" smtClean="0"/>
              <a:t>Lilee</a:t>
            </a:r>
            <a:r>
              <a:rPr lang="en-US" sz="1000" dirty="0" smtClean="0"/>
              <a:t> Systems</a:t>
            </a:r>
          </a:p>
          <a:p>
            <a:pPr>
              <a:defRPr/>
            </a:pPr>
            <a:r>
              <a:rPr lang="en-US" sz="1000" dirty="0" smtClean="0"/>
              <a:t>The Boeing Company</a:t>
            </a:r>
          </a:p>
          <a:p>
            <a:pPr>
              <a:defRPr/>
            </a:pPr>
            <a:r>
              <a:rPr lang="en-US" sz="1000" dirty="0" err="1" smtClean="0"/>
              <a:t>Semtech</a:t>
            </a:r>
            <a:endParaRPr lang="en-US" sz="1000" dirty="0" smtClean="0"/>
          </a:p>
          <a:p>
            <a:pPr>
              <a:defRPr/>
            </a:pPr>
            <a:r>
              <a:rPr lang="en-US" sz="1000" dirty="0" err="1" smtClean="0"/>
              <a:t>Vinnotech</a:t>
            </a:r>
            <a:endParaRPr lang="en-US" sz="1000" dirty="0" smtClean="0"/>
          </a:p>
          <a:p>
            <a:pPr>
              <a:defRPr/>
            </a:pPr>
            <a:r>
              <a:rPr lang="en-US" sz="1000" dirty="0" err="1" smtClean="0"/>
              <a:t>Noblis</a:t>
            </a:r>
            <a:endParaRPr lang="en-US" sz="1000" dirty="0" smtClean="0"/>
          </a:p>
          <a:p>
            <a:pPr>
              <a:defRPr/>
            </a:pPr>
            <a:r>
              <a:rPr lang="en-US" sz="1000" dirty="0" smtClean="0"/>
              <a:t>Tohoku University REIC (Japan)</a:t>
            </a:r>
          </a:p>
          <a:p>
            <a:pPr>
              <a:defRPr/>
            </a:pPr>
            <a:r>
              <a:rPr lang="en-US" sz="1000" dirty="0" smtClean="0"/>
              <a:t>Beijing </a:t>
            </a:r>
            <a:r>
              <a:rPr lang="en-US" sz="1000" dirty="0" err="1" smtClean="0"/>
              <a:t>Univ</a:t>
            </a:r>
            <a:r>
              <a:rPr lang="en-US" sz="1000" dirty="0" smtClean="0"/>
              <a:t> of Posts and Telecommunications</a:t>
            </a:r>
          </a:p>
          <a:p>
            <a:pPr>
              <a:defRPr/>
            </a:pPr>
            <a:r>
              <a:rPr lang="en-US" sz="1000" dirty="0" smtClean="0"/>
              <a:t>NXP</a:t>
            </a:r>
          </a:p>
          <a:p>
            <a:pPr>
              <a:defRPr/>
            </a:pPr>
            <a:r>
              <a:rPr lang="en-US" sz="1000" dirty="0" smtClean="0"/>
              <a:t>Verizon</a:t>
            </a:r>
          </a:p>
          <a:p>
            <a:pPr>
              <a:defRPr/>
            </a:pPr>
            <a:r>
              <a:rPr lang="en-US" sz="1000" dirty="0" err="1" smtClean="0"/>
              <a:t>Authentec</a:t>
            </a:r>
            <a:endParaRPr lang="en-US" sz="1000" dirty="0" smtClean="0"/>
          </a:p>
          <a:p>
            <a:pPr>
              <a:defRPr/>
            </a:pPr>
            <a:r>
              <a:rPr lang="en-US" sz="1000" dirty="0" err="1" smtClean="0"/>
              <a:t>Sensus</a:t>
            </a:r>
            <a:endParaRPr lang="en-US" sz="1000" dirty="0" smtClean="0"/>
          </a:p>
          <a:p>
            <a:pPr>
              <a:defRPr/>
            </a:pPr>
            <a:r>
              <a:rPr lang="en-US" sz="1000" dirty="0" smtClean="0"/>
              <a:t>TU </a:t>
            </a:r>
            <a:r>
              <a:rPr lang="en-US" sz="1000" dirty="0" err="1" smtClean="0"/>
              <a:t>Braunschweig</a:t>
            </a:r>
            <a:endParaRPr lang="en-US" sz="1000" dirty="0" smtClean="0"/>
          </a:p>
          <a:p>
            <a:pPr>
              <a:defRPr/>
            </a:pPr>
            <a:r>
              <a:rPr lang="en-US" sz="1000" dirty="0" smtClean="0"/>
              <a:t>Via Technologies</a:t>
            </a:r>
          </a:p>
          <a:p>
            <a:pPr>
              <a:defRPr/>
            </a:pPr>
            <a:r>
              <a:rPr lang="en-US" sz="1000" dirty="0" err="1" smtClean="0"/>
              <a:t>Halcrow</a:t>
            </a:r>
            <a:endParaRPr lang="en-US" sz="1000" dirty="0" smtClean="0"/>
          </a:p>
          <a:p>
            <a:pPr>
              <a:defRPr/>
            </a:pPr>
            <a:r>
              <a:rPr lang="en-US" sz="1000" dirty="0" smtClean="0"/>
              <a:t>US DOT FRA</a:t>
            </a:r>
          </a:p>
          <a:p>
            <a:pPr>
              <a:defRPr/>
            </a:pPr>
            <a:r>
              <a:rPr lang="en-US" sz="1000" dirty="0" smtClean="0"/>
              <a:t>Philips</a:t>
            </a:r>
          </a:p>
          <a:p>
            <a:pPr>
              <a:defRPr/>
            </a:pPr>
            <a:r>
              <a:rPr lang="en-US" sz="1000" dirty="0" err="1" smtClean="0"/>
              <a:t>Astrin</a:t>
            </a:r>
            <a:r>
              <a:rPr lang="en-US" sz="1000" dirty="0" smtClean="0"/>
              <a:t> Radio</a:t>
            </a:r>
          </a:p>
          <a:p>
            <a:pPr>
              <a:defRPr/>
            </a:pPr>
            <a:r>
              <a:rPr lang="en-US" sz="1000" dirty="0" smtClean="0"/>
              <a:t>China Academy of Telecomm Research</a:t>
            </a:r>
          </a:p>
          <a:p>
            <a:pPr>
              <a:defRPr/>
            </a:pPr>
            <a:r>
              <a:rPr lang="en-US" sz="1000" dirty="0" smtClean="0"/>
              <a:t>Gannett Fleming</a:t>
            </a:r>
          </a:p>
          <a:p>
            <a:pPr>
              <a:defRPr/>
            </a:pPr>
            <a:r>
              <a:rPr lang="en-US" sz="1000" dirty="0" smtClean="0"/>
              <a:t>GE</a:t>
            </a:r>
          </a:p>
          <a:p>
            <a:pPr>
              <a:defRPr/>
            </a:pPr>
            <a:r>
              <a:rPr lang="en-US" sz="1000" dirty="0" smtClean="0"/>
              <a:t>APTA</a:t>
            </a:r>
          </a:p>
          <a:p>
            <a:pPr>
              <a:defRPr/>
            </a:pPr>
            <a:r>
              <a:rPr lang="en-US" sz="1000" dirty="0"/>
              <a:t>Semaphore </a:t>
            </a:r>
            <a:r>
              <a:rPr lang="en-US" sz="1000" dirty="0" smtClean="0"/>
              <a:t>Group</a:t>
            </a:r>
          </a:p>
          <a:p>
            <a:pPr>
              <a:defRPr/>
            </a:pPr>
            <a:r>
              <a:rPr lang="en-US" sz="1000" dirty="0" smtClean="0"/>
              <a:t>Anritsu</a:t>
            </a:r>
          </a:p>
        </p:txBody>
      </p:sp>
      <p:sp>
        <p:nvSpPr>
          <p:cNvPr id="22" name="Date Placeholder 21"/>
          <p:cNvSpPr>
            <a:spLocks noGrp="1"/>
          </p:cNvSpPr>
          <p:nvPr>
            <p:ph type="dt" sz="quarter" idx="10"/>
          </p:nvPr>
        </p:nvSpPr>
        <p:spPr/>
        <p:txBody>
          <a:bodyPr/>
          <a:lstStyle/>
          <a:p>
            <a:pPr>
              <a:defRPr/>
            </a:pPr>
            <a:r>
              <a:rPr lang="en-US"/>
              <a:t>May 2012</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6391"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D0F67A55-074E-480B-BDB5-5146B529BF87}"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15.4p Positive Train Control</a:t>
            </a:r>
            <a:endParaRPr lang="en-US" dirty="0"/>
          </a:p>
        </p:txBody>
      </p:sp>
      <p:sp>
        <p:nvSpPr>
          <p:cNvPr id="9" name="Content Placeholder 8"/>
          <p:cNvSpPr>
            <a:spLocks noGrp="1"/>
          </p:cNvSpPr>
          <p:nvPr>
            <p:ph idx="1"/>
          </p:nvPr>
        </p:nvSpPr>
        <p:spPr/>
        <p:txBody>
          <a:bodyPr/>
          <a:lstStyle/>
          <a:p>
            <a:r>
              <a:rPr lang="en-US" dirty="0" smtClean="0"/>
              <a:t>Approved by NesCom and SA as Task Group 15.4p last month</a:t>
            </a:r>
          </a:p>
          <a:p>
            <a:r>
              <a:rPr lang="en-US" dirty="0" smtClean="0"/>
              <a:t>Atlanta interim session first meeting as Task Group</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Footer Placeholder 5"/>
          <p:cNvSpPr>
            <a:spLocks noGrp="1"/>
          </p:cNvSpPr>
          <p:nvPr>
            <p:ph type="ftr" sz="quarter" idx="11"/>
          </p:nvPr>
        </p:nvSpPr>
        <p:spPr/>
        <p:txBody>
          <a:bodyPr/>
          <a:lstStyle/>
          <a:p>
            <a:pPr>
              <a:defRPr/>
            </a:pPr>
            <a:r>
              <a:rPr lang="en-US" smtClean="0"/>
              <a:t>Jon Adams, Lilee Systems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45FBB143-B9FC-4C82-9EB3-42F8EA0C6587}" type="slidenum">
              <a:rPr lang="en-US" smtClean="0"/>
              <a:pPr>
                <a:defRPr/>
              </a:pPr>
              <a:t>5</a:t>
            </a:fld>
            <a:endParaRPr lang="en-US"/>
          </a:p>
        </p:txBody>
      </p:sp>
    </p:spTree>
    <p:extLst>
      <p:ext uri="{BB962C8B-B14F-4D97-AF65-F5344CB8AC3E}">
        <p14:creationId xmlns:p14="http://schemas.microsoft.com/office/powerpoint/2010/main" val="773180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Meeting </a:t>
            </a:r>
            <a:r>
              <a:rPr lang="en-US" dirty="0">
                <a:ea typeface="ＭＳ Ｐゴシック" charset="0"/>
              </a:rPr>
              <a:t>Objectives</a:t>
            </a:r>
          </a:p>
        </p:txBody>
      </p:sp>
      <p:sp>
        <p:nvSpPr>
          <p:cNvPr id="5123" name="Content Placeholder 2"/>
          <p:cNvSpPr>
            <a:spLocks noGrp="1"/>
          </p:cNvSpPr>
          <p:nvPr>
            <p:ph idx="1"/>
          </p:nvPr>
        </p:nvSpPr>
        <p:spPr/>
        <p:txBody>
          <a:bodyPr>
            <a:normAutofit fontScale="92500" lnSpcReduction="20000"/>
          </a:bodyPr>
          <a:lstStyle/>
          <a:p>
            <a:pPr>
              <a:defRPr/>
            </a:pPr>
            <a:r>
              <a:rPr lang="en-US" dirty="0" smtClean="0">
                <a:ea typeface="ＭＳ Ｐゴシック" charset="0"/>
              </a:rPr>
              <a:t>5 Time Slots</a:t>
            </a:r>
          </a:p>
          <a:p>
            <a:pPr>
              <a:defRPr/>
            </a:pPr>
            <a:r>
              <a:rPr lang="en-US" dirty="0" smtClean="0">
                <a:ea typeface="ＭＳ Ｐゴシック" charset="0"/>
              </a:rPr>
              <a:t>Technical Guidance Document draft and review, approval</a:t>
            </a:r>
          </a:p>
          <a:p>
            <a:pPr>
              <a:defRPr/>
            </a:pPr>
            <a:r>
              <a:rPr lang="en-US" dirty="0" smtClean="0">
                <a:ea typeface="ＭＳ Ｐゴシック" charset="0"/>
              </a:rPr>
              <a:t>Appoint chair</a:t>
            </a:r>
          </a:p>
          <a:p>
            <a:pPr>
              <a:defRPr/>
            </a:pPr>
            <a:r>
              <a:rPr lang="en-US" dirty="0" smtClean="0">
                <a:ea typeface="ＭＳ Ｐゴシック" charset="0"/>
              </a:rPr>
              <a:t>Hear responses to the </a:t>
            </a:r>
            <a:r>
              <a:rPr lang="en-US" dirty="0" err="1" smtClean="0">
                <a:ea typeface="ＭＳ Ｐゴシック" charset="0"/>
              </a:rPr>
              <a:t>CfA</a:t>
            </a:r>
            <a:r>
              <a:rPr lang="en-US" dirty="0" smtClean="0">
                <a:ea typeface="ＭＳ Ｐゴシック" charset="0"/>
              </a:rPr>
              <a:t> (15-11-0876-02)</a:t>
            </a:r>
          </a:p>
          <a:p>
            <a:pPr>
              <a:defRPr/>
            </a:pPr>
            <a:r>
              <a:rPr lang="en-US" dirty="0" smtClean="0">
                <a:ea typeface="ＭＳ Ｐゴシック" charset="0"/>
              </a:rPr>
              <a:t>Discuss technical proposal phase beginning at July </a:t>
            </a:r>
            <a:r>
              <a:rPr lang="en-US" dirty="0" smtClean="0">
                <a:ea typeface="ＭＳ Ｐゴシック" charset="0"/>
              </a:rPr>
              <a:t>session</a:t>
            </a:r>
          </a:p>
          <a:p>
            <a:pPr>
              <a:defRPr/>
            </a:pPr>
            <a:r>
              <a:rPr lang="en-US" dirty="0" smtClean="0">
                <a:ea typeface="ＭＳ Ｐゴシック" charset="0"/>
              </a:rPr>
              <a:t>Updated website</a:t>
            </a:r>
            <a:endParaRPr lang="en-US" dirty="0">
              <a:ea typeface="ＭＳ Ｐゴシック" charset="0"/>
            </a:endParaRPr>
          </a:p>
        </p:txBody>
      </p:sp>
      <p:sp>
        <p:nvSpPr>
          <p:cNvPr id="512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2012</a:t>
            </a: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E2A0B6D-83C2-44C4-8704-86CD81A401F6}" type="slidenum">
              <a:rPr lang="en-US" smtClean="0"/>
              <a:pPr>
                <a:defRPr/>
              </a:pPr>
              <a:t>6</a:t>
            </a:fld>
            <a:endParaRPr lang="en-US" smtClean="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62400" y="2795087"/>
            <a:ext cx="609600" cy="481513"/>
          </a:xfrm>
          <a:prstGeom prst="rect">
            <a:avLst/>
          </a:prstGeom>
        </p:spPr>
      </p:pic>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9000" y="3176087"/>
            <a:ext cx="609600" cy="481513"/>
          </a:xfrm>
          <a:prstGeom prst="rect">
            <a:avLst/>
          </a:prstGeom>
        </p:spPr>
      </p:pic>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8800" y="4114800"/>
            <a:ext cx="609600" cy="481513"/>
          </a:xfrm>
          <a:prstGeom prst="rect">
            <a:avLst/>
          </a:prstGeom>
        </p:spPr>
      </p:pic>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4876800"/>
            <a:ext cx="609600" cy="481513"/>
          </a:xfrm>
          <a:prstGeom prst="rect">
            <a:avLst/>
          </a:prstGeom>
        </p:spPr>
      </p:pic>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8600" y="5358313"/>
            <a:ext cx="609600" cy="48151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Guidance Document</a:t>
            </a:r>
            <a:endParaRPr lang="en-US" dirty="0"/>
          </a:p>
        </p:txBody>
      </p:sp>
      <p:sp>
        <p:nvSpPr>
          <p:cNvPr id="3" name="Content Placeholder 2"/>
          <p:cNvSpPr>
            <a:spLocks noGrp="1"/>
          </p:cNvSpPr>
          <p:nvPr>
            <p:ph idx="1"/>
          </p:nvPr>
        </p:nvSpPr>
        <p:spPr/>
        <p:txBody>
          <a:bodyPr/>
          <a:lstStyle/>
          <a:p>
            <a:r>
              <a:rPr lang="en-US" dirty="0" smtClean="0"/>
              <a:t>Draft document 802.15-12-0267-00 posted to Mentor</a:t>
            </a:r>
          </a:p>
          <a:p>
            <a:r>
              <a:rPr lang="en-US" dirty="0" smtClean="0"/>
              <a:t>First revision r01 posted to Mentor on Wednesday</a:t>
            </a:r>
          </a:p>
          <a:p>
            <a:r>
              <a:rPr lang="en-US" dirty="0" smtClean="0"/>
              <a:t>Will continue to fine-tune document over next few weeks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3F76BE2-BE35-46BB-82FA-35395C1F3E34}" type="slidenum">
              <a:rPr lang="en-US" smtClean="0"/>
              <a:pPr>
                <a:defRPr/>
              </a:pPr>
              <a:t>7</a:t>
            </a:fld>
            <a:endParaRPr lang="en-US"/>
          </a:p>
        </p:txBody>
      </p:sp>
    </p:spTree>
    <p:extLst>
      <p:ext uri="{BB962C8B-B14F-4D97-AF65-F5344CB8AC3E}">
        <p14:creationId xmlns:p14="http://schemas.microsoft.com/office/powerpoint/2010/main" val="2600163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ea typeface="ＭＳ Ｐゴシック" charset="0"/>
              </a:rPr>
              <a:t>Nomination of Chair</a:t>
            </a:r>
            <a:endParaRPr lang="en-US" dirty="0">
              <a:ea typeface="ＭＳ Ｐゴシック" charset="0"/>
            </a:endParaRPr>
          </a:p>
        </p:txBody>
      </p:sp>
      <p:sp>
        <p:nvSpPr>
          <p:cNvPr id="3" name="Content Placeholder 2"/>
          <p:cNvSpPr>
            <a:spLocks noGrp="1"/>
          </p:cNvSpPr>
          <p:nvPr>
            <p:ph idx="1"/>
          </p:nvPr>
        </p:nvSpPr>
        <p:spPr/>
        <p:txBody>
          <a:bodyPr>
            <a:normAutofit fontScale="92500" lnSpcReduction="10000"/>
          </a:bodyPr>
          <a:lstStyle/>
          <a:p>
            <a:pPr>
              <a:defRPr/>
            </a:pPr>
            <a:r>
              <a:rPr lang="en-US" dirty="0" smtClean="0">
                <a:ea typeface="+mn-ea"/>
              </a:rPr>
              <a:t>Any nominees for role of Chair?</a:t>
            </a:r>
          </a:p>
          <a:p>
            <a:pPr lvl="1">
              <a:defRPr/>
            </a:pPr>
            <a:r>
              <a:rPr lang="en-US" dirty="0" smtClean="0">
                <a:ea typeface="+mn-ea"/>
              </a:rPr>
              <a:t>Adams</a:t>
            </a:r>
          </a:p>
          <a:p>
            <a:pPr>
              <a:defRPr/>
            </a:pPr>
            <a:r>
              <a:rPr lang="en-US" dirty="0" smtClean="0">
                <a:ea typeface="+mn-ea"/>
              </a:rPr>
              <a:t>Motion to Recommend Chair</a:t>
            </a:r>
          </a:p>
          <a:p>
            <a:pPr marL="0" indent="0">
              <a:buFontTx/>
              <a:buNone/>
              <a:defRPr/>
            </a:pPr>
            <a:r>
              <a:rPr lang="en-US" dirty="0" smtClean="0">
                <a:ea typeface="+mn-ea"/>
              </a:rPr>
              <a:t>	Mover: </a:t>
            </a:r>
            <a:r>
              <a:rPr lang="en-US" dirty="0" err="1" smtClean="0">
                <a:ea typeface="+mn-ea"/>
              </a:rPr>
              <a:t>Heile</a:t>
            </a:r>
            <a:endParaRPr lang="en-US" dirty="0" smtClean="0">
              <a:ea typeface="+mn-ea"/>
            </a:endParaRPr>
          </a:p>
          <a:p>
            <a:pPr marL="0" indent="0">
              <a:buFontTx/>
              <a:buNone/>
              <a:defRPr/>
            </a:pPr>
            <a:r>
              <a:rPr lang="en-US" dirty="0" smtClean="0">
                <a:ea typeface="+mn-ea"/>
              </a:rPr>
              <a:t>	Second: </a:t>
            </a:r>
            <a:r>
              <a:rPr lang="en-US" dirty="0" err="1" smtClean="0">
                <a:ea typeface="+mn-ea"/>
              </a:rPr>
              <a:t>Moskowitz</a:t>
            </a:r>
            <a:endParaRPr lang="en-US" dirty="0" smtClean="0">
              <a:ea typeface="+mn-ea"/>
            </a:endParaRPr>
          </a:p>
          <a:p>
            <a:pPr marL="0" indent="0">
              <a:buFontTx/>
              <a:buNone/>
              <a:defRPr/>
            </a:pPr>
            <a:r>
              <a:rPr lang="en-US" dirty="0" smtClean="0">
                <a:ea typeface="+mn-ea"/>
              </a:rPr>
              <a:t>	Yea/Nay/Abstain: unanimous</a:t>
            </a:r>
          </a:p>
          <a:p>
            <a:pPr>
              <a:defRPr/>
            </a:pPr>
            <a:r>
              <a:rPr lang="en-US" dirty="0" smtClean="0"/>
              <a:t>Nomination by group presented to 802.15 </a:t>
            </a:r>
            <a:r>
              <a:rPr lang="en-US" dirty="0" smtClean="0"/>
              <a:t>Chair</a:t>
            </a:r>
            <a:endParaRPr lang="en-US" dirty="0"/>
          </a:p>
        </p:txBody>
      </p:sp>
      <p:sp>
        <p:nvSpPr>
          <p:cNvPr id="16388"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2012</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F3BEA320-8E1C-440A-8D1F-C8AFC272A66C}" type="slidenum">
              <a:rPr lang="en-US" smtClean="0"/>
              <a:pPr>
                <a:defRPr/>
              </a:pPr>
              <a:t>8</a:t>
            </a:fld>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Affirm Chair</a:t>
            </a:r>
            <a:endParaRPr lang="en-US" dirty="0"/>
          </a:p>
        </p:txBody>
      </p:sp>
      <p:sp>
        <p:nvSpPr>
          <p:cNvPr id="3" name="Content Placeholder 2"/>
          <p:cNvSpPr>
            <a:spLocks noGrp="1"/>
          </p:cNvSpPr>
          <p:nvPr>
            <p:ph idx="1"/>
          </p:nvPr>
        </p:nvSpPr>
        <p:spPr/>
        <p:txBody>
          <a:bodyPr/>
          <a:lstStyle/>
          <a:p>
            <a:r>
              <a:rPr lang="en-US" dirty="0" smtClean="0"/>
              <a:t>Move </a:t>
            </a:r>
            <a:r>
              <a:rPr lang="en-US" dirty="0"/>
              <a:t>to affirm Jon Adams as chair of </a:t>
            </a:r>
            <a:r>
              <a:rPr lang="en-US" dirty="0" smtClean="0"/>
              <a:t>TG4p</a:t>
            </a:r>
          </a:p>
          <a:p>
            <a:r>
              <a:rPr lang="en-US" dirty="0" smtClean="0"/>
              <a:t>Moved: </a:t>
            </a:r>
          </a:p>
          <a:p>
            <a:r>
              <a:rPr lang="en-US" dirty="0" smtClean="0"/>
              <a:t>Seconded:</a:t>
            </a:r>
          </a:p>
          <a:p>
            <a:r>
              <a:rPr lang="en-US" dirty="0" smtClean="0"/>
              <a:t>Y/N/A: </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3F76BE2-BE35-46BB-82FA-35395C1F3E34}" type="slidenum">
              <a:rPr lang="en-US" smtClean="0"/>
              <a:pPr>
                <a:defRPr/>
              </a:pPr>
              <a:t>9</a:t>
            </a:fld>
            <a:endParaRPr lang="en-US"/>
          </a:p>
        </p:txBody>
      </p:sp>
    </p:spTree>
    <p:extLst>
      <p:ext uri="{BB962C8B-B14F-4D97-AF65-F5344CB8AC3E}">
        <p14:creationId xmlns:p14="http://schemas.microsoft.com/office/powerpoint/2010/main" val="219198976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985</TotalTime>
  <Words>451</Words>
  <Application>Microsoft Office PowerPoint</Application>
  <PresentationFormat>On-screen Show (4:3)</PresentationFormat>
  <Paragraphs>149</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About Positive Train Control</vt:lpstr>
      <vt:lpstr>Where IEEE 802.15.4p Work Fits In</vt:lpstr>
      <vt:lpstr>90 Participants from over 50 Entities</vt:lpstr>
      <vt:lpstr>15.4p Positive Train Control</vt:lpstr>
      <vt:lpstr>15.4p Meeting Objectives</vt:lpstr>
      <vt:lpstr>Technical Guidance Document</vt:lpstr>
      <vt:lpstr>Nomination of Chair</vt:lpstr>
      <vt:lpstr>Motion to Affirm Chair</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45</cp:revision>
  <cp:lastPrinted>1998-02-10T13:28:06Z</cp:lastPrinted>
  <dcterms:created xsi:type="dcterms:W3CDTF">1999-11-08T18:59:45Z</dcterms:created>
  <dcterms:modified xsi:type="dcterms:W3CDTF">2012-05-17T20:25:39Z</dcterms:modified>
</cp:coreProperties>
</file>