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emf" ContentType="image/x-emf"/>
  <Default Extension="xls" ContentType="application/haansoftxls"/>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3"/>
  </p:notesMasterIdLst>
  <p:handoutMasterIdLst>
    <p:handoutMasterId r:id="rId14"/>
  </p:handoutMasterIdLst>
  <p:sldIdLst>
    <p:sldId id="507" r:id="rId3"/>
    <p:sldId id="508" r:id="rId4"/>
    <p:sldId id="530" r:id="rId5"/>
    <p:sldId id="531" r:id="rId6"/>
    <p:sldId id="524" r:id="rId7"/>
    <p:sldId id="525" r:id="rId8"/>
    <p:sldId id="539" r:id="rId9"/>
    <p:sldId id="533" r:id="rId10"/>
    <p:sldId id="538" r:id="rId11"/>
    <p:sldId id="53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0033CC"/>
    <a:srgbClr val="D46C2C"/>
    <a:srgbClr val="000000"/>
    <a:srgbClr val="FF99FF"/>
    <a:srgbClr val="E33E1D"/>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600" autoAdjust="0"/>
    <p:restoredTop sz="96412" autoAdjust="0"/>
  </p:normalViewPr>
  <p:slideViewPr>
    <p:cSldViewPr>
      <p:cViewPr varScale="1">
        <p:scale>
          <a:sx n="92" d="100"/>
          <a:sy n="92" d="100"/>
        </p:scale>
        <p:origin x="-13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2012-05-15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xmlns=""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5/15/2012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5/15/2012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15-12-0264-00-0008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5/15/2012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5/15/2012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5/15/2012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5/15/2012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5/15/2012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5/15/2012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5/15/2012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5/15/2012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5/15/2012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5/15/2012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2012</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15-12-0264-00-0008</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5/15/2012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5/15/2012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5/15/2012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5/15/2012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5/15/2012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____1.xls"/><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TG procedure for PAC</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May 2012</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Kim, Jinsoo </a:t>
            </a:r>
            <a:r>
              <a:rPr kumimoji="0" lang="en-US" altLang="ko-KR" sz="1600" dirty="0" smtClean="0">
                <a:latin typeface="Times New Roman" pitchFamily="18" charset="0"/>
                <a:ea typeface="굴림" pitchFamily="50" charset="-127"/>
                <a:cs typeface="Times New Roman" pitchFamily="18" charset="0"/>
              </a:rPr>
              <a:t>Choi, Jinyoung Chun, </a:t>
            </a:r>
            <a:r>
              <a:rPr kumimoji="0" lang="en-US" altLang="ko-KR" sz="1600" dirty="0" err="1" smtClean="0">
                <a:latin typeface="Times New Roman" pitchFamily="18" charset="0"/>
                <a:ea typeface="굴림" pitchFamily="50" charset="-127"/>
                <a:cs typeface="Times New Roman" pitchFamily="18" charset="0"/>
              </a:rPr>
              <a:t>JinSam</a:t>
            </a:r>
            <a:r>
              <a:rPr kumimoji="0" lang="en-US" altLang="ko-KR" sz="1600" dirty="0" smtClean="0">
                <a:latin typeface="Times New Roman" pitchFamily="18" charset="0"/>
                <a:ea typeface="굴림" pitchFamily="50" charset="-127"/>
                <a:cs typeface="Times New Roman" pitchFamily="18" charset="0"/>
              </a:rPr>
              <a:t> Kwak (LG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suhwook</a:t>
            </a:r>
            <a:r>
              <a:rPr kumimoji="0" lang="en-US" altLang="ko-KR" sz="1600" dirty="0" smtClean="0">
                <a:latin typeface="Times New Roman" pitchFamily="18" charset="0"/>
                <a:ea typeface="굴림" pitchFamily="50" charset="-127"/>
                <a:cs typeface="Times New Roman" pitchFamily="18" charset="0"/>
              </a:rPr>
              <a:t>.kim@lge.com</a:t>
            </a:r>
            <a:endParaRPr kumimoji="0" lang="en-US" altLang="ko-KR" sz="1600" dirty="0" smtClean="0">
              <a:latin typeface="Times New Roman" pitchFamily="18" charset="0"/>
              <a:ea typeface="굴림" pitchFamily="50" charset="-127"/>
              <a:cs typeface="Times New Roman" pitchFamily="18" charset="0"/>
            </a:endParaRPr>
          </a:p>
          <a:p>
            <a:pPr latinLnBrk="0">
              <a:defRPr/>
            </a:pPr>
            <a:endParaRPr kumimoji="0" lang="en-US" altLang="ko-KR" sz="1600" b="1" dirty="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TG8 procedure for PAC </a:t>
            </a:r>
            <a:r>
              <a:rPr kumimoji="0" lang="en-US" altLang="ko-KR" sz="1600" dirty="0">
                <a:latin typeface="Times New Roman" pitchFamily="18" charset="0"/>
                <a:ea typeface="굴림" pitchFamily="50" charset="-127"/>
                <a:cs typeface="Times New Roman" pitchFamily="18" charset="0"/>
              </a:rPr>
              <a:t>	</a:t>
            </a: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For a discussion on the TG8 future plan and procedure </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Standard procedure of TG4g</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graphicFrame>
        <p:nvGraphicFramePr>
          <p:cNvPr id="1035" name="Object 11"/>
          <p:cNvGraphicFramePr>
            <a:graphicFrameLocks noChangeAspect="1"/>
          </p:cNvGraphicFramePr>
          <p:nvPr/>
        </p:nvGraphicFramePr>
        <p:xfrm>
          <a:off x="1071538" y="1285860"/>
          <a:ext cx="6861064" cy="4778373"/>
        </p:xfrm>
        <a:graphic>
          <a:graphicData uri="http://schemas.openxmlformats.org/presentationml/2006/ole">
            <p:oleObj spid="_x0000_s1035" name="Worksheet" r:id="rId3" imgW="8115187" imgH="5534226" progId="Excel.Sheet.8">
              <p:embed/>
            </p:oleObj>
          </a:graphicData>
        </a:graphic>
      </p:graphicFrame>
      <p:sp>
        <p:nvSpPr>
          <p:cNvPr id="6" name="TextBox 5"/>
          <p:cNvSpPr txBox="1"/>
          <p:nvPr/>
        </p:nvSpPr>
        <p:spPr>
          <a:xfrm>
            <a:off x="4000496" y="6072206"/>
            <a:ext cx="4929222" cy="307777"/>
          </a:xfrm>
          <a:prstGeom prst="rect">
            <a:avLst/>
          </a:prstGeom>
          <a:noFill/>
        </p:spPr>
        <p:txBody>
          <a:bodyPr wrap="square" rtlCol="0">
            <a:spAutoFit/>
          </a:bodyPr>
          <a:lstStyle/>
          <a:p>
            <a:r>
              <a:rPr lang="en-US" altLang="ko-KR" sz="1400" dirty="0" smtClean="0">
                <a:latin typeface="Times New Roman" pitchFamily="18" charset="0"/>
                <a:ea typeface="굴림" charset="-127"/>
              </a:rPr>
              <a:t>Ref: 15-09-0086-00-004g </a:t>
            </a:r>
            <a:r>
              <a:rPr lang="en-US" altLang="ko-KR" sz="1400" dirty="0" smtClean="0">
                <a:latin typeface="Times New Roman" pitchFamily="18" charset="0"/>
                <a:ea typeface="MS PGothic" pitchFamily="34" charset="-128"/>
              </a:rPr>
              <a:t>TG4g Closing Report for Los Angeles</a:t>
            </a:r>
            <a:endParaRPr lang="ko-KR" alt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TG8 PAC</a:t>
            </a:r>
            <a:endParaRPr lang="ko-KR" altLang="en-US" dirty="0"/>
          </a:p>
        </p:txBody>
      </p:sp>
      <p:sp>
        <p:nvSpPr>
          <p:cNvPr id="3" name="내용 개체 틀 2"/>
          <p:cNvSpPr>
            <a:spLocks noGrp="1"/>
          </p:cNvSpPr>
          <p:nvPr>
            <p:ph idx="1"/>
          </p:nvPr>
        </p:nvSpPr>
        <p:spPr>
          <a:xfrm>
            <a:off x="457200" y="1371600"/>
            <a:ext cx="8229600" cy="4953000"/>
          </a:xfrm>
        </p:spPr>
        <p:txBody>
          <a:bodyPr>
            <a:normAutofit/>
          </a:bodyPr>
          <a:lstStyle/>
          <a:p>
            <a:r>
              <a:rPr lang="en-US" altLang="ko-KR" sz="2400" dirty="0" smtClean="0"/>
              <a:t>PAR review: Scope</a:t>
            </a:r>
          </a:p>
          <a:p>
            <a:pPr lvl="1"/>
            <a:r>
              <a:rPr lang="en-US" altLang="ko-KR" sz="2000" dirty="0" smtClean="0"/>
              <a:t>This standard defines </a:t>
            </a:r>
            <a:r>
              <a:rPr lang="en-US" altLang="ko-KR" sz="2000" b="1" u="sng" dirty="0" smtClean="0"/>
              <a:t>PHY and MAC mechanism </a:t>
            </a:r>
            <a:r>
              <a:rPr lang="en-US" altLang="ko-KR" sz="2000" dirty="0" smtClean="0"/>
              <a:t>for Wireless Personal Area Networks (WPAN) Peer Aware Communications (PAC) optimized for </a:t>
            </a:r>
            <a:r>
              <a:rPr lang="en-US" altLang="ko-KR" sz="2000" u="sng" dirty="0" smtClean="0">
                <a:solidFill>
                  <a:srgbClr val="FF0000"/>
                </a:solidFill>
              </a:rPr>
              <a:t>peer to peer</a:t>
            </a:r>
            <a:r>
              <a:rPr lang="en-US" altLang="ko-KR" sz="2000" dirty="0" smtClean="0"/>
              <a:t> and </a:t>
            </a:r>
            <a:r>
              <a:rPr lang="en-US" altLang="ko-KR" sz="2000" u="sng" dirty="0" err="1" smtClean="0">
                <a:solidFill>
                  <a:srgbClr val="FF0000"/>
                </a:solidFill>
              </a:rPr>
              <a:t>infrastructureless</a:t>
            </a:r>
            <a:r>
              <a:rPr lang="en-US" altLang="ko-KR" sz="2000" dirty="0" smtClean="0"/>
              <a:t> communications with </a:t>
            </a:r>
            <a:r>
              <a:rPr lang="en-US" altLang="ko-KR" sz="2000" u="sng" dirty="0" smtClean="0">
                <a:solidFill>
                  <a:srgbClr val="FF0000"/>
                </a:solidFill>
              </a:rPr>
              <a:t>fully distributed coordination</a:t>
            </a:r>
            <a:r>
              <a:rPr lang="en-US" altLang="ko-KR" sz="2000" dirty="0" smtClean="0"/>
              <a:t>. PAC features include: </a:t>
            </a:r>
          </a:p>
          <a:p>
            <a:pPr lvl="2"/>
            <a:r>
              <a:rPr lang="en-US" altLang="ko-KR" sz="1600" dirty="0" smtClean="0"/>
              <a:t>Discovery for peer information without association</a:t>
            </a:r>
          </a:p>
          <a:p>
            <a:pPr lvl="2"/>
            <a:r>
              <a:rPr lang="en-US" altLang="ko-KR" sz="1600" dirty="0" smtClean="0"/>
              <a:t>Discovery signaling rate, typically 100 kbps</a:t>
            </a:r>
          </a:p>
          <a:p>
            <a:pPr lvl="2"/>
            <a:r>
              <a:rPr lang="en-US" altLang="ko-KR" sz="1600" dirty="0" smtClean="0"/>
              <a:t>The number of devices in the discovery</a:t>
            </a:r>
          </a:p>
          <a:p>
            <a:pPr lvl="2"/>
            <a:r>
              <a:rPr lang="en-US" altLang="ko-KR" sz="1600" dirty="0" smtClean="0"/>
              <a:t>Scalable data transmission rates, typically 10 Mbps</a:t>
            </a:r>
          </a:p>
          <a:p>
            <a:pPr lvl="2"/>
            <a:r>
              <a:rPr lang="en-US" altLang="ko-KR" sz="1600" dirty="0" smtClean="0"/>
              <a:t>Group communications with simultaneous membership in multiple groups, typically up to 10</a:t>
            </a:r>
          </a:p>
          <a:p>
            <a:pPr lvl="2"/>
            <a:r>
              <a:rPr lang="en-US" altLang="ko-KR" sz="1600" dirty="0" smtClean="0"/>
              <a:t>Relative positioning</a:t>
            </a:r>
          </a:p>
          <a:p>
            <a:pPr lvl="2"/>
            <a:r>
              <a:rPr lang="en-US" altLang="ko-KR" sz="1600" dirty="0" smtClean="0"/>
              <a:t>Multi-hop relay</a:t>
            </a:r>
          </a:p>
          <a:p>
            <a:pPr lvl="2"/>
            <a:r>
              <a:rPr lang="en-US" altLang="ko-KR" sz="1600" dirty="0" smtClean="0"/>
              <a:t>Security</a:t>
            </a:r>
          </a:p>
          <a:p>
            <a:pPr lvl="2"/>
            <a:r>
              <a:rPr lang="en-US" altLang="ko-KR" sz="1600" dirty="0" smtClean="0"/>
              <a:t>Operational in selected globally available unlicensed/licensed bands below 11 GHz capable of supporting these requirements</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2</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Work procedure discussed (Mar. 2012)</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In March meeting, PAC procedure was discussed (DCN:15-12-155)</a:t>
            </a:r>
            <a:endParaRPr lang="en-US" altLang="ko-KR" sz="2000" dirty="0" smtClean="0"/>
          </a:p>
          <a:p>
            <a:pPr lvl="1"/>
            <a:r>
              <a:rPr lang="en-US" altLang="ko-KR" sz="2000" dirty="0" smtClean="0"/>
              <a:t>Call for Application</a:t>
            </a:r>
          </a:p>
          <a:p>
            <a:pPr lvl="2"/>
            <a:r>
              <a:rPr lang="en-US" altLang="ko-KR" sz="1600" dirty="0" smtClean="0"/>
              <a:t>To make </a:t>
            </a:r>
            <a:r>
              <a:rPr lang="en-US" altLang="ko-KR" sz="1600" i="1" dirty="0" smtClean="0"/>
              <a:t>Application Matrix (AM)</a:t>
            </a:r>
          </a:p>
          <a:p>
            <a:pPr lvl="1"/>
            <a:r>
              <a:rPr lang="en-US" altLang="ko-KR" sz="2000" dirty="0" smtClean="0"/>
              <a:t>4 Preliminary Documents </a:t>
            </a:r>
          </a:p>
          <a:p>
            <a:pPr lvl="2"/>
            <a:r>
              <a:rPr lang="en-US" altLang="ko-KR" sz="1600" i="1" dirty="0" smtClean="0"/>
              <a:t>Application Requirements Document (ARD)</a:t>
            </a:r>
          </a:p>
          <a:p>
            <a:pPr lvl="2"/>
            <a:r>
              <a:rPr lang="en-US" altLang="ko-KR" sz="1600" i="1" dirty="0" smtClean="0"/>
              <a:t>Channel Model Document (CMD)</a:t>
            </a:r>
          </a:p>
          <a:p>
            <a:pPr lvl="2"/>
            <a:r>
              <a:rPr lang="en-US" altLang="ko-KR" sz="1600" i="1" dirty="0" smtClean="0"/>
              <a:t>Technical Requirements Document (TRD)</a:t>
            </a:r>
          </a:p>
          <a:p>
            <a:pPr lvl="2"/>
            <a:r>
              <a:rPr lang="en-US" altLang="ko-KR" sz="1600" i="1" dirty="0" smtClean="0"/>
              <a:t>Evaluation Criteria Document (ECD)</a:t>
            </a:r>
          </a:p>
          <a:p>
            <a:pPr lvl="1"/>
            <a:r>
              <a:rPr lang="en-US" altLang="ko-KR" sz="1800" dirty="0" smtClean="0"/>
              <a:t>Call for Proposal</a:t>
            </a:r>
          </a:p>
          <a:p>
            <a:pPr lvl="1"/>
            <a:r>
              <a:rPr lang="en-US" altLang="ko-KR" sz="1800" dirty="0" smtClean="0"/>
              <a:t>Proposal Merger</a:t>
            </a:r>
          </a:p>
          <a:p>
            <a:pPr lvl="1"/>
            <a:r>
              <a:rPr lang="en-US" altLang="ko-KR" sz="1800" dirty="0" smtClean="0"/>
              <a:t>Draft Documentation</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Work procedure for TG8</a:t>
            </a:r>
            <a:endParaRPr lang="ko-KR" altLang="en-US" dirty="0"/>
          </a:p>
        </p:txBody>
      </p:sp>
      <p:sp>
        <p:nvSpPr>
          <p:cNvPr id="3" name="내용 개체 틀 2"/>
          <p:cNvSpPr>
            <a:spLocks noGrp="1"/>
          </p:cNvSpPr>
          <p:nvPr>
            <p:ph idx="1"/>
          </p:nvPr>
        </p:nvSpPr>
        <p:spPr>
          <a:xfrm>
            <a:off x="457200" y="1371600"/>
            <a:ext cx="5486400" cy="5029200"/>
          </a:xfrm>
        </p:spPr>
        <p:txBody>
          <a:bodyPr>
            <a:normAutofit/>
          </a:bodyPr>
          <a:lstStyle/>
          <a:p>
            <a:endParaRPr lang="en-US" altLang="ko-KR" sz="2400" dirty="0" smtClean="0"/>
          </a:p>
          <a:p>
            <a:r>
              <a:rPr lang="en-US" altLang="ko-KR" sz="2400" dirty="0" smtClean="0"/>
              <a:t>We are going to </a:t>
            </a:r>
            <a:r>
              <a:rPr lang="en-US" altLang="ko-KR" sz="2400" dirty="0"/>
              <a:t>walk through a long &amp; challenging </a:t>
            </a:r>
            <a:r>
              <a:rPr lang="en-US" altLang="ko-KR" sz="2400" dirty="0" smtClean="0"/>
              <a:t>way:</a:t>
            </a:r>
            <a:endParaRPr lang="en-US" altLang="ko-KR" sz="2400" dirty="0"/>
          </a:p>
          <a:p>
            <a:pPr lvl="1"/>
            <a:r>
              <a:rPr lang="en-US" altLang="ko-KR" sz="2000" dirty="0"/>
              <a:t>Various use cases</a:t>
            </a:r>
          </a:p>
          <a:p>
            <a:pPr lvl="1"/>
            <a:r>
              <a:rPr lang="en-US" altLang="ko-KR" sz="2000" dirty="0"/>
              <a:t>No baseline </a:t>
            </a:r>
            <a:r>
              <a:rPr lang="en-US" altLang="ko-KR" sz="2000" dirty="0" smtClean="0"/>
              <a:t>specification</a:t>
            </a:r>
            <a:endParaRPr lang="en-US" altLang="ko-KR" sz="2000" dirty="0"/>
          </a:p>
          <a:p>
            <a:pPr lvl="1"/>
            <a:r>
              <a:rPr lang="en-US" altLang="ko-KR" sz="2000" dirty="0"/>
              <a:t>Demanding n</a:t>
            </a:r>
            <a:r>
              <a:rPr lang="en-US" altLang="ko-KR" sz="2000" dirty="0" smtClean="0"/>
              <a:t>ew PHY &amp; MAC </a:t>
            </a:r>
            <a:r>
              <a:rPr lang="en-US" altLang="ko-KR" sz="2000" dirty="0"/>
              <a:t>features</a:t>
            </a:r>
          </a:p>
          <a:p>
            <a:r>
              <a:rPr lang="en-US" altLang="ko-KR" sz="2400" dirty="0"/>
              <a:t>Defining </a:t>
            </a:r>
            <a:r>
              <a:rPr lang="en-US" altLang="ko-KR" sz="2400" dirty="0" smtClean="0"/>
              <a:t>a clear </a:t>
            </a:r>
            <a:r>
              <a:rPr lang="en-US" altLang="ko-KR" sz="2400" dirty="0"/>
              <a:t>procedure helps us </a:t>
            </a:r>
            <a:r>
              <a:rPr lang="en-US" altLang="ko-KR" sz="2400" dirty="0" smtClean="0"/>
              <a:t>to </a:t>
            </a:r>
            <a:r>
              <a:rPr lang="en-US" altLang="ko-KR" sz="2400" dirty="0"/>
              <a:t>save </a:t>
            </a:r>
            <a:r>
              <a:rPr lang="en-US" altLang="ko-KR" sz="2400" dirty="0" smtClean="0"/>
              <a:t>our </a:t>
            </a:r>
            <a:r>
              <a:rPr lang="en-US" altLang="ko-KR" sz="2400" dirty="0"/>
              <a:t>time and develop the fine </a:t>
            </a:r>
            <a:r>
              <a:rPr lang="en-US" altLang="ko-KR" sz="2400" dirty="0" smtClean="0"/>
              <a:t>spec in time.</a:t>
            </a:r>
            <a:endParaRPr lang="en-US" altLang="ko-KR" sz="2400"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pic>
        <p:nvPicPr>
          <p:cNvPr id="6" name="그림 5" descr="tumblr_ltwmbgFydx1qhv44q.jpg"/>
          <p:cNvPicPr>
            <a:picLocks noChangeAspect="1"/>
          </p:cNvPicPr>
          <p:nvPr/>
        </p:nvPicPr>
        <p:blipFill>
          <a:blip r:embed="rId2"/>
          <a:stretch>
            <a:fillRect/>
          </a:stretch>
        </p:blipFill>
        <p:spPr>
          <a:xfrm>
            <a:off x="6019800" y="1828800"/>
            <a:ext cx="2781300" cy="28575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직사각형 6"/>
          <p:cNvSpPr/>
          <p:nvPr/>
        </p:nvSpPr>
        <p:spPr>
          <a:xfrm>
            <a:off x="762000" y="1447800"/>
            <a:ext cx="7543800" cy="4800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p:cNvSpPr>
            <a:spLocks noGrp="1"/>
          </p:cNvSpPr>
          <p:nvPr>
            <p:ph type="title"/>
          </p:nvPr>
        </p:nvSpPr>
        <p:spPr/>
        <p:txBody>
          <a:bodyPr/>
          <a:lstStyle/>
          <a:p>
            <a:r>
              <a:rPr lang="en-US" altLang="ko-KR" dirty="0" smtClean="0"/>
              <a:t>Proposed PAC procedure – Step 1</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7</a:t>
            </a:r>
            <a:endParaRPr kumimoji="0" lang="en-US" altLang="ko-KR" sz="1400" dirty="0">
              <a:latin typeface="Times New Roman" pitchFamily="18" charset="0"/>
              <a:cs typeface="Times New Roman" pitchFamily="18" charset="0"/>
            </a:endParaRPr>
          </a:p>
        </p:txBody>
      </p:sp>
      <p:sp>
        <p:nvSpPr>
          <p:cNvPr id="6" name="TextBox 5"/>
          <p:cNvSpPr txBox="1"/>
          <p:nvPr/>
        </p:nvSpPr>
        <p:spPr>
          <a:xfrm>
            <a:off x="762001" y="1447800"/>
            <a:ext cx="7543800" cy="2123658"/>
          </a:xfrm>
          <a:prstGeom prst="rect">
            <a:avLst/>
          </a:prstGeom>
          <a:noFill/>
        </p:spPr>
        <p:txBody>
          <a:bodyPr wrap="square" rtlCol="0">
            <a:spAutoFit/>
          </a:bodyPr>
          <a:lstStyle/>
          <a:p>
            <a:r>
              <a:rPr lang="en-US" altLang="ko-KR" sz="2000" dirty="0" smtClean="0">
                <a:solidFill>
                  <a:srgbClr val="0033CC"/>
                </a:solidFill>
              </a:rPr>
              <a:t>Procedure for “</a:t>
            </a:r>
            <a:r>
              <a:rPr lang="en-US" altLang="ko-KR" sz="2000" b="1" dirty="0" smtClean="0">
                <a:solidFill>
                  <a:srgbClr val="FF0000"/>
                </a:solidFill>
              </a:rPr>
              <a:t>Technical </a:t>
            </a:r>
            <a:r>
              <a:rPr lang="en-US" altLang="ko-KR" sz="2000" b="1" dirty="0">
                <a:solidFill>
                  <a:srgbClr val="FF0000"/>
                </a:solidFill>
              </a:rPr>
              <a:t>Requirement/Guideline </a:t>
            </a:r>
            <a:r>
              <a:rPr lang="en-US" altLang="ko-KR" sz="2000" b="1" dirty="0" smtClean="0">
                <a:solidFill>
                  <a:srgbClr val="FF0000"/>
                </a:solidFill>
              </a:rPr>
              <a:t>Document (TRGD)</a:t>
            </a:r>
            <a:r>
              <a:rPr lang="en-US" altLang="ko-KR" sz="2000" dirty="0" smtClean="0">
                <a:solidFill>
                  <a:srgbClr val="0033CC"/>
                </a:solidFill>
              </a:rPr>
              <a:t>”</a:t>
            </a:r>
          </a:p>
          <a:p>
            <a:pPr lvl="1">
              <a:buFont typeface="Arial" pitchFamily="34" charset="0"/>
              <a:buChar char="•"/>
            </a:pPr>
            <a:r>
              <a:rPr lang="en-US" altLang="ko-KR" sz="1600" dirty="0" smtClean="0">
                <a:solidFill>
                  <a:srgbClr val="006600"/>
                </a:solidFill>
              </a:rPr>
              <a:t> Focusing </a:t>
            </a:r>
            <a:r>
              <a:rPr lang="en-US" altLang="ko-KR" sz="1600" dirty="0">
                <a:solidFill>
                  <a:srgbClr val="006600"/>
                </a:solidFill>
              </a:rPr>
              <a:t>on </a:t>
            </a:r>
            <a:r>
              <a:rPr lang="en-US" altLang="ko-KR" sz="1600" dirty="0" smtClean="0">
                <a:solidFill>
                  <a:srgbClr val="006600"/>
                </a:solidFill>
              </a:rPr>
              <a:t>applications or use cases for PAC including </a:t>
            </a:r>
            <a:r>
              <a:rPr lang="en-US" altLang="ko-KR" sz="1600" dirty="0">
                <a:solidFill>
                  <a:srgbClr val="006600"/>
                </a:solidFill>
              </a:rPr>
              <a:t>key performance requirements and functional </a:t>
            </a:r>
            <a:r>
              <a:rPr lang="en-US" altLang="ko-KR" sz="1600" dirty="0" smtClean="0">
                <a:solidFill>
                  <a:srgbClr val="006600"/>
                </a:solidFill>
              </a:rPr>
              <a:t>attributes</a:t>
            </a:r>
          </a:p>
          <a:p>
            <a:pPr lvl="1">
              <a:buFont typeface="Arial" pitchFamily="34" charset="0"/>
              <a:buChar char="•"/>
            </a:pPr>
            <a:r>
              <a:rPr lang="en-US" altLang="ko-KR" sz="1600" dirty="0" smtClean="0">
                <a:solidFill>
                  <a:srgbClr val="006600"/>
                </a:solidFill>
              </a:rPr>
              <a:t> Developing Technical Requirement/Guideline Document for the next step on detailed technical proposals, including</a:t>
            </a:r>
          </a:p>
          <a:p>
            <a:pPr lvl="2">
              <a:buFont typeface="Arial" pitchFamily="34" charset="0"/>
              <a:buChar char="•"/>
            </a:pPr>
            <a:r>
              <a:rPr lang="en-US" altLang="ko-KR" sz="1600" dirty="0" smtClean="0">
                <a:solidFill>
                  <a:srgbClr val="006600"/>
                </a:solidFill>
              </a:rPr>
              <a:t> </a:t>
            </a:r>
            <a:r>
              <a:rPr lang="en-US" altLang="ko-KR" sz="1600" dirty="0" smtClean="0"/>
              <a:t>A </a:t>
            </a:r>
            <a:r>
              <a:rPr lang="en-US" altLang="ko-KR" sz="1600" dirty="0"/>
              <a:t>guideline to develop technical proposals </a:t>
            </a:r>
            <a:r>
              <a:rPr lang="en-US" altLang="ko-KR" sz="1600" dirty="0" smtClean="0"/>
              <a:t>satisfying the requirements</a:t>
            </a:r>
          </a:p>
          <a:p>
            <a:pPr lvl="2">
              <a:buFont typeface="Arial" pitchFamily="34" charset="0"/>
              <a:buChar char="•"/>
            </a:pPr>
            <a:r>
              <a:rPr lang="en-US" altLang="ko-KR" sz="1600" dirty="0"/>
              <a:t> </a:t>
            </a:r>
            <a:r>
              <a:rPr lang="en-US" altLang="ko-KR" sz="1600" dirty="0" smtClean="0"/>
              <a:t>A </a:t>
            </a:r>
            <a:r>
              <a:rPr lang="en-US" altLang="ko-KR" sz="1600" dirty="0"/>
              <a:t>framework for evaluating </a:t>
            </a:r>
            <a:r>
              <a:rPr lang="en-US" altLang="ko-KR" sz="1600" dirty="0" smtClean="0"/>
              <a:t>proposals with some </a:t>
            </a:r>
            <a:r>
              <a:rPr lang="en-US" altLang="ko-KR" sz="1600" dirty="0"/>
              <a:t>performance </a:t>
            </a:r>
            <a:r>
              <a:rPr lang="en-US" altLang="ko-KR" sz="1600" dirty="0" smtClean="0"/>
              <a:t>criteria</a:t>
            </a:r>
            <a:endParaRPr lang="ko-KR" altLang="ko-KR" sz="1600" dirty="0"/>
          </a:p>
          <a:p>
            <a:pPr lvl="2">
              <a:buFont typeface="Arial" pitchFamily="34" charset="0"/>
              <a:buChar char="•"/>
            </a:pPr>
            <a:endParaRPr lang="en-US" altLang="ko-KR" sz="1600" dirty="0" smtClean="0">
              <a:solidFill>
                <a:srgbClr val="006600"/>
              </a:solidFill>
            </a:endParaRPr>
          </a:p>
        </p:txBody>
      </p:sp>
      <p:pic>
        <p:nvPicPr>
          <p:cNvPr id="6148" name="Picture 4"/>
          <p:cNvPicPr>
            <a:picLocks noChangeAspect="1" noChangeArrowheads="1"/>
          </p:cNvPicPr>
          <p:nvPr/>
        </p:nvPicPr>
        <p:blipFill>
          <a:blip r:embed="rId2"/>
          <a:srcRect/>
          <a:stretch>
            <a:fillRect/>
          </a:stretch>
        </p:blipFill>
        <p:spPr bwMode="auto">
          <a:xfrm>
            <a:off x="2357422" y="3500438"/>
            <a:ext cx="4429156" cy="2596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직사각형 12"/>
          <p:cNvSpPr/>
          <p:nvPr/>
        </p:nvSpPr>
        <p:spPr>
          <a:xfrm>
            <a:off x="381000" y="1447800"/>
            <a:ext cx="8382000" cy="4800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 name="제목 1"/>
          <p:cNvSpPr>
            <a:spLocks noGrp="1"/>
          </p:cNvSpPr>
          <p:nvPr>
            <p:ph type="title"/>
          </p:nvPr>
        </p:nvSpPr>
        <p:spPr/>
        <p:txBody>
          <a:bodyPr/>
          <a:lstStyle/>
          <a:p>
            <a:r>
              <a:rPr lang="en-US" altLang="ko-KR" dirty="0" smtClean="0"/>
              <a:t>Proposed PAC procedure – Step 2</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8</a:t>
            </a:r>
            <a:endParaRPr kumimoji="0" lang="en-US" altLang="ko-KR" sz="1400" dirty="0">
              <a:latin typeface="Times New Roman" pitchFamily="18" charset="0"/>
              <a:cs typeface="Times New Roman" pitchFamily="18" charset="0"/>
            </a:endParaRPr>
          </a:p>
        </p:txBody>
      </p:sp>
      <p:sp>
        <p:nvSpPr>
          <p:cNvPr id="11" name="TextBox 10"/>
          <p:cNvSpPr txBox="1"/>
          <p:nvPr/>
        </p:nvSpPr>
        <p:spPr>
          <a:xfrm>
            <a:off x="5791201" y="1524000"/>
            <a:ext cx="2971800" cy="4339650"/>
          </a:xfrm>
          <a:prstGeom prst="rect">
            <a:avLst/>
          </a:prstGeom>
          <a:noFill/>
        </p:spPr>
        <p:txBody>
          <a:bodyPr wrap="square" rtlCol="0">
            <a:spAutoFit/>
          </a:bodyPr>
          <a:lstStyle/>
          <a:p>
            <a:r>
              <a:rPr lang="en-US" altLang="ko-KR" sz="2000" dirty="0">
                <a:solidFill>
                  <a:srgbClr val="0033CC"/>
                </a:solidFill>
              </a:rPr>
              <a:t>Procedure for </a:t>
            </a:r>
            <a:r>
              <a:rPr lang="en-US" altLang="ko-KR" sz="2000" dirty="0" smtClean="0">
                <a:solidFill>
                  <a:srgbClr val="0033CC"/>
                </a:solidFill>
              </a:rPr>
              <a:t>“</a:t>
            </a:r>
            <a:r>
              <a:rPr lang="en-US" altLang="ko-KR" sz="2000" b="1" dirty="0" smtClean="0">
                <a:solidFill>
                  <a:srgbClr val="FF0000"/>
                </a:solidFill>
              </a:rPr>
              <a:t>Specification </a:t>
            </a:r>
            <a:r>
              <a:rPr lang="en-US" altLang="ko-KR" sz="2000" b="1" dirty="0">
                <a:solidFill>
                  <a:srgbClr val="FF0000"/>
                </a:solidFill>
              </a:rPr>
              <a:t>Framework Documents</a:t>
            </a:r>
            <a:r>
              <a:rPr lang="en-US" altLang="ko-KR" sz="2000" dirty="0">
                <a:solidFill>
                  <a:srgbClr val="0033CC"/>
                </a:solidFill>
              </a:rPr>
              <a:t>” &amp; “ </a:t>
            </a:r>
            <a:r>
              <a:rPr lang="en-US" altLang="ko-KR" sz="2000" b="1" dirty="0">
                <a:solidFill>
                  <a:srgbClr val="FF0000"/>
                </a:solidFill>
              </a:rPr>
              <a:t>Draft Specification</a:t>
            </a:r>
            <a:r>
              <a:rPr lang="en-US" altLang="ko-KR" sz="2000" dirty="0">
                <a:solidFill>
                  <a:srgbClr val="0033CC"/>
                </a:solidFill>
              </a:rPr>
              <a:t>”</a:t>
            </a:r>
          </a:p>
          <a:p>
            <a:endParaRPr lang="en-US" altLang="ko-KR" sz="2000" dirty="0" smtClean="0">
              <a:solidFill>
                <a:srgbClr val="FF0000"/>
              </a:solidFill>
            </a:endParaRPr>
          </a:p>
          <a:p>
            <a:pPr>
              <a:buFont typeface="Arial" pitchFamily="34" charset="0"/>
              <a:buChar char="•"/>
            </a:pPr>
            <a:r>
              <a:rPr lang="en-US" altLang="ko-KR" sz="1600" dirty="0">
                <a:solidFill>
                  <a:srgbClr val="006600"/>
                </a:solidFill>
              </a:rPr>
              <a:t> Based on the TRGD, develop a  basic system framework into</a:t>
            </a:r>
          </a:p>
          <a:p>
            <a:r>
              <a:rPr lang="en-US" altLang="ko-KR" sz="1600" dirty="0">
                <a:solidFill>
                  <a:srgbClr val="006600"/>
                </a:solidFill>
              </a:rPr>
              <a:t>spec framework document (SFD)</a:t>
            </a:r>
          </a:p>
          <a:p>
            <a:pPr>
              <a:buFont typeface="Arial" pitchFamily="34" charset="0"/>
              <a:buChar char="•"/>
            </a:pPr>
            <a:endParaRPr lang="en-US" altLang="ko-KR" sz="1600" dirty="0">
              <a:solidFill>
                <a:srgbClr val="006600"/>
              </a:solidFill>
            </a:endParaRPr>
          </a:p>
          <a:p>
            <a:pPr>
              <a:buFont typeface="Arial" pitchFamily="34" charset="0"/>
              <a:buChar char="•"/>
            </a:pPr>
            <a:r>
              <a:rPr lang="en-US" altLang="ko-KR" sz="1600" dirty="0">
                <a:solidFill>
                  <a:srgbClr val="006600"/>
                </a:solidFill>
              </a:rPr>
              <a:t> With a stable SFD, drafting a spec. text is done through a parallel PHY/MAC work</a:t>
            </a:r>
          </a:p>
          <a:p>
            <a:pPr>
              <a:buFont typeface="Arial" pitchFamily="34" charset="0"/>
              <a:buChar char="•"/>
            </a:pPr>
            <a:endParaRPr lang="en-US" altLang="ko-KR" sz="1600" dirty="0">
              <a:solidFill>
                <a:srgbClr val="006600"/>
              </a:solidFill>
            </a:endParaRPr>
          </a:p>
          <a:p>
            <a:pPr>
              <a:buFont typeface="Arial" pitchFamily="34" charset="0"/>
              <a:buChar char="•"/>
            </a:pPr>
            <a:r>
              <a:rPr lang="en-US" altLang="ko-KR" sz="1600" dirty="0">
                <a:solidFill>
                  <a:srgbClr val="006600"/>
                </a:solidFill>
              </a:rPr>
              <a:t> Merging PHY and MAC draft text into a final draft spec documentation</a:t>
            </a:r>
            <a:endParaRPr lang="ko-KR" altLang="en-US" sz="1600" dirty="0">
              <a:solidFill>
                <a:srgbClr val="006600"/>
              </a:solidFill>
            </a:endParaRPr>
          </a:p>
        </p:txBody>
      </p:sp>
      <p:pic>
        <p:nvPicPr>
          <p:cNvPr id="5121" name="Picture 1"/>
          <p:cNvPicPr>
            <a:picLocks noChangeAspect="1" noChangeArrowheads="1"/>
          </p:cNvPicPr>
          <p:nvPr/>
        </p:nvPicPr>
        <p:blipFill>
          <a:blip r:embed="rId2"/>
          <a:srcRect/>
          <a:stretch>
            <a:fillRect/>
          </a:stretch>
        </p:blipFill>
        <p:spPr bwMode="auto">
          <a:xfrm>
            <a:off x="571472" y="1785926"/>
            <a:ext cx="5138606" cy="42338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 (</a:t>
            </a:r>
            <a:r>
              <a:rPr lang="en-US" altLang="ko-KR" dirty="0" smtClean="0"/>
              <a:t>Tentative)</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a:t>
            </a:r>
            <a:r>
              <a:rPr lang="en-US" altLang="ko-KR" sz="2000" dirty="0" smtClean="0">
                <a:solidFill>
                  <a:srgbClr val="FF0000"/>
                </a:solidFill>
              </a:rPr>
              <a:t>					April 12</a:t>
            </a:r>
          </a:p>
          <a:p>
            <a:r>
              <a:rPr lang="en-US" altLang="ko-KR" sz="2000" dirty="0" smtClean="0">
                <a:solidFill>
                  <a:srgbClr val="FF0000"/>
                </a:solidFill>
              </a:rPr>
              <a:t>Application presentation				May 12</a:t>
            </a:r>
          </a:p>
          <a:p>
            <a:r>
              <a:rPr lang="en-US" altLang="ko-KR" sz="2000" dirty="0" smtClean="0"/>
              <a:t>TGRD approval/</a:t>
            </a:r>
            <a:r>
              <a:rPr lang="en-US" altLang="ko-KR" sz="2000" dirty="0" smtClean="0"/>
              <a:t>Call for technical </a:t>
            </a:r>
            <a:r>
              <a:rPr lang="en-US" altLang="ko-KR" sz="2000" dirty="0" smtClean="0"/>
              <a:t>proposal		Sep 12</a:t>
            </a:r>
          </a:p>
          <a:p>
            <a:r>
              <a:rPr lang="en-US" altLang="ko-KR" sz="2000" dirty="0" smtClean="0"/>
              <a:t>Technical proposal presentation				Nov 12~Jan 13</a:t>
            </a:r>
          </a:p>
          <a:p>
            <a:r>
              <a:rPr lang="en-US" altLang="ko-KR" sz="2000" dirty="0" smtClean="0"/>
              <a:t>Specification framework definition			Mar 13~May 13</a:t>
            </a:r>
          </a:p>
          <a:p>
            <a:r>
              <a:rPr lang="en-US" altLang="ko-KR" sz="2000" dirty="0" smtClean="0"/>
              <a:t>PHY, MAC spec development				July 13~Jan 14</a:t>
            </a:r>
          </a:p>
          <a:p>
            <a:r>
              <a:rPr lang="en-US" altLang="ko-KR" sz="2000" dirty="0" smtClean="0"/>
              <a:t>Draft spec (P802.15.8 D0.1)				Mar 14</a:t>
            </a:r>
          </a:p>
          <a:p>
            <a:r>
              <a:rPr lang="en-US" altLang="ko-KR" sz="2000" dirty="0" smtClean="0"/>
              <a:t>Letter Ballot (circulation)				Mar 14~Jan 15</a:t>
            </a:r>
          </a:p>
          <a:p>
            <a:r>
              <a:rPr lang="en-US" altLang="ko-KR" sz="2000" dirty="0" smtClean="0"/>
              <a:t>Sponsor Ballot (circulation)				Mar 15~Sep 15</a:t>
            </a:r>
          </a:p>
          <a:p>
            <a:r>
              <a:rPr lang="en-US" altLang="ko-KR" sz="2000" dirty="0" smtClean="0"/>
              <a:t>Specification publish 					Nov 15</a:t>
            </a:r>
            <a:endParaRPr lang="en-US" altLang="ko-KR"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This contribution proposed the procedure and plan for </a:t>
            </a:r>
            <a:r>
              <a:rPr lang="en-US" altLang="ko-KR" sz="2400" dirty="0"/>
              <a:t>TG8 </a:t>
            </a:r>
            <a:r>
              <a:rPr lang="en-US" altLang="ko-KR" sz="2400" dirty="0" smtClean="0"/>
              <a:t>Peer Aware Communications.</a:t>
            </a:r>
          </a:p>
          <a:p>
            <a:r>
              <a:rPr lang="en-US" altLang="ko-KR" sz="2400" dirty="0" smtClean="0"/>
              <a:t>In order to facilitate the specification development, we proposed a step-wise approach:</a:t>
            </a:r>
          </a:p>
          <a:p>
            <a:pPr lvl="1"/>
            <a:r>
              <a:rPr lang="en-US" altLang="ko-KR" sz="2000" dirty="0" smtClean="0"/>
              <a:t>Discussion on Applications/Use Cases with Performance/Functional Requirements</a:t>
            </a:r>
          </a:p>
          <a:p>
            <a:pPr lvl="1"/>
            <a:r>
              <a:rPr lang="en-US" altLang="ko-KR" sz="2000" dirty="0" smtClean="0"/>
              <a:t>Development of Technical Requirement/Guideline Documents (TRGD)</a:t>
            </a:r>
          </a:p>
          <a:p>
            <a:pPr lvl="2"/>
            <a:r>
              <a:rPr lang="en-US" altLang="ko-KR" sz="1600" dirty="0"/>
              <a:t>A guideline to develop technical proposals satisfying the requirements</a:t>
            </a:r>
          </a:p>
          <a:p>
            <a:pPr lvl="2"/>
            <a:r>
              <a:rPr lang="en-US" altLang="ko-KR" sz="1600" dirty="0" smtClean="0"/>
              <a:t>A </a:t>
            </a:r>
            <a:r>
              <a:rPr lang="en-US" altLang="ko-KR" sz="1600" dirty="0"/>
              <a:t>framework for evaluating proposals with some performance </a:t>
            </a:r>
            <a:r>
              <a:rPr lang="en-US" altLang="ko-KR" sz="1600" dirty="0" smtClean="0"/>
              <a:t>criteria</a:t>
            </a:r>
          </a:p>
          <a:p>
            <a:pPr lvl="1"/>
            <a:r>
              <a:rPr lang="en-US" altLang="ko-KR" sz="2000" dirty="0" smtClean="0"/>
              <a:t>Develop a Specification Framework Document (SFD) addressing a </a:t>
            </a:r>
            <a:r>
              <a:rPr lang="en-US" altLang="ko-KR" sz="2000" dirty="0"/>
              <a:t>high-level PHY/MAC key </a:t>
            </a:r>
            <a:r>
              <a:rPr lang="en-US" altLang="ko-KR" sz="2000" dirty="0" smtClean="0"/>
              <a:t>technologies </a:t>
            </a:r>
            <a:endParaRPr lang="en-US" altLang="ko-KR" sz="2000" dirty="0"/>
          </a:p>
          <a:p>
            <a:pPr lvl="1"/>
            <a:r>
              <a:rPr lang="en-US" altLang="ko-KR" sz="2000" dirty="0" smtClean="0"/>
              <a:t>Draft a spec text based on SFD with </a:t>
            </a:r>
            <a:r>
              <a:rPr lang="en-US" altLang="ko-KR" sz="2000" dirty="0" smtClean="0"/>
              <a:t>PHY/MAC </a:t>
            </a:r>
            <a:r>
              <a:rPr lang="en-US" altLang="ko-KR" sz="2000" dirty="0" smtClean="0"/>
              <a:t>ad-</a:t>
            </a:r>
            <a:r>
              <a:rPr lang="en-US" altLang="ko-KR" sz="2000" dirty="0" err="1" smtClean="0"/>
              <a:t>hocs</a:t>
            </a:r>
            <a:endParaRPr lang="en-US" altLang="ko-KR" sz="2000" dirty="0" smtClean="0"/>
          </a:p>
          <a:p>
            <a:pPr lvl="1"/>
            <a:r>
              <a:rPr lang="en-US" altLang="ko-KR" sz="2000" dirty="0" smtClean="0"/>
              <a:t>Complete a specification development </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19894" y="2819400"/>
            <a:ext cx="8229600" cy="944562"/>
          </a:xfrm>
        </p:spPr>
        <p:txBody>
          <a:bodyPr/>
          <a:lstStyle/>
          <a:p>
            <a:r>
              <a:rPr lang="en-US" altLang="ko-KR" dirty="0" smtClean="0"/>
              <a:t>Appendix</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51071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166468</TotalTime>
  <Words>503</Words>
  <Application>Microsoft Office PowerPoint</Application>
  <PresentationFormat>화면 슬라이드 쇼(4:3)</PresentationFormat>
  <Paragraphs>95</Paragraphs>
  <Slides>10</Slides>
  <Notes>1</Notes>
  <HiddenSlides>0</HiddenSlides>
  <MMClips>0</MMClips>
  <ScaleCrop>false</ScaleCrop>
  <HeadingPairs>
    <vt:vector size="6" baseType="variant">
      <vt:variant>
        <vt:lpstr>테마</vt:lpstr>
      </vt:variant>
      <vt:variant>
        <vt:i4>2</vt:i4>
      </vt:variant>
      <vt:variant>
        <vt:lpstr>포함된 OLE 서버</vt:lpstr>
      </vt:variant>
      <vt:variant>
        <vt:i4>1</vt:i4>
      </vt:variant>
      <vt:variant>
        <vt:lpstr>슬라이드 제목</vt:lpstr>
      </vt:variant>
      <vt:variant>
        <vt:i4>10</vt:i4>
      </vt:variant>
    </vt:vector>
  </HeadingPairs>
  <TitlesOfParts>
    <vt:vector size="13" baseType="lpstr">
      <vt:lpstr>Office Theme</vt:lpstr>
      <vt:lpstr>Custom Design</vt:lpstr>
      <vt:lpstr>Microsoft Office Excel 97-2003 워크시트</vt:lpstr>
      <vt:lpstr>슬라이드 1</vt:lpstr>
      <vt:lpstr>TG8 PAC</vt:lpstr>
      <vt:lpstr>Work procedure discussed (Mar. 2012)</vt:lpstr>
      <vt:lpstr>Work procedure for TG8</vt:lpstr>
      <vt:lpstr>Proposed PAC procedure – Step 1</vt:lpstr>
      <vt:lpstr>Proposed PAC procedure – Step 2</vt:lpstr>
      <vt:lpstr>Timeline (Tentative)</vt:lpstr>
      <vt:lpstr>Conclusion</vt:lpstr>
      <vt:lpstr>Appendix</vt:lpstr>
      <vt:lpstr>Standard procedure of TG4g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 Kim</cp:lastModifiedBy>
  <cp:revision>2208</cp:revision>
  <dcterms:created xsi:type="dcterms:W3CDTF">2010-05-03T18:32:55Z</dcterms:created>
  <dcterms:modified xsi:type="dcterms:W3CDTF">2012-05-16T12:59:43Z</dcterms:modified>
</cp:coreProperties>
</file>