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jpeg" ContentType="image/jpeg"/>
  <Default Extension="emf" ContentType="image/x-emf"/>
  <Default Extension="xls" ContentType="application/haansoftxls"/>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4" r:id="rId2"/>
  </p:sldMasterIdLst>
  <p:notesMasterIdLst>
    <p:notesMasterId r:id="rId13"/>
  </p:notesMasterIdLst>
  <p:handoutMasterIdLst>
    <p:handoutMasterId r:id="rId14"/>
  </p:handoutMasterIdLst>
  <p:sldIdLst>
    <p:sldId id="507" r:id="rId3"/>
    <p:sldId id="508" r:id="rId4"/>
    <p:sldId id="530" r:id="rId5"/>
    <p:sldId id="531" r:id="rId6"/>
    <p:sldId id="524" r:id="rId7"/>
    <p:sldId id="525" r:id="rId8"/>
    <p:sldId id="539" r:id="rId9"/>
    <p:sldId id="533" r:id="rId10"/>
    <p:sldId id="538" r:id="rId11"/>
    <p:sldId id="53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00"/>
    <a:srgbClr val="0033CC"/>
    <a:srgbClr val="D46C2C"/>
    <a:srgbClr val="000000"/>
    <a:srgbClr val="FF99FF"/>
    <a:srgbClr val="E33E1D"/>
    <a:srgbClr val="D7E4B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A488322-F2BA-4B5B-9748-0D474271808F}" styleName="보통 스타일 3 - 강조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600" autoAdjust="0"/>
    <p:restoredTop sz="96412" autoAdjust="0"/>
  </p:normalViewPr>
  <p:slideViewPr>
    <p:cSldViewPr>
      <p:cViewPr varScale="1">
        <p:scale>
          <a:sx n="92" d="100"/>
          <a:sy n="92" d="100"/>
        </p:scale>
        <p:origin x="-139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2904"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2C455B-F0A0-4813-B15D-6A08E42DAEFC}" type="datetimeFigureOut">
              <a:rPr lang="ko-KR" altLang="en-US" smtClean="0"/>
              <a:pPr/>
              <a:t>2012-05-15</a:t>
            </a:fld>
            <a:endParaRPr lang="ko-KR" altLang="en-US"/>
          </a:p>
        </p:txBody>
      </p:sp>
      <p:sp>
        <p:nvSpPr>
          <p:cNvPr id="4" name="바닥글 개체 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297069-8D9D-4657-9ED2-F2848090BA43}" type="slidenum">
              <a:rPr lang="ko-KR" altLang="en-US" smtClean="0"/>
              <a:pPr/>
              <a:t>‹#›</a:t>
            </a:fld>
            <a:endParaRPr lang="ko-KR" altLang="en-US"/>
          </a:p>
        </p:txBody>
      </p:sp>
    </p:spTree>
    <p:extLst>
      <p:ext uri="{BB962C8B-B14F-4D97-AF65-F5344CB8AC3E}">
        <p14:creationId xmlns:p14="http://schemas.microsoft.com/office/powerpoint/2010/main" xmlns="" val="1718174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9679F-BA6A-46AA-9605-E3ADEF6577B1}" type="datetimeFigureOut">
              <a:rPr lang="en-US" smtClean="0"/>
              <a:pPr/>
              <a:t>5/15/2012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extLst>
      <p:ext uri="{BB962C8B-B14F-4D97-AF65-F5344CB8AC3E}">
        <p14:creationId xmlns:p14="http://schemas.microsoft.com/office/powerpoint/2010/main" xmlns=""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5/15/2012</a:t>
            </a:fld>
            <a:endParaRPr lang="en-US" dirty="0"/>
          </a:p>
        </p:txBody>
      </p:sp>
      <p:sp>
        <p:nvSpPr>
          <p:cNvPr id="5" name="Footer Placeholder 4"/>
          <p:cNvSpPr>
            <a:spLocks noGrp="1"/>
          </p:cNvSpPr>
          <p:nvPr>
            <p:ph type="ftr" sz="quarter" idx="11"/>
          </p:nvPr>
        </p:nvSpPr>
        <p:spPr>
          <a:xfrm>
            <a:off x="3200400" y="6324600"/>
            <a:ext cx="2895600" cy="365125"/>
          </a:xfrm>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905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2012</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15-12-0264-00-0008</a:t>
            </a:r>
            <a:endParaRPr lang="en-US" sz="1400" b="1" dirty="0">
              <a:latin typeface="Times New Roman" pitchFamily="18" charset="0"/>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248400" y="6324600"/>
            <a:ext cx="24384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Suhwook Kim, 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EB950-4027-49A9-9AD9-60C89AF8B577}" type="datetime1">
              <a:rPr lang="en-US" smtClean="0"/>
              <a:pPr/>
              <a:t>5/15/2012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DE0AC-2293-46C5-B2AD-A273A09A28AC}" type="datetime1">
              <a:rPr lang="en-US" smtClean="0"/>
              <a:pPr/>
              <a:t>5/15/2012</a:t>
            </a:fld>
            <a:endParaRPr lang="en-US"/>
          </a:p>
        </p:txBody>
      </p:sp>
      <p:sp>
        <p:nvSpPr>
          <p:cNvPr id="3" name="Footer Placeholder 2"/>
          <p:cNvSpPr>
            <a:spLocks noGrp="1"/>
          </p:cNvSpPr>
          <p:nvPr>
            <p:ph type="ftr" sz="quarter" idx="11"/>
          </p:nvPr>
        </p:nvSpPr>
        <p:spPr/>
        <p:txBody>
          <a:bodyPr/>
          <a:lstStyle/>
          <a:p>
            <a:r>
              <a:rPr lang="en-US" smtClean="0"/>
              <a:t>Slide 1</a:t>
            </a:r>
            <a:endParaRPr lang="en-US"/>
          </a:p>
        </p:txBody>
      </p:sp>
      <p:sp>
        <p:nvSpPr>
          <p:cNvPr id="4" name="Slide Number Placeholder 3"/>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09FD-2FB9-4990-A5F7-1DB6B7084FB0}" type="datetime1">
              <a:rPr lang="en-US" smtClean="0"/>
              <a:pPr/>
              <a:t>5/15/2012</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4B576-651D-4059-ADD9-BAD91067A2E2}" type="datetime1">
              <a:rPr lang="en-US" smtClean="0"/>
              <a:pPr/>
              <a:t>5/15/2012</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E0B97-6B1C-43CC-B69C-7D781D459A89}" type="datetime1">
              <a:rPr lang="en-US" smtClean="0"/>
              <a:pPr/>
              <a:t>5/15/2012</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F5A34-17FE-42B9-8397-840FF089D1E6}" type="datetime1">
              <a:rPr lang="en-US" smtClean="0"/>
              <a:pPr/>
              <a:t>5/15/2012</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A8F46-9498-4F67-8577-AE59DD5D7184}" type="datetimeFigureOut">
              <a:rPr lang="en-US" smtClean="0"/>
              <a:pPr/>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A8F46-9498-4F67-8577-AE59DD5D7184}" type="datetimeFigureOut">
              <a:rPr lang="en-US" smtClean="0"/>
              <a:pPr/>
              <a:t>5/15/2012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5/15/2012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FA8F46-9498-4F67-8577-AE59DD5D7184}" type="datetimeFigureOut">
              <a:rPr lang="en-US" smtClean="0"/>
              <a:pPr/>
              <a:t>5/15/2012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FA8F46-9498-4F67-8577-AE59DD5D7184}" type="datetimeFigureOut">
              <a:rPr lang="en-US" smtClean="0"/>
              <a:pPr/>
              <a:t>5/15/2012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A8F46-9498-4F67-8577-AE59DD5D7184}" type="datetimeFigureOut">
              <a:rPr lang="en-US" smtClean="0"/>
              <a:pPr/>
              <a:t>5/15/2012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5/15/2012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5/15/2012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5/15/2012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5/15/2012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5/15/2012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4456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76400"/>
            <a:ext cx="8229600" cy="4449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94A9D-3CA5-4E76-925B-592E65E91FFC}" type="datetime1">
              <a:rPr lang="en-US" smtClean="0"/>
              <a:pPr/>
              <a:t>5/15/2012</a:t>
            </a:fld>
            <a:endParaRPr lang="en-US"/>
          </a:p>
        </p:txBody>
      </p:sp>
      <p:sp>
        <p:nvSpPr>
          <p:cNvPr id="5" name="Footer Placeholder 4"/>
          <p:cNvSpPr>
            <a:spLocks noGrp="1"/>
          </p:cNvSpPr>
          <p:nvPr>
            <p:ph type="ftr" sz="quarter" idx="11"/>
          </p:nvPr>
        </p:nvSpPr>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5943600" y="632460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Suhwook Kim, 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2012</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15-12-0264-00-0008</a:t>
            </a:r>
            <a:endParaRPr lang="en-US" sz="1400" b="1" dirty="0">
              <a:latin typeface="Times New Roman" pitchFamily="18" charset="0"/>
              <a:cs typeface="Times New Roman"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4EDD7-C113-43D1-BA3C-46D45C8A96AB}" type="datetime1">
              <a:rPr lang="en-US" smtClean="0"/>
              <a:pPr/>
              <a:t>5/15/2012</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523EF-88F0-4DC0-858F-85C640A0E875}" type="datetime1">
              <a:rPr lang="en-US" smtClean="0"/>
              <a:pPr/>
              <a:t>5/15/2012</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08938-1CF2-4733-8029-EAEF3A191393}" type="datetime1">
              <a:rPr lang="en-US" smtClean="0"/>
              <a:pPr/>
              <a:t>5/15/2012</a:t>
            </a:fld>
            <a:endParaRPr lang="en-US"/>
          </a:p>
        </p:txBody>
      </p:sp>
      <p:sp>
        <p:nvSpPr>
          <p:cNvPr id="8" name="Footer Placeholder 7"/>
          <p:cNvSpPr>
            <a:spLocks noGrp="1"/>
          </p:cNvSpPr>
          <p:nvPr>
            <p:ph type="ftr" sz="quarter" idx="11"/>
          </p:nvPr>
        </p:nvSpPr>
        <p:spPr/>
        <p:txBody>
          <a:bodyPr/>
          <a:lstStyle/>
          <a:p>
            <a:r>
              <a:rPr lang="en-US" smtClean="0"/>
              <a:t>Slide 1</a:t>
            </a:r>
            <a:endParaRPr lang="en-US"/>
          </a:p>
        </p:txBody>
      </p:sp>
      <p:sp>
        <p:nvSpPr>
          <p:cNvPr id="9" name="Slide Number Placeholder 8"/>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944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71600"/>
            <a:ext cx="8229600" cy="4754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5/15/2012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hf sldNum="0" hdr="0" ftr="0" dt="0"/>
  <p:txStyles>
    <p:titleStyle>
      <a:lvl1pPr algn="ctr" defTabSz="914400" rtl="0" eaLnBrk="1" latinLnBrk="0" hangingPunct="1">
        <a:spcBef>
          <a:spcPct val="0"/>
        </a:spcBef>
        <a:buNone/>
        <a:defRPr sz="3800" b="1" i="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A8F46-9498-4F67-8577-AE59DD5D7184}" type="datetimeFigureOut">
              <a:rPr lang="en-US" smtClean="0"/>
              <a:pPr/>
              <a:t>5/15/2012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70CAD-83D8-4A6D-A9AC-C91B0A61C2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Excel_97-2003_____1.xls"/><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16648"/>
          </a:xfrm>
          <a:prstGeom prst="rect">
            <a:avLst/>
          </a:prstGeom>
          <a:noFill/>
          <a:ln w="12700">
            <a:noFill/>
            <a:miter lim="800000"/>
            <a:headEnd type="none" w="sm" len="sm"/>
            <a:tailEnd type="none" w="sm" len="sm"/>
          </a:ln>
          <a:effectLst/>
        </p:spPr>
        <p:txBody>
          <a:bodyPr>
            <a:spAutoFit/>
          </a:bodyPr>
          <a:lstStyle/>
          <a:p>
            <a:pPr algn="ctr" latinLnBrk="0">
              <a:defRPr/>
            </a:pPr>
            <a:r>
              <a:rPr kumimoji="0" lang="en-US" altLang="ko-KR" b="1" u="sng" dirty="0">
                <a:effectLst>
                  <a:outerShdw blurRad="38100" dist="38100" dir="2700000" algn="tl">
                    <a:srgbClr val="C0C0C0"/>
                  </a:outerShdw>
                </a:effectLst>
                <a:latin typeface="Times New Roman" pitchFamily="18" charset="0"/>
                <a:ea typeface="굴림" pitchFamily="50" charset="-127"/>
                <a:cs typeface="Times New Roman" pitchFamily="18" charset="0"/>
              </a:rPr>
              <a:t>Project: IEEE P802.15 Working Group for Wireless Personal Area Networks (WPANs)</a:t>
            </a:r>
            <a:endParaRPr kumimoji="0" lang="en-US" altLang="ko-KR" sz="1600" b="1" dirty="0">
              <a:latin typeface="Times New Roman" pitchFamily="18" charset="0"/>
              <a:ea typeface="굴림" pitchFamily="50" charset="-127"/>
              <a:cs typeface="Times New Roman" pitchFamily="18" charset="0"/>
            </a:endParaRPr>
          </a:p>
          <a:p>
            <a:pPr latinLnBrk="0">
              <a:defRPr/>
            </a:pP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Submission Title:</a:t>
            </a:r>
            <a:r>
              <a:rPr kumimoji="0" lang="en-US" altLang="ko-KR" sz="1600" dirty="0">
                <a:latin typeface="Times New Roman" pitchFamily="18" charset="0"/>
                <a:ea typeface="굴림" pitchFamily="50" charset="-127"/>
                <a:cs typeface="Times New Roman" pitchFamily="18" charset="0"/>
              </a:rPr>
              <a:t> </a:t>
            </a:r>
            <a:r>
              <a:rPr lang="en-US" altLang="ko-KR" sz="1600" dirty="0" smtClean="0">
                <a:latin typeface="Times New Roman" pitchFamily="18" charset="0"/>
                <a:ea typeface="굴림" pitchFamily="50" charset="-127"/>
                <a:cs typeface="Times New Roman" pitchFamily="18" charset="0"/>
              </a:rPr>
              <a:t>TG procedure for PAC</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Date Submitted: </a:t>
            </a:r>
            <a:r>
              <a:rPr kumimoji="0" lang="en-US" altLang="ko-KR" sz="1600" dirty="0" smtClean="0">
                <a:latin typeface="Times New Roman" pitchFamily="18" charset="0"/>
                <a:ea typeface="굴림" pitchFamily="50" charset="-127"/>
                <a:cs typeface="Times New Roman" pitchFamily="18" charset="0"/>
              </a:rPr>
              <a:t>May 2012</a:t>
            </a:r>
            <a:r>
              <a:rPr kumimoji="0" lang="en-US" altLang="ko-KR" sz="1600" dirty="0">
                <a:latin typeface="Times New Roman" pitchFamily="18" charset="0"/>
                <a:ea typeface="굴림" pitchFamily="50" charset="-127"/>
                <a:cs typeface="Times New Roman" pitchFamily="18" charset="0"/>
              </a:rPr>
              <a:t>	</a:t>
            </a:r>
          </a:p>
          <a:p>
            <a:pPr>
              <a:defRPr/>
            </a:pPr>
            <a:r>
              <a:rPr kumimoji="0" lang="en-US" altLang="ko-KR" sz="1600" b="1" dirty="0">
                <a:latin typeface="Times New Roman" pitchFamily="18" charset="0"/>
                <a:ea typeface="굴림" pitchFamily="50" charset="-127"/>
                <a:cs typeface="Times New Roman" pitchFamily="18" charset="0"/>
              </a:rPr>
              <a:t>Source:</a:t>
            </a:r>
            <a:r>
              <a:rPr kumimoji="0" lang="en-US" altLang="ko-KR" sz="1600" dirty="0">
                <a:latin typeface="Times New Roman" pitchFamily="18" charset="0"/>
                <a:ea typeface="굴림" pitchFamily="50" charset="-127"/>
                <a:cs typeface="Times New Roman" pitchFamily="18" charset="0"/>
              </a:rPr>
              <a:t> </a:t>
            </a:r>
            <a:r>
              <a:rPr lang="en-US" altLang="ko-KR" sz="1600" dirty="0" smtClean="0">
                <a:latin typeface="Times New Roman" pitchFamily="18" charset="0"/>
                <a:ea typeface="굴림" pitchFamily="50" charset="-127"/>
                <a:cs typeface="Times New Roman" pitchFamily="18" charset="0"/>
              </a:rPr>
              <a:t>Suhwook Kim, Jinsoo </a:t>
            </a:r>
            <a:r>
              <a:rPr kumimoji="0" lang="en-US" altLang="ko-KR" sz="1600" dirty="0" smtClean="0">
                <a:latin typeface="Times New Roman" pitchFamily="18" charset="0"/>
                <a:ea typeface="굴림" pitchFamily="50" charset="-127"/>
                <a:cs typeface="Times New Roman" pitchFamily="18" charset="0"/>
              </a:rPr>
              <a:t>Choi, Jinyoung Chun, </a:t>
            </a:r>
            <a:r>
              <a:rPr kumimoji="0" lang="en-US" altLang="ko-KR" sz="1600" dirty="0" err="1" smtClean="0">
                <a:latin typeface="Times New Roman" pitchFamily="18" charset="0"/>
                <a:ea typeface="굴림" pitchFamily="50" charset="-127"/>
                <a:cs typeface="Times New Roman" pitchFamily="18" charset="0"/>
              </a:rPr>
              <a:t>JinSam</a:t>
            </a:r>
            <a:r>
              <a:rPr kumimoji="0" lang="en-US" altLang="ko-KR" sz="1600" dirty="0" smtClean="0">
                <a:latin typeface="Times New Roman" pitchFamily="18" charset="0"/>
                <a:ea typeface="굴림" pitchFamily="50" charset="-127"/>
                <a:cs typeface="Times New Roman" pitchFamily="18" charset="0"/>
              </a:rPr>
              <a:t> Kwak (LG Electronics)</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Address</a:t>
            </a:r>
            <a:r>
              <a:rPr kumimoji="0" lang="en-US" altLang="ko-KR" sz="1600" dirty="0">
                <a:latin typeface="Times New Roman" pitchFamily="18" charset="0"/>
                <a:ea typeface="굴림" pitchFamily="50" charset="-127"/>
                <a:cs typeface="Times New Roman" pitchFamily="18" charset="0"/>
              </a:rPr>
              <a:t>: LG R&amp;D Complex 533, Hogye-1dong, </a:t>
            </a:r>
            <a:r>
              <a:rPr kumimoji="0" lang="en-US" altLang="ko-KR" sz="1600" dirty="0" err="1">
                <a:latin typeface="Times New Roman" pitchFamily="18" charset="0"/>
                <a:ea typeface="굴림" pitchFamily="50" charset="-127"/>
                <a:cs typeface="Times New Roman" pitchFamily="18" charset="0"/>
              </a:rPr>
              <a:t>Dongan-gu</a:t>
            </a:r>
            <a:r>
              <a:rPr kumimoji="0" lang="en-US" altLang="ko-KR" sz="1600" dirty="0">
                <a:latin typeface="Times New Roman" pitchFamily="18" charset="0"/>
                <a:ea typeface="굴림" pitchFamily="50" charset="-127"/>
                <a:cs typeface="Times New Roman" pitchFamily="18" charset="0"/>
              </a:rPr>
              <a:t>, Anyang-</a:t>
            </a:r>
            <a:r>
              <a:rPr kumimoji="0" lang="en-US" altLang="ko-KR" sz="1600" dirty="0" err="1">
                <a:latin typeface="Times New Roman" pitchFamily="18" charset="0"/>
                <a:ea typeface="굴림" pitchFamily="50" charset="-127"/>
                <a:cs typeface="Times New Roman" pitchFamily="18" charset="0"/>
              </a:rPr>
              <a:t>shi</a:t>
            </a:r>
            <a:r>
              <a:rPr kumimoji="0" lang="en-US" altLang="ko-KR" sz="1600" dirty="0">
                <a:latin typeface="Times New Roman" pitchFamily="18" charset="0"/>
                <a:ea typeface="굴림" pitchFamily="50" charset="-127"/>
                <a:cs typeface="Times New Roman" pitchFamily="18" charset="0"/>
              </a:rPr>
              <a:t>, </a:t>
            </a:r>
            <a:r>
              <a:rPr kumimoji="0" lang="en-US" altLang="ko-KR" sz="1600" dirty="0" err="1">
                <a:latin typeface="Times New Roman" pitchFamily="18" charset="0"/>
                <a:ea typeface="굴림" pitchFamily="50" charset="-127"/>
                <a:cs typeface="Times New Roman" pitchFamily="18" charset="0"/>
              </a:rPr>
              <a:t>Kyungki</a:t>
            </a:r>
            <a:r>
              <a:rPr kumimoji="0" lang="en-US" altLang="ko-KR" sz="1600" dirty="0">
                <a:latin typeface="Times New Roman" pitchFamily="18" charset="0"/>
                <a:ea typeface="굴림" pitchFamily="50" charset="-127"/>
                <a:cs typeface="Times New Roman" pitchFamily="18" charset="0"/>
              </a:rPr>
              <a:t>-do, </a:t>
            </a:r>
            <a:r>
              <a:rPr kumimoji="0" lang="en-US" altLang="ko-KR" sz="1600" dirty="0" smtClean="0">
                <a:latin typeface="Times New Roman" pitchFamily="18" charset="0"/>
                <a:ea typeface="굴림" pitchFamily="50" charset="-127"/>
                <a:cs typeface="Times New Roman" pitchFamily="18" charset="0"/>
              </a:rPr>
              <a:t>Korea</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dirty="0">
                <a:latin typeface="Times New Roman" pitchFamily="18" charset="0"/>
                <a:ea typeface="굴림" pitchFamily="50" charset="-127"/>
                <a:cs typeface="Times New Roman" pitchFamily="18" charset="0"/>
              </a:rPr>
              <a:t>Voice</a:t>
            </a:r>
            <a:r>
              <a:rPr kumimoji="0" lang="en-US" altLang="ko-KR" sz="1600" dirty="0" smtClean="0">
                <a:latin typeface="Times New Roman" pitchFamily="18" charset="0"/>
                <a:ea typeface="굴림" pitchFamily="50" charset="-127"/>
                <a:cs typeface="Times New Roman" pitchFamily="18" charset="0"/>
              </a:rPr>
              <a:t>: +</a:t>
            </a:r>
            <a:r>
              <a:rPr kumimoji="0" lang="en-US" altLang="ko-KR" sz="1600" dirty="0" smtClean="0">
                <a:latin typeface="Times New Roman" pitchFamily="18" charset="0"/>
                <a:ea typeface="굴림" pitchFamily="50" charset="-127"/>
                <a:cs typeface="Times New Roman" pitchFamily="18" charset="0"/>
              </a:rPr>
              <a:t>82-31-450-1901, </a:t>
            </a:r>
            <a:r>
              <a:rPr kumimoji="0" lang="en-US" altLang="ko-KR" sz="1600" dirty="0">
                <a:latin typeface="Times New Roman" pitchFamily="18" charset="0"/>
                <a:ea typeface="굴림" pitchFamily="50" charset="-127"/>
                <a:cs typeface="Times New Roman" pitchFamily="18" charset="0"/>
              </a:rPr>
              <a:t>FAX: </a:t>
            </a:r>
            <a:r>
              <a:rPr kumimoji="0" lang="en-US" altLang="ko-KR" sz="1600" dirty="0" smtClean="0">
                <a:latin typeface="Times New Roman" pitchFamily="18" charset="0"/>
                <a:ea typeface="굴림" pitchFamily="50" charset="-127"/>
                <a:cs typeface="Times New Roman" pitchFamily="18" charset="0"/>
              </a:rPr>
              <a:t>+82-31-450-4049, E-Mail: </a:t>
            </a:r>
            <a:r>
              <a:rPr lang="en-US" altLang="ko-KR" sz="1600" dirty="0" smtClean="0">
                <a:latin typeface="Times New Roman" pitchFamily="18" charset="0"/>
                <a:ea typeface="굴림" pitchFamily="50" charset="-127"/>
                <a:cs typeface="Times New Roman" pitchFamily="18" charset="0"/>
              </a:rPr>
              <a:t>suhwook</a:t>
            </a:r>
            <a:r>
              <a:rPr kumimoji="0" lang="en-US" altLang="ko-KR" sz="1600" dirty="0" smtClean="0">
                <a:latin typeface="Times New Roman" pitchFamily="18" charset="0"/>
                <a:ea typeface="굴림" pitchFamily="50" charset="-127"/>
                <a:cs typeface="Times New Roman" pitchFamily="18" charset="0"/>
              </a:rPr>
              <a:t>.kim@lge.com</a:t>
            </a:r>
            <a:endParaRPr kumimoji="0" lang="en-US" altLang="ko-KR" sz="1600" dirty="0" smtClean="0">
              <a:latin typeface="Times New Roman" pitchFamily="18" charset="0"/>
              <a:ea typeface="굴림" pitchFamily="50" charset="-127"/>
              <a:cs typeface="Times New Roman" pitchFamily="18" charset="0"/>
            </a:endParaRPr>
          </a:p>
          <a:p>
            <a:pPr latinLnBrk="0">
              <a:defRPr/>
            </a:pPr>
            <a:endParaRPr kumimoji="0" lang="en-US" altLang="ko-KR" sz="1600" b="1" dirty="0">
              <a:latin typeface="Times New Roman" pitchFamily="18" charset="0"/>
              <a:ea typeface="굴림" pitchFamily="50" charset="-127"/>
              <a:cs typeface="Times New Roman" pitchFamily="18" charset="0"/>
            </a:endParaRPr>
          </a:p>
          <a:p>
            <a:pPr latinLnBrk="0">
              <a:defRPr/>
            </a:pPr>
            <a:r>
              <a:rPr kumimoji="0" lang="en-US" altLang="ko-KR" sz="1600" b="1" dirty="0" smtClean="0">
                <a:latin typeface="Times New Roman" pitchFamily="18" charset="0"/>
                <a:ea typeface="굴림" pitchFamily="50" charset="-127"/>
                <a:cs typeface="Times New Roman" pitchFamily="18" charset="0"/>
              </a:rPr>
              <a:t>Re:</a:t>
            </a:r>
            <a:endParaRPr kumimoji="0" lang="en-US" altLang="ko-KR" sz="1600" dirty="0">
              <a:latin typeface="Times New Roman" pitchFamily="18" charset="0"/>
              <a:ea typeface="굴림" pitchFamily="50" charset="-127"/>
              <a:cs typeface="Times New Roman" pitchFamily="18" charset="0"/>
            </a:endParaRPr>
          </a:p>
          <a:p>
            <a:pPr>
              <a:spcBef>
                <a:spcPts val="600"/>
              </a:spcBef>
              <a:spcAft>
                <a:spcPts val="600"/>
              </a:spcAft>
              <a:defRPr/>
            </a:pPr>
            <a:r>
              <a:rPr kumimoji="0" lang="en-US" altLang="ko-KR" sz="1600" b="1" dirty="0">
                <a:latin typeface="Times New Roman" pitchFamily="18" charset="0"/>
                <a:ea typeface="굴림" pitchFamily="50" charset="-127"/>
                <a:cs typeface="Times New Roman" pitchFamily="18" charset="0"/>
              </a:rPr>
              <a:t>Abstract: </a:t>
            </a:r>
            <a:r>
              <a:rPr lang="en-US" altLang="ko-KR" sz="1600" dirty="0" smtClean="0">
                <a:latin typeface="Times New Roman" pitchFamily="18" charset="0"/>
                <a:ea typeface="굴림" pitchFamily="50" charset="-127"/>
                <a:cs typeface="Times New Roman" pitchFamily="18" charset="0"/>
              </a:rPr>
              <a:t>TG8 procedure for PAC </a:t>
            </a:r>
            <a:r>
              <a:rPr kumimoji="0" lang="en-US" altLang="ko-KR" sz="1600" dirty="0">
                <a:latin typeface="Times New Roman" pitchFamily="18" charset="0"/>
                <a:ea typeface="굴림" pitchFamily="50" charset="-127"/>
                <a:cs typeface="Times New Roman" pitchFamily="18" charset="0"/>
              </a:rPr>
              <a:t>	</a:t>
            </a:r>
          </a:p>
          <a:p>
            <a:pPr latinLnBrk="0">
              <a:spcBef>
                <a:spcPts val="600"/>
              </a:spcBef>
              <a:spcAft>
                <a:spcPts val="600"/>
              </a:spcAft>
              <a:defRPr/>
            </a:pPr>
            <a:r>
              <a:rPr kumimoji="0" lang="en-US" altLang="ko-KR" sz="1600" b="1" dirty="0">
                <a:latin typeface="Times New Roman" pitchFamily="18" charset="0"/>
                <a:ea typeface="굴림" pitchFamily="50" charset="-127"/>
                <a:cs typeface="Times New Roman" pitchFamily="18" charset="0"/>
              </a:rPr>
              <a:t>Purpose</a:t>
            </a:r>
            <a:r>
              <a:rPr kumimoji="0" lang="en-US" altLang="ko-KR" sz="1600" b="1" dirty="0" smtClean="0">
                <a:latin typeface="Times New Roman" pitchFamily="18" charset="0"/>
                <a:ea typeface="굴림" pitchFamily="50" charset="-127"/>
                <a:cs typeface="Times New Roman" pitchFamily="18" charset="0"/>
              </a:rPr>
              <a:t>:</a:t>
            </a:r>
            <a:r>
              <a:rPr lang="en-US" altLang="ko-KR" sz="1600" b="1" dirty="0">
                <a:latin typeface="Times New Roman" pitchFamily="18" charset="0"/>
                <a:ea typeface="굴림" pitchFamily="50" charset="-127"/>
                <a:cs typeface="Times New Roman" pitchFamily="18" charset="0"/>
              </a:rPr>
              <a:t> </a:t>
            </a:r>
            <a:r>
              <a:rPr lang="en-US" altLang="ko-KR" sz="1600" dirty="0" smtClean="0">
                <a:latin typeface="Times New Roman" pitchFamily="18" charset="0"/>
                <a:ea typeface="굴림" pitchFamily="50" charset="-127"/>
                <a:cs typeface="Times New Roman" pitchFamily="18" charset="0"/>
              </a:rPr>
              <a:t>For a discussion on the TG8 future plan and procedure </a:t>
            </a:r>
            <a:endParaRPr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Notice:</a:t>
            </a:r>
            <a:r>
              <a:rPr kumimoji="0" lang="en-US" altLang="ko-KR" sz="1600" dirty="0">
                <a:latin typeface="Times New Roman" pitchFamily="18" charset="0"/>
                <a:ea typeface="굴림" pitchFamily="50" charset="-127"/>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latinLnBrk="0">
              <a:defRPr/>
            </a:pPr>
            <a:r>
              <a:rPr kumimoji="0" lang="en-US" altLang="ko-KR" sz="1600" b="1" dirty="0">
                <a:latin typeface="Times New Roman" pitchFamily="18" charset="0"/>
                <a:ea typeface="굴림" pitchFamily="50" charset="-127"/>
                <a:cs typeface="Times New Roman" pitchFamily="18" charset="0"/>
              </a:rPr>
              <a:t>Release:</a:t>
            </a:r>
            <a:r>
              <a:rPr kumimoji="0" lang="en-US" altLang="ko-KR" sz="1600" dirty="0">
                <a:latin typeface="Times New Roman" pitchFamily="18" charset="0"/>
                <a:ea typeface="굴림" pitchFamily="50" charset="-127"/>
                <a:cs typeface="Times New Roman" pitchFamily="18" charset="0"/>
              </a:rPr>
              <a:t> The contributor acknowledges and accepts that this contribution becomes the property of IEEE and may be made publicly available by P802.15.	</a:t>
            </a:r>
          </a:p>
        </p:txBody>
      </p:sp>
      <p:sp>
        <p:nvSpPr>
          <p:cNvPr id="6147"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Standard procedure of TG4g</a:t>
            </a:r>
            <a:endParaRPr lang="ko-KR" altLang="en-US" dirty="0"/>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6</a:t>
            </a:r>
            <a:endParaRPr kumimoji="0" lang="en-US" altLang="ko-KR" sz="1400" dirty="0">
              <a:latin typeface="Times New Roman" pitchFamily="18" charset="0"/>
              <a:cs typeface="Times New Roman" pitchFamily="18" charset="0"/>
            </a:endParaRPr>
          </a:p>
        </p:txBody>
      </p:sp>
      <p:graphicFrame>
        <p:nvGraphicFramePr>
          <p:cNvPr id="1035" name="Object 11"/>
          <p:cNvGraphicFramePr>
            <a:graphicFrameLocks noChangeAspect="1"/>
          </p:cNvGraphicFramePr>
          <p:nvPr/>
        </p:nvGraphicFramePr>
        <p:xfrm>
          <a:off x="1071538" y="1285860"/>
          <a:ext cx="6861064" cy="4778373"/>
        </p:xfrm>
        <a:graphic>
          <a:graphicData uri="http://schemas.openxmlformats.org/presentationml/2006/ole">
            <p:oleObj spid="_x0000_s1035" name="Worksheet" r:id="rId3" imgW="8115187" imgH="5534226" progId="Excel.Sheet.8">
              <p:embed/>
            </p:oleObj>
          </a:graphicData>
        </a:graphic>
      </p:graphicFrame>
      <p:sp>
        <p:nvSpPr>
          <p:cNvPr id="6" name="TextBox 5"/>
          <p:cNvSpPr txBox="1"/>
          <p:nvPr/>
        </p:nvSpPr>
        <p:spPr>
          <a:xfrm>
            <a:off x="4000496" y="6072206"/>
            <a:ext cx="4929222" cy="307777"/>
          </a:xfrm>
          <a:prstGeom prst="rect">
            <a:avLst/>
          </a:prstGeom>
          <a:noFill/>
        </p:spPr>
        <p:txBody>
          <a:bodyPr wrap="square" rtlCol="0">
            <a:spAutoFit/>
          </a:bodyPr>
          <a:lstStyle/>
          <a:p>
            <a:r>
              <a:rPr lang="en-US" altLang="ko-KR" sz="1400" dirty="0" smtClean="0">
                <a:latin typeface="Times New Roman" pitchFamily="18" charset="0"/>
                <a:ea typeface="굴림" charset="-127"/>
              </a:rPr>
              <a:t>Ref: 15-09-0086-00-004g </a:t>
            </a:r>
            <a:r>
              <a:rPr lang="en-US" altLang="ko-KR" sz="1400" dirty="0" smtClean="0">
                <a:latin typeface="Times New Roman" pitchFamily="18" charset="0"/>
                <a:ea typeface="MS PGothic" pitchFamily="34" charset="-128"/>
              </a:rPr>
              <a:t>TG4g Closing Report for Los Angeles</a:t>
            </a:r>
            <a:endParaRPr lang="ko-KR" alt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TG8 PAC</a:t>
            </a:r>
            <a:endParaRPr lang="ko-KR" altLang="en-US" dirty="0"/>
          </a:p>
        </p:txBody>
      </p:sp>
      <p:sp>
        <p:nvSpPr>
          <p:cNvPr id="3" name="내용 개체 틀 2"/>
          <p:cNvSpPr>
            <a:spLocks noGrp="1"/>
          </p:cNvSpPr>
          <p:nvPr>
            <p:ph idx="1"/>
          </p:nvPr>
        </p:nvSpPr>
        <p:spPr>
          <a:xfrm>
            <a:off x="457200" y="1371600"/>
            <a:ext cx="8229600" cy="4953000"/>
          </a:xfrm>
        </p:spPr>
        <p:txBody>
          <a:bodyPr>
            <a:normAutofit/>
          </a:bodyPr>
          <a:lstStyle/>
          <a:p>
            <a:r>
              <a:rPr lang="en-US" altLang="ko-KR" sz="2400" dirty="0" smtClean="0"/>
              <a:t>PAR review: Scope</a:t>
            </a:r>
          </a:p>
          <a:p>
            <a:pPr lvl="1"/>
            <a:r>
              <a:rPr lang="en-US" altLang="ko-KR" sz="2000" dirty="0" smtClean="0"/>
              <a:t>This standard defines </a:t>
            </a:r>
            <a:r>
              <a:rPr lang="en-US" altLang="ko-KR" sz="2000" b="1" u="sng" dirty="0" smtClean="0"/>
              <a:t>PHY and MAC mechanism </a:t>
            </a:r>
            <a:r>
              <a:rPr lang="en-US" altLang="ko-KR" sz="2000" dirty="0" smtClean="0"/>
              <a:t>for Wireless Personal Area Networks (WPAN) Peer Aware Communications (PAC) optimized for </a:t>
            </a:r>
            <a:r>
              <a:rPr lang="en-US" altLang="ko-KR" sz="2000" u="sng" dirty="0" smtClean="0">
                <a:solidFill>
                  <a:srgbClr val="FF0000"/>
                </a:solidFill>
              </a:rPr>
              <a:t>peer to peer</a:t>
            </a:r>
            <a:r>
              <a:rPr lang="en-US" altLang="ko-KR" sz="2000" dirty="0" smtClean="0"/>
              <a:t> and </a:t>
            </a:r>
            <a:r>
              <a:rPr lang="en-US" altLang="ko-KR" sz="2000" u="sng" dirty="0" err="1" smtClean="0">
                <a:solidFill>
                  <a:srgbClr val="FF0000"/>
                </a:solidFill>
              </a:rPr>
              <a:t>infrastructureless</a:t>
            </a:r>
            <a:r>
              <a:rPr lang="en-US" altLang="ko-KR" sz="2000" dirty="0" smtClean="0"/>
              <a:t> communications with </a:t>
            </a:r>
            <a:r>
              <a:rPr lang="en-US" altLang="ko-KR" sz="2000" u="sng" dirty="0" smtClean="0">
                <a:solidFill>
                  <a:srgbClr val="FF0000"/>
                </a:solidFill>
              </a:rPr>
              <a:t>fully distributed coordination</a:t>
            </a:r>
            <a:r>
              <a:rPr lang="en-US" altLang="ko-KR" sz="2000" dirty="0" smtClean="0"/>
              <a:t>. PAC features include: </a:t>
            </a:r>
          </a:p>
          <a:p>
            <a:pPr lvl="2"/>
            <a:r>
              <a:rPr lang="en-US" altLang="ko-KR" sz="1600" dirty="0" smtClean="0"/>
              <a:t>Discovery for peer information without association</a:t>
            </a:r>
          </a:p>
          <a:p>
            <a:pPr lvl="2"/>
            <a:r>
              <a:rPr lang="en-US" altLang="ko-KR" sz="1600" dirty="0" smtClean="0"/>
              <a:t>Discovery signaling rate, typically 100 kbps</a:t>
            </a:r>
          </a:p>
          <a:p>
            <a:pPr lvl="2"/>
            <a:r>
              <a:rPr lang="en-US" altLang="ko-KR" sz="1600" dirty="0" smtClean="0"/>
              <a:t>The number of devices in the discovery</a:t>
            </a:r>
          </a:p>
          <a:p>
            <a:pPr lvl="2"/>
            <a:r>
              <a:rPr lang="en-US" altLang="ko-KR" sz="1600" dirty="0" smtClean="0"/>
              <a:t>Scalable data transmission rates, typically 10 Mbps</a:t>
            </a:r>
          </a:p>
          <a:p>
            <a:pPr lvl="2"/>
            <a:r>
              <a:rPr lang="en-US" altLang="ko-KR" sz="1600" dirty="0" smtClean="0"/>
              <a:t>Group communications with simultaneous membership in multiple groups, typically up to 10</a:t>
            </a:r>
          </a:p>
          <a:p>
            <a:pPr lvl="2"/>
            <a:r>
              <a:rPr lang="en-US" altLang="ko-KR" sz="1600" dirty="0" smtClean="0"/>
              <a:t>Relative positioning</a:t>
            </a:r>
          </a:p>
          <a:p>
            <a:pPr lvl="2"/>
            <a:r>
              <a:rPr lang="en-US" altLang="ko-KR" sz="1600" dirty="0" smtClean="0"/>
              <a:t>Multi-hop relay</a:t>
            </a:r>
          </a:p>
          <a:p>
            <a:pPr lvl="2"/>
            <a:r>
              <a:rPr lang="en-US" altLang="ko-KR" sz="1600" dirty="0" smtClean="0"/>
              <a:t>Security</a:t>
            </a:r>
          </a:p>
          <a:p>
            <a:pPr lvl="2"/>
            <a:r>
              <a:rPr lang="en-US" altLang="ko-KR" sz="1600" dirty="0" smtClean="0"/>
              <a:t>Operational in selected globally available unlicensed/licensed bands below 11 GHz capable of supporting these requirements</a:t>
            </a:r>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2</a:t>
            </a:r>
            <a:endParaRPr kumimoji="0" lang="en-US" altLang="ko-KR"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Work procedure discussed (Mar. 2012)</a:t>
            </a:r>
            <a:endParaRPr lang="ko-KR" altLang="en-US" dirty="0"/>
          </a:p>
        </p:txBody>
      </p:sp>
      <p:sp>
        <p:nvSpPr>
          <p:cNvPr id="3" name="내용 개체 틀 2"/>
          <p:cNvSpPr>
            <a:spLocks noGrp="1"/>
          </p:cNvSpPr>
          <p:nvPr>
            <p:ph idx="1"/>
          </p:nvPr>
        </p:nvSpPr>
        <p:spPr>
          <a:xfrm>
            <a:off x="457200" y="1371600"/>
            <a:ext cx="8229600" cy="5029200"/>
          </a:xfrm>
        </p:spPr>
        <p:txBody>
          <a:bodyPr>
            <a:normAutofit/>
          </a:bodyPr>
          <a:lstStyle/>
          <a:p>
            <a:r>
              <a:rPr lang="en-US" altLang="ko-KR" sz="2400" dirty="0" smtClean="0"/>
              <a:t>In March meeting, PAC procedure was discussed (DCN:15-12-155)</a:t>
            </a:r>
            <a:endParaRPr lang="en-US" altLang="ko-KR" sz="2000" dirty="0" smtClean="0"/>
          </a:p>
          <a:p>
            <a:pPr lvl="1"/>
            <a:r>
              <a:rPr lang="en-US" altLang="ko-KR" sz="2000" dirty="0" smtClean="0"/>
              <a:t>Call for Application</a:t>
            </a:r>
          </a:p>
          <a:p>
            <a:pPr lvl="2"/>
            <a:r>
              <a:rPr lang="en-US" altLang="ko-KR" sz="1600" dirty="0" smtClean="0"/>
              <a:t>To make </a:t>
            </a:r>
            <a:r>
              <a:rPr lang="en-US" altLang="ko-KR" sz="1600" i="1" dirty="0" smtClean="0"/>
              <a:t>Application Matrix (AM)</a:t>
            </a:r>
          </a:p>
          <a:p>
            <a:pPr lvl="1"/>
            <a:r>
              <a:rPr lang="en-US" altLang="ko-KR" sz="2000" dirty="0" smtClean="0"/>
              <a:t>4 Preliminary Documents </a:t>
            </a:r>
          </a:p>
          <a:p>
            <a:pPr lvl="2"/>
            <a:r>
              <a:rPr lang="en-US" altLang="ko-KR" sz="1600" i="1" dirty="0" smtClean="0"/>
              <a:t>Application Requirements Document (ARD)</a:t>
            </a:r>
          </a:p>
          <a:p>
            <a:pPr lvl="2"/>
            <a:r>
              <a:rPr lang="en-US" altLang="ko-KR" sz="1600" i="1" dirty="0" smtClean="0"/>
              <a:t>Channel Model Document (CMD)</a:t>
            </a:r>
          </a:p>
          <a:p>
            <a:pPr lvl="2"/>
            <a:r>
              <a:rPr lang="en-US" altLang="ko-KR" sz="1600" i="1" dirty="0" smtClean="0"/>
              <a:t>Technical Requirements Document (TRD)</a:t>
            </a:r>
          </a:p>
          <a:p>
            <a:pPr lvl="2"/>
            <a:r>
              <a:rPr lang="en-US" altLang="ko-KR" sz="1600" i="1" dirty="0" smtClean="0"/>
              <a:t>Evaluation Criteria Document (ECD)</a:t>
            </a:r>
          </a:p>
          <a:p>
            <a:pPr lvl="1"/>
            <a:r>
              <a:rPr lang="en-US" altLang="ko-KR" sz="1800" dirty="0" smtClean="0"/>
              <a:t>Call for Proposal</a:t>
            </a:r>
          </a:p>
          <a:p>
            <a:pPr lvl="1"/>
            <a:r>
              <a:rPr lang="en-US" altLang="ko-KR" sz="1800" dirty="0" smtClean="0"/>
              <a:t>Proposal Merger</a:t>
            </a:r>
          </a:p>
          <a:p>
            <a:pPr lvl="1"/>
            <a:r>
              <a:rPr lang="en-US" altLang="ko-KR" sz="1800" dirty="0" smtClean="0"/>
              <a:t>Draft Documentation</a:t>
            </a:r>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6</a:t>
            </a:r>
            <a:endParaRPr kumimoji="0" lang="en-US" altLang="ko-KR"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Work procedure for TG8</a:t>
            </a:r>
            <a:endParaRPr lang="ko-KR" altLang="en-US" dirty="0"/>
          </a:p>
        </p:txBody>
      </p:sp>
      <p:sp>
        <p:nvSpPr>
          <p:cNvPr id="3" name="내용 개체 틀 2"/>
          <p:cNvSpPr>
            <a:spLocks noGrp="1"/>
          </p:cNvSpPr>
          <p:nvPr>
            <p:ph idx="1"/>
          </p:nvPr>
        </p:nvSpPr>
        <p:spPr>
          <a:xfrm>
            <a:off x="457200" y="1371600"/>
            <a:ext cx="5486400" cy="5029200"/>
          </a:xfrm>
        </p:spPr>
        <p:txBody>
          <a:bodyPr>
            <a:normAutofit/>
          </a:bodyPr>
          <a:lstStyle/>
          <a:p>
            <a:endParaRPr lang="en-US" altLang="ko-KR" sz="2400" dirty="0" smtClean="0"/>
          </a:p>
          <a:p>
            <a:r>
              <a:rPr lang="en-US" altLang="ko-KR" sz="2400" dirty="0" smtClean="0"/>
              <a:t>We are going to </a:t>
            </a:r>
            <a:r>
              <a:rPr lang="en-US" altLang="ko-KR" sz="2400" dirty="0"/>
              <a:t>walk through a long &amp; challenging </a:t>
            </a:r>
            <a:r>
              <a:rPr lang="en-US" altLang="ko-KR" sz="2400" dirty="0" smtClean="0"/>
              <a:t>way:</a:t>
            </a:r>
            <a:endParaRPr lang="en-US" altLang="ko-KR" sz="2400" dirty="0"/>
          </a:p>
          <a:p>
            <a:pPr lvl="1"/>
            <a:r>
              <a:rPr lang="en-US" altLang="ko-KR" sz="2000" dirty="0"/>
              <a:t>Various use cases</a:t>
            </a:r>
          </a:p>
          <a:p>
            <a:pPr lvl="1"/>
            <a:r>
              <a:rPr lang="en-US" altLang="ko-KR" sz="2000" dirty="0"/>
              <a:t>No baseline </a:t>
            </a:r>
            <a:r>
              <a:rPr lang="en-US" altLang="ko-KR" sz="2000" dirty="0" smtClean="0"/>
              <a:t>specification</a:t>
            </a:r>
            <a:endParaRPr lang="en-US" altLang="ko-KR" sz="2000" dirty="0"/>
          </a:p>
          <a:p>
            <a:pPr lvl="1"/>
            <a:r>
              <a:rPr lang="en-US" altLang="ko-KR" sz="2000" dirty="0"/>
              <a:t>Demanding n</a:t>
            </a:r>
            <a:r>
              <a:rPr lang="en-US" altLang="ko-KR" sz="2000" dirty="0" smtClean="0"/>
              <a:t>ew PHY &amp; MAC </a:t>
            </a:r>
            <a:r>
              <a:rPr lang="en-US" altLang="ko-KR" sz="2000" dirty="0"/>
              <a:t>features</a:t>
            </a:r>
          </a:p>
          <a:p>
            <a:r>
              <a:rPr lang="en-US" altLang="ko-KR" sz="2400" dirty="0"/>
              <a:t>Defining </a:t>
            </a:r>
            <a:r>
              <a:rPr lang="en-US" altLang="ko-KR" sz="2400" dirty="0" smtClean="0"/>
              <a:t>a clear </a:t>
            </a:r>
            <a:r>
              <a:rPr lang="en-US" altLang="ko-KR" sz="2400" dirty="0"/>
              <a:t>procedure helps us </a:t>
            </a:r>
            <a:r>
              <a:rPr lang="en-US" altLang="ko-KR" sz="2400" dirty="0" smtClean="0"/>
              <a:t>to </a:t>
            </a:r>
            <a:r>
              <a:rPr lang="en-US" altLang="ko-KR" sz="2400" dirty="0"/>
              <a:t>save </a:t>
            </a:r>
            <a:r>
              <a:rPr lang="en-US" altLang="ko-KR" sz="2400" dirty="0" smtClean="0"/>
              <a:t>our </a:t>
            </a:r>
            <a:r>
              <a:rPr lang="en-US" altLang="ko-KR" sz="2400" dirty="0"/>
              <a:t>time and develop the fine </a:t>
            </a:r>
            <a:r>
              <a:rPr lang="en-US" altLang="ko-KR" sz="2400" dirty="0" smtClean="0"/>
              <a:t>spec in time.</a:t>
            </a:r>
            <a:endParaRPr lang="en-US" altLang="ko-KR" sz="2400" dirty="0"/>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6</a:t>
            </a:r>
            <a:endParaRPr kumimoji="0" lang="en-US" altLang="ko-KR" sz="1400" dirty="0">
              <a:latin typeface="Times New Roman" pitchFamily="18" charset="0"/>
              <a:cs typeface="Times New Roman" pitchFamily="18" charset="0"/>
            </a:endParaRPr>
          </a:p>
        </p:txBody>
      </p:sp>
      <p:pic>
        <p:nvPicPr>
          <p:cNvPr id="6" name="그림 5" descr="tumblr_ltwmbgFydx1qhv44q.jpg"/>
          <p:cNvPicPr>
            <a:picLocks noChangeAspect="1"/>
          </p:cNvPicPr>
          <p:nvPr/>
        </p:nvPicPr>
        <p:blipFill>
          <a:blip r:embed="rId2"/>
          <a:stretch>
            <a:fillRect/>
          </a:stretch>
        </p:blipFill>
        <p:spPr>
          <a:xfrm>
            <a:off x="6019800" y="1828800"/>
            <a:ext cx="2781300" cy="28575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직사각형 6"/>
          <p:cNvSpPr/>
          <p:nvPr/>
        </p:nvSpPr>
        <p:spPr>
          <a:xfrm>
            <a:off x="762000" y="1447800"/>
            <a:ext cx="7543800" cy="4800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제목 1"/>
          <p:cNvSpPr>
            <a:spLocks noGrp="1"/>
          </p:cNvSpPr>
          <p:nvPr>
            <p:ph type="title"/>
          </p:nvPr>
        </p:nvSpPr>
        <p:spPr/>
        <p:txBody>
          <a:bodyPr/>
          <a:lstStyle/>
          <a:p>
            <a:r>
              <a:rPr lang="en-US" altLang="ko-KR" dirty="0" smtClean="0"/>
              <a:t>Proposed PAC procedure – Step 1</a:t>
            </a:r>
            <a:endParaRPr lang="ko-KR" altLang="en-US" dirty="0"/>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7</a:t>
            </a:r>
            <a:endParaRPr kumimoji="0" lang="en-US" altLang="ko-KR" sz="1400" dirty="0">
              <a:latin typeface="Times New Roman" pitchFamily="18" charset="0"/>
              <a:cs typeface="Times New Roman" pitchFamily="18" charset="0"/>
            </a:endParaRPr>
          </a:p>
        </p:txBody>
      </p:sp>
      <p:sp>
        <p:nvSpPr>
          <p:cNvPr id="6" name="TextBox 5"/>
          <p:cNvSpPr txBox="1"/>
          <p:nvPr/>
        </p:nvSpPr>
        <p:spPr>
          <a:xfrm>
            <a:off x="762001" y="1447800"/>
            <a:ext cx="7543800" cy="2123658"/>
          </a:xfrm>
          <a:prstGeom prst="rect">
            <a:avLst/>
          </a:prstGeom>
          <a:noFill/>
        </p:spPr>
        <p:txBody>
          <a:bodyPr wrap="square" rtlCol="0">
            <a:spAutoFit/>
          </a:bodyPr>
          <a:lstStyle/>
          <a:p>
            <a:r>
              <a:rPr lang="en-US" altLang="ko-KR" sz="2000" dirty="0" smtClean="0">
                <a:solidFill>
                  <a:srgbClr val="0033CC"/>
                </a:solidFill>
              </a:rPr>
              <a:t>Procedure for “</a:t>
            </a:r>
            <a:r>
              <a:rPr lang="en-US" altLang="ko-KR" sz="2000" b="1" dirty="0" smtClean="0">
                <a:solidFill>
                  <a:srgbClr val="FF0000"/>
                </a:solidFill>
              </a:rPr>
              <a:t>Technical </a:t>
            </a:r>
            <a:r>
              <a:rPr lang="en-US" altLang="ko-KR" sz="2000" b="1" dirty="0">
                <a:solidFill>
                  <a:srgbClr val="FF0000"/>
                </a:solidFill>
              </a:rPr>
              <a:t>Requirement/Guideline </a:t>
            </a:r>
            <a:r>
              <a:rPr lang="en-US" altLang="ko-KR" sz="2000" b="1" dirty="0" smtClean="0">
                <a:solidFill>
                  <a:srgbClr val="FF0000"/>
                </a:solidFill>
              </a:rPr>
              <a:t>Document (TRGD)</a:t>
            </a:r>
            <a:r>
              <a:rPr lang="en-US" altLang="ko-KR" sz="2000" dirty="0" smtClean="0">
                <a:solidFill>
                  <a:srgbClr val="0033CC"/>
                </a:solidFill>
              </a:rPr>
              <a:t>”</a:t>
            </a:r>
          </a:p>
          <a:p>
            <a:pPr lvl="1">
              <a:buFont typeface="Arial" pitchFamily="34" charset="0"/>
              <a:buChar char="•"/>
            </a:pPr>
            <a:r>
              <a:rPr lang="en-US" altLang="ko-KR" sz="1600" dirty="0" smtClean="0">
                <a:solidFill>
                  <a:srgbClr val="006600"/>
                </a:solidFill>
              </a:rPr>
              <a:t> Focusing </a:t>
            </a:r>
            <a:r>
              <a:rPr lang="en-US" altLang="ko-KR" sz="1600" dirty="0">
                <a:solidFill>
                  <a:srgbClr val="006600"/>
                </a:solidFill>
              </a:rPr>
              <a:t>on </a:t>
            </a:r>
            <a:r>
              <a:rPr lang="en-US" altLang="ko-KR" sz="1600" dirty="0" smtClean="0">
                <a:solidFill>
                  <a:srgbClr val="006600"/>
                </a:solidFill>
              </a:rPr>
              <a:t>applications or use cases for PAC including </a:t>
            </a:r>
            <a:r>
              <a:rPr lang="en-US" altLang="ko-KR" sz="1600" dirty="0">
                <a:solidFill>
                  <a:srgbClr val="006600"/>
                </a:solidFill>
              </a:rPr>
              <a:t>key performance requirements and functional </a:t>
            </a:r>
            <a:r>
              <a:rPr lang="en-US" altLang="ko-KR" sz="1600" dirty="0" smtClean="0">
                <a:solidFill>
                  <a:srgbClr val="006600"/>
                </a:solidFill>
              </a:rPr>
              <a:t>attributes</a:t>
            </a:r>
          </a:p>
          <a:p>
            <a:pPr lvl="1">
              <a:buFont typeface="Arial" pitchFamily="34" charset="0"/>
              <a:buChar char="•"/>
            </a:pPr>
            <a:r>
              <a:rPr lang="en-US" altLang="ko-KR" sz="1600" dirty="0" smtClean="0">
                <a:solidFill>
                  <a:srgbClr val="006600"/>
                </a:solidFill>
              </a:rPr>
              <a:t> Developing Technical Requirement/Guideline Document for the next step on detailed technical proposals, including</a:t>
            </a:r>
          </a:p>
          <a:p>
            <a:pPr lvl="2">
              <a:buFont typeface="Arial" pitchFamily="34" charset="0"/>
              <a:buChar char="•"/>
            </a:pPr>
            <a:r>
              <a:rPr lang="en-US" altLang="ko-KR" sz="1600" dirty="0" smtClean="0">
                <a:solidFill>
                  <a:srgbClr val="006600"/>
                </a:solidFill>
              </a:rPr>
              <a:t> </a:t>
            </a:r>
            <a:r>
              <a:rPr lang="en-US" altLang="ko-KR" sz="1600" dirty="0" smtClean="0"/>
              <a:t>A </a:t>
            </a:r>
            <a:r>
              <a:rPr lang="en-US" altLang="ko-KR" sz="1600" dirty="0"/>
              <a:t>guideline to develop technical proposals </a:t>
            </a:r>
            <a:r>
              <a:rPr lang="en-US" altLang="ko-KR" sz="1600" dirty="0" smtClean="0"/>
              <a:t>satisfying the requirements</a:t>
            </a:r>
          </a:p>
          <a:p>
            <a:pPr lvl="2">
              <a:buFont typeface="Arial" pitchFamily="34" charset="0"/>
              <a:buChar char="•"/>
            </a:pPr>
            <a:r>
              <a:rPr lang="en-US" altLang="ko-KR" sz="1600" dirty="0"/>
              <a:t> </a:t>
            </a:r>
            <a:r>
              <a:rPr lang="en-US" altLang="ko-KR" sz="1600" dirty="0" smtClean="0"/>
              <a:t>A </a:t>
            </a:r>
            <a:r>
              <a:rPr lang="en-US" altLang="ko-KR" sz="1600" dirty="0"/>
              <a:t>framework for evaluating </a:t>
            </a:r>
            <a:r>
              <a:rPr lang="en-US" altLang="ko-KR" sz="1600" dirty="0" smtClean="0"/>
              <a:t>proposals with some </a:t>
            </a:r>
            <a:r>
              <a:rPr lang="en-US" altLang="ko-KR" sz="1600" dirty="0"/>
              <a:t>performance </a:t>
            </a:r>
            <a:r>
              <a:rPr lang="en-US" altLang="ko-KR" sz="1600" dirty="0" smtClean="0"/>
              <a:t>criteria</a:t>
            </a:r>
            <a:endParaRPr lang="ko-KR" altLang="ko-KR" sz="1600" dirty="0"/>
          </a:p>
          <a:p>
            <a:pPr lvl="2">
              <a:buFont typeface="Arial" pitchFamily="34" charset="0"/>
              <a:buChar char="•"/>
            </a:pPr>
            <a:endParaRPr lang="en-US" altLang="ko-KR" sz="1600" dirty="0" smtClean="0">
              <a:solidFill>
                <a:srgbClr val="006600"/>
              </a:solidFill>
            </a:endParaRPr>
          </a:p>
        </p:txBody>
      </p:sp>
      <p:pic>
        <p:nvPicPr>
          <p:cNvPr id="6148" name="Picture 4"/>
          <p:cNvPicPr>
            <a:picLocks noChangeAspect="1" noChangeArrowheads="1"/>
          </p:cNvPicPr>
          <p:nvPr/>
        </p:nvPicPr>
        <p:blipFill>
          <a:blip r:embed="rId2"/>
          <a:srcRect/>
          <a:stretch>
            <a:fillRect/>
          </a:stretch>
        </p:blipFill>
        <p:spPr bwMode="auto">
          <a:xfrm>
            <a:off x="2357422" y="3500438"/>
            <a:ext cx="4429156" cy="25967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직사각형 12"/>
          <p:cNvSpPr/>
          <p:nvPr/>
        </p:nvSpPr>
        <p:spPr>
          <a:xfrm>
            <a:off x="381000" y="1447800"/>
            <a:ext cx="8382000" cy="4800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 name="제목 1"/>
          <p:cNvSpPr>
            <a:spLocks noGrp="1"/>
          </p:cNvSpPr>
          <p:nvPr>
            <p:ph type="title"/>
          </p:nvPr>
        </p:nvSpPr>
        <p:spPr/>
        <p:txBody>
          <a:bodyPr/>
          <a:lstStyle/>
          <a:p>
            <a:r>
              <a:rPr lang="en-US" altLang="ko-KR" dirty="0" smtClean="0"/>
              <a:t>Proposed PAC procedure – Step 2</a:t>
            </a:r>
            <a:endParaRPr lang="ko-KR" altLang="en-US" dirty="0"/>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8</a:t>
            </a:r>
            <a:endParaRPr kumimoji="0" lang="en-US" altLang="ko-KR" sz="1400" dirty="0">
              <a:latin typeface="Times New Roman" pitchFamily="18" charset="0"/>
              <a:cs typeface="Times New Roman" pitchFamily="18" charset="0"/>
            </a:endParaRPr>
          </a:p>
        </p:txBody>
      </p:sp>
      <p:sp>
        <p:nvSpPr>
          <p:cNvPr id="11" name="TextBox 10"/>
          <p:cNvSpPr txBox="1"/>
          <p:nvPr/>
        </p:nvSpPr>
        <p:spPr>
          <a:xfrm>
            <a:off x="5791201" y="1524000"/>
            <a:ext cx="2971800" cy="4339650"/>
          </a:xfrm>
          <a:prstGeom prst="rect">
            <a:avLst/>
          </a:prstGeom>
          <a:noFill/>
        </p:spPr>
        <p:txBody>
          <a:bodyPr wrap="square" rtlCol="0">
            <a:spAutoFit/>
          </a:bodyPr>
          <a:lstStyle/>
          <a:p>
            <a:r>
              <a:rPr lang="en-US" altLang="ko-KR" sz="2000" dirty="0">
                <a:solidFill>
                  <a:srgbClr val="0033CC"/>
                </a:solidFill>
              </a:rPr>
              <a:t>Procedure for </a:t>
            </a:r>
            <a:r>
              <a:rPr lang="en-US" altLang="ko-KR" sz="2000" dirty="0" smtClean="0">
                <a:solidFill>
                  <a:srgbClr val="0033CC"/>
                </a:solidFill>
              </a:rPr>
              <a:t>“</a:t>
            </a:r>
            <a:r>
              <a:rPr lang="en-US" altLang="ko-KR" sz="2000" b="1" dirty="0" smtClean="0">
                <a:solidFill>
                  <a:srgbClr val="FF0000"/>
                </a:solidFill>
              </a:rPr>
              <a:t>Specification </a:t>
            </a:r>
            <a:r>
              <a:rPr lang="en-US" altLang="ko-KR" sz="2000" b="1" dirty="0">
                <a:solidFill>
                  <a:srgbClr val="FF0000"/>
                </a:solidFill>
              </a:rPr>
              <a:t>Framework Documents</a:t>
            </a:r>
            <a:r>
              <a:rPr lang="en-US" altLang="ko-KR" sz="2000" dirty="0">
                <a:solidFill>
                  <a:srgbClr val="0033CC"/>
                </a:solidFill>
              </a:rPr>
              <a:t>” &amp; “ </a:t>
            </a:r>
            <a:r>
              <a:rPr lang="en-US" altLang="ko-KR" sz="2000" b="1" dirty="0">
                <a:solidFill>
                  <a:srgbClr val="FF0000"/>
                </a:solidFill>
              </a:rPr>
              <a:t>Draft Specification</a:t>
            </a:r>
            <a:r>
              <a:rPr lang="en-US" altLang="ko-KR" sz="2000" dirty="0">
                <a:solidFill>
                  <a:srgbClr val="0033CC"/>
                </a:solidFill>
              </a:rPr>
              <a:t>”</a:t>
            </a:r>
          </a:p>
          <a:p>
            <a:endParaRPr lang="en-US" altLang="ko-KR" sz="2000" dirty="0" smtClean="0">
              <a:solidFill>
                <a:srgbClr val="FF0000"/>
              </a:solidFill>
            </a:endParaRPr>
          </a:p>
          <a:p>
            <a:pPr>
              <a:buFont typeface="Arial" pitchFamily="34" charset="0"/>
              <a:buChar char="•"/>
            </a:pPr>
            <a:r>
              <a:rPr lang="en-US" altLang="ko-KR" sz="1600" dirty="0">
                <a:solidFill>
                  <a:srgbClr val="006600"/>
                </a:solidFill>
              </a:rPr>
              <a:t> Based on the TRGD, develop a  basic system framework into</a:t>
            </a:r>
          </a:p>
          <a:p>
            <a:r>
              <a:rPr lang="en-US" altLang="ko-KR" sz="1600" dirty="0">
                <a:solidFill>
                  <a:srgbClr val="006600"/>
                </a:solidFill>
              </a:rPr>
              <a:t>spec framework document (SFD)</a:t>
            </a:r>
          </a:p>
          <a:p>
            <a:pPr>
              <a:buFont typeface="Arial" pitchFamily="34" charset="0"/>
              <a:buChar char="•"/>
            </a:pPr>
            <a:endParaRPr lang="en-US" altLang="ko-KR" sz="1600" dirty="0">
              <a:solidFill>
                <a:srgbClr val="006600"/>
              </a:solidFill>
            </a:endParaRPr>
          </a:p>
          <a:p>
            <a:pPr>
              <a:buFont typeface="Arial" pitchFamily="34" charset="0"/>
              <a:buChar char="•"/>
            </a:pPr>
            <a:r>
              <a:rPr lang="en-US" altLang="ko-KR" sz="1600" dirty="0">
                <a:solidFill>
                  <a:srgbClr val="006600"/>
                </a:solidFill>
              </a:rPr>
              <a:t> With a stable SFD, drafting a spec. text is done through a parallel PHY/MAC work</a:t>
            </a:r>
          </a:p>
          <a:p>
            <a:pPr>
              <a:buFont typeface="Arial" pitchFamily="34" charset="0"/>
              <a:buChar char="•"/>
            </a:pPr>
            <a:endParaRPr lang="en-US" altLang="ko-KR" sz="1600" dirty="0">
              <a:solidFill>
                <a:srgbClr val="006600"/>
              </a:solidFill>
            </a:endParaRPr>
          </a:p>
          <a:p>
            <a:pPr>
              <a:buFont typeface="Arial" pitchFamily="34" charset="0"/>
              <a:buChar char="•"/>
            </a:pPr>
            <a:r>
              <a:rPr lang="en-US" altLang="ko-KR" sz="1600" dirty="0">
                <a:solidFill>
                  <a:srgbClr val="006600"/>
                </a:solidFill>
              </a:rPr>
              <a:t> Merging PHY and MAC draft text into a final draft spec documentation</a:t>
            </a:r>
            <a:endParaRPr lang="ko-KR" altLang="en-US" sz="1600" dirty="0">
              <a:solidFill>
                <a:srgbClr val="006600"/>
              </a:solidFill>
            </a:endParaRPr>
          </a:p>
        </p:txBody>
      </p:sp>
      <p:pic>
        <p:nvPicPr>
          <p:cNvPr id="5121" name="Picture 1"/>
          <p:cNvPicPr>
            <a:picLocks noChangeAspect="1" noChangeArrowheads="1"/>
          </p:cNvPicPr>
          <p:nvPr/>
        </p:nvPicPr>
        <p:blipFill>
          <a:blip r:embed="rId2"/>
          <a:srcRect/>
          <a:stretch>
            <a:fillRect/>
          </a:stretch>
        </p:blipFill>
        <p:spPr bwMode="auto">
          <a:xfrm>
            <a:off x="571472" y="1785926"/>
            <a:ext cx="5138606" cy="42338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 (</a:t>
            </a:r>
            <a:r>
              <a:rPr lang="en-US" altLang="ko-KR" dirty="0" smtClean="0"/>
              <a:t>Tentative)</a:t>
            </a:r>
            <a:endParaRPr lang="ko-KR" altLang="en-US" dirty="0"/>
          </a:p>
        </p:txBody>
      </p:sp>
      <p:sp>
        <p:nvSpPr>
          <p:cNvPr id="3" name="내용 개체 틀 2"/>
          <p:cNvSpPr>
            <a:spLocks noGrp="1"/>
          </p:cNvSpPr>
          <p:nvPr>
            <p:ph idx="1"/>
          </p:nvPr>
        </p:nvSpPr>
        <p:spPr>
          <a:xfrm>
            <a:off x="457200" y="1371600"/>
            <a:ext cx="8229600" cy="5029200"/>
          </a:xfrm>
        </p:spPr>
        <p:txBody>
          <a:bodyPr>
            <a:normAutofit/>
          </a:bodyPr>
          <a:lstStyle/>
          <a:p>
            <a:r>
              <a:rPr lang="en-US" altLang="ko-KR" sz="2000" dirty="0" smtClean="0">
                <a:solidFill>
                  <a:srgbClr val="FF0000"/>
                </a:solidFill>
              </a:rPr>
              <a:t>TG formation						Mar 12</a:t>
            </a:r>
          </a:p>
          <a:p>
            <a:r>
              <a:rPr lang="en-US" altLang="ko-KR" sz="2000" dirty="0" smtClean="0">
                <a:solidFill>
                  <a:srgbClr val="FF0000"/>
                </a:solidFill>
              </a:rPr>
              <a:t>Call for Application</a:t>
            </a:r>
            <a:r>
              <a:rPr lang="en-US" altLang="ko-KR" sz="2000" dirty="0" smtClean="0">
                <a:solidFill>
                  <a:srgbClr val="FF0000"/>
                </a:solidFill>
              </a:rPr>
              <a:t>					April 12</a:t>
            </a:r>
          </a:p>
          <a:p>
            <a:r>
              <a:rPr lang="en-US" altLang="ko-KR" sz="2000" dirty="0" smtClean="0">
                <a:solidFill>
                  <a:srgbClr val="FF0000"/>
                </a:solidFill>
              </a:rPr>
              <a:t>Application presentation				May 12</a:t>
            </a:r>
          </a:p>
          <a:p>
            <a:r>
              <a:rPr lang="en-US" altLang="ko-KR" sz="2000" dirty="0" smtClean="0"/>
              <a:t>TGRD approval/</a:t>
            </a:r>
            <a:r>
              <a:rPr lang="en-US" altLang="ko-KR" sz="2000" dirty="0" smtClean="0"/>
              <a:t>Call for technical </a:t>
            </a:r>
            <a:r>
              <a:rPr lang="en-US" altLang="ko-KR" sz="2000" dirty="0" smtClean="0"/>
              <a:t>proposal		Sep 12</a:t>
            </a:r>
          </a:p>
          <a:p>
            <a:r>
              <a:rPr lang="en-US" altLang="ko-KR" sz="2000" dirty="0" smtClean="0"/>
              <a:t>Technical proposal presentation				Nov 12~Jan 13</a:t>
            </a:r>
          </a:p>
          <a:p>
            <a:r>
              <a:rPr lang="en-US" altLang="ko-KR" sz="2000" dirty="0" smtClean="0"/>
              <a:t>Specification framework definition			Mar 13~May 13</a:t>
            </a:r>
          </a:p>
          <a:p>
            <a:r>
              <a:rPr lang="en-US" altLang="ko-KR" sz="2000" dirty="0" smtClean="0"/>
              <a:t>PHY, MAC spec development				July 13~Jan 14</a:t>
            </a:r>
          </a:p>
          <a:p>
            <a:r>
              <a:rPr lang="en-US" altLang="ko-KR" sz="2000" dirty="0" smtClean="0"/>
              <a:t>Draft spec (P802.15.8 D0.1)				Mar 14</a:t>
            </a:r>
          </a:p>
          <a:p>
            <a:r>
              <a:rPr lang="en-US" altLang="ko-KR" sz="2000" dirty="0" smtClean="0"/>
              <a:t>Letter Ballot (circulation)				Mar 14~Jan 15</a:t>
            </a:r>
          </a:p>
          <a:p>
            <a:r>
              <a:rPr lang="en-US" altLang="ko-KR" sz="2000" dirty="0" smtClean="0"/>
              <a:t>Sponsor Ballot (circulation)				Mar 15~Sep 15</a:t>
            </a:r>
          </a:p>
          <a:p>
            <a:r>
              <a:rPr lang="en-US" altLang="ko-KR" sz="2000" dirty="0" smtClean="0"/>
              <a:t>Specification publish 					Nov 15</a:t>
            </a:r>
            <a:endParaRPr lang="en-US" altLang="ko-KR" sz="2000" dirty="0" smtClean="0"/>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6</a:t>
            </a:r>
            <a:endParaRPr kumimoji="0" lang="en-US" altLang="ko-KR"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a:xfrm>
            <a:off x="457200" y="1371600"/>
            <a:ext cx="8229600" cy="5029200"/>
          </a:xfrm>
        </p:spPr>
        <p:txBody>
          <a:bodyPr>
            <a:normAutofit/>
          </a:bodyPr>
          <a:lstStyle/>
          <a:p>
            <a:r>
              <a:rPr lang="en-US" altLang="ko-KR" sz="2400" dirty="0" smtClean="0"/>
              <a:t>This contribution proposed the procedure and plan for </a:t>
            </a:r>
            <a:r>
              <a:rPr lang="en-US" altLang="ko-KR" sz="2400" dirty="0"/>
              <a:t>TG8 </a:t>
            </a:r>
            <a:r>
              <a:rPr lang="en-US" altLang="ko-KR" sz="2400" dirty="0" smtClean="0"/>
              <a:t>Peer Aware Communications.</a:t>
            </a:r>
          </a:p>
          <a:p>
            <a:r>
              <a:rPr lang="en-US" altLang="ko-KR" sz="2400" dirty="0" smtClean="0"/>
              <a:t>In order to facilitate the specification development, we proposed a step-wise approach:</a:t>
            </a:r>
          </a:p>
          <a:p>
            <a:pPr lvl="1"/>
            <a:r>
              <a:rPr lang="en-US" altLang="ko-KR" sz="2000" dirty="0" smtClean="0"/>
              <a:t>Discussion on Applications/Use Cases with Performance/Functional Requirements</a:t>
            </a:r>
          </a:p>
          <a:p>
            <a:pPr lvl="1"/>
            <a:r>
              <a:rPr lang="en-US" altLang="ko-KR" sz="2000" dirty="0" smtClean="0"/>
              <a:t>Development of Technical Requirement/Guideline Documents (TRGD)</a:t>
            </a:r>
          </a:p>
          <a:p>
            <a:pPr lvl="2"/>
            <a:r>
              <a:rPr lang="en-US" altLang="ko-KR" sz="1600" dirty="0"/>
              <a:t>A guideline to develop technical proposals satisfying the requirements</a:t>
            </a:r>
          </a:p>
          <a:p>
            <a:pPr lvl="2"/>
            <a:r>
              <a:rPr lang="en-US" altLang="ko-KR" sz="1600" dirty="0" smtClean="0"/>
              <a:t>A </a:t>
            </a:r>
            <a:r>
              <a:rPr lang="en-US" altLang="ko-KR" sz="1600" dirty="0"/>
              <a:t>framework for evaluating proposals with some performance </a:t>
            </a:r>
            <a:r>
              <a:rPr lang="en-US" altLang="ko-KR" sz="1600" dirty="0" smtClean="0"/>
              <a:t>criteria</a:t>
            </a:r>
          </a:p>
          <a:p>
            <a:pPr lvl="1"/>
            <a:r>
              <a:rPr lang="en-US" altLang="ko-KR" sz="2000" dirty="0" smtClean="0"/>
              <a:t>Develop a Specification Framework Document (SFD) addressing a </a:t>
            </a:r>
            <a:r>
              <a:rPr lang="en-US" altLang="ko-KR" sz="2000" dirty="0"/>
              <a:t>high-level PHY/MAC key </a:t>
            </a:r>
            <a:r>
              <a:rPr lang="en-US" altLang="ko-KR" sz="2000" dirty="0" smtClean="0"/>
              <a:t>technologies </a:t>
            </a:r>
            <a:endParaRPr lang="en-US" altLang="ko-KR" sz="2000" dirty="0"/>
          </a:p>
          <a:p>
            <a:pPr lvl="1"/>
            <a:r>
              <a:rPr lang="en-US" altLang="ko-KR" sz="2000" dirty="0" smtClean="0"/>
              <a:t>Draft a spec text based on SFD with </a:t>
            </a:r>
            <a:r>
              <a:rPr lang="en-US" altLang="ko-KR" sz="2000" dirty="0" smtClean="0"/>
              <a:t>PHY/MAC </a:t>
            </a:r>
            <a:r>
              <a:rPr lang="en-US" altLang="ko-KR" sz="2000" dirty="0" smtClean="0"/>
              <a:t>ad-</a:t>
            </a:r>
            <a:r>
              <a:rPr lang="en-US" altLang="ko-KR" sz="2000" dirty="0" err="1" smtClean="0"/>
              <a:t>hocs</a:t>
            </a:r>
            <a:endParaRPr lang="en-US" altLang="ko-KR" sz="2000" dirty="0" smtClean="0"/>
          </a:p>
          <a:p>
            <a:pPr lvl="1"/>
            <a:r>
              <a:rPr lang="en-US" altLang="ko-KR" sz="2000" dirty="0" smtClean="0"/>
              <a:t>Complete a specification development </a:t>
            </a:r>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6</a:t>
            </a:r>
            <a:endParaRPr kumimoji="0" lang="en-US" altLang="ko-KR"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19894" y="2819400"/>
            <a:ext cx="8229600" cy="944562"/>
          </a:xfrm>
        </p:spPr>
        <p:txBody>
          <a:bodyPr/>
          <a:lstStyle/>
          <a:p>
            <a:r>
              <a:rPr lang="en-US" altLang="ko-KR" dirty="0" smtClean="0"/>
              <a:t>Appendix</a:t>
            </a:r>
            <a:endParaRPr lang="ko-KR" altLang="en-US" dirty="0"/>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6</a:t>
            </a:r>
            <a:endParaRPr kumimoji="0" lang="en-US" altLang="ko-KR" sz="1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851071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166468</TotalTime>
  <Words>503</Words>
  <Application>Microsoft Office PowerPoint</Application>
  <PresentationFormat>화면 슬라이드 쇼(4:3)</PresentationFormat>
  <Paragraphs>95</Paragraphs>
  <Slides>10</Slides>
  <Notes>1</Notes>
  <HiddenSlides>0</HiddenSlides>
  <MMClips>0</MMClips>
  <ScaleCrop>false</ScaleCrop>
  <HeadingPairs>
    <vt:vector size="6" baseType="variant">
      <vt:variant>
        <vt:lpstr>테마</vt:lpstr>
      </vt:variant>
      <vt:variant>
        <vt:i4>2</vt:i4>
      </vt:variant>
      <vt:variant>
        <vt:lpstr>포함된 OLE 서버</vt:lpstr>
      </vt:variant>
      <vt:variant>
        <vt:i4>1</vt:i4>
      </vt:variant>
      <vt:variant>
        <vt:lpstr>슬라이드 제목</vt:lpstr>
      </vt:variant>
      <vt:variant>
        <vt:i4>10</vt:i4>
      </vt:variant>
    </vt:vector>
  </HeadingPairs>
  <TitlesOfParts>
    <vt:vector size="13" baseType="lpstr">
      <vt:lpstr>Office Theme</vt:lpstr>
      <vt:lpstr>Custom Design</vt:lpstr>
      <vt:lpstr>Microsoft Office Excel 97-2003 워크시트</vt:lpstr>
      <vt:lpstr>슬라이드 1</vt:lpstr>
      <vt:lpstr>TG8 PAC</vt:lpstr>
      <vt:lpstr>Work procedure discussed (Mar. 2012)</vt:lpstr>
      <vt:lpstr>Work procedure for TG8</vt:lpstr>
      <vt:lpstr>Proposed PAC procedure – Step 1</vt:lpstr>
      <vt:lpstr>Proposed PAC procedure – Step 2</vt:lpstr>
      <vt:lpstr>Timeline (Tentative)</vt:lpstr>
      <vt:lpstr>Conclusion</vt:lpstr>
      <vt:lpstr>Appendix</vt:lpstr>
      <vt:lpstr>Standard procedure of TG4g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resolutions for 15.7 May 2010 meeting</dc:title>
  <dc:creator>Soo-Young Chang</dc:creator>
  <cp:lastModifiedBy>Suhwook Kim</cp:lastModifiedBy>
  <cp:revision>2208</cp:revision>
  <dcterms:created xsi:type="dcterms:W3CDTF">2010-05-03T18:32:55Z</dcterms:created>
  <dcterms:modified xsi:type="dcterms:W3CDTF">2012-05-16T12:59:43Z</dcterms:modified>
</cp:coreProperties>
</file>