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2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80" r:id="rId5"/>
    <p:sldId id="301" r:id="rId6"/>
    <p:sldId id="281" r:id="rId7"/>
    <p:sldId id="299" r:id="rId8"/>
    <p:sldId id="259" r:id="rId9"/>
    <p:sldId id="292" r:id="rId10"/>
    <p:sldId id="262" r:id="rId11"/>
    <p:sldId id="29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300" r:id="rId27"/>
    <p:sldId id="302" r:id="rId28"/>
    <p:sldId id="284" r:id="rId29"/>
    <p:sldId id="295" r:id="rId30"/>
    <p:sldId id="288" r:id="rId31"/>
    <p:sldId id="287" r:id="rId32"/>
    <p:sldId id="296" r:id="rId33"/>
    <p:sldId id="297" r:id="rId34"/>
    <p:sldId id="298" r:id="rId35"/>
    <p:sldId id="286" r:id="rId36"/>
    <p:sldId id="290" r:id="rId37"/>
    <p:sldId id="294" r:id="rId38"/>
    <p:sldId id="291" r:id="rId39"/>
    <p:sldId id="278" r:id="rId4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doc.: IEEE 802.11-12/0534r0</a:t>
            </a: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Shusaku Shimada, Yokogawa Co.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 smtClean="0"/>
            </a:lvl1pPr>
          </a:lstStyle>
          <a:p>
            <a:pPr>
              <a:defRPr/>
            </a:pPr>
            <a:fld id="{1BE308A9-AB1F-47F9-8E60-EE1A889ED1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44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63500"/>
            <a:ext cx="6223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IEEE 802.11-12/0534r0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654050" y="63500"/>
            <a:ext cx="808038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en-US" dirty="0"/>
          </a:p>
        </p:txBody>
      </p:sp>
      <p:sp>
        <p:nvSpPr>
          <p:cNvPr id="25616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10100" cy="344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4" name="Rectangle 16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673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048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5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1200" smtClean="0">
                <a:solidFill>
                  <a:srgbClr val="000000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Shusaku Shimada, Yokogawa Co.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152775" y="8985250"/>
            <a:ext cx="5635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63CF3A2F-C8B7-4BD1-A5C2-32C77CD4A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7513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662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662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662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9A6B55C-6D82-40A4-9EE9-C037838427F8}" type="slidenum">
              <a:rPr lang="en-US" altLang="ja-JP" sz="1200">
                <a:solidFill>
                  <a:srgbClr val="000000"/>
                </a:solidFill>
              </a:rPr>
              <a:pPr/>
              <a:t>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66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174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174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CECF283-8872-4FF2-9B66-0C390CBFAD5E}" type="slidenum">
              <a:rPr lang="en-US" altLang="ja-JP" sz="1200">
                <a:solidFill>
                  <a:srgbClr val="000000"/>
                </a:solidFill>
              </a:rPr>
              <a:pPr/>
              <a:t>10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17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379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379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379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5AB6ADD-CDFD-40E0-8BF8-DCB1A289564C}" type="slidenum">
              <a:rPr lang="en-US" altLang="ja-JP" sz="1200">
                <a:solidFill>
                  <a:srgbClr val="000000"/>
                </a:solidFill>
              </a:rPr>
              <a:pPr/>
              <a:t>11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37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12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584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584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9A1EDE8-FBE5-435F-B6A6-04A75830C6D8}" type="slidenum">
              <a:rPr lang="en-US" altLang="ja-JP" sz="1200">
                <a:solidFill>
                  <a:srgbClr val="000000"/>
                </a:solidFill>
              </a:rPr>
              <a:pPr/>
              <a:t>13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58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686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686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686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310C0B82-BF22-47F2-9CFD-6918746EDE73}" type="slidenum">
              <a:rPr lang="en-US" altLang="ja-JP" sz="1200">
                <a:solidFill>
                  <a:srgbClr val="000000"/>
                </a:solidFill>
              </a:rPr>
              <a:pPr/>
              <a:t>14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68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789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789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789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7DB1AB7-5838-4E16-BE6D-98DF60A0EDA0}" type="slidenum">
              <a:rPr lang="en-US" altLang="ja-JP" sz="1200">
                <a:solidFill>
                  <a:srgbClr val="000000"/>
                </a:solidFill>
              </a:rPr>
              <a:pPr/>
              <a:t>15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78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891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891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891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6A54A18-1658-49A3-AEF5-99755530B53A}" type="slidenum">
              <a:rPr lang="en-US" altLang="ja-JP" sz="1200">
                <a:solidFill>
                  <a:srgbClr val="000000"/>
                </a:solidFill>
              </a:rPr>
              <a:pPr/>
              <a:t>16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89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993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994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994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0532EB2-3C6D-42D9-8B3E-8DE8FBA91AB7}" type="slidenum">
              <a:rPr lang="en-US" altLang="ja-JP" sz="1200">
                <a:solidFill>
                  <a:srgbClr val="000000"/>
                </a:solidFill>
              </a:rPr>
              <a:pPr/>
              <a:t>17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99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096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096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096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BBEAA06E-BCFB-4A6A-B4C3-164E190D37C0}" type="slidenum">
              <a:rPr lang="en-US" altLang="ja-JP" sz="1200">
                <a:solidFill>
                  <a:srgbClr val="000000"/>
                </a:solidFill>
              </a:rPr>
              <a:pPr/>
              <a:t>18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09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19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20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21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608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608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608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EB960680-F604-4B94-990E-38999E2AC030}" type="slidenum">
              <a:rPr lang="en-US" altLang="ja-JP" sz="1200">
                <a:solidFill>
                  <a:srgbClr val="000000"/>
                </a:solidFill>
              </a:rPr>
              <a:pPr/>
              <a:t>22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60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710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710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710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62B621EF-3533-4DEC-AFD8-94F67B03CF5F}" type="slidenum">
              <a:rPr lang="en-US" altLang="ja-JP" sz="1200">
                <a:solidFill>
                  <a:srgbClr val="000000"/>
                </a:solidFill>
              </a:rPr>
              <a:pPr/>
              <a:t>23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71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813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813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813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EC017F7-AB87-47D2-829A-C06AAF619BE9}" type="slidenum">
              <a:rPr lang="en-US" altLang="ja-JP" sz="1200">
                <a:solidFill>
                  <a:srgbClr val="000000"/>
                </a:solidFill>
              </a:rPr>
              <a:pPr/>
              <a:t>24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81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28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29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31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32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33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915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915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915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5D3FBBF-4FC5-48D7-9286-315B1914FE63}" type="slidenum">
              <a:rPr lang="en-US" altLang="ja-JP" sz="1200">
                <a:solidFill>
                  <a:srgbClr val="000000"/>
                </a:solidFill>
              </a:rPr>
              <a:pPr/>
              <a:t>38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91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277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277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277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F10CC845-107E-49B4-9E1D-54613D369F86}" type="slidenum">
              <a:rPr lang="en-US" altLang="ja-JP" sz="1200">
                <a:solidFill>
                  <a:srgbClr val="000000"/>
                </a:solidFill>
              </a:rPr>
              <a:pPr/>
              <a:t>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27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0462-DA19-4869-A6AC-5BF6EAD0F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3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5EAC1-C9EA-46ED-9CDC-C171884F8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0813" y="668338"/>
            <a:ext cx="1938337" cy="5408612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68338"/>
            <a:ext cx="5662613" cy="5408612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216E-BF5D-4FA0-BF81-DC0E5F825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4D5E-070D-437E-828F-3D42168B1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0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53350" cy="409575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42039-3FCF-43BC-BF2D-D84D1CD2B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56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262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953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47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152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D01B6-E676-47A6-9346-BADAACD54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Click to edit Master title style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349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737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30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20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803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1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EC19-935F-47C0-BF31-3383B0C7B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439F-6187-4FE0-83A7-3E0D0B439D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6D31-D7B1-437F-99BC-5D9E024DE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D2CC-ADF1-415F-A8A7-4DBBBA14A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6C1E9-55F5-4F8D-AAEF-F31622F74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9E62B-357C-455C-AA3A-454D81C3B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9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162F-A83D-4F8C-8961-1860C25AE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3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68338"/>
            <a:ext cx="775335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5335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119813" y="6475413"/>
            <a:ext cx="2405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480175"/>
            <a:ext cx="21415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51F392-0F84-4437-9D4F-55A4D9AC9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4389810" y="332601"/>
            <a:ext cx="40652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US" altLang="ja-JP" sz="1800" b="1" dirty="0">
                <a:solidFill>
                  <a:srgbClr val="000000"/>
                </a:solidFill>
              </a:rPr>
              <a:t>doc.: IEEE </a:t>
            </a:r>
            <a:r>
              <a:rPr lang="en-US" altLang="ja-JP" sz="1800" b="1" dirty="0" smtClean="0">
                <a:solidFill>
                  <a:srgbClr val="000000"/>
                </a:solidFill>
              </a:rPr>
              <a:t>802.15-12-0262-01-004k</a:t>
            </a:r>
            <a:endParaRPr lang="en-US" altLang="ja-JP" sz="1800" b="1" dirty="0">
              <a:solidFill>
                <a:srgbClr val="000000"/>
              </a:solidFill>
            </a:endParaRP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55638" y="6475413"/>
            <a:ext cx="8366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96913" y="360363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defRPr/>
            </a:pP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0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800" dirty="0" smtClean="0"/>
              <a:t>Summary of </a:t>
            </a:r>
            <a:br>
              <a:rPr lang="en-US" altLang="ja-JP" sz="2800" dirty="0" smtClean="0"/>
            </a:br>
            <a:r>
              <a:rPr lang="en-US" altLang="ja-JP" sz="2800" dirty="0" smtClean="0"/>
              <a:t>Latest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Japanese 920MHz Rules and Conditions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23850" algn="ctr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b="0" dirty="0" smtClean="0"/>
              <a:t>2012-5-16</a:t>
            </a:r>
            <a:endParaRPr lang="en-US" altLang="ja-JP" sz="2000" b="0" dirty="0" smtClean="0"/>
          </a:p>
        </p:txBody>
      </p:sp>
      <p:graphicFrame>
        <p:nvGraphicFramePr>
          <p:cNvPr id="20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038212"/>
              </p:ext>
            </p:extLst>
          </p:nvPr>
        </p:nvGraphicFramePr>
        <p:xfrm>
          <a:off x="644525" y="3027363"/>
          <a:ext cx="7824788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4" imgW="8609371" imgH="3037846" progId="Word.Document.8">
                  <p:embed/>
                </p:oleObj>
              </mc:Choice>
              <mc:Fallback>
                <p:oleObj name="Document" r:id="rId4" imgW="8609371" imgH="303784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027363"/>
                        <a:ext cx="7824788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677863" y="262413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/>
          <a:p>
            <a:pPr marL="342900" indent="-32385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altLang="ja-JP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8"/>
          <p:cNvSpPr txBox="1">
            <a:spLocks noChangeArrowheads="1"/>
          </p:cNvSpPr>
          <p:nvPr/>
        </p:nvSpPr>
        <p:spPr bwMode="auto">
          <a:xfrm>
            <a:off x="755577" y="1079376"/>
            <a:ext cx="7632848" cy="47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channel usage rule for </a:t>
            </a:r>
            <a:r>
              <a:rPr lang="en-US" altLang="ja-JP" sz="2000" b="1" dirty="0">
                <a:solidFill>
                  <a:srgbClr val="000000"/>
                </a:solidFill>
              </a:rPr>
              <a:t>WSN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Systems </a:t>
            </a: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(Relating to 11ah) 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6084168" y="6475413"/>
            <a:ext cx="240506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13930"/>
              </p:ext>
            </p:extLst>
          </p:nvPr>
        </p:nvGraphicFramePr>
        <p:xfrm>
          <a:off x="107504" y="2216523"/>
          <a:ext cx="8859857" cy="2724645"/>
        </p:xfrm>
        <a:graphic>
          <a:graphicData uri="http://schemas.openxmlformats.org/drawingml/2006/table">
            <a:tbl>
              <a:tblPr/>
              <a:tblGrid>
                <a:gridCol w="505053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</a:tblGrid>
              <a:tr h="499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58855"/>
              </p:ext>
            </p:extLst>
          </p:nvPr>
        </p:nvGraphicFramePr>
        <p:xfrm>
          <a:off x="1819279" y="5085184"/>
          <a:ext cx="5486391" cy="685800"/>
        </p:xfrm>
        <a:graphic>
          <a:graphicData uri="http://schemas.openxmlformats.org/drawingml/2006/table">
            <a:tbl>
              <a:tblPr/>
              <a:tblGrid>
                <a:gridCol w="405922"/>
                <a:gridCol w="1420727"/>
                <a:gridCol w="405922"/>
                <a:gridCol w="1420727"/>
                <a:gridCol w="405922"/>
                <a:gridCol w="1014805"/>
                <a:gridCol w="206183"/>
                <a:gridCol w="206183"/>
              </a:tblGrid>
              <a:tr h="2762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63688" y="5877272"/>
            <a:ext cx="15183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[Registration Required]</a:t>
            </a:r>
          </a:p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(Light licensing scheme)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1281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9244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&lt;Transmission control requirements&gt;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Transmission control requirements for each system categories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48768"/>
              </p:ext>
            </p:extLst>
          </p:nvPr>
        </p:nvGraphicFramePr>
        <p:xfrm>
          <a:off x="1187624" y="1523032"/>
          <a:ext cx="6840760" cy="478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212"/>
                <a:gridCol w="1462076"/>
                <a:gridCol w="4248472"/>
              </a:tblGrid>
              <a:tr h="278986"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LDC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4882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3.6s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 Less than 0.1%)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360s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Less than 10%)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 (LBT&gt;5ms)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within 4s max. Tx followed by 50ms idle at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Max. Transmission Duration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100ms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400ms (LBT&gt;128us)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(ARIB T-96 recommends 200ms or 100ms in some conditions)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334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is only permitted for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Idle period after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100ms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2ms (LBT&gt;128us)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(not required if Tx duration was no more than 6ms)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50ms (LBT &gt; 5ms)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50ms (LBT&gt;5ms)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LBT requirement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00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listen more than 128us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-80dBm (ED Level) regardless of bundled number of channels.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listen more than 5ms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LBT&gt;5ms 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1655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Exception of LBT  </a:t>
            </a:r>
          </a:p>
        </p:txBody>
      </p:sp>
      <p:sp>
        <p:nvSpPr>
          <p:cNvPr id="11269" name="Line 2"/>
          <p:cNvSpPr>
            <a:spLocks noChangeShapeType="1"/>
          </p:cNvSpPr>
          <p:nvPr/>
        </p:nvSpPr>
        <p:spPr bwMode="auto">
          <a:xfrm>
            <a:off x="2052638" y="3455988"/>
            <a:ext cx="5219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Line 3"/>
          <p:cNvSpPr>
            <a:spLocks noChangeShapeType="1"/>
          </p:cNvSpPr>
          <p:nvPr/>
        </p:nvSpPr>
        <p:spPr bwMode="auto">
          <a:xfrm>
            <a:off x="2052638" y="4248150"/>
            <a:ext cx="5219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1" name="AutoShape 4"/>
          <p:cNvSpPr>
            <a:spLocks noChangeArrowheads="1"/>
          </p:cNvSpPr>
          <p:nvPr/>
        </p:nvSpPr>
        <p:spPr bwMode="auto">
          <a:xfrm>
            <a:off x="2952750" y="3276600"/>
            <a:ext cx="1800225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Data/Request/Query</a:t>
            </a:r>
          </a:p>
        </p:txBody>
      </p:sp>
      <p:sp>
        <p:nvSpPr>
          <p:cNvPr id="11272" name="AutoShape 5"/>
          <p:cNvSpPr>
            <a:spLocks noChangeArrowheads="1"/>
          </p:cNvSpPr>
          <p:nvPr/>
        </p:nvSpPr>
        <p:spPr bwMode="auto">
          <a:xfrm>
            <a:off x="2411413" y="3276600"/>
            <a:ext cx="539750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LBT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2447925" y="3419475"/>
            <a:ext cx="6477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(Clear)</a:t>
            </a:r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4824413" y="3384550"/>
            <a:ext cx="10795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>
            <a:off x="6732588" y="2916238"/>
            <a:ext cx="1587" cy="126047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6" name="AutoShape 9"/>
          <p:cNvSpPr>
            <a:spLocks noChangeArrowheads="1"/>
          </p:cNvSpPr>
          <p:nvPr/>
        </p:nvSpPr>
        <p:spPr bwMode="auto">
          <a:xfrm>
            <a:off x="5903912" y="4068763"/>
            <a:ext cx="972343" cy="179387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Response</a:t>
            </a:r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>
            <a:off x="4751388" y="2952750"/>
            <a:ext cx="1587" cy="5397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4751388" y="2987675"/>
            <a:ext cx="19796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6008688" y="4211638"/>
            <a:ext cx="5730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(Ack)</a:t>
            </a:r>
          </a:p>
        </p:txBody>
      </p:sp>
      <p:sp>
        <p:nvSpPr>
          <p:cNvPr id="11280" name="Text Box 13"/>
          <p:cNvSpPr txBox="1">
            <a:spLocks noChangeArrowheads="1"/>
          </p:cNvSpPr>
          <p:nvPr/>
        </p:nvSpPr>
        <p:spPr bwMode="auto">
          <a:xfrm>
            <a:off x="1331913" y="3276600"/>
            <a:ext cx="6969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A</a:t>
            </a: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1331913" y="4068763"/>
            <a:ext cx="688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B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5311775" y="2735263"/>
            <a:ext cx="10795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Within 50ms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662488" y="3816350"/>
            <a:ext cx="11953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Exemption      </a:t>
            </a:r>
          </a:p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of  LBT</a:t>
            </a:r>
          </a:p>
        </p:txBody>
      </p:sp>
      <p:sp>
        <p:nvSpPr>
          <p:cNvPr id="11284" name="Text Box 17"/>
          <p:cNvSpPr txBox="1">
            <a:spLocks noChangeArrowheads="1"/>
          </p:cNvSpPr>
          <p:nvPr/>
        </p:nvSpPr>
        <p:spPr bwMode="auto">
          <a:xfrm>
            <a:off x="7272338" y="3382963"/>
            <a:ext cx="5127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7273925" y="4032250"/>
            <a:ext cx="5127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985838" y="3671888"/>
            <a:ext cx="23415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(Only </a:t>
            </a:r>
            <a:r>
              <a:rPr lang="en-US" altLang="ja-JP" sz="1300" dirty="0" smtClean="0">
                <a:solidFill>
                  <a:srgbClr val="000000"/>
                </a:solidFill>
              </a:rPr>
              <a:t>in case of same frequency channel</a:t>
            </a:r>
            <a:r>
              <a:rPr lang="en-US" altLang="ja-JP" sz="13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87" name="Line 20"/>
          <p:cNvSpPr>
            <a:spLocks noChangeShapeType="1"/>
          </p:cNvSpPr>
          <p:nvPr/>
        </p:nvSpPr>
        <p:spPr bwMode="auto">
          <a:xfrm>
            <a:off x="1619250" y="3924300"/>
            <a:ext cx="1588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8" name="Line 21"/>
          <p:cNvSpPr>
            <a:spLocks noChangeShapeType="1"/>
          </p:cNvSpPr>
          <p:nvPr/>
        </p:nvSpPr>
        <p:spPr bwMode="auto">
          <a:xfrm flipV="1">
            <a:off x="1619250" y="3527425"/>
            <a:ext cx="1588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9" name="Text Box 22"/>
          <p:cNvSpPr txBox="1">
            <a:spLocks noChangeArrowheads="1"/>
          </p:cNvSpPr>
          <p:nvPr/>
        </p:nvSpPr>
        <p:spPr bwMode="auto">
          <a:xfrm>
            <a:off x="431800" y="1619250"/>
            <a:ext cx="8780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including Ack frame following Data, Request and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Query </a:t>
            </a:r>
            <a:r>
              <a:rPr lang="en-US" altLang="ja-JP" dirty="0">
                <a:solidFill>
                  <a:srgbClr val="000000"/>
                </a:solidFill>
              </a:rPr>
              <a:t>needs no LBT, if Tx completes within 50ms on same channel. </a:t>
            </a:r>
          </a:p>
        </p:txBody>
      </p:sp>
      <p:sp>
        <p:nvSpPr>
          <p:cNvPr id="11290" name="Text Box 23"/>
          <p:cNvSpPr txBox="1">
            <a:spLocks noChangeArrowheads="1"/>
          </p:cNvSpPr>
          <p:nvPr/>
        </p:nvSpPr>
        <p:spPr bwMode="auto">
          <a:xfrm>
            <a:off x="522288" y="4751388"/>
            <a:ext cx="82565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don't have to be taken account into LDC.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         e.g. 360s per 1hour limit is not affected by Ack response. </a:t>
            </a:r>
          </a:p>
          <a:p>
            <a:pPr>
              <a:buSzPct val="45000"/>
              <a:buFont typeface="Wingdings" charset="2"/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>
              <a:buSzPct val="45000"/>
              <a:buFont typeface="Wingdings" charset="2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( ARIB std. </a:t>
            </a:r>
            <a:r>
              <a:rPr lang="en-US" altLang="ja-JP" sz="1800" dirty="0" smtClean="0">
                <a:solidFill>
                  <a:srgbClr val="000000"/>
                </a:solidFill>
              </a:rPr>
              <a:t>T-108 </a:t>
            </a:r>
            <a:r>
              <a:rPr lang="en-US" altLang="ja-JP" sz="1800" dirty="0">
                <a:solidFill>
                  <a:srgbClr val="000000"/>
                </a:solidFill>
              </a:rPr>
              <a:t>recommends a few additional conditions over law ordinance above.</a:t>
            </a:r>
            <a:r>
              <a:rPr lang="en-US" altLang="ja-JP" dirty="0">
                <a:solidFill>
                  <a:srgbClr val="000000"/>
                </a:solidFill>
              </a:rPr>
              <a:t> 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465314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&lt;Adjacent leakage power &amp; spurious emission&gt;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63182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b="1" dirty="0" smtClean="0"/>
              <a:t>Adjacent leakage &amp; spurious emission</a:t>
            </a:r>
            <a:r>
              <a:rPr lang="en-US" b="1" dirty="0" smtClean="0">
                <a:latin typeface="HGP創英角ｺﾞｼｯｸUB" pitchFamily="48" charset="0"/>
              </a:rPr>
              <a:t> </a:t>
            </a: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825500" y="3714750"/>
            <a:ext cx="2233613" cy="2746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Maximum Spurious Emission 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 flipV="1">
            <a:off x="466725" y="6180138"/>
            <a:ext cx="8280400" cy="79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>
            <a:off x="684213" y="4500563"/>
            <a:ext cx="1587" cy="18002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27476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027113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710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2525713" y="611028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3349625" y="6097588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4" name="Line 9"/>
          <p:cNvSpPr>
            <a:spLocks noChangeShapeType="1"/>
          </p:cNvSpPr>
          <p:nvPr/>
        </p:nvSpPr>
        <p:spPr bwMode="auto">
          <a:xfrm>
            <a:off x="406558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5" name="Text Box 10"/>
          <p:cNvSpPr txBox="1">
            <a:spLocks noChangeArrowheads="1"/>
          </p:cNvSpPr>
          <p:nvPr/>
        </p:nvSpPr>
        <p:spPr bwMode="auto">
          <a:xfrm>
            <a:off x="39036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917</a:t>
            </a:r>
          </a:p>
        </p:txBody>
      </p:sp>
      <p:sp>
        <p:nvSpPr>
          <p:cNvPr id="13326" name="Line 11"/>
          <p:cNvSpPr>
            <a:spLocks noChangeShapeType="1"/>
          </p:cNvSpPr>
          <p:nvPr/>
        </p:nvSpPr>
        <p:spPr bwMode="auto">
          <a:xfrm>
            <a:off x="482441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7" name="Text Box 12"/>
          <p:cNvSpPr txBox="1">
            <a:spLocks noChangeArrowheads="1"/>
          </p:cNvSpPr>
          <p:nvPr/>
        </p:nvSpPr>
        <p:spPr bwMode="auto">
          <a:xfrm>
            <a:off x="4662488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919</a:t>
            </a:r>
          </a:p>
        </p:txBody>
      </p:sp>
      <p:sp>
        <p:nvSpPr>
          <p:cNvPr id="13328" name="Line 13"/>
          <p:cNvSpPr>
            <a:spLocks noChangeShapeType="1"/>
          </p:cNvSpPr>
          <p:nvPr/>
        </p:nvSpPr>
        <p:spPr bwMode="auto">
          <a:xfrm>
            <a:off x="5657850" y="6100763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9" name="Text Box 14"/>
          <p:cNvSpPr txBox="1">
            <a:spLocks noChangeArrowheads="1"/>
          </p:cNvSpPr>
          <p:nvPr/>
        </p:nvSpPr>
        <p:spPr bwMode="auto">
          <a:xfrm>
            <a:off x="54959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921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>
            <a:off x="6519863" y="60880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6357938" y="6242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930</a:t>
            </a:r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>
            <a:off x="737393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1929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940</a:t>
            </a:r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>
            <a:off x="8224838" y="61007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8172450" y="6011863"/>
            <a:ext cx="720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(MHz)</a:t>
            </a:r>
          </a:p>
        </p:txBody>
      </p:sp>
      <p:sp>
        <p:nvSpPr>
          <p:cNvPr id="13336" name="Line 21"/>
          <p:cNvSpPr>
            <a:spLocks noChangeShapeType="1"/>
          </p:cNvSpPr>
          <p:nvPr/>
        </p:nvSpPr>
        <p:spPr bwMode="auto">
          <a:xfrm>
            <a:off x="682625" y="4608513"/>
            <a:ext cx="576263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331788" y="44402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361950" y="4257675"/>
            <a:ext cx="8969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dBm/100kHz</a:t>
            </a:r>
          </a:p>
        </p:txBody>
      </p:sp>
      <p:sp>
        <p:nvSpPr>
          <p:cNvPr id="13339" name="Line 24"/>
          <p:cNvSpPr>
            <a:spLocks noChangeShapeType="1"/>
          </p:cNvSpPr>
          <p:nvPr/>
        </p:nvSpPr>
        <p:spPr bwMode="auto">
          <a:xfrm>
            <a:off x="1281113" y="4584700"/>
            <a:ext cx="1587" cy="14763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0" name="Line 25"/>
          <p:cNvSpPr>
            <a:spLocks noChangeShapeType="1"/>
          </p:cNvSpPr>
          <p:nvPr/>
        </p:nvSpPr>
        <p:spPr bwMode="auto">
          <a:xfrm>
            <a:off x="1331814" y="6048375"/>
            <a:ext cx="122396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1" name="Text Box 26"/>
          <p:cNvSpPr txBox="1">
            <a:spLocks noChangeArrowheads="1"/>
          </p:cNvSpPr>
          <p:nvPr/>
        </p:nvSpPr>
        <p:spPr bwMode="auto">
          <a:xfrm>
            <a:off x="1316038" y="5780088"/>
            <a:ext cx="111918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(-55dBm/MHz)</a:t>
            </a:r>
          </a:p>
        </p:txBody>
      </p:sp>
      <p:sp>
        <p:nvSpPr>
          <p:cNvPr id="13342" name="Line 27"/>
          <p:cNvSpPr>
            <a:spLocks noChangeShapeType="1"/>
          </p:cNvSpPr>
          <p:nvPr/>
        </p:nvSpPr>
        <p:spPr bwMode="auto">
          <a:xfrm flipH="1">
            <a:off x="2555776" y="5376864"/>
            <a:ext cx="0" cy="63499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28"/>
          <p:cNvSpPr>
            <a:spLocks noChangeShapeType="1"/>
          </p:cNvSpPr>
          <p:nvPr/>
        </p:nvSpPr>
        <p:spPr bwMode="auto">
          <a:xfrm>
            <a:off x="2522538" y="5389563"/>
            <a:ext cx="82867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4" name="Text Box 29"/>
          <p:cNvSpPr txBox="1">
            <a:spLocks noChangeArrowheads="1"/>
          </p:cNvSpPr>
          <p:nvPr/>
        </p:nvSpPr>
        <p:spPr bwMode="auto">
          <a:xfrm>
            <a:off x="334963" y="52641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45" name="Text Box 30"/>
          <p:cNvSpPr txBox="1">
            <a:spLocks noChangeArrowheads="1"/>
          </p:cNvSpPr>
          <p:nvPr/>
        </p:nvSpPr>
        <p:spPr bwMode="auto">
          <a:xfrm>
            <a:off x="325438" y="46497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-39</a:t>
            </a:r>
          </a:p>
        </p:txBody>
      </p:sp>
      <p:sp>
        <p:nvSpPr>
          <p:cNvPr id="13346" name="Line 31"/>
          <p:cNvSpPr>
            <a:spLocks noChangeShapeType="1"/>
          </p:cNvSpPr>
          <p:nvPr/>
        </p:nvSpPr>
        <p:spPr bwMode="auto">
          <a:xfrm>
            <a:off x="3333750" y="4560888"/>
            <a:ext cx="1588" cy="8318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7" name="Line 32"/>
          <p:cNvSpPr>
            <a:spLocks noChangeShapeType="1"/>
          </p:cNvSpPr>
          <p:nvPr/>
        </p:nvSpPr>
        <p:spPr bwMode="auto">
          <a:xfrm>
            <a:off x="3348038" y="4535488"/>
            <a:ext cx="18002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8" name="Line 33"/>
          <p:cNvSpPr>
            <a:spLocks noChangeShapeType="1"/>
          </p:cNvSpPr>
          <p:nvPr/>
        </p:nvSpPr>
        <p:spPr bwMode="auto">
          <a:xfrm flipH="1">
            <a:off x="6532562" y="4572000"/>
            <a:ext cx="0" cy="78343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9" name="Text Box 34"/>
          <p:cNvSpPr txBox="1">
            <a:spLocks noChangeArrowheads="1"/>
          </p:cNvSpPr>
          <p:nvPr/>
        </p:nvSpPr>
        <p:spPr bwMode="auto">
          <a:xfrm>
            <a:off x="331788" y="5607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-61</a:t>
            </a:r>
          </a:p>
        </p:txBody>
      </p:sp>
      <p:sp>
        <p:nvSpPr>
          <p:cNvPr id="13350" name="Line 35"/>
          <p:cNvSpPr>
            <a:spLocks noChangeShapeType="1"/>
          </p:cNvSpPr>
          <p:nvPr/>
        </p:nvSpPr>
        <p:spPr bwMode="auto">
          <a:xfrm>
            <a:off x="6516688" y="5399088"/>
            <a:ext cx="20161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51" name="Text Box 36"/>
          <p:cNvSpPr txBox="1">
            <a:spLocks noChangeArrowheads="1"/>
          </p:cNvSpPr>
          <p:nvPr/>
        </p:nvSpPr>
        <p:spPr bwMode="auto">
          <a:xfrm>
            <a:off x="6773863" y="6254750"/>
            <a:ext cx="428625" cy="18256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MCA</a:t>
            </a:r>
          </a:p>
        </p:txBody>
      </p:sp>
      <p:sp>
        <p:nvSpPr>
          <p:cNvPr id="13352" name="Text Box 37"/>
          <p:cNvSpPr txBox="1">
            <a:spLocks noChangeArrowheads="1"/>
          </p:cNvSpPr>
          <p:nvPr/>
        </p:nvSpPr>
        <p:spPr bwMode="auto">
          <a:xfrm>
            <a:off x="7504113" y="6203950"/>
            <a:ext cx="720725" cy="152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Cellular</a:t>
            </a:r>
          </a:p>
        </p:txBody>
      </p:sp>
      <p:sp>
        <p:nvSpPr>
          <p:cNvPr id="13353" name="Text Box 38"/>
          <p:cNvSpPr txBox="1">
            <a:spLocks noChangeArrowheads="1"/>
          </p:cNvSpPr>
          <p:nvPr/>
        </p:nvSpPr>
        <p:spPr bwMode="auto">
          <a:xfrm>
            <a:off x="2647950" y="6215063"/>
            <a:ext cx="641350" cy="182562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LTE</a:t>
            </a:r>
          </a:p>
        </p:txBody>
      </p:sp>
      <p:sp>
        <p:nvSpPr>
          <p:cNvPr id="13354" name="Text Box 39"/>
          <p:cNvSpPr txBox="1">
            <a:spLocks noChangeArrowheads="1"/>
          </p:cNvSpPr>
          <p:nvPr/>
        </p:nvSpPr>
        <p:spPr bwMode="auto">
          <a:xfrm>
            <a:off x="2701925" y="5194300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55" name="Text Box 40"/>
          <p:cNvSpPr txBox="1">
            <a:spLocks noChangeArrowheads="1"/>
          </p:cNvSpPr>
          <p:nvPr/>
        </p:nvSpPr>
        <p:spPr bwMode="auto">
          <a:xfrm>
            <a:off x="4262438" y="4348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56" name="Text Box 41"/>
          <p:cNvSpPr txBox="1">
            <a:spLocks noChangeArrowheads="1"/>
          </p:cNvSpPr>
          <p:nvPr/>
        </p:nvSpPr>
        <p:spPr bwMode="auto">
          <a:xfrm>
            <a:off x="4930775" y="3743325"/>
            <a:ext cx="23050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-29 ( 20mW &lt; P =&lt; 250mW) </a:t>
            </a:r>
          </a:p>
        </p:txBody>
      </p:sp>
      <p:sp>
        <p:nvSpPr>
          <p:cNvPr id="13357" name="Text Box 42"/>
          <p:cNvSpPr txBox="1">
            <a:spLocks noChangeArrowheads="1"/>
          </p:cNvSpPr>
          <p:nvPr/>
        </p:nvSpPr>
        <p:spPr bwMode="auto">
          <a:xfrm>
            <a:off x="328613" y="5940425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</a:p>
        </p:txBody>
      </p:sp>
      <p:sp>
        <p:nvSpPr>
          <p:cNvPr id="13358" name="Text Box 43"/>
          <p:cNvSpPr txBox="1">
            <a:spLocks noChangeArrowheads="1"/>
          </p:cNvSpPr>
          <p:nvPr/>
        </p:nvSpPr>
        <p:spPr bwMode="auto">
          <a:xfrm>
            <a:off x="1042988" y="4068763"/>
            <a:ext cx="24495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(Antenna Gain must be less than 3dBi.</a:t>
            </a:r>
            <a:r>
              <a:rPr lang="en-US" altLang="ja-JP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3359" name="Line 44"/>
          <p:cNvSpPr>
            <a:spLocks noChangeShapeType="1"/>
          </p:cNvSpPr>
          <p:nvPr/>
        </p:nvSpPr>
        <p:spPr bwMode="auto">
          <a:xfrm>
            <a:off x="8529638" y="4683125"/>
            <a:ext cx="1587" cy="70961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0" name="Line 45"/>
          <p:cNvSpPr>
            <a:spLocks noChangeShapeType="1"/>
          </p:cNvSpPr>
          <p:nvPr/>
        </p:nvSpPr>
        <p:spPr bwMode="auto">
          <a:xfrm>
            <a:off x="8531225" y="4679950"/>
            <a:ext cx="2159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1" name="Text Box 46"/>
          <p:cNvSpPr txBox="1">
            <a:spLocks noChangeArrowheads="1"/>
          </p:cNvSpPr>
          <p:nvPr/>
        </p:nvSpPr>
        <p:spPr bwMode="auto">
          <a:xfrm>
            <a:off x="3362325" y="5976938"/>
            <a:ext cx="2262188" cy="182562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sz="1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電子タグシステム</a:t>
            </a:r>
          </a:p>
        </p:txBody>
      </p:sp>
      <p:sp>
        <p:nvSpPr>
          <p:cNvPr id="13362" name="Text Box 47"/>
          <p:cNvSpPr txBox="1">
            <a:spLocks noChangeArrowheads="1"/>
          </p:cNvSpPr>
          <p:nvPr/>
        </p:nvSpPr>
        <p:spPr bwMode="auto">
          <a:xfrm>
            <a:off x="3362325" y="5981700"/>
            <a:ext cx="3148013" cy="182563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WSN</a:t>
            </a:r>
          </a:p>
        </p:txBody>
      </p:sp>
      <p:sp>
        <p:nvSpPr>
          <p:cNvPr id="13363" name="Text Box 48"/>
          <p:cNvSpPr txBox="1">
            <a:spLocks noChangeArrowheads="1"/>
          </p:cNvSpPr>
          <p:nvPr/>
        </p:nvSpPr>
        <p:spPr bwMode="auto">
          <a:xfrm>
            <a:off x="900113" y="1271588"/>
            <a:ext cx="216058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Provision of Channel Mask </a:t>
            </a:r>
          </a:p>
        </p:txBody>
      </p:sp>
      <p:grpSp>
        <p:nvGrpSpPr>
          <p:cNvPr id="13364" name="Group 49"/>
          <p:cNvGrpSpPr>
            <a:grpSpLocks/>
          </p:cNvGrpSpPr>
          <p:nvPr/>
        </p:nvGrpSpPr>
        <p:grpSpPr bwMode="auto">
          <a:xfrm>
            <a:off x="611188" y="1644650"/>
            <a:ext cx="4768850" cy="1781175"/>
            <a:chOff x="385" y="1036"/>
            <a:chExt cx="3004" cy="1122"/>
          </a:xfrm>
        </p:grpSpPr>
        <p:sp>
          <p:nvSpPr>
            <p:cNvPr id="13413" name="Rectangle 50"/>
            <p:cNvSpPr>
              <a:spLocks noChangeArrowheads="1"/>
            </p:cNvSpPr>
            <p:nvPr/>
          </p:nvSpPr>
          <p:spPr bwMode="auto">
            <a:xfrm>
              <a:off x="385" y="1036"/>
              <a:ext cx="3004" cy="1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4" name="Line 51"/>
            <p:cNvSpPr>
              <a:spLocks noChangeShapeType="1"/>
            </p:cNvSpPr>
            <p:nvPr/>
          </p:nvSpPr>
          <p:spPr bwMode="auto">
            <a:xfrm>
              <a:off x="893" y="1078"/>
              <a:ext cx="0" cy="882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5" name="Rectangle 52"/>
            <p:cNvSpPr>
              <a:spLocks noChangeArrowheads="1"/>
            </p:cNvSpPr>
            <p:nvPr/>
          </p:nvSpPr>
          <p:spPr bwMode="auto">
            <a:xfrm>
              <a:off x="893" y="1078"/>
              <a:ext cx="6" cy="88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6" name="Line 53"/>
            <p:cNvSpPr>
              <a:spLocks noChangeShapeType="1"/>
            </p:cNvSpPr>
            <p:nvPr/>
          </p:nvSpPr>
          <p:spPr bwMode="auto">
            <a:xfrm>
              <a:off x="1071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7" name="Rectangle 54"/>
            <p:cNvSpPr>
              <a:spLocks noChangeArrowheads="1"/>
            </p:cNvSpPr>
            <p:nvPr/>
          </p:nvSpPr>
          <p:spPr bwMode="auto">
            <a:xfrm>
              <a:off x="1071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8" name="Line 55"/>
            <p:cNvSpPr>
              <a:spLocks noChangeShapeType="1"/>
            </p:cNvSpPr>
            <p:nvPr/>
          </p:nvSpPr>
          <p:spPr bwMode="auto">
            <a:xfrm>
              <a:off x="1249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9" name="Rectangle 56"/>
            <p:cNvSpPr>
              <a:spLocks noChangeArrowheads="1"/>
            </p:cNvSpPr>
            <p:nvPr/>
          </p:nvSpPr>
          <p:spPr bwMode="auto">
            <a:xfrm>
              <a:off x="1249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0" name="Line 57"/>
            <p:cNvSpPr>
              <a:spLocks noChangeShapeType="1"/>
            </p:cNvSpPr>
            <p:nvPr/>
          </p:nvSpPr>
          <p:spPr bwMode="auto">
            <a:xfrm>
              <a:off x="1427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1" name="Rectangle 58"/>
            <p:cNvSpPr>
              <a:spLocks noChangeArrowheads="1"/>
            </p:cNvSpPr>
            <p:nvPr/>
          </p:nvSpPr>
          <p:spPr bwMode="auto">
            <a:xfrm>
              <a:off x="1427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2" name="Line 59"/>
            <p:cNvSpPr>
              <a:spLocks noChangeShapeType="1"/>
            </p:cNvSpPr>
            <p:nvPr/>
          </p:nvSpPr>
          <p:spPr bwMode="auto">
            <a:xfrm>
              <a:off x="1783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3" name="Rectangle 60"/>
            <p:cNvSpPr>
              <a:spLocks noChangeArrowheads="1"/>
            </p:cNvSpPr>
            <p:nvPr/>
          </p:nvSpPr>
          <p:spPr bwMode="auto">
            <a:xfrm>
              <a:off x="1783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4" name="Line 61"/>
            <p:cNvSpPr>
              <a:spLocks noChangeShapeType="1"/>
            </p:cNvSpPr>
            <p:nvPr/>
          </p:nvSpPr>
          <p:spPr bwMode="auto">
            <a:xfrm>
              <a:off x="2138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5" name="Rectangle 62"/>
            <p:cNvSpPr>
              <a:spLocks noChangeArrowheads="1"/>
            </p:cNvSpPr>
            <p:nvPr/>
          </p:nvSpPr>
          <p:spPr bwMode="auto">
            <a:xfrm>
              <a:off x="2138" y="1085"/>
              <a:ext cx="5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6" name="Line 63"/>
            <p:cNvSpPr>
              <a:spLocks noChangeShapeType="1"/>
            </p:cNvSpPr>
            <p:nvPr/>
          </p:nvSpPr>
          <p:spPr bwMode="auto">
            <a:xfrm>
              <a:off x="900" y="107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7" name="Rectangle 64"/>
            <p:cNvSpPr>
              <a:spLocks noChangeArrowheads="1"/>
            </p:cNvSpPr>
            <p:nvPr/>
          </p:nvSpPr>
          <p:spPr bwMode="auto">
            <a:xfrm>
              <a:off x="900" y="107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8" name="Line 65"/>
            <p:cNvSpPr>
              <a:spLocks noChangeShapeType="1"/>
            </p:cNvSpPr>
            <p:nvPr/>
          </p:nvSpPr>
          <p:spPr bwMode="auto">
            <a:xfrm>
              <a:off x="900" y="120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9" name="Rectangle 66"/>
            <p:cNvSpPr>
              <a:spLocks noChangeArrowheads="1"/>
            </p:cNvSpPr>
            <p:nvPr/>
          </p:nvSpPr>
          <p:spPr bwMode="auto">
            <a:xfrm>
              <a:off x="900" y="120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0" name="Line 67"/>
            <p:cNvSpPr>
              <a:spLocks noChangeShapeType="1"/>
            </p:cNvSpPr>
            <p:nvPr/>
          </p:nvSpPr>
          <p:spPr bwMode="auto">
            <a:xfrm>
              <a:off x="900" y="132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1" name="Rectangle 68"/>
            <p:cNvSpPr>
              <a:spLocks noChangeArrowheads="1"/>
            </p:cNvSpPr>
            <p:nvPr/>
          </p:nvSpPr>
          <p:spPr bwMode="auto">
            <a:xfrm>
              <a:off x="900" y="132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2" name="Line 69"/>
            <p:cNvSpPr>
              <a:spLocks noChangeShapeType="1"/>
            </p:cNvSpPr>
            <p:nvPr/>
          </p:nvSpPr>
          <p:spPr bwMode="auto">
            <a:xfrm>
              <a:off x="900" y="145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3" name="Rectangle 70"/>
            <p:cNvSpPr>
              <a:spLocks noChangeArrowheads="1"/>
            </p:cNvSpPr>
            <p:nvPr/>
          </p:nvSpPr>
          <p:spPr bwMode="auto">
            <a:xfrm>
              <a:off x="900" y="145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4" name="Line 71"/>
            <p:cNvSpPr>
              <a:spLocks noChangeShapeType="1"/>
            </p:cNvSpPr>
            <p:nvPr/>
          </p:nvSpPr>
          <p:spPr bwMode="auto">
            <a:xfrm>
              <a:off x="900" y="157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5" name="Rectangle 72"/>
            <p:cNvSpPr>
              <a:spLocks noChangeArrowheads="1"/>
            </p:cNvSpPr>
            <p:nvPr/>
          </p:nvSpPr>
          <p:spPr bwMode="auto">
            <a:xfrm>
              <a:off x="900" y="1579"/>
              <a:ext cx="1243" cy="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6" name="Line 73"/>
            <p:cNvSpPr>
              <a:spLocks noChangeShapeType="1"/>
            </p:cNvSpPr>
            <p:nvPr/>
          </p:nvSpPr>
          <p:spPr bwMode="auto">
            <a:xfrm>
              <a:off x="900" y="170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7" name="Rectangle 74"/>
            <p:cNvSpPr>
              <a:spLocks noChangeArrowheads="1"/>
            </p:cNvSpPr>
            <p:nvPr/>
          </p:nvSpPr>
          <p:spPr bwMode="auto">
            <a:xfrm>
              <a:off x="900" y="170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8" name="Line 75"/>
            <p:cNvSpPr>
              <a:spLocks noChangeShapeType="1"/>
            </p:cNvSpPr>
            <p:nvPr/>
          </p:nvSpPr>
          <p:spPr bwMode="auto">
            <a:xfrm>
              <a:off x="900" y="182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9" name="Rectangle 76"/>
            <p:cNvSpPr>
              <a:spLocks noChangeArrowheads="1"/>
            </p:cNvSpPr>
            <p:nvPr/>
          </p:nvSpPr>
          <p:spPr bwMode="auto">
            <a:xfrm>
              <a:off x="900" y="1829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0" name="Line 77"/>
            <p:cNvSpPr>
              <a:spLocks noChangeShapeType="1"/>
            </p:cNvSpPr>
            <p:nvPr/>
          </p:nvSpPr>
          <p:spPr bwMode="auto">
            <a:xfrm>
              <a:off x="900" y="195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1" name="Rectangle 78"/>
            <p:cNvSpPr>
              <a:spLocks noChangeArrowheads="1"/>
            </p:cNvSpPr>
            <p:nvPr/>
          </p:nvSpPr>
          <p:spPr bwMode="auto">
            <a:xfrm>
              <a:off x="900" y="195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2" name="Rectangle 79"/>
            <p:cNvSpPr>
              <a:spLocks noChangeArrowheads="1"/>
            </p:cNvSpPr>
            <p:nvPr/>
          </p:nvSpPr>
          <p:spPr bwMode="auto">
            <a:xfrm>
              <a:off x="1781" y="1785"/>
              <a:ext cx="362" cy="1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3" name="Rectangle 80"/>
            <p:cNvSpPr>
              <a:spLocks noChangeArrowheads="1"/>
            </p:cNvSpPr>
            <p:nvPr/>
          </p:nvSpPr>
          <p:spPr bwMode="auto">
            <a:xfrm>
              <a:off x="660" y="1660"/>
              <a:ext cx="373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Spur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Emi  </a:t>
              </a:r>
              <a:b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</a:b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dBm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/100kHz</a:t>
              </a:r>
            </a:p>
          </p:txBody>
        </p:sp>
        <p:sp>
          <p:nvSpPr>
            <p:cNvPr id="13444" name="Line 81"/>
            <p:cNvSpPr>
              <a:spLocks noChangeShapeType="1"/>
            </p:cNvSpPr>
            <p:nvPr/>
          </p:nvSpPr>
          <p:spPr bwMode="auto">
            <a:xfrm>
              <a:off x="891" y="1792"/>
              <a:ext cx="355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5" name="Line 82"/>
            <p:cNvSpPr>
              <a:spLocks noChangeShapeType="1"/>
            </p:cNvSpPr>
            <p:nvPr/>
          </p:nvSpPr>
          <p:spPr bwMode="auto">
            <a:xfrm>
              <a:off x="1247" y="1792"/>
              <a:ext cx="0" cy="12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6" name="Line 83"/>
            <p:cNvSpPr>
              <a:spLocks noChangeShapeType="1"/>
            </p:cNvSpPr>
            <p:nvPr/>
          </p:nvSpPr>
          <p:spPr bwMode="auto">
            <a:xfrm>
              <a:off x="1425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7" name="Line 84"/>
            <p:cNvSpPr>
              <a:spLocks noChangeShapeType="1"/>
            </p:cNvSpPr>
            <p:nvPr/>
          </p:nvSpPr>
          <p:spPr bwMode="auto">
            <a:xfrm flipV="1">
              <a:off x="1247" y="1409"/>
              <a:ext cx="177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8" name="Line 85"/>
            <p:cNvSpPr>
              <a:spLocks noChangeShapeType="1"/>
            </p:cNvSpPr>
            <p:nvPr/>
          </p:nvSpPr>
          <p:spPr bwMode="auto">
            <a:xfrm>
              <a:off x="1781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9" name="Line 86"/>
            <p:cNvSpPr>
              <a:spLocks noChangeShapeType="1"/>
            </p:cNvSpPr>
            <p:nvPr/>
          </p:nvSpPr>
          <p:spPr bwMode="auto">
            <a:xfrm flipH="1" flipV="1">
              <a:off x="1779" y="1409"/>
              <a:ext cx="179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0" name="Freeform 87"/>
            <p:cNvSpPr>
              <a:spLocks noChangeArrowheads="1"/>
            </p:cNvSpPr>
            <p:nvPr/>
          </p:nvSpPr>
          <p:spPr bwMode="auto">
            <a:xfrm>
              <a:off x="1599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1" name="Freeform 88"/>
            <p:cNvSpPr>
              <a:spLocks noChangeArrowheads="1"/>
            </p:cNvSpPr>
            <p:nvPr/>
          </p:nvSpPr>
          <p:spPr bwMode="auto">
            <a:xfrm>
              <a:off x="1954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2" name="Line 89"/>
            <p:cNvSpPr>
              <a:spLocks noChangeShapeType="1"/>
            </p:cNvSpPr>
            <p:nvPr/>
          </p:nvSpPr>
          <p:spPr bwMode="auto">
            <a:xfrm>
              <a:off x="1421" y="1132"/>
              <a:ext cx="365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3" name="Rectangle 90"/>
            <p:cNvSpPr>
              <a:spLocks noChangeArrowheads="1"/>
            </p:cNvSpPr>
            <p:nvPr/>
          </p:nvSpPr>
          <p:spPr bwMode="auto">
            <a:xfrm>
              <a:off x="1577" y="1975"/>
              <a:ext cx="83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</a:t>
              </a:r>
            </a:p>
          </p:txBody>
        </p:sp>
        <p:sp>
          <p:nvSpPr>
            <p:cNvPr id="13454" name="Line 91"/>
            <p:cNvSpPr>
              <a:spLocks noChangeShapeType="1"/>
            </p:cNvSpPr>
            <p:nvPr/>
          </p:nvSpPr>
          <p:spPr bwMode="auto">
            <a:xfrm>
              <a:off x="1959" y="1792"/>
              <a:ext cx="177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5" name="Line 92"/>
            <p:cNvSpPr>
              <a:spLocks noChangeShapeType="1"/>
            </p:cNvSpPr>
            <p:nvPr/>
          </p:nvSpPr>
          <p:spPr bwMode="auto">
            <a:xfrm>
              <a:off x="898" y="141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6" name="Rectangle 93"/>
            <p:cNvSpPr>
              <a:spLocks noChangeArrowheads="1"/>
            </p:cNvSpPr>
            <p:nvPr/>
          </p:nvSpPr>
          <p:spPr bwMode="auto">
            <a:xfrm>
              <a:off x="1862" y="1975"/>
              <a:ext cx="737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fc+</a:t>
              </a: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(N+1)*1</a:t>
              </a: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00kHz</a:t>
              </a:r>
            </a:p>
          </p:txBody>
        </p:sp>
        <p:sp>
          <p:nvSpPr>
            <p:cNvPr id="13457" name="Rectangle 94"/>
            <p:cNvSpPr>
              <a:spLocks noChangeArrowheads="1"/>
            </p:cNvSpPr>
            <p:nvPr/>
          </p:nvSpPr>
          <p:spPr bwMode="auto">
            <a:xfrm>
              <a:off x="1049" y="1975"/>
              <a:ext cx="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8" name="Freeform 95"/>
            <p:cNvSpPr>
              <a:spLocks noChangeArrowheads="1"/>
            </p:cNvSpPr>
            <p:nvPr/>
          </p:nvSpPr>
          <p:spPr bwMode="auto">
            <a:xfrm>
              <a:off x="1781" y="1424"/>
              <a:ext cx="177" cy="367"/>
            </a:xfrm>
            <a:custGeom>
              <a:avLst/>
              <a:gdLst>
                <a:gd name="T0" fmla="*/ 0 w 174"/>
                <a:gd name="T1" fmla="*/ 0 h 368"/>
                <a:gd name="T2" fmla="*/ 0 w 174"/>
                <a:gd name="T3" fmla="*/ 367 h 368"/>
                <a:gd name="T4" fmla="*/ 177 w 174"/>
                <a:gd name="T5" fmla="*/ 367 h 368"/>
                <a:gd name="T6" fmla="*/ 0 w 174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4"/>
                <a:gd name="T13" fmla="*/ 0 h 368"/>
                <a:gd name="T14" fmla="*/ 174 w 174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4" h="368">
                  <a:moveTo>
                    <a:pt x="0" y="0"/>
                  </a:moveTo>
                  <a:lnTo>
                    <a:pt x="0" y="368"/>
                  </a:lnTo>
                  <a:lnTo>
                    <a:pt x="174" y="3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9" name="Rectangle 96"/>
            <p:cNvSpPr>
              <a:spLocks noChangeArrowheads="1"/>
            </p:cNvSpPr>
            <p:nvPr/>
          </p:nvSpPr>
          <p:spPr bwMode="auto">
            <a:xfrm>
              <a:off x="2286" y="1618"/>
              <a:ext cx="1052" cy="2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60" name="Rectangle 97"/>
            <p:cNvSpPr>
              <a:spLocks noChangeArrowheads="1"/>
            </p:cNvSpPr>
            <p:nvPr/>
          </p:nvSpPr>
          <p:spPr bwMode="auto">
            <a:xfrm>
              <a:off x="2183" y="1516"/>
              <a:ext cx="79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Adjacent Channel </a:t>
              </a:r>
            </a:p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Leakage</a:t>
              </a:r>
            </a:p>
          </p:txBody>
        </p:sp>
        <p:sp>
          <p:nvSpPr>
            <p:cNvPr id="13461" name="Freeform 98"/>
            <p:cNvSpPr>
              <a:spLocks noChangeArrowheads="1"/>
            </p:cNvSpPr>
            <p:nvPr/>
          </p:nvSpPr>
          <p:spPr bwMode="auto">
            <a:xfrm>
              <a:off x="2101" y="1731"/>
              <a:ext cx="176" cy="123"/>
            </a:xfrm>
            <a:custGeom>
              <a:avLst/>
              <a:gdLst>
                <a:gd name="T0" fmla="*/ 173 w 795"/>
                <a:gd name="T1" fmla="*/ 10 h 570"/>
                <a:gd name="T2" fmla="*/ 44 w 795"/>
                <a:gd name="T3" fmla="*/ 98 h 570"/>
                <a:gd name="T4" fmla="*/ 37 w 795"/>
                <a:gd name="T5" fmla="*/ 97 h 570"/>
                <a:gd name="T6" fmla="*/ 39 w 795"/>
                <a:gd name="T7" fmla="*/ 90 h 570"/>
                <a:gd name="T8" fmla="*/ 167 w 795"/>
                <a:gd name="T9" fmla="*/ 2 h 570"/>
                <a:gd name="T10" fmla="*/ 174 w 795"/>
                <a:gd name="T11" fmla="*/ 3 h 570"/>
                <a:gd name="T12" fmla="*/ 173 w 795"/>
                <a:gd name="T13" fmla="*/ 10 h 570"/>
                <a:gd name="T14" fmla="*/ 68 w 795"/>
                <a:gd name="T15" fmla="*/ 113 h 570"/>
                <a:gd name="T16" fmla="*/ 0 w 795"/>
                <a:gd name="T17" fmla="*/ 123 h 570"/>
                <a:gd name="T18" fmla="*/ 32 w 795"/>
                <a:gd name="T19" fmla="*/ 64 h 570"/>
                <a:gd name="T20" fmla="*/ 68 w 795"/>
                <a:gd name="T21" fmla="*/ 113 h 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5"/>
                <a:gd name="T34" fmla="*/ 0 h 570"/>
                <a:gd name="T35" fmla="*/ 795 w 795"/>
                <a:gd name="T36" fmla="*/ 570 h 5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5" h="570">
                  <a:moveTo>
                    <a:pt x="782" y="45"/>
                  </a:moveTo>
                  <a:lnTo>
                    <a:pt x="201" y="456"/>
                  </a:lnTo>
                  <a:cubicBezTo>
                    <a:pt x="191" y="464"/>
                    <a:pt x="177" y="461"/>
                    <a:pt x="169" y="451"/>
                  </a:cubicBezTo>
                  <a:cubicBezTo>
                    <a:pt x="162" y="440"/>
                    <a:pt x="164" y="426"/>
                    <a:pt x="175" y="419"/>
                  </a:cubicBezTo>
                  <a:lnTo>
                    <a:pt x="755" y="8"/>
                  </a:lnTo>
                  <a:cubicBezTo>
                    <a:pt x="766" y="0"/>
                    <a:pt x="780" y="3"/>
                    <a:pt x="787" y="13"/>
                  </a:cubicBezTo>
                  <a:cubicBezTo>
                    <a:pt x="795" y="24"/>
                    <a:pt x="792" y="38"/>
                    <a:pt x="782" y="45"/>
                  </a:cubicBezTo>
                  <a:close/>
                  <a:moveTo>
                    <a:pt x="305" y="524"/>
                  </a:moveTo>
                  <a:lnTo>
                    <a:pt x="0" y="570"/>
                  </a:lnTo>
                  <a:lnTo>
                    <a:pt x="146" y="298"/>
                  </a:lnTo>
                  <a:lnTo>
                    <a:pt x="305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435" name="Group 99"/>
          <p:cNvGraphicFramePr>
            <a:graphicFrameLocks noGrp="1"/>
          </p:cNvGraphicFramePr>
          <p:nvPr/>
        </p:nvGraphicFramePr>
        <p:xfrm>
          <a:off x="5724525" y="1644650"/>
          <a:ext cx="2881313" cy="1928814"/>
        </p:xfrm>
        <a:graphic>
          <a:graphicData uri="http://schemas.openxmlformats.org/drawingml/2006/table">
            <a:tbl>
              <a:tblPr/>
              <a:tblGrid>
                <a:gridCol w="1443038"/>
                <a:gridCol w="1438275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Leakage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20675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    200kHz adjacent element channel  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(output power: P)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(dBm/200kHz)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250mW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-15dBm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1mW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-26dBm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cxnSp>
        <p:nvCxnSpPr>
          <p:cNvPr id="13389" name="AutoShape 141"/>
          <p:cNvCxnSpPr>
            <a:cxnSpLocks noChangeShapeType="1"/>
            <a:stCxn id="13444" idx="1"/>
          </p:cNvCxnSpPr>
          <p:nvPr/>
        </p:nvCxnSpPr>
        <p:spPr bwMode="auto">
          <a:xfrm>
            <a:off x="1697038" y="2844800"/>
            <a:ext cx="282575" cy="67310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90" name="Rectangle 142"/>
          <p:cNvSpPr>
            <a:spLocks noChangeArrowheads="1"/>
          </p:cNvSpPr>
          <p:nvPr/>
        </p:nvSpPr>
        <p:spPr bwMode="auto">
          <a:xfrm>
            <a:off x="1547813" y="3494088"/>
            <a:ext cx="812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Figure below</a:t>
            </a:r>
          </a:p>
        </p:txBody>
      </p:sp>
      <p:sp>
        <p:nvSpPr>
          <p:cNvPr id="13391" name="Line 143"/>
          <p:cNvSpPr>
            <a:spLocks noChangeShapeType="1"/>
          </p:cNvSpPr>
          <p:nvPr/>
        </p:nvSpPr>
        <p:spPr bwMode="auto">
          <a:xfrm>
            <a:off x="8605838" y="6096000"/>
            <a:ext cx="1587" cy="1793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2" name="Text Box 144"/>
          <p:cNvSpPr txBox="1">
            <a:spLocks noChangeArrowheads="1"/>
          </p:cNvSpPr>
          <p:nvPr/>
        </p:nvSpPr>
        <p:spPr bwMode="auto">
          <a:xfrm>
            <a:off x="8448675" y="6264275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1215</a:t>
            </a:r>
          </a:p>
        </p:txBody>
      </p:sp>
      <p:sp>
        <p:nvSpPr>
          <p:cNvPr id="13393" name="Text Box 145"/>
          <p:cNvSpPr txBox="1">
            <a:spLocks noChangeArrowheads="1"/>
          </p:cNvSpPr>
          <p:nvPr/>
        </p:nvSpPr>
        <p:spPr bwMode="auto">
          <a:xfrm>
            <a:off x="7346950" y="52149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94" name="Text Box 146"/>
          <p:cNvSpPr txBox="1">
            <a:spLocks noChangeArrowheads="1"/>
          </p:cNvSpPr>
          <p:nvPr/>
        </p:nvSpPr>
        <p:spPr bwMode="auto">
          <a:xfrm>
            <a:off x="7920038" y="4464050"/>
            <a:ext cx="1044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-45dBm/MHz</a:t>
            </a:r>
          </a:p>
        </p:txBody>
      </p:sp>
      <p:sp>
        <p:nvSpPr>
          <p:cNvPr id="13395" name="Line 147"/>
          <p:cNvSpPr>
            <a:spLocks noChangeShapeType="1"/>
          </p:cNvSpPr>
          <p:nvPr/>
        </p:nvSpPr>
        <p:spPr bwMode="auto">
          <a:xfrm>
            <a:off x="5862638" y="4560888"/>
            <a:ext cx="647700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6" name="Text Box 148"/>
          <p:cNvSpPr txBox="1">
            <a:spLocks noChangeArrowheads="1"/>
          </p:cNvSpPr>
          <p:nvPr/>
        </p:nvSpPr>
        <p:spPr bwMode="auto">
          <a:xfrm>
            <a:off x="6015038" y="43322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97" name="Line 149"/>
          <p:cNvSpPr>
            <a:spLocks noChangeShapeType="1"/>
          </p:cNvSpPr>
          <p:nvPr/>
        </p:nvSpPr>
        <p:spPr bwMode="auto">
          <a:xfrm>
            <a:off x="5148263" y="3951288"/>
            <a:ext cx="719137" cy="79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8" name="Line 150"/>
          <p:cNvSpPr>
            <a:spLocks noChangeShapeType="1"/>
          </p:cNvSpPr>
          <p:nvPr/>
        </p:nvSpPr>
        <p:spPr bwMode="auto">
          <a:xfrm flipV="1">
            <a:off x="5148263" y="3960813"/>
            <a:ext cx="1587" cy="60166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9" name="Line 151"/>
          <p:cNvSpPr>
            <a:spLocks noChangeShapeType="1"/>
          </p:cNvSpPr>
          <p:nvPr/>
        </p:nvSpPr>
        <p:spPr bwMode="auto">
          <a:xfrm flipV="1">
            <a:off x="5862638" y="3949700"/>
            <a:ext cx="1587" cy="6016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0" name="Line 152"/>
          <p:cNvSpPr>
            <a:spLocks noChangeShapeType="1"/>
          </p:cNvSpPr>
          <p:nvPr/>
        </p:nvSpPr>
        <p:spPr bwMode="auto">
          <a:xfrm flipV="1">
            <a:off x="5148263" y="4894263"/>
            <a:ext cx="1587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1" name="Text Box 153"/>
          <p:cNvSpPr txBox="1">
            <a:spLocks noChangeArrowheads="1"/>
          </p:cNvSpPr>
          <p:nvPr/>
        </p:nvSpPr>
        <p:spPr bwMode="auto">
          <a:xfrm>
            <a:off x="4572000" y="5616575"/>
            <a:ext cx="8334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920.3MHz</a:t>
            </a:r>
          </a:p>
        </p:txBody>
      </p:sp>
      <p:sp>
        <p:nvSpPr>
          <p:cNvPr id="13402" name="Line 154"/>
          <p:cNvSpPr>
            <a:spLocks noChangeShapeType="1"/>
          </p:cNvSpPr>
          <p:nvPr/>
        </p:nvSpPr>
        <p:spPr bwMode="auto">
          <a:xfrm flipV="1">
            <a:off x="5867400" y="4894263"/>
            <a:ext cx="1588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3" name="Text Box 155"/>
          <p:cNvSpPr txBox="1">
            <a:spLocks noChangeArrowheads="1"/>
          </p:cNvSpPr>
          <p:nvPr/>
        </p:nvSpPr>
        <p:spPr bwMode="auto">
          <a:xfrm>
            <a:off x="5580063" y="5616575"/>
            <a:ext cx="8810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924.3MHz</a:t>
            </a:r>
          </a:p>
        </p:txBody>
      </p:sp>
      <p:sp>
        <p:nvSpPr>
          <p:cNvPr id="13404" name="Text Box 156"/>
          <p:cNvSpPr txBox="1">
            <a:spLocks noChangeArrowheads="1"/>
          </p:cNvSpPr>
          <p:nvPr/>
        </p:nvSpPr>
        <p:spPr bwMode="auto">
          <a:xfrm>
            <a:off x="5507038" y="1268413"/>
            <a:ext cx="211613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Adjacent Channel Leakage </a:t>
            </a:r>
          </a:p>
        </p:txBody>
      </p:sp>
      <p:sp>
        <p:nvSpPr>
          <p:cNvPr id="13405" name="Line 157"/>
          <p:cNvSpPr>
            <a:spLocks noChangeShapeType="1"/>
          </p:cNvSpPr>
          <p:nvPr/>
        </p:nvSpPr>
        <p:spPr bwMode="auto">
          <a:xfrm flipV="1">
            <a:off x="4572000" y="1857375"/>
            <a:ext cx="647700" cy="434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6" name="Rectangle 158"/>
          <p:cNvSpPr>
            <a:spLocks noChangeArrowheads="1"/>
          </p:cNvSpPr>
          <p:nvPr/>
        </p:nvSpPr>
        <p:spPr bwMode="auto">
          <a:xfrm>
            <a:off x="4859338" y="1643063"/>
            <a:ext cx="7239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Right Table</a:t>
            </a:r>
          </a:p>
        </p:txBody>
      </p:sp>
      <p:sp>
        <p:nvSpPr>
          <p:cNvPr id="13407" name="Text Box 159"/>
          <p:cNvSpPr txBox="1">
            <a:spLocks noChangeArrowheads="1"/>
          </p:cNvSpPr>
          <p:nvPr/>
        </p:nvSpPr>
        <p:spPr bwMode="auto">
          <a:xfrm>
            <a:off x="682625" y="4608513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408" name="Line 160"/>
          <p:cNvSpPr>
            <a:spLocks noChangeShapeType="1"/>
          </p:cNvSpPr>
          <p:nvPr/>
        </p:nvSpPr>
        <p:spPr bwMode="auto">
          <a:xfrm>
            <a:off x="5111750" y="4535488"/>
            <a:ext cx="7556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9" name="Text Box 161"/>
          <p:cNvSpPr txBox="1">
            <a:spLocks noChangeArrowheads="1"/>
          </p:cNvSpPr>
          <p:nvPr/>
        </p:nvSpPr>
        <p:spPr bwMode="auto">
          <a:xfrm>
            <a:off x="4643438" y="4608513"/>
            <a:ext cx="23050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 ( P =&lt; 20mW ) </a:t>
            </a:r>
          </a:p>
        </p:txBody>
      </p:sp>
      <p:sp>
        <p:nvSpPr>
          <p:cNvPr id="13410" name="Text Box 162"/>
          <p:cNvSpPr txBox="1">
            <a:spLocks noChangeArrowheads="1"/>
          </p:cNvSpPr>
          <p:nvPr/>
        </p:nvSpPr>
        <p:spPr bwMode="auto">
          <a:xfrm>
            <a:off x="3249613" y="6253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915</a:t>
            </a:r>
          </a:p>
        </p:txBody>
      </p:sp>
      <p:sp>
        <p:nvSpPr>
          <p:cNvPr id="13411" name="Text Box 163"/>
          <p:cNvSpPr txBox="1">
            <a:spLocks noChangeArrowheads="1"/>
          </p:cNvSpPr>
          <p:nvPr/>
        </p:nvSpPr>
        <p:spPr bwMode="auto">
          <a:xfrm>
            <a:off x="2312988" y="62658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900</a:t>
            </a:r>
          </a:p>
        </p:txBody>
      </p:sp>
      <p:sp>
        <p:nvSpPr>
          <p:cNvPr id="13412" name="Text Box 164"/>
          <p:cNvSpPr txBox="1">
            <a:spLocks noChangeArrowheads="1"/>
          </p:cNvSpPr>
          <p:nvPr/>
        </p:nvSpPr>
        <p:spPr bwMode="auto">
          <a:xfrm>
            <a:off x="80740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960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2410"/>
              </p:ext>
            </p:extLst>
          </p:nvPr>
        </p:nvGraphicFramePr>
        <p:xfrm>
          <a:off x="360363" y="1409700"/>
          <a:ext cx="8470900" cy="4843461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4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920.3MHz *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240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920.3MHz and up to 924.3MHz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-29dBm :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(Tx power &gt;20mW)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 :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 otherwise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3847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924.3MHz and up to 928.1MHz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0089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928.1MHz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(100+50 n) KHz; n=number of bundled element channels)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1GHz and up to 1.215GHz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1.215GHz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-30dBm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90" name="Text Box 11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Spurious emission 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  <p:sp>
        <p:nvSpPr>
          <p:cNvPr id="14391" name="Text Box 116"/>
          <p:cNvSpPr txBox="1">
            <a:spLocks noChangeArrowheads="1"/>
          </p:cNvSpPr>
          <p:nvPr/>
        </p:nvSpPr>
        <p:spPr bwMode="auto">
          <a:xfrm>
            <a:off x="431800" y="6236419"/>
            <a:ext cx="8229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Emission from enclosure has to be less than the corresponding EIRP value with above value. Max. Antenna Gain is 3dBi.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62163"/>
              </p:ext>
            </p:extLst>
          </p:nvPr>
        </p:nvGraphicFramePr>
        <p:xfrm>
          <a:off x="360363" y="1409700"/>
          <a:ext cx="8470900" cy="2998787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6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4941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1GHz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-47dBm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98" name="Text Box 7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Parasitic </a:t>
            </a:r>
            <a:r>
              <a:rPr lang="en-US" altLang="ja-JP" b="1" dirty="0" smtClean="0">
                <a:solidFill>
                  <a:srgbClr val="000000"/>
                </a:solidFill>
              </a:rPr>
              <a:t>emission </a:t>
            </a:r>
            <a:r>
              <a:rPr lang="en-US" altLang="ja-JP" b="1" dirty="0">
                <a:solidFill>
                  <a:srgbClr val="000000"/>
                </a:solidFill>
              </a:rPr>
              <a:t>of Rx  </a:t>
            </a:r>
          </a:p>
        </p:txBody>
      </p:sp>
      <p:sp>
        <p:nvSpPr>
          <p:cNvPr id="15399" name="Text Box 76"/>
          <p:cNvSpPr txBox="1">
            <a:spLocks noChangeArrowheads="1"/>
          </p:cNvSpPr>
          <p:nvPr/>
        </p:nvSpPr>
        <p:spPr bwMode="auto">
          <a:xfrm>
            <a:off x="1008063" y="4500563"/>
            <a:ext cx="75025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800" dirty="0">
                <a:solidFill>
                  <a:srgbClr val="000000"/>
                </a:solidFill>
              </a:rPr>
              <a:t>-  Be measured at the condition that Rx operation has to be activated,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while Tx circuitry may be disabled.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-  A measurement using temporal antenna terminal is allowed in both case of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measurements in term of Tx spurious emission and Rx parasitic emission,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provided that   the loss difference between real antenna and temporal terminal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has to be compensated.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&lt;Spectrum masks&gt;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103688" y="4103688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3"/>
          <p:cNvSpPr>
            <a:spLocks noChangeArrowheads="1"/>
          </p:cNvSpPr>
          <p:nvPr/>
        </p:nvSpPr>
        <p:spPr bwMode="auto">
          <a:xfrm flipH="1">
            <a:off x="4032250" y="2916238"/>
            <a:ext cx="684213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859338" y="4859338"/>
            <a:ext cx="1741487" cy="2936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7416" name="AutoShape 5"/>
          <p:cNvSpPr>
            <a:spLocks noChangeArrowheads="1"/>
          </p:cNvSpPr>
          <p:nvPr/>
        </p:nvSpPr>
        <p:spPr bwMode="auto">
          <a:xfrm>
            <a:off x="6335713" y="4140200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7" name="AutoShape 6"/>
          <p:cNvSpPr>
            <a:spLocks noChangeArrowheads="1"/>
          </p:cNvSpPr>
          <p:nvPr/>
        </p:nvSpPr>
        <p:spPr bwMode="auto">
          <a:xfrm>
            <a:off x="6335713" y="2952750"/>
            <a:ext cx="612775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587625"/>
            <a:ext cx="44831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4103688" y="2627313"/>
            <a:ext cx="5762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6300788" y="2627313"/>
            <a:ext cx="647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1" name="Line 10"/>
          <p:cNvSpPr>
            <a:spLocks noChangeShapeType="1"/>
          </p:cNvSpPr>
          <p:nvPr/>
        </p:nvSpPr>
        <p:spPr bwMode="auto">
          <a:xfrm>
            <a:off x="4706938" y="2628900"/>
            <a:ext cx="159543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3959225" y="2303463"/>
            <a:ext cx="825500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4935538" y="2305050"/>
            <a:ext cx="118427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KH</a:t>
            </a:r>
            <a:r>
              <a:rPr lang="en-US" altLang="ja-JP" sz="1300" dirty="0">
                <a:solidFill>
                  <a:srgbClr val="000000"/>
                </a:solidFill>
              </a:rPr>
              <a:t>z </a:t>
            </a:r>
          </a:p>
        </p:txBody>
      </p:sp>
      <p:sp>
        <p:nvSpPr>
          <p:cNvPr id="17424" name="Text Box 13"/>
          <p:cNvSpPr txBox="1">
            <a:spLocks noChangeArrowheads="1"/>
          </p:cNvSpPr>
          <p:nvPr/>
        </p:nvSpPr>
        <p:spPr bwMode="auto">
          <a:xfrm>
            <a:off x="6283325" y="2305050"/>
            <a:ext cx="9159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 </a:t>
            </a: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>
            <a:off x="4679950" y="2555875"/>
            <a:ext cx="1588" cy="360363"/>
          </a:xfrm>
          <a:prstGeom prst="line">
            <a:avLst/>
          </a:prstGeom>
          <a:noFill/>
          <a:ln w="1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2771775" y="406876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>
            <a:off x="3455988" y="2916238"/>
            <a:ext cx="1260475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2016125" y="1260475"/>
            <a:ext cx="51403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1mW Category (915.9 ~ 928.1MHz) &gt;</a:t>
            </a:r>
          </a:p>
        </p:txBody>
      </p:sp>
      <p:sp>
        <p:nvSpPr>
          <p:cNvPr id="17429" name="Text Box 18"/>
          <p:cNvSpPr txBox="1">
            <a:spLocks noChangeArrowheads="1"/>
          </p:cNvSpPr>
          <p:nvPr/>
        </p:nvSpPr>
        <p:spPr bwMode="auto">
          <a:xfrm>
            <a:off x="1116013" y="388778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3240088" y="4319588"/>
            <a:ext cx="1260475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5327650" y="5364163"/>
            <a:ext cx="3124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1044575" y="5364163"/>
            <a:ext cx="31734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 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7433" name="Line 22"/>
          <p:cNvSpPr>
            <a:spLocks noChangeShapeType="1"/>
          </p:cNvSpPr>
          <p:nvPr/>
        </p:nvSpPr>
        <p:spPr bwMode="auto">
          <a:xfrm flipH="1" flipV="1">
            <a:off x="6550025" y="4319588"/>
            <a:ext cx="831850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4" name="Line 23"/>
          <p:cNvSpPr>
            <a:spLocks noChangeShapeType="1"/>
          </p:cNvSpPr>
          <p:nvPr/>
        </p:nvSpPr>
        <p:spPr bwMode="auto">
          <a:xfrm>
            <a:off x="2879725" y="2339975"/>
            <a:ext cx="612775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5" name="Text Box 24"/>
          <p:cNvSpPr txBox="1">
            <a:spLocks noChangeArrowheads="1"/>
          </p:cNvSpPr>
          <p:nvPr/>
        </p:nvSpPr>
        <p:spPr bwMode="auto">
          <a:xfrm>
            <a:off x="1116013" y="2160588"/>
            <a:ext cx="17557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0dBm/(200 n) KHz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Purpose</a:t>
            </a:r>
            <a:r>
              <a:rPr lang="ja-JP" altLang="en-US" sz="2400" dirty="0"/>
              <a:t> </a:t>
            </a:r>
            <a:endParaRPr lang="en-US" altLang="ja-JP" sz="24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484785"/>
            <a:ext cx="7704137" cy="469694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The purpose of this document is to summarize the rules and conditions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with regard to upcoming Japanese 920MHz band, which is scheduled to 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opened up after July 24, 2012, following the consultation of Japanese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Telecommunication Council of MIC, of which summary was already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presented in TG-4g last July plenary (15-11/0510r04), and also to clarify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that the international standardization and VLSI design should be based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the mandatory rules and conditions mentioned above.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Beside of mandatory rules and conditions, Japanese voluntary standard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defined by ARIB, called Std. T-108 (revised based on Std. T-96 in term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of 950MHz band)  is also published, because this standard is expected to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the factual deployment rules in Japanese 920MHz market, of which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summary is attached as Appendix of this submission.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endParaRPr lang="en-US" altLang="ja-JP" sz="2000" b="0" dirty="0" smtClean="0"/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4427538" y="6227763"/>
            <a:ext cx="38084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ja-JP" sz="1300" dirty="0">
                <a:solidFill>
                  <a:srgbClr val="000000"/>
                </a:solidFill>
              </a:rPr>
              <a:t>* MIC : Ministry of internal affair and Communication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9461" name="AutoShape 2"/>
          <p:cNvSpPr>
            <a:spLocks noChangeArrowheads="1"/>
          </p:cNvSpPr>
          <p:nvPr/>
        </p:nvSpPr>
        <p:spPr bwMode="auto">
          <a:xfrm flipH="1">
            <a:off x="3995738" y="2771775"/>
            <a:ext cx="647700" cy="1692275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3995738" y="446405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AutoShape 4"/>
          <p:cNvSpPr>
            <a:spLocks noChangeArrowheads="1"/>
          </p:cNvSpPr>
          <p:nvPr/>
        </p:nvSpPr>
        <p:spPr bwMode="auto">
          <a:xfrm>
            <a:off x="6300788" y="4427538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AutoShape 5"/>
          <p:cNvSpPr>
            <a:spLocks noChangeArrowheads="1"/>
          </p:cNvSpPr>
          <p:nvPr/>
        </p:nvSpPr>
        <p:spPr bwMode="auto">
          <a:xfrm>
            <a:off x="6300788" y="2808288"/>
            <a:ext cx="647700" cy="16192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946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286000"/>
            <a:ext cx="43799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4819650" y="5368925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4032250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>
            <a:off x="6264275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4679950" y="2376488"/>
            <a:ext cx="16192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11"/>
          <p:cNvSpPr txBox="1">
            <a:spLocks noChangeArrowheads="1"/>
          </p:cNvSpPr>
          <p:nvPr/>
        </p:nvSpPr>
        <p:spPr bwMode="auto">
          <a:xfrm>
            <a:off x="4013200" y="2052638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1" name="Text Box 12"/>
          <p:cNvSpPr txBox="1">
            <a:spLocks noChangeArrowheads="1"/>
          </p:cNvSpPr>
          <p:nvPr/>
        </p:nvSpPr>
        <p:spPr bwMode="auto">
          <a:xfrm>
            <a:off x="4913313" y="2052638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19472" name="Text Box 13"/>
          <p:cNvSpPr txBox="1">
            <a:spLocks noChangeArrowheads="1"/>
          </p:cNvSpPr>
          <p:nvPr/>
        </p:nvSpPr>
        <p:spPr bwMode="auto">
          <a:xfrm>
            <a:off x="6281738" y="2052638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1944688" y="1260475"/>
            <a:ext cx="52927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20mW Category (920.5 ~ 928.1MHz) &gt;</a:t>
            </a:r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771775" y="439261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1116013" y="421163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13dBm/(200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19479" name="Line 20"/>
          <p:cNvSpPr>
            <a:spLocks noChangeShapeType="1"/>
          </p:cNvSpPr>
          <p:nvPr/>
        </p:nvSpPr>
        <p:spPr bwMode="auto">
          <a:xfrm flipV="1">
            <a:off x="3060700" y="4497388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0" name="Text Box 21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20485" name="AutoShape 2"/>
          <p:cNvSpPr>
            <a:spLocks noChangeArrowheads="1"/>
          </p:cNvSpPr>
          <p:nvPr/>
        </p:nvSpPr>
        <p:spPr bwMode="auto">
          <a:xfrm flipH="1">
            <a:off x="4068763" y="2700338"/>
            <a:ext cx="64770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AutoShape 3"/>
          <p:cNvSpPr>
            <a:spLocks noChangeArrowheads="1"/>
          </p:cNvSpPr>
          <p:nvPr/>
        </p:nvSpPr>
        <p:spPr bwMode="auto">
          <a:xfrm>
            <a:off x="4068763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AutoShape 4"/>
          <p:cNvSpPr>
            <a:spLocks noChangeArrowheads="1"/>
          </p:cNvSpPr>
          <p:nvPr/>
        </p:nvSpPr>
        <p:spPr bwMode="auto">
          <a:xfrm>
            <a:off x="6300788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AutoShape 5"/>
          <p:cNvSpPr>
            <a:spLocks noChangeArrowheads="1"/>
          </p:cNvSpPr>
          <p:nvPr/>
        </p:nvSpPr>
        <p:spPr bwMode="auto">
          <a:xfrm>
            <a:off x="6264275" y="2700338"/>
            <a:ext cx="75565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274888"/>
            <a:ext cx="467995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4819650" y="5656263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4032250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6264275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>
            <a:off x="4679950" y="2339975"/>
            <a:ext cx="16192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4013200" y="2016125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5" name="Text Box 12"/>
          <p:cNvSpPr txBox="1">
            <a:spLocks noChangeArrowheads="1"/>
          </p:cNvSpPr>
          <p:nvPr/>
        </p:nvSpPr>
        <p:spPr bwMode="auto">
          <a:xfrm>
            <a:off x="4913313" y="2016125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6281738" y="2016125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1871663" y="1260475"/>
            <a:ext cx="5445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250mW Category (920.5 ~ 923.5MHz) &gt;</a:t>
            </a:r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>
            <a:off x="2700338" y="4140200"/>
            <a:ext cx="720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>
            <a:off x="1044575" y="3960813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-29dBm/100KHz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2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24dBm/(200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 flipV="1">
            <a:off x="3060700" y="4498975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&lt;Miscellaneous 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590550"/>
          </a:xfrm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Frequency Tolerance 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19275" y="1223963"/>
            <a:ext cx="6640513" cy="53816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Within </a:t>
            </a:r>
            <a:r>
              <a:rPr lang="en-US" altLang="ja-JP" sz="2000" dirty="0" smtClean="0">
                <a:cs typeface="Times New Roman" pitchFamily="16" charset="0"/>
              </a:rPr>
              <a:t>±20 ppm 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85800" y="1730375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Tx power Tolerance </a:t>
            </a:r>
            <a:r>
              <a:rPr lang="en-US" altLang="ja-JP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1800225" y="2197100"/>
            <a:ext cx="6659563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Between +20% and -80% of the designed power level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685800" y="2792413"/>
            <a:ext cx="77549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Antenna Gain 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836738" y="3367088"/>
            <a:ext cx="665956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+3dBi max. with max. Tx power allowed.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Higher gain antenna is allowed to use, provided that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EIRP level is kept below than that with max. Tx power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using +3dBi antenna.   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775493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Permitted Communication 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819275" y="5651500"/>
            <a:ext cx="66405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Simplex (with or without Rx), Duplex (FDD, CDD, etc.),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 half Duplex (TDD),  Broadcast and Multicast.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720725" y="936625"/>
            <a:ext cx="7773988" cy="3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&lt; Reference </a:t>
            </a:r>
            <a:r>
              <a:rPr lang="en-US" altLang="ja-JP" b="1" dirty="0" smtClean="0">
                <a:solidFill>
                  <a:srgbClr val="000000"/>
                </a:solidFill>
              </a:rPr>
              <a:t>&gt; </a:t>
            </a:r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755576" y="1556792"/>
            <a:ext cx="7704906" cy="4680520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</a:rPr>
              <a:t>-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IEEE802.11 Doc: 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  </a:t>
            </a:r>
            <a:r>
              <a:rPr lang="ja-JP" altLang="en-US" sz="1400" b="1" dirty="0" smtClean="0">
                <a:solidFill>
                  <a:srgbClr val="000000"/>
                </a:solidFill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11-11-0974-01-00ah-Consultation-Summary-of-Japanese-920MHzBand-Rules-and-Conditions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</a:t>
            </a:r>
            <a:r>
              <a:rPr lang="ja-JP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Press </a:t>
            </a:r>
            <a:r>
              <a:rPr lang="en-US" altLang="ja-JP" sz="1600" b="1" dirty="0">
                <a:solidFill>
                  <a:srgbClr val="000000"/>
                </a:solidFill>
              </a:rPr>
              <a:t>Release of MIC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Japanese )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http://www.soumu.go.jp/menu_news/s-news/0kiban14_01000036.html 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Summary Table of 920MHz RFID/WSN systems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in Japanese ) 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http://www.soumu.go.jp/main_content/000119517.pdf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Consultation Report for public comments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Japanese )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http://www.soumu.go.jp/main_content/000113160.pdf &gt;  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TELEC Test procedure document for radio certification (written in Japanese)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&lt; http://www.telec.or.jp/book/files/h2405_kaitei_self07.pdf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(Purchase required)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ARIB Std</a:t>
            </a:r>
            <a:r>
              <a:rPr lang="en-US" altLang="ja-JP" sz="1600" b="1" dirty="0">
                <a:solidFill>
                  <a:srgbClr val="000000"/>
                </a:solidFill>
              </a:rPr>
              <a:t>.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T-108 ( written in Japanese )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&lt; http://www.arib.or.jp/english/html/overview/doc/1-STD-T108v1_0.pdf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 English translation of ARIB Std. T-108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&lt; </a:t>
            </a:r>
            <a:r>
              <a:rPr lang="en-US" altLang="ja-JP" sz="1600" b="1" dirty="0">
                <a:solidFill>
                  <a:srgbClr val="000000"/>
                </a:solidFill>
              </a:rPr>
              <a:t>http://www.arib.or.jp/english/html/overview/doc/5-STD-T108v1_0-E1.pdf &gt;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68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3600" dirty="0" smtClean="0"/>
              <a:t>Appendix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54089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Voluntary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deployment </a:t>
            </a:r>
            <a:r>
              <a:rPr lang="en-US" sz="2800" dirty="0" smtClean="0"/>
              <a:t>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Recommendation of ARIB Std. T-108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27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channelization and usage&gt;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27133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Recommended channelization by ARIB Std. T-108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556792"/>
            <a:ext cx="7754938" cy="496855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channel usage sub-categorization over MIC regulation 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Introducing two additional frequency boundary at 916.9 &amp; 922.3MHz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Corresponding spectrum masks including band-edge notation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band-edge notation is associated with no consistent  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measurement procedure so far. Both TELEC T-245 and 248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include no performance requirement on this notation.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transmission control sub-categorization are introduced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Sub-categorization in term of :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Frequency portion of channel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Transmission duration and pause duration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Number of bundled channel, and so on </a:t>
            </a:r>
            <a:endParaRPr lang="en-US" altLang="ja-JP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764704"/>
            <a:ext cx="8640762" cy="69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920MHzBand Channel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usage Plan </a:t>
            </a:r>
            <a:r>
              <a:rPr lang="en-US" altLang="ja-JP" sz="2000" b="1" dirty="0">
                <a:solidFill>
                  <a:srgbClr val="000000"/>
                </a:solidFill>
              </a:rPr>
              <a:t>of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each RFID/WSN </a:t>
            </a:r>
            <a:r>
              <a:rPr lang="en-US" altLang="ja-JP" sz="2000" b="1" dirty="0">
                <a:solidFill>
                  <a:srgbClr val="000000"/>
                </a:solidFill>
              </a:rPr>
              <a:t>Systems </a:t>
            </a:r>
            <a:endParaRPr lang="en-US" altLang="ja-JP" sz="2000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(Recommended by ARIB Std. T-108)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382961"/>
            <a:ext cx="8821613" cy="3998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798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922.3MHz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 bwMode="auto">
          <a:xfrm rot="5400000" flipV="1">
            <a:off x="4844353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916.9MHz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 flipV="1">
            <a:off x="2108049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61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352128"/>
            <a:ext cx="7776343" cy="502920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In the case of upcoming 920MHz band, the rules and conditions of Law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ordinance and ARIB Std. T-108 are not identical.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  Every systems and devices operated in 920MHz band have to abide by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so the device certification process and the test procedure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(TELEC </a:t>
            </a:r>
            <a:r>
              <a:rPr lang="en-US" altLang="ja-JP" sz="2000" b="0" dirty="0"/>
              <a:t>Test procedure T-245/T-248) are based on Law ordinance , </a:t>
            </a:r>
            <a:r>
              <a:rPr lang="en-US" altLang="ja-JP" sz="2000" b="0" dirty="0" smtClean="0"/>
              <a:t>not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ARIB Std. T-108.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Of course ARIB Std. T-108 is articulated to conform sufficiently with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and is introducing additional rules, which are discussed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arbitrated within open forum participated by several major industry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alliances and deployment entities. ARIB Std. T-108 recommends several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voluntary deployment rules including a boundary frequency (916.9MHz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922.3MHz, so far) in term of coexistence conditions, which is to be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re-examined in future and may be changed by ARIB.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7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&lt;Spectrum masks&gt;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359291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395536" y="1260475"/>
            <a:ext cx="856895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915.9~916.9MHz portion of 1mW Category(915.9~928.1MHz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96149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02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323528" y="1260475"/>
            <a:ext cx="849694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920.5~922.3MHz portion of 20mW Category(920.5~928.1MHz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52826"/>
            <a:ext cx="8064896" cy="460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251520" y="1260475"/>
            <a:ext cx="86770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920.5~922.5MHz portion of </a:t>
            </a:r>
            <a:r>
              <a:rPr lang="en-US" altLang="ja-JP" dirty="0">
                <a:solidFill>
                  <a:srgbClr val="000000"/>
                </a:solidFill>
              </a:rPr>
              <a:t>250mW </a:t>
            </a:r>
            <a:r>
              <a:rPr lang="en-US" altLang="ja-JP" dirty="0" smtClean="0">
                <a:solidFill>
                  <a:srgbClr val="000000"/>
                </a:solidFill>
              </a:rPr>
              <a:t>Category(920.5~923.5MHz) &gt;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6088"/>
            <a:ext cx="8352928" cy="466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71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342900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&lt;Transmission Control recommendation of ARIB Std. T-108&gt; </a:t>
            </a:r>
          </a:p>
        </p:txBody>
      </p:sp>
    </p:spTree>
    <p:extLst>
      <p:ext uri="{BB962C8B-B14F-4D97-AF65-F5344CB8AC3E}">
        <p14:creationId xmlns:p14="http://schemas.microsoft.com/office/powerpoint/2010/main" val="163085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5296"/>
            <a:ext cx="8682746" cy="466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67544" y="749647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059749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" y="2330376"/>
            <a:ext cx="8902326" cy="318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3150362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556792"/>
            <a:ext cx="8748464" cy="4106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467544" y="908720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2900"/>
            <a:ext cx="5832648" cy="790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941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685800" y="2917825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3200" dirty="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15616" y="1700808"/>
            <a:ext cx="424847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Law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 ordinance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Radio law/Regulations for enforcement of radio law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Ordinance regulating</a:t>
            </a:r>
            <a:r>
              <a:rPr lang="en-US" altLang="ja-JP" sz="1050" dirty="0" smtClean="0">
                <a:solidFill>
                  <a:schemeClr val="tx1"/>
                </a:solidFill>
              </a:rPr>
              <a:t> radio equipment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dirty="0" smtClean="0">
                <a:solidFill>
                  <a:schemeClr val="tx1"/>
                </a:solidFill>
              </a:rPr>
              <a:t>Ordinance concerning technical regulations conformity certification 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204864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MIC (ministry)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2996952"/>
            <a:ext cx="155001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Telecommunication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Counci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6660232" y="2492896"/>
            <a:ext cx="0" cy="5040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807924" y="2564904"/>
            <a:ext cx="136447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Consultation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 bwMode="auto">
          <a:xfrm flipH="1">
            <a:off x="5364088" y="2348880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7812360" y="2996952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Specific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WGs 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Arrow Connector 17"/>
          <p:cNvCxnSpPr>
            <a:stCxn id="17" idx="1"/>
            <a:endCxn id="9" idx="3"/>
          </p:cNvCxnSpPr>
          <p:nvPr/>
        </p:nvCxnSpPr>
        <p:spPr bwMode="auto">
          <a:xfrm flipH="1">
            <a:off x="7418154" y="3212976"/>
            <a:ext cx="39420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5868144" y="1700808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Parliament(House of representative)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364088" y="1844824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6660232" y="1988840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95536" y="4365104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>
            <a:off x="5868144" y="4077072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TELEC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(Telecom Engineering Center 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8144" y="5301208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00" dirty="0" smtClean="0">
                <a:solidFill>
                  <a:schemeClr val="tx1"/>
                </a:solidFill>
              </a:rPr>
              <a:t>(Association of Radio Industries and Businesses)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8" name="Straight Arrow Connector 37"/>
          <p:cNvCxnSpPr>
            <a:stCxn id="33" idx="1"/>
            <a:endCxn id="55" idx="3"/>
          </p:cNvCxnSpPr>
          <p:nvPr/>
        </p:nvCxnSpPr>
        <p:spPr bwMode="auto">
          <a:xfrm flipH="1" flipV="1">
            <a:off x="5364088" y="3284984"/>
            <a:ext cx="504056" cy="104411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3059832" y="5301208"/>
            <a:ext cx="230425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Std.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</a:rPr>
              <a:t>T-108)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Arrow Connector 40"/>
          <p:cNvCxnSpPr>
            <a:stCxn id="34" idx="1"/>
            <a:endCxn id="40" idx="3"/>
          </p:cNvCxnSpPr>
          <p:nvPr/>
        </p:nvCxnSpPr>
        <p:spPr bwMode="auto">
          <a:xfrm flipH="1">
            <a:off x="5364088" y="5553236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ounded Rectangle 49"/>
          <p:cNvSpPr/>
          <p:nvPr/>
        </p:nvSpPr>
        <p:spPr bwMode="auto">
          <a:xfrm>
            <a:off x="611559" y="3429000"/>
            <a:ext cx="1656185" cy="208823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Conformance </a:t>
            </a:r>
          </a:p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 </a:t>
            </a: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Product</a:t>
            </a:r>
          </a:p>
          <a:p>
            <a:pPr algn="ctr"/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Bent Arrow 51"/>
          <p:cNvSpPr/>
          <p:nvPr/>
        </p:nvSpPr>
        <p:spPr bwMode="auto">
          <a:xfrm rot="10800000">
            <a:off x="2267743" y="2564904"/>
            <a:ext cx="1922510" cy="1548172"/>
          </a:xfrm>
          <a:prstGeom prst="bentArrow">
            <a:avLst>
              <a:gd name="adj1" fmla="val 9657"/>
              <a:gd name="adj2" fmla="val 11462"/>
              <a:gd name="adj3" fmla="val 20487"/>
              <a:gd name="adj4" fmla="val 43750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059832" y="3140968"/>
            <a:ext cx="2304256" cy="2880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Test Procedure (T-245/T-248)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02987" y="3594502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Mandatory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 bwMode="auto">
          <a:xfrm rot="10800000" flipV="1">
            <a:off x="2267742" y="4725144"/>
            <a:ext cx="1922512" cy="576064"/>
          </a:xfrm>
          <a:prstGeom prst="bentArrow">
            <a:avLst>
              <a:gd name="adj1" fmla="val 23872"/>
              <a:gd name="adj2" fmla="val 36101"/>
              <a:gd name="adj3" fmla="val 50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1202" y="4602614"/>
            <a:ext cx="1066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Voluntary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12360" y="6021288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Industrial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Alliances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40152" y="6021288"/>
            <a:ext cx="145908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System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Deploying entities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6732239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8244407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6511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/>
              <a:t>Law ordinance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406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band and channelization&gt;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 </a:t>
            </a:r>
          </a:p>
        </p:txBody>
      </p:sp>
    </p:spTree>
    <p:extLst>
      <p:ext uri="{BB962C8B-B14F-4D97-AF65-F5344CB8AC3E}">
        <p14:creationId xmlns:p14="http://schemas.microsoft.com/office/powerpoint/2010/main" val="16205936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Entire 920MHz channelization 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628800"/>
            <a:ext cx="7754938" cy="460851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Frequency band usage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100kHz width element channel : 928.10 - 929.70 ( 16 channels )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Shared portion with Passive RFID system : 915.9 - 923.5MHz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boundary of 923.5MHz is supposed to be re-examined </a:t>
            </a:r>
            <a:br>
              <a:rPr lang="en-US" altLang="ja-JP" dirty="0" smtClean="0"/>
            </a:br>
            <a:r>
              <a:rPr lang="en-US" altLang="ja-JP" dirty="0" smtClean="0"/>
              <a:t>              in future by MIC.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Limited channel usages depending on each Tx power level category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Eight categories of channel usage including passive RFID systems  </a:t>
            </a:r>
          </a:p>
          <a:p>
            <a:pPr marL="0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1074738"/>
            <a:ext cx="8640762" cy="48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and channelization for WSN and passive RFID systems </a:t>
            </a:r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539553" y="2132855"/>
            <a:ext cx="727280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7812360" y="2132856"/>
            <a:ext cx="118717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168650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200kHz Element channel</a:t>
            </a:r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7345363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100kHz Element channel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00949"/>
              </p:ext>
            </p:extLst>
          </p:nvPr>
        </p:nvGraphicFramePr>
        <p:xfrm>
          <a:off x="1275064" y="5301208"/>
          <a:ext cx="6930719" cy="1234440"/>
        </p:xfrm>
        <a:graphic>
          <a:graphicData uri="http://schemas.openxmlformats.org/drawingml/2006/table">
            <a:tbl>
              <a:tblPr/>
              <a:tblGrid>
                <a:gridCol w="145447"/>
                <a:gridCol w="145447"/>
                <a:gridCol w="147757"/>
                <a:gridCol w="145447"/>
                <a:gridCol w="147757"/>
                <a:gridCol w="145447"/>
                <a:gridCol w="145447"/>
                <a:gridCol w="14544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</a:tblGrid>
              <a:tr h="1173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Passive RFID Systems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Licensed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Licensed）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Light License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</a:t>
                      </a:r>
                      <a:r>
                        <a:rPr lang="en-US" sz="900" b="0" i="0" u="none" strike="noStrike" dirty="0" smtClean="0">
                          <a:effectLst/>
                          <a:latin typeface="ＭＳ Ｐゴシック"/>
                        </a:rPr>
                        <a:t>registered）</a:t>
                      </a:r>
                      <a:endParaRPr 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Data Return Ch. of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Miller Sub-carrier Systems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7359"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359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58870"/>
              </p:ext>
            </p:extLst>
          </p:nvPr>
        </p:nvGraphicFramePr>
        <p:xfrm>
          <a:off x="107485" y="2276872"/>
          <a:ext cx="8892045" cy="3096340"/>
        </p:xfrm>
        <a:graphic>
          <a:graphicData uri="http://schemas.openxmlformats.org/drawingml/2006/table">
            <a:tbl>
              <a:tblPr/>
              <a:tblGrid>
                <a:gridCol w="433221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</a:tblGrid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１W・LBT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928.75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928.85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928.95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929.05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02"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74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77058"/>
              </p:ext>
            </p:extLst>
          </p:nvPr>
        </p:nvGraphicFramePr>
        <p:xfrm>
          <a:off x="467544" y="1462075"/>
          <a:ext cx="8208713" cy="2903029"/>
        </p:xfrm>
        <a:graphic>
          <a:graphicData uri="http://schemas.openxmlformats.org/drawingml/2006/table">
            <a:tbl>
              <a:tblPr/>
              <a:tblGrid>
                <a:gridCol w="2352901"/>
                <a:gridCol w="5855812"/>
              </a:tblGrid>
              <a:tr h="331472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 ( Based on maximum Tx Power )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(3dBm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915.9-928.1MHz, 61x 200kHz element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(16dBm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920.5-928.1MHz, 38x 200kHz elementary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Convenient Radio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250mW (27dBm eirp)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[Registration required]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250mW or less Tx power: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920.5-923.5MHz, 15x 200kHz elementary channels 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687882"/>
              </p:ext>
            </p:extLst>
          </p:nvPr>
        </p:nvGraphicFramePr>
        <p:xfrm>
          <a:off x="467544" y="4581128"/>
          <a:ext cx="8208912" cy="1656184"/>
        </p:xfrm>
        <a:graphic>
          <a:graphicData uri="http://schemas.openxmlformats.org/drawingml/2006/table">
            <a:tbl>
              <a:tblPr/>
              <a:tblGrid>
                <a:gridCol w="2418626"/>
                <a:gridCol w="1611349"/>
                <a:gridCol w="4178937"/>
              </a:tblGrid>
              <a:tr h="337878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Data Transmission 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042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Modulation Scheme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Not specified,  i.e. any modulation can be used.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0982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Bundled usage of Element channels  ( ~ max. occupied signal width )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Maximum number  of Element channels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Up to 5 channels,  (1MHzBWmax.)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60042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920MHz band channelization &amp; usage rules in term of Active WSN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24288</TotalTime>
  <Words>3041</Words>
  <Application>Microsoft Office PowerPoint</Application>
  <PresentationFormat>On-screen Show (4:3)</PresentationFormat>
  <Paragraphs>1731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Office Theme</vt:lpstr>
      <vt:lpstr>Custom Design</vt:lpstr>
      <vt:lpstr>Microsoft Word 97 - 2003 Document</vt:lpstr>
      <vt:lpstr>Summary of  Latest Japanese 920MHz Rules and Conditions </vt:lpstr>
      <vt:lpstr>Purpose </vt:lpstr>
      <vt:lpstr>Law ordinance and Voluntary ARIB Std. T-108 </vt:lpstr>
      <vt:lpstr>Law ordinance and Voluntary ARIB Std. T-108 </vt:lpstr>
      <vt:lpstr>PowerPoint Presentation</vt:lpstr>
      <vt:lpstr>PowerPoint Presentation</vt:lpstr>
      <vt:lpstr>Entire 920MHz channelization  </vt:lpstr>
      <vt:lpstr>PowerPoint Presentation</vt:lpstr>
      <vt:lpstr>920MHz band channelization &amp; usage rules in term of Active WSN </vt:lpstr>
      <vt:lpstr>PowerPoint Presentation</vt:lpstr>
      <vt:lpstr>PowerPoint Presentation</vt:lpstr>
      <vt:lpstr>Transmission control requirements for each system categories </vt:lpstr>
      <vt:lpstr>Exception of LBT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Frequency Tolerance </vt:lpstr>
      <vt:lpstr>PowerPoint Presentation</vt:lpstr>
      <vt:lpstr>PowerPoint Presentation</vt:lpstr>
      <vt:lpstr>PowerPoint Presentation</vt:lpstr>
      <vt:lpstr>PowerPoint Presentation</vt:lpstr>
      <vt:lpstr>Recommended channelization by ARIB Std. T-108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&lt;Transmission Control recommendation of ARIB Std. T-108&gt; </vt:lpstr>
      <vt:lpstr>PowerPoint Presentation</vt:lpstr>
      <vt:lpstr>Transmission Control recommendation of ARIB Std. T-108  (Continued)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Supplemental Use Cases in Industrial Apps</dc:title>
  <dc:creator>Shusaku Shimada</dc:creator>
  <cp:lastModifiedBy>SchubiquisT</cp:lastModifiedBy>
  <cp:revision>25</cp:revision>
  <cp:lastPrinted>1998-02-10T13:28:06Z</cp:lastPrinted>
  <dcterms:created xsi:type="dcterms:W3CDTF">2010-12-03T03:36:48Z</dcterms:created>
  <dcterms:modified xsi:type="dcterms:W3CDTF">2012-05-16T12:08:15Z</dcterms:modified>
</cp:coreProperties>
</file>