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62" r:id="rId2"/>
  </p:sldMasterIdLst>
  <p:notesMasterIdLst>
    <p:notesMasterId r:id="rId41"/>
  </p:notesMasterIdLst>
  <p:handoutMasterIdLst>
    <p:handoutMasterId r:id="rId42"/>
  </p:handoutMasterIdLst>
  <p:sldIdLst>
    <p:sldId id="256" r:id="rId3"/>
    <p:sldId id="257" r:id="rId4"/>
    <p:sldId id="280" r:id="rId5"/>
    <p:sldId id="301" r:id="rId6"/>
    <p:sldId id="281" r:id="rId7"/>
    <p:sldId id="299" r:id="rId8"/>
    <p:sldId id="259" r:id="rId9"/>
    <p:sldId id="292" r:id="rId10"/>
    <p:sldId id="262" r:id="rId11"/>
    <p:sldId id="293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3" r:id="rId22"/>
    <p:sldId id="274" r:id="rId23"/>
    <p:sldId id="275" r:id="rId24"/>
    <p:sldId id="276" r:id="rId25"/>
    <p:sldId id="277" r:id="rId26"/>
    <p:sldId id="300" r:id="rId27"/>
    <p:sldId id="302" r:id="rId28"/>
    <p:sldId id="284" r:id="rId29"/>
    <p:sldId id="295" r:id="rId30"/>
    <p:sldId id="288" r:id="rId31"/>
    <p:sldId id="287" r:id="rId32"/>
    <p:sldId id="296" r:id="rId33"/>
    <p:sldId id="297" r:id="rId34"/>
    <p:sldId id="298" r:id="rId35"/>
    <p:sldId id="286" r:id="rId36"/>
    <p:sldId id="290" r:id="rId37"/>
    <p:sldId id="294" r:id="rId38"/>
    <p:sldId id="291" r:id="rId39"/>
    <p:sldId id="278" r:id="rId4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354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kumimoji="1" sz="1200" smtClean="0"/>
            </a:lvl1pPr>
          </a:lstStyle>
          <a:p>
            <a:pPr>
              <a:defRPr/>
            </a:pPr>
            <a:r>
              <a:rPr lang="en-US" altLang="ja-JP" dirty="0"/>
              <a:t>doc.: IEEE 802.11-12/0534r0</a:t>
            </a:r>
            <a:endParaRPr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kumimoji="1" sz="1200" smtClean="0"/>
            </a:lvl1pPr>
          </a:lstStyle>
          <a:p>
            <a:pPr>
              <a:defRPr/>
            </a:pPr>
            <a:r>
              <a:rPr lang="en-US" altLang="ja-JP" dirty="0"/>
              <a:t>May 2012</a:t>
            </a:r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kumimoji="1" sz="1200" smtClean="0"/>
            </a:lvl1pPr>
          </a:lstStyle>
          <a:p>
            <a:pPr>
              <a:defRPr/>
            </a:pPr>
            <a:r>
              <a:rPr lang="en-US" altLang="ja-JP" dirty="0"/>
              <a:t>Shusaku Shimada, Yokogawa Co.</a:t>
            </a:r>
            <a:endParaRPr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kumimoji="1" sz="1200" smtClean="0"/>
            </a:lvl1pPr>
          </a:lstStyle>
          <a:p>
            <a:pPr>
              <a:defRPr/>
            </a:pPr>
            <a:fld id="{1BE308A9-AB1F-47F9-8E60-EE1A889ED11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524473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3" name="AutoShape 2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4" name="AutoShape 3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5" name="AutoShape 4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6" name="AutoShape 5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7" name="AutoShape 6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8" name="AutoShape 7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9" name="AutoShape 8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0" name="AutoShape 9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1" name="AutoShape 10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2" name="AutoShape 1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3" name="AutoShape 12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63500"/>
            <a:ext cx="622300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/>
              <a:t>doc.: IEEE 802.11-12/0534r0</a:t>
            </a:r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dt"/>
          </p:nvPr>
        </p:nvSpPr>
        <p:spPr bwMode="auto">
          <a:xfrm>
            <a:off x="654050" y="63500"/>
            <a:ext cx="808038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ja-JP" dirty="0"/>
              <a:t>May 2012</a:t>
            </a:r>
            <a:endParaRPr lang="en-US" dirty="0"/>
          </a:p>
        </p:txBody>
      </p:sp>
      <p:sp>
        <p:nvSpPr>
          <p:cNvPr id="25616" name="Rectangle 1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10100" cy="3449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64" name="Rectangle 16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67300" cy="415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ja-JP" noProof="0" smtClean="0"/>
          </a:p>
        </p:txBody>
      </p:sp>
      <p:sp>
        <p:nvSpPr>
          <p:cNvPr id="2065" name="Rectangle 17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04875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5pPr marL="457200" lvl="4" indent="0" algn="r">
              <a:buClrTx/>
              <a:buFontTx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1200" smtClean="0">
                <a:solidFill>
                  <a:srgbClr val="000000"/>
                </a:solidFill>
              </a:defRPr>
            </a:lvl5pPr>
          </a:lstStyle>
          <a:p>
            <a:pPr lvl="4">
              <a:defRPr/>
            </a:pPr>
            <a:r>
              <a:rPr lang="en-US" dirty="0"/>
              <a:t>Shusaku Shimada, Yokogawa Co.</a:t>
            </a:r>
          </a:p>
        </p:txBody>
      </p:sp>
      <p:sp>
        <p:nvSpPr>
          <p:cNvPr id="2066" name="Rectangle 18"/>
          <p:cNvSpPr>
            <a:spLocks noGrp="1" noChangeArrowheads="1"/>
          </p:cNvSpPr>
          <p:nvPr>
            <p:ph type="sldNum"/>
          </p:nvPr>
        </p:nvSpPr>
        <p:spPr bwMode="auto">
          <a:xfrm>
            <a:off x="3152775" y="8985250"/>
            <a:ext cx="56356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63CF3A2F-C8B7-4BD1-A5C2-32C77CD4A1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5620" name="Rectangle 19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5621" name="Line 20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622" name="Line 21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857513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6627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6628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6629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29A6B55C-6D82-40A4-9EE9-C037838427F8}" type="slidenum">
              <a:rPr lang="en-US" altLang="ja-JP" sz="1200">
                <a:solidFill>
                  <a:srgbClr val="000000"/>
                </a:solidFill>
              </a:rPr>
              <a:pPr/>
              <a:t>1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663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3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1747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1748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1749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0CECF283-8872-4FF2-9B66-0C390CBFAD5E}" type="slidenum">
              <a:rPr lang="en-US" altLang="ja-JP" sz="1200">
                <a:solidFill>
                  <a:srgbClr val="000000"/>
                </a:solidFill>
              </a:rPr>
              <a:pPr/>
              <a:t>10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175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5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379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379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379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05AB6ADD-CDFD-40E0-8BF8-DCB1A289564C}" type="slidenum">
              <a:rPr lang="en-US" altLang="ja-JP" sz="1200">
                <a:solidFill>
                  <a:srgbClr val="000000"/>
                </a:solidFill>
              </a:rPr>
              <a:pPr/>
              <a:t>11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379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481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482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482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76A08476-BA84-4313-B6A0-886C8F3C00F1}" type="slidenum">
              <a:rPr lang="en-US" altLang="ja-JP" sz="1200">
                <a:solidFill>
                  <a:srgbClr val="000000"/>
                </a:solidFill>
              </a:rPr>
              <a:pPr/>
              <a:t>12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482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5843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5844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5845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99A1EDE8-FBE5-435F-B6A6-04A75830C6D8}" type="slidenum">
              <a:rPr lang="en-US" altLang="ja-JP" sz="1200">
                <a:solidFill>
                  <a:srgbClr val="000000"/>
                </a:solidFill>
              </a:rPr>
              <a:pPr/>
              <a:t>13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584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6867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6868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6869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310C0B82-BF22-47F2-9CFD-6918746EDE73}" type="slidenum">
              <a:rPr lang="en-US" altLang="ja-JP" sz="1200">
                <a:solidFill>
                  <a:srgbClr val="000000"/>
                </a:solidFill>
              </a:rPr>
              <a:pPr/>
              <a:t>14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687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7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7891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7892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7893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07DB1AB7-5838-4E16-BE6D-98DF60A0EDA0}" type="slidenum">
              <a:rPr lang="en-US" altLang="ja-JP" sz="1200">
                <a:solidFill>
                  <a:srgbClr val="000000"/>
                </a:solidFill>
              </a:rPr>
              <a:pPr/>
              <a:t>15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789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891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891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891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06A54A18-1658-49A3-AEF5-99755530B53A}" type="slidenum">
              <a:rPr lang="en-US" altLang="ja-JP" sz="1200">
                <a:solidFill>
                  <a:srgbClr val="000000"/>
                </a:solidFill>
              </a:rPr>
              <a:pPr/>
              <a:t>16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891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993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994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994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20532EB2-3C6D-42D9-8B3E-8DE8FBA91AB7}" type="slidenum">
              <a:rPr lang="en-US" altLang="ja-JP" sz="1200">
                <a:solidFill>
                  <a:srgbClr val="000000"/>
                </a:solidFill>
              </a:rPr>
              <a:pPr/>
              <a:t>17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994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4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0963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0964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0965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BBEAA06E-BCFB-4A6A-B4C3-164E190D37C0}" type="slidenum">
              <a:rPr lang="en-US" altLang="ja-JP" sz="1200">
                <a:solidFill>
                  <a:srgbClr val="000000"/>
                </a:solidFill>
              </a:rPr>
              <a:pPr/>
              <a:t>18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096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1987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1988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1989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82459AB5-AC3B-4CED-A032-29DA67C00ADE}" type="slidenum">
              <a:rPr lang="en-US" altLang="ja-JP" sz="1200">
                <a:solidFill>
                  <a:srgbClr val="000000"/>
                </a:solidFill>
              </a:rPr>
              <a:pPr/>
              <a:t>19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199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9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7651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7652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7653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7B265945-18F3-40E3-970F-35A21DB26D9E}" type="slidenum">
              <a:rPr lang="en-US" altLang="ja-JP" sz="1200">
                <a:solidFill>
                  <a:srgbClr val="000000"/>
                </a:solidFill>
              </a:rPr>
              <a:pPr/>
              <a:t>2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765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403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403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403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1A859E68-919F-4E92-85FD-5E5BDCD8563F}" type="slidenum">
              <a:rPr lang="en-US" altLang="ja-JP" sz="1200">
                <a:solidFill>
                  <a:srgbClr val="000000"/>
                </a:solidFill>
              </a:rPr>
              <a:pPr/>
              <a:t>20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403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505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506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506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0D46FAF7-A4D8-4009-B636-ED2334346746}" type="slidenum">
              <a:rPr lang="en-US" altLang="ja-JP" sz="1200">
                <a:solidFill>
                  <a:srgbClr val="000000"/>
                </a:solidFill>
              </a:rPr>
              <a:pPr/>
              <a:t>21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506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6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6083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6084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6085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EB960680-F604-4B94-990E-38999E2AC030}" type="slidenum">
              <a:rPr lang="en-US" altLang="ja-JP" sz="1200">
                <a:solidFill>
                  <a:srgbClr val="000000"/>
                </a:solidFill>
              </a:rPr>
              <a:pPr/>
              <a:t>22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608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7107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7108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7109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62B621EF-3533-4DEC-AFD8-94F67B03CF5F}" type="slidenum">
              <a:rPr lang="en-US" altLang="ja-JP" sz="1200">
                <a:solidFill>
                  <a:srgbClr val="000000"/>
                </a:solidFill>
              </a:rPr>
              <a:pPr/>
              <a:t>23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711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1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8131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8132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8133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9EC017F7-AB87-47D2-829A-C06AAF619BE9}" type="slidenum">
              <a:rPr lang="en-US" altLang="ja-JP" sz="1200">
                <a:solidFill>
                  <a:srgbClr val="000000"/>
                </a:solidFill>
              </a:rPr>
              <a:pPr/>
              <a:t>24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813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867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867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867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CE2FB2D4-6046-40EA-B93A-C51D66980802}" type="slidenum">
              <a:rPr lang="en-US" altLang="ja-JP" sz="1200">
                <a:solidFill>
                  <a:srgbClr val="000000"/>
                </a:solidFill>
              </a:rPr>
              <a:pPr/>
              <a:t>25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86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867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867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867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CE2FB2D4-6046-40EA-B93A-C51D66980802}" type="slidenum">
              <a:rPr lang="en-US" altLang="ja-JP" sz="1200">
                <a:solidFill>
                  <a:srgbClr val="000000"/>
                </a:solidFill>
              </a:rPr>
              <a:pPr/>
              <a:t>26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86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867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867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867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CE2FB2D4-6046-40EA-B93A-C51D66980802}" type="slidenum">
              <a:rPr lang="en-US" altLang="ja-JP" sz="1200">
                <a:solidFill>
                  <a:srgbClr val="000000"/>
                </a:solidFill>
              </a:rPr>
              <a:pPr/>
              <a:t>27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86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969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970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970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DBBD4E69-F87D-4994-9B09-EC8DB495FD42}" type="slidenum">
              <a:rPr lang="en-US" altLang="ja-JP" sz="1200">
                <a:solidFill>
                  <a:srgbClr val="000000"/>
                </a:solidFill>
              </a:rPr>
              <a:pPr/>
              <a:t>28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970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0723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0724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0725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A23F2ECD-115A-446F-A9B6-05EE463EF8B3}" type="slidenum">
              <a:rPr lang="en-US" altLang="ja-JP" sz="1200">
                <a:solidFill>
                  <a:srgbClr val="000000"/>
                </a:solidFill>
              </a:rPr>
              <a:pPr/>
              <a:t>29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072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7651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7652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7653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7B265945-18F3-40E3-970F-35A21DB26D9E}" type="slidenum">
              <a:rPr lang="en-US" altLang="ja-JP" sz="1200">
                <a:solidFill>
                  <a:srgbClr val="000000"/>
                </a:solidFill>
              </a:rPr>
              <a:pPr/>
              <a:t>3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765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867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867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867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CE2FB2D4-6046-40EA-B93A-C51D66980802}" type="slidenum">
              <a:rPr lang="en-US" altLang="ja-JP" sz="1200">
                <a:solidFill>
                  <a:srgbClr val="000000"/>
                </a:solidFill>
              </a:rPr>
              <a:pPr/>
              <a:t>30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86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1987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1988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1989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82459AB5-AC3B-4CED-A032-29DA67C00ADE}" type="slidenum">
              <a:rPr lang="en-US" altLang="ja-JP" sz="1200">
                <a:solidFill>
                  <a:srgbClr val="000000"/>
                </a:solidFill>
              </a:rPr>
              <a:pPr/>
              <a:t>31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199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9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403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403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403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1A859E68-919F-4E92-85FD-5E5BDCD8563F}" type="slidenum">
              <a:rPr lang="en-US" altLang="ja-JP" sz="1200">
                <a:solidFill>
                  <a:srgbClr val="000000"/>
                </a:solidFill>
              </a:rPr>
              <a:pPr/>
              <a:t>32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403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505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506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506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0D46FAF7-A4D8-4009-B636-ED2334346746}" type="slidenum">
              <a:rPr lang="en-US" altLang="ja-JP" sz="1200">
                <a:solidFill>
                  <a:srgbClr val="000000"/>
                </a:solidFill>
              </a:rPr>
              <a:pPr/>
              <a:t>33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506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6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867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867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867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CE2FB2D4-6046-40EA-B93A-C51D66980802}" type="slidenum">
              <a:rPr lang="en-US" altLang="ja-JP" sz="1200">
                <a:solidFill>
                  <a:srgbClr val="000000"/>
                </a:solidFill>
              </a:rPr>
              <a:pPr/>
              <a:t>34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86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481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482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482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76A08476-BA84-4313-B6A0-886C8F3C00F1}" type="slidenum">
              <a:rPr lang="en-US" altLang="ja-JP" sz="1200">
                <a:solidFill>
                  <a:srgbClr val="000000"/>
                </a:solidFill>
              </a:rPr>
              <a:pPr/>
              <a:t>35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482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481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482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482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76A08476-BA84-4313-B6A0-886C8F3C00F1}" type="slidenum">
              <a:rPr lang="en-US" altLang="ja-JP" sz="1200">
                <a:solidFill>
                  <a:srgbClr val="000000"/>
                </a:solidFill>
              </a:rPr>
              <a:pPr/>
              <a:t>36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482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481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482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482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76A08476-BA84-4313-B6A0-886C8F3C00F1}" type="slidenum">
              <a:rPr lang="en-US" altLang="ja-JP" sz="1200">
                <a:solidFill>
                  <a:srgbClr val="000000"/>
                </a:solidFill>
              </a:rPr>
              <a:pPr/>
              <a:t>37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482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915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915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915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95D3FBBF-4FC5-48D7-9286-315B1914FE63}" type="slidenum">
              <a:rPr lang="en-US" altLang="ja-JP" sz="1200">
                <a:solidFill>
                  <a:srgbClr val="000000"/>
                </a:solidFill>
              </a:rPr>
              <a:pPr/>
              <a:t>38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915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7651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7652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7653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7B265945-18F3-40E3-970F-35A21DB26D9E}" type="slidenum">
              <a:rPr lang="en-US" altLang="ja-JP" sz="1200">
                <a:solidFill>
                  <a:srgbClr val="000000"/>
                </a:solidFill>
              </a:rPr>
              <a:pPr/>
              <a:t>4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765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867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867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867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CE2FB2D4-6046-40EA-B93A-C51D66980802}" type="slidenum">
              <a:rPr lang="en-US" altLang="ja-JP" sz="1200">
                <a:solidFill>
                  <a:srgbClr val="000000"/>
                </a:solidFill>
              </a:rPr>
              <a:pPr/>
              <a:t>5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86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867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867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867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CE2FB2D4-6046-40EA-B93A-C51D66980802}" type="slidenum">
              <a:rPr lang="en-US" altLang="ja-JP" sz="1200">
                <a:solidFill>
                  <a:srgbClr val="000000"/>
                </a:solidFill>
              </a:rPr>
              <a:pPr/>
              <a:t>6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86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969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970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970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DBBD4E69-F87D-4994-9B09-EC8DB495FD42}" type="slidenum">
              <a:rPr lang="en-US" altLang="ja-JP" sz="1200">
                <a:solidFill>
                  <a:srgbClr val="000000"/>
                </a:solidFill>
              </a:rPr>
              <a:pPr/>
              <a:t>7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970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0723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0724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0725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A23F2ECD-115A-446F-A9B6-05EE463EF8B3}" type="slidenum">
              <a:rPr lang="en-US" altLang="ja-JP" sz="1200">
                <a:solidFill>
                  <a:srgbClr val="000000"/>
                </a:solidFill>
              </a:rPr>
              <a:pPr/>
              <a:t>8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072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2771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2772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2773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F10CC845-107E-49B4-9E1D-54613D369F86}" type="slidenum">
              <a:rPr lang="en-US" altLang="ja-JP" sz="1200">
                <a:solidFill>
                  <a:srgbClr val="000000"/>
                </a:solidFill>
              </a:rPr>
              <a:pPr/>
              <a:t>9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277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ja-JP" smtClean="0"/>
              <a:t>Click to edit Master subtitle style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C0462-DA19-4869-A6AC-5BF6EAD0F6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335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5EAC1-C9EA-46ED-9CDC-C171884F84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10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00813" y="668338"/>
            <a:ext cx="1938337" cy="5408612"/>
          </a:xfrm>
        </p:spPr>
        <p:txBody>
          <a:bodyPr vert="eaVert"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68338"/>
            <a:ext cx="5662613" cy="5408612"/>
          </a:xfrm>
        </p:spPr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7216E-BF5D-4FA0-BF81-DC0E5F825C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45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68338"/>
            <a:ext cx="7753350" cy="1065212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34D5E-070D-437E-828F-3D42168B13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301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68338"/>
            <a:ext cx="7753350" cy="1065212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53350" cy="4095750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42039-3FCF-43BC-BF2D-D84D1CD2BE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856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 smtClean="0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1E35-9C0E-41A0-AF32-4C6FCF31FC0E}" type="datetimeFigureOut">
              <a:rPr kumimoji="1" lang="ja-JP" altLang="en-US" smtClean="0"/>
              <a:t>2012/5/15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190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1E35-9C0E-41A0-AF32-4C6FCF31FC0E}" type="datetimeFigureOut">
              <a:rPr kumimoji="1" lang="ja-JP" altLang="en-US" smtClean="0"/>
              <a:t>2012/5/15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2629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1E35-9C0E-41A0-AF32-4C6FCF31FC0E}" type="datetimeFigureOut">
              <a:rPr kumimoji="1" lang="ja-JP" altLang="en-US" smtClean="0"/>
              <a:t>2012/5/15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9530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1E35-9C0E-41A0-AF32-4C6FCF31FC0E}" type="datetimeFigureOut">
              <a:rPr kumimoji="1" lang="ja-JP" altLang="en-US" smtClean="0"/>
              <a:t>2012/5/15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1474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1E35-9C0E-41A0-AF32-4C6FCF31FC0E}" type="datetimeFigureOut">
              <a:rPr kumimoji="1" lang="ja-JP" altLang="en-US" smtClean="0"/>
              <a:t>2012/5/15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01528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1E35-9C0E-41A0-AF32-4C6FCF31FC0E}" type="datetimeFigureOut">
              <a:rPr kumimoji="1" lang="ja-JP" altLang="en-US" smtClean="0"/>
              <a:t>2012/5/15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443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dirty="0" smtClean="0"/>
              <a:t>Click to edit Master text styles</a:t>
            </a:r>
          </a:p>
          <a:p>
            <a:pPr lvl="1"/>
            <a:r>
              <a:rPr lang="en-US" altLang="ja-JP" dirty="0" smtClean="0"/>
              <a:t>Second level</a:t>
            </a:r>
          </a:p>
          <a:p>
            <a:pPr lvl="2"/>
            <a:r>
              <a:rPr lang="en-US" altLang="ja-JP" dirty="0" smtClean="0"/>
              <a:t>Third level</a:t>
            </a:r>
          </a:p>
          <a:p>
            <a:pPr lvl="3"/>
            <a:r>
              <a:rPr lang="en-US" altLang="ja-JP" dirty="0" smtClean="0"/>
              <a:t>Fourth level</a:t>
            </a:r>
          </a:p>
          <a:p>
            <a:pPr lvl="4"/>
            <a:r>
              <a:rPr lang="en-US" altLang="ja-JP" dirty="0" smtClean="0"/>
              <a:t>Fifth level</a:t>
            </a:r>
            <a:endParaRPr lang="ja-JP" alt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D01B6-E676-47A6-9346-BADAACD54B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Click to edit Master title style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33499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1E35-9C0E-41A0-AF32-4C6FCF31FC0E}" type="datetimeFigureOut">
              <a:rPr kumimoji="1" lang="ja-JP" altLang="en-US" smtClean="0"/>
              <a:t>2012/5/15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57371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1E35-9C0E-41A0-AF32-4C6FCF31FC0E}" type="datetimeFigureOut">
              <a:rPr kumimoji="1" lang="ja-JP" altLang="en-US" smtClean="0"/>
              <a:t>2012/5/15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01307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1E35-9C0E-41A0-AF32-4C6FCF31FC0E}" type="datetimeFigureOut">
              <a:rPr kumimoji="1" lang="ja-JP" altLang="en-US" smtClean="0"/>
              <a:t>2012/5/15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0209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1E35-9C0E-41A0-AF32-4C6FCF31FC0E}" type="datetimeFigureOut">
              <a:rPr kumimoji="1" lang="ja-JP" altLang="en-US" smtClean="0"/>
              <a:t>2012/5/15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1803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1E35-9C0E-41A0-AF32-4C6FCF31FC0E}" type="datetimeFigureOut">
              <a:rPr kumimoji="1" lang="ja-JP" altLang="en-US" smtClean="0"/>
              <a:t>2012/5/15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210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2EC19-935F-47C0-BF31-3383B0C7BF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099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0475" cy="4095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75" y="1981200"/>
            <a:ext cx="3800475" cy="4095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6439F-6187-4FE0-83A7-3E0D0B439D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18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A6D31-D7B1-437F-99BC-5D9E024DE2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149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0D2CC-ADF1-415F-A8A7-4DBBBA14A5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835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6C1E9-55F5-4F8D-AAEF-F31622F740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122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9E62B-357C-455C-AA3A-454D81C3B6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991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6162F-A83D-4F8C-8961-1860C25AE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635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68338"/>
            <a:ext cx="7753350" cy="106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タイトルテキストの書式を編集するにはクリックします。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53350" cy="409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アウトラインテキストの書式を編集するにはクリックします。</a:t>
            </a:r>
          </a:p>
          <a:p>
            <a:pPr lvl="1"/>
            <a:r>
              <a:rPr lang="en-GB" altLang="ja-JP" smtClean="0"/>
              <a:t>2</a:t>
            </a:r>
            <a:r>
              <a:rPr lang="ja-JP" altLang="en-GB" smtClean="0"/>
              <a:t>レベル目のアウトライン</a:t>
            </a:r>
          </a:p>
          <a:p>
            <a:pPr lvl="2"/>
            <a:r>
              <a:rPr lang="en-GB" altLang="ja-JP" smtClean="0"/>
              <a:t>3</a:t>
            </a:r>
            <a:r>
              <a:rPr lang="ja-JP" altLang="en-GB" smtClean="0"/>
              <a:t>レベル目のアウトライン</a:t>
            </a:r>
          </a:p>
          <a:p>
            <a:pPr lvl="3"/>
            <a:r>
              <a:rPr lang="en-GB" altLang="ja-JP" smtClean="0"/>
              <a:t>4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5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6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7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8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9</a:t>
            </a:r>
            <a:r>
              <a:rPr lang="ja-JP" altLang="en-GB" smtClean="0"/>
              <a:t>レベル目のアウトライン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6119813" y="6475413"/>
            <a:ext cx="24050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3492500" y="6480175"/>
            <a:ext cx="21415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351F392-0F84-4437-9D4F-55A4D9AC90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4389810" y="332601"/>
            <a:ext cx="40652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indent="0" algn="r">
              <a:buClrTx/>
              <a:buFontTx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en-US" altLang="ja-JP" sz="1800" b="1" dirty="0">
                <a:solidFill>
                  <a:srgbClr val="000000"/>
                </a:solidFill>
              </a:rPr>
              <a:t>doc.: IEEE </a:t>
            </a:r>
            <a:r>
              <a:rPr lang="en-US" altLang="ja-JP" sz="1800" b="1" dirty="0" smtClean="0">
                <a:solidFill>
                  <a:srgbClr val="000000"/>
                </a:solidFill>
              </a:rPr>
              <a:t>802.15-12-0262-00-004k</a:t>
            </a:r>
            <a:endParaRPr lang="en-US" altLang="ja-JP" sz="1800" b="1" dirty="0">
              <a:solidFill>
                <a:srgbClr val="000000"/>
              </a:solidFill>
            </a:endParaRPr>
          </a:p>
        </p:txBody>
      </p:sp>
      <p:sp>
        <p:nvSpPr>
          <p:cNvPr id="1031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655638" y="6475413"/>
            <a:ext cx="8366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4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3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696913" y="360363"/>
            <a:ext cx="12207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buClrTx/>
              <a:buFontTx/>
              <a:buNone/>
              <a:defRPr/>
            </a:pPr>
            <a:endParaRPr lang="en-US" sz="14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31E35-9C0E-41A0-AF32-4C6FCF31FC0E}" type="datetimeFigureOut">
              <a:rPr kumimoji="1" lang="ja-JP" altLang="en-US" smtClean="0"/>
              <a:t>2012/5/15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407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68338"/>
            <a:ext cx="7753350" cy="1065212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800" dirty="0" smtClean="0"/>
              <a:t>Summary of </a:t>
            </a:r>
            <a:br>
              <a:rPr lang="en-US" altLang="ja-JP" sz="2800" dirty="0" smtClean="0"/>
            </a:br>
            <a:r>
              <a:rPr lang="en-US" altLang="ja-JP" sz="2800" dirty="0" smtClean="0"/>
              <a:t>Latest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Japanese 920MHz Rules and Conditions</a:t>
            </a:r>
            <a:r>
              <a:rPr lang="ja-JP" altLang="en-US" sz="2800" dirty="0" smtClean="0"/>
              <a:t> </a:t>
            </a:r>
            <a:endParaRPr lang="en-US" altLang="ja-JP" sz="2800" dirty="0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indent="-323850" algn="ctr">
              <a:spcBef>
                <a:spcPts val="5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 smtClean="0"/>
              <a:t>Date:</a:t>
            </a:r>
            <a:r>
              <a:rPr lang="en-US" altLang="ja-JP" sz="2000" b="0" dirty="0" smtClean="0"/>
              <a:t> 2012-5-15</a:t>
            </a:r>
          </a:p>
        </p:txBody>
      </p:sp>
      <p:graphicFrame>
        <p:nvGraphicFramePr>
          <p:cNvPr id="205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7867740"/>
              </p:ext>
            </p:extLst>
          </p:nvPr>
        </p:nvGraphicFramePr>
        <p:xfrm>
          <a:off x="644525" y="3027363"/>
          <a:ext cx="7615238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Document" r:id="rId4" imgW="8226636" imgH="3049378" progId="Word.Document.8">
                  <p:embed/>
                </p:oleObj>
              </mc:Choice>
              <mc:Fallback>
                <p:oleObj name="Document" r:id="rId4" imgW="8226636" imgH="3049378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25" y="3027363"/>
                        <a:ext cx="7615238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Rectangle 4"/>
          <p:cNvSpPr>
            <a:spLocks noChangeArrowheads="1"/>
          </p:cNvSpPr>
          <p:nvPr/>
        </p:nvSpPr>
        <p:spPr bwMode="auto">
          <a:xfrm>
            <a:off x="677863" y="262413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/>
          <a:lstStyle/>
          <a:p>
            <a:pPr marL="342900" indent="-323850">
              <a:spcBef>
                <a:spcPts val="5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n-US" altLang="ja-JP" sz="2000" b="1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9" name="Text Box 8"/>
          <p:cNvSpPr txBox="1">
            <a:spLocks noChangeArrowheads="1"/>
          </p:cNvSpPr>
          <p:nvPr/>
        </p:nvSpPr>
        <p:spPr bwMode="auto">
          <a:xfrm>
            <a:off x="755577" y="1079376"/>
            <a:ext cx="7632848" cy="477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sz="2000" b="1" dirty="0" smtClean="0">
                <a:solidFill>
                  <a:srgbClr val="000000"/>
                </a:solidFill>
              </a:rPr>
              <a:t>920MHz Band channel usage rule for </a:t>
            </a:r>
            <a:r>
              <a:rPr lang="en-US" altLang="ja-JP" sz="2000" b="1" dirty="0">
                <a:solidFill>
                  <a:srgbClr val="000000"/>
                </a:solidFill>
              </a:rPr>
              <a:t>WSN </a:t>
            </a:r>
            <a:r>
              <a:rPr lang="en-US" altLang="ja-JP" sz="2000" b="1" dirty="0" smtClean="0">
                <a:solidFill>
                  <a:srgbClr val="000000"/>
                </a:solidFill>
              </a:rPr>
              <a:t>Systems </a:t>
            </a:r>
          </a:p>
          <a:p>
            <a:pPr algn="ctr">
              <a:buClrTx/>
              <a:buFontTx/>
              <a:buNone/>
            </a:pPr>
            <a:r>
              <a:rPr lang="en-US" altLang="ja-JP" sz="2000" b="1" dirty="0" smtClean="0">
                <a:solidFill>
                  <a:srgbClr val="000000"/>
                </a:solidFill>
              </a:rPr>
              <a:t>(Relating to 11ah) </a:t>
            </a:r>
            <a:endParaRPr lang="en-US" altLang="ja-JP" sz="2000" b="1" dirty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>
          <a:xfrm>
            <a:off x="6084168" y="6475413"/>
            <a:ext cx="2405062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713930"/>
              </p:ext>
            </p:extLst>
          </p:nvPr>
        </p:nvGraphicFramePr>
        <p:xfrm>
          <a:off x="107504" y="2216523"/>
          <a:ext cx="8859857" cy="2724645"/>
        </p:xfrm>
        <a:graphic>
          <a:graphicData uri="http://schemas.openxmlformats.org/drawingml/2006/table">
            <a:tbl>
              <a:tblPr/>
              <a:tblGrid>
                <a:gridCol w="505053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</a:tblGrid>
              <a:tr h="4999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ch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33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874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Center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Frequency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922.4 </a:t>
                      </a:r>
                    </a:p>
                  </a:txBody>
                  <a:tcPr marL="0" marR="0" marT="0" marB="0" vert="vert27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24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1mW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ActiveWSN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</a:tr>
              <a:tr h="5124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20mW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ActiveWSN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</a:tr>
              <a:tr h="5124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250mW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ActiveWSN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 dirty="0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858855"/>
              </p:ext>
            </p:extLst>
          </p:nvPr>
        </p:nvGraphicFramePr>
        <p:xfrm>
          <a:off x="1819279" y="5085184"/>
          <a:ext cx="5486391" cy="685800"/>
        </p:xfrm>
        <a:graphic>
          <a:graphicData uri="http://schemas.openxmlformats.org/drawingml/2006/table">
            <a:tbl>
              <a:tblPr/>
              <a:tblGrid>
                <a:gridCol w="405922"/>
                <a:gridCol w="1420727"/>
                <a:gridCol w="405922"/>
                <a:gridCol w="1420727"/>
                <a:gridCol w="405922"/>
                <a:gridCol w="1014805"/>
                <a:gridCol w="206183"/>
                <a:gridCol w="206183"/>
              </a:tblGrid>
              <a:tr h="276225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ＭＳ Ｐゴシック"/>
                        </a:rPr>
                        <a:t>Active Low Power or Convenience Radio Systems including Active RFID &amp; WSN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effectLst/>
                          <a:latin typeface="ＭＳ Ｐゴシック"/>
                        </a:rPr>
                        <a:t>Convenience Radio </a:t>
                      </a:r>
                      <a:br>
                        <a:rPr lang="fr-FR" sz="11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fr-FR" sz="1100" b="0" i="0" u="none" strike="noStrike" dirty="0">
                          <a:effectLst/>
                          <a:latin typeface="ＭＳ Ｐゴシック"/>
                        </a:rPr>
                        <a:t>（250ｍW）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effectLst/>
                          <a:latin typeface="ＭＳ Ｐゴシック"/>
                        </a:rPr>
                        <a:t>Specific Low Power</a:t>
                      </a:r>
                      <a:br>
                        <a:rPr lang="en-US" sz="11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1100" b="0" i="0" u="none" strike="noStrike" dirty="0">
                          <a:effectLst/>
                          <a:latin typeface="ＭＳ Ｐゴシック"/>
                        </a:rPr>
                        <a:t>（20ｍW)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effectLst/>
                          <a:latin typeface="ＭＳ Ｐゴシック"/>
                        </a:rPr>
                        <a:t>Specific Low Power</a:t>
                      </a:r>
                      <a:br>
                        <a:rPr lang="en-US" sz="11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1100" b="0" i="0" u="none" strike="noStrike" dirty="0">
                          <a:effectLst/>
                          <a:latin typeface="ＭＳ Ｐゴシック"/>
                        </a:rPr>
                        <a:t>（1ｍW）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763688" y="5877272"/>
            <a:ext cx="151836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</a:rPr>
              <a:t>[Registration Required]</a:t>
            </a:r>
          </a:p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</a:rPr>
              <a:t>(Light licensing scheme)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01281" y="5877272"/>
            <a:ext cx="11192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</a:rPr>
              <a:t>[License exempt]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79244" y="5877272"/>
            <a:ext cx="11192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</a:rPr>
              <a:t>[License exempt]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42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3321298"/>
            <a:ext cx="8134350" cy="539750"/>
          </a:xfrm>
        </p:spPr>
        <p:txBody>
          <a:bodyPr anchor="t"/>
          <a:lstStyle/>
          <a:p>
            <a:pPr marL="458788" indent="-439738" algn="ctr">
              <a:spcBef>
                <a:spcPts val="600"/>
              </a:spcBef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dirty="0" smtClean="0"/>
              <a:t>&lt;Transmission control requirements&gt;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469900" y="1412776"/>
            <a:ext cx="81343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Compulsory rules and conditions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6712"/>
            <a:ext cx="7754938" cy="519113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 smtClean="0"/>
              <a:t>Transmission control requirements for each system categories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41742039-3FCF-43BC-BF2D-D84D1CD2BE1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248768"/>
              </p:ext>
            </p:extLst>
          </p:nvPr>
        </p:nvGraphicFramePr>
        <p:xfrm>
          <a:off x="1187624" y="1523032"/>
          <a:ext cx="6840760" cy="4786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212"/>
                <a:gridCol w="1462076"/>
                <a:gridCol w="4248472"/>
              </a:tblGrid>
              <a:tr h="278986">
                <a:tc gridSpan="3"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LDC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84882"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1mW category 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3.6s per 1 hour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( or  Less than 0.1%)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rowSpan="2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buClr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20mW or 250mW</a:t>
                      </a:r>
                    </a:p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buClr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 Category 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360s per 1 hour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( or Less than 10%)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not required (LBT&gt;5ms)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within 4s max. Tx followed by 50ms idle at 920.5MHz-923.5MHz.</a:t>
                      </a:r>
                    </a:p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1" dirty="0" smtClean="0">
                          <a:solidFill>
                            <a:srgbClr val="000000"/>
                          </a:solidFill>
                        </a:rPr>
                        <a:t>Max. Transmission Duration</a:t>
                      </a:r>
                    </a:p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8986"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1mW Category 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100ms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</a:rPr>
                        <a:t>for 200KHz element channels, 50ms for 100KHz cases.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rowSpan="2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buClr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20mW or 250mW  </a:t>
                      </a:r>
                    </a:p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 Category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400ms (LBT&gt;128us) 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(ARIB T-96 recommends 200ms or 100ms in some conditions)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7334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4s (LBT&gt;5ms) 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4s (LBT&gt;5ms) is only permitted for 920.5MHz-923.5MHz.</a:t>
                      </a:r>
                    </a:p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1" dirty="0" smtClean="0">
                          <a:solidFill>
                            <a:srgbClr val="000000"/>
                          </a:solidFill>
                        </a:rPr>
                        <a:t>Idle period after Transmission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8986"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1mW Category 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100ms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</a:rPr>
                        <a:t>for 200KHz element channels, 50ms for 100KHz cases. 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rowSpan="2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buClr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20mW or 250mW </a:t>
                      </a:r>
                    </a:p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buClr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 Category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2ms (LBT&gt;128us)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(not required if Tx duration was no more than 6ms)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50ms (LBT &gt; 5ms)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50ms (LBT&gt;5ms) is only valid for 920.5MHz-923.5MHz.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1" dirty="0" smtClean="0">
                          <a:solidFill>
                            <a:srgbClr val="000000"/>
                          </a:solidFill>
                        </a:rPr>
                        <a:t>LBT requirement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89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1mW Category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not required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6000">
                <a:tc rowSpan="2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buClr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20mW or 250mW  </a:t>
                      </a:r>
                    </a:p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buClr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 Category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listen more than 128us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-80dBm (ED Level) regardless of bundled number of channels.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listen more than 5ms 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LBT&gt;5ms  is only valid for 920.5MHz-923.5MHz.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21655"/>
            <a:ext cx="7754938" cy="519113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Exception of LBT  </a:t>
            </a:r>
          </a:p>
        </p:txBody>
      </p:sp>
      <p:sp>
        <p:nvSpPr>
          <p:cNvPr id="11269" name="Line 2"/>
          <p:cNvSpPr>
            <a:spLocks noChangeShapeType="1"/>
          </p:cNvSpPr>
          <p:nvPr/>
        </p:nvSpPr>
        <p:spPr bwMode="auto">
          <a:xfrm>
            <a:off x="2052638" y="3455988"/>
            <a:ext cx="52197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70" name="Line 3"/>
          <p:cNvSpPr>
            <a:spLocks noChangeShapeType="1"/>
          </p:cNvSpPr>
          <p:nvPr/>
        </p:nvSpPr>
        <p:spPr bwMode="auto">
          <a:xfrm>
            <a:off x="2052638" y="4248150"/>
            <a:ext cx="52197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71" name="AutoShape 4"/>
          <p:cNvSpPr>
            <a:spLocks noChangeArrowheads="1"/>
          </p:cNvSpPr>
          <p:nvPr/>
        </p:nvSpPr>
        <p:spPr bwMode="auto">
          <a:xfrm>
            <a:off x="2952750" y="3276600"/>
            <a:ext cx="1800225" cy="179388"/>
          </a:xfrm>
          <a:prstGeom prst="roundRect">
            <a:avLst>
              <a:gd name="adj" fmla="val 889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 anchorCtr="1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300" dirty="0">
                <a:solidFill>
                  <a:srgbClr val="000000"/>
                </a:solidFill>
              </a:rPr>
              <a:t>Data/Request/Query</a:t>
            </a:r>
          </a:p>
        </p:txBody>
      </p:sp>
      <p:sp>
        <p:nvSpPr>
          <p:cNvPr id="11272" name="AutoShape 5"/>
          <p:cNvSpPr>
            <a:spLocks noChangeArrowheads="1"/>
          </p:cNvSpPr>
          <p:nvPr/>
        </p:nvSpPr>
        <p:spPr bwMode="auto">
          <a:xfrm>
            <a:off x="2411413" y="3276600"/>
            <a:ext cx="539750" cy="179388"/>
          </a:xfrm>
          <a:prstGeom prst="roundRect">
            <a:avLst>
              <a:gd name="adj" fmla="val 889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 anchorCtr="1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300" dirty="0">
                <a:solidFill>
                  <a:srgbClr val="000000"/>
                </a:solidFill>
              </a:rPr>
              <a:t>LBT</a:t>
            </a:r>
          </a:p>
        </p:txBody>
      </p:sp>
      <p:sp>
        <p:nvSpPr>
          <p:cNvPr id="11273" name="Text Box 6"/>
          <p:cNvSpPr txBox="1">
            <a:spLocks noChangeArrowheads="1"/>
          </p:cNvSpPr>
          <p:nvPr/>
        </p:nvSpPr>
        <p:spPr bwMode="auto">
          <a:xfrm>
            <a:off x="2447925" y="3419475"/>
            <a:ext cx="647700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(Clear)</a:t>
            </a:r>
          </a:p>
        </p:txBody>
      </p:sp>
      <p:sp>
        <p:nvSpPr>
          <p:cNvPr id="11274" name="Line 7"/>
          <p:cNvSpPr>
            <a:spLocks noChangeShapeType="1"/>
          </p:cNvSpPr>
          <p:nvPr/>
        </p:nvSpPr>
        <p:spPr bwMode="auto">
          <a:xfrm>
            <a:off x="4824413" y="3384550"/>
            <a:ext cx="1079500" cy="7207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75" name="Line 8"/>
          <p:cNvSpPr>
            <a:spLocks noChangeShapeType="1"/>
          </p:cNvSpPr>
          <p:nvPr/>
        </p:nvSpPr>
        <p:spPr bwMode="auto">
          <a:xfrm>
            <a:off x="6732588" y="2916238"/>
            <a:ext cx="1587" cy="1260475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ashDot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76" name="AutoShape 9"/>
          <p:cNvSpPr>
            <a:spLocks noChangeArrowheads="1"/>
          </p:cNvSpPr>
          <p:nvPr/>
        </p:nvSpPr>
        <p:spPr bwMode="auto">
          <a:xfrm>
            <a:off x="5903912" y="4068763"/>
            <a:ext cx="972343" cy="179387"/>
          </a:xfrm>
          <a:prstGeom prst="roundRect">
            <a:avLst>
              <a:gd name="adj" fmla="val 889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 anchorCtr="1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300" dirty="0">
                <a:solidFill>
                  <a:srgbClr val="000000"/>
                </a:solidFill>
              </a:rPr>
              <a:t>Response</a:t>
            </a:r>
          </a:p>
        </p:txBody>
      </p:sp>
      <p:sp>
        <p:nvSpPr>
          <p:cNvPr id="11277" name="Line 10"/>
          <p:cNvSpPr>
            <a:spLocks noChangeShapeType="1"/>
          </p:cNvSpPr>
          <p:nvPr/>
        </p:nvSpPr>
        <p:spPr bwMode="auto">
          <a:xfrm>
            <a:off x="4751388" y="2952750"/>
            <a:ext cx="1587" cy="53975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ashDot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78" name="Line 11"/>
          <p:cNvSpPr>
            <a:spLocks noChangeShapeType="1"/>
          </p:cNvSpPr>
          <p:nvPr/>
        </p:nvSpPr>
        <p:spPr bwMode="auto">
          <a:xfrm>
            <a:off x="4751388" y="2987675"/>
            <a:ext cx="1979612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79" name="Text Box 12"/>
          <p:cNvSpPr txBox="1">
            <a:spLocks noChangeArrowheads="1"/>
          </p:cNvSpPr>
          <p:nvPr/>
        </p:nvSpPr>
        <p:spPr bwMode="auto">
          <a:xfrm>
            <a:off x="6008688" y="4211638"/>
            <a:ext cx="573087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b="1" dirty="0">
                <a:solidFill>
                  <a:srgbClr val="000000"/>
                </a:solidFill>
              </a:rPr>
              <a:t>(Ack)</a:t>
            </a:r>
          </a:p>
        </p:txBody>
      </p:sp>
      <p:sp>
        <p:nvSpPr>
          <p:cNvPr id="11280" name="Text Box 13"/>
          <p:cNvSpPr txBox="1">
            <a:spLocks noChangeArrowheads="1"/>
          </p:cNvSpPr>
          <p:nvPr/>
        </p:nvSpPr>
        <p:spPr bwMode="auto">
          <a:xfrm>
            <a:off x="1331913" y="3276600"/>
            <a:ext cx="69691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Node A</a:t>
            </a:r>
          </a:p>
        </p:txBody>
      </p:sp>
      <p:sp>
        <p:nvSpPr>
          <p:cNvPr id="11281" name="Text Box 14"/>
          <p:cNvSpPr txBox="1">
            <a:spLocks noChangeArrowheads="1"/>
          </p:cNvSpPr>
          <p:nvPr/>
        </p:nvSpPr>
        <p:spPr bwMode="auto">
          <a:xfrm>
            <a:off x="1331913" y="4068763"/>
            <a:ext cx="68897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Node B</a:t>
            </a:r>
          </a:p>
        </p:txBody>
      </p:sp>
      <p:sp>
        <p:nvSpPr>
          <p:cNvPr id="11282" name="Text Box 15"/>
          <p:cNvSpPr txBox="1">
            <a:spLocks noChangeArrowheads="1"/>
          </p:cNvSpPr>
          <p:nvPr/>
        </p:nvSpPr>
        <p:spPr bwMode="auto">
          <a:xfrm>
            <a:off x="5311775" y="2735263"/>
            <a:ext cx="1079500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b="1" dirty="0">
                <a:solidFill>
                  <a:srgbClr val="000000"/>
                </a:solidFill>
              </a:rPr>
              <a:t>Within 50ms</a:t>
            </a:r>
          </a:p>
        </p:txBody>
      </p:sp>
      <p:sp>
        <p:nvSpPr>
          <p:cNvPr id="11283" name="Text Box 16"/>
          <p:cNvSpPr txBox="1">
            <a:spLocks noChangeArrowheads="1"/>
          </p:cNvSpPr>
          <p:nvPr/>
        </p:nvSpPr>
        <p:spPr bwMode="auto">
          <a:xfrm>
            <a:off x="4662488" y="3816350"/>
            <a:ext cx="1195387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300" b="1" dirty="0">
                <a:solidFill>
                  <a:srgbClr val="000000"/>
                </a:solidFill>
              </a:rPr>
              <a:t>Exemption      </a:t>
            </a:r>
          </a:p>
          <a:p>
            <a:pPr algn="r"/>
            <a:r>
              <a:rPr lang="en-US" altLang="ja-JP" sz="1300" b="1" dirty="0">
                <a:solidFill>
                  <a:srgbClr val="000000"/>
                </a:solidFill>
              </a:rPr>
              <a:t>of  LBT</a:t>
            </a:r>
          </a:p>
        </p:txBody>
      </p:sp>
      <p:sp>
        <p:nvSpPr>
          <p:cNvPr id="11284" name="Text Box 17"/>
          <p:cNvSpPr txBox="1">
            <a:spLocks noChangeArrowheads="1"/>
          </p:cNvSpPr>
          <p:nvPr/>
        </p:nvSpPr>
        <p:spPr bwMode="auto">
          <a:xfrm>
            <a:off x="7272338" y="3382963"/>
            <a:ext cx="5127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time </a:t>
            </a:r>
          </a:p>
        </p:txBody>
      </p:sp>
      <p:sp>
        <p:nvSpPr>
          <p:cNvPr id="11285" name="Text Box 18"/>
          <p:cNvSpPr txBox="1">
            <a:spLocks noChangeArrowheads="1"/>
          </p:cNvSpPr>
          <p:nvPr/>
        </p:nvSpPr>
        <p:spPr bwMode="auto">
          <a:xfrm>
            <a:off x="7273925" y="4032250"/>
            <a:ext cx="512763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time </a:t>
            </a:r>
          </a:p>
        </p:txBody>
      </p:sp>
      <p:sp>
        <p:nvSpPr>
          <p:cNvPr id="11286" name="Text Box 19"/>
          <p:cNvSpPr txBox="1">
            <a:spLocks noChangeArrowheads="1"/>
          </p:cNvSpPr>
          <p:nvPr/>
        </p:nvSpPr>
        <p:spPr bwMode="auto">
          <a:xfrm>
            <a:off x="985838" y="3671888"/>
            <a:ext cx="23415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(Only </a:t>
            </a:r>
            <a:r>
              <a:rPr lang="en-US" altLang="ja-JP" sz="1300" dirty="0" smtClean="0">
                <a:solidFill>
                  <a:srgbClr val="000000"/>
                </a:solidFill>
              </a:rPr>
              <a:t>in case of same frequency channel</a:t>
            </a:r>
            <a:r>
              <a:rPr lang="en-US" altLang="ja-JP" sz="13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1287" name="Line 20"/>
          <p:cNvSpPr>
            <a:spLocks noChangeShapeType="1"/>
          </p:cNvSpPr>
          <p:nvPr/>
        </p:nvSpPr>
        <p:spPr bwMode="auto">
          <a:xfrm>
            <a:off x="1619250" y="3924300"/>
            <a:ext cx="1588" cy="179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88" name="Line 21"/>
          <p:cNvSpPr>
            <a:spLocks noChangeShapeType="1"/>
          </p:cNvSpPr>
          <p:nvPr/>
        </p:nvSpPr>
        <p:spPr bwMode="auto">
          <a:xfrm flipV="1">
            <a:off x="1619250" y="3527425"/>
            <a:ext cx="1588" cy="1825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89" name="Text Box 22"/>
          <p:cNvSpPr txBox="1">
            <a:spLocks noChangeArrowheads="1"/>
          </p:cNvSpPr>
          <p:nvPr/>
        </p:nvSpPr>
        <p:spPr bwMode="auto">
          <a:xfrm>
            <a:off x="431800" y="1619250"/>
            <a:ext cx="87804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buSzPct val="45000"/>
              <a:buFont typeface="Wingdings" charset="2"/>
              <a:buChar char=""/>
            </a:pPr>
            <a:r>
              <a:rPr lang="en-US" altLang="ja-JP" dirty="0">
                <a:solidFill>
                  <a:srgbClr val="000000"/>
                </a:solidFill>
              </a:rPr>
              <a:t> Short Response including Ack frame following Data, Request and</a:t>
            </a:r>
          </a:p>
          <a:p>
            <a:pPr>
              <a:buSzPct val="45000"/>
              <a:buFont typeface="Wingdings" charset="2"/>
              <a:buNone/>
            </a:pP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Query </a:t>
            </a:r>
            <a:r>
              <a:rPr lang="en-US" altLang="ja-JP" dirty="0">
                <a:solidFill>
                  <a:srgbClr val="000000"/>
                </a:solidFill>
              </a:rPr>
              <a:t>needs no LBT, if Tx completes within 50ms on same channel. </a:t>
            </a:r>
          </a:p>
        </p:txBody>
      </p:sp>
      <p:sp>
        <p:nvSpPr>
          <p:cNvPr id="11290" name="Text Box 23"/>
          <p:cNvSpPr txBox="1">
            <a:spLocks noChangeArrowheads="1"/>
          </p:cNvSpPr>
          <p:nvPr/>
        </p:nvSpPr>
        <p:spPr bwMode="auto">
          <a:xfrm>
            <a:off x="522288" y="4751388"/>
            <a:ext cx="8256587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buSzPct val="45000"/>
              <a:buFont typeface="Wingdings" charset="2"/>
              <a:buChar char=""/>
            </a:pPr>
            <a:r>
              <a:rPr lang="en-US" altLang="ja-JP" dirty="0">
                <a:solidFill>
                  <a:srgbClr val="000000"/>
                </a:solidFill>
              </a:rPr>
              <a:t> Short Response don't have to be taken account into LDC.</a:t>
            </a:r>
          </a:p>
          <a:p>
            <a:pPr>
              <a:buSzPct val="45000"/>
              <a:buFont typeface="Wingdings" charset="2"/>
              <a:buNone/>
            </a:pPr>
            <a:r>
              <a:rPr lang="en-US" altLang="ja-JP" dirty="0">
                <a:solidFill>
                  <a:srgbClr val="000000"/>
                </a:solidFill>
              </a:rPr>
              <a:t>          e.g. 360s per 1hour limit is not affected by Ack response. </a:t>
            </a:r>
          </a:p>
          <a:p>
            <a:pPr>
              <a:buSzPct val="45000"/>
              <a:buFont typeface="Wingdings" charset="2"/>
              <a:buNone/>
            </a:pPr>
            <a:endParaRPr lang="en-US" altLang="ja-JP" dirty="0">
              <a:solidFill>
                <a:srgbClr val="000000"/>
              </a:solidFill>
            </a:endParaRPr>
          </a:p>
          <a:p>
            <a:pPr>
              <a:buSzPct val="45000"/>
              <a:buFont typeface="Wingdings" charset="2"/>
              <a:buNone/>
            </a:pPr>
            <a:r>
              <a:rPr lang="en-US" altLang="ja-JP" sz="1800" dirty="0">
                <a:solidFill>
                  <a:srgbClr val="000000"/>
                </a:solidFill>
              </a:rPr>
              <a:t>( ARIB std. </a:t>
            </a:r>
            <a:r>
              <a:rPr lang="en-US" altLang="ja-JP" sz="1800" dirty="0" smtClean="0">
                <a:solidFill>
                  <a:srgbClr val="000000"/>
                </a:solidFill>
              </a:rPr>
              <a:t>T-108 </a:t>
            </a:r>
            <a:r>
              <a:rPr lang="en-US" altLang="ja-JP" sz="1800" dirty="0">
                <a:solidFill>
                  <a:srgbClr val="000000"/>
                </a:solidFill>
              </a:rPr>
              <a:t>recommends a few additional conditions over law ordinance above.</a:t>
            </a:r>
            <a:r>
              <a:rPr lang="en-US" altLang="ja-JP" dirty="0">
                <a:solidFill>
                  <a:srgbClr val="000000"/>
                </a:solidFill>
              </a:rPr>
              <a:t> 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41742039-3FCF-43BC-BF2D-D84D1CD2BE1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3465314"/>
            <a:ext cx="8134350" cy="539750"/>
          </a:xfrm>
        </p:spPr>
        <p:txBody>
          <a:bodyPr anchor="t"/>
          <a:lstStyle/>
          <a:p>
            <a:pPr marL="458788" indent="-439738" algn="ctr">
              <a:spcBef>
                <a:spcPts val="600"/>
              </a:spcBef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dirty="0" smtClean="0"/>
              <a:t>&lt;Adjacent leakage power &amp; spurious emission&gt;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469900" y="1412776"/>
            <a:ext cx="81343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Compulsory rules and conditions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0" y="631825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b="1" dirty="0" smtClean="0"/>
              <a:t>Adjacent leakage &amp; spurious emission</a:t>
            </a:r>
            <a:r>
              <a:rPr lang="en-US" b="1" dirty="0" smtClean="0">
                <a:latin typeface="HGP創英角ｺﾞｼｯｸUB" pitchFamily="48" charset="0"/>
              </a:rPr>
              <a:t> </a:t>
            </a:r>
          </a:p>
        </p:txBody>
      </p:sp>
      <p:sp>
        <p:nvSpPr>
          <p:cNvPr id="13317" name="Text Box 2"/>
          <p:cNvSpPr txBox="1">
            <a:spLocks noChangeArrowheads="1"/>
          </p:cNvSpPr>
          <p:nvPr/>
        </p:nvSpPr>
        <p:spPr bwMode="auto">
          <a:xfrm>
            <a:off x="825500" y="3714750"/>
            <a:ext cx="2233613" cy="2746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Maximum Spurious Emission </a:t>
            </a:r>
          </a:p>
        </p:txBody>
      </p:sp>
      <p:sp>
        <p:nvSpPr>
          <p:cNvPr id="13318" name="Line 3"/>
          <p:cNvSpPr>
            <a:spLocks noChangeShapeType="1"/>
          </p:cNvSpPr>
          <p:nvPr/>
        </p:nvSpPr>
        <p:spPr bwMode="auto">
          <a:xfrm flipV="1">
            <a:off x="466725" y="6180138"/>
            <a:ext cx="8280400" cy="793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9" name="Line 4"/>
          <p:cNvSpPr>
            <a:spLocks noChangeShapeType="1"/>
          </p:cNvSpPr>
          <p:nvPr/>
        </p:nvSpPr>
        <p:spPr bwMode="auto">
          <a:xfrm>
            <a:off x="684213" y="4500563"/>
            <a:ext cx="1587" cy="180022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>
            <a:off x="1274763" y="6113463"/>
            <a:ext cx="1587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auto">
          <a:xfrm>
            <a:off x="1027113" y="6269038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710</a:t>
            </a:r>
          </a:p>
        </p:txBody>
      </p:sp>
      <p:sp>
        <p:nvSpPr>
          <p:cNvPr id="13322" name="Line 7"/>
          <p:cNvSpPr>
            <a:spLocks noChangeShapeType="1"/>
          </p:cNvSpPr>
          <p:nvPr/>
        </p:nvSpPr>
        <p:spPr bwMode="auto">
          <a:xfrm>
            <a:off x="2525713" y="6110288"/>
            <a:ext cx="1587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23" name="Line 8"/>
          <p:cNvSpPr>
            <a:spLocks noChangeShapeType="1"/>
          </p:cNvSpPr>
          <p:nvPr/>
        </p:nvSpPr>
        <p:spPr bwMode="auto">
          <a:xfrm>
            <a:off x="3349625" y="6097588"/>
            <a:ext cx="1588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24" name="Line 9"/>
          <p:cNvSpPr>
            <a:spLocks noChangeShapeType="1"/>
          </p:cNvSpPr>
          <p:nvPr/>
        </p:nvSpPr>
        <p:spPr bwMode="auto">
          <a:xfrm>
            <a:off x="4065588" y="6103938"/>
            <a:ext cx="1587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25" name="Text Box 10"/>
          <p:cNvSpPr txBox="1">
            <a:spLocks noChangeArrowheads="1"/>
          </p:cNvSpPr>
          <p:nvPr/>
        </p:nvSpPr>
        <p:spPr bwMode="auto">
          <a:xfrm>
            <a:off x="3903663" y="6259513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917</a:t>
            </a:r>
          </a:p>
        </p:txBody>
      </p:sp>
      <p:sp>
        <p:nvSpPr>
          <p:cNvPr id="13326" name="Line 11"/>
          <p:cNvSpPr>
            <a:spLocks noChangeShapeType="1"/>
          </p:cNvSpPr>
          <p:nvPr/>
        </p:nvSpPr>
        <p:spPr bwMode="auto">
          <a:xfrm>
            <a:off x="4824413" y="6113463"/>
            <a:ext cx="1587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27" name="Text Box 12"/>
          <p:cNvSpPr txBox="1">
            <a:spLocks noChangeArrowheads="1"/>
          </p:cNvSpPr>
          <p:nvPr/>
        </p:nvSpPr>
        <p:spPr bwMode="auto">
          <a:xfrm>
            <a:off x="4662488" y="6269038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919</a:t>
            </a:r>
          </a:p>
        </p:txBody>
      </p:sp>
      <p:sp>
        <p:nvSpPr>
          <p:cNvPr id="13328" name="Line 13"/>
          <p:cNvSpPr>
            <a:spLocks noChangeShapeType="1"/>
          </p:cNvSpPr>
          <p:nvPr/>
        </p:nvSpPr>
        <p:spPr bwMode="auto">
          <a:xfrm>
            <a:off x="5657850" y="6100763"/>
            <a:ext cx="1588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29" name="Text Box 14"/>
          <p:cNvSpPr txBox="1">
            <a:spLocks noChangeArrowheads="1"/>
          </p:cNvSpPr>
          <p:nvPr/>
        </p:nvSpPr>
        <p:spPr bwMode="auto">
          <a:xfrm>
            <a:off x="5495925" y="6256338"/>
            <a:ext cx="385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921</a:t>
            </a:r>
          </a:p>
        </p:txBody>
      </p:sp>
      <p:sp>
        <p:nvSpPr>
          <p:cNvPr id="13330" name="Line 15"/>
          <p:cNvSpPr>
            <a:spLocks noChangeShapeType="1"/>
          </p:cNvSpPr>
          <p:nvPr/>
        </p:nvSpPr>
        <p:spPr bwMode="auto">
          <a:xfrm>
            <a:off x="6519863" y="6088063"/>
            <a:ext cx="1587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31" name="Text Box 16"/>
          <p:cNvSpPr txBox="1">
            <a:spLocks noChangeArrowheads="1"/>
          </p:cNvSpPr>
          <p:nvPr/>
        </p:nvSpPr>
        <p:spPr bwMode="auto">
          <a:xfrm>
            <a:off x="6357938" y="6242050"/>
            <a:ext cx="385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930</a:t>
            </a:r>
          </a:p>
        </p:txBody>
      </p:sp>
      <p:sp>
        <p:nvSpPr>
          <p:cNvPr id="13332" name="Line 17"/>
          <p:cNvSpPr>
            <a:spLocks noChangeShapeType="1"/>
          </p:cNvSpPr>
          <p:nvPr/>
        </p:nvSpPr>
        <p:spPr bwMode="auto">
          <a:xfrm>
            <a:off x="7373938" y="6103938"/>
            <a:ext cx="1587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33" name="Text Box 18"/>
          <p:cNvSpPr txBox="1">
            <a:spLocks noChangeArrowheads="1"/>
          </p:cNvSpPr>
          <p:nvPr/>
        </p:nvSpPr>
        <p:spPr bwMode="auto">
          <a:xfrm>
            <a:off x="7192963" y="6259513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940</a:t>
            </a:r>
          </a:p>
        </p:txBody>
      </p:sp>
      <p:sp>
        <p:nvSpPr>
          <p:cNvPr id="13334" name="Line 19"/>
          <p:cNvSpPr>
            <a:spLocks noChangeShapeType="1"/>
          </p:cNvSpPr>
          <p:nvPr/>
        </p:nvSpPr>
        <p:spPr bwMode="auto">
          <a:xfrm>
            <a:off x="8224838" y="6100763"/>
            <a:ext cx="1587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35" name="Text Box 20"/>
          <p:cNvSpPr txBox="1">
            <a:spLocks noChangeArrowheads="1"/>
          </p:cNvSpPr>
          <p:nvPr/>
        </p:nvSpPr>
        <p:spPr bwMode="auto">
          <a:xfrm>
            <a:off x="8172450" y="6011863"/>
            <a:ext cx="720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(MHz)</a:t>
            </a:r>
          </a:p>
        </p:txBody>
      </p:sp>
      <p:sp>
        <p:nvSpPr>
          <p:cNvPr id="13336" name="Line 21"/>
          <p:cNvSpPr>
            <a:spLocks noChangeShapeType="1"/>
          </p:cNvSpPr>
          <p:nvPr/>
        </p:nvSpPr>
        <p:spPr bwMode="auto">
          <a:xfrm>
            <a:off x="682625" y="4608513"/>
            <a:ext cx="576263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37" name="Text Box 22"/>
          <p:cNvSpPr txBox="1">
            <a:spLocks noChangeArrowheads="1"/>
          </p:cNvSpPr>
          <p:nvPr/>
        </p:nvSpPr>
        <p:spPr bwMode="auto">
          <a:xfrm>
            <a:off x="331788" y="4440238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-36</a:t>
            </a:r>
          </a:p>
        </p:txBody>
      </p:sp>
      <p:sp>
        <p:nvSpPr>
          <p:cNvPr id="13338" name="Text Box 23"/>
          <p:cNvSpPr txBox="1">
            <a:spLocks noChangeArrowheads="1"/>
          </p:cNvSpPr>
          <p:nvPr/>
        </p:nvSpPr>
        <p:spPr bwMode="auto">
          <a:xfrm>
            <a:off x="361950" y="4257675"/>
            <a:ext cx="8969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dBm/100kHz</a:t>
            </a:r>
          </a:p>
        </p:txBody>
      </p:sp>
      <p:sp>
        <p:nvSpPr>
          <p:cNvPr id="13339" name="Line 24"/>
          <p:cNvSpPr>
            <a:spLocks noChangeShapeType="1"/>
          </p:cNvSpPr>
          <p:nvPr/>
        </p:nvSpPr>
        <p:spPr bwMode="auto">
          <a:xfrm>
            <a:off x="1281113" y="4584700"/>
            <a:ext cx="1587" cy="147637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40" name="Line 25"/>
          <p:cNvSpPr>
            <a:spLocks noChangeShapeType="1"/>
          </p:cNvSpPr>
          <p:nvPr/>
        </p:nvSpPr>
        <p:spPr bwMode="auto">
          <a:xfrm>
            <a:off x="1331814" y="6048375"/>
            <a:ext cx="1223962" cy="1588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41" name="Text Box 26"/>
          <p:cNvSpPr txBox="1">
            <a:spLocks noChangeArrowheads="1"/>
          </p:cNvSpPr>
          <p:nvPr/>
        </p:nvSpPr>
        <p:spPr bwMode="auto">
          <a:xfrm>
            <a:off x="1316038" y="5780088"/>
            <a:ext cx="1119187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-65</a:t>
            </a:r>
            <a:r>
              <a:rPr lang="en-US" altLang="ja-JP" sz="1000" dirty="0">
                <a:solidFill>
                  <a:srgbClr val="000000"/>
                </a:solidFill>
                <a:ea typeface="ＭＳ ゴシック" pitchFamily="49" charset="-128"/>
              </a:rPr>
              <a:t>(-55dBm/MHz)</a:t>
            </a:r>
          </a:p>
        </p:txBody>
      </p:sp>
      <p:sp>
        <p:nvSpPr>
          <p:cNvPr id="13342" name="Line 27"/>
          <p:cNvSpPr>
            <a:spLocks noChangeShapeType="1"/>
          </p:cNvSpPr>
          <p:nvPr/>
        </p:nvSpPr>
        <p:spPr bwMode="auto">
          <a:xfrm flipH="1">
            <a:off x="2555776" y="5376864"/>
            <a:ext cx="0" cy="634999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43" name="Line 28"/>
          <p:cNvSpPr>
            <a:spLocks noChangeShapeType="1"/>
          </p:cNvSpPr>
          <p:nvPr/>
        </p:nvSpPr>
        <p:spPr bwMode="auto">
          <a:xfrm>
            <a:off x="2522538" y="5389563"/>
            <a:ext cx="828675" cy="1587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44" name="Text Box 29"/>
          <p:cNvSpPr txBox="1">
            <a:spLocks noChangeArrowheads="1"/>
          </p:cNvSpPr>
          <p:nvPr/>
        </p:nvSpPr>
        <p:spPr bwMode="auto">
          <a:xfrm>
            <a:off x="334963" y="5264150"/>
            <a:ext cx="385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-55</a:t>
            </a:r>
          </a:p>
        </p:txBody>
      </p:sp>
      <p:sp>
        <p:nvSpPr>
          <p:cNvPr id="13345" name="Text Box 30"/>
          <p:cNvSpPr txBox="1">
            <a:spLocks noChangeArrowheads="1"/>
          </p:cNvSpPr>
          <p:nvPr/>
        </p:nvSpPr>
        <p:spPr bwMode="auto">
          <a:xfrm>
            <a:off x="325438" y="4649788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-39</a:t>
            </a:r>
          </a:p>
        </p:txBody>
      </p:sp>
      <p:sp>
        <p:nvSpPr>
          <p:cNvPr id="13346" name="Line 31"/>
          <p:cNvSpPr>
            <a:spLocks noChangeShapeType="1"/>
          </p:cNvSpPr>
          <p:nvPr/>
        </p:nvSpPr>
        <p:spPr bwMode="auto">
          <a:xfrm>
            <a:off x="3333750" y="4560888"/>
            <a:ext cx="1588" cy="83185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47" name="Line 32"/>
          <p:cNvSpPr>
            <a:spLocks noChangeShapeType="1"/>
          </p:cNvSpPr>
          <p:nvPr/>
        </p:nvSpPr>
        <p:spPr bwMode="auto">
          <a:xfrm>
            <a:off x="3348038" y="4535488"/>
            <a:ext cx="1800225" cy="1587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48" name="Line 33"/>
          <p:cNvSpPr>
            <a:spLocks noChangeShapeType="1"/>
          </p:cNvSpPr>
          <p:nvPr/>
        </p:nvSpPr>
        <p:spPr bwMode="auto">
          <a:xfrm flipH="1">
            <a:off x="6532562" y="4572000"/>
            <a:ext cx="0" cy="783431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49" name="Text Box 34"/>
          <p:cNvSpPr txBox="1">
            <a:spLocks noChangeArrowheads="1"/>
          </p:cNvSpPr>
          <p:nvPr/>
        </p:nvSpPr>
        <p:spPr bwMode="auto">
          <a:xfrm>
            <a:off x="331788" y="5607050"/>
            <a:ext cx="385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-61</a:t>
            </a:r>
          </a:p>
        </p:txBody>
      </p:sp>
      <p:sp>
        <p:nvSpPr>
          <p:cNvPr id="13350" name="Line 35"/>
          <p:cNvSpPr>
            <a:spLocks noChangeShapeType="1"/>
          </p:cNvSpPr>
          <p:nvPr/>
        </p:nvSpPr>
        <p:spPr bwMode="auto">
          <a:xfrm>
            <a:off x="6516688" y="5399088"/>
            <a:ext cx="2016125" cy="1587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51" name="Text Box 36"/>
          <p:cNvSpPr txBox="1">
            <a:spLocks noChangeArrowheads="1"/>
          </p:cNvSpPr>
          <p:nvPr/>
        </p:nvSpPr>
        <p:spPr bwMode="auto">
          <a:xfrm>
            <a:off x="6773863" y="6254750"/>
            <a:ext cx="428625" cy="182563"/>
          </a:xfrm>
          <a:prstGeom prst="rect">
            <a:avLst/>
          </a:prstGeom>
          <a:solidFill>
            <a:srgbClr val="FF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MCA</a:t>
            </a:r>
          </a:p>
        </p:txBody>
      </p:sp>
      <p:sp>
        <p:nvSpPr>
          <p:cNvPr id="13352" name="Text Box 37"/>
          <p:cNvSpPr txBox="1">
            <a:spLocks noChangeArrowheads="1"/>
          </p:cNvSpPr>
          <p:nvPr/>
        </p:nvSpPr>
        <p:spPr bwMode="auto">
          <a:xfrm>
            <a:off x="7504113" y="6203950"/>
            <a:ext cx="720725" cy="1524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000" dirty="0">
                <a:solidFill>
                  <a:srgbClr val="000000"/>
                </a:solidFill>
                <a:ea typeface="ＭＳ ゴシック" pitchFamily="49" charset="-128"/>
              </a:rPr>
              <a:t>Cellular</a:t>
            </a:r>
          </a:p>
        </p:txBody>
      </p:sp>
      <p:sp>
        <p:nvSpPr>
          <p:cNvPr id="13353" name="Text Box 38"/>
          <p:cNvSpPr txBox="1">
            <a:spLocks noChangeArrowheads="1"/>
          </p:cNvSpPr>
          <p:nvPr/>
        </p:nvSpPr>
        <p:spPr bwMode="auto">
          <a:xfrm>
            <a:off x="2647950" y="6215063"/>
            <a:ext cx="641350" cy="182562"/>
          </a:xfrm>
          <a:prstGeom prst="rect">
            <a:avLst/>
          </a:prstGeom>
          <a:solidFill>
            <a:srgbClr val="00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LTE</a:t>
            </a:r>
          </a:p>
        </p:txBody>
      </p:sp>
      <p:sp>
        <p:nvSpPr>
          <p:cNvPr id="13354" name="Text Box 39"/>
          <p:cNvSpPr txBox="1">
            <a:spLocks noChangeArrowheads="1"/>
          </p:cNvSpPr>
          <p:nvPr/>
        </p:nvSpPr>
        <p:spPr bwMode="auto">
          <a:xfrm>
            <a:off x="2701925" y="5194300"/>
            <a:ext cx="385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-55</a:t>
            </a:r>
          </a:p>
        </p:txBody>
      </p:sp>
      <p:sp>
        <p:nvSpPr>
          <p:cNvPr id="13355" name="Text Box 40"/>
          <p:cNvSpPr txBox="1">
            <a:spLocks noChangeArrowheads="1"/>
          </p:cNvSpPr>
          <p:nvPr/>
        </p:nvSpPr>
        <p:spPr bwMode="auto">
          <a:xfrm>
            <a:off x="4262438" y="4348163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-36</a:t>
            </a:r>
          </a:p>
        </p:txBody>
      </p:sp>
      <p:sp>
        <p:nvSpPr>
          <p:cNvPr id="13356" name="Text Box 41"/>
          <p:cNvSpPr txBox="1">
            <a:spLocks noChangeArrowheads="1"/>
          </p:cNvSpPr>
          <p:nvPr/>
        </p:nvSpPr>
        <p:spPr bwMode="auto">
          <a:xfrm>
            <a:off x="4930775" y="3743325"/>
            <a:ext cx="230505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-29 ( 20mW &lt; P =&lt; 250mW) </a:t>
            </a:r>
          </a:p>
        </p:txBody>
      </p:sp>
      <p:sp>
        <p:nvSpPr>
          <p:cNvPr id="13357" name="Text Box 42"/>
          <p:cNvSpPr txBox="1">
            <a:spLocks noChangeArrowheads="1"/>
          </p:cNvSpPr>
          <p:nvPr/>
        </p:nvSpPr>
        <p:spPr bwMode="auto">
          <a:xfrm>
            <a:off x="328613" y="5940425"/>
            <a:ext cx="385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-65</a:t>
            </a:r>
          </a:p>
        </p:txBody>
      </p:sp>
      <p:sp>
        <p:nvSpPr>
          <p:cNvPr id="13358" name="Text Box 43"/>
          <p:cNvSpPr txBox="1">
            <a:spLocks noChangeArrowheads="1"/>
          </p:cNvSpPr>
          <p:nvPr/>
        </p:nvSpPr>
        <p:spPr bwMode="auto">
          <a:xfrm>
            <a:off x="1042988" y="4068763"/>
            <a:ext cx="24495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ja-JP" sz="1000" dirty="0">
                <a:solidFill>
                  <a:srgbClr val="000000"/>
                </a:solidFill>
                <a:ea typeface="ＭＳ ゴシック" pitchFamily="49" charset="-128"/>
              </a:rPr>
              <a:t>(Antenna Gain must be less than 3dBi.</a:t>
            </a:r>
            <a:r>
              <a:rPr lang="en-US" altLang="ja-JP" sz="1000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)</a:t>
            </a:r>
          </a:p>
        </p:txBody>
      </p:sp>
      <p:sp>
        <p:nvSpPr>
          <p:cNvPr id="13359" name="Line 44"/>
          <p:cNvSpPr>
            <a:spLocks noChangeShapeType="1"/>
          </p:cNvSpPr>
          <p:nvPr/>
        </p:nvSpPr>
        <p:spPr bwMode="auto">
          <a:xfrm>
            <a:off x="8529638" y="4683125"/>
            <a:ext cx="1587" cy="709613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60" name="Line 45"/>
          <p:cNvSpPr>
            <a:spLocks noChangeShapeType="1"/>
          </p:cNvSpPr>
          <p:nvPr/>
        </p:nvSpPr>
        <p:spPr bwMode="auto">
          <a:xfrm>
            <a:off x="8531225" y="4679950"/>
            <a:ext cx="215900" cy="1588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61" name="Text Box 46"/>
          <p:cNvSpPr txBox="1">
            <a:spLocks noChangeArrowheads="1"/>
          </p:cNvSpPr>
          <p:nvPr/>
        </p:nvSpPr>
        <p:spPr bwMode="auto">
          <a:xfrm>
            <a:off x="3362325" y="5976938"/>
            <a:ext cx="2262188" cy="182562"/>
          </a:xfrm>
          <a:prstGeom prst="rect">
            <a:avLst/>
          </a:prstGeom>
          <a:solidFill>
            <a:srgbClr val="66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ja-JP" sz="120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電子タグシステム</a:t>
            </a:r>
          </a:p>
        </p:txBody>
      </p:sp>
      <p:sp>
        <p:nvSpPr>
          <p:cNvPr id="13362" name="Text Box 47"/>
          <p:cNvSpPr txBox="1">
            <a:spLocks noChangeArrowheads="1"/>
          </p:cNvSpPr>
          <p:nvPr/>
        </p:nvSpPr>
        <p:spPr bwMode="auto">
          <a:xfrm>
            <a:off x="3362325" y="5981700"/>
            <a:ext cx="3148013" cy="182563"/>
          </a:xfrm>
          <a:prstGeom prst="rect">
            <a:avLst/>
          </a:prstGeom>
          <a:solidFill>
            <a:srgbClr val="66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WSN</a:t>
            </a:r>
          </a:p>
        </p:txBody>
      </p:sp>
      <p:sp>
        <p:nvSpPr>
          <p:cNvPr id="13363" name="Text Box 48"/>
          <p:cNvSpPr txBox="1">
            <a:spLocks noChangeArrowheads="1"/>
          </p:cNvSpPr>
          <p:nvPr/>
        </p:nvSpPr>
        <p:spPr bwMode="auto">
          <a:xfrm>
            <a:off x="900113" y="1271588"/>
            <a:ext cx="2160587" cy="27463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Provision of Channel Mask </a:t>
            </a:r>
          </a:p>
        </p:txBody>
      </p:sp>
      <p:grpSp>
        <p:nvGrpSpPr>
          <p:cNvPr id="13364" name="Group 49"/>
          <p:cNvGrpSpPr>
            <a:grpSpLocks/>
          </p:cNvGrpSpPr>
          <p:nvPr/>
        </p:nvGrpSpPr>
        <p:grpSpPr bwMode="auto">
          <a:xfrm>
            <a:off x="611188" y="1644650"/>
            <a:ext cx="4768850" cy="1781175"/>
            <a:chOff x="385" y="1036"/>
            <a:chExt cx="3004" cy="1122"/>
          </a:xfrm>
        </p:grpSpPr>
        <p:sp>
          <p:nvSpPr>
            <p:cNvPr id="13413" name="Rectangle 50"/>
            <p:cNvSpPr>
              <a:spLocks noChangeArrowheads="1"/>
            </p:cNvSpPr>
            <p:nvPr/>
          </p:nvSpPr>
          <p:spPr bwMode="auto">
            <a:xfrm>
              <a:off x="385" y="1036"/>
              <a:ext cx="3004" cy="10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14" name="Line 51"/>
            <p:cNvSpPr>
              <a:spLocks noChangeShapeType="1"/>
            </p:cNvSpPr>
            <p:nvPr/>
          </p:nvSpPr>
          <p:spPr bwMode="auto">
            <a:xfrm>
              <a:off x="893" y="1078"/>
              <a:ext cx="0" cy="882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15" name="Rectangle 52"/>
            <p:cNvSpPr>
              <a:spLocks noChangeArrowheads="1"/>
            </p:cNvSpPr>
            <p:nvPr/>
          </p:nvSpPr>
          <p:spPr bwMode="auto">
            <a:xfrm>
              <a:off x="893" y="1078"/>
              <a:ext cx="6" cy="882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16" name="Line 53"/>
            <p:cNvSpPr>
              <a:spLocks noChangeShapeType="1"/>
            </p:cNvSpPr>
            <p:nvPr/>
          </p:nvSpPr>
          <p:spPr bwMode="auto">
            <a:xfrm>
              <a:off x="1071" y="1085"/>
              <a:ext cx="0" cy="875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17" name="Rectangle 54"/>
            <p:cNvSpPr>
              <a:spLocks noChangeArrowheads="1"/>
            </p:cNvSpPr>
            <p:nvPr/>
          </p:nvSpPr>
          <p:spPr bwMode="auto">
            <a:xfrm>
              <a:off x="1071" y="1085"/>
              <a:ext cx="6" cy="87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18" name="Line 55"/>
            <p:cNvSpPr>
              <a:spLocks noChangeShapeType="1"/>
            </p:cNvSpPr>
            <p:nvPr/>
          </p:nvSpPr>
          <p:spPr bwMode="auto">
            <a:xfrm>
              <a:off x="1249" y="1085"/>
              <a:ext cx="0" cy="875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19" name="Rectangle 56"/>
            <p:cNvSpPr>
              <a:spLocks noChangeArrowheads="1"/>
            </p:cNvSpPr>
            <p:nvPr/>
          </p:nvSpPr>
          <p:spPr bwMode="auto">
            <a:xfrm>
              <a:off x="1249" y="1085"/>
              <a:ext cx="6" cy="87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20" name="Line 57"/>
            <p:cNvSpPr>
              <a:spLocks noChangeShapeType="1"/>
            </p:cNvSpPr>
            <p:nvPr/>
          </p:nvSpPr>
          <p:spPr bwMode="auto">
            <a:xfrm>
              <a:off x="1427" y="1085"/>
              <a:ext cx="0" cy="875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21" name="Rectangle 58"/>
            <p:cNvSpPr>
              <a:spLocks noChangeArrowheads="1"/>
            </p:cNvSpPr>
            <p:nvPr/>
          </p:nvSpPr>
          <p:spPr bwMode="auto">
            <a:xfrm>
              <a:off x="1427" y="1085"/>
              <a:ext cx="6" cy="87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22" name="Line 59"/>
            <p:cNvSpPr>
              <a:spLocks noChangeShapeType="1"/>
            </p:cNvSpPr>
            <p:nvPr/>
          </p:nvSpPr>
          <p:spPr bwMode="auto">
            <a:xfrm>
              <a:off x="1783" y="1085"/>
              <a:ext cx="0" cy="875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23" name="Rectangle 60"/>
            <p:cNvSpPr>
              <a:spLocks noChangeArrowheads="1"/>
            </p:cNvSpPr>
            <p:nvPr/>
          </p:nvSpPr>
          <p:spPr bwMode="auto">
            <a:xfrm>
              <a:off x="1783" y="1085"/>
              <a:ext cx="6" cy="87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24" name="Line 61"/>
            <p:cNvSpPr>
              <a:spLocks noChangeShapeType="1"/>
            </p:cNvSpPr>
            <p:nvPr/>
          </p:nvSpPr>
          <p:spPr bwMode="auto">
            <a:xfrm>
              <a:off x="2138" y="1085"/>
              <a:ext cx="0" cy="875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25" name="Rectangle 62"/>
            <p:cNvSpPr>
              <a:spLocks noChangeArrowheads="1"/>
            </p:cNvSpPr>
            <p:nvPr/>
          </p:nvSpPr>
          <p:spPr bwMode="auto">
            <a:xfrm>
              <a:off x="2138" y="1085"/>
              <a:ext cx="5" cy="87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26" name="Line 63"/>
            <p:cNvSpPr>
              <a:spLocks noChangeShapeType="1"/>
            </p:cNvSpPr>
            <p:nvPr/>
          </p:nvSpPr>
          <p:spPr bwMode="auto">
            <a:xfrm>
              <a:off x="900" y="1078"/>
              <a:ext cx="12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27" name="Rectangle 64"/>
            <p:cNvSpPr>
              <a:spLocks noChangeArrowheads="1"/>
            </p:cNvSpPr>
            <p:nvPr/>
          </p:nvSpPr>
          <p:spPr bwMode="auto">
            <a:xfrm>
              <a:off x="900" y="1078"/>
              <a:ext cx="1243" cy="6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28" name="Line 65"/>
            <p:cNvSpPr>
              <a:spLocks noChangeShapeType="1"/>
            </p:cNvSpPr>
            <p:nvPr/>
          </p:nvSpPr>
          <p:spPr bwMode="auto">
            <a:xfrm>
              <a:off x="900" y="1203"/>
              <a:ext cx="12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29" name="Rectangle 66"/>
            <p:cNvSpPr>
              <a:spLocks noChangeArrowheads="1"/>
            </p:cNvSpPr>
            <p:nvPr/>
          </p:nvSpPr>
          <p:spPr bwMode="auto">
            <a:xfrm>
              <a:off x="900" y="1203"/>
              <a:ext cx="1243" cy="6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30" name="Line 67"/>
            <p:cNvSpPr>
              <a:spLocks noChangeShapeType="1"/>
            </p:cNvSpPr>
            <p:nvPr/>
          </p:nvSpPr>
          <p:spPr bwMode="auto">
            <a:xfrm>
              <a:off x="900" y="1328"/>
              <a:ext cx="12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31" name="Rectangle 68"/>
            <p:cNvSpPr>
              <a:spLocks noChangeArrowheads="1"/>
            </p:cNvSpPr>
            <p:nvPr/>
          </p:nvSpPr>
          <p:spPr bwMode="auto">
            <a:xfrm>
              <a:off x="900" y="1328"/>
              <a:ext cx="1243" cy="6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32" name="Line 69"/>
            <p:cNvSpPr>
              <a:spLocks noChangeShapeType="1"/>
            </p:cNvSpPr>
            <p:nvPr/>
          </p:nvSpPr>
          <p:spPr bwMode="auto">
            <a:xfrm>
              <a:off x="900" y="1453"/>
              <a:ext cx="12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33" name="Rectangle 70"/>
            <p:cNvSpPr>
              <a:spLocks noChangeArrowheads="1"/>
            </p:cNvSpPr>
            <p:nvPr/>
          </p:nvSpPr>
          <p:spPr bwMode="auto">
            <a:xfrm>
              <a:off x="900" y="1453"/>
              <a:ext cx="1243" cy="6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34" name="Line 71"/>
            <p:cNvSpPr>
              <a:spLocks noChangeShapeType="1"/>
            </p:cNvSpPr>
            <p:nvPr/>
          </p:nvSpPr>
          <p:spPr bwMode="auto">
            <a:xfrm>
              <a:off x="900" y="1579"/>
              <a:ext cx="12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35" name="Rectangle 72"/>
            <p:cNvSpPr>
              <a:spLocks noChangeArrowheads="1"/>
            </p:cNvSpPr>
            <p:nvPr/>
          </p:nvSpPr>
          <p:spPr bwMode="auto">
            <a:xfrm>
              <a:off x="900" y="1579"/>
              <a:ext cx="1243" cy="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36" name="Line 73"/>
            <p:cNvSpPr>
              <a:spLocks noChangeShapeType="1"/>
            </p:cNvSpPr>
            <p:nvPr/>
          </p:nvSpPr>
          <p:spPr bwMode="auto">
            <a:xfrm>
              <a:off x="900" y="1704"/>
              <a:ext cx="12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37" name="Rectangle 74"/>
            <p:cNvSpPr>
              <a:spLocks noChangeArrowheads="1"/>
            </p:cNvSpPr>
            <p:nvPr/>
          </p:nvSpPr>
          <p:spPr bwMode="auto">
            <a:xfrm>
              <a:off x="900" y="1704"/>
              <a:ext cx="1243" cy="6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38" name="Line 75"/>
            <p:cNvSpPr>
              <a:spLocks noChangeShapeType="1"/>
            </p:cNvSpPr>
            <p:nvPr/>
          </p:nvSpPr>
          <p:spPr bwMode="auto">
            <a:xfrm>
              <a:off x="900" y="1829"/>
              <a:ext cx="12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39" name="Rectangle 76"/>
            <p:cNvSpPr>
              <a:spLocks noChangeArrowheads="1"/>
            </p:cNvSpPr>
            <p:nvPr/>
          </p:nvSpPr>
          <p:spPr bwMode="auto">
            <a:xfrm>
              <a:off x="900" y="1829"/>
              <a:ext cx="1243" cy="6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40" name="Line 77"/>
            <p:cNvSpPr>
              <a:spLocks noChangeShapeType="1"/>
            </p:cNvSpPr>
            <p:nvPr/>
          </p:nvSpPr>
          <p:spPr bwMode="auto">
            <a:xfrm>
              <a:off x="900" y="1954"/>
              <a:ext cx="12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41" name="Rectangle 78"/>
            <p:cNvSpPr>
              <a:spLocks noChangeArrowheads="1"/>
            </p:cNvSpPr>
            <p:nvPr/>
          </p:nvSpPr>
          <p:spPr bwMode="auto">
            <a:xfrm>
              <a:off x="900" y="1954"/>
              <a:ext cx="1243" cy="6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42" name="Rectangle 79"/>
            <p:cNvSpPr>
              <a:spLocks noChangeArrowheads="1"/>
            </p:cNvSpPr>
            <p:nvPr/>
          </p:nvSpPr>
          <p:spPr bwMode="auto">
            <a:xfrm>
              <a:off x="1781" y="1785"/>
              <a:ext cx="362" cy="16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43" name="Rectangle 80"/>
            <p:cNvSpPr>
              <a:spLocks noChangeArrowheads="1"/>
            </p:cNvSpPr>
            <p:nvPr/>
          </p:nvSpPr>
          <p:spPr bwMode="auto">
            <a:xfrm>
              <a:off x="660" y="1660"/>
              <a:ext cx="373" cy="4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Spur</a:t>
              </a:r>
            </a:p>
            <a:p>
              <a:pPr eaLnBrk="1" hangingPunct="1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Emi  </a:t>
              </a:r>
              <a:br>
                <a:rPr lang="en-US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</a:br>
              <a:r>
                <a:rPr lang="en-GB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dBm</a:t>
              </a:r>
            </a:p>
            <a:p>
              <a:pPr eaLnBrk="1" hangingPunct="1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/100kHz</a:t>
              </a:r>
            </a:p>
          </p:txBody>
        </p:sp>
        <p:sp>
          <p:nvSpPr>
            <p:cNvPr id="13444" name="Line 81"/>
            <p:cNvSpPr>
              <a:spLocks noChangeShapeType="1"/>
            </p:cNvSpPr>
            <p:nvPr/>
          </p:nvSpPr>
          <p:spPr bwMode="auto">
            <a:xfrm>
              <a:off x="891" y="1792"/>
              <a:ext cx="355" cy="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45" name="Line 82"/>
            <p:cNvSpPr>
              <a:spLocks noChangeShapeType="1"/>
            </p:cNvSpPr>
            <p:nvPr/>
          </p:nvSpPr>
          <p:spPr bwMode="auto">
            <a:xfrm>
              <a:off x="1247" y="1792"/>
              <a:ext cx="0" cy="124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46" name="Line 83"/>
            <p:cNvSpPr>
              <a:spLocks noChangeShapeType="1"/>
            </p:cNvSpPr>
            <p:nvPr/>
          </p:nvSpPr>
          <p:spPr bwMode="auto">
            <a:xfrm>
              <a:off x="1425" y="1139"/>
              <a:ext cx="0" cy="263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47" name="Line 84"/>
            <p:cNvSpPr>
              <a:spLocks noChangeShapeType="1"/>
            </p:cNvSpPr>
            <p:nvPr/>
          </p:nvSpPr>
          <p:spPr bwMode="auto">
            <a:xfrm flipV="1">
              <a:off x="1247" y="1409"/>
              <a:ext cx="177" cy="376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48" name="Line 85"/>
            <p:cNvSpPr>
              <a:spLocks noChangeShapeType="1"/>
            </p:cNvSpPr>
            <p:nvPr/>
          </p:nvSpPr>
          <p:spPr bwMode="auto">
            <a:xfrm>
              <a:off x="1781" y="1139"/>
              <a:ext cx="0" cy="263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49" name="Line 86"/>
            <p:cNvSpPr>
              <a:spLocks noChangeShapeType="1"/>
            </p:cNvSpPr>
            <p:nvPr/>
          </p:nvSpPr>
          <p:spPr bwMode="auto">
            <a:xfrm flipH="1" flipV="1">
              <a:off x="1779" y="1409"/>
              <a:ext cx="179" cy="376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50" name="Freeform 87"/>
            <p:cNvSpPr>
              <a:spLocks noChangeArrowheads="1"/>
            </p:cNvSpPr>
            <p:nvPr/>
          </p:nvSpPr>
          <p:spPr bwMode="auto">
            <a:xfrm>
              <a:off x="1599" y="1073"/>
              <a:ext cx="7" cy="868"/>
            </a:xfrm>
            <a:custGeom>
              <a:avLst/>
              <a:gdLst>
                <a:gd name="T0" fmla="*/ 7 w 35"/>
                <a:gd name="T1" fmla="*/ 26 h 4002"/>
                <a:gd name="T2" fmla="*/ 0 w 35"/>
                <a:gd name="T3" fmla="*/ 26 h 4002"/>
                <a:gd name="T4" fmla="*/ 3 w 35"/>
                <a:gd name="T5" fmla="*/ 0 h 4002"/>
                <a:gd name="T6" fmla="*/ 7 w 35"/>
                <a:gd name="T7" fmla="*/ 56 h 4002"/>
                <a:gd name="T8" fmla="*/ 3 w 35"/>
                <a:gd name="T9" fmla="*/ 82 h 4002"/>
                <a:gd name="T10" fmla="*/ 0 w 35"/>
                <a:gd name="T11" fmla="*/ 56 h 4002"/>
                <a:gd name="T12" fmla="*/ 7 w 35"/>
                <a:gd name="T13" fmla="*/ 56 h 4002"/>
                <a:gd name="T14" fmla="*/ 7 w 35"/>
                <a:gd name="T15" fmla="*/ 131 h 4002"/>
                <a:gd name="T16" fmla="*/ 0 w 35"/>
                <a:gd name="T17" fmla="*/ 131 h 4002"/>
                <a:gd name="T18" fmla="*/ 3 w 35"/>
                <a:gd name="T19" fmla="*/ 105 h 4002"/>
                <a:gd name="T20" fmla="*/ 7 w 35"/>
                <a:gd name="T21" fmla="*/ 161 h 4002"/>
                <a:gd name="T22" fmla="*/ 3 w 35"/>
                <a:gd name="T23" fmla="*/ 187 h 4002"/>
                <a:gd name="T24" fmla="*/ 0 w 35"/>
                <a:gd name="T25" fmla="*/ 161 h 4002"/>
                <a:gd name="T26" fmla="*/ 7 w 35"/>
                <a:gd name="T27" fmla="*/ 161 h 4002"/>
                <a:gd name="T28" fmla="*/ 7 w 35"/>
                <a:gd name="T29" fmla="*/ 236 h 4002"/>
                <a:gd name="T30" fmla="*/ 0 w 35"/>
                <a:gd name="T31" fmla="*/ 236 h 4002"/>
                <a:gd name="T32" fmla="*/ 3 w 35"/>
                <a:gd name="T33" fmla="*/ 210 h 4002"/>
                <a:gd name="T34" fmla="*/ 7 w 35"/>
                <a:gd name="T35" fmla="*/ 266 h 4002"/>
                <a:gd name="T36" fmla="*/ 3 w 35"/>
                <a:gd name="T37" fmla="*/ 292 h 4002"/>
                <a:gd name="T38" fmla="*/ 0 w 35"/>
                <a:gd name="T39" fmla="*/ 266 h 4002"/>
                <a:gd name="T40" fmla="*/ 7 w 35"/>
                <a:gd name="T41" fmla="*/ 266 h 4002"/>
                <a:gd name="T42" fmla="*/ 7 w 35"/>
                <a:gd name="T43" fmla="*/ 341 h 4002"/>
                <a:gd name="T44" fmla="*/ 0 w 35"/>
                <a:gd name="T45" fmla="*/ 341 h 4002"/>
                <a:gd name="T46" fmla="*/ 3 w 35"/>
                <a:gd name="T47" fmla="*/ 314 h 4002"/>
                <a:gd name="T48" fmla="*/ 7 w 35"/>
                <a:gd name="T49" fmla="*/ 370 h 4002"/>
                <a:gd name="T50" fmla="*/ 3 w 35"/>
                <a:gd name="T51" fmla="*/ 397 h 4002"/>
                <a:gd name="T52" fmla="*/ 0 w 35"/>
                <a:gd name="T53" fmla="*/ 370 h 4002"/>
                <a:gd name="T54" fmla="*/ 7 w 35"/>
                <a:gd name="T55" fmla="*/ 370 h 4002"/>
                <a:gd name="T56" fmla="*/ 7 w 35"/>
                <a:gd name="T57" fmla="*/ 445 h 4002"/>
                <a:gd name="T58" fmla="*/ 0 w 35"/>
                <a:gd name="T59" fmla="*/ 445 h 4002"/>
                <a:gd name="T60" fmla="*/ 3 w 35"/>
                <a:gd name="T61" fmla="*/ 419 h 4002"/>
                <a:gd name="T62" fmla="*/ 7 w 35"/>
                <a:gd name="T63" fmla="*/ 475 h 4002"/>
                <a:gd name="T64" fmla="*/ 3 w 35"/>
                <a:gd name="T65" fmla="*/ 501 h 4002"/>
                <a:gd name="T66" fmla="*/ 0 w 35"/>
                <a:gd name="T67" fmla="*/ 475 h 4002"/>
                <a:gd name="T68" fmla="*/ 7 w 35"/>
                <a:gd name="T69" fmla="*/ 475 h 4002"/>
                <a:gd name="T70" fmla="*/ 7 w 35"/>
                <a:gd name="T71" fmla="*/ 550 h 4002"/>
                <a:gd name="T72" fmla="*/ 0 w 35"/>
                <a:gd name="T73" fmla="*/ 550 h 4002"/>
                <a:gd name="T74" fmla="*/ 3 w 35"/>
                <a:gd name="T75" fmla="*/ 524 h 4002"/>
                <a:gd name="T76" fmla="*/ 7 w 35"/>
                <a:gd name="T77" fmla="*/ 580 h 4002"/>
                <a:gd name="T78" fmla="*/ 3 w 35"/>
                <a:gd name="T79" fmla="*/ 606 h 4002"/>
                <a:gd name="T80" fmla="*/ 0 w 35"/>
                <a:gd name="T81" fmla="*/ 580 h 4002"/>
                <a:gd name="T82" fmla="*/ 7 w 35"/>
                <a:gd name="T83" fmla="*/ 580 h 4002"/>
                <a:gd name="T84" fmla="*/ 7 w 35"/>
                <a:gd name="T85" fmla="*/ 655 h 4002"/>
                <a:gd name="T86" fmla="*/ 0 w 35"/>
                <a:gd name="T87" fmla="*/ 655 h 4002"/>
                <a:gd name="T88" fmla="*/ 3 w 35"/>
                <a:gd name="T89" fmla="*/ 629 h 4002"/>
                <a:gd name="T90" fmla="*/ 7 w 35"/>
                <a:gd name="T91" fmla="*/ 685 h 4002"/>
                <a:gd name="T92" fmla="*/ 3 w 35"/>
                <a:gd name="T93" fmla="*/ 711 h 4002"/>
                <a:gd name="T94" fmla="*/ 0 w 35"/>
                <a:gd name="T95" fmla="*/ 685 h 4002"/>
                <a:gd name="T96" fmla="*/ 7 w 35"/>
                <a:gd name="T97" fmla="*/ 685 h 4002"/>
                <a:gd name="T98" fmla="*/ 7 w 35"/>
                <a:gd name="T99" fmla="*/ 760 h 4002"/>
                <a:gd name="T100" fmla="*/ 0 w 35"/>
                <a:gd name="T101" fmla="*/ 760 h 4002"/>
                <a:gd name="T102" fmla="*/ 3 w 35"/>
                <a:gd name="T103" fmla="*/ 733 h 4002"/>
                <a:gd name="T104" fmla="*/ 7 w 35"/>
                <a:gd name="T105" fmla="*/ 789 h 4002"/>
                <a:gd name="T106" fmla="*/ 3 w 35"/>
                <a:gd name="T107" fmla="*/ 816 h 4002"/>
                <a:gd name="T108" fmla="*/ 0 w 35"/>
                <a:gd name="T109" fmla="*/ 789 h 4002"/>
                <a:gd name="T110" fmla="*/ 7 w 35"/>
                <a:gd name="T111" fmla="*/ 789 h 4002"/>
                <a:gd name="T112" fmla="*/ 7 w 35"/>
                <a:gd name="T113" fmla="*/ 864 h 4002"/>
                <a:gd name="T114" fmla="*/ 0 w 35"/>
                <a:gd name="T115" fmla="*/ 864 h 4002"/>
                <a:gd name="T116" fmla="*/ 3 w 35"/>
                <a:gd name="T117" fmla="*/ 838 h 400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5"/>
                <a:gd name="T178" fmla="*/ 0 h 4002"/>
                <a:gd name="T179" fmla="*/ 35 w 35"/>
                <a:gd name="T180" fmla="*/ 4002 h 400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5" h="4002">
                  <a:moveTo>
                    <a:pt x="35" y="17"/>
                  </a:moveTo>
                  <a:lnTo>
                    <a:pt x="35" y="121"/>
                  </a:lnTo>
                  <a:cubicBezTo>
                    <a:pt x="35" y="130"/>
                    <a:pt x="27" y="138"/>
                    <a:pt x="17" y="138"/>
                  </a:cubicBezTo>
                  <a:cubicBezTo>
                    <a:pt x="8" y="138"/>
                    <a:pt x="0" y="130"/>
                    <a:pt x="0" y="121"/>
                  </a:cubicBezTo>
                  <a:lnTo>
                    <a:pt x="0" y="17"/>
                  </a:lnTo>
                  <a:cubicBezTo>
                    <a:pt x="0" y="8"/>
                    <a:pt x="8" y="0"/>
                    <a:pt x="17" y="0"/>
                  </a:cubicBezTo>
                  <a:cubicBezTo>
                    <a:pt x="27" y="0"/>
                    <a:pt x="35" y="8"/>
                    <a:pt x="35" y="17"/>
                  </a:cubicBezTo>
                  <a:close/>
                  <a:moveTo>
                    <a:pt x="35" y="259"/>
                  </a:moveTo>
                  <a:lnTo>
                    <a:pt x="35" y="362"/>
                  </a:lnTo>
                  <a:cubicBezTo>
                    <a:pt x="35" y="372"/>
                    <a:pt x="27" y="380"/>
                    <a:pt x="17" y="380"/>
                  </a:cubicBezTo>
                  <a:cubicBezTo>
                    <a:pt x="8" y="380"/>
                    <a:pt x="0" y="372"/>
                    <a:pt x="0" y="362"/>
                  </a:cubicBezTo>
                  <a:lnTo>
                    <a:pt x="0" y="259"/>
                  </a:lnTo>
                  <a:cubicBezTo>
                    <a:pt x="0" y="249"/>
                    <a:pt x="8" y="242"/>
                    <a:pt x="17" y="242"/>
                  </a:cubicBezTo>
                  <a:cubicBezTo>
                    <a:pt x="27" y="242"/>
                    <a:pt x="35" y="249"/>
                    <a:pt x="35" y="259"/>
                  </a:cubicBezTo>
                  <a:close/>
                  <a:moveTo>
                    <a:pt x="35" y="500"/>
                  </a:moveTo>
                  <a:lnTo>
                    <a:pt x="35" y="604"/>
                  </a:lnTo>
                  <a:cubicBezTo>
                    <a:pt x="35" y="613"/>
                    <a:pt x="27" y="621"/>
                    <a:pt x="17" y="621"/>
                  </a:cubicBezTo>
                  <a:cubicBezTo>
                    <a:pt x="8" y="621"/>
                    <a:pt x="0" y="613"/>
                    <a:pt x="0" y="604"/>
                  </a:cubicBezTo>
                  <a:lnTo>
                    <a:pt x="0" y="500"/>
                  </a:lnTo>
                  <a:cubicBezTo>
                    <a:pt x="0" y="491"/>
                    <a:pt x="8" y="483"/>
                    <a:pt x="17" y="483"/>
                  </a:cubicBezTo>
                  <a:cubicBezTo>
                    <a:pt x="27" y="483"/>
                    <a:pt x="35" y="491"/>
                    <a:pt x="35" y="500"/>
                  </a:cubicBezTo>
                  <a:close/>
                  <a:moveTo>
                    <a:pt x="35" y="742"/>
                  </a:moveTo>
                  <a:lnTo>
                    <a:pt x="35" y="845"/>
                  </a:lnTo>
                  <a:cubicBezTo>
                    <a:pt x="35" y="855"/>
                    <a:pt x="27" y="863"/>
                    <a:pt x="17" y="863"/>
                  </a:cubicBezTo>
                  <a:cubicBezTo>
                    <a:pt x="8" y="863"/>
                    <a:pt x="0" y="855"/>
                    <a:pt x="0" y="845"/>
                  </a:cubicBezTo>
                  <a:lnTo>
                    <a:pt x="0" y="742"/>
                  </a:lnTo>
                  <a:cubicBezTo>
                    <a:pt x="0" y="732"/>
                    <a:pt x="8" y="725"/>
                    <a:pt x="17" y="725"/>
                  </a:cubicBezTo>
                  <a:cubicBezTo>
                    <a:pt x="27" y="725"/>
                    <a:pt x="35" y="732"/>
                    <a:pt x="35" y="742"/>
                  </a:cubicBezTo>
                  <a:close/>
                  <a:moveTo>
                    <a:pt x="35" y="983"/>
                  </a:moveTo>
                  <a:lnTo>
                    <a:pt x="35" y="1087"/>
                  </a:lnTo>
                  <a:cubicBezTo>
                    <a:pt x="35" y="1096"/>
                    <a:pt x="27" y="1104"/>
                    <a:pt x="17" y="1104"/>
                  </a:cubicBezTo>
                  <a:cubicBezTo>
                    <a:pt x="8" y="1104"/>
                    <a:pt x="0" y="1096"/>
                    <a:pt x="0" y="1087"/>
                  </a:cubicBezTo>
                  <a:lnTo>
                    <a:pt x="0" y="983"/>
                  </a:lnTo>
                  <a:cubicBezTo>
                    <a:pt x="0" y="974"/>
                    <a:pt x="8" y="966"/>
                    <a:pt x="17" y="966"/>
                  </a:cubicBezTo>
                  <a:cubicBezTo>
                    <a:pt x="27" y="966"/>
                    <a:pt x="35" y="974"/>
                    <a:pt x="35" y="983"/>
                  </a:cubicBezTo>
                  <a:close/>
                  <a:moveTo>
                    <a:pt x="35" y="1225"/>
                  </a:moveTo>
                  <a:lnTo>
                    <a:pt x="35" y="1328"/>
                  </a:lnTo>
                  <a:cubicBezTo>
                    <a:pt x="35" y="1338"/>
                    <a:pt x="27" y="1346"/>
                    <a:pt x="17" y="1346"/>
                  </a:cubicBezTo>
                  <a:cubicBezTo>
                    <a:pt x="8" y="1346"/>
                    <a:pt x="0" y="1338"/>
                    <a:pt x="0" y="1328"/>
                  </a:cubicBezTo>
                  <a:lnTo>
                    <a:pt x="0" y="1225"/>
                  </a:lnTo>
                  <a:cubicBezTo>
                    <a:pt x="0" y="1215"/>
                    <a:pt x="8" y="1208"/>
                    <a:pt x="17" y="1208"/>
                  </a:cubicBezTo>
                  <a:cubicBezTo>
                    <a:pt x="27" y="1208"/>
                    <a:pt x="35" y="1215"/>
                    <a:pt x="35" y="1225"/>
                  </a:cubicBezTo>
                  <a:close/>
                  <a:moveTo>
                    <a:pt x="35" y="1466"/>
                  </a:moveTo>
                  <a:lnTo>
                    <a:pt x="35" y="1570"/>
                  </a:lnTo>
                  <a:cubicBezTo>
                    <a:pt x="35" y="1579"/>
                    <a:pt x="27" y="1587"/>
                    <a:pt x="17" y="1587"/>
                  </a:cubicBezTo>
                  <a:cubicBezTo>
                    <a:pt x="8" y="1587"/>
                    <a:pt x="0" y="1579"/>
                    <a:pt x="0" y="1570"/>
                  </a:cubicBezTo>
                  <a:lnTo>
                    <a:pt x="0" y="1466"/>
                  </a:lnTo>
                  <a:cubicBezTo>
                    <a:pt x="0" y="1457"/>
                    <a:pt x="8" y="1449"/>
                    <a:pt x="17" y="1449"/>
                  </a:cubicBezTo>
                  <a:cubicBezTo>
                    <a:pt x="27" y="1449"/>
                    <a:pt x="35" y="1457"/>
                    <a:pt x="35" y="1466"/>
                  </a:cubicBezTo>
                  <a:close/>
                  <a:moveTo>
                    <a:pt x="35" y="1708"/>
                  </a:moveTo>
                  <a:lnTo>
                    <a:pt x="35" y="1811"/>
                  </a:lnTo>
                  <a:cubicBezTo>
                    <a:pt x="35" y="1821"/>
                    <a:pt x="27" y="1829"/>
                    <a:pt x="17" y="1829"/>
                  </a:cubicBezTo>
                  <a:cubicBezTo>
                    <a:pt x="8" y="1829"/>
                    <a:pt x="0" y="1821"/>
                    <a:pt x="0" y="1811"/>
                  </a:cubicBezTo>
                  <a:lnTo>
                    <a:pt x="0" y="1708"/>
                  </a:lnTo>
                  <a:cubicBezTo>
                    <a:pt x="0" y="1698"/>
                    <a:pt x="8" y="1691"/>
                    <a:pt x="17" y="1691"/>
                  </a:cubicBezTo>
                  <a:cubicBezTo>
                    <a:pt x="27" y="1691"/>
                    <a:pt x="35" y="1698"/>
                    <a:pt x="35" y="1708"/>
                  </a:cubicBezTo>
                  <a:close/>
                  <a:moveTo>
                    <a:pt x="35" y="1949"/>
                  </a:moveTo>
                  <a:lnTo>
                    <a:pt x="35" y="2053"/>
                  </a:lnTo>
                  <a:cubicBezTo>
                    <a:pt x="35" y="2062"/>
                    <a:pt x="27" y="2070"/>
                    <a:pt x="17" y="2070"/>
                  </a:cubicBezTo>
                  <a:cubicBezTo>
                    <a:pt x="8" y="2070"/>
                    <a:pt x="0" y="2062"/>
                    <a:pt x="0" y="2053"/>
                  </a:cubicBezTo>
                  <a:lnTo>
                    <a:pt x="0" y="1949"/>
                  </a:lnTo>
                  <a:cubicBezTo>
                    <a:pt x="0" y="1940"/>
                    <a:pt x="8" y="1932"/>
                    <a:pt x="17" y="1932"/>
                  </a:cubicBezTo>
                  <a:cubicBezTo>
                    <a:pt x="27" y="1932"/>
                    <a:pt x="35" y="1940"/>
                    <a:pt x="35" y="1949"/>
                  </a:cubicBezTo>
                  <a:close/>
                  <a:moveTo>
                    <a:pt x="35" y="2191"/>
                  </a:moveTo>
                  <a:lnTo>
                    <a:pt x="35" y="2294"/>
                  </a:lnTo>
                  <a:cubicBezTo>
                    <a:pt x="35" y="2304"/>
                    <a:pt x="27" y="2312"/>
                    <a:pt x="17" y="2312"/>
                  </a:cubicBezTo>
                  <a:cubicBezTo>
                    <a:pt x="8" y="2312"/>
                    <a:pt x="0" y="2304"/>
                    <a:pt x="0" y="2294"/>
                  </a:cubicBezTo>
                  <a:lnTo>
                    <a:pt x="0" y="2191"/>
                  </a:lnTo>
                  <a:cubicBezTo>
                    <a:pt x="0" y="2181"/>
                    <a:pt x="8" y="2174"/>
                    <a:pt x="17" y="2174"/>
                  </a:cubicBezTo>
                  <a:cubicBezTo>
                    <a:pt x="27" y="2174"/>
                    <a:pt x="35" y="2181"/>
                    <a:pt x="35" y="2191"/>
                  </a:cubicBezTo>
                  <a:close/>
                  <a:moveTo>
                    <a:pt x="35" y="2432"/>
                  </a:moveTo>
                  <a:lnTo>
                    <a:pt x="35" y="2536"/>
                  </a:lnTo>
                  <a:cubicBezTo>
                    <a:pt x="35" y="2545"/>
                    <a:pt x="27" y="2553"/>
                    <a:pt x="17" y="2553"/>
                  </a:cubicBezTo>
                  <a:cubicBezTo>
                    <a:pt x="8" y="2553"/>
                    <a:pt x="0" y="2545"/>
                    <a:pt x="0" y="2536"/>
                  </a:cubicBezTo>
                  <a:lnTo>
                    <a:pt x="0" y="2432"/>
                  </a:lnTo>
                  <a:cubicBezTo>
                    <a:pt x="0" y="2423"/>
                    <a:pt x="8" y="2415"/>
                    <a:pt x="17" y="2415"/>
                  </a:cubicBezTo>
                  <a:cubicBezTo>
                    <a:pt x="27" y="2415"/>
                    <a:pt x="35" y="2423"/>
                    <a:pt x="35" y="2432"/>
                  </a:cubicBezTo>
                  <a:close/>
                  <a:moveTo>
                    <a:pt x="35" y="2674"/>
                  </a:moveTo>
                  <a:lnTo>
                    <a:pt x="35" y="2777"/>
                  </a:lnTo>
                  <a:cubicBezTo>
                    <a:pt x="35" y="2787"/>
                    <a:pt x="27" y="2795"/>
                    <a:pt x="17" y="2795"/>
                  </a:cubicBezTo>
                  <a:cubicBezTo>
                    <a:pt x="8" y="2795"/>
                    <a:pt x="0" y="2787"/>
                    <a:pt x="0" y="2777"/>
                  </a:cubicBezTo>
                  <a:lnTo>
                    <a:pt x="0" y="2674"/>
                  </a:lnTo>
                  <a:cubicBezTo>
                    <a:pt x="0" y="2664"/>
                    <a:pt x="8" y="2657"/>
                    <a:pt x="17" y="2657"/>
                  </a:cubicBezTo>
                  <a:cubicBezTo>
                    <a:pt x="27" y="2657"/>
                    <a:pt x="35" y="2664"/>
                    <a:pt x="35" y="2674"/>
                  </a:cubicBezTo>
                  <a:close/>
                  <a:moveTo>
                    <a:pt x="35" y="2915"/>
                  </a:moveTo>
                  <a:lnTo>
                    <a:pt x="35" y="3019"/>
                  </a:lnTo>
                  <a:cubicBezTo>
                    <a:pt x="35" y="3028"/>
                    <a:pt x="27" y="3036"/>
                    <a:pt x="17" y="3036"/>
                  </a:cubicBezTo>
                  <a:cubicBezTo>
                    <a:pt x="8" y="3036"/>
                    <a:pt x="0" y="3028"/>
                    <a:pt x="0" y="3019"/>
                  </a:cubicBezTo>
                  <a:lnTo>
                    <a:pt x="0" y="2915"/>
                  </a:lnTo>
                  <a:cubicBezTo>
                    <a:pt x="0" y="2906"/>
                    <a:pt x="8" y="2898"/>
                    <a:pt x="17" y="2898"/>
                  </a:cubicBezTo>
                  <a:cubicBezTo>
                    <a:pt x="27" y="2898"/>
                    <a:pt x="35" y="2906"/>
                    <a:pt x="35" y="2915"/>
                  </a:cubicBezTo>
                  <a:close/>
                  <a:moveTo>
                    <a:pt x="35" y="3157"/>
                  </a:moveTo>
                  <a:lnTo>
                    <a:pt x="35" y="3260"/>
                  </a:lnTo>
                  <a:cubicBezTo>
                    <a:pt x="35" y="3270"/>
                    <a:pt x="27" y="3278"/>
                    <a:pt x="17" y="3278"/>
                  </a:cubicBezTo>
                  <a:cubicBezTo>
                    <a:pt x="8" y="3278"/>
                    <a:pt x="0" y="3270"/>
                    <a:pt x="0" y="3260"/>
                  </a:cubicBezTo>
                  <a:lnTo>
                    <a:pt x="0" y="3157"/>
                  </a:lnTo>
                  <a:cubicBezTo>
                    <a:pt x="0" y="3147"/>
                    <a:pt x="8" y="3140"/>
                    <a:pt x="17" y="3140"/>
                  </a:cubicBezTo>
                  <a:cubicBezTo>
                    <a:pt x="27" y="3140"/>
                    <a:pt x="35" y="3147"/>
                    <a:pt x="35" y="3157"/>
                  </a:cubicBezTo>
                  <a:close/>
                  <a:moveTo>
                    <a:pt x="35" y="3398"/>
                  </a:moveTo>
                  <a:lnTo>
                    <a:pt x="35" y="3502"/>
                  </a:lnTo>
                  <a:cubicBezTo>
                    <a:pt x="35" y="3511"/>
                    <a:pt x="27" y="3519"/>
                    <a:pt x="17" y="3519"/>
                  </a:cubicBezTo>
                  <a:cubicBezTo>
                    <a:pt x="8" y="3519"/>
                    <a:pt x="0" y="3511"/>
                    <a:pt x="0" y="3502"/>
                  </a:cubicBezTo>
                  <a:lnTo>
                    <a:pt x="0" y="3398"/>
                  </a:lnTo>
                  <a:cubicBezTo>
                    <a:pt x="0" y="3389"/>
                    <a:pt x="8" y="3381"/>
                    <a:pt x="17" y="3381"/>
                  </a:cubicBezTo>
                  <a:cubicBezTo>
                    <a:pt x="27" y="3381"/>
                    <a:pt x="35" y="3389"/>
                    <a:pt x="35" y="3398"/>
                  </a:cubicBezTo>
                  <a:close/>
                  <a:moveTo>
                    <a:pt x="35" y="3640"/>
                  </a:moveTo>
                  <a:lnTo>
                    <a:pt x="35" y="3743"/>
                  </a:lnTo>
                  <a:cubicBezTo>
                    <a:pt x="35" y="3753"/>
                    <a:pt x="27" y="3761"/>
                    <a:pt x="17" y="3761"/>
                  </a:cubicBezTo>
                  <a:cubicBezTo>
                    <a:pt x="8" y="3761"/>
                    <a:pt x="0" y="3753"/>
                    <a:pt x="0" y="3743"/>
                  </a:cubicBezTo>
                  <a:lnTo>
                    <a:pt x="0" y="3640"/>
                  </a:lnTo>
                  <a:cubicBezTo>
                    <a:pt x="0" y="3630"/>
                    <a:pt x="8" y="3623"/>
                    <a:pt x="17" y="3623"/>
                  </a:cubicBezTo>
                  <a:cubicBezTo>
                    <a:pt x="27" y="3623"/>
                    <a:pt x="35" y="3630"/>
                    <a:pt x="35" y="3640"/>
                  </a:cubicBezTo>
                  <a:close/>
                  <a:moveTo>
                    <a:pt x="35" y="3881"/>
                  </a:moveTo>
                  <a:lnTo>
                    <a:pt x="35" y="3985"/>
                  </a:lnTo>
                  <a:cubicBezTo>
                    <a:pt x="35" y="3994"/>
                    <a:pt x="27" y="4002"/>
                    <a:pt x="17" y="4002"/>
                  </a:cubicBezTo>
                  <a:cubicBezTo>
                    <a:pt x="8" y="4002"/>
                    <a:pt x="0" y="3994"/>
                    <a:pt x="0" y="3985"/>
                  </a:cubicBezTo>
                  <a:lnTo>
                    <a:pt x="0" y="3881"/>
                  </a:lnTo>
                  <a:cubicBezTo>
                    <a:pt x="0" y="3872"/>
                    <a:pt x="8" y="3864"/>
                    <a:pt x="17" y="3864"/>
                  </a:cubicBezTo>
                  <a:cubicBezTo>
                    <a:pt x="27" y="3864"/>
                    <a:pt x="35" y="3872"/>
                    <a:pt x="35" y="3881"/>
                  </a:cubicBez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51" name="Freeform 88"/>
            <p:cNvSpPr>
              <a:spLocks noChangeArrowheads="1"/>
            </p:cNvSpPr>
            <p:nvPr/>
          </p:nvSpPr>
          <p:spPr bwMode="auto">
            <a:xfrm>
              <a:off x="1954" y="1073"/>
              <a:ext cx="7" cy="868"/>
            </a:xfrm>
            <a:custGeom>
              <a:avLst/>
              <a:gdLst>
                <a:gd name="T0" fmla="*/ 7 w 35"/>
                <a:gd name="T1" fmla="*/ 26 h 4002"/>
                <a:gd name="T2" fmla="*/ 0 w 35"/>
                <a:gd name="T3" fmla="*/ 26 h 4002"/>
                <a:gd name="T4" fmla="*/ 3 w 35"/>
                <a:gd name="T5" fmla="*/ 0 h 4002"/>
                <a:gd name="T6" fmla="*/ 7 w 35"/>
                <a:gd name="T7" fmla="*/ 56 h 4002"/>
                <a:gd name="T8" fmla="*/ 3 w 35"/>
                <a:gd name="T9" fmla="*/ 82 h 4002"/>
                <a:gd name="T10" fmla="*/ 0 w 35"/>
                <a:gd name="T11" fmla="*/ 56 h 4002"/>
                <a:gd name="T12" fmla="*/ 7 w 35"/>
                <a:gd name="T13" fmla="*/ 56 h 4002"/>
                <a:gd name="T14" fmla="*/ 7 w 35"/>
                <a:gd name="T15" fmla="*/ 131 h 4002"/>
                <a:gd name="T16" fmla="*/ 0 w 35"/>
                <a:gd name="T17" fmla="*/ 131 h 4002"/>
                <a:gd name="T18" fmla="*/ 3 w 35"/>
                <a:gd name="T19" fmla="*/ 105 h 4002"/>
                <a:gd name="T20" fmla="*/ 7 w 35"/>
                <a:gd name="T21" fmla="*/ 161 h 4002"/>
                <a:gd name="T22" fmla="*/ 3 w 35"/>
                <a:gd name="T23" fmla="*/ 187 h 4002"/>
                <a:gd name="T24" fmla="*/ 0 w 35"/>
                <a:gd name="T25" fmla="*/ 161 h 4002"/>
                <a:gd name="T26" fmla="*/ 7 w 35"/>
                <a:gd name="T27" fmla="*/ 161 h 4002"/>
                <a:gd name="T28" fmla="*/ 7 w 35"/>
                <a:gd name="T29" fmla="*/ 236 h 4002"/>
                <a:gd name="T30" fmla="*/ 0 w 35"/>
                <a:gd name="T31" fmla="*/ 236 h 4002"/>
                <a:gd name="T32" fmla="*/ 3 w 35"/>
                <a:gd name="T33" fmla="*/ 210 h 4002"/>
                <a:gd name="T34" fmla="*/ 7 w 35"/>
                <a:gd name="T35" fmla="*/ 266 h 4002"/>
                <a:gd name="T36" fmla="*/ 3 w 35"/>
                <a:gd name="T37" fmla="*/ 292 h 4002"/>
                <a:gd name="T38" fmla="*/ 0 w 35"/>
                <a:gd name="T39" fmla="*/ 266 h 4002"/>
                <a:gd name="T40" fmla="*/ 7 w 35"/>
                <a:gd name="T41" fmla="*/ 266 h 4002"/>
                <a:gd name="T42" fmla="*/ 7 w 35"/>
                <a:gd name="T43" fmla="*/ 341 h 4002"/>
                <a:gd name="T44" fmla="*/ 0 w 35"/>
                <a:gd name="T45" fmla="*/ 341 h 4002"/>
                <a:gd name="T46" fmla="*/ 3 w 35"/>
                <a:gd name="T47" fmla="*/ 314 h 4002"/>
                <a:gd name="T48" fmla="*/ 7 w 35"/>
                <a:gd name="T49" fmla="*/ 370 h 4002"/>
                <a:gd name="T50" fmla="*/ 3 w 35"/>
                <a:gd name="T51" fmla="*/ 397 h 4002"/>
                <a:gd name="T52" fmla="*/ 0 w 35"/>
                <a:gd name="T53" fmla="*/ 370 h 4002"/>
                <a:gd name="T54" fmla="*/ 7 w 35"/>
                <a:gd name="T55" fmla="*/ 370 h 4002"/>
                <a:gd name="T56" fmla="*/ 7 w 35"/>
                <a:gd name="T57" fmla="*/ 445 h 4002"/>
                <a:gd name="T58" fmla="*/ 0 w 35"/>
                <a:gd name="T59" fmla="*/ 445 h 4002"/>
                <a:gd name="T60" fmla="*/ 3 w 35"/>
                <a:gd name="T61" fmla="*/ 419 h 4002"/>
                <a:gd name="T62" fmla="*/ 7 w 35"/>
                <a:gd name="T63" fmla="*/ 475 h 4002"/>
                <a:gd name="T64" fmla="*/ 3 w 35"/>
                <a:gd name="T65" fmla="*/ 501 h 4002"/>
                <a:gd name="T66" fmla="*/ 0 w 35"/>
                <a:gd name="T67" fmla="*/ 475 h 4002"/>
                <a:gd name="T68" fmla="*/ 7 w 35"/>
                <a:gd name="T69" fmla="*/ 475 h 4002"/>
                <a:gd name="T70" fmla="*/ 7 w 35"/>
                <a:gd name="T71" fmla="*/ 550 h 4002"/>
                <a:gd name="T72" fmla="*/ 0 w 35"/>
                <a:gd name="T73" fmla="*/ 550 h 4002"/>
                <a:gd name="T74" fmla="*/ 3 w 35"/>
                <a:gd name="T75" fmla="*/ 524 h 4002"/>
                <a:gd name="T76" fmla="*/ 7 w 35"/>
                <a:gd name="T77" fmla="*/ 580 h 4002"/>
                <a:gd name="T78" fmla="*/ 3 w 35"/>
                <a:gd name="T79" fmla="*/ 606 h 4002"/>
                <a:gd name="T80" fmla="*/ 0 w 35"/>
                <a:gd name="T81" fmla="*/ 580 h 4002"/>
                <a:gd name="T82" fmla="*/ 7 w 35"/>
                <a:gd name="T83" fmla="*/ 580 h 4002"/>
                <a:gd name="T84" fmla="*/ 7 w 35"/>
                <a:gd name="T85" fmla="*/ 655 h 4002"/>
                <a:gd name="T86" fmla="*/ 0 w 35"/>
                <a:gd name="T87" fmla="*/ 655 h 4002"/>
                <a:gd name="T88" fmla="*/ 3 w 35"/>
                <a:gd name="T89" fmla="*/ 629 h 4002"/>
                <a:gd name="T90" fmla="*/ 7 w 35"/>
                <a:gd name="T91" fmla="*/ 685 h 4002"/>
                <a:gd name="T92" fmla="*/ 3 w 35"/>
                <a:gd name="T93" fmla="*/ 711 h 4002"/>
                <a:gd name="T94" fmla="*/ 0 w 35"/>
                <a:gd name="T95" fmla="*/ 685 h 4002"/>
                <a:gd name="T96" fmla="*/ 7 w 35"/>
                <a:gd name="T97" fmla="*/ 685 h 4002"/>
                <a:gd name="T98" fmla="*/ 7 w 35"/>
                <a:gd name="T99" fmla="*/ 760 h 4002"/>
                <a:gd name="T100" fmla="*/ 0 w 35"/>
                <a:gd name="T101" fmla="*/ 760 h 4002"/>
                <a:gd name="T102" fmla="*/ 3 w 35"/>
                <a:gd name="T103" fmla="*/ 733 h 4002"/>
                <a:gd name="T104" fmla="*/ 7 w 35"/>
                <a:gd name="T105" fmla="*/ 789 h 4002"/>
                <a:gd name="T106" fmla="*/ 3 w 35"/>
                <a:gd name="T107" fmla="*/ 816 h 4002"/>
                <a:gd name="T108" fmla="*/ 0 w 35"/>
                <a:gd name="T109" fmla="*/ 789 h 4002"/>
                <a:gd name="T110" fmla="*/ 7 w 35"/>
                <a:gd name="T111" fmla="*/ 789 h 4002"/>
                <a:gd name="T112" fmla="*/ 7 w 35"/>
                <a:gd name="T113" fmla="*/ 864 h 4002"/>
                <a:gd name="T114" fmla="*/ 0 w 35"/>
                <a:gd name="T115" fmla="*/ 864 h 4002"/>
                <a:gd name="T116" fmla="*/ 3 w 35"/>
                <a:gd name="T117" fmla="*/ 838 h 400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5"/>
                <a:gd name="T178" fmla="*/ 0 h 4002"/>
                <a:gd name="T179" fmla="*/ 35 w 35"/>
                <a:gd name="T180" fmla="*/ 4002 h 400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5" h="4002">
                  <a:moveTo>
                    <a:pt x="35" y="17"/>
                  </a:moveTo>
                  <a:lnTo>
                    <a:pt x="35" y="121"/>
                  </a:lnTo>
                  <a:cubicBezTo>
                    <a:pt x="35" y="130"/>
                    <a:pt x="27" y="138"/>
                    <a:pt x="17" y="138"/>
                  </a:cubicBezTo>
                  <a:cubicBezTo>
                    <a:pt x="8" y="138"/>
                    <a:pt x="0" y="130"/>
                    <a:pt x="0" y="121"/>
                  </a:cubicBezTo>
                  <a:lnTo>
                    <a:pt x="0" y="17"/>
                  </a:lnTo>
                  <a:cubicBezTo>
                    <a:pt x="0" y="8"/>
                    <a:pt x="8" y="0"/>
                    <a:pt x="17" y="0"/>
                  </a:cubicBezTo>
                  <a:cubicBezTo>
                    <a:pt x="27" y="0"/>
                    <a:pt x="35" y="8"/>
                    <a:pt x="35" y="17"/>
                  </a:cubicBezTo>
                  <a:close/>
                  <a:moveTo>
                    <a:pt x="35" y="259"/>
                  </a:moveTo>
                  <a:lnTo>
                    <a:pt x="35" y="362"/>
                  </a:lnTo>
                  <a:cubicBezTo>
                    <a:pt x="35" y="372"/>
                    <a:pt x="27" y="380"/>
                    <a:pt x="17" y="380"/>
                  </a:cubicBezTo>
                  <a:cubicBezTo>
                    <a:pt x="8" y="380"/>
                    <a:pt x="0" y="372"/>
                    <a:pt x="0" y="362"/>
                  </a:cubicBezTo>
                  <a:lnTo>
                    <a:pt x="0" y="259"/>
                  </a:lnTo>
                  <a:cubicBezTo>
                    <a:pt x="0" y="249"/>
                    <a:pt x="8" y="242"/>
                    <a:pt x="17" y="242"/>
                  </a:cubicBezTo>
                  <a:cubicBezTo>
                    <a:pt x="27" y="242"/>
                    <a:pt x="35" y="249"/>
                    <a:pt x="35" y="259"/>
                  </a:cubicBezTo>
                  <a:close/>
                  <a:moveTo>
                    <a:pt x="35" y="500"/>
                  </a:moveTo>
                  <a:lnTo>
                    <a:pt x="35" y="604"/>
                  </a:lnTo>
                  <a:cubicBezTo>
                    <a:pt x="35" y="613"/>
                    <a:pt x="27" y="621"/>
                    <a:pt x="17" y="621"/>
                  </a:cubicBezTo>
                  <a:cubicBezTo>
                    <a:pt x="8" y="621"/>
                    <a:pt x="0" y="613"/>
                    <a:pt x="0" y="604"/>
                  </a:cubicBezTo>
                  <a:lnTo>
                    <a:pt x="0" y="500"/>
                  </a:lnTo>
                  <a:cubicBezTo>
                    <a:pt x="0" y="491"/>
                    <a:pt x="8" y="483"/>
                    <a:pt x="17" y="483"/>
                  </a:cubicBezTo>
                  <a:cubicBezTo>
                    <a:pt x="27" y="483"/>
                    <a:pt x="35" y="491"/>
                    <a:pt x="35" y="500"/>
                  </a:cubicBezTo>
                  <a:close/>
                  <a:moveTo>
                    <a:pt x="35" y="742"/>
                  </a:moveTo>
                  <a:lnTo>
                    <a:pt x="35" y="845"/>
                  </a:lnTo>
                  <a:cubicBezTo>
                    <a:pt x="35" y="855"/>
                    <a:pt x="27" y="863"/>
                    <a:pt x="17" y="863"/>
                  </a:cubicBezTo>
                  <a:cubicBezTo>
                    <a:pt x="8" y="863"/>
                    <a:pt x="0" y="855"/>
                    <a:pt x="0" y="845"/>
                  </a:cubicBezTo>
                  <a:lnTo>
                    <a:pt x="0" y="742"/>
                  </a:lnTo>
                  <a:cubicBezTo>
                    <a:pt x="0" y="732"/>
                    <a:pt x="8" y="725"/>
                    <a:pt x="17" y="725"/>
                  </a:cubicBezTo>
                  <a:cubicBezTo>
                    <a:pt x="27" y="725"/>
                    <a:pt x="35" y="732"/>
                    <a:pt x="35" y="742"/>
                  </a:cubicBezTo>
                  <a:close/>
                  <a:moveTo>
                    <a:pt x="35" y="983"/>
                  </a:moveTo>
                  <a:lnTo>
                    <a:pt x="35" y="1087"/>
                  </a:lnTo>
                  <a:cubicBezTo>
                    <a:pt x="35" y="1096"/>
                    <a:pt x="27" y="1104"/>
                    <a:pt x="17" y="1104"/>
                  </a:cubicBezTo>
                  <a:cubicBezTo>
                    <a:pt x="8" y="1104"/>
                    <a:pt x="0" y="1096"/>
                    <a:pt x="0" y="1087"/>
                  </a:cubicBezTo>
                  <a:lnTo>
                    <a:pt x="0" y="983"/>
                  </a:lnTo>
                  <a:cubicBezTo>
                    <a:pt x="0" y="974"/>
                    <a:pt x="8" y="966"/>
                    <a:pt x="17" y="966"/>
                  </a:cubicBezTo>
                  <a:cubicBezTo>
                    <a:pt x="27" y="966"/>
                    <a:pt x="35" y="974"/>
                    <a:pt x="35" y="983"/>
                  </a:cubicBezTo>
                  <a:close/>
                  <a:moveTo>
                    <a:pt x="35" y="1225"/>
                  </a:moveTo>
                  <a:lnTo>
                    <a:pt x="35" y="1328"/>
                  </a:lnTo>
                  <a:cubicBezTo>
                    <a:pt x="35" y="1338"/>
                    <a:pt x="27" y="1346"/>
                    <a:pt x="17" y="1346"/>
                  </a:cubicBezTo>
                  <a:cubicBezTo>
                    <a:pt x="8" y="1346"/>
                    <a:pt x="0" y="1338"/>
                    <a:pt x="0" y="1328"/>
                  </a:cubicBezTo>
                  <a:lnTo>
                    <a:pt x="0" y="1225"/>
                  </a:lnTo>
                  <a:cubicBezTo>
                    <a:pt x="0" y="1215"/>
                    <a:pt x="8" y="1208"/>
                    <a:pt x="17" y="1208"/>
                  </a:cubicBezTo>
                  <a:cubicBezTo>
                    <a:pt x="27" y="1208"/>
                    <a:pt x="35" y="1215"/>
                    <a:pt x="35" y="1225"/>
                  </a:cubicBezTo>
                  <a:close/>
                  <a:moveTo>
                    <a:pt x="35" y="1466"/>
                  </a:moveTo>
                  <a:lnTo>
                    <a:pt x="35" y="1570"/>
                  </a:lnTo>
                  <a:cubicBezTo>
                    <a:pt x="35" y="1579"/>
                    <a:pt x="27" y="1587"/>
                    <a:pt x="17" y="1587"/>
                  </a:cubicBezTo>
                  <a:cubicBezTo>
                    <a:pt x="8" y="1587"/>
                    <a:pt x="0" y="1579"/>
                    <a:pt x="0" y="1570"/>
                  </a:cubicBezTo>
                  <a:lnTo>
                    <a:pt x="0" y="1466"/>
                  </a:lnTo>
                  <a:cubicBezTo>
                    <a:pt x="0" y="1457"/>
                    <a:pt x="8" y="1449"/>
                    <a:pt x="17" y="1449"/>
                  </a:cubicBezTo>
                  <a:cubicBezTo>
                    <a:pt x="27" y="1449"/>
                    <a:pt x="35" y="1457"/>
                    <a:pt x="35" y="1466"/>
                  </a:cubicBezTo>
                  <a:close/>
                  <a:moveTo>
                    <a:pt x="35" y="1708"/>
                  </a:moveTo>
                  <a:lnTo>
                    <a:pt x="35" y="1811"/>
                  </a:lnTo>
                  <a:cubicBezTo>
                    <a:pt x="35" y="1821"/>
                    <a:pt x="27" y="1829"/>
                    <a:pt x="17" y="1829"/>
                  </a:cubicBezTo>
                  <a:cubicBezTo>
                    <a:pt x="8" y="1829"/>
                    <a:pt x="0" y="1821"/>
                    <a:pt x="0" y="1811"/>
                  </a:cubicBezTo>
                  <a:lnTo>
                    <a:pt x="0" y="1708"/>
                  </a:lnTo>
                  <a:cubicBezTo>
                    <a:pt x="0" y="1698"/>
                    <a:pt x="8" y="1691"/>
                    <a:pt x="17" y="1691"/>
                  </a:cubicBezTo>
                  <a:cubicBezTo>
                    <a:pt x="27" y="1691"/>
                    <a:pt x="35" y="1698"/>
                    <a:pt x="35" y="1708"/>
                  </a:cubicBezTo>
                  <a:close/>
                  <a:moveTo>
                    <a:pt x="35" y="1949"/>
                  </a:moveTo>
                  <a:lnTo>
                    <a:pt x="35" y="2053"/>
                  </a:lnTo>
                  <a:cubicBezTo>
                    <a:pt x="35" y="2062"/>
                    <a:pt x="27" y="2070"/>
                    <a:pt x="17" y="2070"/>
                  </a:cubicBezTo>
                  <a:cubicBezTo>
                    <a:pt x="8" y="2070"/>
                    <a:pt x="0" y="2062"/>
                    <a:pt x="0" y="2053"/>
                  </a:cubicBezTo>
                  <a:lnTo>
                    <a:pt x="0" y="1949"/>
                  </a:lnTo>
                  <a:cubicBezTo>
                    <a:pt x="0" y="1940"/>
                    <a:pt x="8" y="1932"/>
                    <a:pt x="17" y="1932"/>
                  </a:cubicBezTo>
                  <a:cubicBezTo>
                    <a:pt x="27" y="1932"/>
                    <a:pt x="35" y="1940"/>
                    <a:pt x="35" y="1949"/>
                  </a:cubicBezTo>
                  <a:close/>
                  <a:moveTo>
                    <a:pt x="35" y="2191"/>
                  </a:moveTo>
                  <a:lnTo>
                    <a:pt x="35" y="2294"/>
                  </a:lnTo>
                  <a:cubicBezTo>
                    <a:pt x="35" y="2304"/>
                    <a:pt x="27" y="2312"/>
                    <a:pt x="17" y="2312"/>
                  </a:cubicBezTo>
                  <a:cubicBezTo>
                    <a:pt x="8" y="2312"/>
                    <a:pt x="0" y="2304"/>
                    <a:pt x="0" y="2294"/>
                  </a:cubicBezTo>
                  <a:lnTo>
                    <a:pt x="0" y="2191"/>
                  </a:lnTo>
                  <a:cubicBezTo>
                    <a:pt x="0" y="2181"/>
                    <a:pt x="8" y="2174"/>
                    <a:pt x="17" y="2174"/>
                  </a:cubicBezTo>
                  <a:cubicBezTo>
                    <a:pt x="27" y="2174"/>
                    <a:pt x="35" y="2181"/>
                    <a:pt x="35" y="2191"/>
                  </a:cubicBezTo>
                  <a:close/>
                  <a:moveTo>
                    <a:pt x="35" y="2432"/>
                  </a:moveTo>
                  <a:lnTo>
                    <a:pt x="35" y="2536"/>
                  </a:lnTo>
                  <a:cubicBezTo>
                    <a:pt x="35" y="2545"/>
                    <a:pt x="27" y="2553"/>
                    <a:pt x="17" y="2553"/>
                  </a:cubicBezTo>
                  <a:cubicBezTo>
                    <a:pt x="8" y="2553"/>
                    <a:pt x="0" y="2545"/>
                    <a:pt x="0" y="2536"/>
                  </a:cubicBezTo>
                  <a:lnTo>
                    <a:pt x="0" y="2432"/>
                  </a:lnTo>
                  <a:cubicBezTo>
                    <a:pt x="0" y="2423"/>
                    <a:pt x="8" y="2415"/>
                    <a:pt x="17" y="2415"/>
                  </a:cubicBezTo>
                  <a:cubicBezTo>
                    <a:pt x="27" y="2415"/>
                    <a:pt x="35" y="2423"/>
                    <a:pt x="35" y="2432"/>
                  </a:cubicBezTo>
                  <a:close/>
                  <a:moveTo>
                    <a:pt x="35" y="2674"/>
                  </a:moveTo>
                  <a:lnTo>
                    <a:pt x="35" y="2777"/>
                  </a:lnTo>
                  <a:cubicBezTo>
                    <a:pt x="35" y="2787"/>
                    <a:pt x="27" y="2795"/>
                    <a:pt x="17" y="2795"/>
                  </a:cubicBezTo>
                  <a:cubicBezTo>
                    <a:pt x="8" y="2795"/>
                    <a:pt x="0" y="2787"/>
                    <a:pt x="0" y="2777"/>
                  </a:cubicBezTo>
                  <a:lnTo>
                    <a:pt x="0" y="2674"/>
                  </a:lnTo>
                  <a:cubicBezTo>
                    <a:pt x="0" y="2664"/>
                    <a:pt x="8" y="2657"/>
                    <a:pt x="17" y="2657"/>
                  </a:cubicBezTo>
                  <a:cubicBezTo>
                    <a:pt x="27" y="2657"/>
                    <a:pt x="35" y="2664"/>
                    <a:pt x="35" y="2674"/>
                  </a:cubicBezTo>
                  <a:close/>
                  <a:moveTo>
                    <a:pt x="35" y="2915"/>
                  </a:moveTo>
                  <a:lnTo>
                    <a:pt x="35" y="3019"/>
                  </a:lnTo>
                  <a:cubicBezTo>
                    <a:pt x="35" y="3028"/>
                    <a:pt x="27" y="3036"/>
                    <a:pt x="17" y="3036"/>
                  </a:cubicBezTo>
                  <a:cubicBezTo>
                    <a:pt x="8" y="3036"/>
                    <a:pt x="0" y="3028"/>
                    <a:pt x="0" y="3019"/>
                  </a:cubicBezTo>
                  <a:lnTo>
                    <a:pt x="0" y="2915"/>
                  </a:lnTo>
                  <a:cubicBezTo>
                    <a:pt x="0" y="2906"/>
                    <a:pt x="8" y="2898"/>
                    <a:pt x="17" y="2898"/>
                  </a:cubicBezTo>
                  <a:cubicBezTo>
                    <a:pt x="27" y="2898"/>
                    <a:pt x="35" y="2906"/>
                    <a:pt x="35" y="2915"/>
                  </a:cubicBezTo>
                  <a:close/>
                  <a:moveTo>
                    <a:pt x="35" y="3157"/>
                  </a:moveTo>
                  <a:lnTo>
                    <a:pt x="35" y="3260"/>
                  </a:lnTo>
                  <a:cubicBezTo>
                    <a:pt x="35" y="3270"/>
                    <a:pt x="27" y="3278"/>
                    <a:pt x="17" y="3278"/>
                  </a:cubicBezTo>
                  <a:cubicBezTo>
                    <a:pt x="8" y="3278"/>
                    <a:pt x="0" y="3270"/>
                    <a:pt x="0" y="3260"/>
                  </a:cubicBezTo>
                  <a:lnTo>
                    <a:pt x="0" y="3157"/>
                  </a:lnTo>
                  <a:cubicBezTo>
                    <a:pt x="0" y="3147"/>
                    <a:pt x="8" y="3140"/>
                    <a:pt x="17" y="3140"/>
                  </a:cubicBezTo>
                  <a:cubicBezTo>
                    <a:pt x="27" y="3140"/>
                    <a:pt x="35" y="3147"/>
                    <a:pt x="35" y="3157"/>
                  </a:cubicBezTo>
                  <a:close/>
                  <a:moveTo>
                    <a:pt x="35" y="3398"/>
                  </a:moveTo>
                  <a:lnTo>
                    <a:pt x="35" y="3502"/>
                  </a:lnTo>
                  <a:cubicBezTo>
                    <a:pt x="35" y="3511"/>
                    <a:pt x="27" y="3519"/>
                    <a:pt x="17" y="3519"/>
                  </a:cubicBezTo>
                  <a:cubicBezTo>
                    <a:pt x="8" y="3519"/>
                    <a:pt x="0" y="3511"/>
                    <a:pt x="0" y="3502"/>
                  </a:cubicBezTo>
                  <a:lnTo>
                    <a:pt x="0" y="3398"/>
                  </a:lnTo>
                  <a:cubicBezTo>
                    <a:pt x="0" y="3389"/>
                    <a:pt x="8" y="3381"/>
                    <a:pt x="17" y="3381"/>
                  </a:cubicBezTo>
                  <a:cubicBezTo>
                    <a:pt x="27" y="3381"/>
                    <a:pt x="35" y="3389"/>
                    <a:pt x="35" y="3398"/>
                  </a:cubicBezTo>
                  <a:close/>
                  <a:moveTo>
                    <a:pt x="35" y="3640"/>
                  </a:moveTo>
                  <a:lnTo>
                    <a:pt x="35" y="3743"/>
                  </a:lnTo>
                  <a:cubicBezTo>
                    <a:pt x="35" y="3753"/>
                    <a:pt x="27" y="3761"/>
                    <a:pt x="17" y="3761"/>
                  </a:cubicBezTo>
                  <a:cubicBezTo>
                    <a:pt x="8" y="3761"/>
                    <a:pt x="0" y="3753"/>
                    <a:pt x="0" y="3743"/>
                  </a:cubicBezTo>
                  <a:lnTo>
                    <a:pt x="0" y="3640"/>
                  </a:lnTo>
                  <a:cubicBezTo>
                    <a:pt x="0" y="3630"/>
                    <a:pt x="8" y="3623"/>
                    <a:pt x="17" y="3623"/>
                  </a:cubicBezTo>
                  <a:cubicBezTo>
                    <a:pt x="27" y="3623"/>
                    <a:pt x="35" y="3630"/>
                    <a:pt x="35" y="3640"/>
                  </a:cubicBezTo>
                  <a:close/>
                  <a:moveTo>
                    <a:pt x="35" y="3881"/>
                  </a:moveTo>
                  <a:lnTo>
                    <a:pt x="35" y="3985"/>
                  </a:lnTo>
                  <a:cubicBezTo>
                    <a:pt x="35" y="3994"/>
                    <a:pt x="27" y="4002"/>
                    <a:pt x="17" y="4002"/>
                  </a:cubicBezTo>
                  <a:cubicBezTo>
                    <a:pt x="8" y="4002"/>
                    <a:pt x="0" y="3994"/>
                    <a:pt x="0" y="3985"/>
                  </a:cubicBezTo>
                  <a:lnTo>
                    <a:pt x="0" y="3881"/>
                  </a:lnTo>
                  <a:cubicBezTo>
                    <a:pt x="0" y="3872"/>
                    <a:pt x="8" y="3864"/>
                    <a:pt x="17" y="3864"/>
                  </a:cubicBezTo>
                  <a:cubicBezTo>
                    <a:pt x="27" y="3864"/>
                    <a:pt x="35" y="3872"/>
                    <a:pt x="35" y="3881"/>
                  </a:cubicBez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52" name="Line 89"/>
            <p:cNvSpPr>
              <a:spLocks noChangeShapeType="1"/>
            </p:cNvSpPr>
            <p:nvPr/>
          </p:nvSpPr>
          <p:spPr bwMode="auto">
            <a:xfrm>
              <a:off x="1421" y="1132"/>
              <a:ext cx="365" cy="0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53" name="Rectangle 90"/>
            <p:cNvSpPr>
              <a:spLocks noChangeArrowheads="1"/>
            </p:cNvSpPr>
            <p:nvPr/>
          </p:nvSpPr>
          <p:spPr bwMode="auto">
            <a:xfrm>
              <a:off x="1577" y="1975"/>
              <a:ext cx="83" cy="1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fc</a:t>
              </a:r>
            </a:p>
          </p:txBody>
        </p:sp>
        <p:sp>
          <p:nvSpPr>
            <p:cNvPr id="13454" name="Line 91"/>
            <p:cNvSpPr>
              <a:spLocks noChangeShapeType="1"/>
            </p:cNvSpPr>
            <p:nvPr/>
          </p:nvSpPr>
          <p:spPr bwMode="auto">
            <a:xfrm>
              <a:off x="1959" y="1792"/>
              <a:ext cx="177" cy="0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55" name="Line 92"/>
            <p:cNvSpPr>
              <a:spLocks noChangeShapeType="1"/>
            </p:cNvSpPr>
            <p:nvPr/>
          </p:nvSpPr>
          <p:spPr bwMode="auto">
            <a:xfrm>
              <a:off x="898" y="1410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56" name="Rectangle 93"/>
            <p:cNvSpPr>
              <a:spLocks noChangeArrowheads="1"/>
            </p:cNvSpPr>
            <p:nvPr/>
          </p:nvSpPr>
          <p:spPr bwMode="auto">
            <a:xfrm>
              <a:off x="1862" y="1975"/>
              <a:ext cx="737" cy="1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fc+</a:t>
              </a:r>
              <a:r>
                <a:rPr lang="en-US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(N+1)*1</a:t>
              </a:r>
              <a:r>
                <a:rPr lang="en-GB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00kHz</a:t>
              </a:r>
            </a:p>
          </p:txBody>
        </p:sp>
        <p:sp>
          <p:nvSpPr>
            <p:cNvPr id="13457" name="Rectangle 94"/>
            <p:cNvSpPr>
              <a:spLocks noChangeArrowheads="1"/>
            </p:cNvSpPr>
            <p:nvPr/>
          </p:nvSpPr>
          <p:spPr bwMode="auto">
            <a:xfrm>
              <a:off x="1049" y="1975"/>
              <a:ext cx="0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58" name="Freeform 95"/>
            <p:cNvSpPr>
              <a:spLocks noChangeArrowheads="1"/>
            </p:cNvSpPr>
            <p:nvPr/>
          </p:nvSpPr>
          <p:spPr bwMode="auto">
            <a:xfrm>
              <a:off x="1781" y="1424"/>
              <a:ext cx="177" cy="367"/>
            </a:xfrm>
            <a:custGeom>
              <a:avLst/>
              <a:gdLst>
                <a:gd name="T0" fmla="*/ 0 w 174"/>
                <a:gd name="T1" fmla="*/ 0 h 368"/>
                <a:gd name="T2" fmla="*/ 0 w 174"/>
                <a:gd name="T3" fmla="*/ 367 h 368"/>
                <a:gd name="T4" fmla="*/ 177 w 174"/>
                <a:gd name="T5" fmla="*/ 367 h 368"/>
                <a:gd name="T6" fmla="*/ 0 w 174"/>
                <a:gd name="T7" fmla="*/ 0 h 3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4"/>
                <a:gd name="T13" fmla="*/ 0 h 368"/>
                <a:gd name="T14" fmla="*/ 174 w 174"/>
                <a:gd name="T15" fmla="*/ 368 h 3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4" h="368">
                  <a:moveTo>
                    <a:pt x="0" y="0"/>
                  </a:moveTo>
                  <a:lnTo>
                    <a:pt x="0" y="368"/>
                  </a:lnTo>
                  <a:lnTo>
                    <a:pt x="174" y="3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59" name="Rectangle 96"/>
            <p:cNvSpPr>
              <a:spLocks noChangeArrowheads="1"/>
            </p:cNvSpPr>
            <p:nvPr/>
          </p:nvSpPr>
          <p:spPr bwMode="auto">
            <a:xfrm>
              <a:off x="2286" y="1618"/>
              <a:ext cx="1052" cy="25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60" name="Rectangle 97"/>
            <p:cNvSpPr>
              <a:spLocks noChangeArrowheads="1"/>
            </p:cNvSpPr>
            <p:nvPr/>
          </p:nvSpPr>
          <p:spPr bwMode="auto">
            <a:xfrm>
              <a:off x="2183" y="1516"/>
              <a:ext cx="79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eaLnBrk="1" hangingPunct="1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Adjacent Channel </a:t>
              </a:r>
            </a:p>
            <a:p>
              <a:pPr algn="r" eaLnBrk="1" hangingPunct="1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Leakage</a:t>
              </a:r>
            </a:p>
          </p:txBody>
        </p:sp>
        <p:sp>
          <p:nvSpPr>
            <p:cNvPr id="13461" name="Freeform 98"/>
            <p:cNvSpPr>
              <a:spLocks noChangeArrowheads="1"/>
            </p:cNvSpPr>
            <p:nvPr/>
          </p:nvSpPr>
          <p:spPr bwMode="auto">
            <a:xfrm>
              <a:off x="2101" y="1731"/>
              <a:ext cx="176" cy="123"/>
            </a:xfrm>
            <a:custGeom>
              <a:avLst/>
              <a:gdLst>
                <a:gd name="T0" fmla="*/ 173 w 795"/>
                <a:gd name="T1" fmla="*/ 10 h 570"/>
                <a:gd name="T2" fmla="*/ 44 w 795"/>
                <a:gd name="T3" fmla="*/ 98 h 570"/>
                <a:gd name="T4" fmla="*/ 37 w 795"/>
                <a:gd name="T5" fmla="*/ 97 h 570"/>
                <a:gd name="T6" fmla="*/ 39 w 795"/>
                <a:gd name="T7" fmla="*/ 90 h 570"/>
                <a:gd name="T8" fmla="*/ 167 w 795"/>
                <a:gd name="T9" fmla="*/ 2 h 570"/>
                <a:gd name="T10" fmla="*/ 174 w 795"/>
                <a:gd name="T11" fmla="*/ 3 h 570"/>
                <a:gd name="T12" fmla="*/ 173 w 795"/>
                <a:gd name="T13" fmla="*/ 10 h 570"/>
                <a:gd name="T14" fmla="*/ 68 w 795"/>
                <a:gd name="T15" fmla="*/ 113 h 570"/>
                <a:gd name="T16" fmla="*/ 0 w 795"/>
                <a:gd name="T17" fmla="*/ 123 h 570"/>
                <a:gd name="T18" fmla="*/ 32 w 795"/>
                <a:gd name="T19" fmla="*/ 64 h 570"/>
                <a:gd name="T20" fmla="*/ 68 w 795"/>
                <a:gd name="T21" fmla="*/ 113 h 57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95"/>
                <a:gd name="T34" fmla="*/ 0 h 570"/>
                <a:gd name="T35" fmla="*/ 795 w 795"/>
                <a:gd name="T36" fmla="*/ 570 h 57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95" h="570">
                  <a:moveTo>
                    <a:pt x="782" y="45"/>
                  </a:moveTo>
                  <a:lnTo>
                    <a:pt x="201" y="456"/>
                  </a:lnTo>
                  <a:cubicBezTo>
                    <a:pt x="191" y="464"/>
                    <a:pt x="177" y="461"/>
                    <a:pt x="169" y="451"/>
                  </a:cubicBezTo>
                  <a:cubicBezTo>
                    <a:pt x="162" y="440"/>
                    <a:pt x="164" y="426"/>
                    <a:pt x="175" y="419"/>
                  </a:cubicBezTo>
                  <a:lnTo>
                    <a:pt x="755" y="8"/>
                  </a:lnTo>
                  <a:cubicBezTo>
                    <a:pt x="766" y="0"/>
                    <a:pt x="780" y="3"/>
                    <a:pt x="787" y="13"/>
                  </a:cubicBezTo>
                  <a:cubicBezTo>
                    <a:pt x="795" y="24"/>
                    <a:pt x="792" y="38"/>
                    <a:pt x="782" y="45"/>
                  </a:cubicBezTo>
                  <a:close/>
                  <a:moveTo>
                    <a:pt x="305" y="524"/>
                  </a:moveTo>
                  <a:lnTo>
                    <a:pt x="0" y="570"/>
                  </a:lnTo>
                  <a:lnTo>
                    <a:pt x="146" y="298"/>
                  </a:lnTo>
                  <a:lnTo>
                    <a:pt x="305" y="5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14435" name="Group 99"/>
          <p:cNvGraphicFramePr>
            <a:graphicFrameLocks noGrp="1"/>
          </p:cNvGraphicFramePr>
          <p:nvPr/>
        </p:nvGraphicFramePr>
        <p:xfrm>
          <a:off x="5724525" y="1644650"/>
          <a:ext cx="2881313" cy="1928814"/>
        </p:xfrm>
        <a:graphic>
          <a:graphicData uri="http://schemas.openxmlformats.org/drawingml/2006/table">
            <a:tbl>
              <a:tblPr/>
              <a:tblGrid>
                <a:gridCol w="1443038"/>
                <a:gridCol w="1438275"/>
              </a:tblGrid>
              <a:tr h="322263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Category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Max. Leakage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</a:tr>
              <a:tr h="320675">
                <a:tc gridSpan="2"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           200kHz adjacent element channel  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(output power: P)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(dBm/200kHz)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P =&lt; 250mW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-5dBm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P =&lt; 20mW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-15dBm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P =&lt; 1mW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-26dBm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  <p:cxnSp>
        <p:nvCxnSpPr>
          <p:cNvPr id="13389" name="AutoShape 141"/>
          <p:cNvCxnSpPr>
            <a:cxnSpLocks noChangeShapeType="1"/>
            <a:stCxn id="13444" idx="1"/>
          </p:cNvCxnSpPr>
          <p:nvPr/>
        </p:nvCxnSpPr>
        <p:spPr bwMode="auto">
          <a:xfrm>
            <a:off x="1697038" y="2844800"/>
            <a:ext cx="282575" cy="673100"/>
          </a:xfrm>
          <a:prstGeom prst="straightConnector1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3390" name="Rectangle 142"/>
          <p:cNvSpPr>
            <a:spLocks noChangeArrowheads="1"/>
          </p:cNvSpPr>
          <p:nvPr/>
        </p:nvSpPr>
        <p:spPr bwMode="auto">
          <a:xfrm>
            <a:off x="1547813" y="3494088"/>
            <a:ext cx="812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000" dirty="0">
                <a:solidFill>
                  <a:srgbClr val="000000"/>
                </a:solidFill>
                <a:latin typeface="Verdana" pitchFamily="32" charset="0"/>
                <a:ea typeface="ＭＳ ゴシック" pitchFamily="49" charset="-128"/>
              </a:rPr>
              <a:t>Figure below</a:t>
            </a:r>
          </a:p>
        </p:txBody>
      </p:sp>
      <p:sp>
        <p:nvSpPr>
          <p:cNvPr id="13391" name="Line 143"/>
          <p:cNvSpPr>
            <a:spLocks noChangeShapeType="1"/>
          </p:cNvSpPr>
          <p:nvPr/>
        </p:nvSpPr>
        <p:spPr bwMode="auto">
          <a:xfrm>
            <a:off x="8605838" y="6096000"/>
            <a:ext cx="1587" cy="1793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92" name="Text Box 144"/>
          <p:cNvSpPr txBox="1">
            <a:spLocks noChangeArrowheads="1"/>
          </p:cNvSpPr>
          <p:nvPr/>
        </p:nvSpPr>
        <p:spPr bwMode="auto">
          <a:xfrm>
            <a:off x="8448675" y="6264275"/>
            <a:ext cx="385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1215</a:t>
            </a:r>
          </a:p>
        </p:txBody>
      </p:sp>
      <p:sp>
        <p:nvSpPr>
          <p:cNvPr id="13393" name="Text Box 145"/>
          <p:cNvSpPr txBox="1">
            <a:spLocks noChangeArrowheads="1"/>
          </p:cNvSpPr>
          <p:nvPr/>
        </p:nvSpPr>
        <p:spPr bwMode="auto">
          <a:xfrm>
            <a:off x="7346950" y="5214938"/>
            <a:ext cx="385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-55</a:t>
            </a:r>
          </a:p>
        </p:txBody>
      </p:sp>
      <p:sp>
        <p:nvSpPr>
          <p:cNvPr id="13394" name="Text Box 146"/>
          <p:cNvSpPr txBox="1">
            <a:spLocks noChangeArrowheads="1"/>
          </p:cNvSpPr>
          <p:nvPr/>
        </p:nvSpPr>
        <p:spPr bwMode="auto">
          <a:xfrm>
            <a:off x="7920038" y="4464050"/>
            <a:ext cx="1044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-45dBm/MHz</a:t>
            </a:r>
          </a:p>
        </p:txBody>
      </p:sp>
      <p:sp>
        <p:nvSpPr>
          <p:cNvPr id="13395" name="Line 147"/>
          <p:cNvSpPr>
            <a:spLocks noChangeShapeType="1"/>
          </p:cNvSpPr>
          <p:nvPr/>
        </p:nvSpPr>
        <p:spPr bwMode="auto">
          <a:xfrm>
            <a:off x="5862638" y="4560888"/>
            <a:ext cx="647700" cy="1587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96" name="Text Box 148"/>
          <p:cNvSpPr txBox="1">
            <a:spLocks noChangeArrowheads="1"/>
          </p:cNvSpPr>
          <p:nvPr/>
        </p:nvSpPr>
        <p:spPr bwMode="auto">
          <a:xfrm>
            <a:off x="6015038" y="4332288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-36</a:t>
            </a:r>
          </a:p>
        </p:txBody>
      </p:sp>
      <p:sp>
        <p:nvSpPr>
          <p:cNvPr id="13397" name="Line 149"/>
          <p:cNvSpPr>
            <a:spLocks noChangeShapeType="1"/>
          </p:cNvSpPr>
          <p:nvPr/>
        </p:nvSpPr>
        <p:spPr bwMode="auto">
          <a:xfrm>
            <a:off x="5148263" y="3951288"/>
            <a:ext cx="719137" cy="7937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98" name="Line 150"/>
          <p:cNvSpPr>
            <a:spLocks noChangeShapeType="1"/>
          </p:cNvSpPr>
          <p:nvPr/>
        </p:nvSpPr>
        <p:spPr bwMode="auto">
          <a:xfrm flipV="1">
            <a:off x="5148263" y="3960813"/>
            <a:ext cx="1587" cy="601662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99" name="Line 151"/>
          <p:cNvSpPr>
            <a:spLocks noChangeShapeType="1"/>
          </p:cNvSpPr>
          <p:nvPr/>
        </p:nvSpPr>
        <p:spPr bwMode="auto">
          <a:xfrm flipV="1">
            <a:off x="5862638" y="3949700"/>
            <a:ext cx="1587" cy="601663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400" name="Line 152"/>
          <p:cNvSpPr>
            <a:spLocks noChangeShapeType="1"/>
          </p:cNvSpPr>
          <p:nvPr/>
        </p:nvSpPr>
        <p:spPr bwMode="auto">
          <a:xfrm flipV="1">
            <a:off x="5148263" y="4894263"/>
            <a:ext cx="1587" cy="723900"/>
          </a:xfrm>
          <a:prstGeom prst="line">
            <a:avLst/>
          </a:prstGeom>
          <a:noFill/>
          <a:ln w="6480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401" name="Text Box 153"/>
          <p:cNvSpPr txBox="1">
            <a:spLocks noChangeArrowheads="1"/>
          </p:cNvSpPr>
          <p:nvPr/>
        </p:nvSpPr>
        <p:spPr bwMode="auto">
          <a:xfrm>
            <a:off x="4572000" y="5616575"/>
            <a:ext cx="8334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920.3MHz</a:t>
            </a:r>
          </a:p>
        </p:txBody>
      </p:sp>
      <p:sp>
        <p:nvSpPr>
          <p:cNvPr id="13402" name="Line 154"/>
          <p:cNvSpPr>
            <a:spLocks noChangeShapeType="1"/>
          </p:cNvSpPr>
          <p:nvPr/>
        </p:nvSpPr>
        <p:spPr bwMode="auto">
          <a:xfrm flipV="1">
            <a:off x="5867400" y="4894263"/>
            <a:ext cx="1588" cy="723900"/>
          </a:xfrm>
          <a:prstGeom prst="line">
            <a:avLst/>
          </a:prstGeom>
          <a:noFill/>
          <a:ln w="6480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403" name="Text Box 155"/>
          <p:cNvSpPr txBox="1">
            <a:spLocks noChangeArrowheads="1"/>
          </p:cNvSpPr>
          <p:nvPr/>
        </p:nvSpPr>
        <p:spPr bwMode="auto">
          <a:xfrm>
            <a:off x="5580063" y="5616575"/>
            <a:ext cx="8810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924.3MHz</a:t>
            </a:r>
          </a:p>
        </p:txBody>
      </p:sp>
      <p:sp>
        <p:nvSpPr>
          <p:cNvPr id="13404" name="Text Box 156"/>
          <p:cNvSpPr txBox="1">
            <a:spLocks noChangeArrowheads="1"/>
          </p:cNvSpPr>
          <p:nvPr/>
        </p:nvSpPr>
        <p:spPr bwMode="auto">
          <a:xfrm>
            <a:off x="5507038" y="1268413"/>
            <a:ext cx="2116137" cy="27463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Adjacent Channel Leakage </a:t>
            </a:r>
          </a:p>
        </p:txBody>
      </p:sp>
      <p:sp>
        <p:nvSpPr>
          <p:cNvPr id="13405" name="Line 157"/>
          <p:cNvSpPr>
            <a:spLocks noChangeShapeType="1"/>
          </p:cNvSpPr>
          <p:nvPr/>
        </p:nvSpPr>
        <p:spPr bwMode="auto">
          <a:xfrm flipV="1">
            <a:off x="4572000" y="1857375"/>
            <a:ext cx="647700" cy="4349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406" name="Rectangle 158"/>
          <p:cNvSpPr>
            <a:spLocks noChangeArrowheads="1"/>
          </p:cNvSpPr>
          <p:nvPr/>
        </p:nvSpPr>
        <p:spPr bwMode="auto">
          <a:xfrm>
            <a:off x="4859338" y="1643063"/>
            <a:ext cx="7239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000" dirty="0">
                <a:solidFill>
                  <a:srgbClr val="000000"/>
                </a:solidFill>
                <a:latin typeface="Verdana" pitchFamily="32" charset="0"/>
                <a:ea typeface="ＭＳ ゴシック" pitchFamily="49" charset="-128"/>
              </a:rPr>
              <a:t>Right Table</a:t>
            </a:r>
          </a:p>
        </p:txBody>
      </p:sp>
      <p:sp>
        <p:nvSpPr>
          <p:cNvPr id="13407" name="Text Box 159"/>
          <p:cNvSpPr txBox="1">
            <a:spLocks noChangeArrowheads="1"/>
          </p:cNvSpPr>
          <p:nvPr/>
        </p:nvSpPr>
        <p:spPr bwMode="auto">
          <a:xfrm>
            <a:off x="682625" y="4608513"/>
            <a:ext cx="385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-36</a:t>
            </a:r>
          </a:p>
        </p:txBody>
      </p:sp>
      <p:sp>
        <p:nvSpPr>
          <p:cNvPr id="13408" name="Line 160"/>
          <p:cNvSpPr>
            <a:spLocks noChangeShapeType="1"/>
          </p:cNvSpPr>
          <p:nvPr/>
        </p:nvSpPr>
        <p:spPr bwMode="auto">
          <a:xfrm>
            <a:off x="5111750" y="4535488"/>
            <a:ext cx="75565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409" name="Text Box 161"/>
          <p:cNvSpPr txBox="1">
            <a:spLocks noChangeArrowheads="1"/>
          </p:cNvSpPr>
          <p:nvPr/>
        </p:nvSpPr>
        <p:spPr bwMode="auto">
          <a:xfrm>
            <a:off x="4643438" y="4608513"/>
            <a:ext cx="230505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-36 ( P =&lt; 20mW ) </a:t>
            </a:r>
          </a:p>
        </p:txBody>
      </p:sp>
      <p:sp>
        <p:nvSpPr>
          <p:cNvPr id="13410" name="Text Box 162"/>
          <p:cNvSpPr txBox="1">
            <a:spLocks noChangeArrowheads="1"/>
          </p:cNvSpPr>
          <p:nvPr/>
        </p:nvSpPr>
        <p:spPr bwMode="auto">
          <a:xfrm>
            <a:off x="3249613" y="6253163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915</a:t>
            </a:r>
          </a:p>
        </p:txBody>
      </p:sp>
      <p:sp>
        <p:nvSpPr>
          <p:cNvPr id="13411" name="Text Box 163"/>
          <p:cNvSpPr txBox="1">
            <a:spLocks noChangeArrowheads="1"/>
          </p:cNvSpPr>
          <p:nvPr/>
        </p:nvSpPr>
        <p:spPr bwMode="auto">
          <a:xfrm>
            <a:off x="2312988" y="6265863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900</a:t>
            </a:r>
          </a:p>
        </p:txBody>
      </p:sp>
      <p:sp>
        <p:nvSpPr>
          <p:cNvPr id="13412" name="Text Box 164"/>
          <p:cNvSpPr txBox="1">
            <a:spLocks noChangeArrowheads="1"/>
          </p:cNvSpPr>
          <p:nvPr/>
        </p:nvSpPr>
        <p:spPr bwMode="auto">
          <a:xfrm>
            <a:off x="8074025" y="6256338"/>
            <a:ext cx="385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960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1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12410"/>
              </p:ext>
            </p:extLst>
          </p:nvPr>
        </p:nvGraphicFramePr>
        <p:xfrm>
          <a:off x="360363" y="1409700"/>
          <a:ext cx="8470900" cy="4843461"/>
        </p:xfrm>
        <a:graphic>
          <a:graphicData uri="http://schemas.openxmlformats.org/drawingml/2006/table">
            <a:tbl>
              <a:tblPr/>
              <a:tblGrid>
                <a:gridCol w="6038850"/>
                <a:gridCol w="1465262"/>
                <a:gridCol w="966788"/>
              </a:tblGrid>
              <a:tr h="788646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  <a:cs typeface="Times New Roman" pitchFamily="16" charset="0"/>
                      </a:endParaRP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  <a:cs typeface="Times New Roman" pitchFamily="16" charset="0"/>
                        </a:rPr>
                        <a:t>Frequency       ( level at Tx output to Antenna )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Max. Spurious Emission 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(Average Power)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Reference Bandwidth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185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Lower than or equal to 710MHz 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-36dBm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185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710MHz and up to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900MHz 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-55dBm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1MHz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7375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900MHz and up to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915MHz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-55dBm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185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915MHz and up to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920.3MHz *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-36dBm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962404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920.3MHz and up to 924.3MHz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*</a:t>
                      </a:r>
                      <a:b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</a:b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(except for the region within (200+100 n) KHz; n=number of bundled element channels)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-29dBm :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(Tx power &gt;20mW)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-36dBm : 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( otherwise )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43847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924.3MHz and up to 928.1MHz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*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(except for the region within (200+100 n) KHz; n=number of bundled element channels)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-36dBm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70089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928.1MHz and up to 930MHz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(except for the region within (100+50 n) KHz; n=number of bundled element channels) 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-36dBm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185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930MHz and up to 1GHz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-55dBm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185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1GHz and up to 1.215GHz 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-45dBm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1MHz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185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Beyond 1.215GHz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-30dBm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1MHz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4390" name="Text Box 115"/>
          <p:cNvSpPr txBox="1">
            <a:spLocks noChangeArrowheads="1"/>
          </p:cNvSpPr>
          <p:nvPr/>
        </p:nvSpPr>
        <p:spPr bwMode="auto">
          <a:xfrm>
            <a:off x="685800" y="749647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b="1" dirty="0" smtClean="0">
                <a:solidFill>
                  <a:srgbClr val="000000"/>
                </a:solidFill>
              </a:rPr>
              <a:t>Spurious emission  </a:t>
            </a:r>
            <a:endParaRPr lang="en-US" altLang="ja-JP" b="1" dirty="0">
              <a:solidFill>
                <a:srgbClr val="000000"/>
              </a:solidFill>
            </a:endParaRPr>
          </a:p>
        </p:txBody>
      </p:sp>
      <p:sp>
        <p:nvSpPr>
          <p:cNvPr id="14391" name="Text Box 116"/>
          <p:cNvSpPr txBox="1">
            <a:spLocks noChangeArrowheads="1"/>
          </p:cNvSpPr>
          <p:nvPr/>
        </p:nvSpPr>
        <p:spPr bwMode="auto">
          <a:xfrm>
            <a:off x="431800" y="6236419"/>
            <a:ext cx="8229600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Emission from enclosure has to be less than the corresponding EIRP value with above value. Max. Antenna Gain is 3dBi.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5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262163"/>
              </p:ext>
            </p:extLst>
          </p:nvPr>
        </p:nvGraphicFramePr>
        <p:xfrm>
          <a:off x="360363" y="1409700"/>
          <a:ext cx="8470900" cy="2998787"/>
        </p:xfrm>
        <a:graphic>
          <a:graphicData uri="http://schemas.openxmlformats.org/drawingml/2006/table">
            <a:tbl>
              <a:tblPr/>
              <a:tblGrid>
                <a:gridCol w="6038850"/>
                <a:gridCol w="1465262"/>
                <a:gridCol w="966788"/>
              </a:tblGrid>
              <a:tr h="78866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  <a:cs typeface="Times New Roman" pitchFamily="16" charset="0"/>
                      </a:endParaRP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  <a:cs typeface="Times New Roman" pitchFamily="16" charset="0"/>
                        </a:rPr>
                        <a:t>Frequency       ( level at Tx output to Antenna )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Max. Spurious Emission 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(Average Power)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Reference Bandwidth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2143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Lower than or equal to 710MHz 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-54dBm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2143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710MHz and up to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900MHz 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-55dBm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1MHz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2143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900MHz and up to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915MHz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-55dBm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49411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915MHz and up to 930MHz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-54dBm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2143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930MHz and up to 1GHz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-55dBm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2143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Beyond 1GHz 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-47dBm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1MHz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5398" name="Text Box 75"/>
          <p:cNvSpPr txBox="1">
            <a:spLocks noChangeArrowheads="1"/>
          </p:cNvSpPr>
          <p:nvPr/>
        </p:nvSpPr>
        <p:spPr bwMode="auto">
          <a:xfrm>
            <a:off x="685800" y="749647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b="1" dirty="0">
                <a:solidFill>
                  <a:srgbClr val="000000"/>
                </a:solidFill>
              </a:rPr>
              <a:t>Parasitic </a:t>
            </a:r>
            <a:r>
              <a:rPr lang="en-US" altLang="ja-JP" b="1" dirty="0" smtClean="0">
                <a:solidFill>
                  <a:srgbClr val="000000"/>
                </a:solidFill>
              </a:rPr>
              <a:t>emission </a:t>
            </a:r>
            <a:r>
              <a:rPr lang="en-US" altLang="ja-JP" b="1" dirty="0">
                <a:solidFill>
                  <a:srgbClr val="000000"/>
                </a:solidFill>
              </a:rPr>
              <a:t>of Rx  </a:t>
            </a:r>
          </a:p>
        </p:txBody>
      </p:sp>
      <p:sp>
        <p:nvSpPr>
          <p:cNvPr id="15399" name="Text Box 76"/>
          <p:cNvSpPr txBox="1">
            <a:spLocks noChangeArrowheads="1"/>
          </p:cNvSpPr>
          <p:nvPr/>
        </p:nvSpPr>
        <p:spPr bwMode="auto">
          <a:xfrm>
            <a:off x="1008063" y="4500563"/>
            <a:ext cx="7502525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800" dirty="0">
                <a:solidFill>
                  <a:srgbClr val="000000"/>
                </a:solidFill>
              </a:rPr>
              <a:t>-  Be measured at the condition that Rx operation has to be activated, </a:t>
            </a:r>
          </a:p>
          <a:p>
            <a:r>
              <a:rPr lang="en-US" altLang="ja-JP" sz="1800" dirty="0">
                <a:solidFill>
                  <a:srgbClr val="000000"/>
                </a:solidFill>
              </a:rPr>
              <a:t>  while Tx circuitry may be disabled. </a:t>
            </a:r>
          </a:p>
          <a:p>
            <a:r>
              <a:rPr lang="en-US" altLang="ja-JP" sz="1800" dirty="0">
                <a:solidFill>
                  <a:srgbClr val="000000"/>
                </a:solidFill>
              </a:rPr>
              <a:t>-  A measurement using temporal antenna terminal is allowed in both case of </a:t>
            </a:r>
          </a:p>
          <a:p>
            <a:r>
              <a:rPr lang="en-US" altLang="ja-JP" sz="1800" dirty="0">
                <a:solidFill>
                  <a:srgbClr val="000000"/>
                </a:solidFill>
              </a:rPr>
              <a:t>  measurements in term of Tx spurious emission and Rx parasitic emission, </a:t>
            </a:r>
          </a:p>
          <a:p>
            <a:r>
              <a:rPr lang="en-US" altLang="ja-JP" sz="1800" dirty="0">
                <a:solidFill>
                  <a:srgbClr val="000000"/>
                </a:solidFill>
              </a:rPr>
              <a:t>  provided that   the loss difference between real antenna and temporal terminal </a:t>
            </a:r>
          </a:p>
          <a:p>
            <a:r>
              <a:rPr lang="en-US" altLang="ja-JP" sz="1800" dirty="0">
                <a:solidFill>
                  <a:srgbClr val="000000"/>
                </a:solidFill>
              </a:rPr>
              <a:t>  has to be compensated.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3393306"/>
            <a:ext cx="8134350" cy="539750"/>
          </a:xfrm>
        </p:spPr>
        <p:txBody>
          <a:bodyPr anchor="t"/>
          <a:lstStyle/>
          <a:p>
            <a:pPr marL="458788" indent="-439738" algn="ctr">
              <a:spcBef>
                <a:spcPts val="600"/>
              </a:spcBef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dirty="0" smtClean="0"/>
              <a:t>&lt;Spectrum masks&gt;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69900" y="1412776"/>
            <a:ext cx="81343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Compulsory rules and conditions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1"/>
          <p:cNvSpPr txBox="1">
            <a:spLocks noChangeArrowheads="1"/>
          </p:cNvSpPr>
          <p:nvPr/>
        </p:nvSpPr>
        <p:spPr bwMode="auto">
          <a:xfrm>
            <a:off x="685800" y="615950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sz="2800" b="1" dirty="0" smtClean="0">
                <a:solidFill>
                  <a:srgbClr val="000000"/>
                </a:solidFill>
              </a:rPr>
              <a:t>Spectrum mask </a:t>
            </a:r>
            <a:endParaRPr lang="en-US" altLang="ja-JP" sz="2800" b="1" dirty="0">
              <a:solidFill>
                <a:srgbClr val="000000"/>
              </a:solidFill>
            </a:endParaRPr>
          </a:p>
        </p:txBody>
      </p:sp>
      <p:sp>
        <p:nvSpPr>
          <p:cNvPr id="17413" name="AutoShape 2"/>
          <p:cNvSpPr>
            <a:spLocks noChangeArrowheads="1"/>
          </p:cNvSpPr>
          <p:nvPr/>
        </p:nvSpPr>
        <p:spPr bwMode="auto">
          <a:xfrm>
            <a:off x="4103688" y="4103688"/>
            <a:ext cx="612775" cy="647700"/>
          </a:xfrm>
          <a:prstGeom prst="roundRect">
            <a:avLst>
              <a:gd name="adj" fmla="val 255"/>
            </a:avLst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4" name="AutoShape 3"/>
          <p:cNvSpPr>
            <a:spLocks noChangeArrowheads="1"/>
          </p:cNvSpPr>
          <p:nvPr/>
        </p:nvSpPr>
        <p:spPr bwMode="auto">
          <a:xfrm flipH="1">
            <a:off x="4032250" y="2916238"/>
            <a:ext cx="684213" cy="1187450"/>
          </a:xfrm>
          <a:prstGeom prst="rtTriangle">
            <a:avLst/>
          </a:prstGeom>
          <a:solidFill>
            <a:srgbClr val="CCCC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4859338" y="4859338"/>
            <a:ext cx="1741487" cy="29368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Center Frequency</a:t>
            </a:r>
          </a:p>
        </p:txBody>
      </p:sp>
      <p:sp>
        <p:nvSpPr>
          <p:cNvPr id="17416" name="AutoShape 5"/>
          <p:cNvSpPr>
            <a:spLocks noChangeArrowheads="1"/>
          </p:cNvSpPr>
          <p:nvPr/>
        </p:nvSpPr>
        <p:spPr bwMode="auto">
          <a:xfrm>
            <a:off x="6335713" y="4140200"/>
            <a:ext cx="612775" cy="647700"/>
          </a:xfrm>
          <a:prstGeom prst="roundRect">
            <a:avLst>
              <a:gd name="adj" fmla="val 255"/>
            </a:avLst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7" name="AutoShape 6"/>
          <p:cNvSpPr>
            <a:spLocks noChangeArrowheads="1"/>
          </p:cNvSpPr>
          <p:nvPr/>
        </p:nvSpPr>
        <p:spPr bwMode="auto">
          <a:xfrm>
            <a:off x="6335713" y="2952750"/>
            <a:ext cx="612775" cy="1187450"/>
          </a:xfrm>
          <a:prstGeom prst="rtTriangle">
            <a:avLst/>
          </a:prstGeom>
          <a:solidFill>
            <a:srgbClr val="CCCC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7418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6575" y="2587625"/>
            <a:ext cx="4483100" cy="2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9" name="Line 8"/>
          <p:cNvSpPr>
            <a:spLocks noChangeShapeType="1"/>
          </p:cNvSpPr>
          <p:nvPr/>
        </p:nvSpPr>
        <p:spPr bwMode="auto">
          <a:xfrm>
            <a:off x="4103688" y="2627313"/>
            <a:ext cx="576262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20" name="Line 9"/>
          <p:cNvSpPr>
            <a:spLocks noChangeShapeType="1"/>
          </p:cNvSpPr>
          <p:nvPr/>
        </p:nvSpPr>
        <p:spPr bwMode="auto">
          <a:xfrm>
            <a:off x="6300788" y="2627313"/>
            <a:ext cx="6477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21" name="Line 10"/>
          <p:cNvSpPr>
            <a:spLocks noChangeShapeType="1"/>
          </p:cNvSpPr>
          <p:nvPr/>
        </p:nvSpPr>
        <p:spPr bwMode="auto">
          <a:xfrm>
            <a:off x="4706938" y="2628900"/>
            <a:ext cx="1595437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22" name="Text Box 11"/>
          <p:cNvSpPr txBox="1">
            <a:spLocks noChangeArrowheads="1"/>
          </p:cNvSpPr>
          <p:nvPr/>
        </p:nvSpPr>
        <p:spPr bwMode="auto">
          <a:xfrm>
            <a:off x="3959225" y="2303463"/>
            <a:ext cx="825500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altLang="ja-JP" sz="1300" dirty="0">
                <a:solidFill>
                  <a:srgbClr val="000000"/>
                </a:solidFill>
              </a:rPr>
              <a:t>200KHz</a:t>
            </a:r>
          </a:p>
        </p:txBody>
      </p:sp>
      <p:sp>
        <p:nvSpPr>
          <p:cNvPr id="17423" name="Text Box 12"/>
          <p:cNvSpPr txBox="1">
            <a:spLocks noChangeArrowheads="1"/>
          </p:cNvSpPr>
          <p:nvPr/>
        </p:nvSpPr>
        <p:spPr bwMode="auto">
          <a:xfrm>
            <a:off x="4935538" y="2305050"/>
            <a:ext cx="1184275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altLang="ja-JP" sz="1300" dirty="0">
                <a:solidFill>
                  <a:srgbClr val="000000"/>
                </a:solidFill>
              </a:rPr>
              <a:t>(200 </a:t>
            </a:r>
            <a:r>
              <a:rPr lang="en-US" altLang="ja-JP" sz="1300" dirty="0">
                <a:solidFill>
                  <a:srgbClr val="000000"/>
                </a:solidFill>
                <a:cs typeface="Times New Roman" pitchFamily="16" charset="0"/>
              </a:rPr>
              <a:t>n) KH</a:t>
            </a:r>
            <a:r>
              <a:rPr lang="en-US" altLang="ja-JP" sz="1300" dirty="0">
                <a:solidFill>
                  <a:srgbClr val="000000"/>
                </a:solidFill>
              </a:rPr>
              <a:t>z </a:t>
            </a:r>
          </a:p>
        </p:txBody>
      </p:sp>
      <p:sp>
        <p:nvSpPr>
          <p:cNvPr id="17424" name="Text Box 13"/>
          <p:cNvSpPr txBox="1">
            <a:spLocks noChangeArrowheads="1"/>
          </p:cNvSpPr>
          <p:nvPr/>
        </p:nvSpPr>
        <p:spPr bwMode="auto">
          <a:xfrm>
            <a:off x="6283325" y="2305050"/>
            <a:ext cx="915988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altLang="ja-JP" sz="1300" dirty="0">
                <a:solidFill>
                  <a:srgbClr val="000000"/>
                </a:solidFill>
              </a:rPr>
              <a:t>200KHz </a:t>
            </a:r>
          </a:p>
        </p:txBody>
      </p:sp>
      <p:sp>
        <p:nvSpPr>
          <p:cNvPr id="17425" name="Line 14"/>
          <p:cNvSpPr>
            <a:spLocks noChangeShapeType="1"/>
          </p:cNvSpPr>
          <p:nvPr/>
        </p:nvSpPr>
        <p:spPr bwMode="auto">
          <a:xfrm>
            <a:off x="4679950" y="2555875"/>
            <a:ext cx="1588" cy="360363"/>
          </a:xfrm>
          <a:prstGeom prst="line">
            <a:avLst/>
          </a:prstGeom>
          <a:noFill/>
          <a:ln w="1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26" name="Line 15"/>
          <p:cNvSpPr>
            <a:spLocks noChangeShapeType="1"/>
          </p:cNvSpPr>
          <p:nvPr/>
        </p:nvSpPr>
        <p:spPr bwMode="auto">
          <a:xfrm>
            <a:off x="2771775" y="4068763"/>
            <a:ext cx="7207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27" name="Line 16"/>
          <p:cNvSpPr>
            <a:spLocks noChangeShapeType="1"/>
          </p:cNvSpPr>
          <p:nvPr/>
        </p:nvSpPr>
        <p:spPr bwMode="auto">
          <a:xfrm>
            <a:off x="3455988" y="2916238"/>
            <a:ext cx="1260475" cy="1587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28" name="Text Box 17"/>
          <p:cNvSpPr txBox="1">
            <a:spLocks noChangeArrowheads="1"/>
          </p:cNvSpPr>
          <p:nvPr/>
        </p:nvSpPr>
        <p:spPr bwMode="auto">
          <a:xfrm>
            <a:off x="2016125" y="1260475"/>
            <a:ext cx="5140325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dirty="0">
                <a:solidFill>
                  <a:srgbClr val="000000"/>
                </a:solidFill>
              </a:rPr>
              <a:t>&lt; 1mW Category (915.9 ~ 928.1MHz) &gt;</a:t>
            </a:r>
          </a:p>
        </p:txBody>
      </p:sp>
      <p:sp>
        <p:nvSpPr>
          <p:cNvPr id="17429" name="Text Box 18"/>
          <p:cNvSpPr txBox="1">
            <a:spLocks noChangeArrowheads="1"/>
          </p:cNvSpPr>
          <p:nvPr/>
        </p:nvSpPr>
        <p:spPr bwMode="auto">
          <a:xfrm>
            <a:off x="1116013" y="3887788"/>
            <a:ext cx="1708150" cy="82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-36dBm/100KHz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(915 ~ 930MHz)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Spurious Emission</a:t>
            </a:r>
          </a:p>
        </p:txBody>
      </p:sp>
      <p:sp>
        <p:nvSpPr>
          <p:cNvPr id="17430" name="Line 19"/>
          <p:cNvSpPr>
            <a:spLocks noChangeShapeType="1"/>
          </p:cNvSpPr>
          <p:nvPr/>
        </p:nvSpPr>
        <p:spPr bwMode="auto">
          <a:xfrm flipV="1">
            <a:off x="3240088" y="4319588"/>
            <a:ext cx="1260475" cy="10826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31" name="Text Box 20"/>
          <p:cNvSpPr txBox="1">
            <a:spLocks noChangeArrowheads="1"/>
          </p:cNvSpPr>
          <p:nvPr/>
        </p:nvSpPr>
        <p:spPr bwMode="auto">
          <a:xfrm>
            <a:off x="5327650" y="5364163"/>
            <a:ext cx="312420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altLang="ja-JP" sz="1600" dirty="0">
                <a:solidFill>
                  <a:srgbClr val="000000"/>
                </a:solidFill>
              </a:rPr>
              <a:t>-26dBm/200KHz(915.9-928.1MHz)</a:t>
            </a:r>
          </a:p>
          <a:p>
            <a:pPr algn="ctr"/>
            <a:r>
              <a:rPr lang="en-US" altLang="ja-JP" sz="1600" dirty="0">
                <a:solidFill>
                  <a:srgbClr val="000000"/>
                </a:solidFill>
              </a:rPr>
              <a:t>Upper Adjacent Leakage Emission</a:t>
            </a:r>
          </a:p>
        </p:txBody>
      </p:sp>
      <p:sp>
        <p:nvSpPr>
          <p:cNvPr id="17432" name="Text Box 21"/>
          <p:cNvSpPr txBox="1">
            <a:spLocks noChangeArrowheads="1"/>
          </p:cNvSpPr>
          <p:nvPr/>
        </p:nvSpPr>
        <p:spPr bwMode="auto">
          <a:xfrm>
            <a:off x="1044575" y="5364163"/>
            <a:ext cx="3173413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altLang="ja-JP" sz="1600" dirty="0">
                <a:solidFill>
                  <a:srgbClr val="000000"/>
                </a:solidFill>
              </a:rPr>
              <a:t>-26dBm/200KHz (915.9-928.1MHz)</a:t>
            </a:r>
          </a:p>
          <a:p>
            <a:pPr algn="ctr"/>
            <a:r>
              <a:rPr lang="en-US" altLang="ja-JP" sz="1600" dirty="0">
                <a:solidFill>
                  <a:srgbClr val="000000"/>
                </a:solidFill>
              </a:rPr>
              <a:t>Lower Adjacent Leakage Emission</a:t>
            </a:r>
          </a:p>
        </p:txBody>
      </p:sp>
      <p:sp>
        <p:nvSpPr>
          <p:cNvPr id="17433" name="Line 22"/>
          <p:cNvSpPr>
            <a:spLocks noChangeShapeType="1"/>
          </p:cNvSpPr>
          <p:nvPr/>
        </p:nvSpPr>
        <p:spPr bwMode="auto">
          <a:xfrm flipH="1" flipV="1">
            <a:off x="6550025" y="4319588"/>
            <a:ext cx="831850" cy="10826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34" name="Line 23"/>
          <p:cNvSpPr>
            <a:spLocks noChangeShapeType="1"/>
          </p:cNvSpPr>
          <p:nvPr/>
        </p:nvSpPr>
        <p:spPr bwMode="auto">
          <a:xfrm>
            <a:off x="2879725" y="2339975"/>
            <a:ext cx="612775" cy="5762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35" name="Text Box 24"/>
          <p:cNvSpPr txBox="1">
            <a:spLocks noChangeArrowheads="1"/>
          </p:cNvSpPr>
          <p:nvPr/>
        </p:nvSpPr>
        <p:spPr bwMode="auto">
          <a:xfrm>
            <a:off x="1116013" y="2160588"/>
            <a:ext cx="1755775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altLang="ja-JP" sz="1600" dirty="0">
                <a:solidFill>
                  <a:srgbClr val="000000"/>
                </a:solidFill>
              </a:rPr>
              <a:t>0dBm/(200 n) KHz</a:t>
            </a:r>
          </a:p>
          <a:p>
            <a:pPr algn="ctr"/>
            <a:r>
              <a:rPr lang="en-US" altLang="ja-JP" sz="1600" dirty="0">
                <a:solidFill>
                  <a:srgbClr val="000000"/>
                </a:solidFill>
              </a:rPr>
              <a:t>Av. Signal Power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574675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Purpose</a:t>
            </a:r>
            <a:r>
              <a:rPr lang="ja-JP" altLang="en-US" sz="2400" dirty="0"/>
              <a:t> </a:t>
            </a:r>
            <a:endParaRPr lang="en-US" altLang="ja-JP" sz="24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0113" y="1484785"/>
            <a:ext cx="7704137" cy="4696940"/>
          </a:xfrm>
        </p:spPr>
        <p:txBody>
          <a:bodyPr/>
          <a:lstStyle/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dirty="0" smtClean="0"/>
              <a:t>  </a:t>
            </a:r>
            <a:r>
              <a:rPr lang="en-US" altLang="ja-JP" sz="2000" b="0" dirty="0" smtClean="0"/>
              <a:t>The purpose of this document is to summarize the rules and conditions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with regard to upcoming Japanese 920MHz band, which is scheduled to 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be opened up after July 24, 2012, following the consultation of Japanese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Telecommunication Council of MIC, of which summary was already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presented in </a:t>
            </a:r>
            <a:r>
              <a:rPr lang="en-US" altLang="ja-JP" sz="2000" b="0" dirty="0" smtClean="0"/>
              <a:t>TG-4g </a:t>
            </a:r>
            <a:r>
              <a:rPr lang="en-US" altLang="ja-JP" sz="2000" b="0" dirty="0" smtClean="0"/>
              <a:t>last July plenary (</a:t>
            </a:r>
            <a:r>
              <a:rPr lang="en-US" altLang="ja-JP" sz="2000" b="0" dirty="0" smtClean="0"/>
              <a:t>15-11/0510r04), </a:t>
            </a:r>
            <a:r>
              <a:rPr lang="en-US" altLang="ja-JP" sz="2000" b="0" dirty="0" smtClean="0"/>
              <a:t>and also to clarify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that the international standardization and VLSI design should be based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on the mandatory rules and conditions mentioned above.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/>
              <a:t> </a:t>
            </a:r>
            <a:r>
              <a:rPr lang="en-US" altLang="ja-JP" sz="2000" b="0" dirty="0" smtClean="0"/>
              <a:t> Beside of mandatory rules and conditions, Japanese voluntary standard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defined by ARIB, called Std. T-108 (revised based on Std. T-96 in term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of 950MHz band)  is also published, because this standard is expected to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be the factual deployment rules in Japanese 920MHz market, of which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summary is attached as Appendix of this submission.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endParaRPr lang="en-US" altLang="ja-JP" sz="2000" b="0" dirty="0" smtClean="0"/>
          </a:p>
        </p:txBody>
      </p:sp>
      <p:sp>
        <p:nvSpPr>
          <p:cNvPr id="3078" name="Text Box 3"/>
          <p:cNvSpPr txBox="1">
            <a:spLocks noChangeArrowheads="1"/>
          </p:cNvSpPr>
          <p:nvPr/>
        </p:nvSpPr>
        <p:spPr bwMode="auto">
          <a:xfrm>
            <a:off x="4427538" y="6227763"/>
            <a:ext cx="380841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buClrTx/>
              <a:buFontTx/>
              <a:buNone/>
            </a:pPr>
            <a:r>
              <a:rPr lang="en-US" altLang="ja-JP" sz="1300" dirty="0">
                <a:solidFill>
                  <a:srgbClr val="000000"/>
                </a:solidFill>
              </a:rPr>
              <a:t>* MIC : Ministry of internal affair and Communication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1"/>
          <p:cNvSpPr txBox="1">
            <a:spLocks noChangeArrowheads="1"/>
          </p:cNvSpPr>
          <p:nvPr/>
        </p:nvSpPr>
        <p:spPr bwMode="auto">
          <a:xfrm>
            <a:off x="685800" y="615950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sz="2800" b="1" dirty="0" smtClean="0">
                <a:solidFill>
                  <a:srgbClr val="000000"/>
                </a:solidFill>
              </a:rPr>
              <a:t>Spectrum mask </a:t>
            </a:r>
            <a:endParaRPr lang="en-US" altLang="ja-JP" sz="2800" b="1" dirty="0">
              <a:solidFill>
                <a:srgbClr val="000000"/>
              </a:solidFill>
            </a:endParaRPr>
          </a:p>
        </p:txBody>
      </p:sp>
      <p:sp>
        <p:nvSpPr>
          <p:cNvPr id="19461" name="AutoShape 2"/>
          <p:cNvSpPr>
            <a:spLocks noChangeArrowheads="1"/>
          </p:cNvSpPr>
          <p:nvPr/>
        </p:nvSpPr>
        <p:spPr bwMode="auto">
          <a:xfrm flipH="1">
            <a:off x="3995738" y="2771775"/>
            <a:ext cx="647700" cy="1692275"/>
          </a:xfrm>
          <a:prstGeom prst="rtTriangle">
            <a:avLst/>
          </a:prstGeom>
          <a:solidFill>
            <a:srgbClr val="CCCC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2" name="AutoShape 3"/>
          <p:cNvSpPr>
            <a:spLocks noChangeArrowheads="1"/>
          </p:cNvSpPr>
          <p:nvPr/>
        </p:nvSpPr>
        <p:spPr bwMode="auto">
          <a:xfrm>
            <a:off x="3995738" y="4464050"/>
            <a:ext cx="647700" cy="647700"/>
          </a:xfrm>
          <a:prstGeom prst="roundRect">
            <a:avLst>
              <a:gd name="adj" fmla="val 241"/>
            </a:avLst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3" name="AutoShape 4"/>
          <p:cNvSpPr>
            <a:spLocks noChangeArrowheads="1"/>
          </p:cNvSpPr>
          <p:nvPr/>
        </p:nvSpPr>
        <p:spPr bwMode="auto">
          <a:xfrm>
            <a:off x="6300788" y="4427538"/>
            <a:ext cx="647700" cy="647700"/>
          </a:xfrm>
          <a:prstGeom prst="roundRect">
            <a:avLst>
              <a:gd name="adj" fmla="val 241"/>
            </a:avLst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4" name="AutoShape 5"/>
          <p:cNvSpPr>
            <a:spLocks noChangeArrowheads="1"/>
          </p:cNvSpPr>
          <p:nvPr/>
        </p:nvSpPr>
        <p:spPr bwMode="auto">
          <a:xfrm>
            <a:off x="6300788" y="2808288"/>
            <a:ext cx="647700" cy="1619250"/>
          </a:xfrm>
          <a:prstGeom prst="rtTriangle">
            <a:avLst/>
          </a:prstGeom>
          <a:solidFill>
            <a:srgbClr val="CCCC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9465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325" y="2286000"/>
            <a:ext cx="4379913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66" name="Text Box 7"/>
          <p:cNvSpPr txBox="1">
            <a:spLocks noChangeArrowheads="1"/>
          </p:cNvSpPr>
          <p:nvPr/>
        </p:nvSpPr>
        <p:spPr bwMode="auto">
          <a:xfrm>
            <a:off x="4819650" y="5368925"/>
            <a:ext cx="1350963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Center Frequency</a:t>
            </a:r>
          </a:p>
        </p:txBody>
      </p:sp>
      <p:sp>
        <p:nvSpPr>
          <p:cNvPr id="19467" name="Line 8"/>
          <p:cNvSpPr>
            <a:spLocks noChangeShapeType="1"/>
          </p:cNvSpPr>
          <p:nvPr/>
        </p:nvSpPr>
        <p:spPr bwMode="auto">
          <a:xfrm>
            <a:off x="4032250" y="2376488"/>
            <a:ext cx="7207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68" name="Line 9"/>
          <p:cNvSpPr>
            <a:spLocks noChangeShapeType="1"/>
          </p:cNvSpPr>
          <p:nvPr/>
        </p:nvSpPr>
        <p:spPr bwMode="auto">
          <a:xfrm>
            <a:off x="6264275" y="2376488"/>
            <a:ext cx="7207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69" name="Line 10"/>
          <p:cNvSpPr>
            <a:spLocks noChangeShapeType="1"/>
          </p:cNvSpPr>
          <p:nvPr/>
        </p:nvSpPr>
        <p:spPr bwMode="auto">
          <a:xfrm>
            <a:off x="4679950" y="2376488"/>
            <a:ext cx="161925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70" name="Text Box 11"/>
          <p:cNvSpPr txBox="1">
            <a:spLocks noChangeArrowheads="1"/>
          </p:cNvSpPr>
          <p:nvPr/>
        </p:nvSpPr>
        <p:spPr bwMode="auto">
          <a:xfrm>
            <a:off x="4013200" y="2052638"/>
            <a:ext cx="738188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200KHz</a:t>
            </a:r>
          </a:p>
        </p:txBody>
      </p:sp>
      <p:sp>
        <p:nvSpPr>
          <p:cNvPr id="19471" name="Text Box 12"/>
          <p:cNvSpPr txBox="1">
            <a:spLocks noChangeArrowheads="1"/>
          </p:cNvSpPr>
          <p:nvPr/>
        </p:nvSpPr>
        <p:spPr bwMode="auto">
          <a:xfrm>
            <a:off x="4913313" y="2052638"/>
            <a:ext cx="1012825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(200 </a:t>
            </a:r>
            <a:r>
              <a:rPr lang="en-US" altLang="ja-JP" sz="1300" dirty="0">
                <a:solidFill>
                  <a:srgbClr val="000000"/>
                </a:solidFill>
                <a:cs typeface="Times New Roman" pitchFamily="16" charset="0"/>
              </a:rPr>
              <a:t>n) K</a:t>
            </a:r>
            <a:r>
              <a:rPr lang="en-US" altLang="ja-JP" sz="1300" dirty="0">
                <a:solidFill>
                  <a:srgbClr val="000000"/>
                </a:solidFill>
              </a:rPr>
              <a:t>Hz</a:t>
            </a:r>
          </a:p>
        </p:txBody>
      </p:sp>
      <p:sp>
        <p:nvSpPr>
          <p:cNvPr id="19472" name="Text Box 13"/>
          <p:cNvSpPr txBox="1">
            <a:spLocks noChangeArrowheads="1"/>
          </p:cNvSpPr>
          <p:nvPr/>
        </p:nvSpPr>
        <p:spPr bwMode="auto">
          <a:xfrm>
            <a:off x="6281738" y="2052638"/>
            <a:ext cx="738187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200KHz</a:t>
            </a:r>
          </a:p>
        </p:txBody>
      </p:sp>
      <p:sp>
        <p:nvSpPr>
          <p:cNvPr id="19473" name="Text Box 14"/>
          <p:cNvSpPr txBox="1">
            <a:spLocks noChangeArrowheads="1"/>
          </p:cNvSpPr>
          <p:nvPr/>
        </p:nvSpPr>
        <p:spPr bwMode="auto">
          <a:xfrm>
            <a:off x="1944688" y="1260475"/>
            <a:ext cx="5292725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dirty="0">
                <a:solidFill>
                  <a:srgbClr val="000000"/>
                </a:solidFill>
              </a:rPr>
              <a:t>&lt; 20mW Category (920.5 ~ 928.1MHz) &gt;</a:t>
            </a:r>
          </a:p>
        </p:txBody>
      </p:sp>
      <p:sp>
        <p:nvSpPr>
          <p:cNvPr id="19474" name="Line 15"/>
          <p:cNvSpPr>
            <a:spLocks noChangeShapeType="1"/>
          </p:cNvSpPr>
          <p:nvPr/>
        </p:nvSpPr>
        <p:spPr bwMode="auto">
          <a:xfrm>
            <a:off x="2771775" y="4392613"/>
            <a:ext cx="7207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75" name="Text Box 16"/>
          <p:cNvSpPr txBox="1">
            <a:spLocks noChangeArrowheads="1"/>
          </p:cNvSpPr>
          <p:nvPr/>
        </p:nvSpPr>
        <p:spPr bwMode="auto">
          <a:xfrm>
            <a:off x="1116013" y="4211638"/>
            <a:ext cx="1708150" cy="82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-36dBm/100KHz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(915 ~ 930MHz)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Spurious Emission</a:t>
            </a:r>
          </a:p>
        </p:txBody>
      </p:sp>
      <p:sp>
        <p:nvSpPr>
          <p:cNvPr id="19476" name="Text Box 17"/>
          <p:cNvSpPr txBox="1">
            <a:spLocks noChangeArrowheads="1"/>
          </p:cNvSpPr>
          <p:nvPr/>
        </p:nvSpPr>
        <p:spPr bwMode="auto">
          <a:xfrm>
            <a:off x="1079500" y="5759450"/>
            <a:ext cx="3033713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-15dBm/200KHz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Lower Adjacent Leakage Emission</a:t>
            </a:r>
          </a:p>
        </p:txBody>
      </p:sp>
      <p:sp>
        <p:nvSpPr>
          <p:cNvPr id="19477" name="Line 18"/>
          <p:cNvSpPr>
            <a:spLocks noChangeShapeType="1"/>
          </p:cNvSpPr>
          <p:nvPr/>
        </p:nvSpPr>
        <p:spPr bwMode="auto">
          <a:xfrm>
            <a:off x="2879725" y="2663825"/>
            <a:ext cx="612775" cy="1079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78" name="Text Box 19"/>
          <p:cNvSpPr txBox="1">
            <a:spLocks noChangeArrowheads="1"/>
          </p:cNvSpPr>
          <p:nvPr/>
        </p:nvSpPr>
        <p:spPr bwMode="auto">
          <a:xfrm>
            <a:off x="1116013" y="2160588"/>
            <a:ext cx="1858962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13dBm/(200 n) 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Av. Signal Power</a:t>
            </a:r>
          </a:p>
        </p:txBody>
      </p:sp>
      <p:sp>
        <p:nvSpPr>
          <p:cNvPr id="19479" name="Line 20"/>
          <p:cNvSpPr>
            <a:spLocks noChangeShapeType="1"/>
          </p:cNvSpPr>
          <p:nvPr/>
        </p:nvSpPr>
        <p:spPr bwMode="auto">
          <a:xfrm flipV="1">
            <a:off x="3060700" y="4497388"/>
            <a:ext cx="1260475" cy="1263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80" name="Text Box 21"/>
          <p:cNvSpPr txBox="1">
            <a:spLocks noChangeArrowheads="1"/>
          </p:cNvSpPr>
          <p:nvPr/>
        </p:nvSpPr>
        <p:spPr bwMode="auto">
          <a:xfrm>
            <a:off x="5329238" y="5761038"/>
            <a:ext cx="3013075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-15dBm/200KHz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Upper Adjacent Leakage Emission</a:t>
            </a:r>
          </a:p>
        </p:txBody>
      </p:sp>
      <p:sp>
        <p:nvSpPr>
          <p:cNvPr id="19481" name="Line 22"/>
          <p:cNvSpPr>
            <a:spLocks noChangeShapeType="1"/>
          </p:cNvSpPr>
          <p:nvPr/>
        </p:nvSpPr>
        <p:spPr bwMode="auto">
          <a:xfrm flipH="1" flipV="1">
            <a:off x="6657975" y="4497388"/>
            <a:ext cx="363538" cy="1263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82" name="Line 23"/>
          <p:cNvSpPr>
            <a:spLocks noChangeShapeType="1"/>
          </p:cNvSpPr>
          <p:nvPr/>
        </p:nvSpPr>
        <p:spPr bwMode="auto">
          <a:xfrm>
            <a:off x="3455988" y="2771775"/>
            <a:ext cx="1260475" cy="1588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1"/>
          <p:cNvSpPr txBox="1">
            <a:spLocks noChangeArrowheads="1"/>
          </p:cNvSpPr>
          <p:nvPr/>
        </p:nvSpPr>
        <p:spPr bwMode="auto">
          <a:xfrm>
            <a:off x="685800" y="615950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sz="2800" b="1" dirty="0" smtClean="0">
                <a:solidFill>
                  <a:srgbClr val="000000"/>
                </a:solidFill>
              </a:rPr>
              <a:t>Spectrum mask </a:t>
            </a:r>
            <a:endParaRPr lang="en-US" altLang="ja-JP" sz="2800" b="1" dirty="0">
              <a:solidFill>
                <a:srgbClr val="000000"/>
              </a:solidFill>
            </a:endParaRPr>
          </a:p>
        </p:txBody>
      </p:sp>
      <p:sp>
        <p:nvSpPr>
          <p:cNvPr id="20485" name="AutoShape 2"/>
          <p:cNvSpPr>
            <a:spLocks noChangeArrowheads="1"/>
          </p:cNvSpPr>
          <p:nvPr/>
        </p:nvSpPr>
        <p:spPr bwMode="auto">
          <a:xfrm flipH="1">
            <a:off x="4068763" y="2700338"/>
            <a:ext cx="647700" cy="1871662"/>
          </a:xfrm>
          <a:prstGeom prst="rtTriangle">
            <a:avLst/>
          </a:prstGeom>
          <a:solidFill>
            <a:srgbClr val="CCCC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86" name="AutoShape 3"/>
          <p:cNvSpPr>
            <a:spLocks noChangeArrowheads="1"/>
          </p:cNvSpPr>
          <p:nvPr/>
        </p:nvSpPr>
        <p:spPr bwMode="auto">
          <a:xfrm>
            <a:off x="4068763" y="4572000"/>
            <a:ext cx="647700" cy="647700"/>
          </a:xfrm>
          <a:prstGeom prst="roundRect">
            <a:avLst>
              <a:gd name="adj" fmla="val 241"/>
            </a:avLst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87" name="AutoShape 4"/>
          <p:cNvSpPr>
            <a:spLocks noChangeArrowheads="1"/>
          </p:cNvSpPr>
          <p:nvPr/>
        </p:nvSpPr>
        <p:spPr bwMode="auto">
          <a:xfrm>
            <a:off x="6300788" y="4572000"/>
            <a:ext cx="647700" cy="647700"/>
          </a:xfrm>
          <a:prstGeom prst="roundRect">
            <a:avLst>
              <a:gd name="adj" fmla="val 241"/>
            </a:avLst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88" name="AutoShape 5"/>
          <p:cNvSpPr>
            <a:spLocks noChangeArrowheads="1"/>
          </p:cNvSpPr>
          <p:nvPr/>
        </p:nvSpPr>
        <p:spPr bwMode="auto">
          <a:xfrm>
            <a:off x="6264275" y="2700338"/>
            <a:ext cx="755650" cy="1871662"/>
          </a:xfrm>
          <a:prstGeom prst="rtTriangle">
            <a:avLst/>
          </a:prstGeom>
          <a:solidFill>
            <a:srgbClr val="CCCC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2048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700" y="2274888"/>
            <a:ext cx="4679950" cy="356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490" name="Text Box 7"/>
          <p:cNvSpPr txBox="1">
            <a:spLocks noChangeArrowheads="1"/>
          </p:cNvSpPr>
          <p:nvPr/>
        </p:nvSpPr>
        <p:spPr bwMode="auto">
          <a:xfrm>
            <a:off x="4819650" y="5656263"/>
            <a:ext cx="1350963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Center Frequency</a:t>
            </a:r>
          </a:p>
        </p:txBody>
      </p:sp>
      <p:sp>
        <p:nvSpPr>
          <p:cNvPr id="20491" name="Line 8"/>
          <p:cNvSpPr>
            <a:spLocks noChangeShapeType="1"/>
          </p:cNvSpPr>
          <p:nvPr/>
        </p:nvSpPr>
        <p:spPr bwMode="auto">
          <a:xfrm>
            <a:off x="4032250" y="2339975"/>
            <a:ext cx="7207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92" name="Line 9"/>
          <p:cNvSpPr>
            <a:spLocks noChangeShapeType="1"/>
          </p:cNvSpPr>
          <p:nvPr/>
        </p:nvSpPr>
        <p:spPr bwMode="auto">
          <a:xfrm>
            <a:off x="6264275" y="2339975"/>
            <a:ext cx="7207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93" name="Line 10"/>
          <p:cNvSpPr>
            <a:spLocks noChangeShapeType="1"/>
          </p:cNvSpPr>
          <p:nvPr/>
        </p:nvSpPr>
        <p:spPr bwMode="auto">
          <a:xfrm>
            <a:off x="4679950" y="2339975"/>
            <a:ext cx="161925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94" name="Text Box 11"/>
          <p:cNvSpPr txBox="1">
            <a:spLocks noChangeArrowheads="1"/>
          </p:cNvSpPr>
          <p:nvPr/>
        </p:nvSpPr>
        <p:spPr bwMode="auto">
          <a:xfrm>
            <a:off x="4013200" y="2016125"/>
            <a:ext cx="738188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200KHz</a:t>
            </a:r>
          </a:p>
        </p:txBody>
      </p:sp>
      <p:sp>
        <p:nvSpPr>
          <p:cNvPr id="20495" name="Text Box 12"/>
          <p:cNvSpPr txBox="1">
            <a:spLocks noChangeArrowheads="1"/>
          </p:cNvSpPr>
          <p:nvPr/>
        </p:nvSpPr>
        <p:spPr bwMode="auto">
          <a:xfrm>
            <a:off x="4913313" y="2016125"/>
            <a:ext cx="1012825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(200 </a:t>
            </a:r>
            <a:r>
              <a:rPr lang="en-US" altLang="ja-JP" sz="1300" dirty="0">
                <a:solidFill>
                  <a:srgbClr val="000000"/>
                </a:solidFill>
                <a:cs typeface="Times New Roman" pitchFamily="16" charset="0"/>
              </a:rPr>
              <a:t>n) K</a:t>
            </a:r>
            <a:r>
              <a:rPr lang="en-US" altLang="ja-JP" sz="1300" dirty="0">
                <a:solidFill>
                  <a:srgbClr val="000000"/>
                </a:solidFill>
              </a:rPr>
              <a:t>Hz</a:t>
            </a:r>
          </a:p>
        </p:txBody>
      </p:sp>
      <p:sp>
        <p:nvSpPr>
          <p:cNvPr id="20496" name="Text Box 13"/>
          <p:cNvSpPr txBox="1">
            <a:spLocks noChangeArrowheads="1"/>
          </p:cNvSpPr>
          <p:nvPr/>
        </p:nvSpPr>
        <p:spPr bwMode="auto">
          <a:xfrm>
            <a:off x="6281738" y="2016125"/>
            <a:ext cx="738187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200KHz</a:t>
            </a:r>
          </a:p>
        </p:txBody>
      </p:sp>
      <p:sp>
        <p:nvSpPr>
          <p:cNvPr id="20497" name="Text Box 14"/>
          <p:cNvSpPr txBox="1">
            <a:spLocks noChangeArrowheads="1"/>
          </p:cNvSpPr>
          <p:nvPr/>
        </p:nvSpPr>
        <p:spPr bwMode="auto">
          <a:xfrm>
            <a:off x="1871663" y="1260475"/>
            <a:ext cx="5445125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dirty="0">
                <a:solidFill>
                  <a:srgbClr val="000000"/>
                </a:solidFill>
              </a:rPr>
              <a:t>&lt; 250mW Category (920.5 ~ 923.5MHz) &gt;</a:t>
            </a:r>
          </a:p>
        </p:txBody>
      </p:sp>
      <p:sp>
        <p:nvSpPr>
          <p:cNvPr id="20498" name="Line 15"/>
          <p:cNvSpPr>
            <a:spLocks noChangeShapeType="1"/>
          </p:cNvSpPr>
          <p:nvPr/>
        </p:nvSpPr>
        <p:spPr bwMode="auto">
          <a:xfrm>
            <a:off x="2700338" y="4140200"/>
            <a:ext cx="720725" cy="360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99" name="Text Box 16"/>
          <p:cNvSpPr txBox="1">
            <a:spLocks noChangeArrowheads="1"/>
          </p:cNvSpPr>
          <p:nvPr/>
        </p:nvSpPr>
        <p:spPr bwMode="auto">
          <a:xfrm>
            <a:off x="1044575" y="3960813"/>
            <a:ext cx="1708150" cy="82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-29dBm/100KHz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(915 ~ 930MHz)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Spurious Emission</a:t>
            </a:r>
          </a:p>
        </p:txBody>
      </p:sp>
      <p:sp>
        <p:nvSpPr>
          <p:cNvPr id="20500" name="Text Box 17"/>
          <p:cNvSpPr txBox="1">
            <a:spLocks noChangeArrowheads="1"/>
          </p:cNvSpPr>
          <p:nvPr/>
        </p:nvSpPr>
        <p:spPr bwMode="auto">
          <a:xfrm>
            <a:off x="1079500" y="5759450"/>
            <a:ext cx="3033713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-5dBm/200KHz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Lower Adjacent Leakage Emission</a:t>
            </a:r>
          </a:p>
        </p:txBody>
      </p:sp>
      <p:sp>
        <p:nvSpPr>
          <p:cNvPr id="20501" name="Line 18"/>
          <p:cNvSpPr>
            <a:spLocks noChangeShapeType="1"/>
          </p:cNvSpPr>
          <p:nvPr/>
        </p:nvSpPr>
        <p:spPr bwMode="auto">
          <a:xfrm>
            <a:off x="2879725" y="2663825"/>
            <a:ext cx="612775" cy="1079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02" name="Text Box 19"/>
          <p:cNvSpPr txBox="1">
            <a:spLocks noChangeArrowheads="1"/>
          </p:cNvSpPr>
          <p:nvPr/>
        </p:nvSpPr>
        <p:spPr bwMode="auto">
          <a:xfrm>
            <a:off x="1116013" y="2160588"/>
            <a:ext cx="1858962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24dBm/(200 n) 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Av. Signal Power</a:t>
            </a:r>
          </a:p>
        </p:txBody>
      </p:sp>
      <p:sp>
        <p:nvSpPr>
          <p:cNvPr id="20503" name="Line 20"/>
          <p:cNvSpPr>
            <a:spLocks noChangeShapeType="1"/>
          </p:cNvSpPr>
          <p:nvPr/>
        </p:nvSpPr>
        <p:spPr bwMode="auto">
          <a:xfrm flipV="1">
            <a:off x="3060700" y="4498975"/>
            <a:ext cx="1260475" cy="1263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04" name="Line 21"/>
          <p:cNvSpPr>
            <a:spLocks noChangeShapeType="1"/>
          </p:cNvSpPr>
          <p:nvPr/>
        </p:nvSpPr>
        <p:spPr bwMode="auto">
          <a:xfrm>
            <a:off x="3455988" y="2771775"/>
            <a:ext cx="1260475" cy="1588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05" name="Text Box 22"/>
          <p:cNvSpPr txBox="1">
            <a:spLocks noChangeArrowheads="1"/>
          </p:cNvSpPr>
          <p:nvPr/>
        </p:nvSpPr>
        <p:spPr bwMode="auto">
          <a:xfrm>
            <a:off x="5329238" y="5761038"/>
            <a:ext cx="3013075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-5dBm/200KHz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Upper Adjacent Leakage Emission</a:t>
            </a:r>
          </a:p>
        </p:txBody>
      </p:sp>
      <p:sp>
        <p:nvSpPr>
          <p:cNvPr id="20506" name="Line 23"/>
          <p:cNvSpPr>
            <a:spLocks noChangeShapeType="1"/>
          </p:cNvSpPr>
          <p:nvPr/>
        </p:nvSpPr>
        <p:spPr bwMode="auto">
          <a:xfrm flipH="1" flipV="1">
            <a:off x="6657975" y="4497388"/>
            <a:ext cx="363538" cy="1263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3393306"/>
            <a:ext cx="8134350" cy="539750"/>
          </a:xfrm>
        </p:spPr>
        <p:txBody>
          <a:bodyPr anchor="t"/>
          <a:lstStyle/>
          <a:p>
            <a:pPr marL="458788" indent="-439738" algn="ctr">
              <a:spcBef>
                <a:spcPts val="600"/>
              </a:spcBef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dirty="0" smtClean="0"/>
              <a:t>&lt;Miscellaneous &gt;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469900" y="1412776"/>
            <a:ext cx="81343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Compulsory rules and conditions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68338"/>
            <a:ext cx="7754938" cy="590550"/>
          </a:xfrm>
        </p:spPr>
        <p:txBody>
          <a:bodyPr/>
          <a:lstStyle/>
          <a:p>
            <a:pPr algn="l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Frequency Tolerance 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819275" y="1223963"/>
            <a:ext cx="6640513" cy="538162"/>
          </a:xfrm>
        </p:spPr>
        <p:txBody>
          <a:bodyPr lIns="0" tIns="0" rIns="0" bIns="0" anchor="ctr"/>
          <a:lstStyle/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 smtClean="0"/>
              <a:t> Within </a:t>
            </a:r>
            <a:r>
              <a:rPr lang="en-US" altLang="ja-JP" sz="2000" dirty="0" smtClean="0">
                <a:cs typeface="Times New Roman" pitchFamily="16" charset="0"/>
              </a:rPr>
              <a:t>±20 ppm 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685800" y="1730375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b="1" dirty="0">
                <a:solidFill>
                  <a:srgbClr val="000000"/>
                </a:solidFill>
              </a:rPr>
              <a:t>Tx power Tolerance </a:t>
            </a:r>
            <a:r>
              <a:rPr lang="en-US" altLang="ja-JP" sz="2800" b="1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1800225" y="2197100"/>
            <a:ext cx="6659563" cy="538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spcBef>
                <a:spcPts val="600"/>
              </a:spcBef>
              <a:buSzPct val="45000"/>
              <a:buFont typeface="Wingdings" charset="2"/>
              <a:buChar char=""/>
            </a:pPr>
            <a:r>
              <a:rPr lang="en-US" altLang="ja-JP" sz="2000" b="1" dirty="0">
                <a:solidFill>
                  <a:srgbClr val="000000"/>
                </a:solidFill>
              </a:rPr>
              <a:t> Between +20% and -80% of the designed power level</a:t>
            </a:r>
            <a:r>
              <a:rPr lang="en-US" altLang="ja-JP" sz="2000" b="1" dirty="0">
                <a:solidFill>
                  <a:srgbClr val="000000"/>
                </a:solidFill>
                <a:cs typeface="Times New Roman" pitchFamily="16" charset="0"/>
              </a:rPr>
              <a:t> </a:t>
            </a:r>
          </a:p>
        </p:txBody>
      </p:sp>
      <p:sp>
        <p:nvSpPr>
          <p:cNvPr id="22536" name="Text Box 5"/>
          <p:cNvSpPr txBox="1">
            <a:spLocks noChangeArrowheads="1"/>
          </p:cNvSpPr>
          <p:nvPr/>
        </p:nvSpPr>
        <p:spPr bwMode="auto">
          <a:xfrm>
            <a:off x="685800" y="2792413"/>
            <a:ext cx="7754938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b="1" dirty="0">
                <a:solidFill>
                  <a:srgbClr val="000000"/>
                </a:solidFill>
              </a:rPr>
              <a:t>Antenna Gain </a:t>
            </a:r>
          </a:p>
        </p:txBody>
      </p:sp>
      <p:sp>
        <p:nvSpPr>
          <p:cNvPr id="22537" name="Text Box 6"/>
          <p:cNvSpPr txBox="1">
            <a:spLocks noChangeArrowheads="1"/>
          </p:cNvSpPr>
          <p:nvPr/>
        </p:nvSpPr>
        <p:spPr bwMode="auto">
          <a:xfrm>
            <a:off x="1836738" y="3367088"/>
            <a:ext cx="6659562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spcBef>
                <a:spcPts val="600"/>
              </a:spcBef>
              <a:buSzPct val="45000"/>
              <a:buFont typeface="Wingdings" charset="2"/>
              <a:buChar char=""/>
            </a:pPr>
            <a:r>
              <a:rPr lang="en-US" altLang="ja-JP" sz="2000" b="1" dirty="0">
                <a:solidFill>
                  <a:srgbClr val="000000"/>
                </a:solidFill>
              </a:rPr>
              <a:t> +3dBi max. with max. Tx power allowed. </a:t>
            </a:r>
          </a:p>
          <a:p>
            <a:pPr>
              <a:spcBef>
                <a:spcPts val="600"/>
              </a:spcBef>
              <a:buSzPct val="45000"/>
              <a:buFont typeface="Wingdings" charset="2"/>
              <a:buChar char=""/>
            </a:pPr>
            <a:r>
              <a:rPr lang="en-US" altLang="ja-JP" sz="2000" b="1" dirty="0">
                <a:solidFill>
                  <a:srgbClr val="000000"/>
                </a:solidFill>
                <a:cs typeface="Times New Roman" pitchFamily="16" charset="0"/>
              </a:rPr>
              <a:t> Higher gain antenna is allowed to use, provided that </a:t>
            </a:r>
          </a:p>
          <a:p>
            <a:pPr>
              <a:spcBef>
                <a:spcPts val="600"/>
              </a:spcBef>
              <a:buSzPct val="45000"/>
              <a:buFont typeface="Wingdings" charset="2"/>
              <a:buNone/>
            </a:pPr>
            <a:r>
              <a:rPr lang="en-US" altLang="ja-JP" sz="2000" b="1" dirty="0">
                <a:solidFill>
                  <a:srgbClr val="000000"/>
                </a:solidFill>
                <a:cs typeface="Times New Roman" pitchFamily="16" charset="0"/>
              </a:rPr>
              <a:t> EIRP level is kept below than that with max. Tx power </a:t>
            </a:r>
          </a:p>
          <a:p>
            <a:pPr>
              <a:spcBef>
                <a:spcPts val="600"/>
              </a:spcBef>
              <a:buSzPct val="45000"/>
              <a:buFont typeface="Wingdings" charset="2"/>
              <a:buNone/>
            </a:pPr>
            <a:r>
              <a:rPr lang="en-US" altLang="ja-JP" sz="2000" b="1" dirty="0">
                <a:solidFill>
                  <a:srgbClr val="000000"/>
                </a:solidFill>
                <a:cs typeface="Times New Roman" pitchFamily="16" charset="0"/>
              </a:rPr>
              <a:t> using +3dBi antenna.   </a:t>
            </a:r>
          </a:p>
        </p:txBody>
      </p:sp>
      <p:sp>
        <p:nvSpPr>
          <p:cNvPr id="22538" name="Text Box 7"/>
          <p:cNvSpPr txBox="1">
            <a:spLocks noChangeArrowheads="1"/>
          </p:cNvSpPr>
          <p:nvPr/>
        </p:nvSpPr>
        <p:spPr bwMode="auto">
          <a:xfrm>
            <a:off x="685800" y="4953000"/>
            <a:ext cx="7754938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b="1" dirty="0">
                <a:solidFill>
                  <a:srgbClr val="000000"/>
                </a:solidFill>
              </a:rPr>
              <a:t>Permitted Communication </a:t>
            </a:r>
          </a:p>
        </p:txBody>
      </p:sp>
      <p:sp>
        <p:nvSpPr>
          <p:cNvPr id="22539" name="Text Box 8"/>
          <p:cNvSpPr txBox="1">
            <a:spLocks noChangeArrowheads="1"/>
          </p:cNvSpPr>
          <p:nvPr/>
        </p:nvSpPr>
        <p:spPr bwMode="auto">
          <a:xfrm>
            <a:off x="1819275" y="5651500"/>
            <a:ext cx="664051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spcBef>
                <a:spcPts val="600"/>
              </a:spcBef>
              <a:buSzPct val="45000"/>
              <a:buFont typeface="Wingdings" charset="2"/>
              <a:buChar char=""/>
            </a:pPr>
            <a:r>
              <a:rPr lang="en-US" altLang="ja-JP" sz="2000" b="1" dirty="0">
                <a:solidFill>
                  <a:srgbClr val="000000"/>
                </a:solidFill>
              </a:rPr>
              <a:t> Simplex (with or without Rx), Duplex (FDD, CDD, etc.), </a:t>
            </a:r>
          </a:p>
          <a:p>
            <a:pPr>
              <a:spcBef>
                <a:spcPts val="600"/>
              </a:spcBef>
              <a:buSzPct val="45000"/>
              <a:buFont typeface="Wingdings" charset="2"/>
              <a:buNone/>
            </a:pPr>
            <a:r>
              <a:rPr lang="en-US" altLang="ja-JP" sz="2000" b="1" dirty="0">
                <a:solidFill>
                  <a:srgbClr val="000000"/>
                </a:solidFill>
              </a:rPr>
              <a:t> half Duplex (TDD),  Broadcast and Multicast.</a:t>
            </a:r>
            <a:r>
              <a:rPr lang="en-US" altLang="ja-JP" sz="2000" b="1" dirty="0">
                <a:solidFill>
                  <a:srgbClr val="000000"/>
                </a:solidFill>
                <a:cs typeface="Times New Roman" pitchFamily="16" charset="0"/>
              </a:rPr>
              <a:t>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70734D5E-070D-437E-828F-3D42168B133C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1"/>
          <p:cNvSpPr txBox="1">
            <a:spLocks noChangeArrowheads="1"/>
          </p:cNvSpPr>
          <p:nvPr/>
        </p:nvSpPr>
        <p:spPr bwMode="auto">
          <a:xfrm>
            <a:off x="720725" y="936625"/>
            <a:ext cx="7773988" cy="34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b="1" dirty="0">
                <a:solidFill>
                  <a:srgbClr val="000000"/>
                </a:solidFill>
              </a:rPr>
              <a:t>&lt; Reference </a:t>
            </a:r>
            <a:r>
              <a:rPr lang="en-US" altLang="ja-JP" b="1" dirty="0" smtClean="0">
                <a:solidFill>
                  <a:srgbClr val="000000"/>
                </a:solidFill>
              </a:rPr>
              <a:t>&gt; </a:t>
            </a:r>
            <a:endParaRPr lang="en-US" altLang="ja-JP" sz="1600" b="1" dirty="0">
              <a:solidFill>
                <a:srgbClr val="000000"/>
              </a:solidFill>
            </a:endParaRPr>
          </a:p>
        </p:txBody>
      </p:sp>
      <p:sp>
        <p:nvSpPr>
          <p:cNvPr id="23557" name="Text Box 2"/>
          <p:cNvSpPr txBox="1">
            <a:spLocks noChangeArrowheads="1"/>
          </p:cNvSpPr>
          <p:nvPr/>
        </p:nvSpPr>
        <p:spPr bwMode="auto">
          <a:xfrm>
            <a:off x="755576" y="1556792"/>
            <a:ext cx="7704906" cy="4680520"/>
          </a:xfrm>
          <a:prstGeom prst="rect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600" b="1" dirty="0" smtClean="0">
                <a:solidFill>
                  <a:srgbClr val="000000"/>
                </a:solidFill>
              </a:rPr>
              <a:t>- </a:t>
            </a:r>
            <a:r>
              <a:rPr lang="en-US" altLang="ja-JP" sz="1400" b="1" dirty="0" smtClean="0">
                <a:solidFill>
                  <a:srgbClr val="000000"/>
                </a:solidFill>
              </a:rPr>
              <a:t>IEEE802.11 Doc: </a:t>
            </a:r>
          </a:p>
          <a:p>
            <a:r>
              <a:rPr lang="en-US" altLang="ja-JP" sz="1400" b="1" dirty="0">
                <a:solidFill>
                  <a:srgbClr val="000000"/>
                </a:solidFill>
              </a:rPr>
              <a:t> </a:t>
            </a:r>
            <a:r>
              <a:rPr lang="en-US" altLang="ja-JP" sz="1400" b="1" dirty="0" smtClean="0">
                <a:solidFill>
                  <a:srgbClr val="000000"/>
                </a:solidFill>
              </a:rPr>
              <a:t>  </a:t>
            </a:r>
            <a:r>
              <a:rPr lang="ja-JP" altLang="en-US" sz="1400" b="1" dirty="0" smtClean="0">
                <a:solidFill>
                  <a:srgbClr val="000000"/>
                </a:solidFill>
              </a:rPr>
              <a:t>　</a:t>
            </a:r>
            <a:r>
              <a:rPr lang="en-US" altLang="ja-JP" sz="1400" b="1" dirty="0" smtClean="0">
                <a:solidFill>
                  <a:srgbClr val="000000"/>
                </a:solidFill>
              </a:rPr>
              <a:t>11-11-0974-01-00ah-Consultation-Summary-of-Japanese-920MHzBand-Rules-and-Conditions</a:t>
            </a:r>
          </a:p>
          <a:p>
            <a:endParaRPr lang="en-US" altLang="ja-JP" sz="1600" b="1" dirty="0" smtClean="0">
              <a:solidFill>
                <a:srgbClr val="000000"/>
              </a:solidFill>
            </a:endParaRPr>
          </a:p>
          <a:p>
            <a:r>
              <a:rPr lang="en-US" altLang="ja-JP" sz="1600" b="1" dirty="0" smtClean="0">
                <a:solidFill>
                  <a:srgbClr val="000000"/>
                </a:solidFill>
              </a:rPr>
              <a:t>-</a:t>
            </a:r>
            <a:r>
              <a:rPr lang="ja-JP" altLang="en-US" sz="1600" b="1" dirty="0">
                <a:solidFill>
                  <a:srgbClr val="000000"/>
                </a:solidFill>
              </a:rPr>
              <a:t>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Press </a:t>
            </a:r>
            <a:r>
              <a:rPr lang="en-US" altLang="ja-JP" sz="1600" b="1" dirty="0">
                <a:solidFill>
                  <a:srgbClr val="000000"/>
                </a:solidFill>
              </a:rPr>
              <a:t>Release of MIC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( written </a:t>
            </a:r>
            <a:r>
              <a:rPr lang="en-US" altLang="ja-JP" sz="1600" b="1" dirty="0">
                <a:solidFill>
                  <a:srgbClr val="000000"/>
                </a:solidFill>
              </a:rPr>
              <a:t>in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Japanese )</a:t>
            </a:r>
            <a:endParaRPr lang="en-US" altLang="ja-JP" sz="1600" b="1" dirty="0">
              <a:solidFill>
                <a:srgbClr val="000000"/>
              </a:solidFill>
            </a:endParaRPr>
          </a:p>
          <a:p>
            <a:r>
              <a:rPr lang="en-US" altLang="ja-JP" sz="1400" b="1" dirty="0">
                <a:solidFill>
                  <a:srgbClr val="000000"/>
                </a:solidFill>
              </a:rPr>
              <a:t>    &lt; http://www.soumu.go.jp/menu_news/s-news/0kiban14_01000036.html  &gt; </a:t>
            </a:r>
          </a:p>
          <a:p>
            <a:r>
              <a:rPr lang="en-US" altLang="ja-JP" sz="1600" b="1" dirty="0">
                <a:solidFill>
                  <a:srgbClr val="000000"/>
                </a:solidFill>
              </a:rPr>
              <a:t/>
            </a:r>
            <a:br>
              <a:rPr lang="en-US" altLang="ja-JP" sz="1600" b="1" dirty="0">
                <a:solidFill>
                  <a:srgbClr val="000000"/>
                </a:solidFill>
              </a:rPr>
            </a:br>
            <a:r>
              <a:rPr lang="en-US" altLang="ja-JP" sz="1600" b="1" dirty="0">
                <a:solidFill>
                  <a:srgbClr val="000000"/>
                </a:solidFill>
              </a:rPr>
              <a:t>- Summary Table of 920MHz RFID/WSN systems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( written in Japanese ) </a:t>
            </a:r>
            <a:endParaRPr lang="en-US" altLang="ja-JP" sz="1600" b="1" dirty="0">
              <a:solidFill>
                <a:srgbClr val="000000"/>
              </a:solidFill>
            </a:endParaRPr>
          </a:p>
          <a:p>
            <a:r>
              <a:rPr lang="en-US" altLang="ja-JP" sz="1400" b="1" dirty="0">
                <a:solidFill>
                  <a:srgbClr val="000000"/>
                </a:solidFill>
              </a:rPr>
              <a:t>    &lt; http://www.soumu.go.jp/main_content/000119517.pdf &gt; </a:t>
            </a:r>
          </a:p>
          <a:p>
            <a:r>
              <a:rPr lang="en-US" altLang="ja-JP" sz="1600" b="1" dirty="0">
                <a:solidFill>
                  <a:srgbClr val="000000"/>
                </a:solidFill>
              </a:rPr>
              <a:t/>
            </a:r>
            <a:br>
              <a:rPr lang="en-US" altLang="ja-JP" sz="1600" b="1" dirty="0">
                <a:solidFill>
                  <a:srgbClr val="000000"/>
                </a:solidFill>
              </a:rPr>
            </a:br>
            <a:r>
              <a:rPr lang="en-US" altLang="ja-JP" sz="1600" b="1" dirty="0">
                <a:solidFill>
                  <a:srgbClr val="000000"/>
                </a:solidFill>
              </a:rPr>
              <a:t>- Consultation Report for public comments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( written </a:t>
            </a:r>
            <a:r>
              <a:rPr lang="en-US" altLang="ja-JP" sz="1600" b="1" dirty="0">
                <a:solidFill>
                  <a:srgbClr val="000000"/>
                </a:solidFill>
              </a:rPr>
              <a:t>in Japanese )</a:t>
            </a:r>
          </a:p>
          <a:p>
            <a:r>
              <a:rPr lang="en-US" altLang="ja-JP" sz="1400" b="1" dirty="0">
                <a:solidFill>
                  <a:srgbClr val="000000"/>
                </a:solidFill>
              </a:rPr>
              <a:t>    &lt; http://www.soumu.go.jp/main_content/000113160.pdf &gt;  </a:t>
            </a:r>
          </a:p>
          <a:p>
            <a:endParaRPr lang="en-US" altLang="ja-JP" sz="1600" b="1" dirty="0" smtClean="0">
              <a:solidFill>
                <a:srgbClr val="000000"/>
              </a:solidFill>
            </a:endParaRPr>
          </a:p>
          <a:p>
            <a:r>
              <a:rPr lang="en-US" altLang="ja-JP" sz="1600" b="1" dirty="0" smtClean="0">
                <a:solidFill>
                  <a:srgbClr val="000000"/>
                </a:solidFill>
              </a:rPr>
              <a:t>- TELEC Test procedure document for radio certification (written in Japanese)</a:t>
            </a:r>
          </a:p>
          <a:p>
            <a:r>
              <a:rPr lang="en-US" altLang="ja-JP" sz="1600" b="1" dirty="0">
                <a:solidFill>
                  <a:srgbClr val="000000"/>
                </a:solidFill>
              </a:rPr>
              <a:t>   &lt; http://www.telec.or.jp/book/files/h2405_kaitei_self07.pdf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&gt; (Purchase required)</a:t>
            </a:r>
          </a:p>
          <a:p>
            <a:endParaRPr lang="en-US" altLang="ja-JP" sz="1600" b="1" dirty="0">
              <a:solidFill>
                <a:srgbClr val="000000"/>
              </a:solidFill>
            </a:endParaRPr>
          </a:p>
          <a:p>
            <a:r>
              <a:rPr lang="en-US" altLang="ja-JP" sz="1600" b="1" dirty="0" smtClean="0">
                <a:solidFill>
                  <a:srgbClr val="000000"/>
                </a:solidFill>
              </a:rPr>
              <a:t>- ARIB Std</a:t>
            </a:r>
            <a:r>
              <a:rPr lang="en-US" altLang="ja-JP" sz="1600" b="1" dirty="0">
                <a:solidFill>
                  <a:srgbClr val="000000"/>
                </a:solidFill>
              </a:rPr>
              <a:t>.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T-108 ( written in Japanese ) </a:t>
            </a:r>
          </a:p>
          <a:p>
            <a:r>
              <a:rPr lang="en-US" altLang="ja-JP" sz="1600" b="1" dirty="0">
                <a:solidFill>
                  <a:srgbClr val="000000"/>
                </a:solidFill>
              </a:rPr>
              <a:t>    &lt; http://www.arib.or.jp/english/html/overview/doc/1-STD-T108v1_0.pdf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&gt;  </a:t>
            </a:r>
          </a:p>
          <a:p>
            <a:r>
              <a:rPr lang="en-US" altLang="ja-JP" sz="1600" b="1" dirty="0">
                <a:solidFill>
                  <a:srgbClr val="000000"/>
                </a:solidFill>
              </a:rPr>
              <a:t>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  English translation of ARIB Std. T-108 </a:t>
            </a:r>
          </a:p>
          <a:p>
            <a:r>
              <a:rPr lang="en-US" altLang="ja-JP" sz="1600" b="1" dirty="0">
                <a:solidFill>
                  <a:srgbClr val="000000"/>
                </a:solidFill>
              </a:rPr>
              <a:t>   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&lt; </a:t>
            </a:r>
            <a:r>
              <a:rPr lang="en-US" altLang="ja-JP" sz="1600" b="1" dirty="0">
                <a:solidFill>
                  <a:srgbClr val="000000"/>
                </a:solidFill>
              </a:rPr>
              <a:t>http://www.arib.or.jp/english/html/overview/doc/5-STD-T108v1_0-E1.pdf &gt;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 </a:t>
            </a:r>
          </a:p>
          <a:p>
            <a:endParaRPr lang="en-US" altLang="ja-JP" sz="1600" b="1" dirty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469900" y="2961258"/>
            <a:ext cx="8134350" cy="68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altLang="ja-JP" sz="3600" dirty="0" smtClean="0"/>
              <a:t>Appendix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5540891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469900" y="2961258"/>
            <a:ext cx="8134350" cy="1043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altLang="ja-JP" sz="2800" dirty="0" smtClean="0"/>
              <a:t>Voluntary</a:t>
            </a:r>
            <a:r>
              <a:rPr lang="ja-JP" altLang="en-US" sz="2800" dirty="0"/>
              <a:t> </a:t>
            </a:r>
            <a:r>
              <a:rPr lang="en-US" altLang="ja-JP" sz="2800" dirty="0" smtClean="0"/>
              <a:t>deployment </a:t>
            </a:r>
            <a:r>
              <a:rPr lang="en-US" sz="2800" dirty="0" smtClean="0"/>
              <a:t>rules and conditions </a:t>
            </a:r>
          </a:p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altLang="ja-JP" sz="2800" dirty="0" smtClean="0"/>
              <a:t>Recommendation of ARIB Std. T-108</a:t>
            </a:r>
            <a:r>
              <a:rPr lang="en-US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52795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3393306"/>
            <a:ext cx="8134350" cy="539750"/>
          </a:xfrm>
        </p:spPr>
        <p:txBody>
          <a:bodyPr anchor="t"/>
          <a:lstStyle/>
          <a:p>
            <a:pPr marL="458788" indent="-439738" algn="ctr">
              <a:spcBef>
                <a:spcPts val="600"/>
              </a:spcBef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dirty="0" smtClean="0"/>
              <a:t>&lt;Frequency channelization and usage&gt;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69900" y="1412776"/>
            <a:ext cx="81343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Additional rules recommended by ARIB Std. T-108 </a:t>
            </a:r>
          </a:p>
        </p:txBody>
      </p:sp>
    </p:spTree>
    <p:extLst>
      <p:ext uri="{BB962C8B-B14F-4D97-AF65-F5344CB8AC3E}">
        <p14:creationId xmlns:p14="http://schemas.microsoft.com/office/powerpoint/2010/main" val="12713365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68338"/>
            <a:ext cx="7754938" cy="10668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Recommended channelization by ARIB Std. T-108 </a:t>
            </a: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85800" y="1556792"/>
            <a:ext cx="7754938" cy="4968552"/>
          </a:xfrm>
        </p:spPr>
        <p:txBody>
          <a:bodyPr lIns="0" tIns="0" rIns="0" bIns="0" anchor="ctr"/>
          <a:lstStyle/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 smtClean="0"/>
              <a:t> Further channel usage sub-categorization over MIC regulation  </a:t>
            </a:r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 smtClean="0"/>
              <a:t> Frequency band : 915.9MHz - 929.7MHz </a:t>
            </a:r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 smtClean="0"/>
              <a:t> 200kHz width element channel : 915.9 - 928.1MHz ( 61 channels ) </a:t>
            </a:r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 smtClean="0"/>
              <a:t> Introducing two additional frequency boundary at 916.9 &amp; 922.3MHz </a:t>
            </a:r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 smtClean="0"/>
              <a:t> Corresponding spectrum masks including band-edge notation  </a:t>
            </a:r>
          </a:p>
          <a:p>
            <a:pPr marL="400050" lvl="1" indent="0">
              <a:buSzPct val="4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/>
              <a:t> </a:t>
            </a:r>
            <a:r>
              <a:rPr lang="en-US" altLang="ja-JP" dirty="0" smtClean="0"/>
              <a:t>  Note: This band-edge notation is associated with no consistent    </a:t>
            </a:r>
          </a:p>
          <a:p>
            <a:pPr marL="400050" lvl="1" indent="0">
              <a:buSzPct val="4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/>
              <a:t> </a:t>
            </a:r>
            <a:r>
              <a:rPr lang="en-US" altLang="ja-JP" dirty="0" smtClean="0"/>
              <a:t>            measurement procedure so far. Both TELEC T-245 and 248</a:t>
            </a:r>
          </a:p>
          <a:p>
            <a:pPr marL="400050" lvl="1" indent="0">
              <a:buSzPct val="4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/>
              <a:t> </a:t>
            </a:r>
            <a:r>
              <a:rPr lang="en-US" altLang="ja-JP" dirty="0" smtClean="0"/>
              <a:t>            include no performance requirement on this notation. </a:t>
            </a:r>
          </a:p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altLang="ja-JP" sz="2000" dirty="0" smtClean="0"/>
          </a:p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 smtClean="0"/>
              <a:t> Further transmission control sub-categorization are introduced </a:t>
            </a:r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800" dirty="0"/>
              <a:t> </a:t>
            </a:r>
            <a:r>
              <a:rPr lang="en-US" altLang="ja-JP" sz="1800" dirty="0" smtClean="0"/>
              <a:t>Sub-categorization in term of : </a:t>
            </a:r>
          </a:p>
          <a:p>
            <a:pPr marL="800100" lvl="2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600" dirty="0"/>
              <a:t> </a:t>
            </a:r>
            <a:r>
              <a:rPr lang="en-US" altLang="ja-JP" sz="1600" dirty="0" smtClean="0"/>
              <a:t>Frequency portion of channel </a:t>
            </a:r>
          </a:p>
          <a:p>
            <a:pPr marL="800100" lvl="2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600" dirty="0"/>
              <a:t> </a:t>
            </a:r>
            <a:r>
              <a:rPr lang="en-US" altLang="ja-JP" sz="1600" dirty="0" smtClean="0"/>
              <a:t>Transmission duration and pause duration </a:t>
            </a:r>
          </a:p>
          <a:p>
            <a:pPr marL="800100" lvl="2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600" dirty="0"/>
              <a:t> </a:t>
            </a:r>
            <a:r>
              <a:rPr lang="en-US" altLang="ja-JP" sz="1600" dirty="0" smtClean="0"/>
              <a:t>Number of bundled channel, and so on </a:t>
            </a:r>
            <a:endParaRPr lang="en-US" altLang="ja-JP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70734D5E-070D-437E-828F-3D42168B133C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9587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1"/>
          <p:cNvSpPr txBox="1">
            <a:spLocks noChangeArrowheads="1"/>
          </p:cNvSpPr>
          <p:nvPr/>
        </p:nvSpPr>
        <p:spPr bwMode="auto">
          <a:xfrm>
            <a:off x="360363" y="764704"/>
            <a:ext cx="8640762" cy="698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sz="2000" b="1" dirty="0">
                <a:solidFill>
                  <a:srgbClr val="000000"/>
                </a:solidFill>
              </a:rPr>
              <a:t>920MHzBand Channel </a:t>
            </a:r>
            <a:r>
              <a:rPr lang="en-US" altLang="ja-JP" sz="2000" b="1" dirty="0" smtClean="0">
                <a:solidFill>
                  <a:srgbClr val="000000"/>
                </a:solidFill>
              </a:rPr>
              <a:t>usage Plan </a:t>
            </a:r>
            <a:r>
              <a:rPr lang="en-US" altLang="ja-JP" sz="2000" b="1" dirty="0">
                <a:solidFill>
                  <a:srgbClr val="000000"/>
                </a:solidFill>
              </a:rPr>
              <a:t>of </a:t>
            </a:r>
            <a:r>
              <a:rPr lang="en-US" altLang="ja-JP" sz="2000" b="1" dirty="0" smtClean="0">
                <a:solidFill>
                  <a:srgbClr val="000000"/>
                </a:solidFill>
              </a:rPr>
              <a:t>each RFID/WSN </a:t>
            </a:r>
            <a:r>
              <a:rPr lang="en-US" altLang="ja-JP" sz="2000" b="1" dirty="0">
                <a:solidFill>
                  <a:srgbClr val="000000"/>
                </a:solidFill>
              </a:rPr>
              <a:t>Systems </a:t>
            </a:r>
            <a:endParaRPr lang="en-US" altLang="ja-JP" sz="2000" b="1" dirty="0" smtClean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</a:pPr>
            <a:r>
              <a:rPr lang="en-US" altLang="ja-JP" sz="2000" b="1" dirty="0" smtClean="0">
                <a:solidFill>
                  <a:srgbClr val="000000"/>
                </a:solidFill>
              </a:rPr>
              <a:t>(Recommended by ARIB Std. T-108)</a:t>
            </a:r>
            <a:endParaRPr lang="en-US" altLang="ja-JP" sz="2000" b="1" dirty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2382961"/>
            <a:ext cx="8821613" cy="3998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427984" y="1844824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Additional boundary at 922.3MHz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6" name="Bent Arrow 5"/>
          <p:cNvSpPr/>
          <p:nvPr/>
        </p:nvSpPr>
        <p:spPr bwMode="auto">
          <a:xfrm rot="5400000" flipV="1">
            <a:off x="4844353" y="2076527"/>
            <a:ext cx="319390" cy="432048"/>
          </a:xfrm>
          <a:prstGeom prst="bentArrow">
            <a:avLst>
              <a:gd name="adj1" fmla="val 9568"/>
              <a:gd name="adj2" fmla="val 25000"/>
              <a:gd name="adj3" fmla="val 40432"/>
              <a:gd name="adj4" fmla="val 4375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ＭＳ Ｐゴシック" pitchFamily="48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1844824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Additional boundary at 916.9MHz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9" name="Bent Arrow 8"/>
          <p:cNvSpPr/>
          <p:nvPr/>
        </p:nvSpPr>
        <p:spPr bwMode="auto">
          <a:xfrm rot="5400000" flipV="1">
            <a:off x="2108049" y="2076527"/>
            <a:ext cx="319390" cy="432048"/>
          </a:xfrm>
          <a:prstGeom prst="bentArrow">
            <a:avLst>
              <a:gd name="adj1" fmla="val 9568"/>
              <a:gd name="adj2" fmla="val 25000"/>
              <a:gd name="adj3" fmla="val 40432"/>
              <a:gd name="adj4" fmla="val 4375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ＭＳ Ｐゴシック" pitchFamily="4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26134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574675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Law ordinance and Voluntary ARIB Std. T-108 </a:t>
            </a: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0113" y="1352128"/>
            <a:ext cx="7776343" cy="5029200"/>
          </a:xfrm>
        </p:spPr>
        <p:txBody>
          <a:bodyPr/>
          <a:lstStyle/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dirty="0" smtClean="0"/>
              <a:t>  </a:t>
            </a:r>
            <a:r>
              <a:rPr lang="en-US" altLang="ja-JP" sz="2000" b="0" dirty="0" smtClean="0"/>
              <a:t>In the case of upcoming 920MHz band, the rules and conditions of Law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ordinance and ARIB Std. T-108 are not identical.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  Every systems and devices operated in 920MHz band have to abide by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Law ordinance, so the device certification process and the test procedure </a:t>
            </a:r>
          </a:p>
          <a:p>
            <a:pPr marL="458788" indent="-439738">
              <a:buClrTx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(TELEC </a:t>
            </a:r>
            <a:r>
              <a:rPr lang="en-US" altLang="ja-JP" sz="2000" b="0" dirty="0"/>
              <a:t>Test procedure T-245/T-248) are based on Law ordinance , </a:t>
            </a:r>
            <a:r>
              <a:rPr lang="en-US" altLang="ja-JP" sz="2000" b="0" dirty="0" smtClean="0"/>
              <a:t>not </a:t>
            </a:r>
          </a:p>
          <a:p>
            <a:pPr marL="458788" indent="-439738">
              <a:buClrTx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on ARIB Std. T-108. </a:t>
            </a:r>
          </a:p>
          <a:p>
            <a:pPr marL="458788" indent="-439738">
              <a:buClrTx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/>
              <a:t> </a:t>
            </a:r>
            <a:r>
              <a:rPr lang="en-US" altLang="ja-JP" sz="2000" b="0" dirty="0" smtClean="0"/>
              <a:t> Of course ARIB Std. T-108 is articulated to conform sufficiently with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Law ordinance, and is introducing additional rules, which are discussed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and arbitrated within open forum participated by several major industry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alliances and deployment entities. ARIB Std. T-108 recommends several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voluntary deployment rules including a boundary frequency (916.9MHz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and 922.3MHz, so far) in term of coexistence conditions, which is to be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re-examined in future and may be changed by ARIB.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537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3321298"/>
            <a:ext cx="8134350" cy="539750"/>
          </a:xfrm>
        </p:spPr>
        <p:txBody>
          <a:bodyPr anchor="t"/>
          <a:lstStyle/>
          <a:p>
            <a:pPr marL="458788" indent="-439738" algn="ctr">
              <a:spcBef>
                <a:spcPts val="600"/>
              </a:spcBef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&lt;Spectrum masks&gt;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469900" y="1412776"/>
            <a:ext cx="81343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Additional rules recommended by ARIB Std. T-108 </a:t>
            </a:r>
          </a:p>
        </p:txBody>
      </p:sp>
    </p:spTree>
    <p:extLst>
      <p:ext uri="{BB962C8B-B14F-4D97-AF65-F5344CB8AC3E}">
        <p14:creationId xmlns:p14="http://schemas.microsoft.com/office/powerpoint/2010/main" val="35929125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" name="Text Box 17"/>
          <p:cNvSpPr txBox="1">
            <a:spLocks noChangeArrowheads="1"/>
          </p:cNvSpPr>
          <p:nvPr/>
        </p:nvSpPr>
        <p:spPr bwMode="auto">
          <a:xfrm>
            <a:off x="395536" y="1260475"/>
            <a:ext cx="8568952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dirty="0">
                <a:solidFill>
                  <a:srgbClr val="000000"/>
                </a:solidFill>
              </a:rPr>
              <a:t>&lt; </a:t>
            </a:r>
            <a:r>
              <a:rPr lang="en-US" altLang="ja-JP" dirty="0" smtClean="0">
                <a:solidFill>
                  <a:srgbClr val="000000"/>
                </a:solidFill>
              </a:rPr>
              <a:t>915.9~916.9MHz portion of 1mW Category(915.9~928.1MHz</a:t>
            </a:r>
            <a:r>
              <a:rPr lang="en-US" altLang="ja-JP" dirty="0">
                <a:solidFill>
                  <a:srgbClr val="000000"/>
                </a:solidFill>
              </a:rPr>
              <a:t>) &gt;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16832"/>
            <a:ext cx="7961498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Text Box 1"/>
          <p:cNvSpPr txBox="1">
            <a:spLocks noChangeArrowheads="1"/>
          </p:cNvSpPr>
          <p:nvPr/>
        </p:nvSpPr>
        <p:spPr bwMode="auto">
          <a:xfrm>
            <a:off x="685800" y="615950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b="1" dirty="0" smtClean="0">
                <a:solidFill>
                  <a:srgbClr val="000000"/>
                </a:solidFill>
              </a:rPr>
              <a:t>Additional spectrum mask of ARIB Std. T-108 </a:t>
            </a:r>
            <a:endParaRPr lang="en-US" altLang="ja-JP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0027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3" name="Text Box 14"/>
          <p:cNvSpPr txBox="1">
            <a:spLocks noChangeArrowheads="1"/>
          </p:cNvSpPr>
          <p:nvPr/>
        </p:nvSpPr>
        <p:spPr bwMode="auto">
          <a:xfrm>
            <a:off x="323528" y="1260475"/>
            <a:ext cx="8496944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dirty="0">
                <a:solidFill>
                  <a:srgbClr val="000000"/>
                </a:solidFill>
              </a:rPr>
              <a:t>&lt; </a:t>
            </a:r>
            <a:r>
              <a:rPr lang="en-US" altLang="ja-JP" dirty="0" smtClean="0">
                <a:solidFill>
                  <a:srgbClr val="000000"/>
                </a:solidFill>
              </a:rPr>
              <a:t>920.5~922.3MHz portion of 20mW Category(920.5~928.1MHz</a:t>
            </a:r>
            <a:r>
              <a:rPr lang="en-US" altLang="ja-JP" dirty="0">
                <a:solidFill>
                  <a:srgbClr val="000000"/>
                </a:solidFill>
              </a:rPr>
              <a:t>) &gt;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52826"/>
            <a:ext cx="8064896" cy="4600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 Box 1"/>
          <p:cNvSpPr txBox="1">
            <a:spLocks noChangeArrowheads="1"/>
          </p:cNvSpPr>
          <p:nvPr/>
        </p:nvSpPr>
        <p:spPr bwMode="auto">
          <a:xfrm>
            <a:off x="685800" y="615950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b="1" dirty="0" smtClean="0">
                <a:solidFill>
                  <a:srgbClr val="000000"/>
                </a:solidFill>
              </a:rPr>
              <a:t>Additional spectrum mask of ARIB Std. T-108 </a:t>
            </a:r>
            <a:endParaRPr lang="en-US" altLang="ja-JP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0749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7" name="Text Box 14"/>
          <p:cNvSpPr txBox="1">
            <a:spLocks noChangeArrowheads="1"/>
          </p:cNvSpPr>
          <p:nvPr/>
        </p:nvSpPr>
        <p:spPr bwMode="auto">
          <a:xfrm>
            <a:off x="251520" y="1260475"/>
            <a:ext cx="8677001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dirty="0">
                <a:solidFill>
                  <a:srgbClr val="000000"/>
                </a:solidFill>
              </a:rPr>
              <a:t>&lt; </a:t>
            </a:r>
            <a:r>
              <a:rPr lang="en-US" altLang="ja-JP" dirty="0" smtClean="0">
                <a:solidFill>
                  <a:srgbClr val="000000"/>
                </a:solidFill>
              </a:rPr>
              <a:t>920.5~922.5MHz portion of </a:t>
            </a:r>
            <a:r>
              <a:rPr lang="en-US" altLang="ja-JP" dirty="0">
                <a:solidFill>
                  <a:srgbClr val="000000"/>
                </a:solidFill>
              </a:rPr>
              <a:t>250mW </a:t>
            </a:r>
            <a:r>
              <a:rPr lang="en-US" altLang="ja-JP" dirty="0" smtClean="0">
                <a:solidFill>
                  <a:srgbClr val="000000"/>
                </a:solidFill>
              </a:rPr>
              <a:t>Category(920.5~923.5MHz) &gt;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16088"/>
            <a:ext cx="8352928" cy="4665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 Box 1"/>
          <p:cNvSpPr txBox="1">
            <a:spLocks noChangeArrowheads="1"/>
          </p:cNvSpPr>
          <p:nvPr/>
        </p:nvSpPr>
        <p:spPr bwMode="auto">
          <a:xfrm>
            <a:off x="685800" y="615950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b="1" dirty="0" smtClean="0">
                <a:solidFill>
                  <a:srgbClr val="000000"/>
                </a:solidFill>
              </a:rPr>
              <a:t>Additional spectrum mask of ARIB Std. T-108 </a:t>
            </a:r>
            <a:endParaRPr lang="en-US" altLang="ja-JP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7715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69900" y="1412776"/>
            <a:ext cx="81343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Additional rules recommended by ARIB Std. T-108 </a:t>
            </a:r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3429000"/>
            <a:ext cx="8283575" cy="519113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&lt;Transmission Control recommendation of ARIB Std. T-108&gt; </a:t>
            </a:r>
          </a:p>
        </p:txBody>
      </p:sp>
    </p:spTree>
    <p:extLst>
      <p:ext uri="{BB962C8B-B14F-4D97-AF65-F5344CB8AC3E}">
        <p14:creationId xmlns:p14="http://schemas.microsoft.com/office/powerpoint/2010/main" val="16308511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41742039-3FCF-43BC-BF2D-D84D1CD2BE1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15296"/>
            <a:ext cx="8682746" cy="4666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467544" y="749647"/>
            <a:ext cx="82835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Transmission Control recommendation of ARIB Std. T-108 </a:t>
            </a:r>
          </a:p>
        </p:txBody>
      </p:sp>
    </p:spTree>
    <p:extLst>
      <p:ext uri="{BB962C8B-B14F-4D97-AF65-F5344CB8AC3E}">
        <p14:creationId xmlns:p14="http://schemas.microsoft.com/office/powerpoint/2010/main" val="10597499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41742039-3FCF-43BC-BF2D-D84D1CD2BE1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62" y="2330376"/>
            <a:ext cx="8902326" cy="318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908720"/>
            <a:ext cx="8283575" cy="519113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Transmission Control recommendation of ARIB Std. T-108 </a:t>
            </a:r>
            <a:br>
              <a:rPr lang="en-US" altLang="ja-JP" sz="2400" dirty="0" smtClean="0"/>
            </a:br>
            <a:r>
              <a:rPr lang="en-US" altLang="ja-JP" sz="2400" dirty="0" smtClean="0"/>
              <a:t>(Continued) </a:t>
            </a:r>
          </a:p>
        </p:txBody>
      </p:sp>
    </p:spTree>
    <p:extLst>
      <p:ext uri="{BB962C8B-B14F-4D97-AF65-F5344CB8AC3E}">
        <p14:creationId xmlns:p14="http://schemas.microsoft.com/office/powerpoint/2010/main" val="31503626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41742039-3FCF-43BC-BF2D-D84D1CD2BE1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24" y="1556792"/>
            <a:ext cx="8748464" cy="4106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467544" y="908720"/>
            <a:ext cx="82835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Transmission Control recommendation of ARIB Std. T-108 </a:t>
            </a:r>
            <a:br>
              <a:rPr lang="en-US" altLang="ja-JP" sz="2400" dirty="0" smtClean="0"/>
            </a:br>
            <a:r>
              <a:rPr lang="en-US" altLang="ja-JP" sz="2400" dirty="0" smtClean="0"/>
              <a:t>(Continued)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662900"/>
            <a:ext cx="5832648" cy="790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09417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1"/>
          <p:cNvSpPr txBox="1">
            <a:spLocks noChangeArrowheads="1"/>
          </p:cNvSpPr>
          <p:nvPr/>
        </p:nvSpPr>
        <p:spPr bwMode="auto">
          <a:xfrm>
            <a:off x="685800" y="2917825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sz="3200" dirty="0">
                <a:solidFill>
                  <a:srgbClr val="000000"/>
                </a:solidFill>
              </a:rPr>
              <a:t>End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574675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Law ordinance and Voluntary ARIB Std. T-108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115616" y="1700808"/>
            <a:ext cx="4248472" cy="86409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ＭＳ Ｐゴシック" pitchFamily="48" charset="-128"/>
              </a:rPr>
              <a:t>Law</a:t>
            </a:r>
            <a:r>
              <a:rPr kumimoji="0" lang="en-US" altLang="ja-JP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ＭＳ Ｐゴシック" pitchFamily="48" charset="-128"/>
              </a:rPr>
              <a:t> ordinance </a:t>
            </a:r>
          </a:p>
          <a:p>
            <a:pPr marL="285750" marR="0" indent="-2857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</a:pPr>
            <a:r>
              <a:rPr lang="en-US" altLang="ja-JP" sz="1050" baseline="0" dirty="0" smtClean="0">
                <a:solidFill>
                  <a:schemeClr val="tx1"/>
                </a:solidFill>
              </a:rPr>
              <a:t>Radio law/Regulations for enforcement of radio law</a:t>
            </a:r>
          </a:p>
          <a:p>
            <a:pPr marL="285750" marR="0" indent="-2857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</a:pPr>
            <a:r>
              <a:rPr lang="en-US" altLang="ja-JP" sz="1050" baseline="0" dirty="0" smtClean="0">
                <a:solidFill>
                  <a:schemeClr val="tx1"/>
                </a:solidFill>
              </a:rPr>
              <a:t>Ordinance regulating</a:t>
            </a:r>
            <a:r>
              <a:rPr lang="en-US" altLang="ja-JP" sz="1050" dirty="0" smtClean="0">
                <a:solidFill>
                  <a:schemeClr val="tx1"/>
                </a:solidFill>
              </a:rPr>
              <a:t> radio equipment </a:t>
            </a:r>
          </a:p>
          <a:p>
            <a:pPr marL="285750" marR="0" indent="-2857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</a:pPr>
            <a:r>
              <a:rPr lang="en-US" altLang="ja-JP" sz="1050" dirty="0" smtClean="0">
                <a:solidFill>
                  <a:schemeClr val="tx1"/>
                </a:solidFill>
              </a:rPr>
              <a:t>Ordinance concerning technical regulations conformity certification 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68144" y="2204864"/>
            <a:ext cx="2808312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ＭＳ Ｐゴシック" pitchFamily="48" charset="-128"/>
              </a:rPr>
              <a:t>MIC (ministry)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868144" y="2996952"/>
            <a:ext cx="1550010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ＭＳ Ｐゴシック" pitchFamily="48" charset="-128"/>
              </a:rPr>
              <a:t>Telecommunication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ＭＳ Ｐゴシック" pitchFamily="48" charset="-128"/>
              </a:rPr>
              <a:t>Counci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ＭＳ Ｐゴシック" pitchFamily="48" charset="-128"/>
              </a:rPr>
              <a:t>l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6660232" y="2492896"/>
            <a:ext cx="0" cy="50405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6807924" y="2564904"/>
            <a:ext cx="1364476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Consultation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stCxn id="8" idx="1"/>
          </p:cNvCxnSpPr>
          <p:nvPr/>
        </p:nvCxnSpPr>
        <p:spPr bwMode="auto">
          <a:xfrm flipH="1">
            <a:off x="5364088" y="2348880"/>
            <a:ext cx="504056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tangle 16"/>
          <p:cNvSpPr/>
          <p:nvPr/>
        </p:nvSpPr>
        <p:spPr bwMode="auto">
          <a:xfrm>
            <a:off x="7812360" y="2996952"/>
            <a:ext cx="864096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Specific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WGs </a:t>
            </a:r>
            <a:endParaRPr kumimoji="0" lang="ja-JP" alt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8" name="Straight Arrow Connector 17"/>
          <p:cNvCxnSpPr>
            <a:stCxn id="17" idx="1"/>
            <a:endCxn id="9" idx="3"/>
          </p:cNvCxnSpPr>
          <p:nvPr/>
        </p:nvCxnSpPr>
        <p:spPr bwMode="auto">
          <a:xfrm flipH="1">
            <a:off x="7418154" y="3212976"/>
            <a:ext cx="394206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22"/>
          <p:cNvSpPr/>
          <p:nvPr/>
        </p:nvSpPr>
        <p:spPr bwMode="auto">
          <a:xfrm>
            <a:off x="5868144" y="1700808"/>
            <a:ext cx="2808312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Parliament(House of representative)</a:t>
            </a:r>
            <a:endParaRPr kumimoji="0" lang="ja-JP" altLang="en-US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 flipH="1">
            <a:off x="5364088" y="1844824"/>
            <a:ext cx="504056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/>
          <p:nvPr/>
        </p:nvCxnSpPr>
        <p:spPr bwMode="auto">
          <a:xfrm flipH="1" flipV="1">
            <a:off x="6660232" y="1988840"/>
            <a:ext cx="1" cy="216024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Connector 29"/>
          <p:cNvCxnSpPr/>
          <p:nvPr/>
        </p:nvCxnSpPr>
        <p:spPr bwMode="auto">
          <a:xfrm>
            <a:off x="395536" y="4365104"/>
            <a:ext cx="849694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Rectangle 32"/>
          <p:cNvSpPr/>
          <p:nvPr/>
        </p:nvSpPr>
        <p:spPr bwMode="auto">
          <a:xfrm>
            <a:off x="5868144" y="4077072"/>
            <a:ext cx="2808312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TELEC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(Telecom Engineering Center )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868144" y="5301208"/>
            <a:ext cx="2808312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ARIB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000" dirty="0" smtClean="0">
                <a:solidFill>
                  <a:schemeClr val="tx1"/>
                </a:solidFill>
              </a:rPr>
              <a:t>(Association of Radio Industries and Businesses)</a:t>
            </a:r>
            <a:endParaRPr kumimoji="0" lang="ja-JP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8" name="Straight Arrow Connector 37"/>
          <p:cNvCxnSpPr>
            <a:stCxn id="33" idx="1"/>
            <a:endCxn id="55" idx="3"/>
          </p:cNvCxnSpPr>
          <p:nvPr/>
        </p:nvCxnSpPr>
        <p:spPr bwMode="auto">
          <a:xfrm flipH="1" flipV="1">
            <a:off x="5364088" y="3284984"/>
            <a:ext cx="504056" cy="104411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Rectangle 39"/>
          <p:cNvSpPr/>
          <p:nvPr/>
        </p:nvSpPr>
        <p:spPr bwMode="auto">
          <a:xfrm>
            <a:off x="3059832" y="5301208"/>
            <a:ext cx="2304256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ARIB Std.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>
                <a:solidFill>
                  <a:schemeClr val="tx1"/>
                </a:solidFill>
              </a:rPr>
              <a:t>(</a:t>
            </a:r>
            <a:r>
              <a:rPr lang="en-US" altLang="ja-JP" sz="1400" dirty="0" smtClean="0">
                <a:solidFill>
                  <a:schemeClr val="tx1"/>
                </a:solidFill>
              </a:rPr>
              <a:t>T-108)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41" name="Straight Arrow Connector 40"/>
          <p:cNvCxnSpPr>
            <a:stCxn id="34" idx="1"/>
            <a:endCxn id="40" idx="3"/>
          </p:cNvCxnSpPr>
          <p:nvPr/>
        </p:nvCxnSpPr>
        <p:spPr bwMode="auto">
          <a:xfrm flipH="1">
            <a:off x="5364088" y="5553236"/>
            <a:ext cx="504056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Rounded Rectangle 49"/>
          <p:cNvSpPr/>
          <p:nvPr/>
        </p:nvSpPr>
        <p:spPr bwMode="auto">
          <a:xfrm>
            <a:off x="611559" y="3429000"/>
            <a:ext cx="1656185" cy="208823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kumimoji="0" lang="en-US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ctr"/>
            <a:endParaRPr lang="en-US" altLang="ja-JP" sz="1800" dirty="0">
              <a:solidFill>
                <a:schemeClr val="tx1"/>
              </a:solidFill>
            </a:endParaRPr>
          </a:p>
          <a:p>
            <a:pPr algn="ctr"/>
            <a:r>
              <a:rPr lang="en-US" altLang="ja-JP" sz="1800" dirty="0" smtClean="0">
                <a:solidFill>
                  <a:schemeClr val="tx1"/>
                </a:solidFill>
              </a:rPr>
              <a:t>Conformance </a:t>
            </a:r>
          </a:p>
          <a:p>
            <a:pPr algn="ctr"/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of </a:t>
            </a:r>
          </a:p>
          <a:p>
            <a:pPr algn="ctr"/>
            <a:r>
              <a:rPr lang="en-US" altLang="ja-JP" sz="1800" dirty="0">
                <a:solidFill>
                  <a:schemeClr val="tx1"/>
                </a:solidFill>
              </a:rPr>
              <a:t>Product</a:t>
            </a:r>
          </a:p>
          <a:p>
            <a:pPr algn="ctr"/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2" name="Bent Arrow 51"/>
          <p:cNvSpPr/>
          <p:nvPr/>
        </p:nvSpPr>
        <p:spPr bwMode="auto">
          <a:xfrm rot="10800000">
            <a:off x="2267743" y="2564904"/>
            <a:ext cx="1922510" cy="1548172"/>
          </a:xfrm>
          <a:prstGeom prst="bentArrow">
            <a:avLst>
              <a:gd name="adj1" fmla="val 9657"/>
              <a:gd name="adj2" fmla="val 11462"/>
              <a:gd name="adj3" fmla="val 20487"/>
              <a:gd name="adj4" fmla="val 43750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ＭＳ Ｐゴシック" pitchFamily="48" charset="-128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3059832" y="3140968"/>
            <a:ext cx="2304256" cy="28803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Test Procedure (T-245/T-248)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602987" y="3594502"/>
            <a:ext cx="11769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Mandatory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58" name="Bent Arrow 57"/>
          <p:cNvSpPr/>
          <p:nvPr/>
        </p:nvSpPr>
        <p:spPr bwMode="auto">
          <a:xfrm rot="10800000" flipV="1">
            <a:off x="2267742" y="4725144"/>
            <a:ext cx="1922512" cy="576064"/>
          </a:xfrm>
          <a:prstGeom prst="bentArrow">
            <a:avLst>
              <a:gd name="adj1" fmla="val 23872"/>
              <a:gd name="adj2" fmla="val 36101"/>
              <a:gd name="adj3" fmla="val 50000"/>
              <a:gd name="adj4" fmla="val 4375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ＭＳ Ｐゴシック" pitchFamily="48" charset="-128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641202" y="4602614"/>
            <a:ext cx="1066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Voluntary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812360" y="6021288"/>
            <a:ext cx="864096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Industrial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Alliances</a:t>
            </a:r>
            <a:endParaRPr kumimoji="0" lang="ja-JP" altLang="en-US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940152" y="6021288"/>
            <a:ext cx="1459081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System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Deploying entities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1" name="Straight Arrow Connector 30"/>
          <p:cNvCxnSpPr/>
          <p:nvPr/>
        </p:nvCxnSpPr>
        <p:spPr bwMode="auto">
          <a:xfrm flipH="1" flipV="1">
            <a:off x="6732239" y="5805264"/>
            <a:ext cx="1" cy="216024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Arrow Connector 31"/>
          <p:cNvCxnSpPr/>
          <p:nvPr/>
        </p:nvCxnSpPr>
        <p:spPr bwMode="auto">
          <a:xfrm flipH="1" flipV="1">
            <a:off x="8244407" y="5805264"/>
            <a:ext cx="1" cy="216024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465118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469900" y="2961258"/>
            <a:ext cx="8134350" cy="1043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Compulsory rules and conditions </a:t>
            </a:r>
          </a:p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altLang="ja-JP" sz="2800" dirty="0"/>
              <a:t>Law ordinance</a:t>
            </a:r>
            <a:r>
              <a:rPr lang="en-US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40679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3321298"/>
            <a:ext cx="8134350" cy="539750"/>
          </a:xfrm>
        </p:spPr>
        <p:txBody>
          <a:bodyPr anchor="t"/>
          <a:lstStyle/>
          <a:p>
            <a:pPr marL="458788" indent="-439738" algn="ctr">
              <a:spcBef>
                <a:spcPts val="600"/>
              </a:spcBef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dirty="0" smtClean="0"/>
              <a:t>&lt;Frequency band and channelization&gt;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469900" y="1412776"/>
            <a:ext cx="81343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Compulsory rules and conditions  </a:t>
            </a:r>
          </a:p>
        </p:txBody>
      </p:sp>
    </p:spTree>
    <p:extLst>
      <p:ext uri="{BB962C8B-B14F-4D97-AF65-F5344CB8AC3E}">
        <p14:creationId xmlns:p14="http://schemas.microsoft.com/office/powerpoint/2010/main" val="16205936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68338"/>
            <a:ext cx="7754938" cy="10668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Entire 920MHz channelization  </a:t>
            </a: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85800" y="1628800"/>
            <a:ext cx="7754938" cy="4608512"/>
          </a:xfrm>
        </p:spPr>
        <p:txBody>
          <a:bodyPr lIns="0" tIns="0" rIns="0" bIns="0" anchor="ctr"/>
          <a:lstStyle/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 smtClean="0"/>
              <a:t> Frequency band usage </a:t>
            </a:r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 smtClean="0"/>
              <a:t> Frequency band : 915.9MHz - 929.7MHz </a:t>
            </a:r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 smtClean="0"/>
              <a:t> 200kHz width element channel : 915.9 - 928.1MHz ( 61 channels ) </a:t>
            </a:r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 smtClean="0"/>
              <a:t> 100kHz width element channel : 928.10 - 929.70 ( 16 channels )</a:t>
            </a:r>
            <a:r>
              <a:rPr lang="ja-JP" altLang="en-US" dirty="0"/>
              <a:t> </a:t>
            </a:r>
            <a:endParaRPr lang="en-US" altLang="ja-JP" dirty="0" smtClean="0"/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 smtClean="0"/>
              <a:t> Shared portion with Passive RFID system : 915.9 - 923.5MHz </a:t>
            </a:r>
          </a:p>
          <a:p>
            <a:pPr marL="400050" lvl="1" indent="0">
              <a:buSzPct val="4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/>
              <a:t> </a:t>
            </a:r>
            <a:r>
              <a:rPr lang="en-US" altLang="ja-JP" dirty="0" smtClean="0"/>
              <a:t>  Note: This boundary of 923.5MHz is supposed to be re-examined </a:t>
            </a:r>
            <a:br>
              <a:rPr lang="en-US" altLang="ja-JP" dirty="0" smtClean="0"/>
            </a:br>
            <a:r>
              <a:rPr lang="en-US" altLang="ja-JP" dirty="0" smtClean="0"/>
              <a:t>              in future by MIC. </a:t>
            </a:r>
          </a:p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altLang="ja-JP" sz="2000" dirty="0" smtClean="0"/>
          </a:p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 smtClean="0"/>
              <a:t> Limited channel usages depending on each Tx power level category</a:t>
            </a:r>
            <a:r>
              <a:rPr lang="en-US" altLang="ja-JP" sz="2000" dirty="0"/>
              <a:t> </a:t>
            </a:r>
            <a:endParaRPr lang="en-US" altLang="ja-JP" sz="2000" dirty="0" smtClean="0"/>
          </a:p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altLang="ja-JP" sz="2000" dirty="0" smtClean="0"/>
          </a:p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/>
              <a:t> </a:t>
            </a:r>
            <a:r>
              <a:rPr lang="en-US" altLang="ja-JP" sz="2000" dirty="0" smtClean="0"/>
              <a:t>Eight categories of channel usage including passive RFID systems  </a:t>
            </a:r>
          </a:p>
          <a:p>
            <a:pPr marL="0" indent="0">
              <a:buSzPct val="4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altLang="ja-JP" sz="20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70734D5E-070D-437E-828F-3D42168B133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1"/>
          <p:cNvSpPr txBox="1">
            <a:spLocks noChangeArrowheads="1"/>
          </p:cNvSpPr>
          <p:nvPr/>
        </p:nvSpPr>
        <p:spPr bwMode="auto">
          <a:xfrm>
            <a:off x="360363" y="1074738"/>
            <a:ext cx="8640762" cy="48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sz="2000" b="1" dirty="0" smtClean="0">
                <a:solidFill>
                  <a:srgbClr val="000000"/>
                </a:solidFill>
              </a:rPr>
              <a:t>920MHz band and channelization for WSN and passive RFID systems </a:t>
            </a:r>
          </a:p>
        </p:txBody>
      </p:sp>
      <p:sp>
        <p:nvSpPr>
          <p:cNvPr id="6152" name="Line 5"/>
          <p:cNvSpPr>
            <a:spLocks noChangeShapeType="1"/>
          </p:cNvSpPr>
          <p:nvPr/>
        </p:nvSpPr>
        <p:spPr bwMode="auto">
          <a:xfrm>
            <a:off x="539553" y="2132855"/>
            <a:ext cx="7272808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3" name="Line 6"/>
          <p:cNvSpPr>
            <a:spLocks noChangeShapeType="1"/>
          </p:cNvSpPr>
          <p:nvPr/>
        </p:nvSpPr>
        <p:spPr bwMode="auto">
          <a:xfrm>
            <a:off x="7812360" y="2132856"/>
            <a:ext cx="1187178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4" name="Text Box 7"/>
          <p:cNvSpPr txBox="1">
            <a:spLocks noChangeArrowheads="1"/>
          </p:cNvSpPr>
          <p:nvPr/>
        </p:nvSpPr>
        <p:spPr bwMode="auto">
          <a:xfrm>
            <a:off x="3168650" y="1898650"/>
            <a:ext cx="1720850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200kHz Element channel</a:t>
            </a:r>
          </a:p>
        </p:txBody>
      </p:sp>
      <p:sp>
        <p:nvSpPr>
          <p:cNvPr id="6155" name="Text Box 8"/>
          <p:cNvSpPr txBox="1">
            <a:spLocks noChangeArrowheads="1"/>
          </p:cNvSpPr>
          <p:nvPr/>
        </p:nvSpPr>
        <p:spPr bwMode="auto">
          <a:xfrm>
            <a:off x="7345363" y="1898650"/>
            <a:ext cx="1720850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100kHz Element channel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200949"/>
              </p:ext>
            </p:extLst>
          </p:nvPr>
        </p:nvGraphicFramePr>
        <p:xfrm>
          <a:off x="1275064" y="5301208"/>
          <a:ext cx="6930719" cy="1234440"/>
        </p:xfrm>
        <a:graphic>
          <a:graphicData uri="http://schemas.openxmlformats.org/drawingml/2006/table">
            <a:tbl>
              <a:tblPr/>
              <a:tblGrid>
                <a:gridCol w="145447"/>
                <a:gridCol w="145447"/>
                <a:gridCol w="147757"/>
                <a:gridCol w="145447"/>
                <a:gridCol w="147757"/>
                <a:gridCol w="145447"/>
                <a:gridCol w="145447"/>
                <a:gridCol w="14544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</a:tblGrid>
              <a:tr h="117359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Passive RFID Systems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71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cross">
                      <a:fgClr>
                        <a:srgbClr val="000000"/>
                      </a:fgClr>
                      <a:bgClr>
                        <a:srgbClr val="FF0000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Fixed Licensed </a:t>
                      </a:r>
                      <a:br>
                        <a:rPr lang="en-US" sz="9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（1W Licensed）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Horz">
                      <a:fgClr>
                        <a:srgbClr val="000000"/>
                      </a:fgClr>
                      <a:bgClr>
                        <a:srgbClr val="CCFF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Fixed Light License</a:t>
                      </a:r>
                      <a:br>
                        <a:rPr lang="en-US" sz="9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（1W </a:t>
                      </a:r>
                      <a:r>
                        <a:rPr lang="en-US" sz="900" b="0" i="0" u="none" strike="noStrike" dirty="0" smtClean="0">
                          <a:effectLst/>
                          <a:latin typeface="ＭＳ Ｐゴシック"/>
                        </a:rPr>
                        <a:t>registered）</a:t>
                      </a:r>
                      <a:endParaRPr lang="en-US" sz="9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Specific Low Power</a:t>
                      </a:r>
                      <a:br>
                        <a:rPr lang="en-US" sz="9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（250ｍW）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Specific Low Power</a:t>
                      </a:r>
                      <a:br>
                        <a:rPr lang="en-US" sz="9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（10ｍW)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Data Return Ch. of </a:t>
                      </a:r>
                      <a:br>
                        <a:rPr lang="en-US" sz="9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Miller Sub-carrier Systems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17359"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718">
                <a:tc gridSpan="25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Active Low Power or Convenience Radio Systems including Active RFID &amp; WSN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71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 dirty="0">
                          <a:effectLst/>
                          <a:latin typeface="ＭＳ Ｐゴシック"/>
                        </a:rPr>
                        <a:t>Convenience Radio </a:t>
                      </a:r>
                      <a:br>
                        <a:rPr lang="fr-FR" sz="9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fr-FR" sz="900" b="0" i="0" u="none" strike="noStrike" dirty="0">
                          <a:effectLst/>
                          <a:latin typeface="ＭＳ Ｐゴシック"/>
                        </a:rPr>
                        <a:t>（250ｍW）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Specific Low Power</a:t>
                      </a:r>
                      <a:br>
                        <a:rPr lang="en-US" sz="9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（20ｍW)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Specific Low Power</a:t>
                      </a:r>
                      <a:br>
                        <a:rPr lang="en-US" sz="9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（1ｍW）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7359"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758870"/>
              </p:ext>
            </p:extLst>
          </p:nvPr>
        </p:nvGraphicFramePr>
        <p:xfrm>
          <a:off x="107485" y="2276872"/>
          <a:ext cx="8892045" cy="3096340"/>
        </p:xfrm>
        <a:graphic>
          <a:graphicData uri="http://schemas.openxmlformats.org/drawingml/2006/table">
            <a:tbl>
              <a:tblPr/>
              <a:tblGrid>
                <a:gridCol w="433221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</a:tblGrid>
              <a:tr h="2998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１W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PassiveID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cross">
                      <a:fgClr>
                        <a:srgbClr val="000000"/>
                      </a:fgClr>
                      <a:bgClr>
                        <a:srgbClr val="FF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cross">
                      <a:fgClr>
                        <a:srgbClr val="000000"/>
                      </a:fgClr>
                      <a:bgClr>
                        <a:srgbClr val="FF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cross">
                      <a:fgClr>
                        <a:srgbClr val="000000"/>
                      </a:fgClr>
                      <a:bgClr>
                        <a:srgbClr val="FF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cross">
                      <a:fgClr>
                        <a:srgbClr val="000000"/>
                      </a:fgClr>
                      <a:bgClr>
                        <a:srgbClr val="FF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１W・LBT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PassiveID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Horz">
                      <a:fgClr>
                        <a:srgbClr val="000000"/>
                      </a:fgClr>
                      <a:bgClr>
                        <a:srgbClr val="CC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Horz">
                      <a:fgClr>
                        <a:srgbClr val="000000"/>
                      </a:fgClr>
                      <a:bgClr>
                        <a:srgbClr val="CC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Horz">
                      <a:fgClr>
                        <a:srgbClr val="000000"/>
                      </a:fgClr>
                      <a:bgClr>
                        <a:srgbClr val="CC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Horz">
                      <a:fgClr>
                        <a:srgbClr val="000000"/>
                      </a:fgClr>
                      <a:bgClr>
                        <a:srgbClr val="CC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Horz">
                      <a:fgClr>
                        <a:srgbClr val="000000"/>
                      </a:fgClr>
                      <a:bgClr>
                        <a:srgbClr val="CC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Horz">
                      <a:fgClr>
                        <a:srgbClr val="000000"/>
                      </a:fgClr>
                      <a:bgClr>
                        <a:srgbClr val="CC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250mW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PassiveID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10mW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PassiveID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ch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33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3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Center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Frequency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915.8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922.4 </a:t>
                      </a:r>
                    </a:p>
                  </a:txBody>
                  <a:tcPr marL="0" marR="0" marT="0" marB="0" vert="vert27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928.15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928.25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928.35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928.45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928.55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928.65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928.75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928.85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928.95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929.05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929.15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929.25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929.35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929.45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929.55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929.65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1mW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ActiveWSN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</a:tr>
              <a:tr h="3073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20mW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ActiveWSN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250mW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ActiveWSN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02">
                <a:tc>
                  <a:txBody>
                    <a:bodyPr/>
                    <a:lstStyle/>
                    <a:p>
                      <a:pPr algn="ctr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◎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◎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◎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◎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◎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 dirty="0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4748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077058"/>
              </p:ext>
            </p:extLst>
          </p:nvPr>
        </p:nvGraphicFramePr>
        <p:xfrm>
          <a:off x="467544" y="1462075"/>
          <a:ext cx="8208713" cy="2903029"/>
        </p:xfrm>
        <a:graphic>
          <a:graphicData uri="http://schemas.openxmlformats.org/drawingml/2006/table">
            <a:tbl>
              <a:tblPr/>
              <a:tblGrid>
                <a:gridCol w="2352901"/>
                <a:gridCol w="5855812"/>
              </a:tblGrid>
              <a:tr h="331472">
                <a:tc gridSpan="2"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Category ( Based on maximum Tx Power )</a:t>
                      </a:r>
                    </a:p>
                  </a:txBody>
                  <a:tcPr marL="36000" marR="36000" marT="71289" marB="36004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49616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Specified Low Power 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1mW (3dBm eirp) 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[License exempt]</a:t>
                      </a:r>
                    </a:p>
                  </a:txBody>
                  <a:tcPr marL="36000" marR="36000" marT="71289" marB="36004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1mW or less Tx power: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       915.9-928.1MHz, 61x 200kHz element channels</a:t>
                      </a:r>
                    </a:p>
                  </a:txBody>
                  <a:tcPr marL="36000" marR="36000" marT="71289" marB="36004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9616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Specified Low Power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20mW (16dBm eirp) 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[License exempt]</a:t>
                      </a:r>
                    </a:p>
                  </a:txBody>
                  <a:tcPr marL="36000" marR="36000" marT="71289" marB="36004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20mW or less Tx power: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       920.5-928.1MHz, 38x 200kHz elementary channels</a:t>
                      </a:r>
                    </a:p>
                  </a:txBody>
                  <a:tcPr marL="36000" marR="36000" marT="71289" marB="36004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9616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Convenient Radio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 250mW (27dBm eirp)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[Registration required]</a:t>
                      </a:r>
                    </a:p>
                  </a:txBody>
                  <a:tcPr marL="36000" marR="36000" marT="71289" marB="36004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250mW or less Tx power: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       920.5-923.5MHz, 15x 200kHz elementary channels </a:t>
                      </a:r>
                    </a:p>
                  </a:txBody>
                  <a:tcPr marL="36000" marR="36000" marT="71289" marB="36004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48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687882"/>
              </p:ext>
            </p:extLst>
          </p:nvPr>
        </p:nvGraphicFramePr>
        <p:xfrm>
          <a:off x="467544" y="4581128"/>
          <a:ext cx="8208912" cy="1656184"/>
        </p:xfrm>
        <a:graphic>
          <a:graphicData uri="http://schemas.openxmlformats.org/drawingml/2006/table">
            <a:tbl>
              <a:tblPr/>
              <a:tblGrid>
                <a:gridCol w="2418626"/>
                <a:gridCol w="1611349"/>
                <a:gridCol w="4178937"/>
              </a:tblGrid>
              <a:tr h="337878">
                <a:tc gridSpan="3"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Data Transmission  </a:t>
                      </a:r>
                    </a:p>
                  </a:txBody>
                  <a:tcPr marL="90000" marR="90000" marT="58156" marB="46813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0426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Modulation Scheme</a:t>
                      </a:r>
                    </a:p>
                  </a:txBody>
                  <a:tcPr marL="90000" marR="90000" marT="58156" marB="46813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Not specified,  i.e. any modulation can be used.</a:t>
                      </a:r>
                    </a:p>
                  </a:txBody>
                  <a:tcPr marL="90000" marR="90000" marT="58156" marB="46813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20982">
                <a:tc gridSpan="3"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Bundled usage of Element channels  ( ~ max. occupied signal width )</a:t>
                      </a:r>
                    </a:p>
                  </a:txBody>
                  <a:tcPr marL="90000" marR="90000" marT="58156" marB="46813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04056">
                <a:tc gridSpan="2"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Maximum number  of Element channels </a:t>
                      </a:r>
                    </a:p>
                  </a:txBody>
                  <a:tcPr marL="90000" marR="90000" marT="58156" marB="46813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Up to 5 channels,  (1MHzBWmax.) </a:t>
                      </a:r>
                    </a:p>
                  </a:txBody>
                  <a:tcPr marL="90000" marR="90000" marT="58156" marB="46813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41742039-3FCF-43BC-BF2D-D84D1CD2BE1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68338"/>
            <a:ext cx="7754938" cy="600422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 smtClean="0"/>
              <a:t>920MHz band channelization &amp; usage rules in term of Active WSN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ＭＳ Ｐゴシック" pitchFamily="4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24281</TotalTime>
  <Words>3041</Words>
  <Application>Microsoft Office PowerPoint</Application>
  <PresentationFormat>On-screen Show (4:3)</PresentationFormat>
  <Paragraphs>1731</Paragraphs>
  <Slides>38</Slides>
  <Notes>38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1" baseType="lpstr">
      <vt:lpstr>Office Theme</vt:lpstr>
      <vt:lpstr>Custom Design</vt:lpstr>
      <vt:lpstr>Microsoft Word 97 - 2003 Document</vt:lpstr>
      <vt:lpstr>Summary of  Latest Japanese 920MHz Rules and Conditions </vt:lpstr>
      <vt:lpstr>Purpose </vt:lpstr>
      <vt:lpstr>Law ordinance and Voluntary ARIB Std. T-108 </vt:lpstr>
      <vt:lpstr>Law ordinance and Voluntary ARIB Std. T-108 </vt:lpstr>
      <vt:lpstr>PowerPoint Presentation</vt:lpstr>
      <vt:lpstr>PowerPoint Presentation</vt:lpstr>
      <vt:lpstr>Entire 920MHz channelization  </vt:lpstr>
      <vt:lpstr>PowerPoint Presentation</vt:lpstr>
      <vt:lpstr>920MHz band channelization &amp; usage rules in term of Active WSN </vt:lpstr>
      <vt:lpstr>PowerPoint Presentation</vt:lpstr>
      <vt:lpstr>PowerPoint Presentation</vt:lpstr>
      <vt:lpstr>Transmission control requirements for each system categories </vt:lpstr>
      <vt:lpstr>Exception of LBT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Frequency Tolerance </vt:lpstr>
      <vt:lpstr>PowerPoint Presentation</vt:lpstr>
      <vt:lpstr>PowerPoint Presentation</vt:lpstr>
      <vt:lpstr>PowerPoint Presentation</vt:lpstr>
      <vt:lpstr>PowerPoint Presentation</vt:lpstr>
      <vt:lpstr>Recommended channelization by ARIB Std. T-108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&lt;Transmission Control recommendation of ARIB Std. T-108&gt; </vt:lpstr>
      <vt:lpstr>PowerPoint Presentation</vt:lpstr>
      <vt:lpstr>Transmission Control recommendation of ARIB Std. T-108  (Continued)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Supplemental Use Cases in Industrial Apps</dc:title>
  <dc:creator>Shusaku Shimada</dc:creator>
  <cp:lastModifiedBy>SchubiquisT</cp:lastModifiedBy>
  <cp:revision>24</cp:revision>
  <cp:lastPrinted>1998-02-10T13:28:06Z</cp:lastPrinted>
  <dcterms:created xsi:type="dcterms:W3CDTF">2010-12-03T03:36:48Z</dcterms:created>
  <dcterms:modified xsi:type="dcterms:W3CDTF">2012-05-15T22:44:51Z</dcterms:modified>
</cp:coreProperties>
</file>