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Lst>
  <p:sldSz cx="9144000" cy="6858000" type="screen4x3"/>
  <p:notesSz cx="6934200" cy="9280525"/>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FF39F1"/>
    <a:srgbClr val="5C5C5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930"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44"/>
    </p:cViewPr>
  </p:sorterViewPr>
  <p:notesViewPr>
    <p:cSldViewPr showGuides="1">
      <p:cViewPr varScale="1">
        <p:scale>
          <a:sx n="62" d="100"/>
          <a:sy n="62" d="100"/>
        </p:scale>
        <p:origin x="-1626" y="-84"/>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kumimoji="0" sz="1400" b="1">
                <a:latin typeface="Times New Roman" pitchFamily="16" charset="0"/>
                <a:ea typeface="+mn-ea"/>
              </a:defRPr>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kumimoji="0" sz="1400" b="1">
                <a:latin typeface="Times New Roman" pitchFamily="16" charset="0"/>
                <a:ea typeface="+mn-ea"/>
              </a:defRPr>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kumimoji="0" sz="1000">
                <a:latin typeface="Times New Roman" pitchFamily="16" charset="0"/>
                <a:ea typeface="+mn-ea"/>
              </a:defRPr>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kumimoji="0" sz="1000">
                <a:latin typeface="Times New Roman" pitchFamily="16" charset="0"/>
                <a:ea typeface="+mn-ea"/>
              </a:defRPr>
            </a:lvl1pPr>
          </a:lstStyle>
          <a:p>
            <a:pPr>
              <a:defRPr/>
            </a:pPr>
            <a:r>
              <a:rPr lang="en-US" altLang="ja-JP"/>
              <a:t>Page </a:t>
            </a:r>
            <a:fld id="{36951C6F-F4A5-401A-B5A0-B49ADBEE4EAD}"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kumimoji="0" lang="en-US" altLang="ja-JP">
                <a:latin typeface="Times New Roman" pitchFamily="16"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kumimoji="0" sz="1400" b="1">
                <a:latin typeface="Times New Roman" pitchFamily="16" charset="0"/>
                <a:ea typeface="+mn-ea"/>
              </a:defRPr>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kumimoji="0" sz="1400" b="1">
                <a:latin typeface="Times New Roman" pitchFamily="16" charset="0"/>
                <a:ea typeface="+mn-ea"/>
              </a:defRPr>
            </a:lvl1pPr>
          </a:lstStyle>
          <a:p>
            <a:pPr>
              <a:defRPr/>
            </a:pPr>
            <a:r>
              <a:rPr lang="en-US" altLang="ja-JP"/>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kumimoji="0">
                <a:latin typeface="Times New Roman" pitchFamily="16" charset="0"/>
                <a:ea typeface="+mn-ea"/>
              </a:defRPr>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kumimoji="0">
                <a:latin typeface="Times New Roman" pitchFamily="16" charset="0"/>
                <a:ea typeface="+mn-ea"/>
              </a:defRPr>
            </a:lvl1pPr>
          </a:lstStyle>
          <a:p>
            <a:pPr>
              <a:defRPr/>
            </a:pPr>
            <a:r>
              <a:rPr lang="en-US" altLang="ja-JP"/>
              <a:t>Page </a:t>
            </a:r>
            <a:fld id="{4A709E23-8FCF-4DB4-A270-A4AD935107D1}"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kumimoji="0" lang="en-US" altLang="ja-JP">
                <a:latin typeface="Times New Roman" pitchFamily="16"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スライド イメージ プレースホルダ 1"/>
          <p:cNvSpPr>
            <a:spLocks noGrp="1" noRot="1" noChangeAspect="1"/>
          </p:cNvSpPr>
          <p:nvPr>
            <p:ph type="sldImg"/>
          </p:nvPr>
        </p:nvSpPr>
        <p:spPr>
          <a:xfrm>
            <a:off x="1154113" y="700088"/>
            <a:ext cx="4625975" cy="3470275"/>
          </a:xfrm>
          <a:ln/>
        </p:spPr>
      </p:sp>
      <p:sp>
        <p:nvSpPr>
          <p:cNvPr id="16386" name="ノート プレースホルダ 2"/>
          <p:cNvSpPr>
            <a:spLocks noGrp="1"/>
          </p:cNvSpPr>
          <p:nvPr>
            <p:ph type="body" idx="1"/>
          </p:nvPr>
        </p:nvSpPr>
        <p:spPr>
          <a:noFill/>
          <a:ln/>
        </p:spPr>
        <p:txBody>
          <a:bodyPr/>
          <a:lstStyle/>
          <a:p>
            <a:endParaRPr kumimoji="1" lang="ja-JP" altLang="en-US" smtClean="0">
              <a:latin typeface="Times New Roman" pitchFamily="18" charset="0"/>
            </a:endParaRPr>
          </a:p>
        </p:txBody>
      </p:sp>
      <p:sp>
        <p:nvSpPr>
          <p:cNvPr id="16387" name="ヘッダー プレースホルダ 3"/>
          <p:cNvSpPr>
            <a:spLocks noGrp="1"/>
          </p:cNvSpPr>
          <p:nvPr>
            <p:ph type="hdr" sz="quarter"/>
          </p:nvPr>
        </p:nvSpPr>
        <p:spPr>
          <a:xfrm>
            <a:off x="3467100" y="95706"/>
            <a:ext cx="2814638" cy="215444"/>
          </a:xfrm>
          <a:noFill/>
        </p:spPr>
        <p:txBody>
          <a:bodyPr/>
          <a:lstStyle/>
          <a:p>
            <a:r>
              <a:rPr lang="en-US" altLang="ja-JP" smtClean="0">
                <a:latin typeface="Times New Roman" pitchFamily="18" charset="0"/>
              </a:rPr>
              <a:t>doc.: IEEE 802.15-&lt;doc#&gt;</a:t>
            </a:r>
          </a:p>
        </p:txBody>
      </p:sp>
      <p:sp>
        <p:nvSpPr>
          <p:cNvPr id="16388" name="日付プレースホルダ 4"/>
          <p:cNvSpPr>
            <a:spLocks noGrp="1"/>
          </p:cNvSpPr>
          <p:nvPr>
            <p:ph type="dt" sz="quarter" idx="1"/>
          </p:nvPr>
        </p:nvSpPr>
        <p:spPr>
          <a:xfrm>
            <a:off x="654050" y="95706"/>
            <a:ext cx="2736850" cy="215444"/>
          </a:xfrm>
          <a:noFill/>
        </p:spPr>
        <p:txBody>
          <a:bodyPr/>
          <a:lstStyle/>
          <a:p>
            <a:r>
              <a:rPr lang="en-US" altLang="ja-JP" smtClean="0">
                <a:latin typeface="Times New Roman" pitchFamily="18" charset="0"/>
              </a:rPr>
              <a:t>&lt;month year&gt;</a:t>
            </a:r>
          </a:p>
        </p:txBody>
      </p:sp>
      <p:sp>
        <p:nvSpPr>
          <p:cNvPr id="16389" name="フッター プレースホルダ 5"/>
          <p:cNvSpPr>
            <a:spLocks noGrp="1"/>
          </p:cNvSpPr>
          <p:nvPr>
            <p:ph type="ftr" sz="quarter" idx="4"/>
          </p:nvPr>
        </p:nvSpPr>
        <p:spPr>
          <a:xfrm>
            <a:off x="3771900" y="8985250"/>
            <a:ext cx="2509838" cy="184666"/>
          </a:xfrm>
          <a:noFill/>
        </p:spPr>
        <p:txBody>
          <a:bodyPr/>
          <a:lstStyle/>
          <a:p>
            <a:pPr lvl="4"/>
            <a:r>
              <a:rPr lang="en-US" altLang="ja-JP" smtClean="0">
                <a:latin typeface="Times New Roman" pitchFamily="18" charset="0"/>
              </a:rPr>
              <a:t>&lt;author&gt;, &lt;company&gt;</a:t>
            </a:r>
          </a:p>
        </p:txBody>
      </p:sp>
      <p:sp>
        <p:nvSpPr>
          <p:cNvPr id="16390" name="スライド番号プレースホルダ 6"/>
          <p:cNvSpPr>
            <a:spLocks noGrp="1"/>
          </p:cNvSpPr>
          <p:nvPr>
            <p:ph type="sldNum" sz="quarter" idx="5"/>
          </p:nvPr>
        </p:nvSpPr>
        <p:spPr>
          <a:xfrm>
            <a:off x="2933700" y="8985250"/>
            <a:ext cx="801688" cy="184666"/>
          </a:xfrm>
          <a:noFill/>
        </p:spPr>
        <p:txBody>
          <a:bodyPr/>
          <a:lstStyle/>
          <a:p>
            <a:r>
              <a:rPr lang="en-US" altLang="ja-JP" smtClean="0">
                <a:latin typeface="Times New Roman" pitchFamily="18" charset="0"/>
              </a:rPr>
              <a:t>Page </a:t>
            </a:r>
            <a:fld id="{FB328487-0EE4-47AA-A6AC-D1A5A8E36C12}" type="slidenum">
              <a:rPr lang="en-US" altLang="ja-JP" smtClean="0">
                <a:latin typeface="Times New Roman" pitchFamily="18" charset="0"/>
              </a:rPr>
              <a:pPr/>
              <a:t>1</a:t>
            </a:fld>
            <a:endParaRPr lang="en-US" altLang="ja-JP"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21EC5F1-7238-43D6-9D85-2C24A5AC6EC6}"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0BD0CA3-3026-4DE7-8E23-A236AF4CEDEE}" type="slidenum">
              <a:rPr lang="en-US" altLang="ja-JP"/>
              <a:pPr>
                <a:defRPr/>
              </a:pPr>
              <a:t>‹#›</a:t>
            </a:fld>
            <a:endParaRPr lang="en-US" altLang="ja-JP"/>
          </a:p>
        </p:txBody>
      </p:sp>
      <p:sp>
        <p:nvSpPr>
          <p:cNvPr id="8"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9"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337A859-1564-4F51-AD9F-EA5BC87D4BDA}"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2CE20224-DCFD-43C8-A397-7CE9FCA701E2}"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r>
              <a:rPr lang="en-US" altLang="ja-JP" dirty="0" smtClean="0"/>
              <a:t>Chunhui Zhu /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9780912-06D0-44A5-8D71-81D0A97D2CA8}"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r>
              <a:rPr lang="en-US" altLang="ja-JP" dirty="0" smtClean="0"/>
              <a:t>Chunhui Zhu/ Samsung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00B4183-DBAC-4B59-B79C-00FACECFB466}"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6BB72B-A0BD-49CE-A00D-6CA711186FA8}"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697BC849-9713-45B4-A16B-FE7F4479D60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r>
              <a:rPr lang="en-US" altLang="ja-JP" dirty="0" smtClean="0"/>
              <a:t>May, 2012</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75CC5994-2D86-4421-B68F-7EDDB945047B}"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E7CCBFE7-C83D-4C9C-AD8D-D892B60BE89C}" type="slidenum">
              <a:rPr lang="en-US" altLang="ja-JP"/>
              <a:pPr>
                <a:defRPr/>
              </a:pPr>
              <a:t>‹#›</a:t>
            </a:fld>
            <a:endParaRPr lang="en-US" altLang="ja-JP"/>
          </a:p>
        </p:txBody>
      </p:sp>
      <p:sp>
        <p:nvSpPr>
          <p:cNvPr id="7" name="Rectangle 4"/>
          <p:cNvSpPr>
            <a:spLocks noGrp="1" noChangeArrowheads="1"/>
          </p:cNvSpPr>
          <p:nvPr>
            <p:ph type="dt" sz="half" idx="10"/>
          </p:nvPr>
        </p:nvSpPr>
        <p:spPr>
          <a:xfrm>
            <a:off x="685800" y="378281"/>
            <a:ext cx="1600200" cy="215444"/>
          </a:xfrm>
          <a:ln/>
        </p:spPr>
        <p:txBody>
          <a:bodyPr/>
          <a:lstStyle>
            <a:lvl1pPr>
              <a:defRPr/>
            </a:lvl1pPr>
          </a:lstStyle>
          <a:p>
            <a:r>
              <a:rPr lang="en-US" altLang="ja-JP" dirty="0" smtClean="0"/>
              <a:t>May, 2012</a:t>
            </a:r>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378281"/>
            <a:ext cx="1600200" cy="215444"/>
          </a:xfrm>
        </p:spPr>
        <p:txBody>
          <a:bodyPr/>
          <a:lstStyle>
            <a:lvl1pPr>
              <a:defRPr/>
            </a:lvl1pPr>
          </a:lstStyle>
          <a:p>
            <a:r>
              <a:rPr lang="en-US" altLang="ja-JP" dirty="0" smtClean="0"/>
              <a:t>May, 2012</a:t>
            </a:r>
            <a:endParaRPr lang="en-US" altLang="ja-JP"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ja-JP" dirty="0" smtClean="0"/>
              <a:t>Chunhui Zhu / Samsung</a:t>
            </a:r>
            <a:endParaRPr lang="en-US" altLang="ja-JP" dirty="0"/>
          </a:p>
        </p:txBody>
      </p:sp>
      <p:sp>
        <p:nvSpPr>
          <p:cNvPr id="5" name="Slide Number Placeholder 4"/>
          <p:cNvSpPr>
            <a:spLocks noGrp="1"/>
          </p:cNvSpPr>
          <p:nvPr>
            <p:ph type="sldNum" sz="quarter" idx="12"/>
          </p:nvPr>
        </p:nvSpPr>
        <p:spPr/>
        <p:txBody>
          <a:bodyPr/>
          <a:lstStyle/>
          <a:p>
            <a:pPr>
              <a:defRPr/>
            </a:pPr>
            <a:r>
              <a:rPr lang="en-US" altLang="ja-JP" smtClean="0"/>
              <a:t>Slide </a:t>
            </a:r>
            <a:fld id="{D332B16C-6B7B-4AAB-AEDA-1D2253C32422}" type="slidenum">
              <a:rPr lang="en-US" altLang="ja-JP" smtClean="0"/>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836712"/>
            <a:ext cx="3008313" cy="598388"/>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836712"/>
            <a:ext cx="5111750" cy="52894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dirty="0" smtClean="0"/>
              <a:t>2 </a:t>
            </a:r>
            <a:r>
              <a:rPr lang="ja-JP" altLang="en-US" smtClean="0"/>
              <a:t>レベル</a:t>
            </a:r>
          </a:p>
          <a:p>
            <a:pPr lvl="2"/>
            <a:r>
              <a:rPr lang="ja-JP" altLang="en-US" smtClean="0"/>
              <a:t>第 </a:t>
            </a:r>
            <a:r>
              <a:rPr lang="en-US" altLang="ja-JP" dirty="0" smtClean="0"/>
              <a:t>3 </a:t>
            </a:r>
            <a:r>
              <a:rPr lang="ja-JP" altLang="en-US" smtClean="0"/>
              <a:t>レベル</a:t>
            </a:r>
          </a:p>
          <a:p>
            <a:pPr lvl="3"/>
            <a:r>
              <a:rPr lang="ja-JP" altLang="en-US" smtClean="0"/>
              <a:t>第 </a:t>
            </a:r>
            <a:r>
              <a:rPr lang="en-US" altLang="ja-JP" dirty="0" smtClean="0"/>
              <a:t>4 </a:t>
            </a:r>
            <a:r>
              <a:rPr lang="ja-JP" altLang="en-US" smtClean="0"/>
              <a:t>レベル</a:t>
            </a:r>
          </a:p>
          <a:p>
            <a:pPr lvl="4"/>
            <a:r>
              <a:rPr lang="ja-JP" altLang="en-US" smtClean="0"/>
              <a:t>第 </a:t>
            </a:r>
            <a:r>
              <a:rPr lang="en-US" altLang="ja-JP" dirty="0"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6" name="Rectangle 5"/>
          <p:cNvSpPr>
            <a:spLocks noGrp="1" noChangeArrowheads="1"/>
          </p:cNvSpPr>
          <p:nvPr>
            <p:ph type="ftr" sz="quarter" idx="11"/>
          </p:nvPr>
        </p:nvSpPr>
        <p:spPr>
          <a:ln/>
        </p:spPr>
        <p:txBody>
          <a:bodyPr/>
          <a:lstStyle>
            <a:lvl1pPr>
              <a:defRPr/>
            </a:lvl1pPr>
          </a:lstStyle>
          <a:p>
            <a:r>
              <a:rPr lang="en-US" altLang="ja-JP" dirty="0" smtClean="0"/>
              <a:t>Chunhui Zhu / Samsung</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3500F489-E305-4249-88C9-1B8BA239AE6B}" type="slidenum">
              <a:rPr lang="en-US" altLang="ja-JP"/>
              <a:pPr>
                <a:defRPr/>
              </a:pPr>
              <a:t>‹#›</a:t>
            </a:fld>
            <a:endParaRPr lang="en-US" altLang="ja-JP"/>
          </a:p>
        </p:txBody>
      </p:sp>
      <p:sp>
        <p:nvSpPr>
          <p:cNvPr id="8" name="Rectangle 4"/>
          <p:cNvSpPr txBox="1">
            <a:spLocks noChangeArrowheads="1"/>
          </p:cNvSpPr>
          <p:nvPr userDrawn="1"/>
        </p:nvSpPr>
        <p:spPr bwMode="auto">
          <a:xfrm>
            <a:off x="611560" y="3326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400" b="1" i="0" u="none" strike="noStrike" kern="1200" cap="none" spc="0" normalizeH="0" baseline="0" noProof="0" dirty="0" smtClean="0">
                <a:ln>
                  <a:noFill/>
                </a:ln>
                <a:solidFill>
                  <a:schemeClr val="tx1"/>
                </a:solidFill>
                <a:effectLst/>
                <a:uLnTx/>
                <a:uFillTx/>
                <a:latin typeface="Times New Roman" pitchFamily="18" charset="0"/>
                <a:ea typeface="ＭＳ Ｐゴシック" charset="-128"/>
                <a:cs typeface="+mn-cs"/>
              </a:rPr>
              <a:t>May, 2012</a:t>
            </a:r>
            <a:endParaRPr kumimoji="0" lang="en-US" altLang="ja-JP" sz="1400" b="1" i="0" u="none" strike="noStrike" kern="1200" cap="none" spc="0" normalizeH="0" baseline="0" noProof="0" dirty="0">
              <a:ln>
                <a:noFill/>
              </a:ln>
              <a:solidFill>
                <a:schemeClr val="tx1"/>
              </a:solidFill>
              <a:effectLst/>
              <a:uLnTx/>
              <a:uFillTx/>
              <a:latin typeface="Times New Roman" pitchFamily="18" charset="0"/>
              <a:ea typeface="ＭＳ Ｐゴシック" charset="-128"/>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kumimoji="0" sz="1400" b="1"/>
            </a:lvl1pPr>
          </a:lstStyle>
          <a:p>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kumimoji="0"/>
            </a:lvl1pPr>
          </a:lstStyle>
          <a:p>
            <a:r>
              <a:rPr lang="en-US" altLang="ja-JP" dirty="0" smtClean="0"/>
              <a:t>Kiran Bynam/ Samsuing</a:t>
            </a:r>
            <a:endParaRPr lang="en-US" altLang="ja-JP" dirty="0"/>
          </a:p>
        </p:txBody>
      </p:sp>
      <p:sp>
        <p:nvSpPr>
          <p:cNvPr id="1030" name="Rectangle 6"/>
          <p:cNvSpPr>
            <a:spLocks noGrp="1" noChangeArrowheads="1"/>
          </p:cNvSpPr>
          <p:nvPr>
            <p:ph type="sldNum" sz="quarter" idx="4"/>
          </p:nvPr>
        </p:nvSpPr>
        <p:spPr bwMode="auto">
          <a:xfrm>
            <a:off x="4310063" y="6475413"/>
            <a:ext cx="60007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kumimoji="0">
                <a:latin typeface="Times New Roman" pitchFamily="16" charset="0"/>
                <a:ea typeface="ＭＳ Ｐゴシック" charset="-128"/>
              </a:defRPr>
            </a:lvl1pPr>
          </a:lstStyle>
          <a:p>
            <a:pPr>
              <a:defRPr/>
            </a:pPr>
            <a:r>
              <a:rPr lang="en-US" altLang="ja-JP"/>
              <a:t>Slide </a:t>
            </a:r>
            <a:fld id="{D332B16C-6B7B-4AAB-AEDA-1D2253C32422}"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076325" lvl="4" indent="0" algn="r" eaLnBrk="0" hangingPunct="0">
              <a:defRPr/>
            </a:pPr>
            <a:r>
              <a:rPr kumimoji="0" lang="en-US" altLang="ja-JP" sz="1400" b="1" dirty="0">
                <a:latin typeface="Times New Roman" pitchFamily="16" charset="0"/>
              </a:rPr>
              <a:t>doc.: IEEE </a:t>
            </a:r>
            <a:r>
              <a:rPr kumimoji="0" lang="en-US" altLang="ja-JP" sz="1400" b="1" dirty="0" smtClean="0">
                <a:latin typeface="Times New Roman" pitchFamily="16" charset="0"/>
              </a:rPr>
              <a:t>802.15</a:t>
            </a:r>
            <a:r>
              <a:rPr lang="en-US" altLang="ja-JP" sz="1400" b="1" dirty="0" smtClean="0"/>
              <a:t>-12-0260-00-0ulp</a:t>
            </a:r>
            <a:endParaRPr kumimoji="0" lang="en-US" altLang="ja-JP" sz="1400" b="1" dirty="0">
              <a:latin typeface="Times New Roman" pitchFamily="16"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kumimoji="0" lang="en-US" altLang="ja-JP">
                <a:latin typeface="Times New Roman" pitchFamily="16"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latin typeface="Times New Roman" pitchFamily="16" charset="0"/>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60" r:id="rId8"/>
    <p:sldLayoutId id="2147483652" r:id="rId9"/>
    <p:sldLayoutId id="2147483651" r:id="rId10"/>
    <p:sldLayoutId id="2147483650" r:id="rId11"/>
    <p:sldLayoutId id="2147483649" r:id="rId12"/>
  </p:sldLayoutIdLst>
  <p:hf hdr="0"/>
  <p:txStyles>
    <p:titleStyle>
      <a:lvl1pPr algn="ctr" rtl="0" fontAlgn="base">
        <a:spcBef>
          <a:spcPct val="0"/>
        </a:spcBef>
        <a:spcAft>
          <a:spcPct val="0"/>
        </a:spcAft>
        <a:defRPr kumimoji="1" sz="3600">
          <a:solidFill>
            <a:schemeClr val="tx2"/>
          </a:solidFill>
          <a:latin typeface="+mj-lt"/>
          <a:ea typeface="+mj-ea"/>
          <a:cs typeface="+mj-cs"/>
        </a:defRPr>
      </a:lvl1pPr>
      <a:lvl2pPr algn="ctr" rtl="0" fontAlgn="base">
        <a:spcBef>
          <a:spcPct val="0"/>
        </a:spcBef>
        <a:spcAft>
          <a:spcPct val="0"/>
        </a:spcAft>
        <a:defRPr kumimoji="1" sz="3600">
          <a:solidFill>
            <a:schemeClr val="tx2"/>
          </a:solidFill>
          <a:latin typeface="Times New Roman" pitchFamily="16" charset="0"/>
        </a:defRPr>
      </a:lvl2pPr>
      <a:lvl3pPr algn="ctr" rtl="0" fontAlgn="base">
        <a:spcBef>
          <a:spcPct val="0"/>
        </a:spcBef>
        <a:spcAft>
          <a:spcPct val="0"/>
        </a:spcAft>
        <a:defRPr kumimoji="1" sz="3600">
          <a:solidFill>
            <a:schemeClr val="tx2"/>
          </a:solidFill>
          <a:latin typeface="Times New Roman" pitchFamily="16" charset="0"/>
        </a:defRPr>
      </a:lvl3pPr>
      <a:lvl4pPr algn="ctr" rtl="0" fontAlgn="base">
        <a:spcBef>
          <a:spcPct val="0"/>
        </a:spcBef>
        <a:spcAft>
          <a:spcPct val="0"/>
        </a:spcAft>
        <a:defRPr kumimoji="1" sz="3600">
          <a:solidFill>
            <a:schemeClr val="tx2"/>
          </a:solidFill>
          <a:latin typeface="Times New Roman" pitchFamily="16" charset="0"/>
        </a:defRPr>
      </a:lvl4pPr>
      <a:lvl5pPr algn="ctr" rtl="0" fontAlgn="base">
        <a:spcBef>
          <a:spcPct val="0"/>
        </a:spcBef>
        <a:spcAft>
          <a:spcPct val="0"/>
        </a:spcAft>
        <a:defRPr kumimoji="1" sz="3600">
          <a:solidFill>
            <a:schemeClr val="tx2"/>
          </a:solidFill>
          <a:latin typeface="Times New Roman" pitchFamily="16" charset="0"/>
        </a:defRPr>
      </a:lvl5pPr>
      <a:lvl6pPr marL="457200" algn="ctr" rtl="0" eaLnBrk="1" fontAlgn="base" hangingPunct="1">
        <a:spcBef>
          <a:spcPct val="0"/>
        </a:spcBef>
        <a:spcAft>
          <a:spcPct val="0"/>
        </a:spcAft>
        <a:defRPr kumimoji="1" sz="3600">
          <a:solidFill>
            <a:schemeClr val="tx2"/>
          </a:solidFill>
          <a:latin typeface="Times New Roman" pitchFamily="16" charset="0"/>
        </a:defRPr>
      </a:lvl6pPr>
      <a:lvl7pPr marL="914400" algn="ctr" rtl="0" eaLnBrk="1" fontAlgn="base" hangingPunct="1">
        <a:spcBef>
          <a:spcPct val="0"/>
        </a:spcBef>
        <a:spcAft>
          <a:spcPct val="0"/>
        </a:spcAft>
        <a:defRPr kumimoji="1" sz="3600">
          <a:solidFill>
            <a:schemeClr val="tx2"/>
          </a:solidFill>
          <a:latin typeface="Times New Roman" pitchFamily="16" charset="0"/>
        </a:defRPr>
      </a:lvl7pPr>
      <a:lvl8pPr marL="1371600" algn="ctr" rtl="0" eaLnBrk="1" fontAlgn="base" hangingPunct="1">
        <a:spcBef>
          <a:spcPct val="0"/>
        </a:spcBef>
        <a:spcAft>
          <a:spcPct val="0"/>
        </a:spcAft>
        <a:defRPr kumimoji="1" sz="3600">
          <a:solidFill>
            <a:schemeClr val="tx2"/>
          </a:solidFill>
          <a:latin typeface="Times New Roman" pitchFamily="16" charset="0"/>
        </a:defRPr>
      </a:lvl8pPr>
      <a:lvl9pPr marL="1828800" algn="ctr" rtl="0" eaLnBrk="1" fontAlgn="base" hangingPunct="1">
        <a:spcBef>
          <a:spcPct val="0"/>
        </a:spcBef>
        <a:spcAft>
          <a:spcPct val="0"/>
        </a:spcAft>
        <a:defRPr kumimoji="1" sz="3600">
          <a:solidFill>
            <a:schemeClr val="tx2"/>
          </a:solidFill>
          <a:latin typeface="Times New Roman" pitchFamily="16" charset="0"/>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defRPr>
      </a:lvl2pPr>
      <a:lvl3pPr marL="1085850" indent="-228600" algn="l" rtl="0" fontAlgn="base">
        <a:spcBef>
          <a:spcPct val="20000"/>
        </a:spcBef>
        <a:spcAft>
          <a:spcPct val="0"/>
        </a:spcAft>
        <a:buChar char="•"/>
        <a:defRPr kumimoji="1" sz="2400">
          <a:solidFill>
            <a:schemeClr val="tx1"/>
          </a:solidFill>
          <a:latin typeface="+mn-lt"/>
        </a:defRPr>
      </a:lvl3pPr>
      <a:lvl4pPr marL="1428750" indent="-228600" algn="l" rtl="0" fontAlgn="base">
        <a:spcBef>
          <a:spcPct val="20000"/>
        </a:spcBef>
        <a:spcAft>
          <a:spcPct val="0"/>
        </a:spcAft>
        <a:buChar char="–"/>
        <a:defRPr kumimoji="1" sz="2000">
          <a:solidFill>
            <a:schemeClr val="tx1"/>
          </a:solidFill>
          <a:latin typeface="+mn-lt"/>
        </a:defRPr>
      </a:lvl4pPr>
      <a:lvl5pPr marL="1771650" indent="-228600" algn="l" rtl="0" fontAlgn="base">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pPr>
              <a:defRPr/>
            </a:pPr>
            <a:r>
              <a:rPr lang="en-US" altLang="ja-JP"/>
              <a:t>Slide </a:t>
            </a:r>
            <a:fld id="{AC9E1E93-E3DC-4124-84B3-51A03EF7FBAB}" type="slidenum">
              <a:rPr lang="en-US" altLang="ja-JP"/>
              <a:pPr>
                <a:defRPr/>
              </a:pPr>
              <a:t>1</a:t>
            </a:fld>
            <a:endParaRPr lang="en-US" altLang="ja-JP"/>
          </a:p>
        </p:txBody>
      </p:sp>
      <p:sp>
        <p:nvSpPr>
          <p:cNvPr id="15361" name="日付プレースホルダ 1"/>
          <p:cNvSpPr>
            <a:spLocks noGrp="1"/>
          </p:cNvSpPr>
          <p:nvPr>
            <p:ph type="dt" sz="quarter" idx="10"/>
          </p:nvPr>
        </p:nvSpPr>
        <p:spPr>
          <a:xfrm>
            <a:off x="381000" y="228600"/>
            <a:ext cx="1600200" cy="215444"/>
          </a:xfrm>
          <a:noFill/>
        </p:spPr>
        <p:txBody>
          <a:bodyPr/>
          <a:lstStyle/>
          <a:p>
            <a:r>
              <a:rPr lang="en-US" altLang="ja-JP" dirty="0" smtClean="0"/>
              <a:t>May 2012</a:t>
            </a:r>
            <a:endParaRPr lang="en-US" altLang="ja-JP" dirty="0"/>
          </a:p>
        </p:txBody>
      </p:sp>
      <p:sp>
        <p:nvSpPr>
          <p:cNvPr id="27651" name="Rectangle 3"/>
          <p:cNvSpPr>
            <a:spLocks noChangeArrowheads="1"/>
          </p:cNvSpPr>
          <p:nvPr/>
        </p:nvSpPr>
        <p:spPr bwMode="auto">
          <a:xfrm>
            <a:off x="116904" y="609600"/>
            <a:ext cx="8991600" cy="4524315"/>
          </a:xfrm>
          <a:prstGeom prst="rect">
            <a:avLst/>
          </a:prstGeom>
          <a:noFill/>
          <a:ln w="12700">
            <a:noFill/>
            <a:miter lim="800000"/>
            <a:headEnd type="none" w="sm" len="sm"/>
            <a:tailEnd type="none" w="sm" len="sm"/>
          </a:ln>
          <a:effectLst/>
        </p:spPr>
        <p:txBody>
          <a:bodyPr>
            <a:spAutoFit/>
          </a:bodyPr>
          <a:lstStyle/>
          <a:p>
            <a:pPr algn="ctr" eaLnBrk="0" hangingPunct="0"/>
            <a:r>
              <a:rPr kumimoji="0" lang="en-US" altLang="ja-JP" sz="1800" b="1" u="sng" dirty="0">
                <a:solidFill>
                  <a:schemeClr val="tx2"/>
                </a:solidFill>
                <a:effectLst>
                  <a:outerShdw blurRad="38100" dist="38100" dir="2700000" algn="tl">
                    <a:srgbClr val="C0C0C0"/>
                  </a:outerShdw>
                </a:effectLst>
              </a:rPr>
              <a:t>Project: IEEE P802.15 Working Group for Wireless Personal Area Networks (WPANs)</a:t>
            </a:r>
            <a:endParaRPr kumimoji="0" lang="en-US" altLang="ja-JP" sz="1600" b="1" dirty="0">
              <a:solidFill>
                <a:schemeClr val="tx2"/>
              </a:solidFill>
            </a:endParaRPr>
          </a:p>
          <a:p>
            <a:pPr eaLnBrk="0" hangingPunct="0"/>
            <a:endParaRPr kumimoji="0" lang="en-US" altLang="ja-JP" sz="1600" dirty="0">
              <a:solidFill>
                <a:schemeClr val="tx2"/>
              </a:solidFill>
            </a:endParaRPr>
          </a:p>
          <a:p>
            <a:pPr eaLnBrk="0" hangingPunct="0"/>
            <a:r>
              <a:rPr kumimoji="0" lang="en-US" altLang="ja-JP" sz="1600" b="1" dirty="0"/>
              <a:t>Submission Title:</a:t>
            </a:r>
            <a:r>
              <a:rPr kumimoji="0" lang="en-US" altLang="ja-JP" sz="1600" dirty="0"/>
              <a:t> </a:t>
            </a:r>
            <a:r>
              <a:rPr kumimoji="0" lang="en-US" altLang="ja-JP" sz="1600" dirty="0" smtClean="0"/>
              <a:t>[</a:t>
            </a:r>
            <a:r>
              <a:rPr lang="en-US" sz="1600" dirty="0" smtClean="0"/>
              <a:t>Discussion on PAR and 5c</a:t>
            </a:r>
            <a:r>
              <a:rPr kumimoji="0" lang="en-US" altLang="ja-JP" sz="1600" dirty="0" smtClean="0"/>
              <a:t>]</a:t>
            </a:r>
            <a:r>
              <a:rPr kumimoji="0" lang="en-US" altLang="ja-JP" sz="1600" dirty="0"/>
              <a:t>	</a:t>
            </a:r>
          </a:p>
          <a:p>
            <a:pPr eaLnBrk="0" hangingPunct="0"/>
            <a:r>
              <a:rPr kumimoji="0" lang="en-US" altLang="ja-JP" sz="1600" b="1" dirty="0"/>
              <a:t>Date Submitted: </a:t>
            </a:r>
            <a:r>
              <a:rPr kumimoji="0" lang="en-US" altLang="ja-JP" sz="1600" dirty="0" smtClean="0"/>
              <a:t>[5/14/2012]</a:t>
            </a:r>
            <a:r>
              <a:rPr kumimoji="0" lang="en-US" altLang="ja-JP" sz="1600" dirty="0">
                <a:solidFill>
                  <a:schemeClr val="tx2"/>
                </a:solidFill>
              </a:rPr>
              <a:t>	</a:t>
            </a:r>
          </a:p>
          <a:p>
            <a:pPr eaLnBrk="0" hangingPunct="0"/>
            <a:r>
              <a:rPr kumimoji="0" lang="en-US" altLang="ja-JP" sz="1600" b="1" dirty="0">
                <a:solidFill>
                  <a:schemeClr val="tx2"/>
                </a:solidFill>
              </a:rPr>
              <a:t>Source:</a:t>
            </a:r>
            <a:r>
              <a:rPr kumimoji="0" lang="en-US" altLang="ja-JP" sz="1600" dirty="0">
                <a:solidFill>
                  <a:schemeClr val="tx2"/>
                </a:solidFill>
              </a:rPr>
              <a:t> </a:t>
            </a:r>
            <a:r>
              <a:rPr kumimoji="0" lang="en-US" altLang="ja-JP" sz="1600" dirty="0" smtClean="0">
                <a:solidFill>
                  <a:schemeClr val="tx2"/>
                </a:solidFill>
              </a:rPr>
              <a:t>[Kiran Bynam[Samsung], Youngsoo Kim[Samsung]</a:t>
            </a:r>
            <a:r>
              <a:rPr kumimoji="0" lang="en-US" altLang="ja-JP" sz="1600" dirty="0" smtClean="0"/>
              <a:t>]</a:t>
            </a:r>
            <a:endParaRPr kumimoji="0" lang="en-US" altLang="ja-JP" sz="1600" dirty="0"/>
          </a:p>
          <a:p>
            <a:pPr eaLnBrk="0" hangingPunct="0"/>
            <a:r>
              <a:rPr kumimoji="0" lang="en-US" altLang="ja-JP" sz="1600" dirty="0">
                <a:solidFill>
                  <a:schemeClr val="tx2"/>
                </a:solidFill>
              </a:rPr>
              <a:t>Address </a:t>
            </a:r>
            <a:r>
              <a:rPr kumimoji="0" lang="en-US" altLang="ja-JP" sz="1600" dirty="0" smtClean="0">
                <a:solidFill>
                  <a:schemeClr val="tx2"/>
                </a:solidFill>
              </a:rPr>
              <a:t>[Samsung India, Bagmane Tech Park, Bangalore]</a:t>
            </a:r>
            <a:endParaRPr kumimoji="0" lang="en-US" altLang="ja-JP" sz="1600" dirty="0">
              <a:solidFill>
                <a:schemeClr val="tx2"/>
              </a:solidFill>
            </a:endParaRPr>
          </a:p>
          <a:p>
            <a:pPr eaLnBrk="0" hangingPunct="0"/>
            <a:r>
              <a:rPr kumimoji="0" lang="en-US" altLang="ja-JP" sz="1600" dirty="0">
                <a:solidFill>
                  <a:schemeClr val="tx2"/>
                </a:solidFill>
              </a:rPr>
              <a:t>Voice</a:t>
            </a:r>
            <a:r>
              <a:rPr kumimoji="0" lang="en-US" altLang="ja-JP" sz="1600" dirty="0" smtClean="0">
                <a:solidFill>
                  <a:schemeClr val="tx2"/>
                </a:solidFill>
              </a:rPr>
              <a:t>:[</a:t>
            </a:r>
            <a:r>
              <a:rPr kumimoji="0" lang="en-US" altLang="ja-JP" sz="1600" dirty="0" smtClean="0"/>
              <a:t>+91-9986154930</a:t>
            </a:r>
            <a:r>
              <a:rPr kumimoji="0" lang="en-US" altLang="ja-JP" sz="1600" dirty="0" smtClean="0">
                <a:solidFill>
                  <a:schemeClr val="tx2"/>
                </a:solidFill>
              </a:rPr>
              <a:t>], </a:t>
            </a:r>
            <a:r>
              <a:rPr kumimoji="0" lang="en-US" altLang="ja-JP" sz="1600" dirty="0">
                <a:solidFill>
                  <a:schemeClr val="tx2"/>
                </a:solidFill>
              </a:rPr>
              <a:t>FAX: </a:t>
            </a:r>
            <a:r>
              <a:rPr kumimoji="0" lang="en-US" altLang="ja-JP" sz="1600" dirty="0" smtClean="0"/>
              <a:t>[+</a:t>
            </a:r>
            <a:r>
              <a:rPr kumimoji="0" lang="en-US" altLang="ja-JP" sz="1600" dirty="0" smtClean="0">
                <a:solidFill>
                  <a:schemeClr val="tx2"/>
                </a:solidFill>
              </a:rPr>
              <a:t>], </a:t>
            </a:r>
            <a:r>
              <a:rPr kumimoji="0" lang="en-US" altLang="ja-JP" sz="1600" dirty="0">
                <a:solidFill>
                  <a:schemeClr val="tx2"/>
                </a:solidFill>
              </a:rPr>
              <a:t>E-Mail</a:t>
            </a:r>
            <a:r>
              <a:rPr kumimoji="0" lang="en-US" altLang="ja-JP" sz="1600" dirty="0" smtClean="0">
                <a:solidFill>
                  <a:schemeClr val="tx2"/>
                </a:solidFill>
              </a:rPr>
              <a:t>:[kiran.bynam@samsung.com]</a:t>
            </a:r>
            <a:r>
              <a:rPr kumimoji="0" lang="en-US" altLang="ja-JP" sz="1600" dirty="0">
                <a:solidFill>
                  <a:schemeClr val="tx2"/>
                </a:solidFill>
              </a:rPr>
              <a:t>	</a:t>
            </a:r>
          </a:p>
          <a:p>
            <a:pPr eaLnBrk="0" hangingPunct="0">
              <a:spcBef>
                <a:spcPts val="600"/>
              </a:spcBef>
              <a:spcAft>
                <a:spcPts val="600"/>
              </a:spcAft>
            </a:pPr>
            <a:r>
              <a:rPr kumimoji="0" lang="en-US" altLang="ja-JP" sz="1600" b="1" dirty="0">
                <a:solidFill>
                  <a:schemeClr val="tx2"/>
                </a:solidFill>
              </a:rPr>
              <a:t>Re:</a:t>
            </a:r>
            <a:r>
              <a:rPr kumimoji="0" lang="en-US" altLang="ja-JP" sz="1600" dirty="0">
                <a:solidFill>
                  <a:schemeClr val="tx2"/>
                </a:solidFill>
              </a:rPr>
              <a:t> []</a:t>
            </a:r>
          </a:p>
          <a:p>
            <a:pPr eaLnBrk="0" hangingPunct="0">
              <a:spcBef>
                <a:spcPts val="600"/>
              </a:spcBef>
              <a:spcAft>
                <a:spcPts val="600"/>
              </a:spcAft>
            </a:pPr>
            <a:r>
              <a:rPr kumimoji="0" lang="en-US" altLang="ja-JP" sz="1600" b="1" dirty="0">
                <a:solidFill>
                  <a:schemeClr val="tx2"/>
                </a:solidFill>
              </a:rPr>
              <a:t>Abstract:</a:t>
            </a:r>
            <a:r>
              <a:rPr kumimoji="0" lang="en-US" altLang="ja-JP" sz="1600" dirty="0">
                <a:solidFill>
                  <a:schemeClr val="tx2"/>
                </a:solidFill>
              </a:rPr>
              <a:t>	</a:t>
            </a:r>
            <a:r>
              <a:rPr kumimoji="0" lang="en-US" altLang="ja-JP" sz="1600" dirty="0" smtClean="0">
                <a:solidFill>
                  <a:schemeClr val="tx2"/>
                </a:solidFill>
              </a:rPr>
              <a:t>[This presentation is meant to start the discussion on PAR and 5C criteria]</a:t>
            </a:r>
            <a:endParaRPr kumimoji="0" lang="en-US" altLang="ja-JP" sz="1600" dirty="0">
              <a:solidFill>
                <a:schemeClr val="tx2"/>
              </a:solidFill>
            </a:endParaRPr>
          </a:p>
          <a:p>
            <a:pPr eaLnBrk="0" hangingPunct="0">
              <a:spcBef>
                <a:spcPts val="600"/>
              </a:spcBef>
              <a:spcAft>
                <a:spcPts val="600"/>
              </a:spcAft>
            </a:pPr>
            <a:r>
              <a:rPr kumimoji="0" lang="en-US" altLang="ja-JP" sz="1600" b="1" dirty="0">
                <a:solidFill>
                  <a:schemeClr val="tx2"/>
                </a:solidFill>
              </a:rPr>
              <a:t>Purpose:</a:t>
            </a:r>
            <a:r>
              <a:rPr kumimoji="0" lang="en-US" altLang="ja-JP" sz="1600" dirty="0">
                <a:solidFill>
                  <a:schemeClr val="tx2"/>
                </a:solidFill>
              </a:rPr>
              <a:t>	</a:t>
            </a:r>
            <a:r>
              <a:rPr kumimoji="0" lang="en-US" altLang="ja-JP" sz="1600" dirty="0" smtClean="0"/>
              <a:t>[To initiate the discussion on </a:t>
            </a:r>
            <a:r>
              <a:rPr lang="en-US" altLang="ja-JP" sz="1600" dirty="0" smtClean="0"/>
              <a:t> PAR and 5C criteria</a:t>
            </a:r>
            <a:r>
              <a:rPr kumimoji="0" lang="en-US" altLang="ja-JP" sz="1600" dirty="0" smtClean="0"/>
              <a:t>]</a:t>
            </a:r>
            <a:endParaRPr kumimoji="0" lang="en-US" altLang="ja-JP" sz="1600" dirty="0"/>
          </a:p>
          <a:p>
            <a:pPr eaLnBrk="0" hangingPunct="0"/>
            <a:r>
              <a:rPr kumimoji="0" lang="en-US" altLang="ja-JP" sz="1600" b="1" dirty="0">
                <a:solidFill>
                  <a:schemeClr val="tx2"/>
                </a:solidFill>
              </a:rPr>
              <a:t>Notice:</a:t>
            </a:r>
            <a:r>
              <a:rPr kumimoji="0" lang="en-US" altLang="ja-JP"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kumimoji="0" lang="en-US" altLang="ja-JP" sz="1600" b="1" dirty="0">
                <a:solidFill>
                  <a:schemeClr val="tx2"/>
                </a:solidFill>
              </a:rPr>
              <a:t>Release:</a:t>
            </a:r>
            <a:r>
              <a:rPr kumimoji="0" lang="en-US" altLang="ja-JP" sz="1600" dirty="0">
                <a:solidFill>
                  <a:schemeClr val="tx2"/>
                </a:solidFill>
              </a:rPr>
              <a:t>	The contributor acknowledges and accepts that this contribution becomes the property of IEEE and may be made publicly available by P802.15.	</a:t>
            </a:r>
          </a:p>
        </p:txBody>
      </p:sp>
      <p:sp>
        <p:nvSpPr>
          <p:cNvPr id="8" name="Footer Placeholder 7"/>
          <p:cNvSpPr>
            <a:spLocks noGrp="1"/>
          </p:cNvSpPr>
          <p:nvPr>
            <p:ph type="ftr" sz="quarter" idx="11"/>
          </p:nvPr>
        </p:nvSpPr>
        <p:spPr/>
        <p:txBody>
          <a:bodyPr/>
          <a:lstStyle/>
          <a:p>
            <a:r>
              <a:rPr lang="en-US" smtClean="0"/>
              <a:t>Kiran Bynam, Samsung Electronics</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Economic feasibility and compatiability</a:t>
            </a:r>
            <a:endParaRPr lang="en-US" dirty="0"/>
          </a:p>
        </p:txBody>
      </p:sp>
      <p:sp>
        <p:nvSpPr>
          <p:cNvPr id="3" name="Content Placeholder 2"/>
          <p:cNvSpPr>
            <a:spLocks noGrp="1"/>
          </p:cNvSpPr>
          <p:nvPr>
            <p:ph idx="1"/>
          </p:nvPr>
        </p:nvSpPr>
        <p:spPr/>
        <p:txBody>
          <a:bodyPr>
            <a:normAutofit/>
          </a:bodyPr>
          <a:lstStyle/>
          <a:p>
            <a:r>
              <a:rPr lang="en-US" sz="2400" dirty="0" smtClean="0"/>
              <a:t>Amendment proposes a change of radio</a:t>
            </a:r>
          </a:p>
          <a:p>
            <a:pPr lvl="1"/>
            <a:r>
              <a:rPr lang="en-US" sz="2400" dirty="0" smtClean="0"/>
              <a:t>Design process and costs involved for a radio change in 2.4 GHz band is well understood and we don’t see any issue in economic feasibility</a:t>
            </a:r>
          </a:p>
          <a:p>
            <a:pPr lvl="1"/>
            <a:r>
              <a:rPr lang="en-US" sz="2400" dirty="0" smtClean="0"/>
              <a:t>Change in PHY for future networks will not increase any cost burden on istallation/individual sensors</a:t>
            </a:r>
          </a:p>
          <a:p>
            <a:pPr lvl="1"/>
            <a:endParaRPr lang="en-US" sz="2400" dirty="0" smtClean="0"/>
          </a:p>
          <a:p>
            <a:r>
              <a:rPr lang="en-US" sz="2400" dirty="0" smtClean="0"/>
              <a:t>Should be compatiable with the existing 802.1 architecture</a:t>
            </a:r>
          </a:p>
        </p:txBody>
      </p:sp>
      <p:sp>
        <p:nvSpPr>
          <p:cNvPr id="4" name="Slide Number Placeholder 3"/>
          <p:cNvSpPr>
            <a:spLocks noGrp="1"/>
          </p:cNvSpPr>
          <p:nvPr>
            <p:ph type="sldNum" sz="quarter" idx="12"/>
          </p:nvPr>
        </p:nvSpPr>
        <p:spPr/>
        <p:txBody>
          <a:bodyPr/>
          <a:lstStyle/>
          <a:p>
            <a:fld id="{D11F609C-2B40-4960-95E5-723B4933F61D}" type="slidenum">
              <a:rPr lang="en-US" smtClean="0"/>
              <a:pPr/>
              <a:t>10</a:t>
            </a:fld>
            <a:endParaRPr lang="en-US"/>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Work</a:t>
            </a:r>
            <a:endParaRPr lang="en-US" dirty="0"/>
          </a:p>
        </p:txBody>
      </p:sp>
      <p:sp>
        <p:nvSpPr>
          <p:cNvPr id="3" name="Content Placeholder 2"/>
          <p:cNvSpPr>
            <a:spLocks noGrp="1"/>
          </p:cNvSpPr>
          <p:nvPr>
            <p:ph idx="1"/>
          </p:nvPr>
        </p:nvSpPr>
        <p:spPr/>
        <p:txBody>
          <a:bodyPr/>
          <a:lstStyle/>
          <a:p>
            <a:r>
              <a:rPr lang="en-US" dirty="0" smtClean="0"/>
              <a:t>Need to work on the range of data rates required for better energy efficiency</a:t>
            </a:r>
          </a:p>
          <a:p>
            <a:r>
              <a:rPr lang="en-US" dirty="0" smtClean="0"/>
              <a:t>Finalize the target for Power consumption</a:t>
            </a:r>
          </a:p>
          <a:p>
            <a:r>
              <a:rPr lang="en-US" dirty="0" smtClean="0"/>
              <a:t>Comment on the technical feasibility, Distinct </a:t>
            </a:r>
            <a:r>
              <a:rPr lang="en-US" dirty="0" smtClean="0"/>
              <a:t>Identity</a:t>
            </a:r>
          </a:p>
          <a:p>
            <a:r>
              <a:rPr lang="en-US" dirty="0" smtClean="0"/>
              <a:t>Explore more ULP applications</a:t>
            </a:r>
            <a:endParaRPr lang="en-US" dirty="0"/>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en-US" smtClean="0"/>
              <a:t>Kiran Bynam, Samsung Electronics</a:t>
            </a:r>
            <a:endParaRPr lang="en-US"/>
          </a:p>
        </p:txBody>
      </p:sp>
      <p:sp>
        <p:nvSpPr>
          <p:cNvPr id="6" name="Slide Number Placeholder 5"/>
          <p:cNvSpPr>
            <a:spLocks noGrp="1"/>
          </p:cNvSpPr>
          <p:nvPr>
            <p:ph type="sldNum" sz="quarter" idx="12"/>
          </p:nvPr>
        </p:nvSpPr>
        <p:spPr/>
        <p:txBody>
          <a:bodyPr/>
          <a:lstStyle/>
          <a:p>
            <a:fld id="{D11F609C-2B40-4960-95E5-723B4933F61D}"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a:buNone/>
            </a:pPr>
            <a:r>
              <a:rPr lang="en-US" sz="2000" dirty="0" smtClean="0"/>
              <a:t>[1]http://infopad.eecs.berkeley.edu/php/pubs/pubs.php/832/getPDF.pdf</a:t>
            </a:r>
          </a:p>
          <a:p>
            <a:pPr>
              <a:buNone/>
            </a:pPr>
            <a:r>
              <a:rPr lang="en-US" sz="2000" dirty="0" smtClean="0"/>
              <a:t>[2] http://www.thisisant.com/technology</a:t>
            </a:r>
            <a:endParaRPr lang="en-US" sz="2000" dirty="0"/>
          </a:p>
        </p:txBody>
      </p:sp>
      <p:sp>
        <p:nvSpPr>
          <p:cNvPr id="4" name="Slide Number Placeholder 3"/>
          <p:cNvSpPr>
            <a:spLocks noGrp="1"/>
          </p:cNvSpPr>
          <p:nvPr>
            <p:ph type="sldNum" sz="quarter" idx="12"/>
          </p:nvPr>
        </p:nvSpPr>
        <p:spPr/>
        <p:txBody>
          <a:bodyPr/>
          <a:lstStyle/>
          <a:p>
            <a:fld id="{D11F609C-2B40-4960-95E5-723B4933F61D}" type="slidenum">
              <a:rPr lang="en-US" smtClean="0"/>
              <a:pPr/>
              <a:t>12</a:t>
            </a:fld>
            <a:endParaRPr lang="en-US"/>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2012</a:t>
            </a:r>
            <a:endParaRPr lang="en-US"/>
          </a:p>
        </p:txBody>
      </p:sp>
      <p:sp>
        <p:nvSpPr>
          <p:cNvPr id="3" name="Footer Placeholder 2"/>
          <p:cNvSpPr>
            <a:spLocks noGrp="1"/>
          </p:cNvSpPr>
          <p:nvPr>
            <p:ph type="ftr" sz="quarter" idx="11"/>
          </p:nvPr>
        </p:nvSpPr>
        <p:spPr/>
        <p:txBody>
          <a:bodyPr/>
          <a:lstStyle/>
          <a:p>
            <a:r>
              <a:rPr lang="en-US" smtClean="0"/>
              <a:t>Kiran Bynam, Samsung Electronics</a:t>
            </a:r>
            <a:endParaRPr lang="en-US"/>
          </a:p>
        </p:txBody>
      </p:sp>
      <p:sp>
        <p:nvSpPr>
          <p:cNvPr id="4" name="Slide Number Placeholder 3"/>
          <p:cNvSpPr>
            <a:spLocks noGrp="1"/>
          </p:cNvSpPr>
          <p:nvPr>
            <p:ph type="sldNum" sz="quarter" idx="12"/>
          </p:nvPr>
        </p:nvSpPr>
        <p:spPr/>
        <p:txBody>
          <a:bodyPr/>
          <a:lstStyle/>
          <a:p>
            <a:fld id="{D11F609C-2B40-4960-95E5-723B4933F61D}" type="slidenum">
              <a:rPr lang="en-US" smtClean="0"/>
              <a:pPr/>
              <a:t>2</a:t>
            </a:fld>
            <a:endParaRPr lang="en-US"/>
          </a:p>
        </p:txBody>
      </p:sp>
      <p:sp>
        <p:nvSpPr>
          <p:cNvPr id="5" name="Title 1"/>
          <p:cNvSpPr txBox="1">
            <a:spLocks/>
          </p:cNvSpPr>
          <p:nvPr/>
        </p:nvSpPr>
        <p:spPr>
          <a:xfrm>
            <a:off x="457200" y="629816"/>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Objective</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Content Placeholder 2"/>
          <p:cNvSpPr txBox="1">
            <a:spLocks/>
          </p:cNvSpPr>
          <p:nvPr/>
        </p:nvSpPr>
        <p:spPr>
          <a:xfrm>
            <a:off x="457200" y="2060848"/>
            <a:ext cx="8229600" cy="4065315"/>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To Start the discussion on the PAR and 5C criterion and</a:t>
            </a:r>
            <a:r>
              <a:rPr kumimoji="0" lang="en-US" sz="3200" b="1" i="0" u="none" strike="noStrike" kern="1200" cap="none" spc="0" normalizeH="0" noProof="0" dirty="0" smtClean="0">
                <a:ln>
                  <a:noFill/>
                </a:ln>
                <a:solidFill>
                  <a:schemeClr val="tx1"/>
                </a:solidFill>
                <a:effectLst/>
                <a:uLnTx/>
                <a:uFillTx/>
                <a:latin typeface="+mn-lt"/>
                <a:ea typeface="+mn-ea"/>
                <a:cs typeface="+mn-cs"/>
              </a:rPr>
              <a:t> the contents</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and Need</a:t>
            </a:r>
            <a:endParaRPr lang="en-US" dirty="0"/>
          </a:p>
        </p:txBody>
      </p:sp>
      <p:graphicFrame>
        <p:nvGraphicFramePr>
          <p:cNvPr id="5" name="Content Placeholder 4"/>
          <p:cNvGraphicFramePr>
            <a:graphicFrameLocks noGrp="1"/>
          </p:cNvGraphicFramePr>
          <p:nvPr>
            <p:ph idx="1"/>
          </p:nvPr>
        </p:nvGraphicFramePr>
        <p:xfrm>
          <a:off x="457200" y="1676400"/>
          <a:ext cx="8229600" cy="4647257"/>
        </p:xfrm>
        <a:graphic>
          <a:graphicData uri="http://schemas.openxmlformats.org/drawingml/2006/table">
            <a:tbl>
              <a:tblPr firstRow="1" bandRow="1">
                <a:tableStyleId>{5C22544A-7EE6-4342-B048-85BDC9FD1C3A}</a:tableStyleId>
              </a:tblPr>
              <a:tblGrid>
                <a:gridCol w="1666528"/>
                <a:gridCol w="6563072"/>
              </a:tblGrid>
              <a:tr h="2165023">
                <a:tc>
                  <a:txBody>
                    <a:bodyPr/>
                    <a:lstStyle/>
                    <a:p>
                      <a:pPr latinLnBrk="1"/>
                      <a:r>
                        <a:rPr lang="en-US" altLang="ko-KR" dirty="0" smtClean="0"/>
                        <a:t>Scope</a:t>
                      </a:r>
                      <a:endParaRPr lang="ko-KR"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Applications of the IEEE 802.15.4 are very power aware and demand higher battery life. Existing physical layer of IEEE 802.15.4 is a low power physical layer. However, lot of new physical layer techniques have evolved over the period with ultra low power capabilities.</a:t>
                      </a:r>
                      <a:r>
                        <a:rPr lang="en-GB" sz="1600" dirty="0" smtClean="0"/>
                        <a:t> This amendment defines  ultra low power physical layer operation in the available 2.4 GHz spectrum, supporting typical data rates in the xx bits per second to yy bits per second range, to realize optimal and power efficient device command and control applications.</a:t>
                      </a:r>
                      <a:r>
                        <a:rPr lang="en-US" sz="1600" dirty="0" smtClean="0"/>
                        <a:t> The power consumption should be of the order of zz mW @ 0 dBm transmi power.</a:t>
                      </a:r>
                    </a:p>
                    <a:p>
                      <a:endParaRPr lang="en-US" sz="1600" dirty="0"/>
                    </a:p>
                  </a:txBody>
                  <a:tcPr/>
                </a:tc>
              </a:tr>
              <a:tr h="1873577">
                <a:tc>
                  <a:txBody>
                    <a:bodyPr/>
                    <a:lstStyle/>
                    <a:p>
                      <a:pPr latinLnBrk="1"/>
                      <a:r>
                        <a:rPr lang="en-US" altLang="ko-KR" dirty="0" smtClean="0"/>
                        <a:t>Need</a:t>
                      </a:r>
                      <a:endParaRPr lang="ko-KR" altLang="en-US" dirty="0"/>
                    </a:p>
                  </a:txBody>
                  <a:tcPr/>
                </a:tc>
                <a:tc>
                  <a:txBody>
                    <a:bodyPr/>
                    <a:lstStyle/>
                    <a:p>
                      <a:r>
                        <a:rPr lang="en-US" sz="1600" dirty="0" smtClean="0"/>
                        <a:t>The wireless sensor’s battery life is decided by the active power and duty cycle of the access mechanisms. Current generation of applications in sensor networks are very concerned on both form factor and power consumption. These requirements of sensor networks will be staisfied by designing a new ultra low power physical layer for globally available spectrum.</a:t>
                      </a:r>
                    </a:p>
                  </a:txBody>
                  <a:tcPr/>
                </a:tc>
              </a:tr>
            </a:tbl>
          </a:graphicData>
        </a:graphic>
      </p:graphicFrame>
      <p:sp>
        <p:nvSpPr>
          <p:cNvPr id="4" name="Slide Number Placeholder 3"/>
          <p:cNvSpPr>
            <a:spLocks noGrp="1"/>
          </p:cNvSpPr>
          <p:nvPr>
            <p:ph type="sldNum" sz="quarter" idx="12"/>
          </p:nvPr>
        </p:nvSpPr>
        <p:spPr/>
        <p:txBody>
          <a:bodyPr/>
          <a:lstStyle/>
          <a:p>
            <a:fld id="{D11F609C-2B40-4960-95E5-723B4933F61D}" type="slidenum">
              <a:rPr lang="en-US" smtClean="0"/>
              <a:pPr/>
              <a:t>3</a:t>
            </a:fld>
            <a:endParaRPr lang="en-US"/>
          </a:p>
        </p:txBody>
      </p:sp>
      <p:sp>
        <p:nvSpPr>
          <p:cNvPr id="6" name="Date Placeholder 5"/>
          <p:cNvSpPr>
            <a:spLocks noGrp="1"/>
          </p:cNvSpPr>
          <p:nvPr>
            <p:ph type="dt" sz="half" idx="10"/>
          </p:nvPr>
        </p:nvSpPr>
        <p:spPr/>
        <p:txBody>
          <a:bodyPr/>
          <a:lstStyle/>
          <a:p>
            <a:r>
              <a:rPr lang="en-US" smtClean="0"/>
              <a:t>May 2012</a:t>
            </a:r>
            <a:endParaRPr lang="en-US"/>
          </a:p>
        </p:txBody>
      </p:sp>
      <p:sp>
        <p:nvSpPr>
          <p:cNvPr id="7" name="Footer Placeholder 6"/>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 market potential</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Broad sets of applicability</a:t>
            </a:r>
          </a:p>
          <a:p>
            <a:pPr lvl="1"/>
            <a:r>
              <a:rPr lang="en-US" dirty="0" smtClean="0"/>
              <a:t>There are many existing 802.15.4 based low data rate command and control applications, </a:t>
            </a:r>
            <a:r>
              <a:rPr lang="en-US" dirty="0" smtClean="0"/>
              <a:t>wireless sensor applications such </a:t>
            </a:r>
            <a:r>
              <a:rPr lang="en-US" dirty="0" smtClean="0"/>
              <a:t>as indoor and outdoor control applications, that can benefit from the advantages offered  by a ULP Physical Layer that can provide a smaller form factor and better battery life</a:t>
            </a:r>
          </a:p>
          <a:p>
            <a:r>
              <a:rPr lang="en-US" b="1" dirty="0" smtClean="0"/>
              <a:t>Multiple vendors and numerous users</a:t>
            </a:r>
          </a:p>
          <a:p>
            <a:pPr lvl="1"/>
            <a:r>
              <a:rPr lang="en-US" dirty="0" smtClean="0"/>
              <a:t>The PHY proposed can be easily implemented by the existing technologies and hence multiple vendors can adopt this technology easily. There are many users as well for sensor network applications</a:t>
            </a:r>
          </a:p>
          <a:p>
            <a:r>
              <a:rPr lang="en-US" b="1" dirty="0" smtClean="0"/>
              <a:t>Balanced costs</a:t>
            </a:r>
          </a:p>
          <a:p>
            <a:pPr lvl="1"/>
            <a:r>
              <a:rPr lang="en-US" dirty="0" smtClean="0"/>
              <a:t>The proposed amendment can be implemented with significantly smaller costs compared with the cost of the sensor itself</a:t>
            </a:r>
          </a:p>
          <a:p>
            <a:endParaRPr lang="en-US" dirty="0"/>
          </a:p>
        </p:txBody>
      </p:sp>
      <p:sp>
        <p:nvSpPr>
          <p:cNvPr id="4" name="Slide Number Placeholder 3"/>
          <p:cNvSpPr>
            <a:spLocks noGrp="1"/>
          </p:cNvSpPr>
          <p:nvPr>
            <p:ph type="sldNum" sz="quarter" idx="12"/>
          </p:nvPr>
        </p:nvSpPr>
        <p:spPr/>
        <p:txBody>
          <a:bodyPr/>
          <a:lstStyle/>
          <a:p>
            <a:fld id="{D11F609C-2B40-4960-95E5-723B4933F61D}" type="slidenum">
              <a:rPr lang="en-US" smtClean="0"/>
              <a:pPr/>
              <a:t>4</a:t>
            </a:fld>
            <a:endParaRPr lang="en-US"/>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Space</a:t>
            </a:r>
            <a:endParaRPr lang="en-US" dirty="0"/>
          </a:p>
        </p:txBody>
      </p:sp>
      <p:pic>
        <p:nvPicPr>
          <p:cNvPr id="7" name="Picture 4" descr="ANd9GcSGfYRBhEY29y2K88swMeVmDiyE0OPo6Dqq_PkAzCva7SqgR_8qVQ"/>
          <p:cNvPicPr>
            <a:picLocks noChangeAspect="1" noChangeArrowheads="1"/>
          </p:cNvPicPr>
          <p:nvPr/>
        </p:nvPicPr>
        <p:blipFill>
          <a:blip r:embed="rId2" cstate="print"/>
          <a:srcRect/>
          <a:stretch>
            <a:fillRect/>
          </a:stretch>
        </p:blipFill>
        <p:spPr bwMode="auto">
          <a:xfrm>
            <a:off x="457200" y="1600200"/>
            <a:ext cx="3799840" cy="2514600"/>
          </a:xfrm>
          <a:prstGeom prst="rect">
            <a:avLst/>
          </a:prstGeom>
          <a:noFill/>
          <a:ln w="9525">
            <a:noFill/>
            <a:miter lim="800000"/>
            <a:headEnd/>
            <a:tailEnd/>
          </a:ln>
        </p:spPr>
      </p:pic>
      <p:pic>
        <p:nvPicPr>
          <p:cNvPr id="1026" name="Picture 2" descr="http://t3.gstatic.com/images?q=tbn:ANd9GcRhUDXL2xuG3Nd8IfSXR8Dun6l5SaW6b8RzGigYsmiNMZrMpwkWUw"/>
          <p:cNvPicPr>
            <a:picLocks noChangeAspect="1" noChangeArrowheads="1"/>
          </p:cNvPicPr>
          <p:nvPr/>
        </p:nvPicPr>
        <p:blipFill>
          <a:blip r:embed="rId3" cstate="print"/>
          <a:srcRect/>
          <a:stretch>
            <a:fillRect/>
          </a:stretch>
        </p:blipFill>
        <p:spPr bwMode="auto">
          <a:xfrm>
            <a:off x="4572000" y="3657600"/>
            <a:ext cx="2781300" cy="2781300"/>
          </a:xfrm>
          <a:prstGeom prst="rect">
            <a:avLst/>
          </a:prstGeom>
          <a:noFill/>
        </p:spPr>
      </p:pic>
      <p:pic>
        <p:nvPicPr>
          <p:cNvPr id="9" name="Picture 3" descr="6-im-Picture_1-5763"/>
          <p:cNvPicPr>
            <a:picLocks noChangeAspect="1" noChangeArrowheads="1"/>
          </p:cNvPicPr>
          <p:nvPr/>
        </p:nvPicPr>
        <p:blipFill>
          <a:blip r:embed="rId4" cstate="print"/>
          <a:srcRect/>
          <a:stretch>
            <a:fillRect/>
          </a:stretch>
        </p:blipFill>
        <p:spPr bwMode="auto">
          <a:xfrm>
            <a:off x="4448175" y="1752600"/>
            <a:ext cx="2371725" cy="1714500"/>
          </a:xfrm>
          <a:prstGeom prst="rect">
            <a:avLst/>
          </a:prstGeom>
          <a:noFill/>
          <a:ln w="9525">
            <a:noFill/>
            <a:miter lim="800000"/>
            <a:headEnd/>
            <a:tailEnd/>
          </a:ln>
        </p:spPr>
      </p:pic>
      <p:pic>
        <p:nvPicPr>
          <p:cNvPr id="10" name="Picture 4" descr="ANd9GcTBw6C92mbyC4cfaXWBat7Kx03ASENSL7lhT9XRjwZNKFkCLFe2"/>
          <p:cNvPicPr>
            <a:picLocks noChangeAspect="1" noChangeArrowheads="1"/>
          </p:cNvPicPr>
          <p:nvPr/>
        </p:nvPicPr>
        <p:blipFill>
          <a:blip r:embed="rId5" cstate="print"/>
          <a:srcRect/>
          <a:stretch>
            <a:fillRect/>
          </a:stretch>
        </p:blipFill>
        <p:spPr bwMode="auto">
          <a:xfrm>
            <a:off x="990600" y="4572000"/>
            <a:ext cx="2514600" cy="1741820"/>
          </a:xfrm>
          <a:prstGeom prst="rect">
            <a:avLst/>
          </a:prstGeom>
          <a:noFill/>
          <a:ln w="9525">
            <a:noFill/>
            <a:miter lim="800000"/>
            <a:headEnd/>
            <a:tailEnd/>
          </a:ln>
        </p:spPr>
      </p:pic>
      <p:sp>
        <p:nvSpPr>
          <p:cNvPr id="11" name="Slide Number Placeholder 10"/>
          <p:cNvSpPr>
            <a:spLocks noGrp="1"/>
          </p:cNvSpPr>
          <p:nvPr>
            <p:ph type="sldNum" sz="quarter" idx="12"/>
          </p:nvPr>
        </p:nvSpPr>
        <p:spPr/>
        <p:txBody>
          <a:bodyPr/>
          <a:lstStyle/>
          <a:p>
            <a:fld id="{D11F609C-2B40-4960-95E5-723B4933F61D}" type="slidenum">
              <a:rPr lang="en-US" smtClean="0"/>
              <a:pPr/>
              <a:t>5</a:t>
            </a:fld>
            <a:endParaRPr lang="en-US"/>
          </a:p>
        </p:txBody>
      </p:sp>
      <p:sp>
        <p:nvSpPr>
          <p:cNvPr id="8" name="Date Placeholder 7"/>
          <p:cNvSpPr>
            <a:spLocks noGrp="1"/>
          </p:cNvSpPr>
          <p:nvPr>
            <p:ph type="dt" sz="half" idx="10"/>
          </p:nvPr>
        </p:nvSpPr>
        <p:spPr/>
        <p:txBody>
          <a:bodyPr/>
          <a:lstStyle/>
          <a:p>
            <a:r>
              <a:rPr lang="en-US" smtClean="0"/>
              <a:t>May 2012</a:t>
            </a:r>
            <a:endParaRPr lang="en-US"/>
          </a:p>
        </p:txBody>
      </p:sp>
      <p:sp>
        <p:nvSpPr>
          <p:cNvPr id="12" name="Footer Placeholder 11"/>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Distinct Identity</a:t>
            </a:r>
            <a:endParaRPr lang="en-US" dirty="0"/>
          </a:p>
        </p:txBody>
      </p:sp>
      <p:sp>
        <p:nvSpPr>
          <p:cNvPr id="3" name="Content Placeholder 2"/>
          <p:cNvSpPr>
            <a:spLocks noGrp="1"/>
          </p:cNvSpPr>
          <p:nvPr>
            <p:ph idx="1"/>
          </p:nvPr>
        </p:nvSpPr>
        <p:spPr>
          <a:xfrm>
            <a:off x="518864" y="1808509"/>
            <a:ext cx="8229600" cy="4068763"/>
          </a:xfrm>
        </p:spPr>
        <p:txBody>
          <a:bodyPr>
            <a:normAutofit fontScale="62500" lnSpcReduction="20000"/>
          </a:bodyPr>
          <a:lstStyle/>
          <a:p>
            <a:r>
              <a:rPr lang="en-US" b="1" dirty="0" smtClean="0"/>
              <a:t>Substantially different from existing standards</a:t>
            </a:r>
          </a:p>
          <a:p>
            <a:pPr lvl="1"/>
            <a:r>
              <a:rPr lang="en-US" dirty="0" smtClean="0"/>
              <a:t>The amendement will propose a PHY that consumes power approximately </a:t>
            </a:r>
            <a:r>
              <a:rPr lang="en-US" dirty="0" smtClean="0"/>
              <a:t>much less </a:t>
            </a:r>
            <a:r>
              <a:rPr lang="en-US" dirty="0" smtClean="0"/>
              <a:t>than existing PHY</a:t>
            </a:r>
          </a:p>
          <a:p>
            <a:r>
              <a:rPr lang="en-US" b="1" dirty="0" smtClean="0"/>
              <a:t>One unique solution per problem</a:t>
            </a:r>
          </a:p>
          <a:p>
            <a:pPr lvl="1"/>
            <a:r>
              <a:rPr lang="en-US" dirty="0" smtClean="0"/>
              <a:t>This amendment gives an unique solution that can operate with a very low power compared to IEEE 802.15.4 2.4 GHz OQPSK Physical layer . IEEE 802.15.4k TG is  proposing a PHY optimized for the critical infrastructure monitoring supporting very lower data rates and long distance. This amendment will focus on the new physical layer for wireless sensor networks with a range of xx m (30 m) and work with thin batteries for a long period of time with data rates comparable to the existing IEEE 802.15.4 2.4 GHz Physical layer</a:t>
            </a:r>
          </a:p>
          <a:p>
            <a:r>
              <a:rPr lang="en-US" b="1" dirty="0" smtClean="0"/>
              <a:t>Easy for document reader to select PHY</a:t>
            </a:r>
          </a:p>
          <a:p>
            <a:pPr lvl="1"/>
            <a:r>
              <a:rPr lang="en-US" dirty="0" smtClean="0"/>
              <a:t>As a different section, it is easy for document reader to identify the new PHY</a:t>
            </a:r>
            <a:endParaRPr lang="en-US" dirty="0"/>
          </a:p>
        </p:txBody>
      </p:sp>
      <p:sp>
        <p:nvSpPr>
          <p:cNvPr id="4" name="Slide Number Placeholder 3"/>
          <p:cNvSpPr>
            <a:spLocks noGrp="1"/>
          </p:cNvSpPr>
          <p:nvPr>
            <p:ph type="sldNum" sz="quarter" idx="12"/>
          </p:nvPr>
        </p:nvSpPr>
        <p:spPr/>
        <p:txBody>
          <a:bodyPr/>
          <a:lstStyle/>
          <a:p>
            <a:fld id="{D11F609C-2B40-4960-95E5-723B4933F61D}" type="slidenum">
              <a:rPr lang="en-US" smtClean="0"/>
              <a:pPr/>
              <a:t>6</a:t>
            </a:fld>
            <a:endParaRPr lang="en-US"/>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 of relevant amendments in IEEE 802.15</a:t>
            </a:r>
            <a:endParaRPr lang="en-US" dirty="0"/>
          </a:p>
        </p:txBody>
      </p:sp>
      <p:graphicFrame>
        <p:nvGraphicFramePr>
          <p:cNvPr id="5" name="Content Placeholder 4"/>
          <p:cNvGraphicFramePr>
            <a:graphicFrameLocks noGrp="1"/>
          </p:cNvGraphicFramePr>
          <p:nvPr>
            <p:ph idx="1"/>
          </p:nvPr>
        </p:nvGraphicFramePr>
        <p:xfrm>
          <a:off x="457200" y="1854200"/>
          <a:ext cx="8229600" cy="3479800"/>
        </p:xfrm>
        <a:graphic>
          <a:graphicData uri="http://schemas.openxmlformats.org/drawingml/2006/table">
            <a:tbl>
              <a:tblPr firstRow="1" bandRow="1">
                <a:tableStyleId>{5C22544A-7EE6-4342-B048-85BDC9FD1C3A}</a:tableStyleId>
              </a:tblPr>
              <a:tblGrid>
                <a:gridCol w="1981200"/>
                <a:gridCol w="6248400"/>
              </a:tblGrid>
              <a:tr h="370840">
                <a:tc>
                  <a:txBody>
                    <a:bodyPr/>
                    <a:lstStyle/>
                    <a:p>
                      <a:r>
                        <a:rPr lang="en-US" dirty="0" smtClean="0"/>
                        <a:t>Amendment</a:t>
                      </a:r>
                      <a:endParaRPr lang="en-US" dirty="0"/>
                    </a:p>
                  </a:txBody>
                  <a:tcPr/>
                </a:tc>
                <a:tc>
                  <a:txBody>
                    <a:bodyPr/>
                    <a:lstStyle/>
                    <a:p>
                      <a:r>
                        <a:rPr lang="en-US" dirty="0" smtClean="0"/>
                        <a:t>Purpose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IEEE 802.15.4</a:t>
                      </a:r>
                    </a:p>
                  </a:txBody>
                  <a:tcPr/>
                </a:tc>
                <a:tc>
                  <a:txBody>
                    <a:bodyPr/>
                    <a:lstStyle/>
                    <a:p>
                      <a:r>
                        <a:rPr lang="en-US" dirty="0" smtClean="0"/>
                        <a:t>A low data rate PHY and MAC within 10 m range with no battery or limited battery dependence</a:t>
                      </a:r>
                      <a:endParaRPr lang="en-US" dirty="0"/>
                    </a:p>
                  </a:txBody>
                  <a:tcPr/>
                </a:tc>
              </a:tr>
              <a:tr h="370840">
                <a:tc>
                  <a:txBody>
                    <a:bodyPr/>
                    <a:lstStyle/>
                    <a:p>
                      <a:r>
                        <a:rPr lang="en-US" dirty="0" smtClean="0"/>
                        <a:t>IEEE 802.15.4e</a:t>
                      </a:r>
                      <a:endParaRPr lang="en-US" dirty="0"/>
                    </a:p>
                  </a:txBody>
                  <a:tcPr/>
                </a:tc>
                <a:tc>
                  <a:txBody>
                    <a:bodyPr/>
                    <a:lstStyle/>
                    <a:p>
                      <a:r>
                        <a:rPr lang="en-US" dirty="0" smtClean="0"/>
                        <a:t>MAC amendment to support enhancements</a:t>
                      </a:r>
                      <a:r>
                        <a:rPr lang="en-US" baseline="0" dirty="0" smtClean="0"/>
                        <a:t> in channel access to better support the  industry markets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IEEE 802.15.4k</a:t>
                      </a:r>
                    </a:p>
                  </a:txBody>
                  <a:tcPr/>
                </a:tc>
                <a:tc>
                  <a:txBody>
                    <a:bodyPr/>
                    <a:lstStyle/>
                    <a:p>
                      <a:r>
                        <a:rPr lang="en-US" dirty="0" smtClean="0"/>
                        <a:t>Low data rate PHY layer with</a:t>
                      </a:r>
                      <a:r>
                        <a:rPr lang="en-US" baseline="0" dirty="0" smtClean="0"/>
                        <a:t> extended range . Data rates of applications considered to be as low as 40 kbps.Focus of infrastructure montitoring</a:t>
                      </a:r>
                      <a:endParaRPr lang="en-US" dirty="0"/>
                    </a:p>
                  </a:txBody>
                  <a:tcPr/>
                </a:tc>
              </a:tr>
              <a:tr h="370840">
                <a:tc>
                  <a:txBody>
                    <a:bodyPr/>
                    <a:lstStyle/>
                    <a:p>
                      <a:r>
                        <a:rPr lang="en-US" dirty="0" smtClean="0"/>
                        <a:t>IEEE 802.15.4q</a:t>
                      </a:r>
                      <a:endParaRPr lang="en-US" dirty="0"/>
                    </a:p>
                  </a:txBody>
                  <a:tcPr/>
                </a:tc>
                <a:tc>
                  <a:txBody>
                    <a:bodyPr/>
                    <a:lstStyle/>
                    <a:p>
                      <a:r>
                        <a:rPr lang="en-US" dirty="0" smtClean="0"/>
                        <a:t> A low data rate PHY amendment with xx m range with ultra low power capabilities to</a:t>
                      </a:r>
                      <a:r>
                        <a:rPr lang="en-US" baseline="0" dirty="0" smtClean="0"/>
                        <a:t> support a multi year life time with coin cell batteries. </a:t>
                      </a:r>
                      <a:endParaRPr lang="en-US" dirty="0"/>
                    </a:p>
                  </a:txBody>
                  <a:tcPr/>
                </a:tc>
              </a:tr>
            </a:tbl>
          </a:graphicData>
        </a:graphic>
      </p:graphicFrame>
      <p:sp>
        <p:nvSpPr>
          <p:cNvPr id="4" name="Slide Number Placeholder 3"/>
          <p:cNvSpPr>
            <a:spLocks noGrp="1"/>
          </p:cNvSpPr>
          <p:nvPr>
            <p:ph type="sldNum" sz="quarter" idx="12"/>
          </p:nvPr>
        </p:nvSpPr>
        <p:spPr/>
        <p:txBody>
          <a:bodyPr/>
          <a:lstStyle/>
          <a:p>
            <a:fld id="{D11F609C-2B40-4960-95E5-723B4933F61D}" type="slidenum">
              <a:rPr lang="en-US" smtClean="0"/>
              <a:pPr/>
              <a:t>7</a:t>
            </a:fld>
            <a:endParaRPr lang="en-US"/>
          </a:p>
        </p:txBody>
      </p:sp>
      <p:sp>
        <p:nvSpPr>
          <p:cNvPr id="6" name="Date Placeholder 5"/>
          <p:cNvSpPr>
            <a:spLocks noGrp="1"/>
          </p:cNvSpPr>
          <p:nvPr>
            <p:ph type="dt" sz="half" idx="10"/>
          </p:nvPr>
        </p:nvSpPr>
        <p:spPr/>
        <p:txBody>
          <a:bodyPr/>
          <a:lstStyle/>
          <a:p>
            <a:r>
              <a:rPr lang="en-US" smtClean="0"/>
              <a:t>May 2012</a:t>
            </a:r>
            <a:endParaRPr lang="en-US"/>
          </a:p>
        </p:txBody>
      </p:sp>
      <p:sp>
        <p:nvSpPr>
          <p:cNvPr id="7" name="Footer Placeholder 6"/>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Feasibility</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Demonstration of technology</a:t>
            </a:r>
          </a:p>
          <a:p>
            <a:pPr lvl="1"/>
            <a:r>
              <a:rPr lang="en-US" dirty="0" smtClean="0"/>
              <a:t>Many Low Power radios for 2.4 GHz were demonstrated. Physical Layer proposed should be implementable with existing predomainantly used technologies.</a:t>
            </a:r>
          </a:p>
          <a:p>
            <a:r>
              <a:rPr lang="en-US" b="1" dirty="0" smtClean="0"/>
              <a:t>Proven technology</a:t>
            </a:r>
          </a:p>
          <a:p>
            <a:pPr lvl="1"/>
            <a:r>
              <a:rPr lang="en-US" dirty="0" smtClean="0"/>
              <a:t>Many propreitery </a:t>
            </a:r>
            <a:r>
              <a:rPr lang="en-US" dirty="0" smtClean="0"/>
              <a:t>systems are delivering </a:t>
            </a:r>
            <a:r>
              <a:rPr lang="en-US" dirty="0" smtClean="0"/>
              <a:t>required performance at very low power</a:t>
            </a:r>
          </a:p>
          <a:p>
            <a:r>
              <a:rPr lang="en-US" b="1" dirty="0" smtClean="0"/>
              <a:t>Co-existence</a:t>
            </a:r>
          </a:p>
          <a:p>
            <a:pPr lvl="1"/>
            <a:r>
              <a:rPr lang="en-US" dirty="0" smtClean="0"/>
              <a:t>coexistence assurance document must be provided with this document</a:t>
            </a:r>
            <a:endParaRPr lang="en-US" dirty="0"/>
          </a:p>
        </p:txBody>
      </p:sp>
      <p:sp>
        <p:nvSpPr>
          <p:cNvPr id="4" name="Slide Number Placeholder 3"/>
          <p:cNvSpPr>
            <a:spLocks noGrp="1"/>
          </p:cNvSpPr>
          <p:nvPr>
            <p:ph type="sldNum" sz="quarter" idx="12"/>
          </p:nvPr>
        </p:nvSpPr>
        <p:spPr/>
        <p:txBody>
          <a:bodyPr/>
          <a:lstStyle/>
          <a:p>
            <a:fld id="{D11F609C-2B40-4960-95E5-723B4933F61D}" type="slidenum">
              <a:rPr lang="en-US" smtClean="0"/>
              <a:pPr/>
              <a:t>8</a:t>
            </a:fld>
            <a:endParaRPr lang="en-US" dirty="0"/>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Feasibility of ULP PHY</a:t>
            </a:r>
            <a:endParaRPr lang="en-US" dirty="0"/>
          </a:p>
        </p:txBody>
      </p:sp>
      <p:sp>
        <p:nvSpPr>
          <p:cNvPr id="3" name="Content Placeholder 2"/>
          <p:cNvSpPr>
            <a:spLocks noGrp="1"/>
          </p:cNvSpPr>
          <p:nvPr>
            <p:ph idx="1"/>
          </p:nvPr>
        </p:nvSpPr>
        <p:spPr>
          <a:xfrm>
            <a:off x="381000" y="1600200"/>
            <a:ext cx="8229600" cy="1676400"/>
          </a:xfrm>
        </p:spPr>
        <p:txBody>
          <a:bodyPr>
            <a:normAutofit fontScale="62500" lnSpcReduction="20000"/>
          </a:bodyPr>
          <a:lstStyle/>
          <a:p>
            <a:r>
              <a:rPr lang="en-US" dirty="0" smtClean="0"/>
              <a:t>Many ULP PHY has been proposed and implemented for propritery usage</a:t>
            </a:r>
          </a:p>
          <a:p>
            <a:pPr lvl="1"/>
            <a:r>
              <a:rPr lang="en-US" dirty="0" smtClean="0"/>
              <a:t>Uncertain IF [1]</a:t>
            </a:r>
          </a:p>
          <a:p>
            <a:pPr lvl="2"/>
            <a:r>
              <a:rPr lang="en-US" dirty="0" smtClean="0"/>
              <a:t>Around 50 Micro Watt  for receiver.</a:t>
            </a:r>
          </a:p>
          <a:p>
            <a:pPr lvl="2"/>
            <a:r>
              <a:rPr lang="en-US" dirty="0" smtClean="0"/>
              <a:t>Limtations on sensitivity @ -72 dBm</a:t>
            </a:r>
          </a:p>
          <a:p>
            <a:pPr lvl="1"/>
            <a:r>
              <a:rPr lang="en-US" dirty="0" smtClean="0"/>
              <a:t>ANT technology is claimed to run for years on a coin cell battery [2]</a:t>
            </a:r>
          </a:p>
          <a:p>
            <a:pPr lvl="1">
              <a:buNone/>
            </a:pPr>
            <a:endParaRPr lang="en-US" dirty="0" smtClean="0"/>
          </a:p>
        </p:txBody>
      </p:sp>
      <p:pic>
        <p:nvPicPr>
          <p:cNvPr id="4" name="Picture 4"/>
          <p:cNvPicPr>
            <a:picLocks noChangeAspect="1" noChangeArrowheads="1"/>
          </p:cNvPicPr>
          <p:nvPr/>
        </p:nvPicPr>
        <p:blipFill>
          <a:blip r:embed="rId2" cstate="print"/>
          <a:srcRect/>
          <a:stretch>
            <a:fillRect/>
          </a:stretch>
        </p:blipFill>
        <p:spPr bwMode="auto">
          <a:xfrm>
            <a:off x="1905000" y="3425825"/>
            <a:ext cx="4191000" cy="267017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D11F609C-2B40-4960-95E5-723B4933F61D}" type="slidenum">
              <a:rPr lang="en-US" smtClean="0"/>
              <a:pPr/>
              <a:t>9</a:t>
            </a:fld>
            <a:endParaRPr lang="en-US"/>
          </a:p>
        </p:txBody>
      </p:sp>
      <p:sp>
        <p:nvSpPr>
          <p:cNvPr id="6" name="Date Placeholder 5"/>
          <p:cNvSpPr>
            <a:spLocks noGrp="1"/>
          </p:cNvSpPr>
          <p:nvPr>
            <p:ph type="dt" sz="half" idx="10"/>
          </p:nvPr>
        </p:nvSpPr>
        <p:spPr/>
        <p:txBody>
          <a:bodyPr/>
          <a:lstStyle/>
          <a:p>
            <a:r>
              <a:rPr lang="en-US" smtClean="0"/>
              <a:t>May 2012</a:t>
            </a:r>
            <a:endParaRPr lang="en-US"/>
          </a:p>
        </p:txBody>
      </p:sp>
      <p:sp>
        <p:nvSpPr>
          <p:cNvPr id="7" name="Footer Placeholder 6"/>
          <p:cNvSpPr>
            <a:spLocks noGrp="1"/>
          </p:cNvSpPr>
          <p:nvPr>
            <p:ph type="ftr" sz="quarter" idx="11"/>
          </p:nvPr>
        </p:nvSpPr>
        <p:spPr/>
        <p:txBody>
          <a:bodyPr/>
          <a:lstStyle/>
          <a:p>
            <a:r>
              <a:rPr lang="en-US" smtClean="0"/>
              <a:t>Kiran Bynam, Samsung Electronics</a:t>
            </a:r>
            <a:endParaRPr lang="en-US"/>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6"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1604</TotalTime>
  <Words>887</Words>
  <Application>Microsoft Office PowerPoint</Application>
  <PresentationFormat>On-screen Show (4:3)</PresentationFormat>
  <Paragraphs>112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vt:lpstr>
      <vt:lpstr>Slide 1</vt:lpstr>
      <vt:lpstr>Slide 2</vt:lpstr>
      <vt:lpstr>Scope and Need</vt:lpstr>
      <vt:lpstr>Broad market potential</vt:lpstr>
      <vt:lpstr>Application Space</vt:lpstr>
      <vt:lpstr>Distinct Identity</vt:lpstr>
      <vt:lpstr>Purpose of relevant amendments in IEEE 802.15</vt:lpstr>
      <vt:lpstr>Technical Feasibility</vt:lpstr>
      <vt:lpstr>Feasibility of ULP PHY</vt:lpstr>
      <vt:lpstr>Economic feasibility and compatiability</vt:lpstr>
      <vt:lpstr>Future Work</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of ULP Wireless Sensors</dc:title>
  <dc:subject/>
  <dc:creator>Chunhui Zhu</dc:creator>
  <dc:description>15-12-0258-00-0ulp</dc:description>
  <cp:lastModifiedBy>kiran.bynam</cp:lastModifiedBy>
  <cp:revision>88</cp:revision>
  <cp:lastPrinted>1998-02-10T13:28:06Z</cp:lastPrinted>
  <dcterms:created xsi:type="dcterms:W3CDTF">2010-11-09T05:34:29Z</dcterms:created>
  <dcterms:modified xsi:type="dcterms:W3CDTF">2012-06-15T17:18:39Z</dcterms:modified>
</cp:coreProperties>
</file>