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4" r:id="rId2"/>
  </p:sldMasterIdLst>
  <p:notesMasterIdLst>
    <p:notesMasterId r:id="rId12"/>
  </p:notesMasterIdLst>
  <p:sldIdLst>
    <p:sldId id="458" r:id="rId3"/>
    <p:sldId id="515" r:id="rId4"/>
    <p:sldId id="521" r:id="rId5"/>
    <p:sldId id="522" r:id="rId6"/>
    <p:sldId id="465" r:id="rId7"/>
    <p:sldId id="464" r:id="rId8"/>
    <p:sldId id="520" r:id="rId9"/>
    <p:sldId id="516" r:id="rId10"/>
    <p:sldId id="52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FF"/>
    <a:srgbClr val="E33E1D"/>
    <a:srgbClr val="D46C2C"/>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0" autoAdjust="0"/>
    <p:restoredTop sz="68705" autoAdjust="0"/>
  </p:normalViewPr>
  <p:slideViewPr>
    <p:cSldViewPr>
      <p:cViewPr>
        <p:scale>
          <a:sx n="70" d="100"/>
          <a:sy n="70" d="100"/>
        </p:scale>
        <p:origin x="-142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9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9679F-BA6A-46AA-9605-E3ADEF6577B1}" type="datetimeFigureOut">
              <a:rPr lang="en-US" smtClean="0"/>
              <a:pPr/>
              <a:t>5/15/2012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8E286-FF09-4294-8AF4-AA83327DC834}" type="slidenum">
              <a:rPr lang="en-US" smtClean="0"/>
              <a:pPr/>
              <a:t>‹#›</a:t>
            </a:fld>
            <a:endParaRPr lang="en-US"/>
          </a:p>
        </p:txBody>
      </p:sp>
    </p:spTree>
    <p:extLst>
      <p:ext uri="{BB962C8B-B14F-4D97-AF65-F5344CB8AC3E}">
        <p14:creationId xmlns:p14="http://schemas.microsoft.com/office/powerpoint/2010/main" val="151865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a:t>
            </a:fld>
            <a:endParaRPr lang="en-US"/>
          </a:p>
        </p:txBody>
      </p:sp>
    </p:spTree>
    <p:extLst>
      <p:ext uri="{BB962C8B-B14F-4D97-AF65-F5344CB8AC3E}">
        <p14:creationId xmlns:p14="http://schemas.microsoft.com/office/powerpoint/2010/main" val="51201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baseline="0" dirty="0" smtClean="0"/>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2</a:t>
            </a:fld>
            <a:endParaRPr lang="en-US"/>
          </a:p>
        </p:txBody>
      </p:sp>
    </p:spTree>
    <p:extLst>
      <p:ext uri="{BB962C8B-B14F-4D97-AF65-F5344CB8AC3E}">
        <p14:creationId xmlns:p14="http://schemas.microsoft.com/office/powerpoint/2010/main" val="142033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3</a:t>
            </a:fld>
            <a:endParaRPr lang="en-US"/>
          </a:p>
        </p:txBody>
      </p:sp>
    </p:spTree>
    <p:extLst>
      <p:ext uri="{BB962C8B-B14F-4D97-AF65-F5344CB8AC3E}">
        <p14:creationId xmlns:p14="http://schemas.microsoft.com/office/powerpoint/2010/main" val="1725753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ko-KR" dirty="0" smtClean="0"/>
          </a:p>
        </p:txBody>
      </p:sp>
      <p:sp>
        <p:nvSpPr>
          <p:cNvPr id="4" name="Slide Number Placeholder 3"/>
          <p:cNvSpPr>
            <a:spLocks noGrp="1"/>
          </p:cNvSpPr>
          <p:nvPr>
            <p:ph type="sldNum" sz="quarter" idx="10"/>
          </p:nvPr>
        </p:nvSpPr>
        <p:spPr/>
        <p:txBody>
          <a:bodyPr/>
          <a:lstStyle/>
          <a:p>
            <a:pPr>
              <a:defRPr/>
            </a:pPr>
            <a:fld id="{ED6C3604-FDBC-49AA-A593-7A7AF8B8DC07}" type="slidenum">
              <a:rPr lang="en-US" altLang="ko-KR" smtClean="0"/>
              <a:pPr>
                <a:defRPr/>
              </a:pPr>
              <a:t>4</a:t>
            </a:fld>
            <a:endParaRPr lang="en-US" altLang="ko-KR"/>
          </a:p>
        </p:txBody>
      </p:sp>
    </p:spTree>
    <p:extLst>
      <p:ext uri="{BB962C8B-B14F-4D97-AF65-F5344CB8AC3E}">
        <p14:creationId xmlns:p14="http://schemas.microsoft.com/office/powerpoint/2010/main" val="266342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03FB6-36C0-4092-9C05-E6E6CDDEB8E5}" type="datetime1">
              <a:rPr lang="en-US" smtClean="0"/>
              <a:pPr/>
              <a:t>5/15/2012</a:t>
            </a:fld>
            <a:endParaRPr lang="en-US" dirty="0"/>
          </a:p>
        </p:txBody>
      </p:sp>
      <p:sp>
        <p:nvSpPr>
          <p:cNvPr id="5" name="Footer Placeholder 4"/>
          <p:cNvSpPr>
            <a:spLocks noGrp="1"/>
          </p:cNvSpPr>
          <p:nvPr>
            <p:ph type="ftr" sz="quarter" idx="11"/>
          </p:nvPr>
        </p:nvSpPr>
        <p:spPr>
          <a:xfrm>
            <a:off x="3200400" y="6324600"/>
            <a:ext cx="2895600" cy="365125"/>
          </a:xfrm>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a:t>
            </a:r>
            <a:r>
              <a:rPr lang="en-US" sz="1400" b="1" baseline="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2011</a:t>
            </a:r>
            <a:endParaRPr lang="en-US" sz="1400" b="1" dirty="0">
              <a:latin typeface="Times New Roman" pitchFamily="18" charset="0"/>
              <a:cs typeface="Times New Roman" pitchFamily="18" charset="0"/>
            </a:endParaRPr>
          </a:p>
        </p:txBody>
      </p:sp>
      <p:sp>
        <p:nvSpPr>
          <p:cNvPr id="9" name="TextBox 8"/>
          <p:cNvSpPr txBox="1"/>
          <p:nvPr userDrawn="1"/>
        </p:nvSpPr>
        <p:spPr>
          <a:xfrm>
            <a:off x="5410200" y="152400"/>
            <a:ext cx="3276600" cy="307777"/>
          </a:xfrm>
          <a:prstGeom prst="rect">
            <a:avLst/>
          </a:prstGeom>
          <a:noFill/>
        </p:spPr>
        <p:txBody>
          <a:bodyPr wrap="square" rtlCol="0">
            <a:spAutoFit/>
          </a:bodyPr>
          <a:lstStyle/>
          <a:p>
            <a:pPr algn="r"/>
            <a:r>
              <a:rPr lang="en-US" sz="1400" b="1" kern="1200" dirty="0" smtClean="0">
                <a:solidFill>
                  <a:schemeClr val="tx1"/>
                </a:solidFill>
                <a:latin typeface="Times New Roman" pitchFamily="18" charset="0"/>
                <a:ea typeface="+mn-ea"/>
                <a:cs typeface="Times New Roman" pitchFamily="18" charset="0"/>
              </a:rPr>
              <a:t>doc.: IEEE </a:t>
            </a:r>
            <a:r>
              <a:rPr lang="en-US" altLang="ko-KR" sz="1400" b="1" kern="1200" dirty="0" smtClean="0">
                <a:solidFill>
                  <a:schemeClr val="tx1"/>
                </a:solidFill>
                <a:latin typeface="Times New Roman" pitchFamily="18" charset="0"/>
                <a:ea typeface="+mn-ea"/>
                <a:cs typeface="Times New Roman" pitchFamily="18" charset="0"/>
              </a:rPr>
              <a:t>15-12-0255-01-0008</a:t>
            </a:r>
            <a:endParaRPr lang="en-US" sz="1400" b="1" kern="1200" dirty="0">
              <a:solidFill>
                <a:schemeClr val="tx1"/>
              </a:solidFill>
              <a:latin typeface="Times New Roman" pitchFamily="18" charset="0"/>
              <a:ea typeface="+mn-ea"/>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ETRI</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EB950-4027-49A9-9AD9-60C89AF8B577}" type="datetime1">
              <a:rPr lang="en-US" smtClean="0"/>
              <a:pPr/>
              <a:t>5/15/2012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DE0AC-2293-46C5-B2AD-A273A09A28AC}" type="datetime1">
              <a:rPr lang="en-US" smtClean="0"/>
              <a:pPr/>
              <a:t>5/15/2012</a:t>
            </a:fld>
            <a:endParaRPr lang="en-US"/>
          </a:p>
        </p:txBody>
      </p:sp>
      <p:sp>
        <p:nvSpPr>
          <p:cNvPr id="3" name="Footer Placeholder 2"/>
          <p:cNvSpPr>
            <a:spLocks noGrp="1"/>
          </p:cNvSpPr>
          <p:nvPr>
            <p:ph type="ftr" sz="quarter" idx="11"/>
          </p:nvPr>
        </p:nvSpPr>
        <p:spPr/>
        <p:txBody>
          <a:bodyPr/>
          <a:lstStyle/>
          <a:p>
            <a:r>
              <a:rPr lang="en-US" smtClean="0"/>
              <a:t>Slide 1</a:t>
            </a:r>
            <a:endParaRPr lang="en-US"/>
          </a:p>
        </p:txBody>
      </p:sp>
      <p:sp>
        <p:nvSpPr>
          <p:cNvPr id="4" name="Slide Number Placeholder 3"/>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809FD-2FB9-4990-A5F7-1DB6B7084FB0}" type="datetime1">
              <a:rPr lang="en-US" smtClean="0"/>
              <a:pPr/>
              <a:t>5/15/2012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B576-651D-4059-ADD9-BAD91067A2E2}" type="datetime1">
              <a:rPr lang="en-US" smtClean="0"/>
              <a:pPr/>
              <a:t>5/15/2012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E0B97-6B1C-43CC-B69C-7D781D459A89}" type="datetime1">
              <a:rPr lang="en-US" smtClean="0"/>
              <a:pPr/>
              <a:t>5/15/2012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5A34-17FE-42B9-8397-840FF089D1E6}" type="datetime1">
              <a:rPr lang="en-US" smtClean="0"/>
              <a:pPr/>
              <a:t>5/15/2012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A8F46-9498-4F67-8577-AE59DD5D7184}"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FA8F46-9498-4F67-8577-AE59DD5D7184}" type="datetimeFigureOut">
              <a:rPr lang="en-US" smtClean="0"/>
              <a:pPr/>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5/15/2012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A8F46-9498-4F67-8577-AE59DD5D7184}" type="datetimeFigureOut">
              <a:rPr lang="en-US" smtClean="0"/>
              <a:pPr/>
              <a:t>5/15/2012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FA8F46-9498-4F67-8577-AE59DD5D7184}" type="datetimeFigureOut">
              <a:rPr lang="en-US" smtClean="0"/>
              <a:pPr/>
              <a:t>5/15/2012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A8F46-9498-4F67-8577-AE59DD5D7184}" type="datetimeFigureOut">
              <a:rPr lang="en-US" smtClean="0"/>
              <a:pPr/>
              <a:t>5/15/2012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5/15/2012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5/15/2012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5/15/2012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94A9D-3CA5-4E76-925B-592E65E91FFC}" type="datetime1">
              <a:rPr lang="en-US" smtClean="0"/>
              <a:pPr/>
              <a:t>5/15/2012</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Sunggeun</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Jin </a:t>
            </a:r>
            <a:r>
              <a:rPr kumimoji="0" lang="en-US"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 al.</a:t>
            </a:r>
            <a:endParaRPr kumimoji="0" lang="en-US" sz="1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ETRI</a:t>
            </a:r>
            <a:endParaRPr kumimoji="0" lang="en-US" altLang="ko-KR"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altLang="ko-KR" sz="1400" b="1" baseline="0" dirty="0" smtClean="0">
                <a:latin typeface="Times New Roman" pitchFamily="18" charset="0"/>
                <a:cs typeface="Times New Roman" pitchFamily="18" charset="0"/>
              </a:rPr>
              <a:t>May 2012</a:t>
            </a:r>
            <a:endParaRPr lang="en-US" altLang="ko-KR"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altLang="ko-KR" sz="1400" b="1" kern="1200" dirty="0" smtClean="0">
                <a:solidFill>
                  <a:schemeClr val="tx1"/>
                </a:solidFill>
                <a:latin typeface="Times New Roman" pitchFamily="18" charset="0"/>
                <a:ea typeface="+mn-ea"/>
                <a:cs typeface="Times New Roman" pitchFamily="18" charset="0"/>
              </a:rPr>
              <a:t>doc.: </a:t>
            </a:r>
            <a:r>
              <a:rPr lang="en-US" altLang="ko-KR" sz="1400" b="1" kern="1200" dirty="0" smtClean="0">
                <a:solidFill>
                  <a:schemeClr val="tx1"/>
                </a:solidFill>
                <a:latin typeface="Times New Roman" pitchFamily="18" charset="0"/>
                <a:ea typeface="+mn-ea"/>
                <a:cs typeface="Times New Roman" pitchFamily="18" charset="0"/>
              </a:rPr>
              <a:t>IEEE</a:t>
            </a:r>
            <a:r>
              <a:rPr lang="en-US" altLang="ko-KR" sz="1400" b="1" kern="1200" baseline="0" dirty="0" smtClean="0">
                <a:solidFill>
                  <a:schemeClr val="tx1"/>
                </a:solidFill>
                <a:latin typeface="Times New Roman" pitchFamily="18" charset="0"/>
                <a:ea typeface="+mn-ea"/>
                <a:cs typeface="Times New Roman" pitchFamily="18" charset="0"/>
              </a:rPr>
              <a:t> </a:t>
            </a:r>
            <a:r>
              <a:rPr lang="en-US" altLang="ko-KR" sz="1400" b="1" kern="1200" dirty="0" smtClean="0">
                <a:solidFill>
                  <a:schemeClr val="tx1"/>
                </a:solidFill>
                <a:latin typeface="Times New Roman" pitchFamily="18" charset="0"/>
                <a:ea typeface="+mn-ea"/>
                <a:cs typeface="Times New Roman" pitchFamily="18" charset="0"/>
              </a:rPr>
              <a:t>15-12-0255-01-0008</a:t>
            </a:r>
            <a:endParaRPr lang="en-US" altLang="ko-KR" sz="1400" b="1" kern="1200" dirty="0">
              <a:solidFill>
                <a:schemeClr val="tx1"/>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4EDD7-C113-43D1-BA3C-46D45C8A96AB}" type="datetime1">
              <a:rPr lang="en-US" smtClean="0"/>
              <a:pPr/>
              <a:t>5/15/2012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523EF-88F0-4DC0-858F-85C640A0E875}" type="datetime1">
              <a:rPr lang="en-US" smtClean="0"/>
              <a:pPr/>
              <a:t>5/15/2012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08938-1CF2-4733-8029-EAEF3A191393}" type="datetime1">
              <a:rPr lang="en-US" smtClean="0"/>
              <a:pPr/>
              <a:t>5/15/2012</a:t>
            </a:fld>
            <a:endParaRPr lang="en-US"/>
          </a:p>
        </p:txBody>
      </p:sp>
      <p:sp>
        <p:nvSpPr>
          <p:cNvPr id="8" name="Footer Placeholder 7"/>
          <p:cNvSpPr>
            <a:spLocks noGrp="1"/>
          </p:cNvSpPr>
          <p:nvPr>
            <p:ph type="ftr" sz="quarter" idx="11"/>
          </p:nvPr>
        </p:nvSpPr>
        <p:spPr/>
        <p:txBody>
          <a:bodyPr/>
          <a:lstStyle/>
          <a:p>
            <a:r>
              <a:rPr lang="en-US" smtClean="0"/>
              <a:t>Slide 1</a:t>
            </a:r>
            <a:endParaRPr lang="en-US"/>
          </a:p>
        </p:txBody>
      </p:sp>
      <p:sp>
        <p:nvSpPr>
          <p:cNvPr id="9" name="Slide Number Placeholder 8"/>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FB845-3490-4031-89C6-D7D1529633E8}" type="datetime1">
              <a:rPr lang="en-US" smtClean="0"/>
              <a:pPr/>
              <a:t>5/15/2012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Slide 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8F476-1752-4E10-A7F6-CBA497807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A8F46-9498-4F67-8577-AE59DD5D7184}" type="datetimeFigureOut">
              <a:rPr lang="en-US" smtClean="0"/>
              <a:pPr/>
              <a:t>5/15/2012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70CAD-83D8-4A6D-A9AC-C91B0A61C2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wmf"/><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wmf"/><Relationship Id="rId17" Type="http://schemas.openxmlformats.org/officeDocument/2006/relationships/image" Target="../media/image15.png"/><Relationship Id="rId25" Type="http://schemas.openxmlformats.org/officeDocument/2006/relationships/image" Target="../media/image23.emf"/><Relationship Id="rId2" Type="http://schemas.openxmlformats.org/officeDocument/2006/relationships/notesSlide" Target="../notesSlides/notesSlide3.xml"/><Relationship Id="rId16" Type="http://schemas.openxmlformats.org/officeDocument/2006/relationships/image" Target="../media/image14.png"/><Relationship Id="rId20" Type="http://schemas.openxmlformats.org/officeDocument/2006/relationships/image" Target="../media/image18.wmf"/><Relationship Id="rId29"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emf"/><Relationship Id="rId28" Type="http://schemas.openxmlformats.org/officeDocument/2006/relationships/image" Target="../media/image26.emf"/><Relationship Id="rId10" Type="http://schemas.openxmlformats.org/officeDocument/2006/relationships/image" Target="../media/image8.jpe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emf"/><Relationship Id="rId30" Type="http://schemas.openxmlformats.org/officeDocument/2006/relationships/image" Target="../media/image28.wmf"/></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44.jpeg"/><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wmf"/><Relationship Id="rId1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770537"/>
          </a:xfrm>
          <a:prstGeom prst="rect">
            <a:avLst/>
          </a:prstGeom>
          <a:noFill/>
          <a:ln w="12700">
            <a:noFill/>
            <a:miter lim="800000"/>
            <a:headEnd type="none" w="sm" len="sm"/>
            <a:tailEnd type="none" w="sm" len="sm"/>
          </a:ln>
          <a:effectLst/>
        </p:spPr>
        <p:txBody>
          <a:bodyPr>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a:t>
            </a:r>
            <a:r>
              <a:rPr lang="en-US" sz="1600" b="1" dirty="0" smtClean="0">
                <a:latin typeface="Times New Roman" pitchFamily="18" charset="0"/>
                <a:cs typeface="Times New Roman" pitchFamily="18" charset="0"/>
              </a:rPr>
              <a:t>: </a:t>
            </a:r>
            <a:r>
              <a:rPr lang="en-US" altLang="ko-KR" sz="1600" b="1" dirty="0" smtClean="0">
                <a:latin typeface="Times New Roman" pitchFamily="18" charset="0"/>
                <a:cs typeface="Times New Roman" pitchFamily="18" charset="0"/>
              </a:rPr>
              <a:t>Response to the Call for Applications</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Date Submitted</a:t>
            </a:r>
            <a:r>
              <a:rPr lang="en-US" sz="1600" b="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Source</a:t>
            </a:r>
            <a:r>
              <a:rPr lang="en-US" sz="1600" b="1" dirty="0" smtClean="0">
                <a:latin typeface="Times New Roman" pitchFamily="18" charset="0"/>
                <a:cs typeface="Times New Roman" pitchFamily="18" charset="0"/>
              </a:rPr>
              <a:t>: </a:t>
            </a:r>
            <a:r>
              <a:rPr lang="en-US" altLang="ko-KR" sz="1600" b="1" dirty="0">
                <a:latin typeface="Times New Roman" pitchFamily="18" charset="0"/>
                <a:cs typeface="Times New Roman" pitchFamily="18" charset="0"/>
              </a:rPr>
              <a:t>Sunggeun Jin, Jinkyeong Kim, </a:t>
            </a:r>
            <a:r>
              <a:rPr lang="en-US" altLang="ko-KR" sz="1600" b="1" dirty="0" err="1">
                <a:latin typeface="Times New Roman" pitchFamily="18" charset="0"/>
                <a:cs typeface="Times New Roman" pitchFamily="18" charset="0"/>
              </a:rPr>
              <a:t>Byung</a:t>
            </a:r>
            <a:r>
              <a:rPr lang="en-US" altLang="ko-KR" sz="1600" b="1" dirty="0">
                <a:latin typeface="Times New Roman" pitchFamily="18" charset="0"/>
                <a:cs typeface="Times New Roman" pitchFamily="18" charset="0"/>
              </a:rPr>
              <a:t>-Jae </a:t>
            </a:r>
            <a:r>
              <a:rPr lang="en-US" altLang="ko-KR" sz="1600" b="1" dirty="0" err="1">
                <a:latin typeface="Times New Roman" pitchFamily="18" charset="0"/>
                <a:cs typeface="Times New Roman" pitchFamily="18" charset="0"/>
              </a:rPr>
              <a:t>Kwak</a:t>
            </a:r>
            <a:r>
              <a:rPr lang="en-US" altLang="ko-KR" sz="1600" b="1" dirty="0">
                <a:latin typeface="Times New Roman" pitchFamily="18" charset="0"/>
                <a:cs typeface="Times New Roman" pitchFamily="18" charset="0"/>
              </a:rPr>
              <a:t>, Young-</a:t>
            </a:r>
            <a:r>
              <a:rPr lang="en-US" altLang="ko-KR" sz="1600" b="1" dirty="0" err="1">
                <a:latin typeface="Times New Roman" pitchFamily="18" charset="0"/>
                <a:cs typeface="Times New Roman" pitchFamily="18" charset="0"/>
              </a:rPr>
              <a:t>Hoon</a:t>
            </a:r>
            <a:r>
              <a:rPr lang="en-US" altLang="ko-KR" sz="1600" b="1" dirty="0">
                <a:latin typeface="Times New Roman" pitchFamily="18" charset="0"/>
                <a:cs typeface="Times New Roman" pitchFamily="18" charset="0"/>
              </a:rPr>
              <a:t> Kim, </a:t>
            </a:r>
            <a:r>
              <a:rPr lang="en-US" altLang="ko-KR" sz="1600" b="1" dirty="0" err="1">
                <a:latin typeface="Times New Roman" pitchFamily="18" charset="0"/>
                <a:cs typeface="Times New Roman" pitchFamily="18" charset="0"/>
              </a:rPr>
              <a:t>Soochang</a:t>
            </a:r>
            <a:r>
              <a:rPr lang="en-US" altLang="ko-KR" sz="1600" b="1" dirty="0">
                <a:latin typeface="Times New Roman" pitchFamily="18" charset="0"/>
                <a:cs typeface="Times New Roman" pitchFamily="18" charset="0"/>
              </a:rPr>
              <a:t> Kim, </a:t>
            </a:r>
            <a:r>
              <a:rPr lang="en-US" altLang="ko-KR" sz="1600" b="1" dirty="0" err="1">
                <a:latin typeface="Times New Roman" pitchFamily="18" charset="0"/>
                <a:cs typeface="Times New Roman" pitchFamily="18" charset="0"/>
              </a:rPr>
              <a:t>Seon-Ae</a:t>
            </a:r>
            <a:r>
              <a:rPr lang="en-US" altLang="ko-KR" sz="1600" b="1" dirty="0">
                <a:latin typeface="Times New Roman" pitchFamily="18" charset="0"/>
                <a:cs typeface="Times New Roman" pitchFamily="18" charset="0"/>
              </a:rPr>
              <a:t> Kim, and </a:t>
            </a:r>
            <a:r>
              <a:rPr lang="en-US" altLang="ko-KR" sz="1600" b="1" dirty="0" err="1">
                <a:latin typeface="Times New Roman" pitchFamily="18" charset="0"/>
                <a:cs typeface="Times New Roman" pitchFamily="18" charset="0"/>
              </a:rPr>
              <a:t>Sungcheol</a:t>
            </a:r>
            <a:r>
              <a:rPr lang="en-US" altLang="ko-KR" sz="1600" b="1" dirty="0">
                <a:latin typeface="Times New Roman" pitchFamily="18" charset="0"/>
                <a:cs typeface="Times New Roman" pitchFamily="18" charset="0"/>
              </a:rPr>
              <a:t> </a:t>
            </a:r>
            <a:r>
              <a:rPr lang="en-US" altLang="ko-KR" sz="1600" b="1" dirty="0" smtClean="0">
                <a:latin typeface="Times New Roman" pitchFamily="18" charset="0"/>
                <a:cs typeface="Times New Roman" pitchFamily="18" charset="0"/>
              </a:rPr>
              <a:t>Chang</a:t>
            </a:r>
          </a:p>
          <a:p>
            <a:pPr marL="228600"/>
            <a:r>
              <a:rPr lang="en-US" sz="1600" dirty="0" smtClean="0">
                <a:latin typeface="Times New Roman" pitchFamily="18" charset="0"/>
                <a:cs typeface="Times New Roman" pitchFamily="18" charset="0"/>
              </a:rPr>
              <a:t>Address: sgjin@etri.re.kr</a:t>
            </a:r>
            <a:endParaRPr lang="en-US" sz="1600" dirty="0">
              <a:latin typeface="Times New Roman" pitchFamily="18" charset="0"/>
              <a:cs typeface="Times New Roman" pitchFamily="18" charset="0"/>
            </a:endParaRPr>
          </a:p>
          <a:p>
            <a:pPr marL="228600"/>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Re</a:t>
            </a:r>
            <a:r>
              <a:rPr lang="en-US" sz="1600" b="1" dirty="0" smtClean="0">
                <a:latin typeface="Times New Roman" pitchFamily="18" charset="0"/>
                <a:cs typeface="Times New Roman" pitchFamily="18" charset="0"/>
              </a:rPr>
              <a:t>: Call for Applications</a:t>
            </a:r>
            <a:endParaRPr lang="en-US" sz="1600" dirty="0">
              <a:latin typeface="Times New Roman" pitchFamily="18" charset="0"/>
              <a:cs typeface="Times New Roman" pitchFamily="18" charset="0"/>
            </a:endParaRPr>
          </a:p>
          <a:p>
            <a:pPr marL="228600">
              <a:spcBef>
                <a:spcPts val="600"/>
              </a:spcBef>
              <a:spcAft>
                <a:spcPts val="600"/>
              </a:spcAft>
            </a:pPr>
            <a:r>
              <a:rPr lang="en-US" sz="1600" b="1" dirty="0" smtClean="0">
                <a:latin typeface="Times New Roman" pitchFamily="18" charset="0"/>
                <a:cs typeface="Times New Roman" pitchFamily="18" charset="0"/>
              </a:rPr>
              <a:t>Abstract: We provide the usage cases for the PAC applications. </a:t>
            </a:r>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Purpose:</a:t>
            </a:r>
            <a:r>
              <a:rPr lang="en-US" sz="1600" dirty="0">
                <a:latin typeface="Times New Roman" pitchFamily="18" charset="0"/>
                <a:cs typeface="Times New Roman" pitchFamily="18" charset="0"/>
              </a:rPr>
              <a:t>	</a:t>
            </a:r>
          </a:p>
          <a:p>
            <a:pPr marL="228600"/>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91000" y="63246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4167408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Outline</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PAC Applications in Near Future</a:t>
            </a:r>
          </a:p>
          <a:p>
            <a:r>
              <a:rPr lang="en-US" altLang="ko-KR" sz="2400" dirty="0" smtClean="0"/>
              <a:t>Technical Features for Coverage</a:t>
            </a:r>
          </a:p>
          <a:p>
            <a:r>
              <a:rPr lang="en-US" altLang="ko-KR" sz="2400" dirty="0" smtClean="0"/>
              <a:t>Application Examples</a:t>
            </a:r>
          </a:p>
          <a:p>
            <a:r>
              <a:rPr lang="en-US" altLang="ko-KR" sz="2400" dirty="0" smtClean="0"/>
              <a:t>PAC Functions</a:t>
            </a:r>
          </a:p>
          <a:p>
            <a:r>
              <a:rPr lang="en-US" altLang="ko-KR" sz="2400" dirty="0" smtClean="0"/>
              <a:t>Summary</a:t>
            </a:r>
            <a:endParaRPr lang="en-US" altLang="ko-KR" sz="2400" dirty="0"/>
          </a:p>
          <a:p>
            <a:pPr lvl="1"/>
            <a:endParaRPr lang="en-US" altLang="ko-KR" dirty="0" smtClean="0"/>
          </a:p>
          <a:p>
            <a:pPr lvl="1"/>
            <a:endParaRPr lang="en-US" altLang="ko-KR" dirty="0" smtClean="0"/>
          </a:p>
        </p:txBody>
      </p:sp>
    </p:spTree>
    <p:extLst>
      <p:ext uri="{BB962C8B-B14F-4D97-AF65-F5344CB8AC3E}">
        <p14:creationId xmlns:p14="http://schemas.microsoft.com/office/powerpoint/2010/main" val="3142980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자유형 124"/>
          <p:cNvSpPr/>
          <p:nvPr/>
        </p:nvSpPr>
        <p:spPr>
          <a:xfrm>
            <a:off x="2195736" y="3855087"/>
            <a:ext cx="1872208" cy="1080120"/>
          </a:xfrm>
          <a:custGeom>
            <a:avLst/>
            <a:gdLst>
              <a:gd name="connsiteX0" fmla="*/ 0 w 2474976"/>
              <a:gd name="connsiteY0" fmla="*/ 755904 h 1548384"/>
              <a:gd name="connsiteX1" fmla="*/ 963168 w 2474976"/>
              <a:gd name="connsiteY1" fmla="*/ 0 h 1548384"/>
              <a:gd name="connsiteX2" fmla="*/ 2231136 w 2474976"/>
              <a:gd name="connsiteY2" fmla="*/ 560832 h 1548384"/>
              <a:gd name="connsiteX3" fmla="*/ 2474976 w 2474976"/>
              <a:gd name="connsiteY3" fmla="*/ 1060704 h 1548384"/>
              <a:gd name="connsiteX4" fmla="*/ 1767840 w 2474976"/>
              <a:gd name="connsiteY4" fmla="*/ 1548384 h 1548384"/>
              <a:gd name="connsiteX5" fmla="*/ 329184 w 2474976"/>
              <a:gd name="connsiteY5" fmla="*/ 1328928 h 1548384"/>
              <a:gd name="connsiteX6" fmla="*/ 0 w 2474976"/>
              <a:gd name="connsiteY6" fmla="*/ 755904 h 1548384"/>
              <a:gd name="connsiteX0" fmla="*/ 0 w 2259761"/>
              <a:gd name="connsiteY0" fmla="*/ 755904 h 1548384"/>
              <a:gd name="connsiteX1" fmla="*/ 963168 w 2259761"/>
              <a:gd name="connsiteY1" fmla="*/ 0 h 1548384"/>
              <a:gd name="connsiteX2" fmla="*/ 2231136 w 2259761"/>
              <a:gd name="connsiteY2" fmla="*/ 560832 h 1548384"/>
              <a:gd name="connsiteX3" fmla="*/ 2259761 w 2259761"/>
              <a:gd name="connsiteY3" fmla="*/ 825805 h 1548384"/>
              <a:gd name="connsiteX4" fmla="*/ 1767840 w 2259761"/>
              <a:gd name="connsiteY4" fmla="*/ 1548384 h 1548384"/>
              <a:gd name="connsiteX5" fmla="*/ 329184 w 2259761"/>
              <a:gd name="connsiteY5" fmla="*/ 1328928 h 1548384"/>
              <a:gd name="connsiteX6" fmla="*/ 0 w 2259761"/>
              <a:gd name="connsiteY6" fmla="*/ 755904 h 1548384"/>
              <a:gd name="connsiteX0" fmla="*/ 0 w 2259761"/>
              <a:gd name="connsiteY0" fmla="*/ 755904 h 1548384"/>
              <a:gd name="connsiteX1" fmla="*/ 963168 w 2259761"/>
              <a:gd name="connsiteY1" fmla="*/ 0 h 1548384"/>
              <a:gd name="connsiteX2" fmla="*/ 1936938 w 2259761"/>
              <a:gd name="connsiteY2" fmla="*/ 516128 h 1548384"/>
              <a:gd name="connsiteX3" fmla="*/ 2259761 w 2259761"/>
              <a:gd name="connsiteY3" fmla="*/ 825805 h 1548384"/>
              <a:gd name="connsiteX4" fmla="*/ 1767840 w 2259761"/>
              <a:gd name="connsiteY4" fmla="*/ 1548384 h 1548384"/>
              <a:gd name="connsiteX5" fmla="*/ 329184 w 2259761"/>
              <a:gd name="connsiteY5" fmla="*/ 1328928 h 1548384"/>
              <a:gd name="connsiteX6" fmla="*/ 0 w 2259761"/>
              <a:gd name="connsiteY6" fmla="*/ 755904 h 1548384"/>
              <a:gd name="connsiteX0" fmla="*/ 0 w 2259761"/>
              <a:gd name="connsiteY0" fmla="*/ 755904 h 1341933"/>
              <a:gd name="connsiteX1" fmla="*/ 963168 w 2259761"/>
              <a:gd name="connsiteY1" fmla="*/ 0 h 1341933"/>
              <a:gd name="connsiteX2" fmla="*/ 1936938 w 2259761"/>
              <a:gd name="connsiteY2" fmla="*/ 516128 h 1341933"/>
              <a:gd name="connsiteX3" fmla="*/ 2259761 w 2259761"/>
              <a:gd name="connsiteY3" fmla="*/ 825805 h 1341933"/>
              <a:gd name="connsiteX4" fmla="*/ 1506507 w 2259761"/>
              <a:gd name="connsiteY4" fmla="*/ 1341933 h 1341933"/>
              <a:gd name="connsiteX5" fmla="*/ 329184 w 2259761"/>
              <a:gd name="connsiteY5" fmla="*/ 1328928 h 1341933"/>
              <a:gd name="connsiteX6" fmla="*/ 0 w 2259761"/>
              <a:gd name="connsiteY6" fmla="*/ 755904 h 1341933"/>
              <a:gd name="connsiteX0" fmla="*/ 0 w 2259761"/>
              <a:gd name="connsiteY0" fmla="*/ 755904 h 1548384"/>
              <a:gd name="connsiteX1" fmla="*/ 963168 w 2259761"/>
              <a:gd name="connsiteY1" fmla="*/ 0 h 1548384"/>
              <a:gd name="connsiteX2" fmla="*/ 1936938 w 2259761"/>
              <a:gd name="connsiteY2" fmla="*/ 516128 h 1548384"/>
              <a:gd name="connsiteX3" fmla="*/ 2259761 w 2259761"/>
              <a:gd name="connsiteY3" fmla="*/ 825805 h 1548384"/>
              <a:gd name="connsiteX4" fmla="*/ 1506507 w 2259761"/>
              <a:gd name="connsiteY4" fmla="*/ 1548384 h 1548384"/>
              <a:gd name="connsiteX5" fmla="*/ 329184 w 2259761"/>
              <a:gd name="connsiteY5" fmla="*/ 1328928 h 1548384"/>
              <a:gd name="connsiteX6" fmla="*/ 0 w 2259761"/>
              <a:gd name="connsiteY6" fmla="*/ 755904 h 1548384"/>
              <a:gd name="connsiteX0" fmla="*/ 0 w 2259761"/>
              <a:gd name="connsiteY0" fmla="*/ 755904 h 1548384"/>
              <a:gd name="connsiteX1" fmla="*/ 963168 w 2259761"/>
              <a:gd name="connsiteY1" fmla="*/ 0 h 1548384"/>
              <a:gd name="connsiteX2" fmla="*/ 1936938 w 2259761"/>
              <a:gd name="connsiteY2" fmla="*/ 516128 h 1548384"/>
              <a:gd name="connsiteX3" fmla="*/ 2259761 w 2259761"/>
              <a:gd name="connsiteY3" fmla="*/ 825805 h 1548384"/>
              <a:gd name="connsiteX4" fmla="*/ 1506507 w 2259761"/>
              <a:gd name="connsiteY4" fmla="*/ 1548384 h 1548384"/>
              <a:gd name="connsiteX5" fmla="*/ 0 w 2259761"/>
              <a:gd name="connsiteY5" fmla="*/ 1445158 h 1548384"/>
              <a:gd name="connsiteX6" fmla="*/ 0 w 2259761"/>
              <a:gd name="connsiteY6" fmla="*/ 755904 h 1548384"/>
              <a:gd name="connsiteX0" fmla="*/ 0 w 2797799"/>
              <a:gd name="connsiteY0" fmla="*/ 722579 h 1548384"/>
              <a:gd name="connsiteX1" fmla="*/ 1501206 w 2797799"/>
              <a:gd name="connsiteY1" fmla="*/ 0 h 1548384"/>
              <a:gd name="connsiteX2" fmla="*/ 2474976 w 2797799"/>
              <a:gd name="connsiteY2" fmla="*/ 516128 h 1548384"/>
              <a:gd name="connsiteX3" fmla="*/ 2797799 w 2797799"/>
              <a:gd name="connsiteY3" fmla="*/ 825805 h 1548384"/>
              <a:gd name="connsiteX4" fmla="*/ 2044545 w 2797799"/>
              <a:gd name="connsiteY4" fmla="*/ 1548384 h 1548384"/>
              <a:gd name="connsiteX5" fmla="*/ 538038 w 2797799"/>
              <a:gd name="connsiteY5" fmla="*/ 1445158 h 1548384"/>
              <a:gd name="connsiteX6" fmla="*/ 0 w 2797799"/>
              <a:gd name="connsiteY6" fmla="*/ 722579 h 154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7799" h="1548384">
                <a:moveTo>
                  <a:pt x="0" y="722579"/>
                </a:moveTo>
                <a:lnTo>
                  <a:pt x="1501206" y="0"/>
                </a:lnTo>
                <a:lnTo>
                  <a:pt x="2474976" y="516128"/>
                </a:lnTo>
                <a:lnTo>
                  <a:pt x="2797799" y="825805"/>
                </a:lnTo>
                <a:lnTo>
                  <a:pt x="2044545" y="1548384"/>
                </a:lnTo>
                <a:lnTo>
                  <a:pt x="538038" y="1445158"/>
                </a:lnTo>
                <a:lnTo>
                  <a:pt x="0" y="722579"/>
                </a:lnTo>
                <a:close/>
              </a:path>
            </a:pathLst>
          </a:custGeom>
          <a:solidFill>
            <a:schemeClr val="accent5">
              <a:lumMod val="75000"/>
            </a:schemeClr>
          </a:solidFill>
          <a:ln>
            <a:no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7" name="Picture 2" descr="C:\Users\Administrator\AppData\Local\Microsoft\Windows\Temporary Internet Files\Content.IE5\4O5ZB1A4\MC900202566[1].wmf"/>
          <p:cNvPicPr>
            <a:picLocks noChangeAspect="1" noChangeArrowheads="1"/>
          </p:cNvPicPr>
          <p:nvPr/>
        </p:nvPicPr>
        <p:blipFill>
          <a:blip r:embed="rId3" cstate="print"/>
          <a:srcRect/>
          <a:stretch>
            <a:fillRect/>
          </a:stretch>
        </p:blipFill>
        <p:spPr bwMode="auto">
          <a:xfrm>
            <a:off x="2195736" y="3999103"/>
            <a:ext cx="845525" cy="432048"/>
          </a:xfrm>
          <a:prstGeom prst="rect">
            <a:avLst/>
          </a:prstGeom>
          <a:noFill/>
        </p:spPr>
      </p:pic>
      <p:grpSp>
        <p:nvGrpSpPr>
          <p:cNvPr id="48" name="그룹 63"/>
          <p:cNvGrpSpPr/>
          <p:nvPr/>
        </p:nvGrpSpPr>
        <p:grpSpPr>
          <a:xfrm>
            <a:off x="899592" y="2297053"/>
            <a:ext cx="2304256" cy="1271244"/>
            <a:chOff x="-36512" y="2263560"/>
            <a:chExt cx="2304256" cy="1381328"/>
          </a:xfrm>
        </p:grpSpPr>
        <p:grpSp>
          <p:nvGrpSpPr>
            <p:cNvPr id="54" name="그룹 257"/>
            <p:cNvGrpSpPr>
              <a:grpSpLocks/>
            </p:cNvGrpSpPr>
            <p:nvPr/>
          </p:nvGrpSpPr>
          <p:grpSpPr bwMode="auto">
            <a:xfrm>
              <a:off x="107504" y="2420888"/>
              <a:ext cx="1958400" cy="1224000"/>
              <a:chOff x="107503" y="3717031"/>
              <a:chExt cx="5715003" cy="2209800"/>
            </a:xfrm>
          </p:grpSpPr>
          <p:pic>
            <p:nvPicPr>
              <p:cNvPr id="58" name="Picture 4" descr="http://imgcar.dcinside.com/study/interior/1.jpg"/>
              <p:cNvPicPr>
                <a:picLocks noChangeAspect="1" noChangeArrowheads="1"/>
              </p:cNvPicPr>
              <p:nvPr/>
            </p:nvPicPr>
            <p:blipFill>
              <a:blip r:embed="rId4" cstate="print"/>
              <a:srcRect b="43689"/>
              <a:stretch>
                <a:fillRect/>
              </a:stretch>
            </p:blipFill>
            <p:spPr bwMode="auto">
              <a:xfrm>
                <a:off x="107503" y="3717031"/>
                <a:ext cx="5715003" cy="2209800"/>
              </a:xfrm>
              <a:prstGeom prst="rect">
                <a:avLst/>
              </a:prstGeom>
              <a:noFill/>
              <a:ln w="31750">
                <a:solidFill>
                  <a:schemeClr val="accent2">
                    <a:lumMod val="75000"/>
                  </a:schemeClr>
                </a:solidFill>
                <a:miter lim="800000"/>
                <a:headEnd/>
                <a:tailEnd/>
              </a:ln>
              <a:effectLst>
                <a:outerShdw blurRad="50800" dist="38100" dir="2700000" algn="tl" rotWithShape="0">
                  <a:prstClr val="black">
                    <a:alpha val="40000"/>
                  </a:prstClr>
                </a:outerShdw>
              </a:effectLst>
            </p:spPr>
          </p:pic>
          <p:pic>
            <p:nvPicPr>
              <p:cNvPr id="59" name="Picture 6"/>
              <p:cNvPicPr>
                <a:picLocks noChangeAspect="1" noChangeArrowheads="1"/>
              </p:cNvPicPr>
              <p:nvPr/>
            </p:nvPicPr>
            <p:blipFill>
              <a:blip r:embed="rId5" cstate="print"/>
              <a:srcRect/>
              <a:stretch>
                <a:fillRect/>
              </a:stretch>
            </p:blipFill>
            <p:spPr bwMode="auto">
              <a:xfrm>
                <a:off x="840767" y="4221092"/>
                <a:ext cx="4248473" cy="792088"/>
              </a:xfrm>
              <a:prstGeom prst="rect">
                <a:avLst/>
              </a:prstGeom>
              <a:noFill/>
              <a:ln w="9525">
                <a:noFill/>
                <a:miter lim="800000"/>
                <a:headEnd/>
                <a:tailEnd/>
              </a:ln>
              <a:effectLst/>
            </p:spPr>
          </p:pic>
          <p:pic>
            <p:nvPicPr>
              <p:cNvPr id="60" name="Picture 7"/>
              <p:cNvPicPr>
                <a:picLocks noChangeAspect="1" noChangeArrowheads="1"/>
              </p:cNvPicPr>
              <p:nvPr/>
            </p:nvPicPr>
            <p:blipFill>
              <a:blip r:embed="rId6" cstate="print"/>
              <a:srcRect/>
              <a:stretch>
                <a:fillRect/>
              </a:stretch>
            </p:blipFill>
            <p:spPr bwMode="auto">
              <a:xfrm>
                <a:off x="4383004" y="4376220"/>
                <a:ext cx="258023" cy="543495"/>
              </a:xfrm>
              <a:prstGeom prst="rect">
                <a:avLst/>
              </a:prstGeom>
              <a:noFill/>
              <a:ln w="9525">
                <a:noFill/>
                <a:miter lim="800000"/>
                <a:headEnd/>
                <a:tailEnd/>
              </a:ln>
              <a:effectLst/>
            </p:spPr>
          </p:pic>
          <p:pic>
            <p:nvPicPr>
              <p:cNvPr id="61" name="Picture 8"/>
              <p:cNvPicPr>
                <a:picLocks noChangeAspect="1" noChangeArrowheads="1"/>
              </p:cNvPicPr>
              <p:nvPr/>
            </p:nvPicPr>
            <p:blipFill>
              <a:blip r:embed="rId7" cstate="print"/>
              <a:srcRect/>
              <a:stretch>
                <a:fillRect/>
              </a:stretch>
            </p:blipFill>
            <p:spPr bwMode="auto">
              <a:xfrm>
                <a:off x="2903693" y="4585076"/>
                <a:ext cx="378376" cy="280143"/>
              </a:xfrm>
              <a:prstGeom prst="rect">
                <a:avLst/>
              </a:prstGeom>
              <a:noFill/>
              <a:ln w="9525">
                <a:noFill/>
                <a:miter lim="800000"/>
                <a:headEnd/>
                <a:tailEnd/>
              </a:ln>
              <a:effectLst/>
            </p:spPr>
          </p:pic>
          <p:sp>
            <p:nvSpPr>
              <p:cNvPr id="63" name="타원 92"/>
              <p:cNvSpPr/>
              <p:nvPr/>
            </p:nvSpPr>
            <p:spPr>
              <a:xfrm>
                <a:off x="2842856" y="4509061"/>
                <a:ext cx="504157" cy="412720"/>
              </a:xfrm>
              <a:prstGeom prst="ellipse">
                <a:avLst/>
              </a:prstGeom>
              <a:solidFill>
                <a:srgbClr val="5DD3FD">
                  <a:alpha val="32000"/>
                </a:srgbClr>
              </a:solidFill>
              <a:ln>
                <a:solidFill>
                  <a:srgbClr val="5DD3F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600"/>
              </a:p>
            </p:txBody>
          </p:sp>
          <p:sp>
            <p:nvSpPr>
              <p:cNvPr id="64" name="직사각형 93"/>
              <p:cNvSpPr/>
              <p:nvPr/>
            </p:nvSpPr>
            <p:spPr>
              <a:xfrm>
                <a:off x="3171654" y="4485574"/>
                <a:ext cx="2399327" cy="395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altLang="ko-KR" sz="700" b="1" dirty="0">
                    <a:solidFill>
                      <a:srgbClr val="5DD3FD"/>
                    </a:solidFill>
                  </a:rPr>
                  <a:t>Distance : 5m</a:t>
                </a:r>
              </a:p>
              <a:p>
                <a:pPr>
                  <a:defRPr/>
                </a:pPr>
                <a:r>
                  <a:rPr lang="en-US" altLang="ko-KR" sz="700" b="1" dirty="0">
                    <a:solidFill>
                      <a:srgbClr val="FF0000"/>
                    </a:solidFill>
                  </a:rPr>
                  <a:t>Caution</a:t>
                </a:r>
                <a:endParaRPr lang="ko-KR" altLang="en-US" sz="700" b="1" dirty="0">
                  <a:solidFill>
                    <a:srgbClr val="FF0000"/>
                  </a:solidFill>
                </a:endParaRPr>
              </a:p>
            </p:txBody>
          </p:sp>
          <p:sp>
            <p:nvSpPr>
              <p:cNvPr id="65" name="직사각형 94"/>
              <p:cNvSpPr/>
              <p:nvPr/>
            </p:nvSpPr>
            <p:spPr>
              <a:xfrm>
                <a:off x="3479256" y="4109762"/>
                <a:ext cx="1891201" cy="395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altLang="ko-KR" sz="700" b="1" dirty="0">
                    <a:solidFill>
                      <a:srgbClr val="FF99FF"/>
                    </a:solidFill>
                  </a:rPr>
                  <a:t>Speed Limit</a:t>
                </a:r>
                <a:endParaRPr lang="ko-KR" altLang="en-US" sz="700" b="1" dirty="0">
                  <a:solidFill>
                    <a:srgbClr val="FF99FF"/>
                  </a:solidFill>
                </a:endParaRPr>
              </a:p>
            </p:txBody>
          </p:sp>
          <p:pic>
            <p:nvPicPr>
              <p:cNvPr id="66" name="Picture 10"/>
              <p:cNvPicPr>
                <a:picLocks noChangeAspect="1" noChangeArrowheads="1"/>
              </p:cNvPicPr>
              <p:nvPr/>
            </p:nvPicPr>
            <p:blipFill>
              <a:blip r:embed="rId8" cstate="print"/>
              <a:srcRect/>
              <a:stretch>
                <a:fillRect/>
              </a:stretch>
            </p:blipFill>
            <p:spPr bwMode="auto">
              <a:xfrm>
                <a:off x="1125563" y="4518751"/>
                <a:ext cx="455106" cy="426361"/>
              </a:xfrm>
              <a:prstGeom prst="rect">
                <a:avLst/>
              </a:prstGeom>
              <a:noFill/>
              <a:ln w="9525">
                <a:noFill/>
                <a:miter lim="800000"/>
                <a:headEnd/>
                <a:tailEnd/>
              </a:ln>
              <a:effectLst/>
            </p:spPr>
          </p:pic>
        </p:grpSp>
        <p:sp>
          <p:nvSpPr>
            <p:cNvPr id="57" name="TextBox 341"/>
            <p:cNvSpPr txBox="1"/>
            <p:nvPr/>
          </p:nvSpPr>
          <p:spPr bwMode="auto">
            <a:xfrm>
              <a:off x="-36512" y="2263560"/>
              <a:ext cx="2304256" cy="284264"/>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100" b="1" spc="-150" dirty="0" smtClean="0">
                  <a:ln w="11430"/>
                  <a:effectLst>
                    <a:outerShdw blurRad="76200" dist="50800" dir="5400000" algn="tl" rotWithShape="0">
                      <a:srgbClr val="000000">
                        <a:alpha val="65000"/>
                      </a:srgbClr>
                    </a:outerShdw>
                  </a:effectLst>
                  <a:latin typeface="맑은 고딕" pitchFamily="50" charset="-127"/>
                  <a:ea typeface="맑은 고딕" pitchFamily="50" charset="-127"/>
                </a:rPr>
                <a:t>Smart Driving</a:t>
              </a:r>
              <a:endParaRPr lang="ko-KR" altLang="en-US" sz="1100" b="1" spc="-150" dirty="0" smtClean="0">
                <a:ln w="11430"/>
                <a:effectLst>
                  <a:outerShdw blurRad="76200" dist="50800" dir="5400000" algn="tl" rotWithShape="0">
                    <a:srgbClr val="000000">
                      <a:alpha val="65000"/>
                    </a:srgbClr>
                  </a:outerShdw>
                </a:effectLst>
                <a:latin typeface="맑은 고딕" pitchFamily="50" charset="-127"/>
                <a:ea typeface="맑은 고딕" pitchFamily="50" charset="-127"/>
              </a:endParaRPr>
            </a:p>
          </p:txBody>
        </p:sp>
      </p:grpSp>
      <p:grpSp>
        <p:nvGrpSpPr>
          <p:cNvPr id="67" name="그룹 73"/>
          <p:cNvGrpSpPr/>
          <p:nvPr/>
        </p:nvGrpSpPr>
        <p:grpSpPr>
          <a:xfrm>
            <a:off x="467544" y="3423633"/>
            <a:ext cx="2016224" cy="1271264"/>
            <a:chOff x="5630604" y="3415233"/>
            <a:chExt cx="2016224" cy="1381349"/>
          </a:xfrm>
        </p:grpSpPr>
        <p:pic>
          <p:nvPicPr>
            <p:cNvPr id="68" name="Picture 4"/>
            <p:cNvPicPr>
              <a:picLocks noChangeAspect="1" noChangeArrowheads="1"/>
            </p:cNvPicPr>
            <p:nvPr/>
          </p:nvPicPr>
          <p:blipFill>
            <a:blip r:embed="rId9" cstate="print"/>
            <a:srcRect/>
            <a:stretch>
              <a:fillRect/>
            </a:stretch>
          </p:blipFill>
          <p:spPr bwMode="auto">
            <a:xfrm>
              <a:off x="5652120" y="3573016"/>
              <a:ext cx="1958688" cy="1223566"/>
            </a:xfrm>
            <a:prstGeom prst="rect">
              <a:avLst/>
            </a:prstGeom>
            <a:noFill/>
            <a:ln w="34925">
              <a:solidFill>
                <a:schemeClr val="accent1">
                  <a:lumMod val="50000"/>
                </a:schemeClr>
              </a:solidFill>
              <a:miter lim="800000"/>
              <a:headEnd/>
              <a:tailEnd/>
            </a:ln>
            <a:effectLst>
              <a:outerShdw blurRad="50800" dist="38100" dir="2700000" algn="tl" rotWithShape="0">
                <a:prstClr val="black">
                  <a:alpha val="40000"/>
                </a:prstClr>
              </a:outerShdw>
            </a:effectLst>
          </p:spPr>
        </p:pic>
        <p:pic>
          <p:nvPicPr>
            <p:cNvPr id="69" name="Picture 2"/>
            <p:cNvPicPr>
              <a:picLocks noChangeAspect="1" noChangeArrowheads="1"/>
            </p:cNvPicPr>
            <p:nvPr/>
          </p:nvPicPr>
          <p:blipFill>
            <a:blip r:embed="rId10" cstate="print"/>
            <a:srcRect/>
            <a:stretch>
              <a:fillRect/>
            </a:stretch>
          </p:blipFill>
          <p:spPr bwMode="auto">
            <a:xfrm>
              <a:off x="6051550" y="3987998"/>
              <a:ext cx="1249362" cy="59313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2" name="Picture 20" descr="Space3-Marketing-Campaign_pg11.png"/>
            <p:cNvPicPr>
              <a:picLocks noChangeAspect="1"/>
            </p:cNvPicPr>
            <p:nvPr/>
          </p:nvPicPr>
          <p:blipFill>
            <a:blip r:embed="rId11" cstate="print">
              <a:extLst>
                <a:ext uri="{28A0092B-C50C-407E-A947-70E740481C1C}">
                  <a14:useLocalDpi xmlns:a14="http://schemas.microsoft.com/office/drawing/2010/main" val="0"/>
                </a:ext>
              </a:extLst>
            </a:blip>
            <a:srcRect l="22325" t="24236" r="41772" b="58818"/>
            <a:stretch>
              <a:fillRect/>
            </a:stretch>
          </p:blipFill>
          <p:spPr bwMode="auto">
            <a:xfrm>
              <a:off x="6565999" y="3983972"/>
              <a:ext cx="288032" cy="21171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341"/>
            <p:cNvSpPr txBox="1"/>
            <p:nvPr/>
          </p:nvSpPr>
          <p:spPr bwMode="auto">
            <a:xfrm>
              <a:off x="5630604" y="3415233"/>
              <a:ext cx="2016224" cy="284264"/>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100" b="1" spc="-150" dirty="0" smtClean="0">
                  <a:ln w="11430"/>
                  <a:effectLst>
                    <a:outerShdw blurRad="76200" dist="50800" dir="5400000" algn="tl" rotWithShape="0">
                      <a:srgbClr val="000000">
                        <a:alpha val="65000"/>
                      </a:srgbClr>
                    </a:outerShdw>
                  </a:effectLst>
                  <a:latin typeface="맑은 고딕" pitchFamily="50" charset="-127"/>
                  <a:ea typeface="맑은 고딕" pitchFamily="50" charset="-127"/>
                </a:rPr>
                <a:t>Searches for services and users</a:t>
              </a:r>
              <a:endParaRPr lang="ko-KR" altLang="en-US" sz="1100" b="1" spc="-150" dirty="0">
                <a:ln w="11430"/>
                <a:effectLst>
                  <a:outerShdw blurRad="76200" dist="50800" dir="5400000" algn="tl" rotWithShape="0">
                    <a:srgbClr val="000000">
                      <a:alpha val="65000"/>
                    </a:srgbClr>
                  </a:outerShdw>
                </a:effectLst>
                <a:latin typeface="맑은 고딕" pitchFamily="50" charset="-127"/>
                <a:ea typeface="맑은 고딕" pitchFamily="50" charset="-127"/>
              </a:endParaRPr>
            </a:p>
          </p:txBody>
        </p:sp>
      </p:grpSp>
      <p:sp>
        <p:nvSpPr>
          <p:cNvPr id="81" name="자유형 21"/>
          <p:cNvSpPr/>
          <p:nvPr/>
        </p:nvSpPr>
        <p:spPr>
          <a:xfrm>
            <a:off x="3853184" y="4066614"/>
            <a:ext cx="1543750" cy="802103"/>
          </a:xfrm>
          <a:custGeom>
            <a:avLst/>
            <a:gdLst>
              <a:gd name="connsiteX0" fmla="*/ 0 w 1968285"/>
              <a:gd name="connsiteY0" fmla="*/ 798163 h 1115878"/>
              <a:gd name="connsiteX1" fmla="*/ 356461 w 1968285"/>
              <a:gd name="connsiteY1" fmla="*/ 1115878 h 1115878"/>
              <a:gd name="connsiteX2" fmla="*/ 1968285 w 1968285"/>
              <a:gd name="connsiteY2" fmla="*/ 77492 h 1115878"/>
              <a:gd name="connsiteX3" fmla="*/ 1766807 w 1968285"/>
              <a:gd name="connsiteY3" fmla="*/ 0 h 1115878"/>
              <a:gd name="connsiteX4" fmla="*/ 0 w 1968285"/>
              <a:gd name="connsiteY4" fmla="*/ 798163 h 1115878"/>
              <a:gd name="connsiteX0" fmla="*/ 0 w 2042630"/>
              <a:gd name="connsiteY0" fmla="*/ 764989 h 1115878"/>
              <a:gd name="connsiteX1" fmla="*/ 430806 w 2042630"/>
              <a:gd name="connsiteY1" fmla="*/ 1115878 h 1115878"/>
              <a:gd name="connsiteX2" fmla="*/ 2042630 w 2042630"/>
              <a:gd name="connsiteY2" fmla="*/ 77492 h 1115878"/>
              <a:gd name="connsiteX3" fmla="*/ 1841152 w 2042630"/>
              <a:gd name="connsiteY3" fmla="*/ 0 h 1115878"/>
              <a:gd name="connsiteX4" fmla="*/ 0 w 2042630"/>
              <a:gd name="connsiteY4" fmla="*/ 764989 h 1115878"/>
              <a:gd name="connsiteX0" fmla="*/ 0 w 2124334"/>
              <a:gd name="connsiteY0" fmla="*/ 764989 h 1115878"/>
              <a:gd name="connsiteX1" fmla="*/ 430806 w 2124334"/>
              <a:gd name="connsiteY1" fmla="*/ 1115878 h 1115878"/>
              <a:gd name="connsiteX2" fmla="*/ 2124334 w 2124334"/>
              <a:gd name="connsiteY2" fmla="*/ 1 h 1115878"/>
              <a:gd name="connsiteX3" fmla="*/ 1841152 w 2124334"/>
              <a:gd name="connsiteY3" fmla="*/ 0 h 1115878"/>
              <a:gd name="connsiteX4" fmla="*/ 0 w 2124334"/>
              <a:gd name="connsiteY4" fmla="*/ 764989 h 1115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334" h="1115878">
                <a:moveTo>
                  <a:pt x="0" y="764989"/>
                </a:moveTo>
                <a:lnTo>
                  <a:pt x="430806" y="1115878"/>
                </a:lnTo>
                <a:lnTo>
                  <a:pt x="2124334" y="1"/>
                </a:lnTo>
                <a:lnTo>
                  <a:pt x="1841152" y="0"/>
                </a:lnTo>
                <a:lnTo>
                  <a:pt x="0" y="764989"/>
                </a:lnTo>
                <a:close/>
              </a:path>
            </a:pathLst>
          </a:custGeom>
          <a:solidFill>
            <a:srgbClr val="9696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자유형 22"/>
          <p:cNvSpPr/>
          <p:nvPr/>
        </p:nvSpPr>
        <p:spPr>
          <a:xfrm>
            <a:off x="3971933" y="3952029"/>
            <a:ext cx="1840626" cy="1031274"/>
          </a:xfrm>
          <a:custGeom>
            <a:avLst/>
            <a:gdLst>
              <a:gd name="connsiteX0" fmla="*/ 0 w 1790055"/>
              <a:gd name="connsiteY0" fmla="*/ 131736 h 1084881"/>
              <a:gd name="connsiteX1" fmla="*/ 1394848 w 1790055"/>
              <a:gd name="connsiteY1" fmla="*/ 1084881 h 1084881"/>
              <a:gd name="connsiteX2" fmla="*/ 1790055 w 1790055"/>
              <a:gd name="connsiteY2" fmla="*/ 604434 h 1084881"/>
              <a:gd name="connsiteX3" fmla="*/ 147234 w 1790055"/>
              <a:gd name="connsiteY3" fmla="*/ 0 h 1084881"/>
              <a:gd name="connsiteX4" fmla="*/ 0 w 1790055"/>
              <a:gd name="connsiteY4" fmla="*/ 131736 h 1084881"/>
              <a:gd name="connsiteX0" fmla="*/ 0 w 1790055"/>
              <a:gd name="connsiteY0" fmla="*/ 131736 h 1027782"/>
              <a:gd name="connsiteX1" fmla="*/ 1270362 w 1790055"/>
              <a:gd name="connsiteY1" fmla="*/ 1027782 h 1027782"/>
              <a:gd name="connsiteX2" fmla="*/ 1790055 w 1790055"/>
              <a:gd name="connsiteY2" fmla="*/ 604434 h 1027782"/>
              <a:gd name="connsiteX3" fmla="*/ 147234 w 1790055"/>
              <a:gd name="connsiteY3" fmla="*/ 0 h 1027782"/>
              <a:gd name="connsiteX4" fmla="*/ 0 w 1790055"/>
              <a:gd name="connsiteY4" fmla="*/ 131736 h 1027782"/>
              <a:gd name="connsiteX0" fmla="*/ 0 w 1790055"/>
              <a:gd name="connsiteY0" fmla="*/ 192194 h 1088240"/>
              <a:gd name="connsiteX1" fmla="*/ 1270362 w 1790055"/>
              <a:gd name="connsiteY1" fmla="*/ 1088240 h 1088240"/>
              <a:gd name="connsiteX2" fmla="*/ 1790055 w 1790055"/>
              <a:gd name="connsiteY2" fmla="*/ 664892 h 1088240"/>
              <a:gd name="connsiteX3" fmla="*/ 0 w 1790055"/>
              <a:gd name="connsiteY3" fmla="*/ 0 h 1088240"/>
              <a:gd name="connsiteX4" fmla="*/ 0 w 1790055"/>
              <a:gd name="connsiteY4" fmla="*/ 192194 h 1088240"/>
              <a:gd name="connsiteX0" fmla="*/ 0 w 1913507"/>
              <a:gd name="connsiteY0" fmla="*/ 120916 h 1088240"/>
              <a:gd name="connsiteX1" fmla="*/ 1393814 w 1913507"/>
              <a:gd name="connsiteY1" fmla="*/ 1088240 h 1088240"/>
              <a:gd name="connsiteX2" fmla="*/ 1913507 w 1913507"/>
              <a:gd name="connsiteY2" fmla="*/ 664892 h 1088240"/>
              <a:gd name="connsiteX3" fmla="*/ 123452 w 1913507"/>
              <a:gd name="connsiteY3" fmla="*/ 0 h 1088240"/>
              <a:gd name="connsiteX4" fmla="*/ 0 w 1913507"/>
              <a:gd name="connsiteY4" fmla="*/ 120916 h 108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507" h="1088240">
                <a:moveTo>
                  <a:pt x="0" y="120916"/>
                </a:moveTo>
                <a:lnTo>
                  <a:pt x="1393814" y="1088240"/>
                </a:lnTo>
                <a:lnTo>
                  <a:pt x="1913507" y="664892"/>
                </a:lnTo>
                <a:lnTo>
                  <a:pt x="123452" y="0"/>
                </a:lnTo>
                <a:lnTo>
                  <a:pt x="0" y="120916"/>
                </a:lnTo>
                <a:close/>
              </a:path>
            </a:pathLst>
          </a:cu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3" name="직선 연결선 23"/>
          <p:cNvCxnSpPr/>
          <p:nvPr/>
        </p:nvCxnSpPr>
        <p:spPr>
          <a:xfrm flipH="1" flipV="1">
            <a:off x="4031308" y="4009322"/>
            <a:ext cx="1603125" cy="802102"/>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84" name="Picture 8" descr="C:\Users\Administrator\AppData\Local\Microsoft\Windows\Temporary Internet Files\Content.IE5\V4BN15SG\MC900084502[1].wmf"/>
          <p:cNvPicPr>
            <a:picLocks noChangeAspect="1" noChangeArrowheads="1"/>
          </p:cNvPicPr>
          <p:nvPr/>
        </p:nvPicPr>
        <p:blipFill>
          <a:blip r:embed="rId12" cstate="print">
            <a:lum bright="16000"/>
          </a:blip>
          <a:srcRect/>
          <a:stretch>
            <a:fillRect/>
          </a:stretch>
        </p:blipFill>
        <p:spPr bwMode="auto">
          <a:xfrm>
            <a:off x="3347864" y="2760935"/>
            <a:ext cx="2524039" cy="1416795"/>
          </a:xfrm>
          <a:prstGeom prst="rect">
            <a:avLst/>
          </a:prstGeom>
          <a:noFill/>
          <a:effectLst>
            <a:outerShdw blurRad="50800" dist="38100" dir="2700000" algn="tl" rotWithShape="0">
              <a:prstClr val="black">
                <a:alpha val="40000"/>
              </a:prstClr>
            </a:outerShdw>
          </a:effectLst>
        </p:spPr>
      </p:pic>
      <p:pic>
        <p:nvPicPr>
          <p:cNvPr id="85" name="Picture 23" descr="C:\Users\Administrator\AppData\Local\Microsoft\Windows\Temporary Internet Files\Content.IE5\X2CU817I\MC900434848[1].PNG"/>
          <p:cNvPicPr>
            <a:picLocks noChangeArrowheads="1"/>
          </p:cNvPicPr>
          <p:nvPr/>
        </p:nvPicPr>
        <p:blipFill>
          <a:blip r:embed="rId13" cstate="print"/>
          <a:srcRect/>
          <a:stretch>
            <a:fillRect/>
          </a:stretch>
        </p:blipFill>
        <p:spPr bwMode="auto">
          <a:xfrm flipH="1">
            <a:off x="2962558" y="3665564"/>
            <a:ext cx="706484" cy="682070"/>
          </a:xfrm>
          <a:prstGeom prst="rect">
            <a:avLst/>
          </a:prstGeom>
          <a:noFill/>
          <a:effectLst>
            <a:outerShdw blurRad="50800" dist="38100" dir="2700000" algn="tl" rotWithShape="0">
              <a:prstClr val="black">
                <a:alpha val="40000"/>
              </a:prstClr>
            </a:outerShdw>
          </a:effectLst>
        </p:spPr>
      </p:pic>
      <p:pic>
        <p:nvPicPr>
          <p:cNvPr id="86" name="Picture 24" descr="C:\Users\Administrator\AppData\Local\Microsoft\Windows\Temporary Internet Files\Content.IE5\V4BN15SG\MC900433839[1].PNG"/>
          <p:cNvPicPr>
            <a:picLocks noChangeAspect="1" noChangeArrowheads="1"/>
          </p:cNvPicPr>
          <p:nvPr/>
        </p:nvPicPr>
        <p:blipFill>
          <a:blip r:embed="rId14" cstate="print"/>
          <a:srcRect/>
          <a:stretch>
            <a:fillRect/>
          </a:stretch>
        </p:blipFill>
        <p:spPr bwMode="auto">
          <a:xfrm>
            <a:off x="2843808" y="4066615"/>
            <a:ext cx="475000" cy="458345"/>
          </a:xfrm>
          <a:prstGeom prst="rect">
            <a:avLst/>
          </a:prstGeom>
          <a:noFill/>
          <a:effectLst>
            <a:outerShdw blurRad="50800" dist="38100" dir="2700000" algn="tl" rotWithShape="0">
              <a:prstClr val="black">
                <a:alpha val="40000"/>
              </a:prstClr>
            </a:outerShdw>
          </a:effectLst>
        </p:spPr>
      </p:pic>
      <p:pic>
        <p:nvPicPr>
          <p:cNvPr id="87" name="Picture 18" descr="C:\Users\Administrator\AppData\Local\Microsoft\Windows\Temporary Internet Files\Content.IE5\QT6DK8OR\MC900433887[1].PNG"/>
          <p:cNvPicPr>
            <a:picLocks noChangeAspect="1" noChangeArrowheads="1"/>
          </p:cNvPicPr>
          <p:nvPr/>
        </p:nvPicPr>
        <p:blipFill>
          <a:blip r:embed="rId15" cstate="print"/>
          <a:srcRect/>
          <a:stretch>
            <a:fillRect/>
          </a:stretch>
        </p:blipFill>
        <p:spPr bwMode="auto">
          <a:xfrm rot="21158164" flipH="1">
            <a:off x="5059691" y="4537916"/>
            <a:ext cx="489705" cy="416824"/>
          </a:xfrm>
          <a:prstGeom prst="rect">
            <a:avLst/>
          </a:prstGeom>
          <a:noFill/>
          <a:effectLst>
            <a:outerShdw blurRad="50800" dist="38100" dir="2700000" algn="tl" rotWithShape="0">
              <a:prstClr val="black">
                <a:alpha val="40000"/>
              </a:prstClr>
            </a:outerShdw>
          </a:effectLst>
        </p:spPr>
      </p:pic>
      <p:pic>
        <p:nvPicPr>
          <p:cNvPr id="88" name="Picture 2" descr="C:\Users\Administrator\AppData\Local\Microsoft\Windows\Temporary Internet Files\Content.IE5\MPU7IQI9\MC900441736[1].PNG"/>
          <p:cNvPicPr>
            <a:picLocks noChangeAspect="1" noChangeArrowheads="1"/>
          </p:cNvPicPr>
          <p:nvPr/>
        </p:nvPicPr>
        <p:blipFill>
          <a:blip r:embed="rId16" cstate="print">
            <a:grayscl/>
          </a:blip>
          <a:srcRect/>
          <a:stretch>
            <a:fillRect/>
          </a:stretch>
        </p:blipFill>
        <p:spPr bwMode="auto">
          <a:xfrm>
            <a:off x="4268808" y="4066615"/>
            <a:ext cx="296875" cy="286465"/>
          </a:xfrm>
          <a:prstGeom prst="rect">
            <a:avLst/>
          </a:prstGeom>
          <a:noFill/>
          <a:effectLst>
            <a:outerShdw blurRad="50800" dist="38100" dir="2700000" algn="tl" rotWithShape="0">
              <a:prstClr val="black">
                <a:alpha val="40000"/>
              </a:prstClr>
            </a:outerShdw>
          </a:effectLst>
        </p:spPr>
      </p:pic>
      <p:cxnSp>
        <p:nvCxnSpPr>
          <p:cNvPr id="89" name="직선 연결선 30"/>
          <p:cNvCxnSpPr/>
          <p:nvPr/>
        </p:nvCxnSpPr>
        <p:spPr>
          <a:xfrm flipH="1">
            <a:off x="4021291" y="4113145"/>
            <a:ext cx="1188476" cy="616559"/>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90" name="Picture 11" descr="C:\Users\Administrator\AppData\Local\Microsoft\Windows\Temporary Internet Files\Content.IE5\MPU7IQI9\MC900433895[1].png"/>
          <p:cNvPicPr>
            <a:picLocks noChangeAspect="1" noChangeArrowheads="1"/>
          </p:cNvPicPr>
          <p:nvPr/>
        </p:nvPicPr>
        <p:blipFill>
          <a:blip r:embed="rId17" cstate="print"/>
          <a:srcRect/>
          <a:stretch>
            <a:fillRect/>
          </a:stretch>
        </p:blipFill>
        <p:spPr bwMode="auto">
          <a:xfrm rot="931951">
            <a:off x="4135072" y="4338620"/>
            <a:ext cx="383877" cy="370417"/>
          </a:xfrm>
          <a:prstGeom prst="rect">
            <a:avLst/>
          </a:prstGeom>
          <a:noFill/>
          <a:effectLst>
            <a:outerShdw blurRad="50800" dist="38100" dir="2700000" algn="tl" rotWithShape="0">
              <a:prstClr val="black">
                <a:alpha val="40000"/>
              </a:prstClr>
            </a:outerShdw>
          </a:effectLst>
        </p:spPr>
      </p:pic>
      <p:grpSp>
        <p:nvGrpSpPr>
          <p:cNvPr id="91" name="그룹 31"/>
          <p:cNvGrpSpPr/>
          <p:nvPr/>
        </p:nvGrpSpPr>
        <p:grpSpPr>
          <a:xfrm>
            <a:off x="4977382" y="3965291"/>
            <a:ext cx="178125" cy="343758"/>
            <a:chOff x="5436096" y="3645024"/>
            <a:chExt cx="266214" cy="504056"/>
          </a:xfrm>
        </p:grpSpPr>
        <p:sp>
          <p:nvSpPr>
            <p:cNvPr id="92" name="원통 33"/>
            <p:cNvSpPr/>
            <p:nvPr/>
          </p:nvSpPr>
          <p:spPr>
            <a:xfrm>
              <a:off x="5551611" y="3861048"/>
              <a:ext cx="36000" cy="288032"/>
            </a:xfrm>
            <a:prstGeom prst="can">
              <a:avLst/>
            </a:prstGeom>
            <a:gradFill>
              <a:gsLst>
                <a:gs pos="0">
                  <a:srgbClr val="777777"/>
                </a:gs>
                <a:gs pos="50000">
                  <a:srgbClr val="777777"/>
                </a:gs>
                <a:gs pos="100000">
                  <a:schemeClr val="accent1">
                    <a:tint val="23500"/>
                    <a:satMod val="160000"/>
                  </a:schemeClr>
                </a:gs>
              </a:gsLst>
              <a:lin ang="5400000" scaled="0"/>
            </a:gra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3" name="Picture 30" descr="C:\Users\Administrator\AppData\Local\Microsoft\Windows\Temporary Internet Files\Content.IE5\MPU7IQI9\MC900432549[1].PNG"/>
            <p:cNvPicPr>
              <a:picLocks noChangeAspect="1" noChangeArrowheads="1"/>
            </p:cNvPicPr>
            <p:nvPr/>
          </p:nvPicPr>
          <p:blipFill>
            <a:blip r:embed="rId18" cstate="print"/>
            <a:srcRect/>
            <a:stretch>
              <a:fillRect/>
            </a:stretch>
          </p:blipFill>
          <p:spPr bwMode="auto">
            <a:xfrm>
              <a:off x="5436096" y="3645024"/>
              <a:ext cx="266214" cy="266214"/>
            </a:xfrm>
            <a:prstGeom prst="rect">
              <a:avLst/>
            </a:prstGeom>
            <a:noFill/>
          </p:spPr>
        </p:pic>
      </p:grpSp>
      <p:pic>
        <p:nvPicPr>
          <p:cNvPr id="94" name="Picture 143" descr="MSN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00058" y="4181201"/>
            <a:ext cx="218007" cy="2382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143" descr="MSN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60176" y="4438636"/>
            <a:ext cx="218007" cy="2382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43" descr="MSN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615683" y="4295787"/>
            <a:ext cx="218007" cy="2382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26" descr="C:\Users\Administrator\AppData\Local\Microsoft\Windows\Temporary Internet Files\Content.IE5\0FE7QQA4\MC900361624[1].wmf"/>
          <p:cNvPicPr>
            <a:picLocks noChangeAspect="1" noChangeArrowheads="1"/>
          </p:cNvPicPr>
          <p:nvPr/>
        </p:nvPicPr>
        <p:blipFill>
          <a:blip r:embed="rId20" cstate="print"/>
          <a:srcRect/>
          <a:stretch>
            <a:fillRect/>
          </a:stretch>
        </p:blipFill>
        <p:spPr bwMode="auto">
          <a:xfrm>
            <a:off x="3318807" y="4295598"/>
            <a:ext cx="281709" cy="366572"/>
          </a:xfrm>
          <a:prstGeom prst="rect">
            <a:avLst/>
          </a:prstGeom>
          <a:noFill/>
          <a:effectLst>
            <a:outerShdw blurRad="50800" dist="38100" dir="2700000" algn="tl" rotWithShape="0">
              <a:prstClr val="black">
                <a:alpha val="40000"/>
              </a:prstClr>
            </a:outerShdw>
          </a:effectLst>
        </p:spPr>
      </p:pic>
      <p:pic>
        <p:nvPicPr>
          <p:cNvPr id="98" name="Picture 143" descr="MSN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59433" y="4582252"/>
            <a:ext cx="218007" cy="2382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 name="그룹 131"/>
          <p:cNvGrpSpPr/>
          <p:nvPr/>
        </p:nvGrpSpPr>
        <p:grpSpPr>
          <a:xfrm>
            <a:off x="5292081" y="3423039"/>
            <a:ext cx="936104" cy="976441"/>
            <a:chOff x="5456309" y="4380711"/>
            <a:chExt cx="771875" cy="744810"/>
          </a:xfrm>
        </p:grpSpPr>
        <p:pic>
          <p:nvPicPr>
            <p:cNvPr id="100" name="Picture 5" descr="C:\Users\Administrator\AppData\Local\Microsoft\Windows\Temporary Internet Files\Content.IE5\V4BN15SG\MC900434847[1].png"/>
            <p:cNvPicPr>
              <a:picLocks noChangeAspect="1" noChangeArrowheads="1"/>
            </p:cNvPicPr>
            <p:nvPr/>
          </p:nvPicPr>
          <p:blipFill>
            <a:blip r:embed="rId21" cstate="print"/>
            <a:srcRect/>
            <a:stretch>
              <a:fillRect/>
            </a:stretch>
          </p:blipFill>
          <p:spPr bwMode="auto">
            <a:xfrm>
              <a:off x="5456309" y="4380711"/>
              <a:ext cx="771875" cy="744810"/>
            </a:xfrm>
            <a:prstGeom prst="rect">
              <a:avLst/>
            </a:prstGeom>
            <a:noFill/>
            <a:effectLst>
              <a:outerShdw blurRad="50800" dist="38100" dir="2700000" algn="tl" rotWithShape="0">
                <a:prstClr val="black">
                  <a:alpha val="40000"/>
                </a:prstClr>
              </a:outerShdw>
            </a:effectLst>
          </p:spPr>
        </p:pic>
        <p:sp>
          <p:nvSpPr>
            <p:cNvPr id="101" name="자유형 61"/>
            <p:cNvSpPr/>
            <p:nvPr/>
          </p:nvSpPr>
          <p:spPr>
            <a:xfrm>
              <a:off x="5522188" y="4478175"/>
              <a:ext cx="358664" cy="237461"/>
            </a:xfrm>
            <a:custGeom>
              <a:avLst/>
              <a:gdLst>
                <a:gd name="connsiteX0" fmla="*/ 0 w 434975"/>
                <a:gd name="connsiteY0" fmla="*/ 0 h 298450"/>
                <a:gd name="connsiteX1" fmla="*/ 3175 w 434975"/>
                <a:gd name="connsiteY1" fmla="*/ 203200 h 298450"/>
                <a:gd name="connsiteX2" fmla="*/ 431800 w 434975"/>
                <a:gd name="connsiteY2" fmla="*/ 298450 h 298450"/>
                <a:gd name="connsiteX3" fmla="*/ 434975 w 434975"/>
                <a:gd name="connsiteY3" fmla="*/ 104775 h 298450"/>
                <a:gd name="connsiteX4" fmla="*/ 0 w 434975"/>
                <a:gd name="connsiteY4" fmla="*/ 0 h 29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975" h="298450">
                  <a:moveTo>
                    <a:pt x="0" y="0"/>
                  </a:moveTo>
                  <a:cubicBezTo>
                    <a:pt x="1058" y="67733"/>
                    <a:pt x="2117" y="135467"/>
                    <a:pt x="3175" y="203200"/>
                  </a:cubicBezTo>
                  <a:lnTo>
                    <a:pt x="431800" y="298450"/>
                  </a:lnTo>
                  <a:cubicBezTo>
                    <a:pt x="432858" y="233892"/>
                    <a:pt x="433917" y="169333"/>
                    <a:pt x="434975" y="104775"/>
                  </a:cubicBezTo>
                  <a:lnTo>
                    <a:pt x="0" y="0"/>
                  </a:lnTo>
                  <a:close/>
                </a:path>
              </a:pathLst>
            </a:custGeom>
            <a:noFill/>
            <a:ln w="31750">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02" name="그룹 132"/>
          <p:cNvGrpSpPr/>
          <p:nvPr/>
        </p:nvGrpSpPr>
        <p:grpSpPr>
          <a:xfrm>
            <a:off x="5508104" y="3855087"/>
            <a:ext cx="469947" cy="425985"/>
            <a:chOff x="5634434" y="4735363"/>
            <a:chExt cx="415625" cy="343758"/>
          </a:xfrm>
        </p:grpSpPr>
        <p:sp>
          <p:nvSpPr>
            <p:cNvPr id="104" name="모서리가 둥근 직사각형 74"/>
            <p:cNvSpPr/>
            <p:nvPr/>
          </p:nvSpPr>
          <p:spPr bwMode="auto">
            <a:xfrm>
              <a:off x="5634434" y="4792656"/>
              <a:ext cx="415625" cy="243840"/>
            </a:xfrm>
            <a:prstGeom prst="roundRect">
              <a:avLst/>
            </a:prstGeom>
            <a:solidFill>
              <a:schemeClr val="bg1"/>
            </a:soli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wrap="square" lIns="0" tIns="0" rIns="0" bIns="0" anchor="ctr">
              <a:spAutoFit/>
            </a:bodyPr>
            <a:lstStyle/>
            <a:p>
              <a:pPr algn="ctr">
                <a:defRPr/>
              </a:pPr>
              <a:endParaRPr lang="ko-KR" altLang="en-US">
                <a:ea typeface="굴림" pitchFamily="50" charset="-127"/>
              </a:endParaRPr>
            </a:p>
          </p:txBody>
        </p:sp>
        <p:pic>
          <p:nvPicPr>
            <p:cNvPr id="105" name="Picture 9" descr="C:\Users\Administrator\AppData\Local\Microsoft\Windows\Temporary Internet Files\Content.IE5\MPU7IQI9\MC900433934[1].PNG"/>
            <p:cNvPicPr>
              <a:picLocks noChangeAspect="1" noChangeArrowheads="1"/>
            </p:cNvPicPr>
            <p:nvPr/>
          </p:nvPicPr>
          <p:blipFill>
            <a:blip r:embed="rId22" cstate="print"/>
            <a:srcRect/>
            <a:stretch>
              <a:fillRect/>
            </a:stretch>
          </p:blipFill>
          <p:spPr bwMode="auto">
            <a:xfrm>
              <a:off x="5693809" y="4735363"/>
              <a:ext cx="356250" cy="343758"/>
            </a:xfrm>
            <a:prstGeom prst="rect">
              <a:avLst/>
            </a:prstGeom>
            <a:noFill/>
          </p:spPr>
        </p:pic>
      </p:grpSp>
      <p:grpSp>
        <p:nvGrpSpPr>
          <p:cNvPr id="107" name="그룹 120"/>
          <p:cNvGrpSpPr/>
          <p:nvPr/>
        </p:nvGrpSpPr>
        <p:grpSpPr>
          <a:xfrm>
            <a:off x="4367425" y="4461634"/>
            <a:ext cx="492609" cy="618733"/>
            <a:chOff x="3813820" y="4260410"/>
            <a:chExt cx="554747" cy="634573"/>
          </a:xfrm>
        </p:grpSpPr>
        <p:pic>
          <p:nvPicPr>
            <p:cNvPr id="108" name="Picture 5"/>
            <p:cNvPicPr>
              <a:picLocks noChangeAspect="1" noChangeArrowheads="1"/>
            </p:cNvPicPr>
            <p:nvPr/>
          </p:nvPicPr>
          <p:blipFill>
            <a:blip r:embed="rId23" cstate="print">
              <a:clrChange>
                <a:clrFrom>
                  <a:srgbClr val="FFFFFF"/>
                </a:clrFrom>
                <a:clrTo>
                  <a:srgbClr val="FFFFFF">
                    <a:alpha val="0"/>
                  </a:srgbClr>
                </a:clrTo>
              </a:clrChange>
            </a:blip>
            <a:srcRect l="4157" t="-1721" r="-9577" b="-5913"/>
            <a:stretch>
              <a:fillRect/>
            </a:stretch>
          </p:blipFill>
          <p:spPr bwMode="auto">
            <a:xfrm>
              <a:off x="3882020" y="4281097"/>
              <a:ext cx="486547" cy="613886"/>
            </a:xfrm>
            <a:prstGeom prst="rect">
              <a:avLst/>
            </a:prstGeom>
            <a:noFill/>
            <a:ln w="9525">
              <a:noFill/>
              <a:miter lim="800000"/>
              <a:headEnd/>
              <a:tailEnd/>
            </a:ln>
            <a:effectLst/>
          </p:spPr>
        </p:pic>
        <p:pic>
          <p:nvPicPr>
            <p:cNvPr id="109" name="Picture 8" descr="C:\Users\Administrator\AppData\Local\Microsoft\Windows\Temporary Internet Files\Content.IE5\V8KGYMFZ\MC900431572[1].png"/>
            <p:cNvPicPr>
              <a:picLocks noChangeAspect="1" noChangeArrowheads="1"/>
            </p:cNvPicPr>
            <p:nvPr/>
          </p:nvPicPr>
          <p:blipFill>
            <a:blip r:embed="rId24" cstate="print"/>
            <a:srcRect/>
            <a:stretch>
              <a:fillRect/>
            </a:stretch>
          </p:blipFill>
          <p:spPr bwMode="auto">
            <a:xfrm>
              <a:off x="3813820" y="4260410"/>
              <a:ext cx="295652" cy="297623"/>
            </a:xfrm>
            <a:prstGeom prst="rect">
              <a:avLst/>
            </a:prstGeom>
            <a:noFill/>
          </p:spPr>
        </p:pic>
      </p:grpSp>
      <p:grpSp>
        <p:nvGrpSpPr>
          <p:cNvPr id="110" name="그룹 105"/>
          <p:cNvGrpSpPr/>
          <p:nvPr/>
        </p:nvGrpSpPr>
        <p:grpSpPr>
          <a:xfrm>
            <a:off x="5940151" y="2270911"/>
            <a:ext cx="2679221" cy="1285260"/>
            <a:chOff x="363261" y="4336128"/>
            <a:chExt cx="2679221" cy="1396558"/>
          </a:xfrm>
        </p:grpSpPr>
        <p:grpSp>
          <p:nvGrpSpPr>
            <p:cNvPr id="111" name="그룹 96"/>
            <p:cNvGrpSpPr/>
            <p:nvPr/>
          </p:nvGrpSpPr>
          <p:grpSpPr>
            <a:xfrm>
              <a:off x="611560" y="4509120"/>
              <a:ext cx="1958688" cy="1223566"/>
              <a:chOff x="5940152" y="620688"/>
              <a:chExt cx="1958688" cy="1223566"/>
            </a:xfrm>
          </p:grpSpPr>
          <p:pic>
            <p:nvPicPr>
              <p:cNvPr id="113" name="Picture 4"/>
              <p:cNvPicPr>
                <a:picLocks noChangeAspect="1" noChangeArrowheads="1"/>
              </p:cNvPicPr>
              <p:nvPr/>
            </p:nvPicPr>
            <p:blipFill>
              <a:blip r:embed="rId9" cstate="print"/>
              <a:srcRect/>
              <a:stretch>
                <a:fillRect/>
              </a:stretch>
            </p:blipFill>
            <p:spPr bwMode="auto">
              <a:xfrm>
                <a:off x="5940152" y="620688"/>
                <a:ext cx="1958688" cy="1223566"/>
              </a:xfrm>
              <a:prstGeom prst="rect">
                <a:avLst/>
              </a:prstGeom>
              <a:noFill/>
              <a:ln w="34925">
                <a:solidFill>
                  <a:schemeClr val="accent1">
                    <a:lumMod val="50000"/>
                  </a:schemeClr>
                </a:solidFill>
                <a:miter lim="800000"/>
                <a:headEnd/>
                <a:tailEnd/>
              </a:ln>
              <a:effectLst>
                <a:outerShdw blurRad="50800" dist="38100" dir="2700000" algn="tl" rotWithShape="0">
                  <a:prstClr val="black">
                    <a:alpha val="40000"/>
                  </a:prstClr>
                </a:outerShdw>
              </a:effectLst>
            </p:spPr>
          </p:pic>
          <p:pic>
            <p:nvPicPr>
              <p:cNvPr id="114" name="Picture 13"/>
              <p:cNvPicPr>
                <a:picLocks noChangeAspect="1" noChangeArrowheads="1"/>
              </p:cNvPicPr>
              <p:nvPr/>
            </p:nvPicPr>
            <p:blipFill>
              <a:blip r:embed="rId25" cstate="print">
                <a:clrChange>
                  <a:clrFrom>
                    <a:srgbClr val="E8D19D"/>
                  </a:clrFrom>
                  <a:clrTo>
                    <a:srgbClr val="E8D19D">
                      <a:alpha val="0"/>
                    </a:srgbClr>
                  </a:clrTo>
                </a:clrChange>
              </a:blip>
              <a:srcRect/>
              <a:stretch>
                <a:fillRect/>
              </a:stretch>
            </p:blipFill>
            <p:spPr bwMode="auto">
              <a:xfrm>
                <a:off x="6191969" y="805458"/>
                <a:ext cx="1476375" cy="895350"/>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112" name="TextBox 341"/>
            <p:cNvSpPr txBox="1"/>
            <p:nvPr/>
          </p:nvSpPr>
          <p:spPr bwMode="auto">
            <a:xfrm>
              <a:off x="363261" y="4336128"/>
              <a:ext cx="2679221" cy="30098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200" b="1" spc="-150" dirty="0" smtClean="0">
                  <a:ln w="11430"/>
                  <a:effectLst>
                    <a:outerShdw blurRad="76200" dist="50800" dir="5400000" algn="tl" rotWithShape="0">
                      <a:srgbClr val="000000">
                        <a:alpha val="65000"/>
                      </a:srgbClr>
                    </a:outerShdw>
                  </a:effectLst>
                  <a:latin typeface="맑은 고딕" pitchFamily="50" charset="-127"/>
                  <a:ea typeface="맑은 고딕" pitchFamily="50" charset="-127"/>
                </a:rPr>
                <a:t>Localized networking services</a:t>
              </a:r>
              <a:endParaRPr lang="ko-KR" altLang="en-US" sz="1200" b="1" spc="-150" dirty="0">
                <a:ln w="11430"/>
                <a:effectLst>
                  <a:outerShdw blurRad="76200" dist="50800" dir="5400000" algn="tl" rotWithShape="0">
                    <a:srgbClr val="000000">
                      <a:alpha val="65000"/>
                    </a:srgbClr>
                  </a:outerShdw>
                </a:effectLst>
                <a:latin typeface="맑은 고딕" pitchFamily="50" charset="-127"/>
                <a:ea typeface="맑은 고딕" pitchFamily="50" charset="-127"/>
              </a:endParaRPr>
            </a:p>
          </p:txBody>
        </p:sp>
      </p:grpSp>
      <p:grpSp>
        <p:nvGrpSpPr>
          <p:cNvPr id="115" name="그룹 106"/>
          <p:cNvGrpSpPr/>
          <p:nvPr/>
        </p:nvGrpSpPr>
        <p:grpSpPr>
          <a:xfrm>
            <a:off x="899592" y="4562338"/>
            <a:ext cx="2260584" cy="1258993"/>
            <a:chOff x="1907704" y="5877408"/>
            <a:chExt cx="2260584" cy="1368016"/>
          </a:xfrm>
        </p:grpSpPr>
        <p:grpSp>
          <p:nvGrpSpPr>
            <p:cNvPr id="116" name="그룹 100"/>
            <p:cNvGrpSpPr/>
            <p:nvPr/>
          </p:nvGrpSpPr>
          <p:grpSpPr>
            <a:xfrm>
              <a:off x="2051720" y="6021424"/>
              <a:ext cx="1958400" cy="1224000"/>
              <a:chOff x="1115616" y="4509120"/>
              <a:chExt cx="1958400" cy="1224000"/>
            </a:xfrm>
          </p:grpSpPr>
          <p:pic>
            <p:nvPicPr>
              <p:cNvPr id="118" name="Picture 7"/>
              <p:cNvPicPr>
                <a:picLocks noChangeAspect="1" noChangeArrowheads="1"/>
              </p:cNvPicPr>
              <p:nvPr/>
            </p:nvPicPr>
            <p:blipFill>
              <a:blip r:embed="rId26" cstate="print"/>
              <a:srcRect/>
              <a:stretch>
                <a:fillRect/>
              </a:stretch>
            </p:blipFill>
            <p:spPr bwMode="auto">
              <a:xfrm>
                <a:off x="1115616" y="4509120"/>
                <a:ext cx="1958400" cy="1224000"/>
              </a:xfrm>
              <a:prstGeom prst="rect">
                <a:avLst/>
              </a:prstGeom>
              <a:noFill/>
              <a:ln w="31750">
                <a:solidFill>
                  <a:schemeClr val="accent5">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19" name="자유형 102"/>
              <p:cNvSpPr/>
              <p:nvPr/>
            </p:nvSpPr>
            <p:spPr>
              <a:xfrm>
                <a:off x="1473918" y="4780606"/>
                <a:ext cx="1444956" cy="662573"/>
              </a:xfrm>
              <a:custGeom>
                <a:avLst/>
                <a:gdLst>
                  <a:gd name="connsiteX0" fmla="*/ 0 w 1676400"/>
                  <a:gd name="connsiteY0" fmla="*/ 0 h 1013460"/>
                  <a:gd name="connsiteX1" fmla="*/ 1676400 w 1676400"/>
                  <a:gd name="connsiteY1" fmla="*/ 30480 h 1013460"/>
                  <a:gd name="connsiteX2" fmla="*/ 1638300 w 1676400"/>
                  <a:gd name="connsiteY2" fmla="*/ 1013460 h 1013460"/>
                  <a:gd name="connsiteX3" fmla="*/ 30480 w 1676400"/>
                  <a:gd name="connsiteY3" fmla="*/ 937260 h 1013460"/>
                  <a:gd name="connsiteX4" fmla="*/ 0 w 1676400"/>
                  <a:gd name="connsiteY4" fmla="*/ 0 h 101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013460">
                    <a:moveTo>
                      <a:pt x="0" y="0"/>
                    </a:moveTo>
                    <a:lnTo>
                      <a:pt x="1676400" y="30480"/>
                    </a:lnTo>
                    <a:lnTo>
                      <a:pt x="1638300" y="1013460"/>
                    </a:lnTo>
                    <a:lnTo>
                      <a:pt x="30480" y="9372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20" name="Picture 10"/>
              <p:cNvPicPr>
                <a:picLocks noChangeArrowheads="1"/>
              </p:cNvPicPr>
              <p:nvPr/>
            </p:nvPicPr>
            <p:blipFill>
              <a:blip r:embed="rId27" cstate="print"/>
              <a:srcRect l="15895" t="22132" r="3852" b="5949"/>
              <a:stretch>
                <a:fillRect/>
              </a:stretch>
            </p:blipFill>
            <p:spPr bwMode="auto">
              <a:xfrm rot="60000">
                <a:off x="1492589" y="4800766"/>
                <a:ext cx="1395715" cy="609631"/>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117" name="TextBox 341"/>
            <p:cNvSpPr txBox="1"/>
            <p:nvPr/>
          </p:nvSpPr>
          <p:spPr bwMode="auto">
            <a:xfrm>
              <a:off x="1907704" y="5877408"/>
              <a:ext cx="2260584" cy="46820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100" b="1" spc="-150" dirty="0" smtClean="0">
                  <a:ln w="11430"/>
                  <a:effectLst>
                    <a:outerShdw blurRad="76200" dist="50800" dir="5400000" algn="tl" rotWithShape="0">
                      <a:srgbClr val="000000">
                        <a:alpha val="65000"/>
                      </a:srgbClr>
                    </a:outerShdw>
                  </a:effectLst>
                  <a:latin typeface="맑은 고딕" pitchFamily="50" charset="-127"/>
                  <a:ea typeface="맑은 고딕" pitchFamily="50" charset="-127"/>
                </a:rPr>
                <a:t>Local information services with location guide services</a:t>
              </a:r>
              <a:endParaRPr lang="ko-KR" altLang="en-US" sz="1100" b="1" spc="-150" dirty="0">
                <a:ln w="11430"/>
                <a:effectLst>
                  <a:outerShdw blurRad="76200" dist="50800" dir="5400000" algn="tl" rotWithShape="0">
                    <a:srgbClr val="000000">
                      <a:alpha val="65000"/>
                    </a:srgbClr>
                  </a:outerShdw>
                </a:effectLst>
                <a:latin typeface="맑은 고딕" pitchFamily="50" charset="-127"/>
                <a:ea typeface="맑은 고딕" pitchFamily="50" charset="-127"/>
              </a:endParaRPr>
            </a:p>
          </p:txBody>
        </p:sp>
      </p:grpSp>
      <p:grpSp>
        <p:nvGrpSpPr>
          <p:cNvPr id="121" name="그룹 121"/>
          <p:cNvGrpSpPr/>
          <p:nvPr/>
        </p:nvGrpSpPr>
        <p:grpSpPr>
          <a:xfrm>
            <a:off x="6444208" y="3402320"/>
            <a:ext cx="2376264" cy="1293895"/>
            <a:chOff x="8604448" y="2734821"/>
            <a:chExt cx="2376264" cy="1405940"/>
          </a:xfrm>
        </p:grpSpPr>
        <p:grpSp>
          <p:nvGrpSpPr>
            <p:cNvPr id="122" name="그룹 117"/>
            <p:cNvGrpSpPr/>
            <p:nvPr/>
          </p:nvGrpSpPr>
          <p:grpSpPr>
            <a:xfrm>
              <a:off x="8820925" y="2917195"/>
              <a:ext cx="1958688" cy="1223566"/>
              <a:chOff x="6697197" y="3061211"/>
              <a:chExt cx="1958688" cy="1223566"/>
            </a:xfrm>
          </p:grpSpPr>
          <p:pic>
            <p:nvPicPr>
              <p:cNvPr id="124" name="Picture 4"/>
              <p:cNvPicPr>
                <a:picLocks noChangeAspect="1" noChangeArrowheads="1"/>
              </p:cNvPicPr>
              <p:nvPr/>
            </p:nvPicPr>
            <p:blipFill>
              <a:blip r:embed="rId9" cstate="print"/>
              <a:srcRect/>
              <a:stretch>
                <a:fillRect/>
              </a:stretch>
            </p:blipFill>
            <p:spPr bwMode="auto">
              <a:xfrm>
                <a:off x="6697197" y="3061211"/>
                <a:ext cx="1958688" cy="1223566"/>
              </a:xfrm>
              <a:prstGeom prst="rect">
                <a:avLst/>
              </a:prstGeom>
              <a:noFill/>
              <a:ln w="34925">
                <a:solidFill>
                  <a:srgbClr val="5D355A"/>
                </a:solidFill>
                <a:miter lim="800000"/>
                <a:headEnd/>
                <a:tailEnd/>
              </a:ln>
              <a:effectLst>
                <a:outerShdw blurRad="50800" dist="38100" dir="2700000" algn="tl" rotWithShape="0">
                  <a:prstClr val="black">
                    <a:alpha val="40000"/>
                  </a:prstClr>
                </a:outerShdw>
              </a:effectLst>
            </p:spPr>
          </p:pic>
          <p:pic>
            <p:nvPicPr>
              <p:cNvPr id="125" name="Picture 14"/>
              <p:cNvPicPr>
                <a:picLocks noChangeAspect="1" noChangeArrowheads="1"/>
              </p:cNvPicPr>
              <p:nvPr/>
            </p:nvPicPr>
            <p:blipFill>
              <a:blip r:embed="rId28" cstate="print">
                <a:clrChange>
                  <a:clrFrom>
                    <a:srgbClr val="E8D19D"/>
                  </a:clrFrom>
                  <a:clrTo>
                    <a:srgbClr val="E8D19D">
                      <a:alpha val="0"/>
                    </a:srgbClr>
                  </a:clrTo>
                </a:clrChange>
              </a:blip>
              <a:srcRect/>
              <a:stretch>
                <a:fillRect/>
              </a:stretch>
            </p:blipFill>
            <p:spPr bwMode="auto">
              <a:xfrm>
                <a:off x="6948264" y="3258793"/>
                <a:ext cx="1447800" cy="895350"/>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123" name="TextBox 341"/>
            <p:cNvSpPr txBox="1"/>
            <p:nvPr/>
          </p:nvSpPr>
          <p:spPr bwMode="auto">
            <a:xfrm>
              <a:off x="8604448" y="2734821"/>
              <a:ext cx="2376264" cy="30098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200" b="1" spc="-150" dirty="0" smtClean="0">
                  <a:ln w="11430"/>
                  <a:effectLst>
                    <a:outerShdw blurRad="76200" dist="50800" dir="5400000" algn="tl" rotWithShape="0">
                      <a:srgbClr val="000000">
                        <a:alpha val="65000"/>
                      </a:srgbClr>
                    </a:outerShdw>
                  </a:effectLst>
                  <a:latin typeface="맑은 고딕" pitchFamily="50" charset="-127"/>
                  <a:ea typeface="맑은 고딕" pitchFamily="50" charset="-127"/>
                </a:rPr>
                <a:t>Social network services</a:t>
              </a:r>
              <a:endParaRPr lang="ko-KR" altLang="en-US" sz="1200" b="1" spc="-150" dirty="0">
                <a:ln w="11430"/>
                <a:effectLst>
                  <a:outerShdw blurRad="76200" dist="50800" dir="5400000" algn="tl" rotWithShape="0">
                    <a:srgbClr val="000000">
                      <a:alpha val="65000"/>
                    </a:srgbClr>
                  </a:outerShdw>
                </a:effectLst>
                <a:latin typeface="맑은 고딕" pitchFamily="50" charset="-127"/>
                <a:ea typeface="맑은 고딕" pitchFamily="50" charset="-127"/>
              </a:endParaRPr>
            </a:p>
          </p:txBody>
        </p:sp>
      </p:grpSp>
      <p:grpSp>
        <p:nvGrpSpPr>
          <p:cNvPr id="126" name="그룹 122"/>
          <p:cNvGrpSpPr/>
          <p:nvPr/>
        </p:nvGrpSpPr>
        <p:grpSpPr>
          <a:xfrm>
            <a:off x="6156176" y="4568716"/>
            <a:ext cx="2016224" cy="1258993"/>
            <a:chOff x="5868144" y="4797288"/>
            <a:chExt cx="2016224" cy="1368016"/>
          </a:xfrm>
        </p:grpSpPr>
        <p:grpSp>
          <p:nvGrpSpPr>
            <p:cNvPr id="127" name="그룹 112"/>
            <p:cNvGrpSpPr/>
            <p:nvPr/>
          </p:nvGrpSpPr>
          <p:grpSpPr>
            <a:xfrm>
              <a:off x="5889456" y="4941304"/>
              <a:ext cx="1958400" cy="1224000"/>
              <a:chOff x="3765728" y="5085320"/>
              <a:chExt cx="1958400" cy="1224000"/>
            </a:xfrm>
          </p:grpSpPr>
          <p:pic>
            <p:nvPicPr>
              <p:cNvPr id="129" name="Picture 7"/>
              <p:cNvPicPr>
                <a:picLocks noChangeArrowheads="1"/>
              </p:cNvPicPr>
              <p:nvPr/>
            </p:nvPicPr>
            <p:blipFill>
              <a:blip r:embed="rId26" cstate="print"/>
              <a:srcRect/>
              <a:stretch>
                <a:fillRect/>
              </a:stretch>
            </p:blipFill>
            <p:spPr bwMode="auto">
              <a:xfrm>
                <a:off x="3765728" y="5085320"/>
                <a:ext cx="1958400" cy="1224000"/>
              </a:xfrm>
              <a:prstGeom prst="rect">
                <a:avLst/>
              </a:prstGeom>
              <a:noFill/>
              <a:ln w="31750">
                <a:solidFill>
                  <a:schemeClr val="accent3">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30" name="Picture 9"/>
              <p:cNvPicPr>
                <a:picLocks noChangeAspect="1" noChangeArrowheads="1"/>
              </p:cNvPicPr>
              <p:nvPr/>
            </p:nvPicPr>
            <p:blipFill>
              <a:blip r:embed="rId29" cstate="print"/>
              <a:srcRect/>
              <a:stretch>
                <a:fillRect/>
              </a:stretch>
            </p:blipFill>
            <p:spPr bwMode="auto">
              <a:xfrm>
                <a:off x="4572000" y="5492190"/>
                <a:ext cx="401142" cy="16163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1" name="Picture 7" descr="C:\Users\Administrator\AppData\Local\Microsoft\Windows\Temporary Internet Files\Content.IE5\T98KB0V9\MC900417678[1].wmf"/>
              <p:cNvPicPr>
                <a:picLocks noChangeAspect="1" noChangeArrowheads="1"/>
              </p:cNvPicPr>
              <p:nvPr/>
            </p:nvPicPr>
            <p:blipFill>
              <a:blip r:embed="rId30" cstate="print"/>
              <a:srcRect b="-13097"/>
              <a:stretch>
                <a:fillRect/>
              </a:stretch>
            </p:blipFill>
            <p:spPr bwMode="auto">
              <a:xfrm flipH="1">
                <a:off x="4139952" y="5445224"/>
                <a:ext cx="468560" cy="590037"/>
              </a:xfrm>
              <a:prstGeom prst="rect">
                <a:avLst/>
              </a:prstGeom>
              <a:noFill/>
              <a:effectLst>
                <a:outerShdw blurRad="50800" dist="38100" dir="2700000" algn="tl" rotWithShape="0">
                  <a:prstClr val="black">
                    <a:alpha val="40000"/>
                  </a:prstClr>
                </a:outerShdw>
              </a:effectLst>
            </p:spPr>
          </p:pic>
        </p:grpSp>
        <p:sp>
          <p:nvSpPr>
            <p:cNvPr id="128" name="TextBox 341"/>
            <p:cNvSpPr txBox="1"/>
            <p:nvPr/>
          </p:nvSpPr>
          <p:spPr bwMode="auto">
            <a:xfrm>
              <a:off x="5868144" y="4797288"/>
              <a:ext cx="2016224" cy="46820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100" b="1" spc="-150" dirty="0" smtClean="0">
                  <a:ln w="11430"/>
                  <a:effectLst>
                    <a:outerShdw blurRad="76200" dist="50800" dir="5400000" algn="tl" rotWithShape="0">
                      <a:srgbClr val="000000">
                        <a:alpha val="65000"/>
                      </a:srgbClr>
                    </a:outerShdw>
                  </a:effectLst>
                  <a:latin typeface="맑은 고딕" pitchFamily="50" charset="-127"/>
                  <a:ea typeface="맑은 고딕" pitchFamily="50" charset="-127"/>
                </a:rPr>
                <a:t>Advertisement with augmented reality</a:t>
              </a:r>
              <a:endParaRPr lang="ko-KR" altLang="en-US" sz="1100" b="1" spc="-150" dirty="0">
                <a:ln w="11430"/>
                <a:effectLst>
                  <a:outerShdw blurRad="76200" dist="50800" dir="5400000" algn="tl" rotWithShape="0">
                    <a:srgbClr val="000000">
                      <a:alpha val="65000"/>
                    </a:srgbClr>
                  </a:outerShdw>
                </a:effectLst>
                <a:latin typeface="맑은 고딕" pitchFamily="50" charset="-127"/>
                <a:ea typeface="맑은 고딕" pitchFamily="50" charset="-127"/>
              </a:endParaRPr>
            </a:p>
          </p:txBody>
        </p:sp>
      </p:grpSp>
      <p:sp>
        <p:nvSpPr>
          <p:cNvPr id="132" name="자유형 123"/>
          <p:cNvSpPr/>
          <p:nvPr/>
        </p:nvSpPr>
        <p:spPr>
          <a:xfrm>
            <a:off x="2948026" y="3035485"/>
            <a:ext cx="1382572" cy="1117549"/>
          </a:xfrm>
          <a:custGeom>
            <a:avLst/>
            <a:gdLst>
              <a:gd name="connsiteX0" fmla="*/ 1382572 w 1382572"/>
              <a:gd name="connsiteY0" fmla="*/ 1214323 h 1214323"/>
              <a:gd name="connsiteX1" fmla="*/ 672998 w 1382572"/>
              <a:gd name="connsiteY1" fmla="*/ 14630 h 1214323"/>
              <a:gd name="connsiteX2" fmla="*/ 0 w 1382572"/>
              <a:gd name="connsiteY2" fmla="*/ 0 h 1214323"/>
              <a:gd name="connsiteX3" fmla="*/ 0 w 1382572"/>
              <a:gd name="connsiteY3" fmla="*/ 0 h 1214323"/>
            </a:gdLst>
            <a:ahLst/>
            <a:cxnLst>
              <a:cxn ang="0">
                <a:pos x="connsiteX0" y="connsiteY0"/>
              </a:cxn>
              <a:cxn ang="0">
                <a:pos x="connsiteX1" y="connsiteY1"/>
              </a:cxn>
              <a:cxn ang="0">
                <a:pos x="connsiteX2" y="connsiteY2"/>
              </a:cxn>
              <a:cxn ang="0">
                <a:pos x="connsiteX3" y="connsiteY3"/>
              </a:cxn>
            </a:cxnLst>
            <a:rect l="l" t="t" r="r" b="b"/>
            <a:pathLst>
              <a:path w="1382572" h="1214323">
                <a:moveTo>
                  <a:pt x="1382572" y="1214323"/>
                </a:moveTo>
                <a:lnTo>
                  <a:pt x="672998" y="14630"/>
                </a:lnTo>
                <a:lnTo>
                  <a:pt x="0" y="0"/>
                </a:lnTo>
                <a:lnTo>
                  <a:pt x="0" y="0"/>
                </a:lnTo>
              </a:path>
            </a:pathLst>
          </a:custGeom>
          <a:ln w="31750" cmpd="sng">
            <a:solidFill>
              <a:schemeClr val="accent1">
                <a:lumMod val="75000"/>
              </a:schemeClr>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33" name="자유형 135"/>
          <p:cNvSpPr/>
          <p:nvPr/>
        </p:nvSpPr>
        <p:spPr>
          <a:xfrm>
            <a:off x="2955341" y="4711808"/>
            <a:ext cx="1682496" cy="633637"/>
          </a:xfrm>
          <a:custGeom>
            <a:avLst/>
            <a:gdLst>
              <a:gd name="connsiteX0" fmla="*/ 1682496 w 1682496"/>
              <a:gd name="connsiteY0" fmla="*/ 0 h 797357"/>
              <a:gd name="connsiteX1" fmla="*/ 724205 w 1682496"/>
              <a:gd name="connsiteY1" fmla="*/ 797357 h 797357"/>
              <a:gd name="connsiteX2" fmla="*/ 0 w 1682496"/>
              <a:gd name="connsiteY2" fmla="*/ 665683 h 797357"/>
              <a:gd name="connsiteX0" fmla="*/ 1682496 w 1682496"/>
              <a:gd name="connsiteY0" fmla="*/ 0 h 688507"/>
              <a:gd name="connsiteX1" fmla="*/ 752563 w 1682496"/>
              <a:gd name="connsiteY1" fmla="*/ 688507 h 688507"/>
              <a:gd name="connsiteX2" fmla="*/ 0 w 1682496"/>
              <a:gd name="connsiteY2" fmla="*/ 665683 h 688507"/>
            </a:gdLst>
            <a:ahLst/>
            <a:cxnLst>
              <a:cxn ang="0">
                <a:pos x="connsiteX0" y="connsiteY0"/>
              </a:cxn>
              <a:cxn ang="0">
                <a:pos x="connsiteX1" y="connsiteY1"/>
              </a:cxn>
              <a:cxn ang="0">
                <a:pos x="connsiteX2" y="connsiteY2"/>
              </a:cxn>
            </a:cxnLst>
            <a:rect l="l" t="t" r="r" b="b"/>
            <a:pathLst>
              <a:path w="1682496" h="688507">
                <a:moveTo>
                  <a:pt x="1682496" y="0"/>
                </a:moveTo>
                <a:lnTo>
                  <a:pt x="752563" y="688507"/>
                </a:lnTo>
                <a:lnTo>
                  <a:pt x="0" y="665683"/>
                </a:lnTo>
              </a:path>
            </a:pathLst>
          </a:custGeom>
          <a:ln w="31750">
            <a:solidFill>
              <a:schemeClr val="accent1">
                <a:lumMod val="75000"/>
              </a:schemeClr>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134" name="직선 연결선 146"/>
          <p:cNvCxnSpPr>
            <a:endCxn id="68" idx="3"/>
          </p:cNvCxnSpPr>
          <p:nvPr/>
        </p:nvCxnSpPr>
        <p:spPr>
          <a:xfrm flipH="1" flipV="1">
            <a:off x="2399386" y="4153033"/>
            <a:ext cx="1020486" cy="397179"/>
          </a:xfrm>
          <a:prstGeom prst="line">
            <a:avLst/>
          </a:prstGeom>
          <a:ln w="31750">
            <a:solidFill>
              <a:schemeClr val="accent1">
                <a:lumMod val="75000"/>
              </a:schemeClr>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5" name="직선 연결선 157"/>
          <p:cNvCxnSpPr/>
          <p:nvPr/>
        </p:nvCxnSpPr>
        <p:spPr>
          <a:xfrm flipH="1">
            <a:off x="5976518" y="4126104"/>
            <a:ext cx="797358" cy="0"/>
          </a:xfrm>
          <a:prstGeom prst="line">
            <a:avLst/>
          </a:prstGeom>
          <a:ln w="31750">
            <a:solidFill>
              <a:schemeClr val="accent1">
                <a:lumMod val="75000"/>
              </a:schemeClr>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6" name="자유형 160"/>
          <p:cNvSpPr/>
          <p:nvPr/>
        </p:nvSpPr>
        <p:spPr>
          <a:xfrm>
            <a:off x="4710989" y="4826255"/>
            <a:ext cx="1536192" cy="464523"/>
          </a:xfrm>
          <a:custGeom>
            <a:avLst/>
            <a:gdLst>
              <a:gd name="connsiteX0" fmla="*/ 1536192 w 1536192"/>
              <a:gd name="connsiteY0" fmla="*/ 504749 h 504749"/>
              <a:gd name="connsiteX1" fmla="*/ 899769 w 1536192"/>
              <a:gd name="connsiteY1" fmla="*/ 504749 h 504749"/>
              <a:gd name="connsiteX2" fmla="*/ 0 w 1536192"/>
              <a:gd name="connsiteY2" fmla="*/ 0 h 504749"/>
            </a:gdLst>
            <a:ahLst/>
            <a:cxnLst>
              <a:cxn ang="0">
                <a:pos x="connsiteX0" y="connsiteY0"/>
              </a:cxn>
              <a:cxn ang="0">
                <a:pos x="connsiteX1" y="connsiteY1"/>
              </a:cxn>
              <a:cxn ang="0">
                <a:pos x="connsiteX2" y="connsiteY2"/>
              </a:cxn>
            </a:cxnLst>
            <a:rect l="l" t="t" r="r" b="b"/>
            <a:pathLst>
              <a:path w="1536192" h="504749">
                <a:moveTo>
                  <a:pt x="1536192" y="504749"/>
                </a:moveTo>
                <a:lnTo>
                  <a:pt x="899769" y="504749"/>
                </a:lnTo>
                <a:lnTo>
                  <a:pt x="0" y="0"/>
                </a:lnTo>
              </a:path>
            </a:pathLst>
          </a:custGeom>
          <a:ln w="31750">
            <a:solidFill>
              <a:schemeClr val="accent1">
                <a:lumMod val="75000"/>
              </a:schemeClr>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40" name="Rectangle 377"/>
          <p:cNvSpPr>
            <a:spLocks noChangeArrowheads="1"/>
          </p:cNvSpPr>
          <p:nvPr/>
        </p:nvSpPr>
        <p:spPr bwMode="auto">
          <a:xfrm>
            <a:off x="3256542" y="1178545"/>
            <a:ext cx="2652414" cy="948354"/>
          </a:xfrm>
          <a:prstGeom prst="roundRect">
            <a:avLst>
              <a:gd name="adj" fmla="val 8801"/>
            </a:avLst>
          </a:prstGeom>
          <a:solidFill>
            <a:schemeClr val="bg1">
              <a:lumMod val="95000"/>
            </a:schemeClr>
          </a:solidFill>
          <a:ln w="25400" cmpd="sng">
            <a:gradFill>
              <a:gsLst>
                <a:gs pos="0">
                  <a:srgbClr val="2C479C"/>
                </a:gs>
                <a:gs pos="50000">
                  <a:srgbClr val="9DB6ED"/>
                </a:gs>
                <a:gs pos="100000">
                  <a:srgbClr val="24397E"/>
                </a:gs>
              </a:gsLst>
              <a:lin ang="5400000" scaled="0"/>
            </a:gradFill>
            <a:miter lim="800000"/>
            <a:headEnd/>
            <a:tailEnd/>
          </a:ln>
          <a:effectLst>
            <a:outerShdw blurRad="63500" sx="102000" sy="102000" algn="ctr" rotWithShape="0">
              <a:prstClr val="black">
                <a:alpha val="40000"/>
              </a:prstClr>
            </a:outerShdw>
          </a:effectLst>
        </p:spPr>
        <p:txBody>
          <a:bodyPr wrap="none" anchor="ctr">
            <a:scene3d>
              <a:camera prst="orthographicFront"/>
              <a:lightRig rig="threePt" dir="t"/>
            </a:scene3d>
            <a:sp3d contourW="31750">
              <a:bevelT w="1270"/>
              <a:contourClr>
                <a:srgbClr val="101A38"/>
              </a:contourClr>
            </a:sp3d>
          </a:bodyPr>
          <a:lstStyle/>
          <a:p>
            <a:pPr>
              <a:lnSpc>
                <a:spcPct val="90000"/>
              </a:lnSpc>
              <a:defRPr/>
            </a:pPr>
            <a:endParaRPr lang="ko-KR" altLang="en-US" b="1" kern="0" dirty="0" err="1">
              <a:solidFill>
                <a:schemeClr val="bg1"/>
              </a:solidFill>
              <a:latin typeface="맑은 고딕" pitchFamily="50" charset="-127"/>
              <a:ea typeface="맑은 고딕" pitchFamily="50" charset="-127"/>
            </a:endParaRPr>
          </a:p>
        </p:txBody>
      </p:sp>
      <p:sp>
        <p:nvSpPr>
          <p:cNvPr id="141" name="Rectangle 377"/>
          <p:cNvSpPr>
            <a:spLocks noChangeArrowheads="1"/>
          </p:cNvSpPr>
          <p:nvPr/>
        </p:nvSpPr>
        <p:spPr bwMode="auto">
          <a:xfrm>
            <a:off x="6070650" y="1178545"/>
            <a:ext cx="2652414" cy="948354"/>
          </a:xfrm>
          <a:prstGeom prst="roundRect">
            <a:avLst>
              <a:gd name="adj" fmla="val 7678"/>
            </a:avLst>
          </a:prstGeom>
          <a:solidFill>
            <a:schemeClr val="bg1">
              <a:lumMod val="95000"/>
            </a:schemeClr>
          </a:solidFill>
          <a:ln w="25400" cmpd="sng">
            <a:gradFill>
              <a:gsLst>
                <a:gs pos="0">
                  <a:srgbClr val="7F5A29"/>
                </a:gs>
                <a:gs pos="50000">
                  <a:srgbClr val="E7D0A3"/>
                </a:gs>
                <a:gs pos="100000">
                  <a:srgbClr val="7F5A29"/>
                </a:gs>
              </a:gsLst>
              <a:lin ang="5400000" scaled="0"/>
            </a:gradFill>
            <a:miter lim="800000"/>
            <a:headEnd/>
            <a:tailEnd/>
          </a:ln>
          <a:effectLst>
            <a:outerShdw blurRad="63500" sx="102000" sy="102000" algn="ctr" rotWithShape="0">
              <a:prstClr val="black">
                <a:alpha val="40000"/>
              </a:prstClr>
            </a:outerShdw>
          </a:effectLst>
        </p:spPr>
        <p:txBody>
          <a:bodyPr wrap="none" anchor="ctr">
            <a:scene3d>
              <a:camera prst="orthographicFront"/>
              <a:lightRig rig="threePt" dir="t"/>
            </a:scene3d>
            <a:sp3d contourW="31750">
              <a:bevelT w="1270"/>
              <a:contourClr>
                <a:schemeClr val="bg1"/>
              </a:contourClr>
            </a:sp3d>
          </a:bodyPr>
          <a:lstStyle/>
          <a:p>
            <a:pPr>
              <a:lnSpc>
                <a:spcPct val="90000"/>
              </a:lnSpc>
              <a:defRPr/>
            </a:pPr>
            <a:endParaRPr lang="ko-KR" altLang="en-US" b="1" dirty="0">
              <a:latin typeface="맑은 고딕" pitchFamily="50" charset="-127"/>
              <a:ea typeface="맑은 고딕" pitchFamily="50" charset="-127"/>
            </a:endParaRPr>
          </a:p>
        </p:txBody>
      </p:sp>
      <p:sp>
        <p:nvSpPr>
          <p:cNvPr id="142" name="Rectangle 377"/>
          <p:cNvSpPr>
            <a:spLocks noChangeArrowheads="1"/>
          </p:cNvSpPr>
          <p:nvPr/>
        </p:nvSpPr>
        <p:spPr bwMode="auto">
          <a:xfrm>
            <a:off x="3250456" y="1118787"/>
            <a:ext cx="2664296" cy="648072"/>
          </a:xfrm>
          <a:prstGeom prst="roundRect">
            <a:avLst/>
          </a:prstGeom>
          <a:noFill/>
          <a:ln w="25400" cap="flat" cmpd="sng" algn="ctr">
            <a:noFill/>
            <a:prstDash val="solid"/>
          </a:ln>
          <a:effectLst/>
        </p:spPr>
        <p:txBody>
          <a:bodyPr>
            <a:scene3d>
              <a:camera prst="orthographicFront"/>
              <a:lightRig rig="threePt" dir="t"/>
            </a:scene3d>
            <a:sp3d contourW="38100">
              <a:bevelT w="1270"/>
              <a:contourClr>
                <a:schemeClr val="bg1"/>
              </a:contourClr>
            </a:sp3d>
          </a:bodyPr>
          <a:lstStyle/>
          <a:p>
            <a:pPr algn="ctr">
              <a:defRPr/>
            </a:pPr>
            <a:r>
              <a:rPr lang="en-US" altLang="ko-KR" sz="1600" b="1" dirty="0" smtClean="0">
                <a:solidFill>
                  <a:srgbClr val="210D59"/>
                </a:solidFill>
                <a:effectLst>
                  <a:outerShdw blurRad="215900" dist="38100" algn="ctr" rotWithShape="0">
                    <a:srgbClr val="2D3208"/>
                  </a:outerShdw>
                </a:effectLst>
                <a:latin typeface="맑은 고딕" pitchFamily="50" charset="-127"/>
                <a:ea typeface="맑은 고딕" pitchFamily="50" charset="-127"/>
                <a:cs typeface="맑은 고딕"/>
              </a:rPr>
              <a:t>All connected &amp; interactive world</a:t>
            </a:r>
            <a:endParaRPr lang="ko-KR" altLang="en-US" sz="1600" b="1" dirty="0" err="1">
              <a:solidFill>
                <a:srgbClr val="210D59"/>
              </a:solidFill>
              <a:effectLst>
                <a:outerShdw blurRad="215900" dist="38100" algn="ctr" rotWithShape="0">
                  <a:srgbClr val="2D3208"/>
                </a:outerShdw>
              </a:effectLst>
              <a:latin typeface="맑은 고딕" pitchFamily="50" charset="-127"/>
              <a:ea typeface="맑은 고딕" pitchFamily="50" charset="-127"/>
              <a:cs typeface="맑은 고딕"/>
            </a:endParaRPr>
          </a:p>
        </p:txBody>
      </p:sp>
      <p:sp>
        <p:nvSpPr>
          <p:cNvPr id="143" name="Rectangle 377"/>
          <p:cNvSpPr>
            <a:spLocks noChangeArrowheads="1"/>
          </p:cNvSpPr>
          <p:nvPr/>
        </p:nvSpPr>
        <p:spPr bwMode="auto">
          <a:xfrm>
            <a:off x="6058768" y="1118787"/>
            <a:ext cx="2664296" cy="576064"/>
          </a:xfrm>
          <a:prstGeom prst="roundRect">
            <a:avLst/>
          </a:prstGeom>
          <a:noFill/>
          <a:ln w="25400" cap="flat" cmpd="sng" algn="ctr">
            <a:noFill/>
            <a:prstDash val="solid"/>
          </a:ln>
          <a:effectLst/>
        </p:spPr>
        <p:txBody>
          <a:bodyPr>
            <a:scene3d>
              <a:camera prst="orthographicFront"/>
              <a:lightRig rig="threePt" dir="t"/>
            </a:scene3d>
            <a:sp3d contourW="38100">
              <a:bevelT w="1270"/>
              <a:contourClr>
                <a:schemeClr val="bg1"/>
              </a:contourClr>
            </a:sp3d>
          </a:bodyPr>
          <a:lstStyle/>
          <a:p>
            <a:pPr algn="ctr">
              <a:defRPr/>
            </a:pPr>
            <a:r>
              <a:rPr lang="en-US" altLang="ko-KR" sz="1600" b="1" dirty="0" smtClean="0">
                <a:solidFill>
                  <a:srgbClr val="4C2600"/>
                </a:solidFill>
                <a:effectLst>
                  <a:outerShdw blurRad="215900" dist="38100" algn="ctr" rotWithShape="0">
                    <a:srgbClr val="2D3208"/>
                  </a:outerShdw>
                </a:effectLst>
                <a:latin typeface="맑은 고딕" pitchFamily="50" charset="-127"/>
                <a:ea typeface="맑은 고딕" pitchFamily="50" charset="-127"/>
                <a:cs typeface="맑은 고딕"/>
              </a:rPr>
              <a:t>Convergence of </a:t>
            </a:r>
            <a:br>
              <a:rPr lang="en-US" altLang="ko-KR" sz="1600" b="1" dirty="0" smtClean="0">
                <a:solidFill>
                  <a:srgbClr val="4C2600"/>
                </a:solidFill>
                <a:effectLst>
                  <a:outerShdw blurRad="215900" dist="38100" algn="ctr" rotWithShape="0">
                    <a:srgbClr val="2D3208"/>
                  </a:outerShdw>
                </a:effectLst>
                <a:latin typeface="맑은 고딕" pitchFamily="50" charset="-127"/>
                <a:ea typeface="맑은 고딕" pitchFamily="50" charset="-127"/>
                <a:cs typeface="맑은 고딕"/>
              </a:rPr>
            </a:br>
            <a:r>
              <a:rPr lang="en-US" altLang="ko-KR" sz="1600" b="1" dirty="0" smtClean="0">
                <a:solidFill>
                  <a:srgbClr val="4C2600"/>
                </a:solidFill>
                <a:effectLst>
                  <a:outerShdw blurRad="215900" dist="38100" algn="ctr" rotWithShape="0">
                    <a:srgbClr val="2D3208"/>
                  </a:outerShdw>
                </a:effectLst>
                <a:latin typeface="맑은 고딕" pitchFamily="50" charset="-127"/>
                <a:ea typeface="맑은 고딕" pitchFamily="50" charset="-127"/>
                <a:cs typeface="맑은 고딕"/>
              </a:rPr>
              <a:t>real &amp; virtual world</a:t>
            </a:r>
            <a:endParaRPr lang="en-US" altLang="ko-KR" sz="1600" b="1" dirty="0">
              <a:solidFill>
                <a:srgbClr val="4C2600"/>
              </a:solidFill>
              <a:effectLst>
                <a:outerShdw blurRad="215900" dist="38100" algn="ctr" rotWithShape="0">
                  <a:srgbClr val="2D3208"/>
                </a:outerShdw>
              </a:effectLst>
              <a:latin typeface="맑은 고딕" pitchFamily="50" charset="-127"/>
              <a:ea typeface="맑은 고딕" pitchFamily="50" charset="-127"/>
              <a:cs typeface="맑은 고딕"/>
            </a:endParaRPr>
          </a:p>
        </p:txBody>
      </p:sp>
      <p:sp>
        <p:nvSpPr>
          <p:cNvPr id="144" name="Rectangle 377"/>
          <p:cNvSpPr>
            <a:spLocks noChangeArrowheads="1"/>
          </p:cNvSpPr>
          <p:nvPr/>
        </p:nvSpPr>
        <p:spPr bwMode="auto">
          <a:xfrm>
            <a:off x="442144" y="1178545"/>
            <a:ext cx="2652414" cy="948354"/>
          </a:xfrm>
          <a:prstGeom prst="roundRect">
            <a:avLst>
              <a:gd name="adj" fmla="val 9925"/>
            </a:avLst>
          </a:prstGeom>
          <a:solidFill>
            <a:schemeClr val="bg1">
              <a:lumMod val="95000"/>
            </a:schemeClr>
          </a:solidFill>
          <a:ln w="25400" cmpd="sng">
            <a:gradFill>
              <a:gsLst>
                <a:gs pos="0">
                  <a:srgbClr val="3F8976"/>
                </a:gs>
                <a:gs pos="50000">
                  <a:srgbClr val="ABDEDF"/>
                </a:gs>
                <a:gs pos="100000">
                  <a:srgbClr val="33686F"/>
                </a:gs>
              </a:gsLst>
              <a:lin ang="5400000" scaled="0"/>
            </a:gradFill>
            <a:miter lim="800000"/>
            <a:headEnd/>
            <a:tailEnd/>
          </a:ln>
          <a:effectLst>
            <a:outerShdw blurRad="63500" sx="102000" sy="102000" algn="ctr" rotWithShape="0">
              <a:prstClr val="black">
                <a:alpha val="40000"/>
              </a:prstClr>
            </a:outerShdw>
          </a:effectLst>
        </p:spPr>
        <p:txBody>
          <a:bodyPr wrap="none" anchor="ctr">
            <a:scene3d>
              <a:camera prst="orthographicFront"/>
              <a:lightRig rig="threePt" dir="t"/>
            </a:scene3d>
            <a:sp3d contourW="31750">
              <a:bevelT w="1270"/>
              <a:contourClr>
                <a:srgbClr val="101A38"/>
              </a:contourClr>
            </a:sp3d>
          </a:bodyPr>
          <a:lstStyle/>
          <a:p>
            <a:pPr>
              <a:lnSpc>
                <a:spcPct val="90000"/>
              </a:lnSpc>
              <a:defRPr/>
            </a:pPr>
            <a:endParaRPr lang="ko-KR" altLang="en-US" b="1" kern="0" dirty="0" err="1">
              <a:solidFill>
                <a:schemeClr val="bg1"/>
              </a:solidFill>
              <a:latin typeface="맑은 고딕" pitchFamily="50" charset="-127"/>
              <a:ea typeface="맑은 고딕" pitchFamily="50" charset="-127"/>
            </a:endParaRPr>
          </a:p>
        </p:txBody>
      </p:sp>
      <p:sp>
        <p:nvSpPr>
          <p:cNvPr id="145" name="Rectangle 377"/>
          <p:cNvSpPr>
            <a:spLocks noChangeArrowheads="1"/>
          </p:cNvSpPr>
          <p:nvPr/>
        </p:nvSpPr>
        <p:spPr bwMode="auto">
          <a:xfrm>
            <a:off x="514152" y="1118787"/>
            <a:ext cx="2520280" cy="648072"/>
          </a:xfrm>
          <a:prstGeom prst="roundRect">
            <a:avLst/>
          </a:prstGeom>
          <a:noFill/>
          <a:ln w="25400" cap="flat" cmpd="sng" algn="ctr">
            <a:noFill/>
            <a:prstDash val="solid"/>
          </a:ln>
          <a:effectLst/>
        </p:spPr>
        <p:txBody>
          <a:bodyPr>
            <a:scene3d>
              <a:camera prst="orthographicFront"/>
              <a:lightRig rig="threePt" dir="t"/>
            </a:scene3d>
            <a:sp3d contourW="38100">
              <a:bevelT w="1270"/>
              <a:contourClr>
                <a:schemeClr val="bg1"/>
              </a:contourClr>
            </a:sp3d>
          </a:bodyPr>
          <a:lstStyle/>
          <a:p>
            <a:pPr algn="ctr">
              <a:defRPr/>
            </a:pPr>
            <a:r>
              <a:rPr lang="en-US" altLang="ko-KR" sz="1600" b="1" dirty="0" smtClean="0">
                <a:solidFill>
                  <a:srgbClr val="1B4955"/>
                </a:solidFill>
                <a:effectLst>
                  <a:outerShdw blurRad="215900" dist="38100" algn="ctr" rotWithShape="0">
                    <a:srgbClr val="2D3208"/>
                  </a:outerShdw>
                </a:effectLst>
                <a:latin typeface="맑은 고딕" pitchFamily="50" charset="-127"/>
                <a:ea typeface="맑은 고딕" pitchFamily="50" charset="-127"/>
                <a:cs typeface="맑은 고딕"/>
              </a:rPr>
              <a:t>Internet of </a:t>
            </a:r>
            <a:br>
              <a:rPr lang="en-US" altLang="ko-KR" sz="1600" b="1" dirty="0" smtClean="0">
                <a:solidFill>
                  <a:srgbClr val="1B4955"/>
                </a:solidFill>
                <a:effectLst>
                  <a:outerShdw blurRad="215900" dist="38100" algn="ctr" rotWithShape="0">
                    <a:srgbClr val="2D3208"/>
                  </a:outerShdw>
                </a:effectLst>
                <a:latin typeface="맑은 고딕" pitchFamily="50" charset="-127"/>
                <a:ea typeface="맑은 고딕" pitchFamily="50" charset="-127"/>
                <a:cs typeface="맑은 고딕"/>
              </a:rPr>
            </a:br>
            <a:r>
              <a:rPr lang="en-US" altLang="ko-KR" sz="1600" b="1" dirty="0" smtClean="0">
                <a:solidFill>
                  <a:srgbClr val="1B4955"/>
                </a:solidFill>
                <a:effectLst>
                  <a:outerShdw blurRad="215900" dist="38100" algn="ctr" rotWithShape="0">
                    <a:srgbClr val="2D3208"/>
                  </a:outerShdw>
                </a:effectLst>
                <a:latin typeface="맑은 고딕" pitchFamily="50" charset="-127"/>
                <a:ea typeface="맑은 고딕" pitchFamily="50" charset="-127"/>
                <a:cs typeface="맑은 고딕"/>
              </a:rPr>
              <a:t>networked objects</a:t>
            </a:r>
          </a:p>
        </p:txBody>
      </p:sp>
      <p:sp>
        <p:nvSpPr>
          <p:cNvPr id="146" name="Rectangle 14"/>
          <p:cNvSpPr>
            <a:spLocks noChangeArrowheads="1"/>
          </p:cNvSpPr>
          <p:nvPr/>
        </p:nvSpPr>
        <p:spPr bwMode="auto">
          <a:xfrm>
            <a:off x="467544" y="1694851"/>
            <a:ext cx="2592288" cy="432048"/>
          </a:xfrm>
          <a:prstGeom prst="rect">
            <a:avLst/>
          </a:prstGeom>
          <a:noFill/>
          <a:ln w="12700" cap="flat" cmpd="sng" algn="ctr">
            <a:noFill/>
            <a:prstDash val="solid"/>
            <a:headEnd/>
            <a:tailEnd/>
          </a:ln>
          <a:effectLst/>
        </p:spPr>
        <p:txBody>
          <a:bodyPr lIns="0" tIns="0" rIns="0" bIns="0">
            <a:scene3d>
              <a:camera prst="orthographicFront"/>
              <a:lightRig rig="threePt" dir="t"/>
            </a:scene3d>
            <a:sp3d>
              <a:bevelT w="0" prst="artDeco"/>
            </a:sp3d>
          </a:bodyPr>
          <a:lstStyle/>
          <a:p>
            <a:pPr marL="0" lvl="1" algn="ctr" defTabSz="1330325" fontAlgn="auto" latinLnBrk="0">
              <a:spcBef>
                <a:spcPts val="0"/>
              </a:spcBef>
              <a:spcAft>
                <a:spcPts val="500"/>
              </a:spcAft>
              <a:buClr>
                <a:schemeClr val="tx1"/>
              </a:buClr>
              <a:defRPr/>
            </a:pPr>
            <a:r>
              <a:rPr lang="en-US" altLang="ko-KR" sz="1200" b="1" kern="0" dirty="0" smtClean="0">
                <a:latin typeface="맑은 고딕" pitchFamily="50" charset="-127"/>
                <a:ea typeface="맑은 고딕" pitchFamily="50" charset="-127"/>
              </a:rPr>
              <a:t>Most devices and mobile terminals are connected via IP protocols</a:t>
            </a:r>
            <a:endParaRPr lang="en-US" altLang="ko-KR" sz="1200" b="1" kern="0" spc="-150" dirty="0" smtClean="0">
              <a:latin typeface="맑은 고딕" pitchFamily="50" charset="-127"/>
              <a:ea typeface="맑은 고딕" pitchFamily="50" charset="-127"/>
            </a:endParaRPr>
          </a:p>
        </p:txBody>
      </p:sp>
      <p:sp>
        <p:nvSpPr>
          <p:cNvPr id="147" name="Rectangle 14"/>
          <p:cNvSpPr>
            <a:spLocks noChangeArrowheads="1"/>
          </p:cNvSpPr>
          <p:nvPr/>
        </p:nvSpPr>
        <p:spPr bwMode="auto">
          <a:xfrm>
            <a:off x="3275856" y="1694851"/>
            <a:ext cx="2592288" cy="432048"/>
          </a:xfrm>
          <a:prstGeom prst="rect">
            <a:avLst/>
          </a:prstGeom>
          <a:noFill/>
          <a:ln w="12700" cap="flat" cmpd="sng" algn="ctr">
            <a:noFill/>
            <a:prstDash val="solid"/>
            <a:headEnd/>
            <a:tailEnd/>
          </a:ln>
          <a:effectLst/>
        </p:spPr>
        <p:txBody>
          <a:bodyPr lIns="0" tIns="0" rIns="0" bIns="0">
            <a:scene3d>
              <a:camera prst="orthographicFront"/>
              <a:lightRig rig="threePt" dir="t"/>
            </a:scene3d>
            <a:sp3d>
              <a:bevelT w="0" prst="artDeco"/>
            </a:sp3d>
          </a:bodyPr>
          <a:lstStyle/>
          <a:p>
            <a:pPr marL="0" lvl="1" algn="ctr" defTabSz="1330325" fontAlgn="auto" latinLnBrk="0">
              <a:spcBef>
                <a:spcPts val="0"/>
              </a:spcBef>
              <a:spcAft>
                <a:spcPts val="500"/>
              </a:spcAft>
              <a:buClr>
                <a:schemeClr val="tx1"/>
              </a:buClr>
              <a:defRPr/>
            </a:pPr>
            <a:r>
              <a:rPr lang="en-US" altLang="ko-KR" sz="1200" b="1" kern="0" dirty="0" smtClean="0">
                <a:latin typeface="맑은 고딕" pitchFamily="50" charset="-127"/>
                <a:ea typeface="맑은 고딕" pitchFamily="50" charset="-127"/>
              </a:rPr>
              <a:t>Information is exchanged through the interconnections of the devices</a:t>
            </a:r>
            <a:endParaRPr lang="en-US" altLang="ko-KR" sz="1200" b="1" kern="0" spc="-150" dirty="0" smtClean="0">
              <a:latin typeface="맑은 고딕" pitchFamily="50" charset="-127"/>
              <a:ea typeface="맑은 고딕" pitchFamily="50" charset="-127"/>
            </a:endParaRPr>
          </a:p>
        </p:txBody>
      </p:sp>
      <p:sp>
        <p:nvSpPr>
          <p:cNvPr id="148" name="Rectangle 14"/>
          <p:cNvSpPr>
            <a:spLocks noChangeArrowheads="1"/>
          </p:cNvSpPr>
          <p:nvPr/>
        </p:nvSpPr>
        <p:spPr bwMode="auto">
          <a:xfrm>
            <a:off x="6109260" y="1694851"/>
            <a:ext cx="2592288" cy="432048"/>
          </a:xfrm>
          <a:prstGeom prst="rect">
            <a:avLst/>
          </a:prstGeom>
          <a:noFill/>
          <a:ln w="12700" cap="flat" cmpd="sng" algn="ctr">
            <a:noFill/>
            <a:prstDash val="solid"/>
            <a:headEnd/>
            <a:tailEnd/>
          </a:ln>
          <a:effectLst/>
        </p:spPr>
        <p:txBody>
          <a:bodyPr lIns="0" tIns="0" rIns="0" bIns="0">
            <a:scene3d>
              <a:camera prst="orthographicFront"/>
              <a:lightRig rig="threePt" dir="t"/>
            </a:scene3d>
            <a:sp3d>
              <a:bevelT w="0" prst="artDeco"/>
            </a:sp3d>
          </a:bodyPr>
          <a:lstStyle/>
          <a:p>
            <a:pPr marL="0" lvl="1" algn="ctr" defTabSz="1330325" fontAlgn="auto" latinLnBrk="0">
              <a:spcBef>
                <a:spcPts val="0"/>
              </a:spcBef>
              <a:spcAft>
                <a:spcPts val="500"/>
              </a:spcAft>
              <a:buClr>
                <a:schemeClr val="tx1"/>
              </a:buClr>
              <a:defRPr/>
            </a:pPr>
            <a:r>
              <a:rPr lang="en-US" altLang="ko-KR" sz="1200" b="1" kern="0" dirty="0" smtClean="0">
                <a:latin typeface="맑은 고딕" pitchFamily="50" charset="-127"/>
                <a:ea typeface="맑은 고딕" pitchFamily="50" charset="-127"/>
              </a:rPr>
              <a:t>Integrated services with virtual and real lives</a:t>
            </a:r>
            <a:endParaRPr lang="ko-KR" altLang="en-US" sz="1200" b="1" kern="0" dirty="0" smtClean="0">
              <a:latin typeface="맑은 고딕" pitchFamily="50" charset="-127"/>
              <a:ea typeface="맑은 고딕" pitchFamily="50" charset="-127"/>
            </a:endParaRPr>
          </a:p>
        </p:txBody>
      </p:sp>
      <p:pic>
        <p:nvPicPr>
          <p:cNvPr id="149" name="Picture 289" descr="화살표"/>
          <p:cNvPicPr>
            <a:picLocks noChangeAspect="1" noChangeArrowheads="1"/>
          </p:cNvPicPr>
          <p:nvPr/>
        </p:nvPicPr>
        <p:blipFill>
          <a:blip r:embed="rId31" cstate="print">
            <a:grayscl/>
          </a:blip>
          <a:srcRect l="14194" t="70580" r="14194"/>
          <a:stretch>
            <a:fillRect/>
          </a:stretch>
        </p:blipFill>
        <p:spPr bwMode="auto">
          <a:xfrm flipV="1">
            <a:off x="2843808" y="1838867"/>
            <a:ext cx="3528392" cy="1440156"/>
          </a:xfrm>
          <a:prstGeom prst="rect">
            <a:avLst/>
          </a:prstGeom>
          <a:noFill/>
          <a:ln w="9525">
            <a:noFill/>
            <a:miter lim="800000"/>
            <a:headEnd/>
            <a:tailEnd/>
          </a:ln>
        </p:spPr>
      </p:pic>
      <p:sp>
        <p:nvSpPr>
          <p:cNvPr id="150" name="TextBox 341"/>
          <p:cNvSpPr txBox="1"/>
          <p:nvPr/>
        </p:nvSpPr>
        <p:spPr bwMode="auto">
          <a:xfrm>
            <a:off x="3347864" y="2252327"/>
            <a:ext cx="2448272" cy="523220"/>
          </a:xfrm>
          <a:prstGeom prst="rect">
            <a:avLst/>
          </a:prstGeom>
          <a:noFill/>
          <a:effectLst>
            <a:outerShdw blurRad="50800" dist="38100" dir="2700000" algn="tl" rotWithShape="0">
              <a:prstClr val="black">
                <a:alpha val="40000"/>
              </a:prstClr>
            </a:outerShdw>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400" b="1" dirty="0" smtClean="0">
                <a:ln w="11430"/>
                <a:solidFill>
                  <a:srgbClr val="0000FF"/>
                </a:solidFill>
                <a:effectLst>
                  <a:outerShdw blurRad="76200" dist="50800" dir="5400000" algn="tl" rotWithShape="0">
                    <a:srgbClr val="000000">
                      <a:alpha val="65000"/>
                    </a:srgbClr>
                  </a:outerShdw>
                </a:effectLst>
                <a:latin typeface="맑은 고딕" pitchFamily="50" charset="-127"/>
                <a:ea typeface="맑은 고딕" pitchFamily="50" charset="-127"/>
              </a:rPr>
              <a:t>Merged into PAC applications</a:t>
            </a:r>
            <a:endParaRPr lang="ko-KR" altLang="en-US" sz="1400" b="1" dirty="0">
              <a:ln w="11430"/>
              <a:solidFill>
                <a:srgbClr val="0000FF"/>
              </a:solidFill>
              <a:effectLst>
                <a:outerShdw blurRad="76200" dist="50800" dir="5400000" algn="tl" rotWithShape="0">
                  <a:srgbClr val="000000">
                    <a:alpha val="65000"/>
                  </a:srgbClr>
                </a:outerShdw>
              </a:effectLst>
              <a:latin typeface="맑은 고딕" pitchFamily="50" charset="-127"/>
              <a:ea typeface="맑은 고딕" pitchFamily="50" charset="-127"/>
            </a:endParaRPr>
          </a:p>
        </p:txBody>
      </p:sp>
      <p:sp>
        <p:nvSpPr>
          <p:cNvPr id="151" name="Rectangle 119"/>
          <p:cNvSpPr>
            <a:spLocks noChangeArrowheads="1"/>
          </p:cNvSpPr>
          <p:nvPr/>
        </p:nvSpPr>
        <p:spPr bwMode="auto">
          <a:xfrm rot="20185295">
            <a:off x="2369969" y="3476196"/>
            <a:ext cx="1440160" cy="451663"/>
          </a:xfrm>
          <a:prstGeom prst="rect">
            <a:avLst/>
          </a:prstGeom>
          <a:noFill/>
          <a:effectLst>
            <a:outerShdw blurRad="127000" dist="76200" dir="3840000" algn="ctr" rotWithShape="0">
              <a:prstClr val="black">
                <a:alpha val="59000"/>
              </a:prstClr>
            </a:outerShdw>
          </a:effectLst>
        </p:spPr>
        <p:txBody>
          <a:bodyPr lIns="72000" tIns="36000" rIns="72000" bIns="36000" anchor="ctr">
            <a:scene3d>
              <a:camera prst="orthographicFront"/>
              <a:lightRig rig="threePt" dir="t"/>
            </a:scene3d>
            <a:sp3d extrusionH="57150" contourW="31750">
              <a:bevelT w="0" h="50800" prst="artDeco"/>
              <a:contourClr>
                <a:schemeClr val="tx2">
                  <a:lumMod val="50000"/>
                </a:schemeClr>
              </a:contourClr>
            </a:sp3d>
          </a:bodyPr>
          <a:lstStyle/>
          <a:p>
            <a:pPr marL="0" lvl="1" algn="ctr" defTabSz="1327150" eaLnBrk="0" fontAlgn="auto" latinLnBrk="0" hangingPunct="0">
              <a:spcBef>
                <a:spcPts val="0"/>
              </a:spcBef>
              <a:spcAft>
                <a:spcPts val="0"/>
              </a:spcAft>
              <a:buClr>
                <a:prstClr val="black"/>
              </a:buClr>
              <a:defRPr/>
            </a:pPr>
            <a:r>
              <a:rPr lang="en-US" altLang="ko-KR" sz="1200" b="1" kern="0" dirty="0" smtClean="0">
                <a:solidFill>
                  <a:srgbClr val="FFC000"/>
                </a:solidFill>
                <a:latin typeface="맑은 고딕" pitchFamily="50" charset="-127"/>
                <a:ea typeface="맑은 고딕" pitchFamily="50" charset="-127"/>
              </a:rPr>
              <a:t>In-Campus</a:t>
            </a:r>
            <a:endParaRPr lang="en-US" altLang="ko-KR" sz="1200" b="1" kern="0" dirty="0">
              <a:solidFill>
                <a:srgbClr val="FFC000"/>
              </a:solidFill>
              <a:latin typeface="맑은 고딕" pitchFamily="50" charset="-127"/>
              <a:ea typeface="맑은 고딕" pitchFamily="50" charset="-127"/>
            </a:endParaRPr>
          </a:p>
        </p:txBody>
      </p:sp>
      <p:grpSp>
        <p:nvGrpSpPr>
          <p:cNvPr id="152" name="그룹 127"/>
          <p:cNvGrpSpPr/>
          <p:nvPr/>
        </p:nvGrpSpPr>
        <p:grpSpPr>
          <a:xfrm>
            <a:off x="4860032" y="3567055"/>
            <a:ext cx="576064" cy="352331"/>
            <a:chOff x="6156176" y="1628800"/>
            <a:chExt cx="620377" cy="424339"/>
          </a:xfrm>
        </p:grpSpPr>
        <p:sp>
          <p:nvSpPr>
            <p:cNvPr id="153" name="모서리가 둥근 직사각형 128"/>
            <p:cNvSpPr/>
            <p:nvPr/>
          </p:nvSpPr>
          <p:spPr bwMode="auto">
            <a:xfrm>
              <a:off x="6156176" y="1628800"/>
              <a:ext cx="620377" cy="424339"/>
            </a:xfrm>
            <a:prstGeom prst="roundRect">
              <a:avLst/>
            </a:prstGeom>
            <a:solidFill>
              <a:schemeClr val="bg1"/>
            </a:soli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wrap="square" lIns="0" tIns="0" rIns="0" bIns="0" anchor="ctr">
              <a:spAutoFit/>
            </a:bodyPr>
            <a:lstStyle/>
            <a:p>
              <a:pPr algn="ctr">
                <a:defRPr/>
              </a:pPr>
              <a:endParaRPr lang="ko-KR" altLang="en-US">
                <a:ea typeface="굴림" pitchFamily="50" charset="-127"/>
              </a:endParaRPr>
            </a:p>
          </p:txBody>
        </p:sp>
        <p:pic>
          <p:nvPicPr>
            <p:cNvPr id="154" name="Picture 3" descr="C:\Users\Administrator\AppData\Local\Microsoft\Windows\Temporary Internet Files\Content.IE5\HGL3KT3M\MP900216064[1].jpg"/>
            <p:cNvPicPr>
              <a:picLocks noChangeAspect="1" noChangeArrowheads="1"/>
            </p:cNvPicPr>
            <p:nvPr/>
          </p:nvPicPr>
          <p:blipFill>
            <a:blip r:embed="rId32" cstate="print"/>
            <a:srcRect b="16639"/>
            <a:stretch>
              <a:fillRect/>
            </a:stretch>
          </p:blipFill>
          <p:spPr bwMode="auto">
            <a:xfrm>
              <a:off x="6210300" y="1676999"/>
              <a:ext cx="550518" cy="360040"/>
            </a:xfrm>
            <a:prstGeom prst="rect">
              <a:avLst/>
            </a:prstGeom>
            <a:noFill/>
          </p:spPr>
        </p:pic>
      </p:grpSp>
      <p:sp>
        <p:nvSpPr>
          <p:cNvPr id="155" name="자유형 150"/>
          <p:cNvSpPr/>
          <p:nvPr/>
        </p:nvSpPr>
        <p:spPr>
          <a:xfrm>
            <a:off x="5004048" y="3008555"/>
            <a:ext cx="1265078" cy="558500"/>
          </a:xfrm>
          <a:custGeom>
            <a:avLst/>
            <a:gdLst>
              <a:gd name="connsiteX0" fmla="*/ 0 w 1660550"/>
              <a:gd name="connsiteY0" fmla="*/ 994867 h 994867"/>
              <a:gd name="connsiteX1" fmla="*/ 972922 w 1660550"/>
              <a:gd name="connsiteY1" fmla="*/ 0 h 994867"/>
              <a:gd name="connsiteX2" fmla="*/ 1660550 w 1660550"/>
              <a:gd name="connsiteY2" fmla="*/ 7315 h 994867"/>
            </a:gdLst>
            <a:ahLst/>
            <a:cxnLst>
              <a:cxn ang="0">
                <a:pos x="connsiteX0" y="connsiteY0"/>
              </a:cxn>
              <a:cxn ang="0">
                <a:pos x="connsiteX1" y="connsiteY1"/>
              </a:cxn>
              <a:cxn ang="0">
                <a:pos x="connsiteX2" y="connsiteY2"/>
              </a:cxn>
            </a:cxnLst>
            <a:rect l="l" t="t" r="r" b="b"/>
            <a:pathLst>
              <a:path w="1660550" h="994867">
                <a:moveTo>
                  <a:pt x="0" y="994867"/>
                </a:moveTo>
                <a:lnTo>
                  <a:pt x="972922" y="0"/>
                </a:lnTo>
                <a:lnTo>
                  <a:pt x="1660550" y="7315"/>
                </a:lnTo>
              </a:path>
            </a:pathLst>
          </a:custGeom>
          <a:ln w="31750">
            <a:solidFill>
              <a:schemeClr val="accent1">
                <a:lumMod val="75000"/>
              </a:schemeClr>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56" name="Rectangle 119"/>
          <p:cNvSpPr>
            <a:spLocks noChangeArrowheads="1"/>
          </p:cNvSpPr>
          <p:nvPr/>
        </p:nvSpPr>
        <p:spPr bwMode="auto">
          <a:xfrm rot="799576">
            <a:off x="4892696" y="3243529"/>
            <a:ext cx="1440160" cy="451663"/>
          </a:xfrm>
          <a:prstGeom prst="rect">
            <a:avLst/>
          </a:prstGeom>
          <a:noFill/>
          <a:effectLst>
            <a:outerShdw blurRad="127000" dist="76200" dir="3840000" algn="ctr" rotWithShape="0">
              <a:prstClr val="black">
                <a:alpha val="59000"/>
              </a:prstClr>
            </a:outerShdw>
          </a:effectLst>
        </p:spPr>
        <p:txBody>
          <a:bodyPr lIns="72000" tIns="36000" rIns="72000" bIns="36000" anchor="ctr">
            <a:scene3d>
              <a:camera prst="orthographicFront"/>
              <a:lightRig rig="threePt" dir="t"/>
            </a:scene3d>
            <a:sp3d extrusionH="57150" contourW="31750">
              <a:bevelT w="0" h="50800" prst="artDeco"/>
              <a:contourClr>
                <a:schemeClr val="tx2">
                  <a:lumMod val="50000"/>
                </a:schemeClr>
              </a:contourClr>
            </a:sp3d>
          </a:bodyPr>
          <a:lstStyle/>
          <a:p>
            <a:pPr marL="0" lvl="1" algn="ctr" defTabSz="1327150" eaLnBrk="0" fontAlgn="auto" latinLnBrk="0" hangingPunct="0">
              <a:spcBef>
                <a:spcPts val="0"/>
              </a:spcBef>
              <a:spcAft>
                <a:spcPts val="0"/>
              </a:spcAft>
              <a:buClr>
                <a:prstClr val="black"/>
              </a:buClr>
              <a:defRPr/>
            </a:pPr>
            <a:r>
              <a:rPr lang="en-US" altLang="ko-KR" sz="1200" b="1" kern="0" dirty="0" smtClean="0">
                <a:solidFill>
                  <a:srgbClr val="FFC000"/>
                </a:solidFill>
                <a:latin typeface="맑은 고딕" pitchFamily="50" charset="-127"/>
                <a:ea typeface="맑은 고딕" pitchFamily="50" charset="-127"/>
              </a:rPr>
              <a:t>In-Building</a:t>
            </a:r>
            <a:endParaRPr lang="en-US" altLang="ko-KR" sz="1200" b="1" kern="0" dirty="0">
              <a:solidFill>
                <a:srgbClr val="FFC000"/>
              </a:solidFill>
              <a:latin typeface="맑은 고딕" pitchFamily="50" charset="-127"/>
              <a:ea typeface="맑은 고딕" pitchFamily="50" charset="-127"/>
            </a:endParaRPr>
          </a:p>
        </p:txBody>
      </p:sp>
      <p:sp>
        <p:nvSpPr>
          <p:cNvPr id="158" name="TextBox 341"/>
          <p:cNvSpPr txBox="1"/>
          <p:nvPr/>
        </p:nvSpPr>
        <p:spPr bwMode="auto">
          <a:xfrm>
            <a:off x="3132349" y="5525869"/>
            <a:ext cx="2951819" cy="646331"/>
          </a:xfrm>
          <a:prstGeom prst="rect">
            <a:avLst/>
          </a:prstGeom>
          <a:noFill/>
          <a:effectLst>
            <a:outerShdw blurRad="50800" dist="38100" dir="2700000" algn="tl" rotWithShape="0">
              <a:prstClr val="black">
                <a:alpha val="40000"/>
              </a:prstClr>
            </a:outerShdw>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b="1" dirty="0" smtClean="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rPr>
              <a:t>PAC Services w/o infrastructure</a:t>
            </a:r>
            <a:endParaRPr lang="ko-KR" altLang="en-US" b="1" dirty="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endParaRPr>
          </a:p>
        </p:txBody>
      </p:sp>
      <p:sp>
        <p:nvSpPr>
          <p:cNvPr id="157" name="제목 1"/>
          <p:cNvSpPr>
            <a:spLocks noGrp="1"/>
          </p:cNvSpPr>
          <p:nvPr>
            <p:ph type="title"/>
          </p:nvPr>
        </p:nvSpPr>
        <p:spPr>
          <a:xfrm>
            <a:off x="457200" y="274638"/>
            <a:ext cx="8229600" cy="1143000"/>
          </a:xfrm>
        </p:spPr>
        <p:txBody>
          <a:bodyPr/>
          <a:lstStyle/>
          <a:p>
            <a:r>
              <a:rPr lang="en-US" altLang="ko-KR" dirty="0" smtClean="0"/>
              <a:t>PAC Applications in Near Future</a:t>
            </a:r>
            <a:endParaRPr lang="ko-KR" altLang="en-US" dirty="0"/>
          </a:p>
        </p:txBody>
      </p:sp>
    </p:spTree>
    <p:extLst>
      <p:ext uri="{BB962C8B-B14F-4D97-AF65-F5344CB8AC3E}">
        <p14:creationId xmlns:p14="http://schemas.microsoft.com/office/powerpoint/2010/main" val="2543626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모서리가 둥근 직사각형 29"/>
          <p:cNvSpPr/>
          <p:nvPr/>
        </p:nvSpPr>
        <p:spPr>
          <a:xfrm>
            <a:off x="323528" y="1255182"/>
            <a:ext cx="8496944" cy="5487097"/>
          </a:xfrm>
          <a:prstGeom prst="roundRect">
            <a:avLst>
              <a:gd name="adj" fmla="val 2683"/>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ko-KR" altLang="en-US" sz="2000" dirty="0">
              <a:solidFill>
                <a:srgbClr val="FF0000"/>
              </a:solidFill>
              <a:effectLst>
                <a:outerShdw blurRad="50800" dist="38100" dir="5400000" algn="t" rotWithShape="0">
                  <a:prstClr val="black">
                    <a:alpha val="40000"/>
                  </a:prstClr>
                </a:outerShdw>
              </a:effectLst>
              <a:latin typeface="HY견고딕" pitchFamily="18" charset="-127"/>
              <a:ea typeface="HY견고딕" pitchFamily="18" charset="-127"/>
            </a:endParaRPr>
          </a:p>
        </p:txBody>
      </p:sp>
      <p:grpSp>
        <p:nvGrpSpPr>
          <p:cNvPr id="4" name="Group 3"/>
          <p:cNvGrpSpPr/>
          <p:nvPr/>
        </p:nvGrpSpPr>
        <p:grpSpPr>
          <a:xfrm>
            <a:off x="1889955" y="1066800"/>
            <a:ext cx="5356463" cy="476414"/>
            <a:chOff x="1889955" y="864354"/>
            <a:chExt cx="5356463" cy="476414"/>
          </a:xfrm>
        </p:grpSpPr>
        <p:pic>
          <p:nvPicPr>
            <p:cNvPr id="8" name="Picture 64" descr="8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9955" y="882239"/>
              <a:ext cx="5356463" cy="45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7"/>
            <p:cNvSpPr>
              <a:spLocks noChangeArrowheads="1"/>
            </p:cNvSpPr>
            <p:nvPr/>
          </p:nvSpPr>
          <p:spPr bwMode="auto">
            <a:xfrm>
              <a:off x="2051720" y="864354"/>
              <a:ext cx="4968552" cy="397032"/>
            </a:xfrm>
            <a:prstGeom prst="rect">
              <a:avLst/>
            </a:prstGeom>
            <a:noFill/>
          </p:spPr>
          <p:txBody>
            <a:bodyPr wrap="square">
              <a:spAutoFit/>
              <a:scene3d>
                <a:camera prst="orthographicFront"/>
                <a:lightRig rig="threePt" dir="t"/>
              </a:scene3d>
              <a:sp3d extrusionH="57150" contourW="25400">
                <a:bevelT w="0" h="50800" prst="artDeco"/>
                <a:contourClr>
                  <a:schemeClr val="tx2">
                    <a:lumMod val="50000"/>
                  </a:schemeClr>
                </a:contourClr>
              </a:sp3d>
            </a:bodyPr>
            <a:lstStyle/>
            <a:p>
              <a:pPr algn="ctr" fontAlgn="auto">
                <a:lnSpc>
                  <a:spcPct val="110000"/>
                </a:lnSpc>
                <a:spcBef>
                  <a:spcPts val="0"/>
                </a:spcBef>
                <a:spcAft>
                  <a:spcPts val="0"/>
                </a:spcAft>
                <a:defRPr/>
              </a:pPr>
              <a:r>
                <a:rPr kumimoji="0" lang="en-US" altLang="ko-KR" b="1" dirty="0" smtClean="0">
                  <a:solidFill>
                    <a:srgbClr val="FFFFFF"/>
                  </a:solidFill>
                  <a:effectLst>
                    <a:outerShdw blurRad="38100" dist="38100" dir="2700000" algn="tl">
                      <a:srgbClr val="000000">
                        <a:alpha val="43137"/>
                      </a:srgbClr>
                    </a:outerShdw>
                  </a:effectLst>
                  <a:latin typeface="맑은 고딕" pitchFamily="50" charset="-127"/>
                  <a:ea typeface="맑은 고딕" pitchFamily="50" charset="-127"/>
                </a:rPr>
                <a:t>Coverage and Distributed </a:t>
              </a:r>
              <a:r>
                <a:rPr lang="en-US" altLang="ko-KR" b="1" dirty="0">
                  <a:solidFill>
                    <a:srgbClr val="FFFFFF"/>
                  </a:solidFill>
                  <a:effectLst>
                    <a:outerShdw blurRad="38100" dist="38100" dir="2700000" algn="tl">
                      <a:srgbClr val="000000">
                        <a:alpha val="43137"/>
                      </a:srgbClr>
                    </a:outerShdw>
                  </a:effectLst>
                  <a:latin typeface="맑은 고딕" pitchFamily="50" charset="-127"/>
                  <a:ea typeface="맑은 고딕" pitchFamily="50" charset="-127"/>
                </a:rPr>
                <a:t>C</a:t>
              </a:r>
              <a:r>
                <a:rPr kumimoji="0" lang="en-US" altLang="ko-KR" b="1" dirty="0" smtClean="0">
                  <a:solidFill>
                    <a:srgbClr val="FFFFFF"/>
                  </a:solidFill>
                  <a:effectLst>
                    <a:outerShdw blurRad="38100" dist="38100" dir="2700000" algn="tl">
                      <a:srgbClr val="000000">
                        <a:alpha val="43137"/>
                      </a:srgbClr>
                    </a:outerShdw>
                  </a:effectLst>
                  <a:latin typeface="맑은 고딕" pitchFamily="50" charset="-127"/>
                  <a:ea typeface="맑은 고딕" pitchFamily="50" charset="-127"/>
                </a:rPr>
                <a:t>oordination</a:t>
              </a:r>
              <a:endParaRPr kumimoji="0" lang="ko-KR" altLang="en-US" b="1" dirty="0">
                <a:solidFill>
                  <a:srgbClr val="FFFFFF"/>
                </a:solidFill>
                <a:effectLst>
                  <a:outerShdw blurRad="38100" dist="38100" dir="2700000" algn="tl">
                    <a:srgbClr val="000000">
                      <a:alpha val="43137"/>
                    </a:srgbClr>
                  </a:outerShdw>
                </a:effectLst>
                <a:latin typeface="맑은 고딕" pitchFamily="50" charset="-127"/>
                <a:ea typeface="맑은 고딕" pitchFamily="50" charset="-127"/>
              </a:endParaRPr>
            </a:p>
          </p:txBody>
        </p:sp>
      </p:grpSp>
      <p:grpSp>
        <p:nvGrpSpPr>
          <p:cNvPr id="3" name="Group 2"/>
          <p:cNvGrpSpPr/>
          <p:nvPr/>
        </p:nvGrpSpPr>
        <p:grpSpPr>
          <a:xfrm>
            <a:off x="395536" y="5076958"/>
            <a:ext cx="8162321" cy="1578824"/>
            <a:chOff x="94323" y="3717032"/>
            <a:chExt cx="8720584" cy="2271787"/>
          </a:xfrm>
        </p:grpSpPr>
        <p:pic>
          <p:nvPicPr>
            <p:cNvPr id="11" name="Picture 3" descr="추진목표1"/>
            <p:cNvPicPr>
              <a:picLocks noChangeAspect="1" noChangeArrowheads="1"/>
            </p:cNvPicPr>
            <p:nvPr/>
          </p:nvPicPr>
          <p:blipFill>
            <a:blip r:embed="rId4" cstate="print"/>
            <a:srcRect/>
            <a:stretch>
              <a:fillRect/>
            </a:stretch>
          </p:blipFill>
          <p:spPr bwMode="auto">
            <a:xfrm>
              <a:off x="274157" y="3717032"/>
              <a:ext cx="8540750" cy="2271787"/>
            </a:xfrm>
            <a:prstGeom prst="rect">
              <a:avLst/>
            </a:prstGeom>
            <a:noFill/>
            <a:ln w="9525">
              <a:noFill/>
              <a:miter lim="800000"/>
              <a:headEnd/>
              <a:tailEnd/>
            </a:ln>
          </p:spPr>
        </p:pic>
        <p:sp>
          <p:nvSpPr>
            <p:cNvPr id="12" name="Text Box 28"/>
            <p:cNvSpPr txBox="1">
              <a:spLocks noChangeArrowheads="1"/>
            </p:cNvSpPr>
            <p:nvPr/>
          </p:nvSpPr>
          <p:spPr bwMode="auto">
            <a:xfrm>
              <a:off x="340832" y="4509119"/>
              <a:ext cx="436724" cy="398577"/>
            </a:xfrm>
            <a:prstGeom prst="rect">
              <a:avLst/>
            </a:prstGeom>
            <a:noFill/>
            <a:ln w="9525" algn="ctr">
              <a:noFill/>
              <a:miter lim="800000"/>
              <a:headEnd/>
              <a:tailEnd/>
            </a:ln>
            <a:effectLst>
              <a:outerShdw dist="12700" dir="5400000" algn="ctr" rotWithShape="0">
                <a:schemeClr val="bg1"/>
              </a:outerShdw>
            </a:effectLst>
          </p:spPr>
          <p:txBody>
            <a:bodyPr wrap="none" lIns="0" tIns="0" rIns="0" bIns="0">
              <a:spAutoFit/>
            </a:bodyPr>
            <a:lstStyle/>
            <a:p>
              <a:pPr latinLnBrk="0">
                <a:defRPr/>
              </a:pPr>
              <a:r>
                <a:rPr kumimoji="0" lang="ko-KR" altLang="en-US" b="1" dirty="0" smtClean="0"/>
                <a:t>     </a:t>
              </a:r>
              <a:endParaRPr kumimoji="0" lang="ko-KR" altLang="en-US" b="1" dirty="0"/>
            </a:p>
          </p:txBody>
        </p:sp>
        <p:pic>
          <p:nvPicPr>
            <p:cNvPr id="13" name="Picture 38" descr="별2"/>
            <p:cNvPicPr>
              <a:picLocks noChangeAspect="1" noChangeArrowheads="1"/>
            </p:cNvPicPr>
            <p:nvPr/>
          </p:nvPicPr>
          <p:blipFill>
            <a:blip r:embed="rId5" cstate="print"/>
            <a:srcRect/>
            <a:stretch>
              <a:fillRect/>
            </a:stretch>
          </p:blipFill>
          <p:spPr bwMode="auto">
            <a:xfrm>
              <a:off x="94323" y="3996401"/>
              <a:ext cx="656735" cy="656735"/>
            </a:xfrm>
            <a:prstGeom prst="rect">
              <a:avLst/>
            </a:prstGeom>
            <a:noFill/>
            <a:ln w="9525">
              <a:noFill/>
              <a:miter lim="800000"/>
              <a:headEnd/>
              <a:tailEnd/>
            </a:ln>
          </p:spPr>
        </p:pic>
      </p:grpSp>
      <p:sp>
        <p:nvSpPr>
          <p:cNvPr id="14" name="Text Box 10"/>
          <p:cNvSpPr txBox="1">
            <a:spLocks noChangeArrowheads="1"/>
          </p:cNvSpPr>
          <p:nvPr/>
        </p:nvSpPr>
        <p:spPr bwMode="auto">
          <a:xfrm>
            <a:off x="1187624" y="5195702"/>
            <a:ext cx="7211499" cy="1246495"/>
          </a:xfrm>
          <a:prstGeom prst="rect">
            <a:avLst/>
          </a:prstGeom>
          <a:noFill/>
          <a:ln w="9525" algn="ctr">
            <a:noFill/>
            <a:miter lim="800000"/>
            <a:headEnd/>
            <a:tailEnd/>
          </a:ln>
        </p:spPr>
        <p:txBody>
          <a:bodyPr wrap="square" lIns="0" tIns="0" rIns="0" bIns="0">
            <a:spAutoFit/>
          </a:bodyPr>
          <a:lstStyle/>
          <a:p>
            <a:pPr marL="174625" indent="-174625" latinLnBrk="0">
              <a:lnSpc>
                <a:spcPct val="150000"/>
              </a:lnSpc>
              <a:buSzPct val="70000"/>
              <a:buBlip>
                <a:blip r:embed="rId6"/>
              </a:buBlip>
            </a:pPr>
            <a:r>
              <a:rPr lang="en-US" altLang="ko-KR" sz="1500" b="1" dirty="0" smtClean="0">
                <a:solidFill>
                  <a:srgbClr val="0000FF"/>
                </a:solidFill>
              </a:rPr>
              <a:t>Communications for PAC</a:t>
            </a:r>
          </a:p>
          <a:p>
            <a:pPr marL="358775" lvl="1" indent="-174625" latinLnBrk="0">
              <a:lnSpc>
                <a:spcPct val="150000"/>
              </a:lnSpc>
              <a:buSzPct val="70000"/>
              <a:buFont typeface="Wingdings" pitchFamily="2" charset="2"/>
              <a:buChar char="§"/>
            </a:pPr>
            <a:r>
              <a:rPr lang="en-US" altLang="ko-KR" sz="1300" b="1" dirty="0" smtClean="0"/>
              <a:t>One-hop coverage : ~ 1 km</a:t>
            </a:r>
          </a:p>
          <a:p>
            <a:pPr marL="358775" lvl="1" indent="-174625" latinLnBrk="0">
              <a:lnSpc>
                <a:spcPct val="150000"/>
              </a:lnSpc>
              <a:buSzPct val="70000"/>
              <a:buFont typeface="Wingdings" pitchFamily="2" charset="2"/>
              <a:buChar char="§"/>
            </a:pPr>
            <a:r>
              <a:rPr lang="en-US" altLang="ko-KR" sz="1300" b="1" dirty="0" smtClean="0"/>
              <a:t>Multi-hop support: ~3 km</a:t>
            </a:r>
          </a:p>
          <a:p>
            <a:pPr marL="358775" lvl="1" indent="-174625" latinLnBrk="0">
              <a:lnSpc>
                <a:spcPct val="150000"/>
              </a:lnSpc>
              <a:buSzPct val="70000"/>
              <a:buFont typeface="Wingdings" pitchFamily="2" charset="2"/>
              <a:buChar char="§"/>
            </a:pPr>
            <a:r>
              <a:rPr lang="en-US" altLang="ko-KR" sz="1300" b="1" dirty="0" smtClean="0"/>
              <a:t>Coverage extension with MIMO/</a:t>
            </a:r>
            <a:r>
              <a:rPr lang="en-US" altLang="ko-KR" sz="1300" b="1" dirty="0" err="1" smtClean="0"/>
              <a:t>Beamforming</a:t>
            </a:r>
            <a:endParaRPr lang="ko-KR" altLang="en-US" sz="1300" b="1" dirty="0"/>
          </a:p>
        </p:txBody>
      </p:sp>
      <p:grpSp>
        <p:nvGrpSpPr>
          <p:cNvPr id="54" name="그룹 33"/>
          <p:cNvGrpSpPr/>
          <p:nvPr/>
        </p:nvGrpSpPr>
        <p:grpSpPr>
          <a:xfrm>
            <a:off x="2020699" y="3805168"/>
            <a:ext cx="5060563" cy="1488987"/>
            <a:chOff x="1838003" y="2414080"/>
            <a:chExt cx="5060563" cy="1488987"/>
          </a:xfrm>
        </p:grpSpPr>
        <p:pic>
          <p:nvPicPr>
            <p:cNvPr id="55"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8149" y="2739076"/>
              <a:ext cx="353887" cy="33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원호 35"/>
            <p:cNvSpPr/>
            <p:nvPr/>
          </p:nvSpPr>
          <p:spPr>
            <a:xfrm>
              <a:off x="2039402" y="2652544"/>
              <a:ext cx="1444209" cy="1244918"/>
            </a:xfrm>
            <a:prstGeom prst="arc">
              <a:avLst>
                <a:gd name="adj1" fmla="val 17801339"/>
                <a:gd name="adj2" fmla="val 1815943"/>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맑은 고딕" pitchFamily="50" charset="-127"/>
                <a:ea typeface="맑은 고딕" pitchFamily="50" charset="-127"/>
              </a:endParaRPr>
            </a:p>
          </p:txBody>
        </p:sp>
        <p:sp>
          <p:nvSpPr>
            <p:cNvPr id="57" name="원호 36"/>
            <p:cNvSpPr/>
            <p:nvPr/>
          </p:nvSpPr>
          <p:spPr>
            <a:xfrm>
              <a:off x="3708878" y="2658149"/>
              <a:ext cx="1198849" cy="1244918"/>
            </a:xfrm>
            <a:prstGeom prst="arc">
              <a:avLst>
                <a:gd name="adj1" fmla="val 17801173"/>
                <a:gd name="adj2" fmla="val 1815943"/>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맑은 고딕" pitchFamily="50" charset="-127"/>
                <a:ea typeface="맑은 고딕" pitchFamily="50" charset="-127"/>
              </a:endParaRPr>
            </a:p>
          </p:txBody>
        </p:sp>
        <p:sp>
          <p:nvSpPr>
            <p:cNvPr id="58" name="원호 37"/>
            <p:cNvSpPr/>
            <p:nvPr/>
          </p:nvSpPr>
          <p:spPr>
            <a:xfrm>
              <a:off x="5577037" y="2599134"/>
              <a:ext cx="1198849" cy="1244918"/>
            </a:xfrm>
            <a:prstGeom prst="arc">
              <a:avLst>
                <a:gd name="adj1" fmla="val 17410788"/>
                <a:gd name="adj2" fmla="val 2803385"/>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맑은 고딕" pitchFamily="50" charset="-127"/>
                <a:ea typeface="맑은 고딕" pitchFamily="50" charset="-127"/>
              </a:endParaRPr>
            </a:p>
          </p:txBody>
        </p:sp>
        <p:cxnSp>
          <p:nvCxnSpPr>
            <p:cNvPr id="59" name="직선 화살표 연결선 38"/>
            <p:cNvCxnSpPr/>
            <p:nvPr/>
          </p:nvCxnSpPr>
          <p:spPr>
            <a:xfrm>
              <a:off x="1930014" y="3259998"/>
              <a:ext cx="49685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60"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067321">
              <a:off x="2007964" y="2857871"/>
              <a:ext cx="243860" cy="3516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TextBox 60"/>
            <p:cNvSpPr txBox="1"/>
            <p:nvPr/>
          </p:nvSpPr>
          <p:spPr>
            <a:xfrm>
              <a:off x="2869448" y="3254773"/>
              <a:ext cx="605456" cy="430887"/>
            </a:xfrm>
            <a:prstGeom prst="rect">
              <a:avLst/>
            </a:prstGeom>
            <a:noFill/>
          </p:spPr>
          <p:txBody>
            <a:bodyPr wrap="square" rtlCol="0">
              <a:spAutoFit/>
            </a:bodyPr>
            <a:lstStyle/>
            <a:p>
              <a:r>
                <a:rPr lang="en-US" altLang="ko-KR" sz="1100" b="1" dirty="0" smtClean="0">
                  <a:latin typeface="맑은 고딕" pitchFamily="50" charset="-127"/>
                  <a:ea typeface="맑은 고딕" pitchFamily="50" charset="-127"/>
                </a:rPr>
                <a:t>Wi-Fi Direct</a:t>
              </a:r>
              <a:endParaRPr lang="ko-KR" altLang="en-US" sz="1100" b="1" dirty="0">
                <a:latin typeface="맑은 고딕" pitchFamily="50" charset="-127"/>
                <a:ea typeface="맑은 고딕" pitchFamily="50" charset="-127"/>
              </a:endParaRPr>
            </a:p>
          </p:txBody>
        </p:sp>
        <p:pic>
          <p:nvPicPr>
            <p:cNvPr id="62" name="Picture 10" descr="C:\Users\Administrator\AppData\Local\Microsoft\Windows\Temporary Internet Files\Content.IE5\B5K4BTMP\MC900421156[1].wmf"/>
            <p:cNvPicPr>
              <a:picLocks noChangeAspect="1" noChangeArrowheads="1"/>
            </p:cNvPicPr>
            <p:nvPr/>
          </p:nvPicPr>
          <p:blipFill>
            <a:blip r:embed="rId9" cstate="print"/>
            <a:srcRect b="36234"/>
            <a:stretch>
              <a:fillRect/>
            </a:stretch>
          </p:blipFill>
          <p:spPr bwMode="auto">
            <a:xfrm>
              <a:off x="3883781" y="2830437"/>
              <a:ext cx="254478" cy="301623"/>
            </a:xfrm>
            <a:prstGeom prst="rect">
              <a:avLst/>
            </a:prstGeom>
            <a:noFill/>
            <a:effectLst>
              <a:outerShdw blurRad="50800" dist="38100" dir="2700000" algn="tl" rotWithShape="0">
                <a:prstClr val="black">
                  <a:alpha val="40000"/>
                </a:prstClr>
              </a:outerShdw>
            </a:effectLst>
          </p:spPr>
        </p:pic>
        <p:pic>
          <p:nvPicPr>
            <p:cNvPr id="63" name="Picture 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067321">
              <a:off x="4056931" y="2995763"/>
              <a:ext cx="171838" cy="2776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TextBox 63"/>
            <p:cNvSpPr txBox="1"/>
            <p:nvPr/>
          </p:nvSpPr>
          <p:spPr>
            <a:xfrm>
              <a:off x="4011021" y="3293019"/>
              <a:ext cx="1098363" cy="430887"/>
            </a:xfrm>
            <a:prstGeom prst="rect">
              <a:avLst/>
            </a:prstGeom>
            <a:noFill/>
          </p:spPr>
          <p:txBody>
            <a:bodyPr wrap="square" rtlCol="0">
              <a:spAutoFit/>
            </a:bodyPr>
            <a:lstStyle/>
            <a:p>
              <a:r>
                <a:rPr lang="en-US" altLang="ko-KR" sz="1100" b="1" dirty="0" smtClean="0">
                  <a:latin typeface="맑은 고딕" pitchFamily="50" charset="-127"/>
                  <a:ea typeface="맑은 고딕" pitchFamily="50" charset="-127"/>
                </a:rPr>
                <a:t>PAC </a:t>
              </a:r>
            </a:p>
            <a:p>
              <a:r>
                <a:rPr lang="en-US" altLang="ko-KR" sz="1100" b="1" dirty="0" smtClean="0">
                  <a:latin typeface="맑은 고딕" pitchFamily="50" charset="-127"/>
                  <a:ea typeface="맑은 고딕" pitchFamily="50" charset="-127"/>
                </a:rPr>
                <a:t>(short range)</a:t>
              </a:r>
              <a:endParaRPr lang="ko-KR" altLang="en-US" sz="1100" b="1" dirty="0">
                <a:latin typeface="맑은 고딕" pitchFamily="50" charset="-127"/>
                <a:ea typeface="맑은 고딕" pitchFamily="50" charset="-127"/>
              </a:endParaRPr>
            </a:p>
          </p:txBody>
        </p:sp>
        <p:pic>
          <p:nvPicPr>
            <p:cNvPr id="65" name="Picture 19"/>
            <p:cNvPicPr>
              <a:picLocks noChangeAspect="1" noChangeArrowheads="1"/>
            </p:cNvPicPr>
            <p:nvPr/>
          </p:nvPicPr>
          <p:blipFill>
            <a:blip r:embed="rId11" cstate="print">
              <a:clrChange>
                <a:clrFrom>
                  <a:srgbClr val="000000"/>
                </a:clrFrom>
                <a:clrTo>
                  <a:srgbClr val="000000">
                    <a:alpha val="0"/>
                  </a:srgbClr>
                </a:clrTo>
              </a:clrChange>
            </a:blip>
            <a:srcRect/>
            <a:stretch>
              <a:fillRect/>
            </a:stretch>
          </p:blipFill>
          <p:spPr bwMode="auto">
            <a:xfrm>
              <a:off x="4987270" y="2878728"/>
              <a:ext cx="444006" cy="392964"/>
            </a:xfrm>
            <a:prstGeom prst="rect">
              <a:avLst/>
            </a:prstGeom>
            <a:noFill/>
            <a:ln w="9525">
              <a:noFill/>
              <a:miter lim="800000"/>
              <a:headEnd/>
              <a:tailEnd/>
            </a:ln>
            <a:effectLst/>
          </p:spPr>
        </p:pic>
        <p:pic>
          <p:nvPicPr>
            <p:cNvPr id="66" name="Picture 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067321">
              <a:off x="5713397" y="2954030"/>
              <a:ext cx="171838" cy="2776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14" descr="http://www.large-icons.com/stock-icons/large-vector/bus-icon.gif"/>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flipH="1">
              <a:off x="5925210" y="2819554"/>
              <a:ext cx="506022" cy="430737"/>
            </a:xfrm>
            <a:prstGeom prst="rect">
              <a:avLst/>
            </a:prstGeom>
            <a:noFill/>
            <a:ln w="9525">
              <a:noFill/>
              <a:miter lim="800000"/>
              <a:headEnd/>
              <a:tailEnd/>
            </a:ln>
          </p:spPr>
        </p:pic>
        <p:sp>
          <p:nvSpPr>
            <p:cNvPr id="68" name="TextBox 67"/>
            <p:cNvSpPr txBox="1"/>
            <p:nvPr/>
          </p:nvSpPr>
          <p:spPr>
            <a:xfrm>
              <a:off x="5498149" y="3288149"/>
              <a:ext cx="1338412" cy="430887"/>
            </a:xfrm>
            <a:prstGeom prst="rect">
              <a:avLst/>
            </a:prstGeom>
            <a:noFill/>
          </p:spPr>
          <p:txBody>
            <a:bodyPr wrap="square" rtlCol="0">
              <a:spAutoFit/>
            </a:bodyPr>
            <a:lstStyle/>
            <a:p>
              <a:r>
                <a:rPr lang="en-US" altLang="ko-KR" sz="1100" b="1" dirty="0" smtClean="0">
                  <a:latin typeface="맑은 고딕" pitchFamily="50" charset="-127"/>
                  <a:ea typeface="맑은 고딕" pitchFamily="50" charset="-127"/>
                </a:rPr>
                <a:t>PAC </a:t>
              </a:r>
            </a:p>
            <a:p>
              <a:r>
                <a:rPr lang="en-US" altLang="ko-KR" sz="1100" b="1" dirty="0" smtClean="0">
                  <a:latin typeface="맑은 고딕" pitchFamily="50" charset="-127"/>
                  <a:ea typeface="맑은 고딕" pitchFamily="50" charset="-127"/>
                </a:rPr>
                <a:t>(long range)</a:t>
              </a:r>
              <a:endParaRPr lang="ko-KR" altLang="en-US" sz="1100" b="1" dirty="0">
                <a:latin typeface="맑은 고딕" pitchFamily="50" charset="-127"/>
                <a:ea typeface="맑은 고딕" pitchFamily="50" charset="-127"/>
              </a:endParaRPr>
            </a:p>
          </p:txBody>
        </p:sp>
        <p:sp>
          <p:nvSpPr>
            <p:cNvPr id="70" name="왼쪽/오른쪽 화살표 49"/>
            <p:cNvSpPr/>
            <p:nvPr/>
          </p:nvSpPr>
          <p:spPr>
            <a:xfrm flipV="1">
              <a:off x="2176752" y="2685813"/>
              <a:ext cx="4254480" cy="99828"/>
            </a:xfrm>
            <a:prstGeom prst="leftRightArrow">
              <a:avLst/>
            </a:prstGeom>
            <a:solidFill>
              <a:schemeClr val="bg1"/>
            </a:solidFill>
            <a:ln w="34925">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latin typeface="맑은 고딕" pitchFamily="50" charset="-127"/>
                <a:ea typeface="맑은 고딕" pitchFamily="50" charset="-127"/>
              </a:endParaRPr>
            </a:p>
          </p:txBody>
        </p:sp>
        <p:sp>
          <p:nvSpPr>
            <p:cNvPr id="71" name="Rectangle 119"/>
            <p:cNvSpPr>
              <a:spLocks noChangeArrowheads="1"/>
            </p:cNvSpPr>
            <p:nvPr/>
          </p:nvSpPr>
          <p:spPr bwMode="auto">
            <a:xfrm>
              <a:off x="2560504" y="2414080"/>
              <a:ext cx="3491929" cy="385832"/>
            </a:xfrm>
            <a:prstGeom prst="rect">
              <a:avLst/>
            </a:prstGeom>
            <a:noFill/>
            <a:effectLst>
              <a:outerShdw blurRad="63500" algn="ctr" rotWithShape="0">
                <a:prstClr val="black">
                  <a:alpha val="40000"/>
                </a:prstClr>
              </a:outerShdw>
            </a:effectLst>
          </p:spPr>
          <p:txBody>
            <a:bodyPr lIns="72000" tIns="36000" rIns="72000" bIns="36000">
              <a:scene3d>
                <a:camera prst="orthographicFront"/>
                <a:lightRig rig="threePt" dir="t"/>
              </a:scene3d>
              <a:sp3d extrusionH="57150" contourW="31750">
                <a:bevelT w="0" h="50800" prst="artDeco"/>
                <a:contourClr>
                  <a:schemeClr val="tx2">
                    <a:lumMod val="50000"/>
                  </a:schemeClr>
                </a:contourClr>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lvl="1" algn="ctr" defTabSz="1327150" eaLnBrk="0" latinLnBrk="0" hangingPunct="0">
                <a:buClr>
                  <a:prstClr val="black"/>
                </a:buClr>
                <a:defRPr/>
              </a:pPr>
              <a:r>
                <a:rPr lang="en-US" altLang="ko-KR" sz="1400" b="1" kern="0" dirty="0" smtClean="0">
                  <a:solidFill>
                    <a:srgbClr val="FFFF00"/>
                  </a:solidFill>
                  <a:latin typeface="맑은 고딕" pitchFamily="50" charset="-127"/>
                  <a:ea typeface="맑은 고딕" pitchFamily="50" charset="-127"/>
                </a:rPr>
                <a:t>MIMO/</a:t>
              </a:r>
              <a:r>
                <a:rPr lang="en-US" altLang="ko-KR" sz="1400" b="1" kern="0" dirty="0" err="1" smtClean="0">
                  <a:solidFill>
                    <a:srgbClr val="FFFF00"/>
                  </a:solidFill>
                  <a:latin typeface="맑은 고딕" pitchFamily="50" charset="-127"/>
                  <a:ea typeface="맑은 고딕" pitchFamily="50" charset="-127"/>
                </a:rPr>
                <a:t>Beamforming</a:t>
              </a:r>
              <a:r>
                <a:rPr lang="en-US" altLang="ko-KR" sz="1400" b="1" kern="0" dirty="0" smtClean="0">
                  <a:solidFill>
                    <a:srgbClr val="FFFF00"/>
                  </a:solidFill>
                  <a:latin typeface="맑은 고딕" pitchFamily="50" charset="-127"/>
                  <a:ea typeface="맑은 고딕" pitchFamily="50" charset="-127"/>
                </a:rPr>
                <a:t> for PAC</a:t>
              </a:r>
            </a:p>
          </p:txBody>
        </p:sp>
        <p:sp>
          <p:nvSpPr>
            <p:cNvPr id="72" name="TextBox 71"/>
            <p:cNvSpPr txBox="1"/>
            <p:nvPr/>
          </p:nvSpPr>
          <p:spPr>
            <a:xfrm>
              <a:off x="1838003" y="3235817"/>
              <a:ext cx="735771" cy="461665"/>
            </a:xfrm>
            <a:prstGeom prst="rect">
              <a:avLst/>
            </a:prstGeom>
            <a:noFill/>
          </p:spPr>
          <p:txBody>
            <a:bodyPr wrap="square" rtlCol="0">
              <a:spAutoFit/>
            </a:bodyPr>
            <a:lstStyle/>
            <a:p>
              <a:r>
                <a:rPr lang="en-US" altLang="ko-KR" sz="1200" b="1" i="1" dirty="0" smtClean="0">
                  <a:latin typeface="맑은 고딕" pitchFamily="50" charset="-127"/>
                  <a:ea typeface="맑은 고딕" pitchFamily="50" charset="-127"/>
                </a:rPr>
                <a:t>User Device</a:t>
              </a:r>
              <a:endParaRPr lang="ko-KR" altLang="en-US" sz="1200" b="1" i="1" dirty="0">
                <a:latin typeface="맑은 고딕" pitchFamily="50" charset="-127"/>
                <a:ea typeface="맑은 고딕" pitchFamily="50" charset="-127"/>
              </a:endParaRPr>
            </a:p>
          </p:txBody>
        </p:sp>
        <p:pic>
          <p:nvPicPr>
            <p:cNvPr id="73"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29101" y="2973260"/>
              <a:ext cx="532354" cy="25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4" name="그룹 4"/>
          <p:cNvGrpSpPr/>
          <p:nvPr/>
        </p:nvGrpSpPr>
        <p:grpSpPr>
          <a:xfrm>
            <a:off x="408305" y="1512194"/>
            <a:ext cx="2795543" cy="2287576"/>
            <a:chOff x="3283352" y="2241159"/>
            <a:chExt cx="2795543" cy="2287576"/>
          </a:xfrm>
        </p:grpSpPr>
        <p:pic>
          <p:nvPicPr>
            <p:cNvPr id="75" name="Picture 4"/>
            <p:cNvPicPr>
              <a:picLocks noChangeArrowheads="1"/>
            </p:cNvPicPr>
            <p:nvPr/>
          </p:nvPicPr>
          <p:blipFill>
            <a:blip r:embed="rId14" cstate="print"/>
            <a:srcRect/>
            <a:stretch>
              <a:fillRect/>
            </a:stretch>
          </p:blipFill>
          <p:spPr bwMode="auto">
            <a:xfrm>
              <a:off x="3283352" y="2492896"/>
              <a:ext cx="2656800" cy="1944000"/>
            </a:xfrm>
            <a:prstGeom prst="rect">
              <a:avLst/>
            </a:prstGeom>
            <a:noFill/>
            <a:ln w="31750">
              <a:gradFill>
                <a:gsLst>
                  <a:gs pos="0">
                    <a:schemeClr val="tx2">
                      <a:lumMod val="75000"/>
                    </a:schemeClr>
                  </a:gs>
                  <a:gs pos="50000">
                    <a:schemeClr val="tx2">
                      <a:lumMod val="60000"/>
                      <a:lumOff val="40000"/>
                    </a:schemeClr>
                  </a:gs>
                  <a:gs pos="100000">
                    <a:schemeClr val="tx2">
                      <a:lumMod val="20000"/>
                      <a:lumOff val="80000"/>
                    </a:schemeClr>
                  </a:gs>
                </a:gsLst>
                <a:lin ang="5400000" scaled="0"/>
              </a:gradFill>
              <a:miter lim="800000"/>
              <a:headEnd/>
              <a:tailEnd/>
            </a:ln>
            <a:effectLst>
              <a:outerShdw blurRad="50800" dist="38100" dir="2700000" algn="tl" rotWithShape="0">
                <a:prstClr val="black">
                  <a:alpha val="40000"/>
                </a:prstClr>
              </a:outerShdw>
            </a:effectLst>
          </p:spPr>
        </p:pic>
        <p:sp>
          <p:nvSpPr>
            <p:cNvPr id="76" name="왼쪽/오른쪽 화살표 6"/>
            <p:cNvSpPr/>
            <p:nvPr/>
          </p:nvSpPr>
          <p:spPr bwMode="auto">
            <a:xfrm rot="19869426">
              <a:off x="3414895" y="3226196"/>
              <a:ext cx="2664000" cy="126020"/>
            </a:xfrm>
            <a:prstGeom prst="leftRightArrow">
              <a:avLst>
                <a:gd name="adj1" fmla="val 37191"/>
                <a:gd name="adj2" fmla="val 56610"/>
              </a:avLst>
            </a:prstGeom>
            <a:solidFill>
              <a:schemeClr val="bg1"/>
            </a:solidFill>
            <a:ln w="254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defRPr/>
              </a:pPr>
              <a:endParaRPr lang="ko-KR" altLang="en-US" sz="1600"/>
            </a:p>
          </p:txBody>
        </p:sp>
        <p:sp>
          <p:nvSpPr>
            <p:cNvPr id="77" name="TextBox 341"/>
            <p:cNvSpPr txBox="1"/>
            <p:nvPr/>
          </p:nvSpPr>
          <p:spPr bwMode="auto">
            <a:xfrm>
              <a:off x="4499992" y="3391108"/>
              <a:ext cx="936104" cy="253916"/>
            </a:xfrm>
            <a:prstGeom prst="rect">
              <a:avLst/>
            </a:prstGeom>
            <a:noFill/>
          </p:spPr>
          <p:txBody>
            <a:bodyPr wrap="square">
              <a:spAutoFit/>
              <a:scene3d>
                <a:camera prst="orthographicFront"/>
                <a:lightRig rig="soft" dir="tl">
                  <a:rot lat="0" lon="0" rev="0"/>
                </a:lightRig>
              </a:scene3d>
              <a:sp3d contourW="1905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050" b="1" dirty="0" smtClean="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rPr>
                <a:t>2.6 Km~</a:t>
              </a:r>
              <a:endParaRPr lang="ko-KR" altLang="en-US" sz="1050" b="1" dirty="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endParaRPr>
            </a:p>
          </p:txBody>
        </p:sp>
        <p:sp>
          <p:nvSpPr>
            <p:cNvPr id="78" name="Rectangle 119"/>
            <p:cNvSpPr>
              <a:spLocks noChangeArrowheads="1"/>
            </p:cNvSpPr>
            <p:nvPr/>
          </p:nvSpPr>
          <p:spPr bwMode="auto">
            <a:xfrm>
              <a:off x="4043828" y="4068982"/>
              <a:ext cx="1896324" cy="459753"/>
            </a:xfrm>
            <a:prstGeom prst="rect">
              <a:avLst/>
            </a:prstGeom>
            <a:noFill/>
            <a:effectLst>
              <a:outerShdw blurRad="127000" dist="76200" dir="3840000" algn="ctr" rotWithShape="0">
                <a:prstClr val="black">
                  <a:alpha val="59000"/>
                </a:prstClr>
              </a:outerShdw>
            </a:effectLst>
          </p:spPr>
          <p:txBody>
            <a:bodyPr lIns="72000" tIns="36000" rIns="72000" bIns="36000" anchor="ctr">
              <a:scene3d>
                <a:camera prst="orthographicFront"/>
                <a:lightRig rig="threePt" dir="t"/>
              </a:scene3d>
              <a:sp3d extrusionH="57150" contourW="31750">
                <a:bevelT w="0" h="50800" prst="artDeco"/>
                <a:contourClr>
                  <a:schemeClr val="tx2">
                    <a:lumMod val="50000"/>
                  </a:schemeClr>
                </a:contourClr>
              </a:sp3d>
            </a:bodyPr>
            <a:lstStyle/>
            <a:p>
              <a:pPr marL="0" lvl="1" algn="r" defTabSz="1327150" eaLnBrk="0" fontAlgn="auto" latinLnBrk="0" hangingPunct="0">
                <a:spcBef>
                  <a:spcPts val="0"/>
                </a:spcBef>
                <a:spcAft>
                  <a:spcPts val="0"/>
                </a:spcAft>
                <a:buClr>
                  <a:prstClr val="black"/>
                </a:buClr>
                <a:defRPr/>
              </a:pPr>
              <a:r>
                <a:rPr lang="en-US" altLang="ko-KR" sz="1100" kern="0" dirty="0" smtClean="0">
                  <a:solidFill>
                    <a:srgbClr val="FFFF00"/>
                  </a:solidFill>
                  <a:latin typeface="맑은 고딕" pitchFamily="50" charset="-127"/>
                  <a:ea typeface="맑은 고딕" pitchFamily="50" charset="-127"/>
                </a:rPr>
                <a:t>Cheong </a:t>
              </a:r>
              <a:r>
                <a:rPr lang="en-US" altLang="ko-KR" sz="1100" kern="0" dirty="0" err="1" smtClean="0">
                  <a:solidFill>
                    <a:srgbClr val="FFFF00"/>
                  </a:solidFill>
                  <a:latin typeface="맑은 고딕" pitchFamily="50" charset="-127"/>
                  <a:ea typeface="맑은 고딕" pitchFamily="50" charset="-127"/>
                </a:rPr>
                <a:t>Gye</a:t>
              </a:r>
              <a:r>
                <a:rPr lang="en-US" altLang="ko-KR" sz="1100" kern="0" dirty="0" smtClean="0">
                  <a:solidFill>
                    <a:srgbClr val="FFFF00"/>
                  </a:solidFill>
                  <a:latin typeface="맑은 고딕" pitchFamily="50" charset="-127"/>
                  <a:ea typeface="맑은 고딕" pitchFamily="50" charset="-127"/>
                </a:rPr>
                <a:t> River in Korea</a:t>
              </a:r>
            </a:p>
          </p:txBody>
        </p:sp>
        <p:grpSp>
          <p:nvGrpSpPr>
            <p:cNvPr id="79" name="그룹 9"/>
            <p:cNvGrpSpPr/>
            <p:nvPr/>
          </p:nvGrpSpPr>
          <p:grpSpPr>
            <a:xfrm>
              <a:off x="3635896" y="2241159"/>
              <a:ext cx="1872208" cy="523220"/>
              <a:chOff x="2339752" y="5049471"/>
              <a:chExt cx="1872208" cy="523220"/>
            </a:xfrm>
          </p:grpSpPr>
          <p:pic>
            <p:nvPicPr>
              <p:cNvPr id="80" name="Picture 64" descr="8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5174461"/>
                <a:ext cx="1872208" cy="34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 Box 65"/>
              <p:cNvSpPr txBox="1">
                <a:spLocks noChangeArrowheads="1"/>
              </p:cNvSpPr>
              <p:nvPr/>
            </p:nvSpPr>
            <p:spPr bwMode="auto">
              <a:xfrm>
                <a:off x="2483768" y="5049471"/>
                <a:ext cx="1584176" cy="523220"/>
              </a:xfrm>
              <a:prstGeom prst="rect">
                <a:avLst/>
              </a:prstGeom>
              <a:noFill/>
              <a:ln w="9525">
                <a:noFill/>
                <a:miter lim="800000"/>
                <a:headEnd/>
                <a:tailEnd/>
              </a:ln>
              <a:effectLst>
                <a:outerShdw dist="17961" dir="2700000" algn="ctr" rotWithShape="0">
                  <a:sysClr val="windowText" lastClr="000000"/>
                </a:outerShdw>
              </a:effectLst>
            </p:spPr>
            <p:txBody>
              <a:bodyPr wrap="square" anchor="ctr">
                <a:spAutoFit/>
              </a:bodyPr>
              <a:lstStyle/>
              <a:p>
                <a:pPr algn="ctr" fontAlgn="auto" latinLnBrk="0">
                  <a:spcBef>
                    <a:spcPts val="0"/>
                  </a:spcBef>
                  <a:spcAft>
                    <a:spcPts val="0"/>
                  </a:spcAft>
                  <a:defRPr/>
                </a:pPr>
                <a:r>
                  <a:rPr lang="en-US" altLang="ko-KR" sz="1400" b="1" kern="0" dirty="0" smtClean="0">
                    <a:solidFill>
                      <a:sysClr val="window" lastClr="FFFFFF"/>
                    </a:solidFill>
                    <a:latin typeface="맑은 고딕" pitchFamily="50" charset="-127"/>
                    <a:ea typeface="맑은 고딕" pitchFamily="50" charset="-127"/>
                  </a:rPr>
                  <a:t>Cheong </a:t>
                </a:r>
                <a:r>
                  <a:rPr lang="en-US" altLang="ko-KR" sz="1400" b="1" kern="0" dirty="0" err="1" smtClean="0">
                    <a:solidFill>
                      <a:sysClr val="window" lastClr="FFFFFF"/>
                    </a:solidFill>
                    <a:latin typeface="맑은 고딕" pitchFamily="50" charset="-127"/>
                    <a:ea typeface="맑은 고딕" pitchFamily="50" charset="-127"/>
                  </a:rPr>
                  <a:t>Gye</a:t>
                </a:r>
                <a:r>
                  <a:rPr lang="en-US" altLang="ko-KR" sz="1400" b="1" kern="0" dirty="0" smtClean="0">
                    <a:solidFill>
                      <a:sysClr val="window" lastClr="FFFFFF"/>
                    </a:solidFill>
                    <a:latin typeface="맑은 고딕" pitchFamily="50" charset="-127"/>
                    <a:ea typeface="맑은 고딕" pitchFamily="50" charset="-127"/>
                  </a:rPr>
                  <a:t> River in Korea</a:t>
                </a:r>
                <a:endParaRPr lang="en-US" altLang="ko-KR" sz="1100" b="1" kern="0" dirty="0">
                  <a:solidFill>
                    <a:sysClr val="window" lastClr="FFFFFF"/>
                  </a:solidFill>
                  <a:latin typeface="맑은 고딕" pitchFamily="50" charset="-127"/>
                  <a:ea typeface="맑은 고딕" pitchFamily="50" charset="-127"/>
                </a:endParaRPr>
              </a:p>
            </p:txBody>
          </p:sp>
        </p:grpSp>
      </p:grpSp>
      <p:grpSp>
        <p:nvGrpSpPr>
          <p:cNvPr id="2" name="Group 1"/>
          <p:cNvGrpSpPr/>
          <p:nvPr/>
        </p:nvGrpSpPr>
        <p:grpSpPr>
          <a:xfrm>
            <a:off x="3203848" y="1637208"/>
            <a:ext cx="2656800" cy="2088233"/>
            <a:chOff x="3923675" y="1434762"/>
            <a:chExt cx="2656800" cy="2088233"/>
          </a:xfrm>
        </p:grpSpPr>
        <p:pic>
          <p:nvPicPr>
            <p:cNvPr id="43" name="Picture 42"/>
            <p:cNvPicPr>
              <a:picLocks noChangeArrowheads="1"/>
            </p:cNvPicPr>
            <p:nvPr/>
          </p:nvPicPr>
          <p:blipFill>
            <a:blip r:embed="rId15" cstate="print"/>
            <a:srcRect/>
            <a:stretch>
              <a:fillRect/>
            </a:stretch>
          </p:blipFill>
          <p:spPr bwMode="auto">
            <a:xfrm>
              <a:off x="3923675" y="1578779"/>
              <a:ext cx="2656800" cy="1944216"/>
            </a:xfrm>
            <a:prstGeom prst="rect">
              <a:avLst/>
            </a:prstGeom>
            <a:noFill/>
            <a:ln w="31750">
              <a:gradFill>
                <a:gsLst>
                  <a:gs pos="0">
                    <a:schemeClr val="tx2">
                      <a:lumMod val="75000"/>
                    </a:schemeClr>
                  </a:gs>
                  <a:gs pos="50000">
                    <a:schemeClr val="tx2">
                      <a:lumMod val="60000"/>
                      <a:lumOff val="40000"/>
                    </a:schemeClr>
                  </a:gs>
                  <a:gs pos="100000">
                    <a:schemeClr val="tx2">
                      <a:lumMod val="20000"/>
                      <a:lumOff val="80000"/>
                    </a:schemeClr>
                  </a:gs>
                </a:gsLst>
                <a:lin ang="5400000" scaled="0"/>
              </a:gradFill>
              <a:miter lim="800000"/>
              <a:headEnd/>
              <a:tailEnd/>
            </a:ln>
            <a:effectLst>
              <a:outerShdw blurRad="50800" dist="38100" dir="2700000" algn="tl" rotWithShape="0">
                <a:prstClr val="black">
                  <a:alpha val="40000"/>
                </a:prstClr>
              </a:outerShdw>
            </a:effectLst>
          </p:spPr>
        </p:pic>
        <p:sp>
          <p:nvSpPr>
            <p:cNvPr id="44" name="왼쪽/오른쪽 화살표 5"/>
            <p:cNvSpPr/>
            <p:nvPr/>
          </p:nvSpPr>
          <p:spPr bwMode="auto">
            <a:xfrm rot="14886848">
              <a:off x="4512242" y="2648380"/>
              <a:ext cx="1459326" cy="126020"/>
            </a:xfrm>
            <a:prstGeom prst="leftRightArrow">
              <a:avLst>
                <a:gd name="adj1" fmla="val 37191"/>
                <a:gd name="adj2" fmla="val 56610"/>
              </a:avLst>
            </a:prstGeom>
            <a:solidFill>
              <a:schemeClr val="bg1"/>
            </a:solidFill>
            <a:ln w="25400">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defRPr/>
              </a:pPr>
              <a:endParaRPr lang="ko-KR" altLang="en-US" sz="1600"/>
            </a:p>
          </p:txBody>
        </p:sp>
        <p:sp>
          <p:nvSpPr>
            <p:cNvPr id="45" name="TextBox 341"/>
            <p:cNvSpPr txBox="1"/>
            <p:nvPr/>
          </p:nvSpPr>
          <p:spPr bwMode="auto">
            <a:xfrm>
              <a:off x="5075803" y="2586891"/>
              <a:ext cx="936104" cy="253916"/>
            </a:xfrm>
            <a:prstGeom prst="rect">
              <a:avLst/>
            </a:prstGeom>
            <a:noFill/>
          </p:spPr>
          <p:txBody>
            <a:bodyPr wrap="square">
              <a:spAutoFit/>
              <a:scene3d>
                <a:camera prst="orthographicFront"/>
                <a:lightRig rig="soft" dir="tl">
                  <a:rot lat="0" lon="0" rev="0"/>
                </a:lightRig>
              </a:scene3d>
              <a:sp3d contourW="1905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050" b="1" dirty="0" smtClean="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rPr>
                <a:t>1.6 Km</a:t>
              </a:r>
              <a:endParaRPr lang="ko-KR" altLang="en-US" sz="1050" b="1" dirty="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endParaRPr>
            </a:p>
          </p:txBody>
        </p:sp>
        <p:sp>
          <p:nvSpPr>
            <p:cNvPr id="46" name="Rectangle 119"/>
            <p:cNvSpPr>
              <a:spLocks noChangeArrowheads="1"/>
            </p:cNvSpPr>
            <p:nvPr/>
          </p:nvSpPr>
          <p:spPr bwMode="auto">
            <a:xfrm>
              <a:off x="4037796" y="3042967"/>
              <a:ext cx="1944216" cy="451663"/>
            </a:xfrm>
            <a:prstGeom prst="rect">
              <a:avLst/>
            </a:prstGeom>
            <a:noFill/>
            <a:effectLst>
              <a:outerShdw blurRad="127000" dist="76200" dir="3840000" algn="ctr" rotWithShape="0">
                <a:prstClr val="black">
                  <a:alpha val="59000"/>
                </a:prstClr>
              </a:outerShdw>
            </a:effectLst>
          </p:spPr>
          <p:txBody>
            <a:bodyPr lIns="72000" tIns="36000" rIns="72000" bIns="36000" anchor="ctr">
              <a:scene3d>
                <a:camera prst="orthographicFront"/>
                <a:lightRig rig="threePt" dir="t"/>
              </a:scene3d>
              <a:sp3d extrusionH="57150" contourW="31750">
                <a:bevelT w="0" h="50800" prst="artDeco"/>
                <a:contourClr>
                  <a:schemeClr val="tx2">
                    <a:lumMod val="50000"/>
                  </a:schemeClr>
                </a:contourClr>
              </a:sp3d>
            </a:bodyPr>
            <a:lstStyle/>
            <a:p>
              <a:pPr marL="0" lvl="1" defTabSz="1327150" eaLnBrk="0" fontAlgn="auto" latinLnBrk="0" hangingPunct="0">
                <a:spcBef>
                  <a:spcPts val="0"/>
                </a:spcBef>
                <a:spcAft>
                  <a:spcPts val="0"/>
                </a:spcAft>
                <a:buClr>
                  <a:prstClr val="black"/>
                </a:buClr>
                <a:defRPr/>
              </a:pPr>
              <a:r>
                <a:rPr lang="en-US" altLang="ko-KR" sz="900" kern="0" dirty="0" smtClean="0">
                  <a:solidFill>
                    <a:srgbClr val="FFFF00"/>
                  </a:solidFill>
                  <a:latin typeface="맑은 고딕" pitchFamily="50" charset="-127"/>
                  <a:ea typeface="맑은 고딕" pitchFamily="50" charset="-127"/>
                </a:rPr>
                <a:t>KAIST (&lt;2 km)</a:t>
              </a:r>
              <a:endParaRPr lang="en-US" altLang="ko-KR" sz="900" kern="0" dirty="0">
                <a:solidFill>
                  <a:srgbClr val="FFFF00"/>
                </a:solidFill>
                <a:latin typeface="맑은 고딕" pitchFamily="50" charset="-127"/>
                <a:ea typeface="맑은 고딕" pitchFamily="50" charset="-127"/>
              </a:endParaRPr>
            </a:p>
          </p:txBody>
        </p:sp>
        <p:grpSp>
          <p:nvGrpSpPr>
            <p:cNvPr id="47" name="그룹 15"/>
            <p:cNvGrpSpPr/>
            <p:nvPr/>
          </p:nvGrpSpPr>
          <p:grpSpPr>
            <a:xfrm>
              <a:off x="4276219" y="1434762"/>
              <a:ext cx="1872208" cy="360041"/>
              <a:chOff x="2339752" y="5157192"/>
              <a:chExt cx="1872208" cy="360041"/>
            </a:xfrm>
          </p:grpSpPr>
          <p:pic>
            <p:nvPicPr>
              <p:cNvPr id="48" name="Picture 64" descr="8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5174461"/>
                <a:ext cx="1872208" cy="34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65"/>
              <p:cNvSpPr txBox="1">
                <a:spLocks noChangeArrowheads="1"/>
              </p:cNvSpPr>
              <p:nvPr/>
            </p:nvSpPr>
            <p:spPr bwMode="auto">
              <a:xfrm>
                <a:off x="2483768" y="5157192"/>
                <a:ext cx="1584176" cy="307777"/>
              </a:xfrm>
              <a:prstGeom prst="rect">
                <a:avLst/>
              </a:prstGeom>
              <a:noFill/>
              <a:ln w="9525">
                <a:noFill/>
                <a:miter lim="800000"/>
                <a:headEnd/>
                <a:tailEnd/>
              </a:ln>
              <a:effectLst>
                <a:outerShdw dist="17961" dir="2700000" algn="ctr" rotWithShape="0">
                  <a:sysClr val="windowText" lastClr="000000"/>
                </a:outerShdw>
              </a:effectLst>
            </p:spPr>
            <p:txBody>
              <a:bodyPr wrap="square" anchor="ctr">
                <a:spAutoFit/>
              </a:bodyPr>
              <a:lstStyle/>
              <a:p>
                <a:pPr algn="ctr" fontAlgn="auto" latinLnBrk="0">
                  <a:spcBef>
                    <a:spcPts val="0"/>
                  </a:spcBef>
                  <a:spcAft>
                    <a:spcPts val="0"/>
                  </a:spcAft>
                  <a:defRPr/>
                </a:pPr>
                <a:r>
                  <a:rPr kumimoji="0" lang="en-US" altLang="ko-KR" sz="1400" b="1" kern="0" dirty="0" smtClean="0">
                    <a:solidFill>
                      <a:sysClr val="window" lastClr="FFFFFF"/>
                    </a:solidFill>
                    <a:latin typeface="맑은 고딕" pitchFamily="50" charset="-127"/>
                    <a:ea typeface="맑은 고딕" pitchFamily="50" charset="-127"/>
                  </a:rPr>
                  <a:t>Campus (KAIST)</a:t>
                </a:r>
                <a:endParaRPr kumimoji="0" lang="ko-KR" altLang="en-US" sz="1400" b="1" kern="0" dirty="0">
                  <a:solidFill>
                    <a:sysClr val="window" lastClr="FFFFFF"/>
                  </a:solidFill>
                  <a:latin typeface="맑은 고딕" pitchFamily="50" charset="-127"/>
                  <a:ea typeface="맑은 고딕" pitchFamily="50" charset="-127"/>
                </a:endParaRPr>
              </a:p>
            </p:txBody>
          </p:sp>
        </p:grpSp>
      </p:grpSp>
      <p:grpSp>
        <p:nvGrpSpPr>
          <p:cNvPr id="5" name="Group 4"/>
          <p:cNvGrpSpPr/>
          <p:nvPr/>
        </p:nvGrpSpPr>
        <p:grpSpPr>
          <a:xfrm>
            <a:off x="6081286" y="1559894"/>
            <a:ext cx="2739186" cy="2287576"/>
            <a:chOff x="6916008" y="1357448"/>
            <a:chExt cx="2739186" cy="2287576"/>
          </a:xfrm>
        </p:grpSpPr>
        <p:pic>
          <p:nvPicPr>
            <p:cNvPr id="50" name="Picture 9" descr="http://blogfiles.naver.net/20101213_55/cjinho77_1292205275806IlPIx_JPEG/2010-12-13_10%3B50%3B08.jpg"/>
            <p:cNvPicPr>
              <a:picLocks noChangeArrowheads="1"/>
            </p:cNvPicPr>
            <p:nvPr/>
          </p:nvPicPr>
          <p:blipFill>
            <a:blip r:embed="rId16" cstate="print"/>
            <a:srcRect/>
            <a:stretch>
              <a:fillRect/>
            </a:stretch>
          </p:blipFill>
          <p:spPr bwMode="auto">
            <a:xfrm>
              <a:off x="6916008" y="1609401"/>
              <a:ext cx="2656800" cy="1944000"/>
            </a:xfrm>
            <a:prstGeom prst="rect">
              <a:avLst/>
            </a:prstGeom>
            <a:noFill/>
            <a:ln w="31750">
              <a:gradFill>
                <a:gsLst>
                  <a:gs pos="0">
                    <a:schemeClr val="tx2">
                      <a:lumMod val="75000"/>
                    </a:schemeClr>
                  </a:gs>
                  <a:gs pos="50000">
                    <a:schemeClr val="tx2">
                      <a:lumMod val="60000"/>
                      <a:lumOff val="40000"/>
                    </a:schemeClr>
                  </a:gs>
                  <a:gs pos="100000">
                    <a:schemeClr val="tx2">
                      <a:lumMod val="20000"/>
                      <a:lumOff val="80000"/>
                    </a:schemeClr>
                  </a:gs>
                </a:gsLst>
                <a:lin ang="5400000" scaled="0"/>
              </a:gradFill>
            </a:ln>
            <a:effectLst>
              <a:outerShdw blurRad="50800" dist="38100" dir="2700000" algn="tl" rotWithShape="0">
                <a:prstClr val="black">
                  <a:alpha val="40000"/>
                </a:prstClr>
              </a:outerShdw>
            </a:effectLst>
          </p:spPr>
        </p:pic>
        <p:sp>
          <p:nvSpPr>
            <p:cNvPr id="51" name="왼쪽/오른쪽 화살표 11"/>
            <p:cNvSpPr/>
            <p:nvPr/>
          </p:nvSpPr>
          <p:spPr bwMode="auto">
            <a:xfrm rot="12971465">
              <a:off x="7063194" y="2389674"/>
              <a:ext cx="2592000" cy="126020"/>
            </a:xfrm>
            <a:prstGeom prst="leftRightArrow">
              <a:avLst>
                <a:gd name="adj1" fmla="val 37191"/>
                <a:gd name="adj2" fmla="val 56610"/>
              </a:avLst>
            </a:prstGeom>
            <a:solidFill>
              <a:schemeClr val="bg1"/>
            </a:solidFill>
            <a:ln w="25400">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defRPr/>
              </a:pPr>
              <a:endParaRPr lang="ko-KR" altLang="en-US" sz="1600"/>
            </a:p>
          </p:txBody>
        </p:sp>
        <p:sp>
          <p:nvSpPr>
            <p:cNvPr id="52" name="TextBox 341"/>
            <p:cNvSpPr txBox="1"/>
            <p:nvPr/>
          </p:nvSpPr>
          <p:spPr bwMode="auto">
            <a:xfrm>
              <a:off x="7636088" y="2401273"/>
              <a:ext cx="936104" cy="253916"/>
            </a:xfrm>
            <a:prstGeom prst="rect">
              <a:avLst/>
            </a:prstGeom>
            <a:noFill/>
          </p:spPr>
          <p:txBody>
            <a:bodyPr wrap="square">
              <a:spAutoFit/>
              <a:scene3d>
                <a:camera prst="orthographicFront"/>
                <a:lightRig rig="soft" dir="tl">
                  <a:rot lat="0" lon="0" rev="0"/>
                </a:lightRig>
              </a:scene3d>
              <a:sp3d contourW="1905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050" b="1" dirty="0" smtClean="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rPr>
                <a:t>1 Km</a:t>
              </a:r>
              <a:endParaRPr lang="ko-KR" altLang="en-US" sz="1050" b="1" dirty="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endParaRPr>
            </a:p>
          </p:txBody>
        </p:sp>
        <p:sp>
          <p:nvSpPr>
            <p:cNvPr id="53" name="Rectangle 119"/>
            <p:cNvSpPr>
              <a:spLocks noChangeArrowheads="1"/>
            </p:cNvSpPr>
            <p:nvPr/>
          </p:nvSpPr>
          <p:spPr bwMode="auto">
            <a:xfrm>
              <a:off x="6988016" y="3193361"/>
              <a:ext cx="1944216" cy="451663"/>
            </a:xfrm>
            <a:prstGeom prst="rect">
              <a:avLst/>
            </a:prstGeom>
            <a:noFill/>
            <a:effectLst>
              <a:outerShdw blurRad="127000" dist="76200" dir="3840000" algn="ctr" rotWithShape="0">
                <a:prstClr val="black">
                  <a:alpha val="59000"/>
                </a:prstClr>
              </a:outerShdw>
            </a:effectLst>
          </p:spPr>
          <p:txBody>
            <a:bodyPr lIns="72000" tIns="36000" rIns="72000" bIns="36000" anchor="ctr">
              <a:scene3d>
                <a:camera prst="orthographicFront"/>
                <a:lightRig rig="threePt" dir="t"/>
              </a:scene3d>
              <a:sp3d extrusionH="57150" contourW="31750">
                <a:bevelT w="0" h="50800" prst="artDeco"/>
                <a:contourClr>
                  <a:schemeClr val="tx2">
                    <a:lumMod val="50000"/>
                  </a:schemeClr>
                </a:contourClr>
              </a:sp3d>
            </a:bodyPr>
            <a:lstStyle/>
            <a:p>
              <a:pPr marL="0" lvl="1" defTabSz="1327150" eaLnBrk="0" fontAlgn="auto" latinLnBrk="0" hangingPunct="0">
                <a:spcBef>
                  <a:spcPts val="0"/>
                </a:spcBef>
                <a:spcAft>
                  <a:spcPts val="0"/>
                </a:spcAft>
                <a:buClr>
                  <a:prstClr val="black"/>
                </a:buClr>
                <a:defRPr/>
              </a:pPr>
              <a:r>
                <a:rPr lang="en-US" altLang="ko-KR" sz="900" kern="0" dirty="0" smtClean="0">
                  <a:solidFill>
                    <a:srgbClr val="FFFF00"/>
                  </a:solidFill>
                  <a:latin typeface="맑은 고딕" pitchFamily="50" charset="-127"/>
                  <a:ea typeface="맑은 고딕" pitchFamily="50" charset="-127"/>
                </a:rPr>
                <a:t>Commercial District (&lt;1 km)</a:t>
              </a:r>
            </a:p>
          </p:txBody>
        </p:sp>
        <p:grpSp>
          <p:nvGrpSpPr>
            <p:cNvPr id="82" name="그룹 21"/>
            <p:cNvGrpSpPr/>
            <p:nvPr/>
          </p:nvGrpSpPr>
          <p:grpSpPr>
            <a:xfrm>
              <a:off x="7348056" y="1357448"/>
              <a:ext cx="1872208" cy="523220"/>
              <a:chOff x="2339752" y="5049471"/>
              <a:chExt cx="1872208" cy="523220"/>
            </a:xfrm>
          </p:grpSpPr>
          <p:pic>
            <p:nvPicPr>
              <p:cNvPr id="83" name="Picture 64" descr="8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5174461"/>
                <a:ext cx="1872208" cy="34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Text Box 65"/>
              <p:cNvSpPr txBox="1">
                <a:spLocks noChangeArrowheads="1"/>
              </p:cNvSpPr>
              <p:nvPr/>
            </p:nvSpPr>
            <p:spPr bwMode="auto">
              <a:xfrm>
                <a:off x="2483768" y="5049471"/>
                <a:ext cx="1584176" cy="523220"/>
              </a:xfrm>
              <a:prstGeom prst="rect">
                <a:avLst/>
              </a:prstGeom>
              <a:noFill/>
              <a:ln w="9525">
                <a:noFill/>
                <a:miter lim="800000"/>
                <a:headEnd/>
                <a:tailEnd/>
              </a:ln>
              <a:effectLst>
                <a:outerShdw dist="17961" dir="2700000" algn="ctr" rotWithShape="0">
                  <a:sysClr val="windowText" lastClr="000000"/>
                </a:outerShdw>
              </a:effectLst>
            </p:spPr>
            <p:txBody>
              <a:bodyPr wrap="square" anchor="ctr">
                <a:spAutoFit/>
              </a:bodyPr>
              <a:lstStyle/>
              <a:p>
                <a:pPr algn="ctr" fontAlgn="auto" latinLnBrk="0">
                  <a:spcBef>
                    <a:spcPts val="0"/>
                  </a:spcBef>
                  <a:spcAft>
                    <a:spcPts val="0"/>
                  </a:spcAft>
                  <a:defRPr/>
                </a:pPr>
                <a:r>
                  <a:rPr lang="en-US" altLang="ko-KR" sz="1400" b="1" kern="0" dirty="0" err="1" smtClean="0">
                    <a:solidFill>
                      <a:sysClr val="window" lastClr="FFFFFF"/>
                    </a:solidFill>
                    <a:latin typeface="맑은 고딕" pitchFamily="50" charset="-127"/>
                    <a:ea typeface="맑은 고딕" pitchFamily="50" charset="-127"/>
                  </a:rPr>
                  <a:t>Kangnam</a:t>
                </a:r>
                <a:r>
                  <a:rPr lang="en-US" altLang="ko-KR" sz="1400" b="1" kern="0" dirty="0" smtClean="0">
                    <a:solidFill>
                      <a:sysClr val="window" lastClr="FFFFFF"/>
                    </a:solidFill>
                    <a:latin typeface="맑은 고딕" pitchFamily="50" charset="-127"/>
                    <a:ea typeface="맑은 고딕" pitchFamily="50" charset="-127"/>
                  </a:rPr>
                  <a:t> District in Korea</a:t>
                </a:r>
                <a:endParaRPr lang="en-US" altLang="ko-KR" sz="1100" b="1" kern="0" dirty="0">
                  <a:solidFill>
                    <a:sysClr val="window" lastClr="FFFFFF"/>
                  </a:solidFill>
                  <a:latin typeface="맑은 고딕" pitchFamily="50" charset="-127"/>
                  <a:ea typeface="맑은 고딕" pitchFamily="50" charset="-127"/>
                </a:endParaRPr>
              </a:p>
            </p:txBody>
          </p:sp>
        </p:grpSp>
      </p:grpSp>
      <p:sp>
        <p:nvSpPr>
          <p:cNvPr id="6" name="제목 5"/>
          <p:cNvSpPr>
            <a:spLocks noGrp="1"/>
          </p:cNvSpPr>
          <p:nvPr>
            <p:ph type="title"/>
          </p:nvPr>
        </p:nvSpPr>
        <p:spPr>
          <a:xfrm>
            <a:off x="457200" y="286251"/>
            <a:ext cx="8229600" cy="856749"/>
          </a:xfrm>
        </p:spPr>
        <p:txBody>
          <a:bodyPr>
            <a:normAutofit/>
          </a:bodyPr>
          <a:lstStyle/>
          <a:p>
            <a:r>
              <a:rPr lang="en-US" altLang="ko-KR" dirty="0" smtClean="0"/>
              <a:t>Technical Features for Coverage</a:t>
            </a:r>
            <a:endParaRPr lang="ko-KR" altLang="en-US" dirty="0"/>
          </a:p>
        </p:txBody>
      </p:sp>
      <p:sp>
        <p:nvSpPr>
          <p:cNvPr id="86" name="제목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ko-KR" altLang="en-US" dirty="0"/>
          </a:p>
        </p:txBody>
      </p:sp>
    </p:spTree>
    <p:extLst>
      <p:ext uri="{BB962C8B-B14F-4D97-AF65-F5344CB8AC3E}">
        <p14:creationId xmlns:p14="http://schemas.microsoft.com/office/powerpoint/2010/main" val="546926052"/>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4000" dirty="0" smtClean="0"/>
              <a:t>Applications in Close Proximity</a:t>
            </a:r>
            <a:endParaRPr lang="ko-KR" altLang="en-US" sz="4000" dirty="0"/>
          </a:p>
        </p:txBody>
      </p:sp>
      <p:sp>
        <p:nvSpPr>
          <p:cNvPr id="4" name="TextBox 3"/>
          <p:cNvSpPr txBox="1"/>
          <p:nvPr/>
        </p:nvSpPr>
        <p:spPr>
          <a:xfrm>
            <a:off x="1066800" y="4114800"/>
            <a:ext cx="7620000" cy="2400657"/>
          </a:xfrm>
          <a:prstGeom prst="rect">
            <a:avLst/>
          </a:prstGeom>
          <a:noFill/>
        </p:spPr>
        <p:txBody>
          <a:bodyPr wrap="square" rtlCol="0">
            <a:spAutoFit/>
          </a:bodyPr>
          <a:lstStyle/>
          <a:p>
            <a:pPr marL="285750" indent="-285750">
              <a:buFont typeface="Arial" pitchFamily="34" charset="0"/>
              <a:buChar char="•"/>
            </a:pPr>
            <a:r>
              <a:rPr lang="en-US" altLang="ko-KR" dirty="0" smtClean="0"/>
              <a:t>Applications</a:t>
            </a:r>
          </a:p>
          <a:p>
            <a:pPr marL="742950" lvl="1" indent="-285750">
              <a:buFont typeface="Wingdings" pitchFamily="2" charset="2"/>
              <a:buChar char="§"/>
            </a:pPr>
            <a:r>
              <a:rPr lang="en-US" altLang="ko-KR" dirty="0"/>
              <a:t>game, wireless display, chatting, </a:t>
            </a:r>
            <a:r>
              <a:rPr lang="en-US" altLang="ko-KR" dirty="0" smtClean="0"/>
              <a:t>and data (e.g. pictures) sharing,</a:t>
            </a:r>
            <a:endParaRPr lang="en-US" altLang="ko-KR" dirty="0"/>
          </a:p>
          <a:p>
            <a:pPr marL="285750" indent="-285750">
              <a:buFont typeface="Arial" pitchFamily="34" charset="0"/>
              <a:buChar char="•"/>
            </a:pPr>
            <a:r>
              <a:rPr lang="en-US" altLang="ko-KR" dirty="0" smtClean="0"/>
              <a:t>Technical requirements</a:t>
            </a:r>
          </a:p>
          <a:p>
            <a:pPr marL="742950" lvl="1" indent="-285750">
              <a:buFont typeface="Wingdings" pitchFamily="2" charset="2"/>
              <a:buChar char="§"/>
            </a:pPr>
            <a:r>
              <a:rPr lang="en-US" altLang="ko-KR" sz="1600" dirty="0" smtClean="0"/>
              <a:t>Easy connection setup and fast service initiation</a:t>
            </a:r>
          </a:p>
          <a:p>
            <a:pPr marL="742950" lvl="1" indent="-285750">
              <a:buFont typeface="Wingdings" pitchFamily="2" charset="2"/>
              <a:buChar char="§"/>
            </a:pPr>
            <a:r>
              <a:rPr lang="en-US" altLang="ko-KR" sz="1600" dirty="0" smtClean="0"/>
              <a:t>Direct communications without coordination</a:t>
            </a:r>
          </a:p>
          <a:p>
            <a:pPr marL="742950" lvl="1" indent="-285750">
              <a:buFont typeface="Wingdings" pitchFamily="2" charset="2"/>
              <a:buChar char="§"/>
            </a:pPr>
            <a:r>
              <a:rPr lang="en-US" altLang="ko-KR" sz="1600" dirty="0" smtClean="0"/>
              <a:t>Group communications</a:t>
            </a:r>
          </a:p>
          <a:p>
            <a:pPr marL="742950" lvl="1" indent="-285750">
              <a:buFont typeface="Wingdings" pitchFamily="2" charset="2"/>
              <a:buChar char="§"/>
            </a:pPr>
            <a:r>
              <a:rPr lang="en-US" altLang="ko-KR" sz="1600" dirty="0" smtClean="0"/>
              <a:t>Multimedia streaming</a:t>
            </a:r>
          </a:p>
          <a:p>
            <a:pPr marL="742950" lvl="1" indent="-285750">
              <a:buFont typeface="Wingdings" pitchFamily="2" charset="2"/>
              <a:buChar char="§"/>
            </a:pPr>
            <a:r>
              <a:rPr lang="en-US" altLang="ko-KR" sz="1600" dirty="0" smtClean="0"/>
              <a:t>High speed data transmissions</a:t>
            </a:r>
          </a:p>
          <a:p>
            <a:pPr marL="285750" indent="-285750">
              <a:buFont typeface="Arial" pitchFamily="34" charset="0"/>
              <a:buChar char="•"/>
            </a:pPr>
            <a:endParaRPr lang="ko-KR" altLang="en-US" sz="1600" dirty="0"/>
          </a:p>
        </p:txBody>
      </p:sp>
      <p:pic>
        <p:nvPicPr>
          <p:cNvPr id="9" name="Picture 2" descr="http://i.i.com.com/cnwk.1d/i/bto/20100201/08_blogshots_netg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977" y="1371600"/>
            <a:ext cx="4000500" cy="266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grpSp>
        <p:nvGrpSpPr>
          <p:cNvPr id="3" name="그룹 2"/>
          <p:cNvGrpSpPr/>
          <p:nvPr/>
        </p:nvGrpSpPr>
        <p:grpSpPr>
          <a:xfrm>
            <a:off x="586564" y="1371600"/>
            <a:ext cx="4061636" cy="2667000"/>
            <a:chOff x="1676400" y="1531734"/>
            <a:chExt cx="5505450" cy="4107066"/>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31734"/>
              <a:ext cx="5505450" cy="41070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직선 화살표 연결선 4"/>
            <p:cNvCxnSpPr/>
            <p:nvPr/>
          </p:nvCxnSpPr>
          <p:spPr>
            <a:xfrm>
              <a:off x="2743200" y="2952750"/>
              <a:ext cx="1524000" cy="17145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p:nvPr/>
          </p:nvCxnSpPr>
          <p:spPr>
            <a:xfrm flipV="1">
              <a:off x="5105400" y="1905000"/>
              <a:ext cx="762000" cy="102870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직선 화살표 연결선 14"/>
            <p:cNvCxnSpPr/>
            <p:nvPr/>
          </p:nvCxnSpPr>
          <p:spPr>
            <a:xfrm flipV="1">
              <a:off x="2743200" y="1905000"/>
              <a:ext cx="2971800" cy="102870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Applications with Location Information</a:t>
            </a:r>
            <a:endParaRPr lang="ko-KR" altLang="en-US" dirty="0"/>
          </a:p>
        </p:txBody>
      </p:sp>
      <p:pic>
        <p:nvPicPr>
          <p:cNvPr id="1026" name="Picture 2" descr="http://t2.gstatic.com/images?q=tbn:ANd9GcQ33bGP0QhxjIjxyCZ9NfWLsmi9QBmOYwkz7C-6JPgBuZ1TW-2Q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3657600" cy="23749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6" name="TextBox 5"/>
          <p:cNvSpPr txBox="1"/>
          <p:nvPr/>
        </p:nvSpPr>
        <p:spPr>
          <a:xfrm>
            <a:off x="1066800" y="3960674"/>
            <a:ext cx="7620000" cy="2369880"/>
          </a:xfrm>
          <a:prstGeom prst="rect">
            <a:avLst/>
          </a:prstGeom>
          <a:noFill/>
        </p:spPr>
        <p:txBody>
          <a:bodyPr wrap="square" rtlCol="0">
            <a:spAutoFit/>
          </a:bodyPr>
          <a:lstStyle/>
          <a:p>
            <a:pPr marL="285750" indent="-285750">
              <a:buFont typeface="Arial" pitchFamily="34" charset="0"/>
              <a:buChar char="•"/>
            </a:pPr>
            <a:r>
              <a:rPr lang="en-US" altLang="ko-KR" dirty="0" smtClean="0"/>
              <a:t>Applications</a:t>
            </a:r>
          </a:p>
          <a:p>
            <a:pPr marL="742950" lvl="1" indent="-285750">
              <a:buFont typeface="Wingdings" pitchFamily="2" charset="2"/>
              <a:buChar char="§"/>
            </a:pPr>
            <a:r>
              <a:rPr lang="en-US" altLang="ko-KR" sz="1600" dirty="0" smtClean="0"/>
              <a:t>Route navigation in a district</a:t>
            </a:r>
          </a:p>
          <a:p>
            <a:pPr marL="742950" lvl="1" indent="-285750">
              <a:buFont typeface="Wingdings" pitchFamily="2" charset="2"/>
              <a:buChar char="§"/>
            </a:pPr>
            <a:r>
              <a:rPr lang="en-US" altLang="ko-KR" sz="1600" dirty="0" smtClean="0"/>
              <a:t>Narration services in a museum</a:t>
            </a:r>
          </a:p>
          <a:p>
            <a:pPr marL="742950" lvl="1" indent="-285750">
              <a:buFont typeface="Wingdings" pitchFamily="2" charset="2"/>
              <a:buChar char="§"/>
            </a:pPr>
            <a:r>
              <a:rPr lang="en-US" altLang="ko-KR" sz="1600" dirty="0" smtClean="0"/>
              <a:t>Experiences of sample video and audio clips in a shop </a:t>
            </a:r>
          </a:p>
          <a:p>
            <a:pPr marL="285750" indent="-285750">
              <a:buFont typeface="Arial" pitchFamily="34" charset="0"/>
              <a:buChar char="•"/>
            </a:pPr>
            <a:r>
              <a:rPr lang="en-US" altLang="ko-KR" dirty="0" smtClean="0"/>
              <a:t>Technical requirements</a:t>
            </a:r>
          </a:p>
          <a:p>
            <a:pPr marL="742950" lvl="1" indent="-285750">
              <a:buFont typeface="Wingdings" pitchFamily="2" charset="2"/>
              <a:buChar char="§"/>
            </a:pPr>
            <a:r>
              <a:rPr lang="en-US" altLang="ko-KR" sz="1600" dirty="0" smtClean="0"/>
              <a:t>User or service recognition with profile matching</a:t>
            </a:r>
          </a:p>
          <a:p>
            <a:pPr marL="742950" lvl="1" indent="-285750">
              <a:buFont typeface="Wingdings" pitchFamily="2" charset="2"/>
              <a:buChar char="§"/>
            </a:pPr>
            <a:r>
              <a:rPr lang="en-US" altLang="ko-KR" sz="1600" dirty="0" smtClean="0"/>
              <a:t>Information broadcastings</a:t>
            </a:r>
          </a:p>
          <a:p>
            <a:pPr marL="742950" lvl="1" indent="-285750">
              <a:buFont typeface="Wingdings" pitchFamily="2" charset="2"/>
              <a:buChar char="§"/>
            </a:pPr>
            <a:r>
              <a:rPr lang="en-US" altLang="ko-KR" sz="1600" dirty="0" smtClean="0"/>
              <a:t>Advertisements with personalized information – coupon, mileage</a:t>
            </a:r>
          </a:p>
          <a:p>
            <a:pPr marL="742950" lvl="1" indent="-285750">
              <a:buFont typeface="Wingdings" pitchFamily="2" charset="2"/>
              <a:buChar char="§"/>
            </a:pPr>
            <a:r>
              <a:rPr lang="en-US" altLang="ko-KR" sz="1600" dirty="0" smtClean="0"/>
              <a:t>Location tracking with high precision</a:t>
            </a:r>
            <a:endParaRPr lang="ko-KR" altLang="en-US" sz="1600" dirty="0"/>
          </a:p>
        </p:txBody>
      </p:sp>
      <p:pic>
        <p:nvPicPr>
          <p:cNvPr id="3" name="Picture 2" descr="http://www.dreamstime.com/navigation-route-on-3d-map-thumb178224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71600"/>
            <a:ext cx="3733800" cy="2362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Applications with Traffic Offloading</a:t>
            </a:r>
            <a:endParaRPr lang="ko-KR"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24354"/>
            <a:ext cx="8229600" cy="29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3900" y="4444461"/>
            <a:ext cx="7620000" cy="1415772"/>
          </a:xfrm>
          <a:prstGeom prst="rect">
            <a:avLst/>
          </a:prstGeom>
          <a:noFill/>
        </p:spPr>
        <p:txBody>
          <a:bodyPr wrap="square" rtlCol="0">
            <a:spAutoFit/>
          </a:bodyPr>
          <a:lstStyle/>
          <a:p>
            <a:pPr marL="285750" indent="-285750">
              <a:buFont typeface="Arial" pitchFamily="34" charset="0"/>
              <a:buChar char="•"/>
            </a:pPr>
            <a:r>
              <a:rPr lang="en-US" altLang="ko-KR" dirty="0" smtClean="0"/>
              <a:t>Applications</a:t>
            </a:r>
          </a:p>
          <a:p>
            <a:pPr marL="742950" lvl="1" indent="-285750">
              <a:buFont typeface="Wingdings" pitchFamily="2" charset="2"/>
              <a:buChar char="§"/>
            </a:pPr>
            <a:r>
              <a:rPr lang="en-US" altLang="ko-KR" sz="1600" dirty="0" smtClean="0"/>
              <a:t>Large volume of data transfers, and social network services</a:t>
            </a:r>
          </a:p>
          <a:p>
            <a:pPr marL="285750" indent="-285750">
              <a:buFont typeface="Arial" pitchFamily="34" charset="0"/>
              <a:buChar char="•"/>
            </a:pPr>
            <a:r>
              <a:rPr lang="en-US" altLang="ko-KR" dirty="0" smtClean="0"/>
              <a:t>Technical requirements</a:t>
            </a:r>
          </a:p>
          <a:p>
            <a:pPr marL="742950" lvl="1" indent="-285750">
              <a:buFont typeface="Wingdings" pitchFamily="2" charset="2"/>
              <a:buChar char="§"/>
            </a:pPr>
            <a:r>
              <a:rPr lang="en-US" altLang="ko-KR" sz="1600" dirty="0" smtClean="0"/>
              <a:t>Direct traffic transfer without infrastructure network</a:t>
            </a:r>
          </a:p>
          <a:p>
            <a:pPr marL="742950" lvl="1" indent="-285750">
              <a:buFont typeface="Wingdings" pitchFamily="2" charset="2"/>
              <a:buChar char="§"/>
            </a:pPr>
            <a:r>
              <a:rPr lang="en-US" altLang="ko-KR" sz="1600" dirty="0" smtClean="0"/>
              <a:t>Distributed wireless resource management</a:t>
            </a:r>
          </a:p>
        </p:txBody>
      </p:sp>
    </p:spTree>
    <p:extLst>
      <p:ext uri="{BB962C8B-B14F-4D97-AF65-F5344CB8AC3E}">
        <p14:creationId xmlns:p14="http://schemas.microsoft.com/office/powerpoint/2010/main" val="3721707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PAC Functions</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Key Features</a:t>
            </a:r>
          </a:p>
          <a:p>
            <a:pPr lvl="1"/>
            <a:r>
              <a:rPr lang="en-US" altLang="ko-KR" sz="1800" dirty="0" smtClean="0"/>
              <a:t>Coverage extension</a:t>
            </a:r>
          </a:p>
          <a:p>
            <a:pPr lvl="2"/>
            <a:r>
              <a:rPr lang="en-US" altLang="ko-KR" sz="1600" dirty="0" smtClean="0"/>
              <a:t>multi-hop, MIMO, </a:t>
            </a:r>
            <a:r>
              <a:rPr lang="en-US" altLang="ko-KR" sz="1600" dirty="0" err="1" smtClean="0"/>
              <a:t>beamforming</a:t>
            </a:r>
            <a:r>
              <a:rPr lang="en-US" altLang="ko-KR" sz="1600" dirty="0" smtClean="0"/>
              <a:t>, </a:t>
            </a:r>
            <a:r>
              <a:rPr lang="en-US" altLang="ko-KR" sz="1600" dirty="0"/>
              <a:t>r</a:t>
            </a:r>
            <a:r>
              <a:rPr lang="en-US" altLang="ko-KR" sz="1600" dirty="0" smtClean="0"/>
              <a:t>outing protocol and addressing</a:t>
            </a:r>
          </a:p>
          <a:p>
            <a:pPr lvl="1"/>
            <a:r>
              <a:rPr lang="en-US" altLang="ko-KR" sz="1800" dirty="0" smtClean="0"/>
              <a:t>High </a:t>
            </a:r>
            <a:r>
              <a:rPr lang="en-US" altLang="ko-KR" sz="1800" dirty="0"/>
              <a:t>precision </a:t>
            </a:r>
            <a:r>
              <a:rPr lang="en-US" altLang="ko-KR" sz="1800" dirty="0" smtClean="0"/>
              <a:t>location services</a:t>
            </a:r>
          </a:p>
          <a:p>
            <a:pPr lvl="2"/>
            <a:r>
              <a:rPr lang="en-US" altLang="ko-KR" sz="1600" dirty="0" smtClean="0"/>
              <a:t>Time of Arrival</a:t>
            </a:r>
          </a:p>
          <a:p>
            <a:pPr lvl="1"/>
            <a:r>
              <a:rPr lang="en-US" altLang="ko-KR" sz="1800" dirty="0" smtClean="0"/>
              <a:t>High speed ( ~ 50 Mbps ) throughput</a:t>
            </a:r>
          </a:p>
          <a:p>
            <a:pPr lvl="2"/>
            <a:r>
              <a:rPr lang="en-US" altLang="ko-KR" sz="1600" dirty="0" smtClean="0"/>
              <a:t>MIMO, minimized MAC operation overhead </a:t>
            </a:r>
          </a:p>
          <a:p>
            <a:pPr lvl="2"/>
            <a:r>
              <a:rPr lang="en-US" altLang="ko-KR" sz="1600" dirty="0" smtClean="0"/>
              <a:t>distributed wireless resource scheduling policy for throughput improvement</a:t>
            </a:r>
          </a:p>
          <a:p>
            <a:pPr lvl="1"/>
            <a:r>
              <a:rPr lang="en-US" altLang="ko-KR" sz="1800" dirty="0" smtClean="0"/>
              <a:t>Power management support to save energy consumption</a:t>
            </a:r>
          </a:p>
          <a:p>
            <a:pPr lvl="2"/>
            <a:r>
              <a:rPr lang="en-US" altLang="ko-KR" sz="1600" dirty="0"/>
              <a:t>Sleep mode operation, Idle mode operation</a:t>
            </a:r>
          </a:p>
          <a:p>
            <a:pPr lvl="1"/>
            <a:r>
              <a:rPr lang="en-US" altLang="ko-KR" sz="1800" dirty="0" smtClean="0"/>
              <a:t>Group Communications</a:t>
            </a:r>
          </a:p>
          <a:p>
            <a:pPr lvl="2"/>
            <a:r>
              <a:rPr lang="en-US" altLang="ko-KR" sz="1600" dirty="0"/>
              <a:t>Group management for group creation, joining and deletion</a:t>
            </a:r>
          </a:p>
        </p:txBody>
      </p:sp>
    </p:spTree>
    <p:extLst>
      <p:ext uri="{BB962C8B-B14F-4D97-AF65-F5344CB8AC3E}">
        <p14:creationId xmlns:p14="http://schemas.microsoft.com/office/powerpoint/2010/main" val="3448947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a:t>
            </a:r>
            <a:endParaRPr lang="ko-KR" altLang="en-US" dirty="0"/>
          </a:p>
        </p:txBody>
      </p:sp>
      <p:sp>
        <p:nvSpPr>
          <p:cNvPr id="3" name="내용 개체 틀 2"/>
          <p:cNvSpPr>
            <a:spLocks noGrp="1"/>
          </p:cNvSpPr>
          <p:nvPr>
            <p:ph idx="1"/>
          </p:nvPr>
        </p:nvSpPr>
        <p:spPr/>
        <p:txBody>
          <a:bodyPr/>
          <a:lstStyle/>
          <a:p>
            <a:r>
              <a:rPr lang="en-US" altLang="ko-KR" dirty="0" smtClean="0"/>
              <a:t>We need to define functional requirements for the PAC applications</a:t>
            </a:r>
          </a:p>
          <a:p>
            <a:r>
              <a:rPr lang="en-US" altLang="ko-KR" dirty="0" smtClean="0"/>
              <a:t>We will provide our considerations for practical </a:t>
            </a:r>
            <a:r>
              <a:rPr lang="en-US" altLang="ko-KR" smtClean="0"/>
              <a:t>parameters of the </a:t>
            </a:r>
            <a:r>
              <a:rPr lang="en-US" altLang="ko-KR" dirty="0" smtClean="0"/>
              <a:t>PAC applications</a:t>
            </a:r>
            <a:endParaRPr lang="ko-KR" altLang="en-US" dirty="0"/>
          </a:p>
        </p:txBody>
      </p:sp>
    </p:spTree>
    <p:extLst>
      <p:ext uri="{BB962C8B-B14F-4D97-AF65-F5344CB8AC3E}">
        <p14:creationId xmlns:p14="http://schemas.microsoft.com/office/powerpoint/2010/main" val="155954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161229</TotalTime>
  <Words>446</Words>
  <Application>Microsoft Office PowerPoint</Application>
  <PresentationFormat>화면 슬라이드 쇼(4:3)</PresentationFormat>
  <Paragraphs>108</Paragraphs>
  <Slides>9</Slides>
  <Notes>5</Notes>
  <HiddenSlides>0</HiddenSlides>
  <MMClips>0</MMClips>
  <ScaleCrop>false</ScaleCrop>
  <HeadingPairs>
    <vt:vector size="4" baseType="variant">
      <vt:variant>
        <vt:lpstr>테마</vt:lpstr>
      </vt:variant>
      <vt:variant>
        <vt:i4>2</vt:i4>
      </vt:variant>
      <vt:variant>
        <vt:lpstr>슬라이드 제목</vt:lpstr>
      </vt:variant>
      <vt:variant>
        <vt:i4>9</vt:i4>
      </vt:variant>
    </vt:vector>
  </HeadingPairs>
  <TitlesOfParts>
    <vt:vector size="11" baseType="lpstr">
      <vt:lpstr>Office Theme</vt:lpstr>
      <vt:lpstr>Custom Design</vt:lpstr>
      <vt:lpstr>PowerPoint 프레젠테이션</vt:lpstr>
      <vt:lpstr>Outline</vt:lpstr>
      <vt:lpstr>PAC Applications in Near Future</vt:lpstr>
      <vt:lpstr>Technical Features for Coverage</vt:lpstr>
      <vt:lpstr>Applications in Close Proximity</vt:lpstr>
      <vt:lpstr>Applications with Location Information</vt:lpstr>
      <vt:lpstr>Applications with Traffic Offloading</vt:lpstr>
      <vt:lpstr>PAC Functions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resolutions for 15.7 May 2010 meeting</dc:title>
  <dc:creator>Soo-Young Chang</dc:creator>
  <cp:lastModifiedBy>진성근</cp:lastModifiedBy>
  <cp:revision>2379</cp:revision>
  <dcterms:created xsi:type="dcterms:W3CDTF">2010-05-03T18:32:55Z</dcterms:created>
  <dcterms:modified xsi:type="dcterms:W3CDTF">2012-05-15T12:53:55Z</dcterms:modified>
</cp:coreProperties>
</file>