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58" r:id="rId3"/>
    <p:sldId id="256" r:id="rId4"/>
    <p:sldId id="278" r:id="rId5"/>
    <p:sldId id="261" r:id="rId6"/>
    <p:sldId id="262" r:id="rId7"/>
    <p:sldId id="264" r:id="rId8"/>
    <p:sldId id="265" r:id="rId9"/>
    <p:sldId id="266" r:id="rId10"/>
    <p:sldId id="267" r:id="rId11"/>
    <p:sldId id="268" r:id="rId12"/>
    <p:sldId id="269" r:id="rId13"/>
    <p:sldId id="270" r:id="rId14"/>
    <p:sldId id="271"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955"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6" d="100"/>
          <a:sy n="46" d="100"/>
        </p:scale>
        <p:origin x="-2256" y="-77"/>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16</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18</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19</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6</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8</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9</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10</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11</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12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&lt;month year&gt;</a:t>
            </a:r>
          </a:p>
        </p:txBody>
      </p:sp>
      <p:sp>
        <p:nvSpPr>
          <p:cNvPr id="5" name="Footer Placeholder 4"/>
          <p:cNvSpPr>
            <a:spLocks noGrp="1"/>
          </p:cNvSpPr>
          <p:nvPr>
            <p:ph type="ftr" sz="quarter" idx="11"/>
          </p:nvPr>
        </p:nvSpPr>
        <p:spPr/>
        <p:txBody>
          <a:bodyPr/>
          <a:lstStyle>
            <a:lvl1pPr>
              <a:defRPr/>
            </a:lvl1pPr>
          </a:lstStyle>
          <a:p>
            <a:r>
              <a:rPr 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&lt;month year&gt;</a:t>
            </a:r>
          </a:p>
        </p:txBody>
      </p:sp>
      <p:sp>
        <p:nvSpPr>
          <p:cNvPr id="8" name="Footer Placeholder 7"/>
          <p:cNvSpPr>
            <a:spLocks noGrp="1"/>
          </p:cNvSpPr>
          <p:nvPr>
            <p:ph type="ftr" sz="quarter" idx="11"/>
          </p:nvPr>
        </p:nvSpPr>
        <p:spPr/>
        <p:txBody>
          <a:bodyPr/>
          <a:lstStyle>
            <a:lvl1pPr>
              <a:defRPr/>
            </a:lvl1pPr>
          </a:lstStyle>
          <a:p>
            <a:r>
              <a:rPr 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&lt;month year&gt;</a:t>
            </a:r>
          </a:p>
        </p:txBody>
      </p:sp>
      <p:sp>
        <p:nvSpPr>
          <p:cNvPr id="4" name="Footer Placeholder 3"/>
          <p:cNvSpPr>
            <a:spLocks noGrp="1"/>
          </p:cNvSpPr>
          <p:nvPr>
            <p:ph type="ftr" sz="quarter" idx="11"/>
          </p:nvPr>
        </p:nvSpPr>
        <p:spPr/>
        <p:txBody>
          <a:bodyPr/>
          <a:lstStyle>
            <a:lvl1pPr>
              <a:defRPr/>
            </a:lvl1pPr>
          </a:lstStyle>
          <a:p>
            <a:r>
              <a:rPr 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t>&lt;month year&gt;</a:t>
            </a:r>
          </a:p>
        </p:txBody>
      </p:sp>
      <p:sp>
        <p:nvSpPr>
          <p:cNvPr id="3" name="Footer Placeholder 2"/>
          <p:cNvSpPr>
            <a:spLocks noGrp="1"/>
          </p:cNvSpPr>
          <p:nvPr>
            <p:ph type="ftr" sz="quarter" idx="11"/>
          </p:nvPr>
        </p:nvSpPr>
        <p:spPr/>
        <p:txBody>
          <a:bodyPr/>
          <a:lstStyle>
            <a:lvl1pPr>
              <a:defRPr/>
            </a:lvl1pPr>
          </a:lstStyle>
          <a:p>
            <a:r>
              <a:rPr lang="en-US"/>
              <a:t>&lt;author&gt;, &lt;company&gt;</a:t>
            </a:r>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&lt;month year&gt;</a:t>
            </a:r>
          </a:p>
        </p:txBody>
      </p:sp>
      <p:sp>
        <p:nvSpPr>
          <p:cNvPr id="6" name="Footer Placeholder 5"/>
          <p:cNvSpPr>
            <a:spLocks noGrp="1"/>
          </p:cNvSpPr>
          <p:nvPr>
            <p:ph type="ftr" sz="quarter" idx="11"/>
          </p:nvPr>
        </p:nvSpPr>
        <p:spPr/>
        <p:txBody>
          <a:bodyPr/>
          <a:lstStyle>
            <a:lvl1pPr>
              <a:defRPr/>
            </a:lvl1pPr>
          </a:lstStyle>
          <a:p>
            <a:r>
              <a:rPr 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886200" y="394156"/>
            <a:ext cx="45720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802.15-12-0250-01-0ulp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investor.silabs.com/releasedetail.cfm?ReleaseID=649004" TargetMode="External"/><Relationship Id="rId3" Type="http://schemas.openxmlformats.org/officeDocument/2006/relationships/hyperlink" Target="http://www.analog.com/en/press%20release/" TargetMode="External"/><Relationship Id="rId7" Type="http://schemas.openxmlformats.org/officeDocument/2006/relationships/hyperlink" Target="http://documentation.renesas.com/doc/DocumentServer/U20196EU1V0PB00.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radiopulse.co.kr/eng/main.html?mode=02_05" TargetMode="External"/><Relationship Id="rId5" Type="http://schemas.openxmlformats.org/officeDocument/2006/relationships/hyperlink" Target="http://www.energymicro.com/draco" TargetMode="External"/><Relationship Id="rId10" Type="http://schemas.openxmlformats.org/officeDocument/2006/relationships/hyperlink" Target="http://cache.freescale.com/files/rf_if/doc/data_sheet/" TargetMode="External"/><Relationship Id="rId4" Type="http://schemas.openxmlformats.org/officeDocument/2006/relationships/hyperlink" Target="http://www.atmel.com/products/microcontrollers/wireless/" TargetMode="External"/><Relationship Id="rId9" Type="http://schemas.openxmlformats.org/officeDocument/2006/relationships/hyperlink" Target="http://www.ti.com/product/cc253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a:t>
            </a:r>
            <a:r>
              <a:rPr lang="en-US" sz="1600" dirty="0" smtClean="0">
                <a:solidFill>
                  <a:schemeClr val="tx2"/>
                </a:solidFill>
              </a:rPr>
              <a:t> </a:t>
            </a:r>
            <a:r>
              <a:rPr lang="en-US" altLang="ko-KR" sz="1600" dirty="0" smtClean="0">
                <a:ea typeface="Gulim" pitchFamily="34" charset="-127"/>
                <a:cs typeface="Times New Roman" pitchFamily="18" charset="0"/>
              </a:rPr>
              <a:t>2.4 </a:t>
            </a:r>
            <a:r>
              <a:rPr lang="en-US" altLang="ko-KR" sz="1600" dirty="0">
                <a:ea typeface="Gulim" pitchFamily="34" charset="-127"/>
                <a:cs typeface="Times New Roman" pitchFamily="18" charset="0"/>
              </a:rPr>
              <a:t>GHz IEEE 802.15.4 Chipsets: Existing &amp; Next Generation</a:t>
            </a:r>
            <a:endParaRPr lang="en-US" sz="1600" dirty="0">
              <a:solidFill>
                <a:schemeClr val="tx2"/>
              </a:solidFill>
            </a:endParaRPr>
          </a:p>
          <a:p>
            <a:r>
              <a:rPr lang="en-US" sz="1600" b="1" dirty="0">
                <a:solidFill>
                  <a:schemeClr val="tx2"/>
                </a:solidFill>
              </a:rPr>
              <a:t>Date Submitted: </a:t>
            </a:r>
            <a:r>
              <a:rPr lang="en-US" sz="1600" dirty="0">
                <a:solidFill>
                  <a:schemeClr val="tx2"/>
                </a:solidFill>
              </a:rPr>
              <a:t> </a:t>
            </a:r>
            <a:r>
              <a:rPr lang="en-US" sz="1600" dirty="0" smtClean="0">
                <a:solidFill>
                  <a:schemeClr val="tx2"/>
                </a:solidFill>
              </a:rPr>
              <a:t>May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a:t>
            </a:r>
            <a:r>
              <a:rPr lang="en-US" sz="1600" dirty="0" smtClean="0">
                <a:ea typeface="Gulim" pitchFamily="34" charset="-127"/>
                <a:cs typeface="Times New Roman" pitchFamily="18" charset="0"/>
              </a:rPr>
              <a:t>Emami, </a:t>
            </a:r>
            <a:r>
              <a:rPr lang="en-US" sz="1600" dirty="0" smtClean="0">
                <a:ea typeface="Gulim" pitchFamily="34" charset="-127"/>
                <a:cs typeface="Times New Roman" pitchFamily="18" charset="0"/>
              </a:rPr>
              <a:t>Samsung</a:t>
            </a:r>
            <a:endParaRPr lang="en-US" sz="1600" dirty="0">
              <a:solidFill>
                <a:schemeClr val="tx2"/>
              </a:solidFill>
            </a:endParaRPr>
          </a:p>
          <a:p>
            <a:r>
              <a:rPr lang="en-US" sz="1600" dirty="0" smtClean="0">
                <a:solidFill>
                  <a:schemeClr val="tx2"/>
                </a:solidFill>
              </a:rPr>
              <a:t>E-Mail: </a:t>
            </a:r>
            <a:r>
              <a:rPr lang="en-US" altLang="ko-KR" sz="1600" dirty="0" smtClean="0">
                <a:ea typeface="Gulim" pitchFamily="34" charset="-127"/>
                <a:cs typeface="Times New Roman" pitchFamily="18" charset="0"/>
              </a:rPr>
              <a:t>[</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altLang="ko-KR" sz="1600" dirty="0">
                <a:ea typeface="Gulim" pitchFamily="34" charset="-127"/>
                <a:cs typeface="Times New Roman" pitchFamily="18" charset="0"/>
              </a:rPr>
              <a:t> To request to compare/contrast 2.4 GHz silicon and establish a target for next generation </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ULP related information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10</a:t>
            </a:fld>
            <a:endParaRPr lang="en-US"/>
          </a:p>
        </p:txBody>
      </p:sp>
      <p:sp>
        <p:nvSpPr>
          <p:cNvPr id="4098" name="Rectangle 2"/>
          <p:cNvSpPr>
            <a:spLocks noGrp="1" noChangeArrowheads="1"/>
          </p:cNvSpPr>
          <p:nvPr>
            <p:ph type="title"/>
          </p:nvPr>
        </p:nvSpPr>
        <p:spPr>
          <a:ln/>
        </p:spPr>
        <p:txBody>
          <a:bodyPr/>
          <a:lstStyle/>
          <a:p>
            <a:r>
              <a:rPr lang="en-US" sz="3200" dirty="0" smtClean="0"/>
              <a:t>Estimated Battery Life for AA Battery</a:t>
            </a:r>
            <a:endParaRPr lang="en-US" sz="3200" dirty="0"/>
          </a:p>
        </p:txBody>
      </p:sp>
      <p:sp>
        <p:nvSpPr>
          <p:cNvPr id="7" name="Content Placeholder 6"/>
          <p:cNvSpPr>
            <a:spLocks noGrp="1"/>
          </p:cNvSpPr>
          <p:nvPr>
            <p:ph idx="1"/>
          </p:nvPr>
        </p:nvSpPr>
        <p:spPr/>
        <p:txBody>
          <a:bodyPr/>
          <a:lstStyle/>
          <a:p>
            <a:endParaRPr lang="en-US" dirty="0" smtClean="0">
              <a:latin typeface="+mj-lt"/>
            </a:endParaRPr>
          </a:p>
          <a:p>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380999" y="2438400"/>
            <a:ext cx="8337885" cy="16002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11</a:t>
            </a:fld>
            <a:endParaRPr lang="en-US"/>
          </a:p>
        </p:txBody>
      </p:sp>
      <p:sp>
        <p:nvSpPr>
          <p:cNvPr id="4098" name="Rectangle 2"/>
          <p:cNvSpPr>
            <a:spLocks noGrp="1" noChangeArrowheads="1"/>
          </p:cNvSpPr>
          <p:nvPr>
            <p:ph type="title"/>
          </p:nvPr>
        </p:nvSpPr>
        <p:spPr>
          <a:ln/>
        </p:spPr>
        <p:txBody>
          <a:bodyPr/>
          <a:lstStyle/>
          <a:p>
            <a:r>
              <a:rPr lang="en-US" sz="3200" dirty="0" smtClean="0"/>
              <a:t>Coin Shaped Battery </a:t>
            </a:r>
            <a:endParaRPr lang="en-US" sz="3200" dirty="0"/>
          </a:p>
        </p:txBody>
      </p:sp>
      <p:sp>
        <p:nvSpPr>
          <p:cNvPr id="7" name="Content Placeholder 6"/>
          <p:cNvSpPr>
            <a:spLocks noGrp="1"/>
          </p:cNvSpPr>
          <p:nvPr>
            <p:ph idx="1"/>
          </p:nvPr>
        </p:nvSpPr>
        <p:spPr/>
        <p:txBody>
          <a:bodyPr/>
          <a:lstStyle/>
          <a:p>
            <a:endParaRPr lang="en-US" dirty="0" smtClean="0">
              <a:latin typeface="+mj-lt"/>
            </a:endParaRPr>
          </a:p>
          <a:p>
            <a:endParaRPr lang="en-US" dirty="0"/>
          </a:p>
        </p:txBody>
      </p:sp>
      <p:pic>
        <p:nvPicPr>
          <p:cNvPr id="8" name="Picture 2"/>
          <p:cNvPicPr>
            <a:picLocks noChangeAspect="1" noChangeArrowheads="1"/>
          </p:cNvPicPr>
          <p:nvPr/>
        </p:nvPicPr>
        <p:blipFill>
          <a:blip r:embed="rId3" cstate="print"/>
          <a:srcRect/>
          <a:stretch>
            <a:fillRect/>
          </a:stretch>
        </p:blipFill>
        <p:spPr bwMode="auto">
          <a:xfrm>
            <a:off x="1563688" y="1600200"/>
            <a:ext cx="6016625" cy="4525963"/>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12</a:t>
            </a:fld>
            <a:endParaRPr lang="en-US"/>
          </a:p>
        </p:txBody>
      </p:sp>
      <p:sp>
        <p:nvSpPr>
          <p:cNvPr id="4098" name="Rectangle 2"/>
          <p:cNvSpPr>
            <a:spLocks noGrp="1" noChangeArrowheads="1"/>
          </p:cNvSpPr>
          <p:nvPr>
            <p:ph type="title"/>
          </p:nvPr>
        </p:nvSpPr>
        <p:spPr>
          <a:ln/>
        </p:spPr>
        <p:txBody>
          <a:bodyPr/>
          <a:lstStyle/>
          <a:p>
            <a:r>
              <a:rPr lang="en-US" sz="3200" dirty="0" smtClean="0"/>
              <a:t>Estimated Battery Life for Coin Shaped Battery </a:t>
            </a:r>
            <a:endParaRPr lang="en-US" sz="3200" dirty="0"/>
          </a:p>
        </p:txBody>
      </p:sp>
      <p:sp>
        <p:nvSpPr>
          <p:cNvPr id="7" name="Content Placeholder 6"/>
          <p:cNvSpPr>
            <a:spLocks noGrp="1"/>
          </p:cNvSpPr>
          <p:nvPr>
            <p:ph idx="1"/>
          </p:nvPr>
        </p:nvSpPr>
        <p:spPr/>
        <p:txBody>
          <a:bodyPr/>
          <a:lstStyle/>
          <a:p>
            <a:endParaRPr lang="en-US" dirty="0" smtClean="0">
              <a:latin typeface="+mj-lt"/>
            </a:endParaRPr>
          </a:p>
          <a:p>
            <a:endParaRPr lang="en-US" dirty="0"/>
          </a:p>
        </p:txBody>
      </p:sp>
      <p:pic>
        <p:nvPicPr>
          <p:cNvPr id="8" name="Picture 2"/>
          <p:cNvPicPr>
            <a:picLocks noChangeAspect="1" noChangeArrowheads="1"/>
          </p:cNvPicPr>
          <p:nvPr/>
        </p:nvPicPr>
        <p:blipFill>
          <a:blip r:embed="rId3" cstate="print"/>
          <a:srcRect/>
          <a:stretch>
            <a:fillRect/>
          </a:stretch>
        </p:blipFill>
        <p:spPr bwMode="auto">
          <a:xfrm>
            <a:off x="228600" y="2362200"/>
            <a:ext cx="8680622" cy="160591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13</a:t>
            </a:fld>
            <a:endParaRPr lang="en-US"/>
          </a:p>
        </p:txBody>
      </p:sp>
      <p:sp>
        <p:nvSpPr>
          <p:cNvPr id="4098" name="Rectangle 2"/>
          <p:cNvSpPr>
            <a:spLocks noGrp="1" noChangeArrowheads="1"/>
          </p:cNvSpPr>
          <p:nvPr>
            <p:ph type="title"/>
          </p:nvPr>
        </p:nvSpPr>
        <p:spPr>
          <a:ln/>
        </p:spPr>
        <p:txBody>
          <a:bodyPr/>
          <a:lstStyle/>
          <a:p>
            <a:r>
              <a:rPr lang="en-US" sz="3200" dirty="0" smtClean="0"/>
              <a:t>Target</a:t>
            </a:r>
            <a:endParaRPr lang="en-US" sz="3200" dirty="0"/>
          </a:p>
        </p:txBody>
      </p:sp>
      <p:sp>
        <p:nvSpPr>
          <p:cNvPr id="7" name="Content Placeholder 6"/>
          <p:cNvSpPr>
            <a:spLocks noGrp="1"/>
          </p:cNvSpPr>
          <p:nvPr>
            <p:ph idx="1"/>
          </p:nvPr>
        </p:nvSpPr>
        <p:spPr/>
        <p:txBody>
          <a:bodyPr/>
          <a:lstStyle/>
          <a:p>
            <a:r>
              <a:rPr lang="en-US" dirty="0" smtClean="0">
                <a:latin typeface="+mj-lt"/>
              </a:rPr>
              <a:t>The existing silicon falls short of expectations</a:t>
            </a:r>
          </a:p>
          <a:p>
            <a:r>
              <a:rPr lang="en-US" dirty="0" smtClean="0">
                <a:latin typeface="+mj-lt"/>
              </a:rPr>
              <a:t>Minimum of one year for coin shaped batteries</a:t>
            </a:r>
          </a:p>
          <a:p>
            <a:r>
              <a:rPr lang="en-US" dirty="0" smtClean="0">
                <a:latin typeface="+mj-lt"/>
              </a:rPr>
              <a:t>Multi year target for AA battery</a:t>
            </a:r>
            <a:endParaRPr lang="en-US"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14</a:t>
            </a:fld>
            <a:endParaRPr lang="en-US"/>
          </a:p>
        </p:txBody>
      </p:sp>
      <p:sp>
        <p:nvSpPr>
          <p:cNvPr id="4098" name="Rectangle 2"/>
          <p:cNvSpPr>
            <a:spLocks noGrp="1" noChangeArrowheads="1"/>
          </p:cNvSpPr>
          <p:nvPr>
            <p:ph type="title"/>
          </p:nvPr>
        </p:nvSpPr>
        <p:spPr>
          <a:ln/>
        </p:spPr>
        <p:txBody>
          <a:bodyPr/>
          <a:lstStyle/>
          <a:p>
            <a:r>
              <a:rPr lang="en-US" sz="3200" dirty="0" smtClean="0"/>
              <a:t>Coin Shaped Battery</a:t>
            </a:r>
            <a:endParaRPr lang="en-US" sz="3200" dirty="0"/>
          </a:p>
        </p:txBody>
      </p:sp>
      <p:pic>
        <p:nvPicPr>
          <p:cNvPr id="8" name="Picture 2"/>
          <p:cNvPicPr>
            <a:picLocks noGrp="1" noChangeAspect="1" noChangeArrowheads="1"/>
          </p:cNvPicPr>
          <p:nvPr>
            <p:ph idx="1"/>
          </p:nvPr>
        </p:nvPicPr>
        <p:blipFill>
          <a:blip r:embed="rId3" cstate="print"/>
          <a:srcRect/>
          <a:stretch>
            <a:fillRect/>
          </a:stretch>
        </p:blipFill>
        <p:spPr>
          <a:xfrm>
            <a:off x="1836624" y="1981200"/>
            <a:ext cx="5470751" cy="41148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15</a:t>
            </a:fld>
            <a:endParaRPr lang="en-US"/>
          </a:p>
        </p:txBody>
      </p:sp>
      <p:sp>
        <p:nvSpPr>
          <p:cNvPr id="4098" name="Rectangle 2"/>
          <p:cNvSpPr>
            <a:spLocks noGrp="1" noChangeArrowheads="1"/>
          </p:cNvSpPr>
          <p:nvPr>
            <p:ph type="title"/>
          </p:nvPr>
        </p:nvSpPr>
        <p:spPr>
          <a:ln/>
        </p:spPr>
        <p:txBody>
          <a:bodyPr/>
          <a:lstStyle/>
          <a:p>
            <a:r>
              <a:rPr lang="en-US" sz="3200" dirty="0" smtClean="0"/>
              <a:t>Estimate for Next Generation- Coin Shaped Battery</a:t>
            </a:r>
            <a:endParaRPr lang="en-US" sz="3200" dirty="0"/>
          </a:p>
        </p:txBody>
      </p:sp>
      <p:pic>
        <p:nvPicPr>
          <p:cNvPr id="9" name="Picture 2"/>
          <p:cNvPicPr>
            <a:picLocks noGrp="1" noChangeAspect="1" noChangeArrowheads="1"/>
          </p:cNvPicPr>
          <p:nvPr>
            <p:ph idx="1"/>
          </p:nvPr>
        </p:nvPicPr>
        <p:blipFill>
          <a:blip r:embed="rId3" cstate="print"/>
          <a:srcRect/>
          <a:stretch>
            <a:fillRect/>
          </a:stretch>
        </p:blipFill>
        <p:spPr>
          <a:xfrm>
            <a:off x="838200" y="2023491"/>
            <a:ext cx="7391400" cy="1829372"/>
          </a:xfrm>
        </p:spPr>
      </p:pic>
      <p:sp>
        <p:nvSpPr>
          <p:cNvPr id="10" name="Rectangle 6"/>
          <p:cNvSpPr>
            <a:spLocks noChangeArrowheads="1"/>
          </p:cNvSpPr>
          <p:nvPr/>
        </p:nvSpPr>
        <p:spPr bwMode="auto">
          <a:xfrm>
            <a:off x="838200" y="4495800"/>
            <a:ext cx="7010400" cy="708025"/>
          </a:xfrm>
          <a:prstGeom prst="rect">
            <a:avLst/>
          </a:prstGeom>
          <a:noFill/>
          <a:ln w="9525">
            <a:noFill/>
            <a:miter lim="800000"/>
            <a:headEnd/>
            <a:tailEnd/>
          </a:ln>
        </p:spPr>
        <p:txBody>
          <a:bodyPr>
            <a:spAutoFit/>
          </a:bodyPr>
          <a:lstStyle/>
          <a:p>
            <a:pPr>
              <a:buFont typeface="Arial" charset="0"/>
              <a:buChar char="•"/>
            </a:pPr>
            <a:r>
              <a:rPr lang="en-US" sz="2000" dirty="0"/>
              <a:t> Transmit/receive currents of 250 </a:t>
            </a:r>
            <a:r>
              <a:rPr lang="en-US" sz="2000" dirty="0" err="1">
                <a:latin typeface="Symbol" pitchFamily="18" charset="2"/>
              </a:rPr>
              <a:t>m</a:t>
            </a:r>
            <a:r>
              <a:rPr lang="en-US" sz="2000" dirty="0" err="1"/>
              <a:t>A</a:t>
            </a:r>
            <a:r>
              <a:rPr lang="en-US" sz="2000" dirty="0"/>
              <a:t> is required to achieve 1 year goal  (coin shaped battery) for the entire duty cycle range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16</a:t>
            </a:fld>
            <a:endParaRPr lang="en-US"/>
          </a:p>
        </p:txBody>
      </p:sp>
      <p:sp>
        <p:nvSpPr>
          <p:cNvPr id="4098" name="Rectangle 2"/>
          <p:cNvSpPr>
            <a:spLocks noGrp="1" noChangeArrowheads="1"/>
          </p:cNvSpPr>
          <p:nvPr>
            <p:ph type="title"/>
          </p:nvPr>
        </p:nvSpPr>
        <p:spPr>
          <a:ln/>
        </p:spPr>
        <p:txBody>
          <a:bodyPr/>
          <a:lstStyle/>
          <a:p>
            <a:r>
              <a:rPr lang="en-US" sz="3200" dirty="0" smtClean="0"/>
              <a:t>AA Battery</a:t>
            </a:r>
            <a:endParaRPr lang="en-US" sz="3200" dirty="0"/>
          </a:p>
        </p:txBody>
      </p:sp>
      <p:pic>
        <p:nvPicPr>
          <p:cNvPr id="11" name="Picture 3"/>
          <p:cNvPicPr>
            <a:picLocks noGrp="1" noChangeAspect="1" noChangeArrowheads="1"/>
          </p:cNvPicPr>
          <p:nvPr>
            <p:ph idx="1"/>
          </p:nvPr>
        </p:nvPicPr>
        <p:blipFill>
          <a:blip r:embed="rId3" cstate="print"/>
          <a:srcRect/>
          <a:stretch>
            <a:fillRect/>
          </a:stretch>
        </p:blipFill>
        <p:spPr>
          <a:xfrm>
            <a:off x="1836624" y="1981200"/>
            <a:ext cx="5470751" cy="41148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17</a:t>
            </a:fld>
            <a:endParaRPr lang="en-US"/>
          </a:p>
        </p:txBody>
      </p:sp>
      <p:sp>
        <p:nvSpPr>
          <p:cNvPr id="4098" name="Rectangle 2"/>
          <p:cNvSpPr>
            <a:spLocks noGrp="1" noChangeArrowheads="1"/>
          </p:cNvSpPr>
          <p:nvPr>
            <p:ph type="title"/>
          </p:nvPr>
        </p:nvSpPr>
        <p:spPr>
          <a:ln/>
        </p:spPr>
        <p:txBody>
          <a:bodyPr/>
          <a:lstStyle/>
          <a:p>
            <a:r>
              <a:rPr lang="en-US" sz="3200" dirty="0" smtClean="0"/>
              <a:t>Estimate for Next Generation- AA</a:t>
            </a:r>
            <a:endParaRPr lang="en-US" sz="3200" dirty="0"/>
          </a:p>
        </p:txBody>
      </p:sp>
      <p:pic>
        <p:nvPicPr>
          <p:cNvPr id="8" name="Picture 2"/>
          <p:cNvPicPr>
            <a:picLocks noGrp="1" noChangeAspect="1" noChangeArrowheads="1"/>
          </p:cNvPicPr>
          <p:nvPr>
            <p:ph idx="1"/>
          </p:nvPr>
        </p:nvPicPr>
        <p:blipFill>
          <a:blip r:embed="rId3" cstate="print"/>
          <a:srcRect/>
          <a:stretch>
            <a:fillRect/>
          </a:stretch>
        </p:blipFill>
        <p:spPr>
          <a:xfrm>
            <a:off x="533400" y="2110683"/>
            <a:ext cx="7848600" cy="2006409"/>
          </a:xfrm>
        </p:spPr>
      </p:pic>
      <p:sp>
        <p:nvSpPr>
          <p:cNvPr id="9" name="Rectangle 6"/>
          <p:cNvSpPr>
            <a:spLocks noChangeArrowheads="1"/>
          </p:cNvSpPr>
          <p:nvPr/>
        </p:nvSpPr>
        <p:spPr bwMode="auto">
          <a:xfrm>
            <a:off x="1524000" y="4876800"/>
            <a:ext cx="6096000" cy="707886"/>
          </a:xfrm>
          <a:prstGeom prst="rect">
            <a:avLst/>
          </a:prstGeom>
          <a:noFill/>
          <a:ln w="9525">
            <a:noFill/>
            <a:miter lim="800000"/>
            <a:headEnd/>
            <a:tailEnd/>
          </a:ln>
        </p:spPr>
        <p:txBody>
          <a:bodyPr>
            <a:spAutoFit/>
          </a:bodyPr>
          <a:lstStyle/>
          <a:p>
            <a:pPr>
              <a:buFont typeface="Arial" charset="0"/>
              <a:buChar char="•"/>
            </a:pPr>
            <a:r>
              <a:rPr lang="en-US" dirty="0"/>
              <a:t> </a:t>
            </a:r>
            <a:r>
              <a:rPr lang="en-US" sz="2000" dirty="0">
                <a:latin typeface="+mj-lt"/>
              </a:rPr>
              <a:t>Transmit/receive currents of 250 </a:t>
            </a:r>
            <a:r>
              <a:rPr lang="en-US" sz="2000" dirty="0" err="1">
                <a:latin typeface="+mj-lt"/>
              </a:rPr>
              <a:t>mA</a:t>
            </a:r>
            <a:r>
              <a:rPr lang="en-US" sz="2000" dirty="0">
                <a:latin typeface="+mj-lt"/>
              </a:rPr>
              <a:t> achieves a life time of 25 years for the entire duty cycle range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18</a:t>
            </a:fld>
            <a:endParaRPr lang="en-US"/>
          </a:p>
        </p:txBody>
      </p:sp>
      <p:sp>
        <p:nvSpPr>
          <p:cNvPr id="4098" name="Rectangle 2"/>
          <p:cNvSpPr>
            <a:spLocks noGrp="1" noChangeArrowheads="1"/>
          </p:cNvSpPr>
          <p:nvPr>
            <p:ph type="title"/>
          </p:nvPr>
        </p:nvSpPr>
        <p:spPr>
          <a:ln/>
        </p:spPr>
        <p:txBody>
          <a:bodyPr/>
          <a:lstStyle/>
          <a:p>
            <a:r>
              <a:rPr lang="en-US" sz="3200" dirty="0" smtClean="0"/>
              <a:t>Summary</a:t>
            </a:r>
            <a:endParaRPr lang="en-US" sz="3200" dirty="0"/>
          </a:p>
        </p:txBody>
      </p:sp>
      <p:sp>
        <p:nvSpPr>
          <p:cNvPr id="10" name="Content Placeholder 9"/>
          <p:cNvSpPr>
            <a:spLocks noGrp="1"/>
          </p:cNvSpPr>
          <p:nvPr>
            <p:ph idx="1"/>
          </p:nvPr>
        </p:nvSpPr>
        <p:spPr/>
        <p:txBody>
          <a:bodyPr/>
          <a:lstStyle/>
          <a:p>
            <a:pPr>
              <a:defRPr/>
            </a:pPr>
            <a:r>
              <a:rPr lang="en-US" sz="2800" dirty="0">
                <a:latin typeface="+mj-lt"/>
              </a:rPr>
              <a:t>The existing commercially available 2.4 GHz IEEE 802.15.4 silicon can be classified into low, mid and high tiers</a:t>
            </a:r>
          </a:p>
          <a:p>
            <a:pPr>
              <a:defRPr/>
            </a:pPr>
            <a:r>
              <a:rPr lang="en-US" sz="2800" dirty="0">
                <a:latin typeface="+mj-lt"/>
              </a:rPr>
              <a:t>The battery life for even the high tier class falls short of expectation</a:t>
            </a:r>
          </a:p>
          <a:p>
            <a:pPr>
              <a:defRPr/>
            </a:pPr>
            <a:r>
              <a:rPr lang="en-US" sz="2800" dirty="0">
                <a:latin typeface="+mj-lt"/>
              </a:rPr>
              <a:t>Target life time is reiterated (1 year for coin shaped and multiple years for AA)</a:t>
            </a:r>
          </a:p>
          <a:p>
            <a:pPr>
              <a:defRPr/>
            </a:pPr>
            <a:r>
              <a:rPr lang="en-US" sz="2800" dirty="0">
                <a:latin typeface="+mj-lt"/>
              </a:rPr>
              <a:t>Next generation transmit/receive currents roughly 250 </a:t>
            </a:r>
            <a:r>
              <a:rPr lang="en-US" sz="2800" dirty="0" err="1">
                <a:latin typeface="+mj-lt"/>
              </a:rPr>
              <a:t>mA</a:t>
            </a:r>
            <a:endParaRPr lang="en-US" sz="2800" dirty="0">
              <a:latin typeface="+mj-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19</a:t>
            </a:fld>
            <a:endParaRPr lang="en-US"/>
          </a:p>
        </p:txBody>
      </p:sp>
      <p:sp>
        <p:nvSpPr>
          <p:cNvPr id="4098" name="Rectangle 2"/>
          <p:cNvSpPr>
            <a:spLocks noGrp="1" noChangeArrowheads="1"/>
          </p:cNvSpPr>
          <p:nvPr>
            <p:ph type="title"/>
          </p:nvPr>
        </p:nvSpPr>
        <p:spPr>
          <a:ln/>
        </p:spPr>
        <p:txBody>
          <a:bodyPr/>
          <a:lstStyle/>
          <a:p>
            <a:r>
              <a:rPr lang="en-US" sz="3200" dirty="0" smtClean="0"/>
              <a:t>References</a:t>
            </a:r>
            <a:endParaRPr lang="en-US" sz="3200" dirty="0"/>
          </a:p>
        </p:txBody>
      </p:sp>
      <p:sp>
        <p:nvSpPr>
          <p:cNvPr id="10" name="Content Placeholder 9"/>
          <p:cNvSpPr>
            <a:spLocks noGrp="1"/>
          </p:cNvSpPr>
          <p:nvPr>
            <p:ph idx="1"/>
          </p:nvPr>
        </p:nvSpPr>
        <p:spPr/>
        <p:txBody>
          <a:bodyPr/>
          <a:lstStyle/>
          <a:p>
            <a:pPr>
              <a:buNone/>
              <a:defRPr/>
            </a:pPr>
            <a:r>
              <a:rPr lang="en-US" sz="1000" dirty="0">
                <a:latin typeface="+mj-lt"/>
              </a:rPr>
              <a:t>[1] Available from WWW: &lt;http://www.accent-soc.com/products/asm201.php&gt;..</a:t>
            </a:r>
          </a:p>
          <a:p>
            <a:pPr>
              <a:buNone/>
              <a:defRPr/>
            </a:pPr>
            <a:r>
              <a:rPr lang="en-US" sz="1000" dirty="0">
                <a:latin typeface="+mj-lt"/>
              </a:rPr>
              <a:t>[2] Available from WWW: &lt;</a:t>
            </a:r>
            <a:r>
              <a:rPr lang="en-US" sz="1000" dirty="0">
                <a:latin typeface="+mj-lt"/>
                <a:hlinkClick r:id="rId3"/>
              </a:rPr>
              <a:t>http://www.analog.com/en/press release/</a:t>
            </a:r>
            <a:r>
              <a:rPr lang="en-US" sz="1000" dirty="0">
                <a:latin typeface="+mj-lt"/>
              </a:rPr>
              <a:t>2232011_ADI_Intros_Hi_Integr_Lo_power_RF_Trans/press.html&gt;.</a:t>
            </a:r>
          </a:p>
          <a:p>
            <a:pPr>
              <a:buNone/>
              <a:defRPr/>
            </a:pPr>
            <a:r>
              <a:rPr lang="en-US" sz="1000" dirty="0">
                <a:latin typeface="+mj-lt"/>
              </a:rPr>
              <a:t>[3] Available from WWW: &lt;</a:t>
            </a:r>
            <a:r>
              <a:rPr lang="en-US" sz="1000" dirty="0">
                <a:latin typeface="+mj-lt"/>
                <a:hlinkClick r:id="rId4"/>
              </a:rPr>
              <a:t>http://www.atmel.com/products/microcontrollers/wireless/</a:t>
            </a:r>
            <a:endParaRPr lang="en-US" sz="1000" dirty="0">
              <a:latin typeface="+mj-lt"/>
            </a:endParaRPr>
          </a:p>
          <a:p>
            <a:pPr>
              <a:buNone/>
              <a:defRPr/>
            </a:pPr>
            <a:r>
              <a:rPr lang="en-US" sz="1000" dirty="0">
                <a:latin typeface="+mj-lt"/>
              </a:rPr>
              <a:t>transceivers.aspx&gt;.</a:t>
            </a:r>
          </a:p>
          <a:p>
            <a:pPr>
              <a:buNone/>
              <a:defRPr/>
            </a:pPr>
            <a:r>
              <a:rPr lang="en-US" sz="1000" dirty="0">
                <a:latin typeface="+mj-lt"/>
              </a:rPr>
              <a:t>[4] Available from WWW: &lt;http://www.ember.com/products_zigbee_chips_e300series.html&gt;.</a:t>
            </a:r>
          </a:p>
          <a:p>
            <a:pPr>
              <a:buNone/>
              <a:defRPr/>
            </a:pPr>
            <a:r>
              <a:rPr lang="en-US" sz="1000" dirty="0">
                <a:latin typeface="+mj-lt"/>
              </a:rPr>
              <a:t>[5] Available from WWW: &lt;</a:t>
            </a:r>
            <a:r>
              <a:rPr lang="en-US" sz="1000" dirty="0">
                <a:latin typeface="+mj-lt"/>
                <a:hlinkClick r:id="rId5"/>
              </a:rPr>
              <a:t>http://www.energymicro.com/draco</a:t>
            </a:r>
            <a:r>
              <a:rPr lang="en-US" sz="1000" dirty="0">
                <a:latin typeface="+mj-lt"/>
              </a:rPr>
              <a:t>&gt;.</a:t>
            </a:r>
          </a:p>
          <a:p>
            <a:pPr>
              <a:buNone/>
              <a:defRPr/>
            </a:pPr>
            <a:r>
              <a:rPr lang="en-US" sz="1000" dirty="0">
                <a:latin typeface="+mj-lt"/>
              </a:rPr>
              <a:t>[6] Available from WWW: &lt;http://www.greenpeak.com/product/Products.html&gt;..</a:t>
            </a:r>
          </a:p>
          <a:p>
            <a:pPr>
              <a:buNone/>
              <a:defRPr/>
            </a:pPr>
            <a:r>
              <a:rPr lang="en-US" sz="1000" dirty="0">
                <a:latin typeface="+mj-lt"/>
              </a:rPr>
              <a:t>[7] Available from WWW:</a:t>
            </a:r>
          </a:p>
          <a:p>
            <a:pPr>
              <a:buNone/>
              <a:defRPr/>
            </a:pPr>
            <a:r>
              <a:rPr lang="en-US" sz="1000" dirty="0">
                <a:latin typeface="+mj-lt"/>
              </a:rPr>
              <a:t> &lt;http://www.globaltec.com.hk/oki-zigbee.php&gt; .</a:t>
            </a:r>
          </a:p>
          <a:p>
            <a:pPr>
              <a:buNone/>
              <a:defRPr/>
            </a:pPr>
            <a:r>
              <a:rPr lang="en-US" sz="1000" dirty="0">
                <a:latin typeface="+mj-lt"/>
              </a:rPr>
              <a:t>[8]Available from </a:t>
            </a:r>
          </a:p>
          <a:p>
            <a:pPr>
              <a:buNone/>
              <a:defRPr/>
            </a:pPr>
            <a:r>
              <a:rPr lang="en-US" sz="1000" dirty="0">
                <a:latin typeface="+mj-lt"/>
              </a:rPr>
              <a:t>WWW:&lt;</a:t>
            </a:r>
            <a:r>
              <a:rPr lang="en-US" sz="1000" dirty="0">
                <a:latin typeface="+mj-lt"/>
                <a:hlinkClick r:id="rId6"/>
              </a:rPr>
              <a:t>http://www.radiopulse.co.kr/eng/main.html?mode=02_05</a:t>
            </a:r>
            <a:r>
              <a:rPr lang="en-US" sz="1000" dirty="0">
                <a:latin typeface="+mj-lt"/>
              </a:rPr>
              <a:t>&gt;.</a:t>
            </a:r>
          </a:p>
          <a:p>
            <a:pPr>
              <a:buNone/>
              <a:defRPr/>
            </a:pPr>
            <a:r>
              <a:rPr lang="en-US" sz="1000" dirty="0">
                <a:latin typeface="+mj-lt"/>
              </a:rPr>
              <a:t>[</a:t>
            </a:r>
            <a:r>
              <a:rPr lang="en-US" sz="1000" dirty="0" smtClean="0">
                <a:latin typeface="+mj-lt"/>
              </a:rPr>
              <a:t>9</a:t>
            </a:r>
            <a:r>
              <a:rPr lang="en-US" sz="1000" dirty="0">
                <a:latin typeface="+mj-lt"/>
              </a:rPr>
              <a:t>] Available from </a:t>
            </a:r>
          </a:p>
          <a:p>
            <a:pPr>
              <a:buNone/>
              <a:defRPr/>
            </a:pPr>
            <a:r>
              <a:rPr lang="en-US" sz="1000" dirty="0">
                <a:latin typeface="+mj-lt"/>
              </a:rPr>
              <a:t>WWW:&lt;</a:t>
            </a:r>
            <a:r>
              <a:rPr lang="en-US" sz="1000" dirty="0">
                <a:latin typeface="+mj-lt"/>
                <a:hlinkClick r:id="rId7"/>
              </a:rPr>
              <a:t>http://documentation.renesas.com/doc/DocumentServer/U20196EU1V0PB00.pdf</a:t>
            </a:r>
            <a:r>
              <a:rPr lang="en-US" sz="1000" dirty="0">
                <a:latin typeface="+mj-lt"/>
              </a:rPr>
              <a:t>&gt;.</a:t>
            </a:r>
          </a:p>
          <a:p>
            <a:pPr>
              <a:buNone/>
              <a:defRPr/>
            </a:pPr>
            <a:r>
              <a:rPr lang="en-US" sz="1000" dirty="0">
                <a:latin typeface="+mj-lt"/>
              </a:rPr>
              <a:t>[10] Available from </a:t>
            </a:r>
          </a:p>
          <a:p>
            <a:pPr>
              <a:buNone/>
              <a:defRPr/>
            </a:pPr>
            <a:r>
              <a:rPr lang="en-US" sz="1000" dirty="0">
                <a:latin typeface="+mj-lt"/>
              </a:rPr>
              <a:t>WWW:&lt;</a:t>
            </a:r>
            <a:r>
              <a:rPr lang="en-US" sz="1000" dirty="0">
                <a:latin typeface="+mj-lt"/>
                <a:hlinkClick r:id="rId8"/>
              </a:rPr>
              <a:t>http://investor.silabs.com/releasedetail.cfm?ReleaseID=649004</a:t>
            </a:r>
            <a:r>
              <a:rPr lang="en-US" sz="1000" dirty="0">
                <a:latin typeface="+mj-lt"/>
              </a:rPr>
              <a:t>&gt; .</a:t>
            </a:r>
          </a:p>
          <a:p>
            <a:pPr>
              <a:buNone/>
              <a:defRPr/>
            </a:pPr>
            <a:r>
              <a:rPr lang="en-US" sz="1000" dirty="0">
                <a:latin typeface="+mj-lt"/>
              </a:rPr>
              <a:t>[11] Available from WWW: &lt; </a:t>
            </a:r>
            <a:r>
              <a:rPr lang="en-US" sz="1000" dirty="0">
                <a:latin typeface="+mj-lt"/>
                <a:hlinkClick r:id="rId9"/>
              </a:rPr>
              <a:t>http://www.ti.com/product/cc2530</a:t>
            </a:r>
            <a:r>
              <a:rPr lang="en-US" sz="1000" dirty="0">
                <a:latin typeface="+mj-lt"/>
              </a:rPr>
              <a:t>&gt;.</a:t>
            </a:r>
          </a:p>
          <a:p>
            <a:pPr>
              <a:buNone/>
              <a:defRPr/>
            </a:pPr>
            <a:r>
              <a:rPr lang="en-US" sz="1000" dirty="0">
                <a:latin typeface="+mj-lt"/>
              </a:rPr>
              <a:t>[12] Available from </a:t>
            </a:r>
          </a:p>
          <a:p>
            <a:pPr>
              <a:buNone/>
              <a:defRPr/>
            </a:pPr>
            <a:r>
              <a:rPr lang="en-US" sz="1000" dirty="0">
                <a:latin typeface="+mj-lt"/>
              </a:rPr>
              <a:t>WWW: &lt;</a:t>
            </a:r>
            <a:r>
              <a:rPr lang="en-US" sz="1000" dirty="0">
                <a:latin typeface="+mj-lt"/>
                <a:hlinkClick r:id="rId9"/>
              </a:rPr>
              <a:t>http://www.ti.com/product/cc2530</a:t>
            </a:r>
            <a:r>
              <a:rPr lang="en-US" sz="1000" dirty="0">
                <a:latin typeface="+mj-lt"/>
              </a:rPr>
              <a:t>&gt;.</a:t>
            </a:r>
          </a:p>
          <a:p>
            <a:pPr>
              <a:buNone/>
              <a:defRPr/>
            </a:pPr>
            <a:r>
              <a:rPr lang="en-US" sz="1000" dirty="0">
                <a:latin typeface="+mj-lt"/>
              </a:rPr>
              <a:t>[13] Available from </a:t>
            </a:r>
          </a:p>
          <a:p>
            <a:pPr>
              <a:buNone/>
              <a:defRPr/>
            </a:pPr>
            <a:r>
              <a:rPr lang="en-US" sz="1000" dirty="0">
                <a:latin typeface="+mj-lt"/>
              </a:rPr>
              <a:t>WWW:&lt;</a:t>
            </a:r>
            <a:r>
              <a:rPr lang="en-US" sz="1000" dirty="0">
                <a:latin typeface="+mj-lt"/>
                <a:hlinkClick r:id="rId10"/>
              </a:rPr>
              <a:t>http://</a:t>
            </a:r>
            <a:r>
              <a:rPr lang="en-US" sz="1000" dirty="0" smtClean="0">
                <a:latin typeface="+mj-lt"/>
                <a:hlinkClick r:id="rId10"/>
              </a:rPr>
              <a:t>cache.freescale.com/files/rf_if/doc/data_sheet/</a:t>
            </a:r>
            <a:r>
              <a:rPr lang="en-US" sz="1000" dirty="0" smtClean="0">
                <a:latin typeface="+mj-lt"/>
              </a:rPr>
              <a:t>MC13202.pdf</a:t>
            </a:r>
            <a:r>
              <a:rPr lang="en-US" sz="1000" dirty="0">
                <a:latin typeface="+mj-lt"/>
              </a:rPr>
              <a:t>&gt;.</a:t>
            </a:r>
          </a:p>
          <a:p>
            <a:pPr>
              <a:defRPr/>
            </a:pPr>
            <a:endParaRPr lang="en-US" sz="1000" dirty="0"/>
          </a:p>
          <a:p>
            <a:pPr>
              <a:defRPr/>
            </a:pPr>
            <a:endParaRPr lang="en-US" sz="1000"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 </a:t>
            </a:r>
            <a:endParaRPr lang="en-US" dirty="0"/>
          </a:p>
        </p:txBody>
      </p:sp>
      <p:sp>
        <p:nvSpPr>
          <p:cNvPr id="6" name="Slide Number Placeholder 5"/>
          <p:cNvSpPr>
            <a:spLocks noGrp="1"/>
          </p:cNvSpPr>
          <p:nvPr>
            <p:ph type="sldNum" sz="quarter" idx="12"/>
          </p:nvPr>
        </p:nvSpPr>
        <p:spPr/>
        <p:txBody>
          <a:bodyPr/>
          <a:lstStyle/>
          <a:p>
            <a:r>
              <a:rPr lang="en-US"/>
              <a:t>Slide </a:t>
            </a:r>
            <a:fld id="{4CB121E4-4C83-4259-85DE-D58570E6FE72}"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dirty="0"/>
              <a:t>2.4 GHz IEEE 802.15.4 Chipsets: Existing &amp; Next Generation</a:t>
            </a:r>
          </a:p>
        </p:txBody>
      </p:sp>
      <p:sp>
        <p:nvSpPr>
          <p:cNvPr id="26627" name="Rectangle 3"/>
          <p:cNvSpPr>
            <a:spLocks noGrp="1" noChangeArrowheads="1"/>
          </p:cNvSpPr>
          <p:nvPr>
            <p:ph type="subTitle" idx="1"/>
          </p:nvPr>
        </p:nvSpPr>
        <p:spPr/>
        <p:txBody>
          <a:bodyPr/>
          <a:lstStyle/>
          <a:p>
            <a:endParaRPr lang="en-US" altLang="ko-KR" dirty="0" smtClean="0">
              <a:latin typeface="Calibri" pitchFamily="34" charset="0"/>
              <a:ea typeface="Gulim" pitchFamily="34" charset="-127"/>
            </a:endParaRPr>
          </a:p>
          <a:p>
            <a:r>
              <a:rPr lang="en-US" altLang="ko-KR" dirty="0" smtClean="0">
                <a:latin typeface="Calibri" pitchFamily="34" charset="0"/>
                <a:ea typeface="Gulim" pitchFamily="34" charset="-127"/>
              </a:rPr>
              <a:t>May 2012</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3</a:t>
            </a:fld>
            <a:endParaRPr lang="en-US"/>
          </a:p>
        </p:txBody>
      </p:sp>
      <p:sp>
        <p:nvSpPr>
          <p:cNvPr id="4098" name="Rectangle 2"/>
          <p:cNvSpPr>
            <a:spLocks noGrp="1" noChangeArrowheads="1"/>
          </p:cNvSpPr>
          <p:nvPr>
            <p:ph type="title"/>
          </p:nvPr>
        </p:nvSpPr>
        <p:spPr>
          <a:ln/>
        </p:spPr>
        <p:txBody>
          <a:bodyPr/>
          <a:lstStyle/>
          <a:p>
            <a:r>
              <a:rPr lang="en-US" sz="3200" dirty="0" smtClean="0"/>
              <a:t>Goals</a:t>
            </a:r>
            <a:endParaRPr lang="en-US" sz="3200" dirty="0"/>
          </a:p>
        </p:txBody>
      </p:sp>
      <p:sp>
        <p:nvSpPr>
          <p:cNvPr id="4099" name="Rectangle 3"/>
          <p:cNvSpPr>
            <a:spLocks noGrp="1" noChangeArrowheads="1"/>
          </p:cNvSpPr>
          <p:nvPr>
            <p:ph type="body" idx="1"/>
          </p:nvPr>
        </p:nvSpPr>
        <p:spPr>
          <a:ln/>
        </p:spPr>
        <p:txBody>
          <a:bodyPr/>
          <a:lstStyle/>
          <a:p>
            <a:r>
              <a:rPr lang="en-US" sz="2800" dirty="0" smtClean="0">
                <a:latin typeface="+mj-lt"/>
              </a:rPr>
              <a:t>Evaluate existing 2.4 GHz 802.15.4 Chipsets</a:t>
            </a:r>
          </a:p>
          <a:p>
            <a:r>
              <a:rPr lang="en-US" sz="2800" dirty="0" smtClean="0">
                <a:latin typeface="+mj-lt"/>
              </a:rPr>
              <a:t>Establish battery life targets</a:t>
            </a:r>
          </a:p>
          <a:p>
            <a:r>
              <a:rPr lang="en-US" sz="2800" dirty="0" smtClean="0">
                <a:latin typeface="+mj-lt"/>
              </a:rPr>
              <a:t>Determine current targets for next generation chipsets</a:t>
            </a:r>
          </a:p>
          <a:p>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Chipsets</a:t>
            </a:r>
            <a:endParaRPr lang="en-US" dirty="0"/>
          </a:p>
        </p:txBody>
      </p:sp>
      <p:sp>
        <p:nvSpPr>
          <p:cNvPr id="4" name="Date Placeholder 3"/>
          <p:cNvSpPr>
            <a:spLocks noGrp="1"/>
          </p:cNvSpPr>
          <p:nvPr>
            <p:ph type="dt" sz="half" idx="10"/>
          </p:nvPr>
        </p:nvSpPr>
        <p:spPr/>
        <p:txBody>
          <a:bodyPr/>
          <a:lstStyle/>
          <a:p>
            <a:r>
              <a:rPr lang="en-US" smtClean="0"/>
              <a:t>&lt;month year&gt;</a:t>
            </a:r>
            <a:endParaRPr lang="en-US"/>
          </a:p>
        </p:txBody>
      </p:sp>
      <p:sp>
        <p:nvSpPr>
          <p:cNvPr id="5" name="Footer Placeholder 4"/>
          <p:cNvSpPr>
            <a:spLocks noGrp="1"/>
          </p:cNvSpPr>
          <p:nvPr>
            <p:ph type="ftr" sz="quarter" idx="11"/>
          </p:nvPr>
        </p:nvSpPr>
        <p:spPr/>
        <p:txBody>
          <a:bodyPr/>
          <a:lstStyle/>
          <a:p>
            <a:r>
              <a:rPr lang="en-US" smtClean="0"/>
              <a:t>&lt;author&gt;, &lt;company&gt;</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4</a:t>
            </a:fld>
            <a:endParaRPr lang="en-US"/>
          </a:p>
        </p:txBody>
      </p:sp>
      <p:pic>
        <p:nvPicPr>
          <p:cNvPr id="7" name="Picture 3"/>
          <p:cNvPicPr>
            <a:picLocks noGrp="1" noChangeAspect="1" noChangeArrowheads="1"/>
          </p:cNvPicPr>
          <p:nvPr>
            <p:ph idx="1"/>
          </p:nvPr>
        </p:nvPicPr>
        <p:blipFill>
          <a:blip r:embed="rId2" cstate="print"/>
          <a:srcRect/>
          <a:stretch>
            <a:fillRect/>
          </a:stretch>
        </p:blipFill>
        <p:spPr>
          <a:xfrm>
            <a:off x="512288" y="1600199"/>
            <a:ext cx="7869711" cy="4726815"/>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5</a:t>
            </a:fld>
            <a:endParaRPr lang="en-US"/>
          </a:p>
        </p:txBody>
      </p:sp>
      <p:sp>
        <p:nvSpPr>
          <p:cNvPr id="4098" name="Rectangle 2"/>
          <p:cNvSpPr>
            <a:spLocks noGrp="1" noChangeArrowheads="1"/>
          </p:cNvSpPr>
          <p:nvPr>
            <p:ph type="title"/>
          </p:nvPr>
        </p:nvSpPr>
        <p:spPr>
          <a:ln/>
        </p:spPr>
        <p:txBody>
          <a:bodyPr/>
          <a:lstStyle/>
          <a:p>
            <a:r>
              <a:rPr lang="en-US" sz="3200" dirty="0" smtClean="0"/>
              <a:t>Chipset- Graphical Representation</a:t>
            </a:r>
            <a:endParaRPr lang="en-US" sz="3200" dirty="0"/>
          </a:p>
        </p:txBody>
      </p:sp>
      <p:pic>
        <p:nvPicPr>
          <p:cNvPr id="9" name="Picture 2"/>
          <p:cNvPicPr>
            <a:picLocks noGrp="1" noChangeAspect="1" noChangeArrowheads="1"/>
          </p:cNvPicPr>
          <p:nvPr>
            <p:ph idx="1"/>
          </p:nvPr>
        </p:nvPicPr>
        <p:blipFill>
          <a:blip r:embed="rId3" cstate="print"/>
          <a:srcRect/>
          <a:stretch>
            <a:fillRect/>
          </a:stretch>
        </p:blipFill>
        <p:spPr>
          <a:xfrm>
            <a:off x="1915932" y="1981201"/>
            <a:ext cx="5462768" cy="4231478"/>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6</a:t>
            </a:fld>
            <a:endParaRPr lang="en-US"/>
          </a:p>
        </p:txBody>
      </p:sp>
      <p:sp>
        <p:nvSpPr>
          <p:cNvPr id="4098" name="Rectangle 2"/>
          <p:cNvSpPr>
            <a:spLocks noGrp="1" noChangeArrowheads="1"/>
          </p:cNvSpPr>
          <p:nvPr>
            <p:ph type="title"/>
          </p:nvPr>
        </p:nvSpPr>
        <p:spPr>
          <a:ln/>
        </p:spPr>
        <p:txBody>
          <a:bodyPr/>
          <a:lstStyle/>
          <a:p>
            <a:r>
              <a:rPr lang="en-US" sz="3200" dirty="0" smtClean="0"/>
              <a:t>Chipset Groups</a:t>
            </a:r>
            <a:endParaRPr lang="en-US" sz="3200" dirty="0"/>
          </a:p>
        </p:txBody>
      </p:sp>
      <p:pic>
        <p:nvPicPr>
          <p:cNvPr id="2050" name="Picture 2"/>
          <p:cNvPicPr>
            <a:picLocks noChangeAspect="1" noChangeArrowheads="1"/>
          </p:cNvPicPr>
          <p:nvPr/>
        </p:nvPicPr>
        <p:blipFill>
          <a:blip r:embed="rId3" cstate="print"/>
          <a:srcRect/>
          <a:stretch>
            <a:fillRect/>
          </a:stretch>
        </p:blipFill>
        <p:spPr bwMode="auto">
          <a:xfrm>
            <a:off x="533399" y="2438400"/>
            <a:ext cx="8021053" cy="1524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7</a:t>
            </a:fld>
            <a:endParaRPr lang="en-US"/>
          </a:p>
        </p:txBody>
      </p:sp>
      <p:sp>
        <p:nvSpPr>
          <p:cNvPr id="4098" name="Rectangle 2"/>
          <p:cNvSpPr>
            <a:spLocks noGrp="1" noChangeArrowheads="1"/>
          </p:cNvSpPr>
          <p:nvPr>
            <p:ph type="title"/>
          </p:nvPr>
        </p:nvSpPr>
        <p:spPr>
          <a:ln/>
        </p:spPr>
        <p:txBody>
          <a:bodyPr/>
          <a:lstStyle/>
          <a:p>
            <a:r>
              <a:rPr lang="en-US" sz="3200" dirty="0" smtClean="0"/>
              <a:t>Chipset Groups</a:t>
            </a:r>
            <a:endParaRPr lang="en-US" sz="3200" dirty="0"/>
          </a:p>
        </p:txBody>
      </p:sp>
      <p:pic>
        <p:nvPicPr>
          <p:cNvPr id="9" name="Picture 3"/>
          <p:cNvPicPr>
            <a:picLocks noGrp="1" noChangeAspect="1" noChangeArrowheads="1"/>
          </p:cNvPicPr>
          <p:nvPr>
            <p:ph idx="1"/>
          </p:nvPr>
        </p:nvPicPr>
        <p:blipFill>
          <a:blip r:embed="rId3" cstate="print"/>
          <a:srcRect/>
          <a:stretch>
            <a:fillRect/>
          </a:stretch>
        </p:blipFill>
        <p:spPr>
          <a:xfrm>
            <a:off x="533400" y="1447800"/>
            <a:ext cx="8419162" cy="4855369"/>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8</a:t>
            </a:fld>
            <a:endParaRPr lang="en-US"/>
          </a:p>
        </p:txBody>
      </p:sp>
      <p:sp>
        <p:nvSpPr>
          <p:cNvPr id="4098" name="Rectangle 2"/>
          <p:cNvSpPr>
            <a:spLocks noGrp="1" noChangeArrowheads="1"/>
          </p:cNvSpPr>
          <p:nvPr>
            <p:ph type="title"/>
          </p:nvPr>
        </p:nvSpPr>
        <p:spPr>
          <a:ln/>
        </p:spPr>
        <p:txBody>
          <a:bodyPr/>
          <a:lstStyle/>
          <a:p>
            <a:r>
              <a:rPr lang="en-US" sz="3200" dirty="0" smtClean="0"/>
              <a:t>Battery Life</a:t>
            </a:r>
            <a:endParaRPr lang="en-US" sz="3200" dirty="0"/>
          </a:p>
        </p:txBody>
      </p:sp>
      <p:sp>
        <p:nvSpPr>
          <p:cNvPr id="7" name="Content Placeholder 6"/>
          <p:cNvSpPr>
            <a:spLocks noGrp="1"/>
          </p:cNvSpPr>
          <p:nvPr>
            <p:ph idx="1"/>
          </p:nvPr>
        </p:nvSpPr>
        <p:spPr/>
        <p:txBody>
          <a:bodyPr/>
          <a:lstStyle/>
          <a:p>
            <a:r>
              <a:rPr lang="en-US" dirty="0" smtClean="0">
                <a:latin typeface="+mj-lt"/>
              </a:rPr>
              <a:t>Duty cycle in the [0.1% 4%] range</a:t>
            </a:r>
          </a:p>
          <a:p>
            <a:r>
              <a:rPr lang="en-US" dirty="0" err="1" smtClean="0">
                <a:latin typeface="+mj-lt"/>
              </a:rPr>
              <a:t>Tx</a:t>
            </a:r>
            <a:r>
              <a:rPr lang="en-US" dirty="0" smtClean="0">
                <a:latin typeface="+mj-lt"/>
              </a:rPr>
              <a:t>/Rx currents roughly identical</a:t>
            </a:r>
          </a:p>
          <a:p>
            <a:r>
              <a:rPr lang="en-US" dirty="0" err="1" smtClean="0">
                <a:latin typeface="+mj-lt"/>
              </a:rPr>
              <a:t>Tx</a:t>
            </a:r>
            <a:r>
              <a:rPr lang="en-US" dirty="0" smtClean="0">
                <a:latin typeface="+mj-lt"/>
              </a:rPr>
              <a:t>/Rx durations roughly identical</a:t>
            </a:r>
          </a:p>
          <a:p>
            <a:r>
              <a:rPr lang="en-US" dirty="0" smtClean="0">
                <a:latin typeface="+mj-lt"/>
              </a:rPr>
              <a:t>Focus on AA and coin shaped batteries</a:t>
            </a:r>
          </a:p>
          <a:p>
            <a:r>
              <a:rPr lang="en-US" dirty="0" smtClean="0">
                <a:latin typeface="+mj-lt"/>
              </a:rPr>
              <a:t>Battery life vs. duty cycle</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May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9</a:t>
            </a:fld>
            <a:endParaRPr lang="en-US"/>
          </a:p>
        </p:txBody>
      </p:sp>
      <p:sp>
        <p:nvSpPr>
          <p:cNvPr id="4098" name="Rectangle 2"/>
          <p:cNvSpPr>
            <a:spLocks noGrp="1" noChangeArrowheads="1"/>
          </p:cNvSpPr>
          <p:nvPr>
            <p:ph type="title"/>
          </p:nvPr>
        </p:nvSpPr>
        <p:spPr>
          <a:ln/>
        </p:spPr>
        <p:txBody>
          <a:bodyPr/>
          <a:lstStyle/>
          <a:p>
            <a:r>
              <a:rPr lang="en-US" sz="3200" dirty="0" smtClean="0"/>
              <a:t>AA Battery </a:t>
            </a:r>
            <a:endParaRPr lang="en-US" sz="3200" dirty="0"/>
          </a:p>
        </p:txBody>
      </p:sp>
      <p:sp>
        <p:nvSpPr>
          <p:cNvPr id="7" name="Content Placeholder 6"/>
          <p:cNvSpPr>
            <a:spLocks noGrp="1"/>
          </p:cNvSpPr>
          <p:nvPr>
            <p:ph idx="1"/>
          </p:nvPr>
        </p:nvSpPr>
        <p:spPr/>
        <p:txBody>
          <a:bodyPr/>
          <a:lstStyle/>
          <a:p>
            <a:endParaRPr lang="en-US" dirty="0" smtClean="0">
              <a:latin typeface="+mj-lt"/>
            </a:endParaRPr>
          </a:p>
          <a:p>
            <a:endParaRPr lang="en-US" dirty="0"/>
          </a:p>
        </p:txBody>
      </p:sp>
      <p:pic>
        <p:nvPicPr>
          <p:cNvPr id="8" name="Picture 2"/>
          <p:cNvPicPr>
            <a:picLocks noChangeAspect="1" noChangeArrowheads="1"/>
          </p:cNvPicPr>
          <p:nvPr/>
        </p:nvPicPr>
        <p:blipFill>
          <a:blip r:embed="rId3" cstate="print"/>
          <a:srcRect/>
          <a:stretch>
            <a:fillRect/>
          </a:stretch>
        </p:blipFill>
        <p:spPr bwMode="auto">
          <a:xfrm>
            <a:off x="1563688" y="1600200"/>
            <a:ext cx="6016625" cy="4525963"/>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144</TotalTime>
  <Words>892</Words>
  <Application>Microsoft Office PowerPoint</Application>
  <PresentationFormat>On-screen Show (4:3)</PresentationFormat>
  <Paragraphs>189</Paragraphs>
  <Slides>19</Slides>
  <Notes>16</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IEEE-P802_15</vt:lpstr>
      <vt:lpstr>Slide 1</vt:lpstr>
      <vt:lpstr>2.4 GHz IEEE 802.15.4 Chipsets: Existing &amp; Next Generation</vt:lpstr>
      <vt:lpstr>Goals</vt:lpstr>
      <vt:lpstr>Commercial Chipsets</vt:lpstr>
      <vt:lpstr>Chipset- Graphical Representation</vt:lpstr>
      <vt:lpstr>Chipset Groups</vt:lpstr>
      <vt:lpstr>Chipset Groups</vt:lpstr>
      <vt:lpstr>Battery Life</vt:lpstr>
      <vt:lpstr>AA Battery </vt:lpstr>
      <vt:lpstr>Estimated Battery Life for AA Battery</vt:lpstr>
      <vt:lpstr>Coin Shaped Battery </vt:lpstr>
      <vt:lpstr>Estimated Battery Life for Coin Shaped Battery </vt:lpstr>
      <vt:lpstr>Target</vt:lpstr>
      <vt:lpstr>Coin Shaped Battery</vt:lpstr>
      <vt:lpstr>Estimate for Next Generation- Coin Shaped Battery</vt:lpstr>
      <vt:lpstr>AA Battery</vt:lpstr>
      <vt:lpstr>Estimate for Next Generation- AA</vt:lpstr>
      <vt:lpstr>Summary</vt:lpstr>
      <vt:lpstr>References</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Shahriar Emani</cp:lastModifiedBy>
  <cp:revision>16</cp:revision>
  <cp:lastPrinted>1998-02-10T13:28:06Z</cp:lastPrinted>
  <dcterms:created xsi:type="dcterms:W3CDTF">2012-05-11T20:07:05Z</dcterms:created>
  <dcterms:modified xsi:type="dcterms:W3CDTF">2012-05-15T01:40:06Z</dcterms:modified>
</cp:coreProperties>
</file>