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11" r:id="rId2"/>
    <p:sldId id="309" r:id="rId3"/>
    <p:sldId id="304" r:id="rId4"/>
    <p:sldId id="310" r:id="rId5"/>
    <p:sldId id="307" r:id="rId6"/>
    <p:sldId id="258" r:id="rId7"/>
    <p:sldId id="261"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70" r:id="rId23"/>
    <p:sldId id="264" r:id="rId24"/>
    <p:sldId id="265" r:id="rId25"/>
    <p:sldId id="266" r:id="rId26"/>
    <p:sldId id="267" r:id="rId27"/>
    <p:sldId id="268" r:id="rId28"/>
    <p:sldId id="293" r:id="rId29"/>
    <p:sldId id="294" r:id="rId30"/>
    <p:sldId id="295" r:id="rId31"/>
    <p:sldId id="296" r:id="rId32"/>
    <p:sldId id="297" r:id="rId33"/>
    <p:sldId id="298" r:id="rId34"/>
    <p:sldId id="299" r:id="rId35"/>
    <p:sldId id="300" r:id="rId36"/>
    <p:sldId id="301" r:id="rId37"/>
    <p:sldId id="302" r:id="rId38"/>
    <p:sldId id="290" r:id="rId39"/>
    <p:sldId id="289" r:id="rId40"/>
    <p:sldId id="27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autoAdjust="0"/>
    <p:restoredTop sz="94660"/>
  </p:normalViewPr>
  <p:slideViewPr>
    <p:cSldViewPr>
      <p:cViewPr varScale="1">
        <p:scale>
          <a:sx n="71" d="100"/>
          <a:sy n="71" d="100"/>
        </p:scale>
        <p:origin x="-13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D138D-F2C6-4972-A950-AE87A9798CD5}" type="datetimeFigureOut">
              <a:rPr lang="en-US" smtClean="0"/>
              <a:pPr/>
              <a:t>5/14/2012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2FA89-B76C-4691-B952-0392BD9B402B}" type="slidenum">
              <a:rPr lang="en-US" smtClean="0"/>
              <a:pPr/>
              <a:t>‹#›</a:t>
            </a:fld>
            <a:endParaRPr lang="en-US"/>
          </a:p>
        </p:txBody>
      </p:sp>
    </p:spTree>
    <p:extLst>
      <p:ext uri="{BB962C8B-B14F-4D97-AF65-F5344CB8AC3E}">
        <p14:creationId xmlns="" xmlns:p14="http://schemas.microsoft.com/office/powerpoint/2010/main" val="277663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7" name="Rectangle 4"/>
          <p:cNvSpPr txBox="1">
            <a:spLocks noChangeArrowheads="1"/>
          </p:cNvSpPr>
          <p:nvPr userDrawn="1"/>
        </p:nvSpPr>
        <p:spPr>
          <a:xfrm>
            <a:off x="6858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May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10" name="Rectangle 5"/>
          <p:cNvSpPr txBox="1">
            <a:spLocks noChangeArrowheads="1"/>
          </p:cNvSpPr>
          <p:nvPr userDrawn="1"/>
        </p:nvSpPr>
        <p:spPr>
          <a:xfrm>
            <a:off x="54864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(CSUS)</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5410200"/>
            <a:ext cx="2133600" cy="365125"/>
          </a:xfrm>
          <a:prstGeom prst="rect">
            <a:avLst/>
          </a:prstGeom>
        </p:spPr>
        <p:txBody>
          <a:bodyPr/>
          <a:lstStyle/>
          <a:p>
            <a:fld id="{8C519E69-767F-47EC-8738-FC52A764148E}" type="datetimeFigureOut">
              <a:rPr lang="en-US" smtClean="0"/>
              <a:pPr/>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EEC1D-BEE0-421A-A4A9-9D69F20505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EEC1D-BEE0-421A-A4A9-9D69F2050527}" type="slidenum">
              <a:rPr lang="en-US" smtClean="0"/>
              <a:pPr/>
              <a:t>‹#›</a:t>
            </a:fld>
            <a:endParaRPr lang="en-US"/>
          </a:p>
        </p:txBody>
      </p:sp>
      <p:sp>
        <p:nvSpPr>
          <p:cNvPr id="7" name="Date Placeholder 1"/>
          <p:cNvSpPr txBox="1">
            <a:spLocks/>
          </p:cNvSpPr>
          <p:nvPr userDrawn="1"/>
        </p:nvSpPr>
        <p:spPr>
          <a:xfrm>
            <a:off x="5334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 name="Rectangle 4"/>
          <p:cNvSpPr txBox="1">
            <a:spLocks noChangeArrowheads="1"/>
          </p:cNvSpPr>
          <p:nvPr userDrawn="1"/>
        </p:nvSpPr>
        <p:spPr>
          <a:xfrm>
            <a:off x="6858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May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11" name="Rectangle 5"/>
          <p:cNvSpPr txBox="1">
            <a:spLocks noChangeArrowheads="1"/>
          </p:cNvSpPr>
          <p:nvPr userDrawn="1"/>
        </p:nvSpPr>
        <p:spPr>
          <a:xfrm>
            <a:off x="54864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(CSUS)</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TextBox 12"/>
          <p:cNvSpPr txBox="1"/>
          <p:nvPr userDrawn="1"/>
        </p:nvSpPr>
        <p:spPr>
          <a:xfrm>
            <a:off x="5867400" y="304800"/>
            <a:ext cx="2901756"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IEEE802.15-12-0249-00-004m</a:t>
            </a:r>
            <a:endParaRPr lang="en-US" sz="1400" b="1"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hyperlink" Target="//upload.wikimedia.org/wikipedia/commons/f/fd/Raised-cosine-filter.png"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upload.wikimedia.org/wikipedia/commons/8/8b/Raised-cosine-impulse.sv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304800" y="762000"/>
            <a:ext cx="8686800" cy="5663089"/>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Submission Title:</a:t>
            </a:r>
            <a:r>
              <a:rPr lang="en-US" altLang="ko-KR" sz="1600" dirty="0">
                <a:ea typeface="굴림" pitchFamily="50" charset="-127"/>
              </a:rPr>
              <a:t> </a:t>
            </a:r>
            <a:r>
              <a:rPr lang="en-US" altLang="ko-KR" sz="1600" b="1" dirty="0" smtClean="0">
                <a:ea typeface="굴림" pitchFamily="50" charset="-127"/>
              </a:rPr>
              <a:t>OFDM Filtering for TG4m</a:t>
            </a:r>
            <a:endParaRPr lang="en-US" altLang="ko-KR" sz="1600" b="1"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May 14, 2012</a:t>
            </a:r>
            <a:r>
              <a:rPr lang="en-US" altLang="ko-KR" sz="1600" dirty="0">
                <a:ea typeface="굴림" pitchFamily="50" charset="-127"/>
              </a:rPr>
              <a:t>	</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Source:</a:t>
            </a:r>
            <a:r>
              <a:rPr lang="en-US" altLang="ko-KR" sz="1600" dirty="0">
                <a:ea typeface="굴림" pitchFamily="50" charset="-127"/>
              </a:rPr>
              <a:t> </a:t>
            </a:r>
            <a:r>
              <a:rPr lang="en-US" altLang="ko-KR" sz="1600" dirty="0" err="1" smtClean="0">
                <a:ea typeface="굴림" pitchFamily="50" charset="-127"/>
              </a:rPr>
              <a:t>Soo</a:t>
            </a:r>
            <a:r>
              <a:rPr lang="en-US" altLang="ko-KR" sz="1600" dirty="0" smtClean="0">
                <a:ea typeface="굴림" pitchFamily="50" charset="-127"/>
              </a:rPr>
              <a:t>-Young Chang (California State University Sacramento) and Cristina Seibert (Silver Spring Networks)</a:t>
            </a:r>
            <a:endParaRPr lang="en-US" altLang="ko-KR" sz="1600" dirty="0">
              <a:ea typeface="굴림" pitchFamily="50" charset="-127"/>
            </a:endParaRPr>
          </a:p>
          <a:p>
            <a:pPr eaLnBrk="0" hangingPunct="0">
              <a:defRPr/>
            </a:pPr>
            <a:r>
              <a:rPr lang="en-US" altLang="ko-KR" sz="1600" dirty="0">
                <a:ea typeface="굴림" pitchFamily="50" charset="-127"/>
              </a:rPr>
              <a:t>              Voice: </a:t>
            </a:r>
            <a:r>
              <a:rPr lang="en-US" altLang="ko-KR" sz="1600" dirty="0" smtClean="0">
                <a:ea typeface="굴림" pitchFamily="50" charset="-127"/>
              </a:rPr>
              <a:t>+1 530 574 2741,  </a:t>
            </a:r>
            <a:r>
              <a:rPr lang="en-US" altLang="ko-KR" sz="1600" dirty="0">
                <a:ea typeface="굴림" pitchFamily="50" charset="-127"/>
              </a:rPr>
              <a:t>E-</a:t>
            </a:r>
            <a:r>
              <a:rPr lang="en-US" altLang="ko-KR" sz="1600" dirty="0" err="1">
                <a:ea typeface="굴림" pitchFamily="50" charset="-127"/>
              </a:rPr>
              <a:t>maill</a:t>
            </a:r>
            <a:r>
              <a:rPr lang="en-US" altLang="ko-KR" sz="1600" dirty="0">
                <a:ea typeface="굴림" pitchFamily="50" charset="-127"/>
              </a:rPr>
              <a:t>: </a:t>
            </a:r>
            <a:r>
              <a:rPr lang="en-US" altLang="ko-KR" sz="1600" dirty="0" smtClean="0">
                <a:ea typeface="굴림" pitchFamily="50" charset="-127"/>
              </a:rPr>
              <a:t>sychang@ecs.csus.edu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a:t>
            </a:r>
            <a:r>
              <a:rPr lang="en-US" altLang="ko-KR" sz="1600" dirty="0" smtClean="0">
                <a:ea typeface="굴림" pitchFamily="50" charset="-127"/>
              </a:rPr>
              <a:t>802.15.4m]</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Raised cosine and root raised cosine filters are examined for OFDM signals to meet the regulatory spectral requirements of white space bands.</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a:t>
            </a:r>
            <a:r>
              <a:rPr lang="en-US" altLang="ko-KR" sz="1600" dirty="0" smtClean="0">
                <a:ea typeface="굴림" pitchFamily="50" charset="-127"/>
              </a:rPr>
              <a:t>provide information on filtering OFDM signals to the 802.15 TG4m  group</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Rectangle 4"/>
          <p:cNvSpPr txBox="1">
            <a:spLocks noChangeArrowheads="1"/>
          </p:cNvSpPr>
          <p:nvPr/>
        </p:nvSpPr>
        <p:spPr>
          <a:xfrm>
            <a:off x="6858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dirty="0" smtClean="0"/>
              <a:t>May</a:t>
            </a: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256</a:t>
            </a:r>
          </a:p>
          <a:p>
            <a:r>
              <a:rPr lang="en-US" sz="1800" b="1" dirty="0" smtClean="0">
                <a:solidFill>
                  <a:srgbClr val="FF0000"/>
                </a:solidFill>
              </a:rPr>
              <a:t>3dB bandwidth: 1.0MHz</a:t>
            </a:r>
          </a:p>
          <a:p>
            <a:r>
              <a:rPr lang="en-US" sz="1800" b="1" dirty="0" smtClean="0">
                <a:solidFill>
                  <a:srgbClr val="FF0000"/>
                </a:solidFill>
              </a:rPr>
              <a:t>20dB bandwidth: 1.05MHz</a:t>
            </a:r>
          </a:p>
          <a:p>
            <a:r>
              <a:rPr lang="en-US" sz="1800" b="1" dirty="0" smtClean="0">
                <a:solidFill>
                  <a:srgbClr val="FF0000"/>
                </a:solidFill>
              </a:rPr>
              <a:t>-55dBr Bandwidth below the highest average power: ~4.3MHz </a:t>
            </a:r>
          </a:p>
          <a:p>
            <a:pPr lvl="1"/>
            <a:endParaRPr lang="en-US" sz="1800" dirty="0"/>
          </a:p>
        </p:txBody>
      </p:sp>
      <p:pic>
        <p:nvPicPr>
          <p:cNvPr id="4098" name="Picture 2"/>
          <p:cNvPicPr>
            <a:picLocks noChangeAspect="1" noChangeArrowheads="1"/>
          </p:cNvPicPr>
          <p:nvPr/>
        </p:nvPicPr>
        <p:blipFill>
          <a:blip r:embed="rId2" cstate="print"/>
          <a:srcRect/>
          <a:stretch>
            <a:fillRect/>
          </a:stretch>
        </p:blipFill>
        <p:spPr bwMode="auto">
          <a:xfrm>
            <a:off x="3124200" y="1524000"/>
            <a:ext cx="5667375" cy="4674719"/>
          </a:xfrm>
          <a:prstGeom prst="rect">
            <a:avLst/>
          </a:prstGeom>
          <a:noFill/>
          <a:ln w="9525">
            <a:noFill/>
            <a:miter lim="800000"/>
            <a:headEnd/>
            <a:tailEnd/>
          </a:ln>
        </p:spPr>
      </p:pic>
      <p:cxnSp>
        <p:nvCxnSpPr>
          <p:cNvPr id="7" name="Straight Connector 6"/>
          <p:cNvCxnSpPr/>
          <p:nvPr/>
        </p:nvCxnSpPr>
        <p:spPr>
          <a:xfrm>
            <a:off x="3581400" y="46482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512</a:t>
            </a:r>
          </a:p>
          <a:p>
            <a:r>
              <a:rPr lang="en-US" sz="1800" b="1" dirty="0" smtClean="0">
                <a:solidFill>
                  <a:srgbClr val="FF0000"/>
                </a:solidFill>
              </a:rPr>
              <a:t>3dB bandwidth: 1.05MHz</a:t>
            </a:r>
          </a:p>
          <a:p>
            <a:r>
              <a:rPr lang="en-US" sz="1800" b="1" dirty="0" smtClean="0">
                <a:solidFill>
                  <a:srgbClr val="FF0000"/>
                </a:solidFill>
              </a:rPr>
              <a:t>20dB bandwidth: 1.05MHz</a:t>
            </a:r>
          </a:p>
          <a:p>
            <a:r>
              <a:rPr lang="en-US" sz="1800" b="1" dirty="0" smtClean="0">
                <a:solidFill>
                  <a:srgbClr val="FF0000"/>
                </a:solidFill>
              </a:rPr>
              <a:t>-55dBr Bandwidth below the highest average power: ~3.1MHz </a:t>
            </a:r>
          </a:p>
          <a:p>
            <a:pPr lvl="1"/>
            <a:endParaRPr lang="en-US" sz="1800" dirty="0"/>
          </a:p>
        </p:txBody>
      </p:sp>
      <p:pic>
        <p:nvPicPr>
          <p:cNvPr id="5122" name="Picture 2"/>
          <p:cNvPicPr>
            <a:picLocks noChangeAspect="1" noChangeArrowheads="1"/>
          </p:cNvPicPr>
          <p:nvPr/>
        </p:nvPicPr>
        <p:blipFill>
          <a:blip r:embed="rId2" cstate="print"/>
          <a:srcRect/>
          <a:stretch>
            <a:fillRect/>
          </a:stretch>
        </p:blipFill>
        <p:spPr bwMode="auto">
          <a:xfrm>
            <a:off x="3200400" y="1600200"/>
            <a:ext cx="5638800" cy="4610412"/>
          </a:xfrm>
          <a:prstGeom prst="rect">
            <a:avLst/>
          </a:prstGeom>
          <a:noFill/>
          <a:ln w="9525">
            <a:noFill/>
            <a:miter lim="800000"/>
            <a:headEnd/>
            <a:tailEnd/>
          </a:ln>
        </p:spPr>
      </p:pic>
      <p:cxnSp>
        <p:nvCxnSpPr>
          <p:cNvPr id="7" name="Straight Connector 6"/>
          <p:cNvCxnSpPr/>
          <p:nvPr/>
        </p:nvCxnSpPr>
        <p:spPr>
          <a:xfrm>
            <a:off x="3733800" y="47244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(6)</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1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32</a:t>
            </a:r>
          </a:p>
          <a:p>
            <a:r>
              <a:rPr lang="en-US" sz="1800" b="1" dirty="0" smtClean="0">
                <a:solidFill>
                  <a:srgbClr val="FF0000"/>
                </a:solidFill>
              </a:rPr>
              <a:t>3dB bandwidth: 0.8MHz</a:t>
            </a:r>
          </a:p>
          <a:p>
            <a:r>
              <a:rPr lang="en-US" sz="1800" b="1" dirty="0" smtClean="0">
                <a:solidFill>
                  <a:srgbClr val="FF0000"/>
                </a:solidFill>
              </a:rPr>
              <a:t>20dB bandwidth: 1.4MHz</a:t>
            </a:r>
          </a:p>
          <a:p>
            <a:r>
              <a:rPr lang="en-US" sz="1800" b="1" dirty="0" smtClean="0">
                <a:solidFill>
                  <a:srgbClr val="FF0000"/>
                </a:solidFill>
              </a:rPr>
              <a:t>-55dBr Bandwidth below the highest average power: &gt;10MHz </a:t>
            </a:r>
          </a:p>
          <a:p>
            <a:pPr lvl="1"/>
            <a:endParaRPr lang="en-US" sz="1800" dirty="0"/>
          </a:p>
        </p:txBody>
      </p:sp>
      <p:pic>
        <p:nvPicPr>
          <p:cNvPr id="6146" name="Picture 2"/>
          <p:cNvPicPr>
            <a:picLocks noChangeAspect="1" noChangeArrowheads="1"/>
          </p:cNvPicPr>
          <p:nvPr/>
        </p:nvPicPr>
        <p:blipFill>
          <a:blip r:embed="rId2" cstate="print"/>
          <a:srcRect/>
          <a:stretch>
            <a:fillRect/>
          </a:stretch>
        </p:blipFill>
        <p:spPr bwMode="auto">
          <a:xfrm>
            <a:off x="3124200" y="1600200"/>
            <a:ext cx="5690364" cy="4586778"/>
          </a:xfrm>
          <a:prstGeom prst="rect">
            <a:avLst/>
          </a:prstGeom>
          <a:noFill/>
          <a:ln w="9525">
            <a:noFill/>
            <a:miter lim="800000"/>
            <a:headEnd/>
            <a:tailEnd/>
          </a:ln>
        </p:spPr>
      </p:pic>
      <p:cxnSp>
        <p:nvCxnSpPr>
          <p:cNvPr id="7" name="Straight Connector 6"/>
          <p:cNvCxnSpPr/>
          <p:nvPr/>
        </p:nvCxnSpPr>
        <p:spPr>
          <a:xfrm>
            <a:off x="3581400" y="45720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(7)</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64</a:t>
            </a:r>
          </a:p>
          <a:p>
            <a:r>
              <a:rPr lang="en-US" sz="1800" b="1" dirty="0" smtClean="0">
                <a:solidFill>
                  <a:srgbClr val="FF0000"/>
                </a:solidFill>
              </a:rPr>
              <a:t>3dB bandwidth: 0.9MHz</a:t>
            </a:r>
          </a:p>
          <a:p>
            <a:r>
              <a:rPr lang="en-US" sz="1800" b="1" dirty="0" smtClean="0">
                <a:solidFill>
                  <a:srgbClr val="FF0000"/>
                </a:solidFill>
              </a:rPr>
              <a:t>20dB bandwidth: 1.4MHz</a:t>
            </a:r>
          </a:p>
          <a:p>
            <a:r>
              <a:rPr lang="en-US" sz="1800" b="1" dirty="0" smtClean="0">
                <a:solidFill>
                  <a:srgbClr val="FF0000"/>
                </a:solidFill>
              </a:rPr>
              <a:t>-55dBr Bandwidth below the highest average power: ~5.3MHz </a:t>
            </a:r>
          </a:p>
          <a:p>
            <a:pPr lvl="1"/>
            <a:endParaRPr lang="en-US" sz="1800" dirty="0"/>
          </a:p>
        </p:txBody>
      </p:sp>
      <p:pic>
        <p:nvPicPr>
          <p:cNvPr id="7170" name="Picture 2"/>
          <p:cNvPicPr>
            <a:picLocks noChangeAspect="1" noChangeArrowheads="1"/>
          </p:cNvPicPr>
          <p:nvPr/>
        </p:nvPicPr>
        <p:blipFill>
          <a:blip r:embed="rId2" cstate="print"/>
          <a:srcRect/>
          <a:stretch>
            <a:fillRect/>
          </a:stretch>
        </p:blipFill>
        <p:spPr bwMode="auto">
          <a:xfrm>
            <a:off x="3158432" y="1600201"/>
            <a:ext cx="5661717" cy="4648200"/>
          </a:xfrm>
          <a:prstGeom prst="rect">
            <a:avLst/>
          </a:prstGeom>
          <a:noFill/>
          <a:ln w="9525">
            <a:noFill/>
            <a:miter lim="800000"/>
            <a:headEnd/>
            <a:tailEnd/>
          </a:ln>
        </p:spPr>
      </p:pic>
      <p:cxnSp>
        <p:nvCxnSpPr>
          <p:cNvPr id="7" name="Straight Connector 6"/>
          <p:cNvCxnSpPr/>
          <p:nvPr/>
        </p:nvCxnSpPr>
        <p:spPr>
          <a:xfrm>
            <a:off x="3657600" y="46482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(8)</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128</a:t>
            </a:r>
          </a:p>
          <a:p>
            <a:r>
              <a:rPr lang="en-US" sz="1800" b="1" dirty="0" smtClean="0">
                <a:solidFill>
                  <a:srgbClr val="FF0000"/>
                </a:solidFill>
              </a:rPr>
              <a:t>3dB bandwidth: 0.9MHz</a:t>
            </a:r>
          </a:p>
          <a:p>
            <a:r>
              <a:rPr lang="en-US" sz="1800" b="1" dirty="0" smtClean="0">
                <a:solidFill>
                  <a:srgbClr val="FF0000"/>
                </a:solidFill>
              </a:rPr>
              <a:t>20dB bandwidth: 1.4MHz</a:t>
            </a:r>
          </a:p>
          <a:p>
            <a:r>
              <a:rPr lang="en-US" sz="1800" b="1" dirty="0" smtClean="0">
                <a:solidFill>
                  <a:srgbClr val="FF0000"/>
                </a:solidFill>
              </a:rPr>
              <a:t>-55dBr Bandwidth below the highest average power: ~2.0MHz </a:t>
            </a:r>
          </a:p>
          <a:p>
            <a:pPr lvl="1"/>
            <a:endParaRPr lang="en-US" sz="1800" dirty="0"/>
          </a:p>
        </p:txBody>
      </p:sp>
      <p:pic>
        <p:nvPicPr>
          <p:cNvPr id="8194" name="Picture 2"/>
          <p:cNvPicPr>
            <a:picLocks noChangeAspect="1" noChangeArrowheads="1"/>
          </p:cNvPicPr>
          <p:nvPr/>
        </p:nvPicPr>
        <p:blipFill>
          <a:blip r:embed="rId2" cstate="print"/>
          <a:srcRect/>
          <a:stretch>
            <a:fillRect/>
          </a:stretch>
        </p:blipFill>
        <p:spPr bwMode="auto">
          <a:xfrm>
            <a:off x="3124200" y="1600200"/>
            <a:ext cx="5695950" cy="4623636"/>
          </a:xfrm>
          <a:prstGeom prst="rect">
            <a:avLst/>
          </a:prstGeom>
          <a:noFill/>
          <a:ln w="9525">
            <a:noFill/>
            <a:miter lim="800000"/>
            <a:headEnd/>
            <a:tailEnd/>
          </a:ln>
        </p:spPr>
      </p:pic>
      <p:cxnSp>
        <p:nvCxnSpPr>
          <p:cNvPr id="7" name="Straight Connector 6"/>
          <p:cNvCxnSpPr/>
          <p:nvPr/>
        </p:nvCxnSpPr>
        <p:spPr>
          <a:xfrm>
            <a:off x="3657600" y="46482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(9)</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256</a:t>
            </a:r>
          </a:p>
          <a:p>
            <a:r>
              <a:rPr lang="en-US" sz="1800" b="1" dirty="0" smtClean="0">
                <a:solidFill>
                  <a:srgbClr val="FF0000"/>
                </a:solidFill>
              </a:rPr>
              <a:t>3dB bandwidth: 0.9MHz</a:t>
            </a:r>
          </a:p>
          <a:p>
            <a:r>
              <a:rPr lang="en-US" sz="1800" b="1" dirty="0" smtClean="0">
                <a:solidFill>
                  <a:srgbClr val="FF0000"/>
                </a:solidFill>
              </a:rPr>
              <a:t>20dB bandwidth: 1.35MHz</a:t>
            </a:r>
          </a:p>
          <a:p>
            <a:r>
              <a:rPr lang="en-US" sz="1800" b="1" dirty="0" smtClean="0">
                <a:solidFill>
                  <a:srgbClr val="FF0000"/>
                </a:solidFill>
              </a:rPr>
              <a:t>-55dBr Bandwidth below the highest average power: ~1.5MHz </a:t>
            </a:r>
          </a:p>
          <a:p>
            <a:pPr lvl="1"/>
            <a:endParaRPr lang="en-US" sz="1800" dirty="0"/>
          </a:p>
        </p:txBody>
      </p:sp>
      <p:pic>
        <p:nvPicPr>
          <p:cNvPr id="9218" name="Picture 2"/>
          <p:cNvPicPr>
            <a:picLocks noChangeAspect="1" noChangeArrowheads="1"/>
          </p:cNvPicPr>
          <p:nvPr/>
        </p:nvPicPr>
        <p:blipFill>
          <a:blip r:embed="rId2" cstate="print"/>
          <a:srcRect/>
          <a:stretch>
            <a:fillRect/>
          </a:stretch>
        </p:blipFill>
        <p:spPr bwMode="auto">
          <a:xfrm>
            <a:off x="3072635" y="1523999"/>
            <a:ext cx="5766565" cy="4648201"/>
          </a:xfrm>
          <a:prstGeom prst="rect">
            <a:avLst/>
          </a:prstGeom>
          <a:noFill/>
          <a:ln w="9525">
            <a:noFill/>
            <a:miter lim="800000"/>
            <a:headEnd/>
            <a:tailEnd/>
          </a:ln>
        </p:spPr>
      </p:pic>
      <p:cxnSp>
        <p:nvCxnSpPr>
          <p:cNvPr id="7" name="Straight Connector 6"/>
          <p:cNvCxnSpPr/>
          <p:nvPr/>
        </p:nvCxnSpPr>
        <p:spPr>
          <a:xfrm>
            <a:off x="3657600" y="45720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(10)</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512</a:t>
            </a:r>
          </a:p>
          <a:p>
            <a:r>
              <a:rPr lang="en-US" sz="1800" b="1" dirty="0" smtClean="0">
                <a:solidFill>
                  <a:srgbClr val="FF0000"/>
                </a:solidFill>
              </a:rPr>
              <a:t>3dB bandwidth: 0.9MHz</a:t>
            </a:r>
          </a:p>
          <a:p>
            <a:r>
              <a:rPr lang="en-US" sz="1800" b="1" dirty="0" smtClean="0">
                <a:solidFill>
                  <a:srgbClr val="FF0000"/>
                </a:solidFill>
              </a:rPr>
              <a:t>20dB bandwidth: 1.4MHz</a:t>
            </a:r>
          </a:p>
          <a:p>
            <a:r>
              <a:rPr lang="en-US" sz="1800" b="1" dirty="0" smtClean="0">
                <a:solidFill>
                  <a:srgbClr val="FF0000"/>
                </a:solidFill>
              </a:rPr>
              <a:t>-55dBr Bandwidth below the highest average power: ~1.45MHz </a:t>
            </a:r>
          </a:p>
          <a:p>
            <a:pPr lvl="1"/>
            <a:endParaRPr lang="en-US" sz="1800" dirty="0"/>
          </a:p>
        </p:txBody>
      </p:sp>
      <p:pic>
        <p:nvPicPr>
          <p:cNvPr id="10242" name="Picture 2"/>
          <p:cNvPicPr>
            <a:picLocks noChangeAspect="1" noChangeArrowheads="1"/>
          </p:cNvPicPr>
          <p:nvPr/>
        </p:nvPicPr>
        <p:blipFill>
          <a:blip r:embed="rId2" cstate="print"/>
          <a:srcRect/>
          <a:stretch>
            <a:fillRect/>
          </a:stretch>
        </p:blipFill>
        <p:spPr bwMode="auto">
          <a:xfrm>
            <a:off x="3124200" y="1600200"/>
            <a:ext cx="5717286" cy="4648200"/>
          </a:xfrm>
          <a:prstGeom prst="rect">
            <a:avLst/>
          </a:prstGeom>
          <a:noFill/>
          <a:ln w="9525">
            <a:noFill/>
            <a:miter lim="800000"/>
            <a:headEnd/>
            <a:tailEnd/>
          </a:ln>
        </p:spPr>
      </p:pic>
      <p:cxnSp>
        <p:nvCxnSpPr>
          <p:cNvPr id="7" name="Straight Connector 6"/>
          <p:cNvCxnSpPr/>
          <p:nvPr/>
        </p:nvCxnSpPr>
        <p:spPr>
          <a:xfrm>
            <a:off x="3733800" y="46482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32</a:t>
            </a:r>
          </a:p>
          <a:p>
            <a:r>
              <a:rPr lang="en-US" sz="1800" b="1" dirty="0" smtClean="0">
                <a:solidFill>
                  <a:srgbClr val="FF0000"/>
                </a:solidFill>
              </a:rPr>
              <a:t>3dB bandwidth: 0.8MHz</a:t>
            </a:r>
          </a:p>
          <a:p>
            <a:r>
              <a:rPr lang="en-US" sz="1800" b="1" dirty="0" smtClean="0">
                <a:solidFill>
                  <a:srgbClr val="FF0000"/>
                </a:solidFill>
              </a:rPr>
              <a:t>20dB bandwidth: 1.6MHz</a:t>
            </a:r>
          </a:p>
          <a:p>
            <a:r>
              <a:rPr lang="en-US" sz="1800" b="1" dirty="0" smtClean="0">
                <a:solidFill>
                  <a:srgbClr val="FF0000"/>
                </a:solidFill>
              </a:rPr>
              <a:t>-55dBr Bandwidth below the highest average power: ~3.7MHz </a:t>
            </a:r>
          </a:p>
          <a:p>
            <a:pPr lvl="1"/>
            <a:endParaRPr lang="en-US" sz="1800" dirty="0"/>
          </a:p>
        </p:txBody>
      </p:sp>
      <p:pic>
        <p:nvPicPr>
          <p:cNvPr id="11266" name="Picture 2"/>
          <p:cNvPicPr>
            <a:picLocks noChangeAspect="1" noChangeArrowheads="1"/>
          </p:cNvPicPr>
          <p:nvPr/>
        </p:nvPicPr>
        <p:blipFill>
          <a:blip r:embed="rId2" cstate="print"/>
          <a:srcRect/>
          <a:stretch>
            <a:fillRect/>
          </a:stretch>
        </p:blipFill>
        <p:spPr bwMode="auto">
          <a:xfrm>
            <a:off x="3124200" y="1523999"/>
            <a:ext cx="5715000" cy="4676969"/>
          </a:xfrm>
          <a:prstGeom prst="rect">
            <a:avLst/>
          </a:prstGeom>
          <a:noFill/>
          <a:ln w="9525">
            <a:noFill/>
            <a:miter lim="800000"/>
            <a:headEnd/>
            <a:tailEnd/>
          </a:ln>
        </p:spPr>
      </p:pic>
      <p:cxnSp>
        <p:nvCxnSpPr>
          <p:cNvPr id="7" name="Straight Connector 6"/>
          <p:cNvCxnSpPr/>
          <p:nvPr/>
        </p:nvCxnSpPr>
        <p:spPr>
          <a:xfrm>
            <a:off x="3657600" y="46482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64</a:t>
            </a:r>
          </a:p>
          <a:p>
            <a:r>
              <a:rPr lang="en-US" sz="1800" b="1" dirty="0" smtClean="0">
                <a:solidFill>
                  <a:srgbClr val="FF0000"/>
                </a:solidFill>
              </a:rPr>
              <a:t>3dB bandwidth: 0.7MHz</a:t>
            </a:r>
          </a:p>
          <a:p>
            <a:r>
              <a:rPr lang="en-US" sz="1800" b="1" dirty="0" smtClean="0">
                <a:solidFill>
                  <a:srgbClr val="FF0000"/>
                </a:solidFill>
              </a:rPr>
              <a:t>20dB bandwidth: 1.6MHz</a:t>
            </a:r>
          </a:p>
          <a:p>
            <a:r>
              <a:rPr lang="en-US" sz="1800" b="1" dirty="0" smtClean="0">
                <a:solidFill>
                  <a:srgbClr val="FF0000"/>
                </a:solidFill>
              </a:rPr>
              <a:t>-55dBr Bandwidth below the highest average power: ~2.5MHz </a:t>
            </a:r>
          </a:p>
          <a:p>
            <a:pPr lvl="1"/>
            <a:endParaRPr lang="en-US" sz="1800" dirty="0"/>
          </a:p>
        </p:txBody>
      </p:sp>
      <p:pic>
        <p:nvPicPr>
          <p:cNvPr id="12290" name="Picture 2"/>
          <p:cNvPicPr>
            <a:picLocks noChangeAspect="1" noChangeArrowheads="1"/>
          </p:cNvPicPr>
          <p:nvPr/>
        </p:nvPicPr>
        <p:blipFill>
          <a:blip r:embed="rId2" cstate="print"/>
          <a:srcRect/>
          <a:stretch>
            <a:fillRect/>
          </a:stretch>
        </p:blipFill>
        <p:spPr bwMode="auto">
          <a:xfrm>
            <a:off x="3200400" y="1600200"/>
            <a:ext cx="5616007" cy="4587561"/>
          </a:xfrm>
          <a:prstGeom prst="rect">
            <a:avLst/>
          </a:prstGeom>
          <a:noFill/>
          <a:ln w="9525">
            <a:noFill/>
            <a:miter lim="800000"/>
            <a:headEnd/>
            <a:tailEnd/>
          </a:ln>
        </p:spPr>
      </p:pic>
      <p:cxnSp>
        <p:nvCxnSpPr>
          <p:cNvPr id="7" name="Straight Connector 6"/>
          <p:cNvCxnSpPr/>
          <p:nvPr/>
        </p:nvCxnSpPr>
        <p:spPr>
          <a:xfrm>
            <a:off x="3657600" y="45720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128</a:t>
            </a:r>
          </a:p>
          <a:p>
            <a:r>
              <a:rPr lang="en-US" sz="1800" b="1" dirty="0" smtClean="0">
                <a:solidFill>
                  <a:srgbClr val="FF0000"/>
                </a:solidFill>
              </a:rPr>
              <a:t>3dB bandwidth: 0.8MHz</a:t>
            </a:r>
          </a:p>
          <a:p>
            <a:r>
              <a:rPr lang="en-US" sz="1800" b="1" dirty="0" smtClean="0">
                <a:solidFill>
                  <a:srgbClr val="FF0000"/>
                </a:solidFill>
              </a:rPr>
              <a:t>20dB bandwidth: 1.6MHz</a:t>
            </a:r>
          </a:p>
          <a:p>
            <a:r>
              <a:rPr lang="en-US" sz="1800" b="1" dirty="0" smtClean="0">
                <a:solidFill>
                  <a:srgbClr val="FF0000"/>
                </a:solidFill>
              </a:rPr>
              <a:t>-55dBr Bandwidth below the highest average power: ~1.95MHz </a:t>
            </a:r>
          </a:p>
          <a:p>
            <a:pPr lvl="1"/>
            <a:endParaRPr lang="en-US" sz="1800" dirty="0"/>
          </a:p>
        </p:txBody>
      </p:sp>
      <p:pic>
        <p:nvPicPr>
          <p:cNvPr id="13314" name="Picture 2"/>
          <p:cNvPicPr>
            <a:picLocks noChangeAspect="1" noChangeArrowheads="1"/>
          </p:cNvPicPr>
          <p:nvPr/>
        </p:nvPicPr>
        <p:blipFill>
          <a:blip r:embed="rId2" cstate="print"/>
          <a:srcRect/>
          <a:stretch>
            <a:fillRect/>
          </a:stretch>
        </p:blipFill>
        <p:spPr bwMode="auto">
          <a:xfrm>
            <a:off x="3124200" y="1600200"/>
            <a:ext cx="5739823" cy="4648200"/>
          </a:xfrm>
          <a:prstGeom prst="rect">
            <a:avLst/>
          </a:prstGeom>
          <a:noFill/>
          <a:ln w="9525">
            <a:noFill/>
            <a:miter lim="800000"/>
            <a:headEnd/>
            <a:tailEnd/>
          </a:ln>
        </p:spPr>
      </p:pic>
      <p:cxnSp>
        <p:nvCxnSpPr>
          <p:cNvPr id="7" name="Straight Connector 6"/>
          <p:cNvCxnSpPr/>
          <p:nvPr/>
        </p:nvCxnSpPr>
        <p:spPr>
          <a:xfrm>
            <a:off x="3657600" y="47244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nSpc>
                <a:spcPts val="3200"/>
              </a:lnSpc>
            </a:pPr>
            <a:r>
              <a:rPr lang="en-US" dirty="0" smtClean="0"/>
              <a:t/>
            </a:r>
            <a:br>
              <a:rPr lang="en-US" dirty="0" smtClean="0"/>
            </a:br>
            <a:r>
              <a:rPr lang="en-US" sz="3600" b="1" i="1" dirty="0" smtClean="0">
                <a:solidFill>
                  <a:srgbClr val="00B0F0"/>
                </a:solidFill>
                <a:cs typeface="Times New Roman" pitchFamily="18" charset="0"/>
              </a:rPr>
              <a:t>REGULATORY LIMITS IN TVWS </a:t>
            </a:r>
            <a:br>
              <a:rPr lang="en-US" sz="3600" b="1" i="1" dirty="0" smtClean="0">
                <a:solidFill>
                  <a:srgbClr val="00B0F0"/>
                </a:solidFill>
                <a:cs typeface="Times New Roman" pitchFamily="18" charset="0"/>
              </a:rPr>
            </a:br>
            <a:r>
              <a:rPr lang="en-US" sz="3600" b="1" i="1" dirty="0" smtClean="0">
                <a:solidFill>
                  <a:srgbClr val="00B0F0"/>
                </a:solidFill>
                <a:cs typeface="Times New Roman" pitchFamily="18" charset="0"/>
              </a:rPr>
              <a:t>FCC 12-36, PARAGRAPH 31</a:t>
            </a:r>
            <a:r>
              <a:rPr lang="en-US" sz="4000" dirty="0" smtClean="0"/>
              <a:t/>
            </a:r>
            <a:br>
              <a:rPr lang="en-US" sz="4000" dirty="0" smtClean="0"/>
            </a:br>
            <a:endParaRPr lang="en-US" dirty="0"/>
          </a:p>
        </p:txBody>
      </p:sp>
      <p:pic>
        <p:nvPicPr>
          <p:cNvPr id="1026"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1752600"/>
            <a:ext cx="8610600" cy="22663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4035025"/>
            <a:ext cx="7391400" cy="2031325"/>
          </a:xfrm>
          <a:prstGeom prst="rect">
            <a:avLst/>
          </a:prstGeom>
          <a:noFill/>
        </p:spPr>
        <p:txBody>
          <a:bodyPr wrap="square" rtlCol="0">
            <a:spAutoFit/>
          </a:bodyPr>
          <a:lstStyle/>
          <a:p>
            <a:r>
              <a:rPr lang="en-US" dirty="0" smtClean="0">
                <a:latin typeface="Times New Roman" pitchFamily="18" charset="0"/>
                <a:cs typeface="Times New Roman" pitchFamily="18" charset="0"/>
              </a:rPr>
              <a:t>Effectively, the power in a 6 MHz TV channel is distributed across the center 5.5 MHz of that channel, with 250 kHz guard-bands on each side. </a:t>
            </a:r>
          </a:p>
          <a:p>
            <a:endParaRPr lang="en-US" dirty="0">
              <a:latin typeface="Times New Roman" pitchFamily="18" charset="0"/>
              <a:cs typeface="Times New Roman" pitchFamily="18" charset="0"/>
            </a:endParaRPr>
          </a:p>
          <a:p>
            <a:r>
              <a:rPr lang="en-US" b="1" i="1" dirty="0" smtClean="0">
                <a:latin typeface="Times New Roman" pitchFamily="18" charset="0"/>
                <a:cs typeface="Times New Roman" pitchFamily="18" charset="0"/>
              </a:rPr>
              <a:t>The adjacent channel emission limit becomes -55.4 </a:t>
            </a:r>
            <a:r>
              <a:rPr lang="en-US" b="1" i="1" dirty="0" err="1" smtClean="0">
                <a:latin typeface="Times New Roman" pitchFamily="18" charset="0"/>
                <a:cs typeface="Times New Roman" pitchFamily="18" charset="0"/>
              </a:rPr>
              <a:t>dBr</a:t>
            </a:r>
            <a:r>
              <a:rPr lang="en-US" b="1" i="1"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Outside the FCC, regulatory work still on-going. The proposal will be updated to reflect such rules once identified.</a:t>
            </a:r>
            <a:endParaRPr lang="en-US"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3478F476-1752-4E10-A7F6-CBA497807E87}" type="slidenum">
              <a:rPr lang="en-US" smtClean="0"/>
              <a:pPr/>
              <a:t>2</a:t>
            </a:fld>
            <a:endParaRPr lang="en-US" dirty="0"/>
          </a:p>
        </p:txBody>
      </p:sp>
      <p:sp>
        <p:nvSpPr>
          <p:cNvPr id="6" name="テキスト ボックス 1"/>
          <p:cNvSpPr txBox="1"/>
          <p:nvPr/>
        </p:nvSpPr>
        <p:spPr>
          <a:xfrm>
            <a:off x="609600" y="6172200"/>
            <a:ext cx="3352800" cy="276999"/>
          </a:xfrm>
          <a:prstGeom prst="rect">
            <a:avLst/>
          </a:prstGeom>
          <a:noFill/>
        </p:spPr>
        <p:txBody>
          <a:bodyPr wrap="square" rtlCol="0">
            <a:spAutoFit/>
          </a:bodyPr>
          <a:lstStyle/>
          <a:p>
            <a:r>
              <a:rPr lang="en-US" altLang="ja-JP" sz="1200" dirty="0" smtClean="0">
                <a:cs typeface="Times New Roman" pitchFamily="18" charset="0"/>
              </a:rPr>
              <a:t> From document 15-12-0223-00-004m</a:t>
            </a:r>
          </a:p>
        </p:txBody>
      </p:sp>
    </p:spTree>
    <p:extLst>
      <p:ext uri="{BB962C8B-B14F-4D97-AF65-F5344CB8AC3E}">
        <p14:creationId xmlns="" xmlns:p14="http://schemas.microsoft.com/office/powerpoint/2010/main" val="3374071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256</a:t>
            </a:r>
          </a:p>
          <a:p>
            <a:r>
              <a:rPr lang="en-US" sz="1800" b="1" dirty="0" smtClean="0">
                <a:solidFill>
                  <a:srgbClr val="FF0000"/>
                </a:solidFill>
              </a:rPr>
              <a:t>3dB bandwidth: 0.8MHz</a:t>
            </a:r>
          </a:p>
          <a:p>
            <a:r>
              <a:rPr lang="en-US" sz="1800" b="1" dirty="0" smtClean="0">
                <a:solidFill>
                  <a:srgbClr val="FF0000"/>
                </a:solidFill>
              </a:rPr>
              <a:t>20dB bandwidth: 1.6MHz</a:t>
            </a:r>
          </a:p>
          <a:p>
            <a:r>
              <a:rPr lang="en-US" sz="1800" b="1" dirty="0" smtClean="0">
                <a:solidFill>
                  <a:srgbClr val="FF0000"/>
                </a:solidFill>
              </a:rPr>
              <a:t>-55dBr Bandwidth below the highest average power: ~1.9MHz </a:t>
            </a:r>
          </a:p>
          <a:p>
            <a:pPr lvl="1"/>
            <a:endParaRPr lang="en-US" sz="1800" dirty="0"/>
          </a:p>
        </p:txBody>
      </p:sp>
      <p:pic>
        <p:nvPicPr>
          <p:cNvPr id="14338" name="Picture 2"/>
          <p:cNvPicPr>
            <a:picLocks noChangeAspect="1" noChangeArrowheads="1"/>
          </p:cNvPicPr>
          <p:nvPr/>
        </p:nvPicPr>
        <p:blipFill>
          <a:blip r:embed="rId2" cstate="print"/>
          <a:srcRect/>
          <a:stretch>
            <a:fillRect/>
          </a:stretch>
        </p:blipFill>
        <p:spPr bwMode="auto">
          <a:xfrm>
            <a:off x="3200400" y="1569027"/>
            <a:ext cx="5562600" cy="4551219"/>
          </a:xfrm>
          <a:prstGeom prst="rect">
            <a:avLst/>
          </a:prstGeom>
          <a:noFill/>
          <a:ln w="9525">
            <a:noFill/>
            <a:miter lim="800000"/>
            <a:headEnd/>
            <a:tailEnd/>
          </a:ln>
        </p:spPr>
      </p:pic>
      <p:cxnSp>
        <p:nvCxnSpPr>
          <p:cNvPr id="7" name="Straight Connector 6"/>
          <p:cNvCxnSpPr/>
          <p:nvPr/>
        </p:nvCxnSpPr>
        <p:spPr>
          <a:xfrm>
            <a:off x="3733800" y="47244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512</a:t>
            </a:r>
          </a:p>
          <a:p>
            <a:r>
              <a:rPr lang="en-US" sz="1800" b="1" dirty="0" smtClean="0">
                <a:solidFill>
                  <a:srgbClr val="FF0000"/>
                </a:solidFill>
              </a:rPr>
              <a:t>3dB bandwidth: 0.75MHz</a:t>
            </a:r>
          </a:p>
          <a:p>
            <a:r>
              <a:rPr lang="en-US" sz="1800" b="1" dirty="0" smtClean="0">
                <a:solidFill>
                  <a:srgbClr val="FF0000"/>
                </a:solidFill>
              </a:rPr>
              <a:t>20dB bandwidth: 1.6MHz</a:t>
            </a:r>
          </a:p>
          <a:p>
            <a:r>
              <a:rPr lang="en-US" sz="1800" b="1" dirty="0" smtClean="0">
                <a:solidFill>
                  <a:srgbClr val="FF0000"/>
                </a:solidFill>
              </a:rPr>
              <a:t>-55dBr Bandwidth below the highest average power: ~1.9MHz </a:t>
            </a:r>
          </a:p>
          <a:p>
            <a:pPr lvl="1"/>
            <a:endParaRPr lang="en-US" sz="1800" dirty="0"/>
          </a:p>
        </p:txBody>
      </p:sp>
      <p:pic>
        <p:nvPicPr>
          <p:cNvPr id="15362" name="Picture 2"/>
          <p:cNvPicPr>
            <a:picLocks noChangeAspect="1" noChangeArrowheads="1"/>
          </p:cNvPicPr>
          <p:nvPr/>
        </p:nvPicPr>
        <p:blipFill>
          <a:blip r:embed="rId2" cstate="print"/>
          <a:srcRect/>
          <a:stretch>
            <a:fillRect/>
          </a:stretch>
        </p:blipFill>
        <p:spPr bwMode="auto">
          <a:xfrm>
            <a:off x="3124200" y="1600201"/>
            <a:ext cx="5685017" cy="4601058"/>
          </a:xfrm>
          <a:prstGeom prst="rect">
            <a:avLst/>
          </a:prstGeom>
          <a:noFill/>
          <a:ln w="9525">
            <a:noFill/>
            <a:miter lim="800000"/>
            <a:headEnd/>
            <a:tailEnd/>
          </a:ln>
        </p:spPr>
      </p:pic>
      <p:cxnSp>
        <p:nvCxnSpPr>
          <p:cNvPr id="7" name="Straight Connector 6"/>
          <p:cNvCxnSpPr/>
          <p:nvPr/>
        </p:nvCxnSpPr>
        <p:spPr>
          <a:xfrm>
            <a:off x="3581400" y="46482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Simulation results for root raised cosine filter (RRCF)</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32</a:t>
            </a:r>
          </a:p>
          <a:p>
            <a:r>
              <a:rPr lang="en-US" sz="1800" b="1" dirty="0" smtClean="0">
                <a:solidFill>
                  <a:srgbClr val="FF0000"/>
                </a:solidFill>
              </a:rPr>
              <a:t>3dB bandwidth: 0.6MHz</a:t>
            </a:r>
          </a:p>
          <a:p>
            <a:r>
              <a:rPr lang="en-US" sz="1800" b="1" dirty="0" smtClean="0">
                <a:solidFill>
                  <a:srgbClr val="FF0000"/>
                </a:solidFill>
              </a:rPr>
              <a:t>20dB bandwidth: 1.5MHz</a:t>
            </a:r>
          </a:p>
          <a:p>
            <a:r>
              <a:rPr lang="en-US" sz="1800" b="1" dirty="0" smtClean="0">
                <a:solidFill>
                  <a:srgbClr val="FF0000"/>
                </a:solidFill>
              </a:rPr>
              <a:t>-55dBr Bandwidth below the highest average power: &gt;10MHz </a:t>
            </a:r>
          </a:p>
          <a:p>
            <a:endParaRPr lang="en-US" sz="1800" dirty="0"/>
          </a:p>
        </p:txBody>
      </p:sp>
      <p:pic>
        <p:nvPicPr>
          <p:cNvPr id="2050" name="Picture 2"/>
          <p:cNvPicPr>
            <a:picLocks noChangeAspect="1" noChangeArrowheads="1"/>
          </p:cNvPicPr>
          <p:nvPr/>
        </p:nvPicPr>
        <p:blipFill>
          <a:blip r:embed="rId2" cstate="print"/>
          <a:srcRect/>
          <a:stretch>
            <a:fillRect/>
          </a:stretch>
        </p:blipFill>
        <p:spPr bwMode="auto">
          <a:xfrm>
            <a:off x="3124200" y="1524000"/>
            <a:ext cx="5691437" cy="4648200"/>
          </a:xfrm>
          <a:prstGeom prst="rect">
            <a:avLst/>
          </a:prstGeom>
          <a:noFill/>
          <a:ln w="9525">
            <a:noFill/>
            <a:miter lim="800000"/>
            <a:headEnd/>
            <a:tailEnd/>
          </a:ln>
        </p:spPr>
      </p:pic>
      <p:cxnSp>
        <p:nvCxnSpPr>
          <p:cNvPr id="7" name="Straight Connector 6"/>
          <p:cNvCxnSpPr/>
          <p:nvPr/>
        </p:nvCxnSpPr>
        <p:spPr>
          <a:xfrm>
            <a:off x="3657600" y="48006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64</a:t>
            </a:r>
          </a:p>
          <a:p>
            <a:r>
              <a:rPr lang="en-US" sz="1800" b="1" dirty="0" smtClean="0">
                <a:solidFill>
                  <a:srgbClr val="FF0000"/>
                </a:solidFill>
              </a:rPr>
              <a:t>3dB bandwidth: 0.7MHz</a:t>
            </a:r>
          </a:p>
          <a:p>
            <a:r>
              <a:rPr lang="en-US" sz="1800" b="1" dirty="0" smtClean="0">
                <a:solidFill>
                  <a:srgbClr val="FF0000"/>
                </a:solidFill>
              </a:rPr>
              <a:t>20dB bandwidth: 1.4MHz</a:t>
            </a:r>
          </a:p>
          <a:p>
            <a:r>
              <a:rPr lang="en-US" sz="1800" b="1" dirty="0" smtClean="0">
                <a:solidFill>
                  <a:srgbClr val="FF0000"/>
                </a:solidFill>
              </a:rPr>
              <a:t>-55dBr Bandwidth below the highest average power: &gt;10MHz </a:t>
            </a:r>
          </a:p>
          <a:p>
            <a:pPr lvl="1"/>
            <a:endParaRPr lang="en-US" sz="1800" dirty="0"/>
          </a:p>
        </p:txBody>
      </p:sp>
      <p:pic>
        <p:nvPicPr>
          <p:cNvPr id="3074" name="Picture 2"/>
          <p:cNvPicPr>
            <a:picLocks noChangeAspect="1" noChangeArrowheads="1"/>
          </p:cNvPicPr>
          <p:nvPr/>
        </p:nvPicPr>
        <p:blipFill>
          <a:blip r:embed="rId2" cstate="print"/>
          <a:srcRect/>
          <a:stretch>
            <a:fillRect/>
          </a:stretch>
        </p:blipFill>
        <p:spPr bwMode="auto">
          <a:xfrm>
            <a:off x="3124200" y="1524000"/>
            <a:ext cx="5676900" cy="4649981"/>
          </a:xfrm>
          <a:prstGeom prst="rect">
            <a:avLst/>
          </a:prstGeom>
          <a:noFill/>
          <a:ln w="9525">
            <a:noFill/>
            <a:miter lim="800000"/>
            <a:headEnd/>
            <a:tailEnd/>
          </a:ln>
        </p:spPr>
      </p:pic>
      <p:cxnSp>
        <p:nvCxnSpPr>
          <p:cNvPr id="8" name="Straight Connector 7"/>
          <p:cNvCxnSpPr/>
          <p:nvPr/>
        </p:nvCxnSpPr>
        <p:spPr>
          <a:xfrm>
            <a:off x="3657600" y="48006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128</a:t>
            </a:r>
          </a:p>
          <a:p>
            <a:r>
              <a:rPr lang="en-US" sz="1800" b="1" dirty="0" smtClean="0">
                <a:solidFill>
                  <a:srgbClr val="FF0000"/>
                </a:solidFill>
              </a:rPr>
              <a:t>3dB bandwidth: 0.95MHz</a:t>
            </a:r>
          </a:p>
          <a:p>
            <a:r>
              <a:rPr lang="en-US" sz="1800" b="1" dirty="0" smtClean="0">
                <a:solidFill>
                  <a:srgbClr val="FF0000"/>
                </a:solidFill>
              </a:rPr>
              <a:t>20dB bandwidth: 1.2MHz</a:t>
            </a:r>
          </a:p>
          <a:p>
            <a:r>
              <a:rPr lang="en-US" sz="1800" b="1" dirty="0" smtClean="0">
                <a:solidFill>
                  <a:srgbClr val="FF0000"/>
                </a:solidFill>
              </a:rPr>
              <a:t>-55dBr Bandwidth below the highest average power: ~4.5MHz </a:t>
            </a:r>
          </a:p>
        </p:txBody>
      </p:sp>
      <p:pic>
        <p:nvPicPr>
          <p:cNvPr id="4098" name="Picture 2"/>
          <p:cNvPicPr>
            <a:picLocks noChangeAspect="1" noChangeArrowheads="1"/>
          </p:cNvPicPr>
          <p:nvPr/>
        </p:nvPicPr>
        <p:blipFill>
          <a:blip r:embed="rId2" cstate="print"/>
          <a:srcRect/>
          <a:stretch>
            <a:fillRect/>
          </a:stretch>
        </p:blipFill>
        <p:spPr bwMode="auto">
          <a:xfrm>
            <a:off x="3124200" y="1600200"/>
            <a:ext cx="5685990" cy="4572000"/>
          </a:xfrm>
          <a:prstGeom prst="rect">
            <a:avLst/>
          </a:prstGeom>
          <a:noFill/>
          <a:ln w="9525">
            <a:noFill/>
            <a:miter lim="800000"/>
            <a:headEnd/>
            <a:tailEnd/>
          </a:ln>
        </p:spPr>
      </p:pic>
      <p:cxnSp>
        <p:nvCxnSpPr>
          <p:cNvPr id="8" name="Straight Connector 7"/>
          <p:cNvCxnSpPr/>
          <p:nvPr/>
        </p:nvCxnSpPr>
        <p:spPr>
          <a:xfrm>
            <a:off x="3733800" y="48006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256</a:t>
            </a:r>
          </a:p>
          <a:p>
            <a:r>
              <a:rPr lang="en-US" sz="1800" b="1" dirty="0" smtClean="0">
                <a:solidFill>
                  <a:srgbClr val="FF0000"/>
                </a:solidFill>
              </a:rPr>
              <a:t>3dB bandwidth: 0.95MHz</a:t>
            </a:r>
          </a:p>
          <a:p>
            <a:r>
              <a:rPr lang="en-US" sz="1800" b="1" dirty="0" smtClean="0">
                <a:solidFill>
                  <a:srgbClr val="FF0000"/>
                </a:solidFill>
              </a:rPr>
              <a:t>20dB bandwidth: 1.1MHz</a:t>
            </a:r>
          </a:p>
          <a:p>
            <a:r>
              <a:rPr lang="en-US" sz="1800" b="1" dirty="0" smtClean="0">
                <a:solidFill>
                  <a:srgbClr val="FF0000"/>
                </a:solidFill>
              </a:rPr>
              <a:t>-55dBr Bandwidth below the highest average power: ~3.5MHz </a:t>
            </a:r>
          </a:p>
        </p:txBody>
      </p:sp>
      <p:pic>
        <p:nvPicPr>
          <p:cNvPr id="5122" name="Picture 2"/>
          <p:cNvPicPr>
            <a:picLocks noChangeAspect="1" noChangeArrowheads="1"/>
          </p:cNvPicPr>
          <p:nvPr/>
        </p:nvPicPr>
        <p:blipFill>
          <a:blip r:embed="rId2" cstate="print"/>
          <a:srcRect/>
          <a:stretch>
            <a:fillRect/>
          </a:stretch>
        </p:blipFill>
        <p:spPr bwMode="auto">
          <a:xfrm>
            <a:off x="3124200" y="1600200"/>
            <a:ext cx="5684983" cy="4511529"/>
          </a:xfrm>
          <a:prstGeom prst="rect">
            <a:avLst/>
          </a:prstGeom>
          <a:noFill/>
          <a:ln w="9525">
            <a:noFill/>
            <a:miter lim="800000"/>
            <a:headEnd/>
            <a:tailEnd/>
          </a:ln>
        </p:spPr>
      </p:pic>
      <p:cxnSp>
        <p:nvCxnSpPr>
          <p:cNvPr id="7" name="Straight Connector 6"/>
          <p:cNvCxnSpPr/>
          <p:nvPr/>
        </p:nvCxnSpPr>
        <p:spPr>
          <a:xfrm>
            <a:off x="3657600" y="47244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512</a:t>
            </a:r>
          </a:p>
          <a:p>
            <a:r>
              <a:rPr lang="en-US" sz="1800" b="1" dirty="0" smtClean="0">
                <a:solidFill>
                  <a:srgbClr val="FF0000"/>
                </a:solidFill>
              </a:rPr>
              <a:t>3dB bandwidth: 0.95MHz</a:t>
            </a:r>
          </a:p>
          <a:p>
            <a:r>
              <a:rPr lang="en-US" sz="1800" b="1" dirty="0" smtClean="0">
                <a:solidFill>
                  <a:srgbClr val="FF0000"/>
                </a:solidFill>
              </a:rPr>
              <a:t>20dB bandwidth: 1.05MHz</a:t>
            </a:r>
          </a:p>
          <a:p>
            <a:r>
              <a:rPr lang="en-US" sz="1800" b="1" dirty="0" smtClean="0">
                <a:solidFill>
                  <a:srgbClr val="FF0000"/>
                </a:solidFill>
              </a:rPr>
              <a:t>-55dBr Bandwidth below the highest average power: ~2.6MHz </a:t>
            </a:r>
          </a:p>
          <a:p>
            <a:pPr lvl="1"/>
            <a:endParaRPr lang="en-US" sz="1800" dirty="0"/>
          </a:p>
        </p:txBody>
      </p:sp>
      <p:pic>
        <p:nvPicPr>
          <p:cNvPr id="6146" name="Picture 2"/>
          <p:cNvPicPr>
            <a:picLocks noChangeAspect="1" noChangeArrowheads="1"/>
          </p:cNvPicPr>
          <p:nvPr/>
        </p:nvPicPr>
        <p:blipFill>
          <a:blip r:embed="rId2" cstate="print"/>
          <a:srcRect/>
          <a:stretch>
            <a:fillRect/>
          </a:stretch>
        </p:blipFill>
        <p:spPr bwMode="auto">
          <a:xfrm>
            <a:off x="3118339" y="1524000"/>
            <a:ext cx="5720862" cy="4648200"/>
          </a:xfrm>
          <a:prstGeom prst="rect">
            <a:avLst/>
          </a:prstGeom>
          <a:noFill/>
          <a:ln w="9525">
            <a:noFill/>
            <a:miter lim="800000"/>
            <a:headEnd/>
            <a:tailEnd/>
          </a:ln>
        </p:spPr>
      </p:pic>
      <p:cxnSp>
        <p:nvCxnSpPr>
          <p:cNvPr id="7" name="Straight Connector 6"/>
          <p:cNvCxnSpPr/>
          <p:nvPr/>
        </p:nvCxnSpPr>
        <p:spPr>
          <a:xfrm>
            <a:off x="3657600" y="48006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(6)</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32</a:t>
            </a:r>
          </a:p>
          <a:p>
            <a:r>
              <a:rPr lang="en-US" sz="1800" b="1" dirty="0" smtClean="0">
                <a:solidFill>
                  <a:srgbClr val="FF0000"/>
                </a:solidFill>
              </a:rPr>
              <a:t>3dB bandwidth: 0.65MHz</a:t>
            </a:r>
          </a:p>
          <a:p>
            <a:r>
              <a:rPr lang="en-US" sz="1800" b="1" dirty="0" smtClean="0">
                <a:solidFill>
                  <a:srgbClr val="FF0000"/>
                </a:solidFill>
              </a:rPr>
              <a:t>20dB bandwidth: 1.6MHz</a:t>
            </a:r>
          </a:p>
          <a:p>
            <a:r>
              <a:rPr lang="en-US" sz="1800" b="1" dirty="0" smtClean="0">
                <a:solidFill>
                  <a:srgbClr val="FF0000"/>
                </a:solidFill>
              </a:rPr>
              <a:t>-55dBr Bandwidth below the highest average power: &gt;10MHz </a:t>
            </a:r>
          </a:p>
          <a:p>
            <a:endParaRPr lang="en-US" sz="1800" dirty="0"/>
          </a:p>
        </p:txBody>
      </p:sp>
      <p:pic>
        <p:nvPicPr>
          <p:cNvPr id="7170" name="Picture 2"/>
          <p:cNvPicPr>
            <a:picLocks noChangeAspect="1" noChangeArrowheads="1"/>
          </p:cNvPicPr>
          <p:nvPr/>
        </p:nvPicPr>
        <p:blipFill>
          <a:blip r:embed="rId2" cstate="print"/>
          <a:srcRect/>
          <a:stretch>
            <a:fillRect/>
          </a:stretch>
        </p:blipFill>
        <p:spPr bwMode="auto">
          <a:xfrm>
            <a:off x="3073338" y="1600200"/>
            <a:ext cx="5775388" cy="4648200"/>
          </a:xfrm>
          <a:prstGeom prst="rect">
            <a:avLst/>
          </a:prstGeom>
          <a:noFill/>
          <a:ln w="9525">
            <a:noFill/>
            <a:miter lim="800000"/>
            <a:headEnd/>
            <a:tailEnd/>
          </a:ln>
        </p:spPr>
      </p:pic>
      <p:cxnSp>
        <p:nvCxnSpPr>
          <p:cNvPr id="6" name="Straight Connector 5"/>
          <p:cNvCxnSpPr/>
          <p:nvPr/>
        </p:nvCxnSpPr>
        <p:spPr>
          <a:xfrm>
            <a:off x="3657600" y="48006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(7)</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64</a:t>
            </a:r>
          </a:p>
          <a:p>
            <a:r>
              <a:rPr lang="en-US" sz="1800" b="1" dirty="0" smtClean="0">
                <a:solidFill>
                  <a:srgbClr val="FF0000"/>
                </a:solidFill>
              </a:rPr>
              <a:t>3dB bandwidth: 0.9MHz</a:t>
            </a:r>
          </a:p>
          <a:p>
            <a:r>
              <a:rPr lang="en-US" sz="1800" b="1" dirty="0" smtClean="0">
                <a:solidFill>
                  <a:srgbClr val="FF0000"/>
                </a:solidFill>
              </a:rPr>
              <a:t>20dB bandwidth: 1.45MHz</a:t>
            </a:r>
          </a:p>
          <a:p>
            <a:r>
              <a:rPr lang="en-US" sz="1800" b="1" dirty="0" smtClean="0">
                <a:solidFill>
                  <a:srgbClr val="FF0000"/>
                </a:solidFill>
              </a:rPr>
              <a:t>-55dBr Bandwidth below the highest average power: &gt;10MHz </a:t>
            </a:r>
          </a:p>
          <a:p>
            <a:pPr lvl="1"/>
            <a:endParaRPr lang="en-US" sz="1800" dirty="0"/>
          </a:p>
        </p:txBody>
      </p:sp>
      <p:pic>
        <p:nvPicPr>
          <p:cNvPr id="8194" name="Picture 2"/>
          <p:cNvPicPr>
            <a:picLocks noChangeAspect="1" noChangeArrowheads="1"/>
          </p:cNvPicPr>
          <p:nvPr/>
        </p:nvPicPr>
        <p:blipFill>
          <a:blip r:embed="rId2" cstate="print"/>
          <a:srcRect/>
          <a:stretch>
            <a:fillRect/>
          </a:stretch>
        </p:blipFill>
        <p:spPr bwMode="auto">
          <a:xfrm>
            <a:off x="3165380" y="1600200"/>
            <a:ext cx="5626196" cy="4572000"/>
          </a:xfrm>
          <a:prstGeom prst="rect">
            <a:avLst/>
          </a:prstGeom>
          <a:noFill/>
          <a:ln w="9525">
            <a:noFill/>
            <a:miter lim="800000"/>
            <a:headEnd/>
            <a:tailEnd/>
          </a:ln>
        </p:spPr>
      </p:pic>
      <p:cxnSp>
        <p:nvCxnSpPr>
          <p:cNvPr id="6" name="Straight Connector 5"/>
          <p:cNvCxnSpPr/>
          <p:nvPr/>
        </p:nvCxnSpPr>
        <p:spPr>
          <a:xfrm>
            <a:off x="3657600" y="48006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SPECTRAL SHAPING USING RAISED COSINE FILTERING (1)</a:t>
            </a:r>
            <a:endParaRPr lang="en-US" sz="3200" b="1" i="1" dirty="0">
              <a:solidFill>
                <a:srgbClr val="00B0F0"/>
              </a:solidFill>
            </a:endParaRPr>
          </a:p>
        </p:txBody>
      </p:sp>
      <p:sp>
        <p:nvSpPr>
          <p:cNvPr id="14" name="Content Placeholder 13"/>
          <p:cNvSpPr>
            <a:spLocks noGrp="1"/>
          </p:cNvSpPr>
          <p:nvPr>
            <p:ph idx="1"/>
          </p:nvPr>
        </p:nvSpPr>
        <p:spPr>
          <a:xfrm>
            <a:off x="457200" y="1600200"/>
            <a:ext cx="2971800" cy="4525963"/>
          </a:xfrm>
        </p:spPr>
        <p:txBody>
          <a:bodyPr>
            <a:normAutofit/>
          </a:bodyPr>
          <a:lstStyle/>
          <a:p>
            <a:r>
              <a:rPr lang="en-US" sz="2000" dirty="0" smtClean="0"/>
              <a:t>OFDM signal spectrum with raised cosine filtering</a:t>
            </a:r>
          </a:p>
          <a:p>
            <a:pPr lvl="1"/>
            <a:r>
              <a:rPr lang="en-US" sz="1800" dirty="0" smtClean="0"/>
              <a:t>Spectrum with rectangular pulse (solid) and raised cosine pulse (dashed)</a:t>
            </a:r>
          </a:p>
          <a:p>
            <a:endParaRPr lang="en-US" sz="2000" dirty="0" smtClean="0"/>
          </a:p>
        </p:txBody>
      </p:sp>
      <p:sp>
        <p:nvSpPr>
          <p:cNvPr id="22" name="TextBox 21"/>
          <p:cNvSpPr txBox="1"/>
          <p:nvPr/>
        </p:nvSpPr>
        <p:spPr>
          <a:xfrm>
            <a:off x="609600" y="6172200"/>
            <a:ext cx="3988079" cy="276999"/>
          </a:xfrm>
          <a:prstGeom prst="rect">
            <a:avLst/>
          </a:prstGeom>
          <a:noFill/>
        </p:spPr>
        <p:txBody>
          <a:bodyPr wrap="none" rtlCol="0">
            <a:spAutoFit/>
          </a:bodyPr>
          <a:lstStyle/>
          <a:p>
            <a:r>
              <a:rPr lang="en-US" sz="1200" dirty="0" smtClean="0"/>
              <a:t>http://www.sm.luth.se/csee/sp/research/report/esb96rc.pdf</a:t>
            </a:r>
            <a:endParaRPr lang="en-US" sz="1200" dirty="0"/>
          </a:p>
        </p:txBody>
      </p:sp>
      <p:pic>
        <p:nvPicPr>
          <p:cNvPr id="62469" name="Picture 5"/>
          <p:cNvPicPr>
            <a:picLocks noChangeAspect="1" noChangeArrowheads="1"/>
          </p:cNvPicPr>
          <p:nvPr/>
        </p:nvPicPr>
        <p:blipFill>
          <a:blip r:embed="rId2" cstate="print"/>
          <a:srcRect/>
          <a:stretch>
            <a:fillRect/>
          </a:stretch>
        </p:blipFill>
        <p:spPr bwMode="auto">
          <a:xfrm>
            <a:off x="3352800" y="1752600"/>
            <a:ext cx="5497181" cy="4038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(8)</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128</a:t>
            </a:r>
          </a:p>
          <a:p>
            <a:r>
              <a:rPr lang="en-US" sz="1800" b="1" dirty="0" smtClean="0">
                <a:solidFill>
                  <a:srgbClr val="FF0000"/>
                </a:solidFill>
              </a:rPr>
              <a:t>3dB bandwidth: 1.05MHz</a:t>
            </a:r>
          </a:p>
          <a:p>
            <a:r>
              <a:rPr lang="en-US" sz="1800" b="1" dirty="0" smtClean="0">
                <a:solidFill>
                  <a:srgbClr val="FF0000"/>
                </a:solidFill>
              </a:rPr>
              <a:t>20dB bandwidth: 1.4MHz</a:t>
            </a:r>
          </a:p>
          <a:p>
            <a:r>
              <a:rPr lang="en-US" sz="1800" b="1" dirty="0" smtClean="0">
                <a:solidFill>
                  <a:srgbClr val="FF0000"/>
                </a:solidFill>
              </a:rPr>
              <a:t>-55dBr Bandwidth below the highest average power: ~3.8MHz </a:t>
            </a:r>
          </a:p>
          <a:p>
            <a:pPr lvl="1"/>
            <a:endParaRPr lang="en-US" sz="1800" dirty="0"/>
          </a:p>
        </p:txBody>
      </p:sp>
      <p:pic>
        <p:nvPicPr>
          <p:cNvPr id="9218" name="Picture 2"/>
          <p:cNvPicPr>
            <a:picLocks noChangeAspect="1" noChangeArrowheads="1"/>
          </p:cNvPicPr>
          <p:nvPr/>
        </p:nvPicPr>
        <p:blipFill>
          <a:blip r:embed="rId2" cstate="print"/>
          <a:srcRect/>
          <a:stretch>
            <a:fillRect/>
          </a:stretch>
        </p:blipFill>
        <p:spPr bwMode="auto">
          <a:xfrm>
            <a:off x="3157646" y="1600200"/>
            <a:ext cx="5672030" cy="4572000"/>
          </a:xfrm>
          <a:prstGeom prst="rect">
            <a:avLst/>
          </a:prstGeom>
          <a:noFill/>
          <a:ln w="9525">
            <a:noFill/>
            <a:miter lim="800000"/>
            <a:headEnd/>
            <a:tailEnd/>
          </a:ln>
        </p:spPr>
      </p:pic>
      <p:cxnSp>
        <p:nvCxnSpPr>
          <p:cNvPr id="5" name="Straight Connector 4"/>
          <p:cNvCxnSpPr/>
          <p:nvPr/>
        </p:nvCxnSpPr>
        <p:spPr>
          <a:xfrm>
            <a:off x="3733800" y="48006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(9)</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RRCF</a:t>
            </a:r>
          </a:p>
          <a:p>
            <a:r>
              <a:rPr lang="en-US" sz="1800" b="1" dirty="0" smtClean="0">
                <a:solidFill>
                  <a:srgbClr val="FF0000"/>
                </a:solidFill>
              </a:rPr>
              <a:t>Roll off factor: 0.5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256</a:t>
            </a:r>
          </a:p>
          <a:p>
            <a:r>
              <a:rPr lang="en-US" sz="1800" b="1" dirty="0" smtClean="0">
                <a:solidFill>
                  <a:srgbClr val="FF0000"/>
                </a:solidFill>
              </a:rPr>
              <a:t>3dB bandwidth: 1.1MHz</a:t>
            </a:r>
          </a:p>
          <a:p>
            <a:r>
              <a:rPr lang="en-US" sz="1800" b="1" dirty="0" smtClean="0">
                <a:solidFill>
                  <a:srgbClr val="FF0000"/>
                </a:solidFill>
              </a:rPr>
              <a:t>20dB bandwidth: 1.4MHz</a:t>
            </a:r>
          </a:p>
          <a:p>
            <a:r>
              <a:rPr lang="en-US" sz="1800" b="1" dirty="0" smtClean="0">
                <a:solidFill>
                  <a:srgbClr val="FF0000"/>
                </a:solidFill>
              </a:rPr>
              <a:t>-55dBr Bandwidth below the highest average power: ~1.85MHz </a:t>
            </a:r>
          </a:p>
        </p:txBody>
      </p:sp>
      <p:pic>
        <p:nvPicPr>
          <p:cNvPr id="10242" name="Picture 2"/>
          <p:cNvPicPr>
            <a:picLocks noChangeAspect="1" noChangeArrowheads="1"/>
          </p:cNvPicPr>
          <p:nvPr/>
        </p:nvPicPr>
        <p:blipFill>
          <a:blip r:embed="rId2" cstate="print"/>
          <a:srcRect/>
          <a:stretch>
            <a:fillRect/>
          </a:stretch>
        </p:blipFill>
        <p:spPr bwMode="auto">
          <a:xfrm>
            <a:off x="3163447" y="1600200"/>
            <a:ext cx="5637654" cy="4572000"/>
          </a:xfrm>
          <a:prstGeom prst="rect">
            <a:avLst/>
          </a:prstGeom>
          <a:noFill/>
          <a:ln w="9525">
            <a:noFill/>
            <a:miter lim="800000"/>
            <a:headEnd/>
            <a:tailEnd/>
          </a:ln>
        </p:spPr>
      </p:pic>
      <p:cxnSp>
        <p:nvCxnSpPr>
          <p:cNvPr id="5" name="Straight Connector 4"/>
          <p:cNvCxnSpPr/>
          <p:nvPr/>
        </p:nvCxnSpPr>
        <p:spPr>
          <a:xfrm>
            <a:off x="3657600" y="4800600"/>
            <a:ext cx="50292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344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(10)</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RRCF</a:t>
            </a:r>
          </a:p>
          <a:p>
            <a:r>
              <a:rPr lang="en-US" sz="1800" b="1" dirty="0" smtClean="0">
                <a:solidFill>
                  <a:srgbClr val="FF0000"/>
                </a:solidFill>
              </a:rPr>
              <a:t>Roll off factor: 0.5</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512</a:t>
            </a:r>
          </a:p>
          <a:p>
            <a:r>
              <a:rPr lang="en-US" sz="1800" b="1" dirty="0" smtClean="0">
                <a:solidFill>
                  <a:srgbClr val="FF0000"/>
                </a:solidFill>
              </a:rPr>
              <a:t>3dB bandwidth: 1.15MHz</a:t>
            </a:r>
          </a:p>
          <a:p>
            <a:r>
              <a:rPr lang="en-US" sz="1800" b="1" dirty="0" smtClean="0">
                <a:solidFill>
                  <a:srgbClr val="FF0000"/>
                </a:solidFill>
              </a:rPr>
              <a:t>20dB bandwidth: 1.4MHz</a:t>
            </a:r>
          </a:p>
          <a:p>
            <a:r>
              <a:rPr lang="en-US" sz="1800" b="1" dirty="0" smtClean="0">
                <a:solidFill>
                  <a:srgbClr val="FF0000"/>
                </a:solidFill>
              </a:rPr>
              <a:t>-55dBr Bandwidth below the highest average power: ~1.5MHz </a:t>
            </a:r>
          </a:p>
          <a:p>
            <a:pPr lvl="1"/>
            <a:endParaRPr lang="en-US" sz="1800" dirty="0"/>
          </a:p>
        </p:txBody>
      </p:sp>
      <p:pic>
        <p:nvPicPr>
          <p:cNvPr id="11266" name="Picture 2"/>
          <p:cNvPicPr>
            <a:picLocks noChangeAspect="1" noChangeArrowheads="1"/>
          </p:cNvPicPr>
          <p:nvPr/>
        </p:nvPicPr>
        <p:blipFill>
          <a:blip r:embed="rId2" cstate="print"/>
          <a:srcRect/>
          <a:stretch>
            <a:fillRect/>
          </a:stretch>
        </p:blipFill>
        <p:spPr bwMode="auto">
          <a:xfrm>
            <a:off x="3209059" y="1600200"/>
            <a:ext cx="5611091" cy="4572000"/>
          </a:xfrm>
          <a:prstGeom prst="rect">
            <a:avLst/>
          </a:prstGeom>
          <a:noFill/>
          <a:ln w="9525">
            <a:noFill/>
            <a:miter lim="800000"/>
            <a:headEnd/>
            <a:tailEnd/>
          </a:ln>
        </p:spPr>
      </p:pic>
      <p:cxnSp>
        <p:nvCxnSpPr>
          <p:cNvPr id="5" name="Straight Connector 4"/>
          <p:cNvCxnSpPr/>
          <p:nvPr/>
        </p:nvCxnSpPr>
        <p:spPr>
          <a:xfrm>
            <a:off x="3733800" y="48006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32</a:t>
            </a:r>
          </a:p>
          <a:p>
            <a:r>
              <a:rPr lang="en-US" sz="1800" b="1" dirty="0" smtClean="0">
                <a:solidFill>
                  <a:srgbClr val="FF0000"/>
                </a:solidFill>
              </a:rPr>
              <a:t>3dB bandwidth: 1.05MHz</a:t>
            </a:r>
          </a:p>
          <a:p>
            <a:r>
              <a:rPr lang="en-US" sz="1800" b="1" dirty="0" smtClean="0">
                <a:solidFill>
                  <a:srgbClr val="FF0000"/>
                </a:solidFill>
              </a:rPr>
              <a:t>20dB bandwidth: 1.9MHz</a:t>
            </a:r>
          </a:p>
          <a:p>
            <a:r>
              <a:rPr lang="en-US" sz="1800" b="1" dirty="0" smtClean="0">
                <a:solidFill>
                  <a:srgbClr val="FF0000"/>
                </a:solidFill>
              </a:rPr>
              <a:t>-55dBr Bandwidth below the highest average power: &gt;10MHz </a:t>
            </a:r>
          </a:p>
          <a:p>
            <a:endParaRPr lang="en-US" sz="1800" dirty="0"/>
          </a:p>
        </p:txBody>
      </p:sp>
      <p:pic>
        <p:nvPicPr>
          <p:cNvPr id="12290" name="Picture 2"/>
          <p:cNvPicPr>
            <a:picLocks noChangeAspect="1" noChangeArrowheads="1"/>
          </p:cNvPicPr>
          <p:nvPr/>
        </p:nvPicPr>
        <p:blipFill>
          <a:blip r:embed="rId2" cstate="print"/>
          <a:srcRect/>
          <a:stretch>
            <a:fillRect/>
          </a:stretch>
        </p:blipFill>
        <p:spPr bwMode="auto">
          <a:xfrm>
            <a:off x="3173731" y="1600200"/>
            <a:ext cx="5646420" cy="4572000"/>
          </a:xfrm>
          <a:prstGeom prst="rect">
            <a:avLst/>
          </a:prstGeom>
          <a:noFill/>
          <a:ln w="9525">
            <a:noFill/>
            <a:miter lim="800000"/>
            <a:headEnd/>
            <a:tailEnd/>
          </a:ln>
        </p:spPr>
      </p:pic>
      <p:cxnSp>
        <p:nvCxnSpPr>
          <p:cNvPr id="6" name="Straight Connector 5"/>
          <p:cNvCxnSpPr/>
          <p:nvPr/>
        </p:nvCxnSpPr>
        <p:spPr>
          <a:xfrm>
            <a:off x="3733800" y="48768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64</a:t>
            </a:r>
          </a:p>
          <a:p>
            <a:r>
              <a:rPr lang="en-US" sz="1800" b="1" dirty="0" smtClean="0">
                <a:solidFill>
                  <a:srgbClr val="FF0000"/>
                </a:solidFill>
              </a:rPr>
              <a:t>3dB bandwidth: 1.2MHz</a:t>
            </a:r>
          </a:p>
          <a:p>
            <a:r>
              <a:rPr lang="en-US" sz="1800" b="1" dirty="0" smtClean="0">
                <a:solidFill>
                  <a:srgbClr val="FF0000"/>
                </a:solidFill>
              </a:rPr>
              <a:t>20dB bandwidth: 1.8MHz</a:t>
            </a:r>
          </a:p>
          <a:p>
            <a:r>
              <a:rPr lang="en-US" sz="1800" b="1" dirty="0" smtClean="0">
                <a:solidFill>
                  <a:srgbClr val="FF0000"/>
                </a:solidFill>
              </a:rPr>
              <a:t>-55dBr Bandwidth below the highest average power: ~8.2MHz </a:t>
            </a:r>
          </a:p>
          <a:p>
            <a:pPr lvl="1"/>
            <a:endParaRPr lang="en-US" sz="1800" dirty="0"/>
          </a:p>
        </p:txBody>
      </p:sp>
      <p:pic>
        <p:nvPicPr>
          <p:cNvPr id="13314" name="Picture 2"/>
          <p:cNvPicPr>
            <a:picLocks noChangeAspect="1" noChangeArrowheads="1"/>
          </p:cNvPicPr>
          <p:nvPr/>
        </p:nvPicPr>
        <p:blipFill>
          <a:blip r:embed="rId2" cstate="print"/>
          <a:srcRect/>
          <a:stretch>
            <a:fillRect/>
          </a:stretch>
        </p:blipFill>
        <p:spPr bwMode="auto">
          <a:xfrm>
            <a:off x="3141020" y="1600200"/>
            <a:ext cx="5631506" cy="4572000"/>
          </a:xfrm>
          <a:prstGeom prst="rect">
            <a:avLst/>
          </a:prstGeom>
          <a:noFill/>
          <a:ln w="9525">
            <a:noFill/>
            <a:miter lim="800000"/>
            <a:headEnd/>
            <a:tailEnd/>
          </a:ln>
        </p:spPr>
      </p:pic>
      <p:cxnSp>
        <p:nvCxnSpPr>
          <p:cNvPr id="6" name="Straight Connector 5"/>
          <p:cNvCxnSpPr/>
          <p:nvPr/>
        </p:nvCxnSpPr>
        <p:spPr>
          <a:xfrm>
            <a:off x="3733800" y="48768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667000" cy="4525963"/>
          </a:xfrm>
        </p:spPr>
        <p:txBody>
          <a:bodyPr>
            <a:normAutofit fontScale="92500" lnSpcReduction="20000"/>
          </a:bodyPr>
          <a:lstStyle/>
          <a:p>
            <a:pPr>
              <a:buNone/>
            </a:pPr>
            <a:r>
              <a:rPr lang="en-US" sz="2000" b="1" dirty="0" smtClean="0"/>
              <a:t>The effect of roll off factor (bandwidth overspill) for RRCF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128</a:t>
            </a:r>
          </a:p>
          <a:p>
            <a:r>
              <a:rPr lang="en-US" sz="1800" b="1" dirty="0" smtClean="0">
                <a:solidFill>
                  <a:srgbClr val="FF0000"/>
                </a:solidFill>
              </a:rPr>
              <a:t>3dB bandwidth: 1.2MHz</a:t>
            </a:r>
          </a:p>
          <a:p>
            <a:r>
              <a:rPr lang="en-US" sz="1800" b="1" dirty="0" smtClean="0">
                <a:solidFill>
                  <a:srgbClr val="FF0000"/>
                </a:solidFill>
              </a:rPr>
              <a:t>20dB bandwidth: 1..85MHz</a:t>
            </a:r>
          </a:p>
          <a:p>
            <a:r>
              <a:rPr lang="en-US" sz="1800" b="1" dirty="0" smtClean="0">
                <a:solidFill>
                  <a:srgbClr val="FF0000"/>
                </a:solidFill>
              </a:rPr>
              <a:t>-55dBr Bandwidth below the highest average power: ~2.9MHz </a:t>
            </a:r>
          </a:p>
          <a:p>
            <a:pPr lvl="1"/>
            <a:endParaRPr lang="en-US" sz="1800" dirty="0"/>
          </a:p>
        </p:txBody>
      </p:sp>
      <p:pic>
        <p:nvPicPr>
          <p:cNvPr id="14338" name="Picture 2"/>
          <p:cNvPicPr>
            <a:picLocks noChangeAspect="1" noChangeArrowheads="1"/>
          </p:cNvPicPr>
          <p:nvPr/>
        </p:nvPicPr>
        <p:blipFill>
          <a:blip r:embed="rId2" cstate="print"/>
          <a:srcRect/>
          <a:stretch>
            <a:fillRect/>
          </a:stretch>
        </p:blipFill>
        <p:spPr bwMode="auto">
          <a:xfrm>
            <a:off x="3124200" y="1600200"/>
            <a:ext cx="5657850" cy="4607106"/>
          </a:xfrm>
          <a:prstGeom prst="rect">
            <a:avLst/>
          </a:prstGeom>
          <a:noFill/>
          <a:ln w="9525">
            <a:noFill/>
            <a:miter lim="800000"/>
            <a:headEnd/>
            <a:tailEnd/>
          </a:ln>
        </p:spPr>
      </p:pic>
      <p:cxnSp>
        <p:nvCxnSpPr>
          <p:cNvPr id="5" name="Straight Connector 4"/>
          <p:cNvCxnSpPr/>
          <p:nvPr/>
        </p:nvCxnSpPr>
        <p:spPr>
          <a:xfrm>
            <a:off x="3733800" y="48768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RRCF</a:t>
            </a:r>
          </a:p>
          <a:p>
            <a:r>
              <a:rPr lang="en-US" sz="1800" b="1" dirty="0" smtClean="0">
                <a:solidFill>
                  <a:srgbClr val="FF0000"/>
                </a:solidFill>
              </a:rPr>
              <a:t>Roll off factor: 1</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256</a:t>
            </a:r>
          </a:p>
          <a:p>
            <a:r>
              <a:rPr lang="en-US" sz="1800" b="1" dirty="0" smtClean="0">
                <a:solidFill>
                  <a:srgbClr val="FF0000"/>
                </a:solidFill>
              </a:rPr>
              <a:t>3dB bandwidth: 1.25MHz</a:t>
            </a:r>
          </a:p>
          <a:p>
            <a:r>
              <a:rPr lang="en-US" sz="1800" b="1" dirty="0" smtClean="0">
                <a:solidFill>
                  <a:srgbClr val="FF0000"/>
                </a:solidFill>
              </a:rPr>
              <a:t>20dB bandwidth: 1.85MHz</a:t>
            </a:r>
          </a:p>
          <a:p>
            <a:r>
              <a:rPr lang="en-US" sz="1800" b="1" dirty="0" smtClean="0">
                <a:solidFill>
                  <a:srgbClr val="FF0000"/>
                </a:solidFill>
              </a:rPr>
              <a:t>-55dBr Bandwidth below the highest average power: ~2.15MHz </a:t>
            </a:r>
          </a:p>
        </p:txBody>
      </p:sp>
      <p:pic>
        <p:nvPicPr>
          <p:cNvPr id="15362" name="Picture 2"/>
          <p:cNvPicPr>
            <a:picLocks noChangeAspect="1" noChangeArrowheads="1"/>
          </p:cNvPicPr>
          <p:nvPr/>
        </p:nvPicPr>
        <p:blipFill>
          <a:blip r:embed="rId2" cstate="print"/>
          <a:srcRect/>
          <a:stretch>
            <a:fillRect/>
          </a:stretch>
        </p:blipFill>
        <p:spPr bwMode="auto">
          <a:xfrm>
            <a:off x="3147318" y="1600200"/>
            <a:ext cx="5663307" cy="4572000"/>
          </a:xfrm>
          <a:prstGeom prst="rect">
            <a:avLst/>
          </a:prstGeom>
          <a:noFill/>
          <a:ln w="9525">
            <a:noFill/>
            <a:miter lim="800000"/>
            <a:headEnd/>
            <a:tailEnd/>
          </a:ln>
        </p:spPr>
      </p:pic>
      <p:cxnSp>
        <p:nvCxnSpPr>
          <p:cNvPr id="5" name="Straight Connector 4"/>
          <p:cNvCxnSpPr/>
          <p:nvPr/>
        </p:nvCxnSpPr>
        <p:spPr>
          <a:xfrm>
            <a:off x="3733800" y="48768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pPr>
              <a:lnSpc>
                <a:spcPts val="3200"/>
              </a:lnSpc>
            </a:pPr>
            <a:r>
              <a:rPr lang="en-US" sz="3200" b="1" i="1" dirty="0" smtClean="0">
                <a:solidFill>
                  <a:srgbClr val="00B0F0"/>
                </a:solidFill>
                <a:cs typeface="Times New Roman" pitchFamily="18" charset="0"/>
              </a:rPr>
              <a:t>OFDM WITH ROOT RAISED COSINE FILTERING (15)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RRCF</a:t>
            </a:r>
          </a:p>
          <a:p>
            <a:r>
              <a:rPr lang="en-US" sz="1800" b="1" dirty="0" smtClean="0">
                <a:solidFill>
                  <a:srgbClr val="FF0000"/>
                </a:solidFill>
              </a:rPr>
              <a:t>Roll off factor: 1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512</a:t>
            </a:r>
          </a:p>
          <a:p>
            <a:r>
              <a:rPr lang="en-US" sz="1800" b="1" dirty="0" smtClean="0">
                <a:solidFill>
                  <a:srgbClr val="FF0000"/>
                </a:solidFill>
              </a:rPr>
              <a:t>3dB bandwidth: 1.3MHz</a:t>
            </a:r>
          </a:p>
          <a:p>
            <a:r>
              <a:rPr lang="en-US" sz="1800" b="1" dirty="0" smtClean="0">
                <a:solidFill>
                  <a:srgbClr val="FF0000"/>
                </a:solidFill>
              </a:rPr>
              <a:t>20dB bandwidth: 1.85MHz</a:t>
            </a:r>
          </a:p>
          <a:p>
            <a:r>
              <a:rPr lang="en-US" sz="1800" b="1" dirty="0" smtClean="0">
                <a:solidFill>
                  <a:srgbClr val="FF0000"/>
                </a:solidFill>
              </a:rPr>
              <a:t>-55dBr Bandwidth below the highest average power: ~2.0MHz </a:t>
            </a:r>
          </a:p>
          <a:p>
            <a:pPr lvl="1"/>
            <a:endParaRPr lang="en-US" sz="1800" dirty="0"/>
          </a:p>
        </p:txBody>
      </p:sp>
      <p:pic>
        <p:nvPicPr>
          <p:cNvPr id="16386" name="Picture 2"/>
          <p:cNvPicPr>
            <a:picLocks noChangeAspect="1" noChangeArrowheads="1"/>
          </p:cNvPicPr>
          <p:nvPr/>
        </p:nvPicPr>
        <p:blipFill>
          <a:blip r:embed="rId2" cstate="print"/>
          <a:srcRect/>
          <a:stretch>
            <a:fillRect/>
          </a:stretch>
        </p:blipFill>
        <p:spPr bwMode="auto">
          <a:xfrm>
            <a:off x="3229479" y="1600200"/>
            <a:ext cx="5571621" cy="4495800"/>
          </a:xfrm>
          <a:prstGeom prst="rect">
            <a:avLst/>
          </a:prstGeom>
          <a:noFill/>
          <a:ln w="9525">
            <a:noFill/>
            <a:miter lim="800000"/>
            <a:headEnd/>
            <a:tailEnd/>
          </a:ln>
        </p:spPr>
      </p:pic>
      <p:cxnSp>
        <p:nvCxnSpPr>
          <p:cNvPr id="5" name="Straight Connector 4"/>
          <p:cNvCxnSpPr/>
          <p:nvPr/>
        </p:nvCxnSpPr>
        <p:spPr>
          <a:xfrm>
            <a:off x="3733800" y="4800600"/>
            <a:ext cx="4953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OBSERVATION AND CONCLUSIONS ON OFDM WITH RCF AND RRCF</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cs typeface="Times New Roman" pitchFamily="18" charset="0"/>
              </a:rPr>
              <a:t>SUMMARY, EFFECT OF FILTER ORDERS AND ROLL OFF FACTORS OF RCF AND RRCF</a:t>
            </a:r>
            <a:endParaRPr lang="en-US" sz="3200" b="1" i="1" dirty="0">
              <a:solidFill>
                <a:srgbClr val="00B0F0"/>
              </a:solidFill>
              <a:cs typeface="Times New Roman" pitchFamily="18" charset="0"/>
            </a:endParaRPr>
          </a:p>
        </p:txBody>
      </p:sp>
      <p:graphicFrame>
        <p:nvGraphicFramePr>
          <p:cNvPr id="7" name="Table 6"/>
          <p:cNvGraphicFramePr>
            <a:graphicFrameLocks noGrp="1"/>
          </p:cNvGraphicFramePr>
          <p:nvPr/>
        </p:nvGraphicFramePr>
        <p:xfrm>
          <a:off x="304800" y="1746765"/>
          <a:ext cx="8610601" cy="4413596"/>
        </p:xfrm>
        <a:graphic>
          <a:graphicData uri="http://schemas.openxmlformats.org/drawingml/2006/table">
            <a:tbl>
              <a:tblPr firstRow="1" bandRow="1">
                <a:tableStyleId>{5C22544A-7EE6-4342-B048-85BDC9FD1C3A}</a:tableStyleId>
              </a:tblPr>
              <a:tblGrid>
                <a:gridCol w="830847"/>
                <a:gridCol w="564818"/>
                <a:gridCol w="719219"/>
                <a:gridCol w="755316"/>
                <a:gridCol w="755316"/>
                <a:gridCol w="1284037"/>
                <a:gridCol w="755316"/>
                <a:gridCol w="755316"/>
                <a:gridCol w="789725"/>
                <a:gridCol w="1400691"/>
              </a:tblGrid>
              <a:tr h="348152">
                <a:tc rowSpan="2" gridSpan="2">
                  <a:txBody>
                    <a:bodyPr/>
                    <a:lstStyle/>
                    <a:p>
                      <a:pPr algn="ctr"/>
                      <a:endParaRPr lang="en-US" dirty="0"/>
                    </a:p>
                  </a:txBody>
                  <a:tcPr>
                    <a:noFill/>
                  </a:tcPr>
                </a:tc>
                <a:tc rowSpan="2" hMerge="1">
                  <a:txBody>
                    <a:bodyPr/>
                    <a:lstStyle/>
                    <a:p>
                      <a:endParaRPr lang="en-US"/>
                    </a:p>
                  </a:txBody>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2">
                              <a:lumMod val="75000"/>
                            </a:schemeClr>
                          </a:solidFill>
                        </a:rPr>
                        <a:t>Raised cosine filter (RCF)</a:t>
                      </a:r>
                    </a:p>
                  </a:txBody>
                  <a:tcPr>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accent2">
                            <a:lumMod val="75000"/>
                          </a:schemeClr>
                        </a:solidFill>
                      </a:endParaRPr>
                    </a:p>
                  </a:txBody>
                  <a:tcPr>
                    <a:solidFill>
                      <a:schemeClr val="tx2">
                        <a:lumMod val="40000"/>
                        <a:lumOff val="60000"/>
                      </a:schemeClr>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2">
                              <a:lumMod val="75000"/>
                            </a:schemeClr>
                          </a:solidFill>
                        </a:rPr>
                        <a:t>Root raised cosine filter (RRCF)</a:t>
                      </a:r>
                    </a:p>
                  </a:txBody>
                  <a:tcPr>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accent2">
                            <a:lumMod val="75000"/>
                          </a:schemeClr>
                        </a:solidFill>
                      </a:endParaRPr>
                    </a:p>
                  </a:txBody>
                  <a:tcPr>
                    <a:solidFill>
                      <a:schemeClr val="tx2">
                        <a:lumMod val="40000"/>
                        <a:lumOff val="60000"/>
                      </a:schemeClr>
                    </a:solidFill>
                  </a:tcPr>
                </a:tc>
              </a:tr>
              <a:tr h="783343">
                <a:tc gridSpan="2" vMerge="1">
                  <a:txBody>
                    <a:bodyPr/>
                    <a:lstStyle/>
                    <a:p>
                      <a:endParaRPr lang="en-US"/>
                    </a:p>
                  </a:txBody>
                  <a:tcPr/>
                </a:tc>
                <a:tc hMerge="1"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3dB BW</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20dB BW</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-55dBr BW</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-55dBr</a:t>
                      </a:r>
                      <a:r>
                        <a:rPr lang="en-US" sz="1600" baseline="0" dirty="0" smtClean="0"/>
                        <a:t> from 1MHz </a:t>
                      </a:r>
                      <a:r>
                        <a:rPr lang="en-US" sz="1600" baseline="0" dirty="0" err="1" smtClean="0"/>
                        <a:t>in</a:t>
                      </a:r>
                      <a:r>
                        <a:rPr lang="en-US" sz="1600" b="0" baseline="0" dirty="0" err="1" smtClean="0"/>
                        <a:t>band</a:t>
                      </a:r>
                      <a:r>
                        <a:rPr lang="en-US" sz="1600" b="0" baseline="0" dirty="0" smtClean="0"/>
                        <a:t> edge </a:t>
                      </a: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3dB BW</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20dB BW</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-55dBr BW</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(MHz)</a:t>
                      </a:r>
                    </a:p>
                  </a:txBody>
                  <a:tcPr>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-55dBr</a:t>
                      </a:r>
                      <a:r>
                        <a:rPr lang="en-US" sz="1600" baseline="0" dirty="0" smtClean="0"/>
                        <a:t> from 1MHz </a:t>
                      </a:r>
                      <a:r>
                        <a:rPr lang="en-US" sz="1600" baseline="0" dirty="0" err="1" smtClean="0"/>
                        <a:t>in</a:t>
                      </a:r>
                      <a:r>
                        <a:rPr lang="en-US" sz="1600" b="0" baseline="0" dirty="0" err="1" smtClean="0"/>
                        <a:t>band</a:t>
                      </a:r>
                      <a:r>
                        <a:rPr lang="en-US" sz="1600" b="0" baseline="0" dirty="0" smtClean="0"/>
                        <a:t> edge (MHz)</a:t>
                      </a:r>
                      <a:endParaRPr lang="en-US" sz="1600" dirty="0" smtClean="0"/>
                    </a:p>
                  </a:txBody>
                  <a:tcPr>
                    <a:solidFill>
                      <a:schemeClr val="tx2">
                        <a:lumMod val="40000"/>
                        <a:lumOff val="60000"/>
                      </a:schemeClr>
                    </a:solidFill>
                  </a:tcPr>
                </a:tc>
              </a:tr>
              <a:tr h="386836">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B050"/>
                          </a:solidFill>
                        </a:rPr>
                        <a:t> </a:t>
                      </a:r>
                      <a:r>
                        <a:rPr lang="en-US" sz="1600" b="1" dirty="0" smtClean="0">
                          <a:solidFill>
                            <a:srgbClr val="00B050"/>
                          </a:solidFill>
                        </a:rPr>
                        <a:t>roll</a:t>
                      </a:r>
                      <a:r>
                        <a:rPr lang="en-US" sz="1600" b="1" baseline="0" dirty="0" smtClean="0">
                          <a:solidFill>
                            <a:srgbClr val="00B050"/>
                          </a:solidFill>
                        </a:rPr>
                        <a:t> off factor of 0</a:t>
                      </a:r>
                      <a:endParaRPr lang="en-US" sz="1600" b="1" dirty="0" smtClean="0">
                        <a:solidFill>
                          <a:srgbClr val="00B050"/>
                        </a:solidFill>
                      </a:endParaRPr>
                    </a:p>
                  </a:txBody>
                  <a:tcP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32</a:t>
                      </a:r>
                    </a:p>
                  </a:txBody>
                  <a:tcPr>
                    <a:solidFill>
                      <a:schemeClr val="accent4">
                        <a:lumMod val="20000"/>
                        <a:lumOff val="80000"/>
                      </a:schemeClr>
                    </a:solidFill>
                  </a:tcPr>
                </a:tc>
                <a:tc>
                  <a:txBody>
                    <a:bodyPr/>
                    <a:lstStyle/>
                    <a:p>
                      <a:pPr algn="ctr"/>
                      <a:r>
                        <a:rPr lang="en-US" sz="1600" dirty="0" smtClean="0"/>
                        <a:t>0.5</a:t>
                      </a:r>
                      <a:endParaRPr lang="en-US" sz="1600" dirty="0"/>
                    </a:p>
                  </a:txBody>
                  <a:tcPr>
                    <a:solidFill>
                      <a:schemeClr val="accent4">
                        <a:lumMod val="20000"/>
                        <a:lumOff val="80000"/>
                      </a:schemeClr>
                    </a:solidFill>
                  </a:tcPr>
                </a:tc>
                <a:tc>
                  <a:txBody>
                    <a:bodyPr/>
                    <a:lstStyle/>
                    <a:p>
                      <a:pPr algn="ctr"/>
                      <a:r>
                        <a:rPr lang="en-US" sz="1600" dirty="0" smtClean="0"/>
                        <a:t>1.4</a:t>
                      </a:r>
                      <a:endParaRPr lang="en-US" sz="1600" dirty="0"/>
                    </a:p>
                  </a:txBody>
                  <a:tcPr>
                    <a:solidFill>
                      <a:schemeClr val="accent4">
                        <a:lumMod val="20000"/>
                        <a:lumOff val="80000"/>
                      </a:schemeClr>
                    </a:solidFill>
                  </a:tcPr>
                </a:tc>
                <a:tc>
                  <a:txBody>
                    <a:bodyPr/>
                    <a:lstStyle/>
                    <a:p>
                      <a:pPr algn="ctr"/>
                      <a:r>
                        <a:rPr lang="en-US" sz="1600" dirty="0" smtClean="0"/>
                        <a:t>&gt;10</a:t>
                      </a:r>
                      <a:endParaRPr lang="en-US" sz="1600" dirty="0"/>
                    </a:p>
                  </a:txBody>
                  <a:tcPr>
                    <a:solidFill>
                      <a:schemeClr val="accent4">
                        <a:lumMod val="20000"/>
                        <a:lumOff val="80000"/>
                      </a:schemeClr>
                    </a:solidFill>
                  </a:tcPr>
                </a:tc>
                <a:tc>
                  <a:txBody>
                    <a:bodyPr/>
                    <a:lstStyle/>
                    <a:p>
                      <a:pPr algn="ctr"/>
                      <a:r>
                        <a:rPr lang="en-US" sz="1600" dirty="0" smtClean="0"/>
                        <a:t>&gt;4.5</a:t>
                      </a:r>
                      <a:endParaRPr lang="en-US" sz="1600" dirty="0"/>
                    </a:p>
                  </a:txBody>
                  <a:tcPr>
                    <a:solidFill>
                      <a:schemeClr val="accent4">
                        <a:lumMod val="20000"/>
                        <a:lumOff val="80000"/>
                      </a:schemeClr>
                    </a:solidFill>
                  </a:tcPr>
                </a:tc>
                <a:tc>
                  <a:txBody>
                    <a:bodyPr/>
                    <a:lstStyle/>
                    <a:p>
                      <a:pPr algn="ctr"/>
                      <a:r>
                        <a:rPr lang="en-US" sz="1600" dirty="0" smtClean="0"/>
                        <a:t>0.6</a:t>
                      </a:r>
                      <a:endParaRPr lang="en-US" sz="1600" dirty="0"/>
                    </a:p>
                  </a:txBody>
                  <a:tcPr>
                    <a:solidFill>
                      <a:schemeClr val="accent4">
                        <a:lumMod val="20000"/>
                        <a:lumOff val="80000"/>
                      </a:schemeClr>
                    </a:solidFill>
                  </a:tcPr>
                </a:tc>
                <a:tc>
                  <a:txBody>
                    <a:bodyPr/>
                    <a:lstStyle/>
                    <a:p>
                      <a:pPr algn="ctr"/>
                      <a:r>
                        <a:rPr lang="en-US" sz="1600" dirty="0" smtClean="0"/>
                        <a:t>1.5</a:t>
                      </a:r>
                      <a:endParaRPr lang="en-US" sz="1600" dirty="0"/>
                    </a:p>
                  </a:txBody>
                  <a:tcPr>
                    <a:solidFill>
                      <a:schemeClr val="accent4">
                        <a:lumMod val="20000"/>
                        <a:lumOff val="80000"/>
                      </a:schemeClr>
                    </a:solidFill>
                  </a:tcPr>
                </a:tc>
                <a:tc>
                  <a:txBody>
                    <a:bodyPr/>
                    <a:lstStyle/>
                    <a:p>
                      <a:pPr algn="ctr"/>
                      <a:r>
                        <a:rPr lang="en-US" sz="1600" dirty="0" smtClean="0"/>
                        <a:t>&gt;10</a:t>
                      </a:r>
                      <a:endParaRPr lang="en-US" sz="1600" dirty="0"/>
                    </a:p>
                  </a:txBody>
                  <a:tcPr>
                    <a:solidFill>
                      <a:schemeClr val="accent4">
                        <a:lumMod val="20000"/>
                        <a:lumOff val="80000"/>
                      </a:schemeClr>
                    </a:solidFill>
                  </a:tcPr>
                </a:tc>
                <a:tc>
                  <a:txBody>
                    <a:bodyPr/>
                    <a:lstStyle/>
                    <a:p>
                      <a:pPr algn="ctr"/>
                      <a:r>
                        <a:rPr lang="en-US" sz="1600" dirty="0" smtClean="0"/>
                        <a:t>&gt;4.5</a:t>
                      </a:r>
                      <a:endParaRPr lang="en-US" sz="1600" dirty="0"/>
                    </a:p>
                  </a:txBody>
                  <a:tcPr>
                    <a:solidFill>
                      <a:schemeClr val="accent4">
                        <a:lumMod val="20000"/>
                        <a:lumOff val="80000"/>
                      </a:schemeClr>
                    </a:solidFill>
                  </a:tcPr>
                </a:tc>
              </a:tr>
              <a:tr h="348152">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128</a:t>
                      </a:r>
                    </a:p>
                  </a:txBody>
                  <a:tcPr>
                    <a:solidFill>
                      <a:schemeClr val="accent4">
                        <a:lumMod val="20000"/>
                        <a:lumOff val="80000"/>
                      </a:schemeClr>
                    </a:solidFill>
                  </a:tcPr>
                </a:tc>
                <a:tc>
                  <a:txBody>
                    <a:bodyPr/>
                    <a:lstStyle/>
                    <a:p>
                      <a:pPr algn="ctr"/>
                      <a:r>
                        <a:rPr lang="en-US" sz="1600" dirty="0" smtClean="0"/>
                        <a:t>0.95</a:t>
                      </a:r>
                      <a:endParaRPr lang="en-US" sz="1600" dirty="0"/>
                    </a:p>
                  </a:txBody>
                  <a:tcPr>
                    <a:solidFill>
                      <a:schemeClr val="accent4">
                        <a:lumMod val="20000"/>
                        <a:lumOff val="80000"/>
                      </a:schemeClr>
                    </a:solidFill>
                  </a:tcPr>
                </a:tc>
                <a:tc>
                  <a:txBody>
                    <a:bodyPr/>
                    <a:lstStyle/>
                    <a:p>
                      <a:pPr algn="ctr"/>
                      <a:r>
                        <a:rPr lang="en-US" sz="1600" dirty="0" smtClean="0"/>
                        <a:t>1.15</a:t>
                      </a:r>
                      <a:endParaRPr lang="en-US" sz="1600" dirty="0"/>
                    </a:p>
                  </a:txBody>
                  <a:tcPr>
                    <a:solidFill>
                      <a:schemeClr val="accent4">
                        <a:lumMod val="20000"/>
                        <a:lumOff val="80000"/>
                      </a:schemeClr>
                    </a:solidFill>
                  </a:tcPr>
                </a:tc>
                <a:tc>
                  <a:txBody>
                    <a:bodyPr/>
                    <a:lstStyle/>
                    <a:p>
                      <a:pPr algn="ctr"/>
                      <a:r>
                        <a:rPr lang="en-US" sz="1600" dirty="0" smtClean="0"/>
                        <a:t>6.1</a:t>
                      </a:r>
                      <a:endParaRPr lang="en-US" sz="1600" dirty="0"/>
                    </a:p>
                  </a:txBody>
                  <a:tcPr>
                    <a:solidFill>
                      <a:schemeClr val="accent4">
                        <a:lumMod val="20000"/>
                        <a:lumOff val="80000"/>
                      </a:schemeClr>
                    </a:solidFill>
                  </a:tcPr>
                </a:tc>
                <a:tc>
                  <a:txBody>
                    <a:bodyPr/>
                    <a:lstStyle/>
                    <a:p>
                      <a:pPr algn="ctr"/>
                      <a:r>
                        <a:rPr lang="en-US" sz="1600" dirty="0" smtClean="0"/>
                        <a:t>2.55</a:t>
                      </a:r>
                      <a:endParaRPr lang="en-US" sz="1600" dirty="0"/>
                    </a:p>
                  </a:txBody>
                  <a:tcPr>
                    <a:solidFill>
                      <a:schemeClr val="accent4">
                        <a:lumMod val="20000"/>
                        <a:lumOff val="80000"/>
                      </a:schemeClr>
                    </a:solidFill>
                  </a:tcPr>
                </a:tc>
                <a:tc>
                  <a:txBody>
                    <a:bodyPr/>
                    <a:lstStyle/>
                    <a:p>
                      <a:pPr algn="ctr"/>
                      <a:r>
                        <a:rPr lang="en-US" sz="1600" dirty="0" smtClean="0"/>
                        <a:t>0.95</a:t>
                      </a:r>
                      <a:endParaRPr lang="en-US" sz="1600" dirty="0"/>
                    </a:p>
                  </a:txBody>
                  <a:tcPr>
                    <a:solidFill>
                      <a:schemeClr val="accent4">
                        <a:lumMod val="20000"/>
                        <a:lumOff val="80000"/>
                      </a:schemeClr>
                    </a:solidFill>
                  </a:tcPr>
                </a:tc>
                <a:tc>
                  <a:txBody>
                    <a:bodyPr/>
                    <a:lstStyle/>
                    <a:p>
                      <a:pPr algn="ctr"/>
                      <a:r>
                        <a:rPr lang="en-US" sz="1600" dirty="0" smtClean="0"/>
                        <a:t>1.2</a:t>
                      </a:r>
                      <a:endParaRPr lang="en-US" sz="1600" dirty="0"/>
                    </a:p>
                  </a:txBody>
                  <a:tcPr>
                    <a:solidFill>
                      <a:schemeClr val="accent4">
                        <a:lumMod val="20000"/>
                        <a:lumOff val="80000"/>
                      </a:schemeClr>
                    </a:solidFill>
                  </a:tcPr>
                </a:tc>
                <a:tc>
                  <a:txBody>
                    <a:bodyPr/>
                    <a:lstStyle/>
                    <a:p>
                      <a:pPr algn="ctr"/>
                      <a:r>
                        <a:rPr lang="en-US" sz="1600" dirty="0" smtClean="0"/>
                        <a:t>4.5</a:t>
                      </a:r>
                      <a:endParaRPr lang="en-US" sz="1600" dirty="0"/>
                    </a:p>
                  </a:txBody>
                  <a:tcPr>
                    <a:solidFill>
                      <a:schemeClr val="accent4">
                        <a:lumMod val="20000"/>
                        <a:lumOff val="80000"/>
                      </a:schemeClr>
                    </a:solidFill>
                  </a:tcPr>
                </a:tc>
                <a:tc>
                  <a:txBody>
                    <a:bodyPr/>
                    <a:lstStyle/>
                    <a:p>
                      <a:pPr algn="ctr"/>
                      <a:r>
                        <a:rPr lang="en-US" sz="1600" dirty="0" smtClean="0"/>
                        <a:t>1.75</a:t>
                      </a:r>
                      <a:endParaRPr lang="en-US" sz="1600" dirty="0"/>
                    </a:p>
                  </a:txBody>
                  <a:tcPr>
                    <a:solidFill>
                      <a:schemeClr val="accent4">
                        <a:lumMod val="20000"/>
                        <a:lumOff val="80000"/>
                      </a:schemeClr>
                    </a:solidFill>
                  </a:tcPr>
                </a:tc>
              </a:tr>
              <a:tr h="348152">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512</a:t>
                      </a:r>
                    </a:p>
                  </a:txBody>
                  <a:tcPr>
                    <a:solidFill>
                      <a:schemeClr val="accent4">
                        <a:lumMod val="20000"/>
                        <a:lumOff val="80000"/>
                      </a:schemeClr>
                    </a:solidFill>
                  </a:tcPr>
                </a:tc>
                <a:tc>
                  <a:txBody>
                    <a:bodyPr/>
                    <a:lstStyle/>
                    <a:p>
                      <a:pPr algn="ctr"/>
                      <a:r>
                        <a:rPr lang="en-US" sz="1600" dirty="0" smtClean="0"/>
                        <a:t>1.05</a:t>
                      </a:r>
                      <a:endParaRPr lang="en-US" sz="1600" dirty="0"/>
                    </a:p>
                  </a:txBody>
                  <a:tcPr>
                    <a:solidFill>
                      <a:schemeClr val="accent4">
                        <a:lumMod val="20000"/>
                        <a:lumOff val="80000"/>
                      </a:schemeClr>
                    </a:solidFill>
                  </a:tcPr>
                </a:tc>
                <a:tc>
                  <a:txBody>
                    <a:bodyPr/>
                    <a:lstStyle/>
                    <a:p>
                      <a:pPr algn="ctr"/>
                      <a:r>
                        <a:rPr lang="en-US" sz="1600" dirty="0" smtClean="0"/>
                        <a:t>1.05</a:t>
                      </a:r>
                      <a:endParaRPr lang="en-US" sz="1600" dirty="0"/>
                    </a:p>
                  </a:txBody>
                  <a:tcPr>
                    <a:solidFill>
                      <a:schemeClr val="accent4">
                        <a:lumMod val="20000"/>
                        <a:lumOff val="80000"/>
                      </a:schemeClr>
                    </a:solidFill>
                  </a:tcPr>
                </a:tc>
                <a:tc>
                  <a:txBody>
                    <a:bodyPr/>
                    <a:lstStyle/>
                    <a:p>
                      <a:pPr algn="ctr"/>
                      <a:r>
                        <a:rPr lang="en-US" sz="1600" dirty="0" smtClean="0"/>
                        <a:t>3.1</a:t>
                      </a:r>
                      <a:endParaRPr lang="en-US" sz="1600" dirty="0"/>
                    </a:p>
                  </a:txBody>
                  <a:tcPr>
                    <a:solidFill>
                      <a:schemeClr val="accent4">
                        <a:lumMod val="20000"/>
                        <a:lumOff val="80000"/>
                      </a:schemeClr>
                    </a:solidFill>
                  </a:tcPr>
                </a:tc>
                <a:tc>
                  <a:txBody>
                    <a:bodyPr/>
                    <a:lstStyle/>
                    <a:p>
                      <a:pPr algn="ctr"/>
                      <a:r>
                        <a:rPr lang="en-US" sz="1600" dirty="0" smtClean="0"/>
                        <a:t>1.05</a:t>
                      </a:r>
                      <a:endParaRPr lang="en-US" sz="1600" dirty="0"/>
                    </a:p>
                  </a:txBody>
                  <a:tcPr>
                    <a:solidFill>
                      <a:schemeClr val="accent4">
                        <a:lumMod val="20000"/>
                        <a:lumOff val="80000"/>
                      </a:schemeClr>
                    </a:solidFill>
                  </a:tcPr>
                </a:tc>
                <a:tc>
                  <a:txBody>
                    <a:bodyPr/>
                    <a:lstStyle/>
                    <a:p>
                      <a:pPr algn="ctr"/>
                      <a:r>
                        <a:rPr lang="en-US" sz="1600" dirty="0" smtClean="0"/>
                        <a:t>0.95</a:t>
                      </a:r>
                      <a:endParaRPr lang="en-US" sz="1600" dirty="0"/>
                    </a:p>
                  </a:txBody>
                  <a:tcPr>
                    <a:solidFill>
                      <a:schemeClr val="accent4">
                        <a:lumMod val="20000"/>
                        <a:lumOff val="80000"/>
                      </a:schemeClr>
                    </a:solidFill>
                  </a:tcPr>
                </a:tc>
                <a:tc>
                  <a:txBody>
                    <a:bodyPr/>
                    <a:lstStyle/>
                    <a:p>
                      <a:pPr algn="ctr"/>
                      <a:r>
                        <a:rPr lang="en-US" sz="1600" dirty="0" smtClean="0"/>
                        <a:t>1.05</a:t>
                      </a:r>
                      <a:endParaRPr lang="en-US" sz="1600" dirty="0"/>
                    </a:p>
                  </a:txBody>
                  <a:tcPr>
                    <a:solidFill>
                      <a:schemeClr val="accent4">
                        <a:lumMod val="20000"/>
                        <a:lumOff val="80000"/>
                      </a:schemeClr>
                    </a:solidFill>
                  </a:tcPr>
                </a:tc>
                <a:tc>
                  <a:txBody>
                    <a:bodyPr/>
                    <a:lstStyle/>
                    <a:p>
                      <a:pPr algn="ctr"/>
                      <a:r>
                        <a:rPr lang="en-US" sz="1600" dirty="0" smtClean="0"/>
                        <a:t>2.6</a:t>
                      </a:r>
                      <a:endParaRPr lang="en-US" sz="1600" dirty="0"/>
                    </a:p>
                  </a:txBody>
                  <a:tcPr>
                    <a:solidFill>
                      <a:schemeClr val="accent4">
                        <a:lumMod val="20000"/>
                        <a:lumOff val="80000"/>
                      </a:schemeClr>
                    </a:solidFill>
                  </a:tcPr>
                </a:tc>
                <a:tc>
                  <a:txBody>
                    <a:bodyPr/>
                    <a:lstStyle/>
                    <a:p>
                      <a:pPr algn="ctr"/>
                      <a:r>
                        <a:rPr lang="en-US" sz="1600" dirty="0" smtClean="0"/>
                        <a:t>0.8</a:t>
                      </a:r>
                      <a:endParaRPr lang="en-US" sz="1600" dirty="0"/>
                    </a:p>
                  </a:txBody>
                  <a:tcPr>
                    <a:solidFill>
                      <a:schemeClr val="accent4">
                        <a:lumMod val="20000"/>
                        <a:lumOff val="80000"/>
                      </a:schemeClr>
                    </a:solidFill>
                  </a:tcPr>
                </a:tc>
              </a:tr>
              <a:tr h="348152">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B050"/>
                          </a:solidFill>
                        </a:rPr>
                        <a:t> </a:t>
                      </a:r>
                      <a:r>
                        <a:rPr lang="en-US" sz="1600" b="1" dirty="0" smtClean="0">
                          <a:solidFill>
                            <a:srgbClr val="00B050"/>
                          </a:solidFill>
                        </a:rPr>
                        <a:t>roll</a:t>
                      </a:r>
                      <a:r>
                        <a:rPr lang="en-US" sz="1600" b="1" baseline="0" dirty="0" smtClean="0">
                          <a:solidFill>
                            <a:srgbClr val="00B050"/>
                          </a:solidFill>
                        </a:rPr>
                        <a:t> off factor of 0.5</a:t>
                      </a:r>
                      <a:endParaRPr lang="en-US" sz="1600" b="1" dirty="0" smtClean="0">
                        <a:solidFill>
                          <a:srgbClr val="00B050"/>
                        </a:solidFill>
                      </a:endParaRPr>
                    </a:p>
                  </a:txBody>
                  <a:tcPr>
                    <a:solidFill>
                      <a:schemeClr val="accent6">
                        <a:lumMod val="20000"/>
                        <a:lumOff val="80000"/>
                      </a:schemeClr>
                    </a:solidFill>
                  </a:tcPr>
                </a:tc>
                <a:tc>
                  <a:txBody>
                    <a:bodyPr/>
                    <a:lstStyle/>
                    <a:p>
                      <a:pPr algn="ctr"/>
                      <a:r>
                        <a:rPr lang="en-US" sz="1600" b="0" dirty="0" smtClean="0">
                          <a:solidFill>
                            <a:schemeClr val="tx1"/>
                          </a:solidFill>
                        </a:rPr>
                        <a:t>32</a:t>
                      </a:r>
                      <a:endParaRPr lang="en-US" sz="1600" b="0" dirty="0">
                        <a:solidFill>
                          <a:schemeClr val="tx1"/>
                        </a:solidFill>
                      </a:endParaRPr>
                    </a:p>
                  </a:txBody>
                  <a:tcPr>
                    <a:solidFill>
                      <a:schemeClr val="accent6">
                        <a:lumMod val="20000"/>
                        <a:lumOff val="80000"/>
                      </a:schemeClr>
                    </a:solidFill>
                  </a:tcPr>
                </a:tc>
                <a:tc>
                  <a:txBody>
                    <a:bodyPr/>
                    <a:lstStyle/>
                    <a:p>
                      <a:pPr algn="ctr"/>
                      <a:r>
                        <a:rPr lang="en-US" sz="1600" dirty="0" smtClean="0"/>
                        <a:t>0.8</a:t>
                      </a:r>
                      <a:endParaRPr lang="en-US" sz="1600" dirty="0"/>
                    </a:p>
                  </a:txBody>
                  <a:tcPr>
                    <a:solidFill>
                      <a:schemeClr val="accent6">
                        <a:lumMod val="20000"/>
                        <a:lumOff val="80000"/>
                      </a:schemeClr>
                    </a:solidFill>
                  </a:tcPr>
                </a:tc>
                <a:tc>
                  <a:txBody>
                    <a:bodyPr/>
                    <a:lstStyle/>
                    <a:p>
                      <a:pPr algn="ctr"/>
                      <a:r>
                        <a:rPr lang="en-US" sz="1600" dirty="0" smtClean="0"/>
                        <a:t>1.4</a:t>
                      </a:r>
                      <a:endParaRPr lang="en-US" sz="1600" dirty="0"/>
                    </a:p>
                  </a:txBody>
                  <a:tcPr>
                    <a:solidFill>
                      <a:schemeClr val="accent6">
                        <a:lumMod val="20000"/>
                        <a:lumOff val="80000"/>
                      </a:schemeClr>
                    </a:solidFill>
                  </a:tcPr>
                </a:tc>
                <a:tc>
                  <a:txBody>
                    <a:bodyPr/>
                    <a:lstStyle/>
                    <a:p>
                      <a:pPr algn="ctr"/>
                      <a:r>
                        <a:rPr lang="en-US" sz="1600" dirty="0" smtClean="0"/>
                        <a:t>&gt;10</a:t>
                      </a:r>
                      <a:endParaRPr lang="en-US" sz="1600" dirty="0"/>
                    </a:p>
                  </a:txBody>
                  <a:tcPr>
                    <a:solidFill>
                      <a:schemeClr val="accent6">
                        <a:lumMod val="20000"/>
                        <a:lumOff val="80000"/>
                      </a:schemeClr>
                    </a:solidFill>
                  </a:tcPr>
                </a:tc>
                <a:tc>
                  <a:txBody>
                    <a:bodyPr/>
                    <a:lstStyle/>
                    <a:p>
                      <a:pPr algn="ctr"/>
                      <a:r>
                        <a:rPr lang="en-US" sz="1600" dirty="0" smtClean="0"/>
                        <a:t>&gt;4.5</a:t>
                      </a:r>
                      <a:endParaRPr lang="en-US" sz="1600" dirty="0"/>
                    </a:p>
                  </a:txBody>
                  <a:tcPr>
                    <a:solidFill>
                      <a:schemeClr val="accent6">
                        <a:lumMod val="20000"/>
                        <a:lumOff val="80000"/>
                      </a:schemeClr>
                    </a:solidFill>
                  </a:tcPr>
                </a:tc>
                <a:tc>
                  <a:txBody>
                    <a:bodyPr/>
                    <a:lstStyle/>
                    <a:p>
                      <a:pPr algn="ctr"/>
                      <a:r>
                        <a:rPr lang="en-US" sz="1600" dirty="0" smtClean="0"/>
                        <a:t>0.65</a:t>
                      </a:r>
                      <a:endParaRPr lang="en-US" sz="1600" dirty="0"/>
                    </a:p>
                  </a:txBody>
                  <a:tcPr>
                    <a:solidFill>
                      <a:schemeClr val="accent6">
                        <a:lumMod val="20000"/>
                        <a:lumOff val="80000"/>
                      </a:schemeClr>
                    </a:solidFill>
                  </a:tcPr>
                </a:tc>
                <a:tc>
                  <a:txBody>
                    <a:bodyPr/>
                    <a:lstStyle/>
                    <a:p>
                      <a:pPr algn="ctr"/>
                      <a:r>
                        <a:rPr lang="en-US" sz="1600" dirty="0" smtClean="0"/>
                        <a:t>1.6</a:t>
                      </a:r>
                      <a:endParaRPr lang="en-US" sz="1600" dirty="0"/>
                    </a:p>
                  </a:txBody>
                  <a:tcPr>
                    <a:solidFill>
                      <a:schemeClr val="accent6">
                        <a:lumMod val="20000"/>
                        <a:lumOff val="80000"/>
                      </a:schemeClr>
                    </a:solidFill>
                  </a:tcPr>
                </a:tc>
                <a:tc>
                  <a:txBody>
                    <a:bodyPr/>
                    <a:lstStyle/>
                    <a:p>
                      <a:pPr algn="ctr"/>
                      <a:r>
                        <a:rPr lang="en-US" sz="1600" dirty="0" smtClean="0"/>
                        <a:t>&gt;10</a:t>
                      </a:r>
                      <a:endParaRPr lang="en-US" sz="1600" dirty="0"/>
                    </a:p>
                  </a:txBody>
                  <a:tcPr>
                    <a:solidFill>
                      <a:schemeClr val="accent6">
                        <a:lumMod val="20000"/>
                        <a:lumOff val="80000"/>
                      </a:schemeClr>
                    </a:solidFill>
                  </a:tcPr>
                </a:tc>
                <a:tc>
                  <a:txBody>
                    <a:bodyPr/>
                    <a:lstStyle/>
                    <a:p>
                      <a:pPr algn="ctr"/>
                      <a:r>
                        <a:rPr lang="en-US" sz="1600" dirty="0" smtClean="0"/>
                        <a:t>&gt;4.5</a:t>
                      </a:r>
                      <a:endParaRPr lang="en-US" sz="1600" dirty="0"/>
                    </a:p>
                  </a:txBody>
                  <a:tcPr>
                    <a:solidFill>
                      <a:schemeClr val="accent6">
                        <a:lumMod val="20000"/>
                        <a:lumOff val="80000"/>
                      </a:schemeClr>
                    </a:solidFill>
                  </a:tcPr>
                </a:tc>
              </a:tr>
              <a:tr h="348152">
                <a:tc vMerge="1">
                  <a:txBody>
                    <a:bodyPr/>
                    <a:lstStyle/>
                    <a:p>
                      <a:endParaRPr lang="en-US"/>
                    </a:p>
                  </a:txBody>
                  <a:tcPr/>
                </a:tc>
                <a:tc>
                  <a:txBody>
                    <a:bodyPr/>
                    <a:lstStyle/>
                    <a:p>
                      <a:pPr algn="ctr"/>
                      <a:r>
                        <a:rPr lang="en-US" sz="1600" dirty="0" smtClean="0">
                          <a:solidFill>
                            <a:srgbClr val="FF0000"/>
                          </a:solidFill>
                        </a:rPr>
                        <a:t>128</a:t>
                      </a:r>
                      <a:endParaRPr lang="en-US" sz="1600" dirty="0">
                        <a:solidFill>
                          <a:srgbClr val="FF0000"/>
                        </a:solidFill>
                      </a:endParaRPr>
                    </a:p>
                  </a:txBody>
                  <a:tcPr>
                    <a:solidFill>
                      <a:schemeClr val="accent6">
                        <a:lumMod val="20000"/>
                        <a:lumOff val="80000"/>
                      </a:schemeClr>
                    </a:solidFill>
                  </a:tcPr>
                </a:tc>
                <a:tc>
                  <a:txBody>
                    <a:bodyPr/>
                    <a:lstStyle/>
                    <a:p>
                      <a:pPr algn="ctr"/>
                      <a:r>
                        <a:rPr lang="en-US" sz="1600" dirty="0" smtClean="0">
                          <a:solidFill>
                            <a:srgbClr val="FF0000"/>
                          </a:solidFill>
                        </a:rPr>
                        <a:t>0.9</a:t>
                      </a:r>
                      <a:endParaRPr lang="en-US" sz="1600" dirty="0">
                        <a:solidFill>
                          <a:srgbClr val="FF0000"/>
                        </a:solidFill>
                      </a:endParaRPr>
                    </a:p>
                  </a:txBody>
                  <a:tcPr>
                    <a:solidFill>
                      <a:schemeClr val="accent6">
                        <a:lumMod val="20000"/>
                        <a:lumOff val="80000"/>
                      </a:schemeClr>
                    </a:solidFill>
                  </a:tcPr>
                </a:tc>
                <a:tc>
                  <a:txBody>
                    <a:bodyPr/>
                    <a:lstStyle/>
                    <a:p>
                      <a:pPr algn="ctr"/>
                      <a:r>
                        <a:rPr lang="en-US" sz="1600" dirty="0" smtClean="0">
                          <a:solidFill>
                            <a:srgbClr val="FF0000"/>
                          </a:solidFill>
                        </a:rPr>
                        <a:t>1.4</a:t>
                      </a:r>
                      <a:endParaRPr lang="en-US" sz="1600" dirty="0">
                        <a:solidFill>
                          <a:srgbClr val="FF0000"/>
                        </a:solidFill>
                      </a:endParaRPr>
                    </a:p>
                  </a:txBody>
                  <a:tcPr>
                    <a:solidFill>
                      <a:schemeClr val="accent6">
                        <a:lumMod val="20000"/>
                        <a:lumOff val="80000"/>
                      </a:schemeClr>
                    </a:solidFill>
                  </a:tcPr>
                </a:tc>
                <a:tc>
                  <a:txBody>
                    <a:bodyPr/>
                    <a:lstStyle/>
                    <a:p>
                      <a:pPr algn="ctr"/>
                      <a:r>
                        <a:rPr lang="en-US" sz="1600" dirty="0" smtClean="0">
                          <a:solidFill>
                            <a:srgbClr val="FF0000"/>
                          </a:solidFill>
                        </a:rPr>
                        <a:t>2.0</a:t>
                      </a:r>
                      <a:endParaRPr lang="en-US" sz="1600" dirty="0">
                        <a:solidFill>
                          <a:srgbClr val="FF0000"/>
                        </a:solidFill>
                      </a:endParaRPr>
                    </a:p>
                  </a:txBody>
                  <a:tcPr>
                    <a:solidFill>
                      <a:schemeClr val="accent6">
                        <a:lumMod val="20000"/>
                        <a:lumOff val="80000"/>
                      </a:schemeClr>
                    </a:solidFill>
                  </a:tcPr>
                </a:tc>
                <a:tc>
                  <a:txBody>
                    <a:bodyPr/>
                    <a:lstStyle/>
                    <a:p>
                      <a:pPr algn="ctr"/>
                      <a:r>
                        <a:rPr lang="en-US" sz="1600" dirty="0" smtClean="0">
                          <a:solidFill>
                            <a:srgbClr val="FF0000"/>
                          </a:solidFill>
                        </a:rPr>
                        <a:t>0.5</a:t>
                      </a:r>
                      <a:endParaRPr lang="en-US" sz="1600" dirty="0">
                        <a:solidFill>
                          <a:srgbClr val="FF0000"/>
                        </a:solidFill>
                      </a:endParaRPr>
                    </a:p>
                  </a:txBody>
                  <a:tcPr>
                    <a:solidFill>
                      <a:schemeClr val="accent6">
                        <a:lumMod val="20000"/>
                        <a:lumOff val="80000"/>
                      </a:schemeClr>
                    </a:solidFill>
                  </a:tcPr>
                </a:tc>
                <a:tc>
                  <a:txBody>
                    <a:bodyPr/>
                    <a:lstStyle/>
                    <a:p>
                      <a:pPr algn="ctr"/>
                      <a:r>
                        <a:rPr lang="en-US" sz="1600" dirty="0" smtClean="0"/>
                        <a:t>1.05</a:t>
                      </a:r>
                      <a:endParaRPr lang="en-US" sz="1600" dirty="0"/>
                    </a:p>
                  </a:txBody>
                  <a:tcPr>
                    <a:solidFill>
                      <a:schemeClr val="accent6">
                        <a:lumMod val="20000"/>
                        <a:lumOff val="80000"/>
                      </a:schemeClr>
                    </a:solidFill>
                  </a:tcPr>
                </a:tc>
                <a:tc>
                  <a:txBody>
                    <a:bodyPr/>
                    <a:lstStyle/>
                    <a:p>
                      <a:pPr algn="ctr"/>
                      <a:r>
                        <a:rPr lang="en-US" sz="1600" dirty="0" smtClean="0"/>
                        <a:t>1.4</a:t>
                      </a:r>
                      <a:endParaRPr lang="en-US" sz="1600" dirty="0"/>
                    </a:p>
                  </a:txBody>
                  <a:tcPr>
                    <a:solidFill>
                      <a:schemeClr val="accent6">
                        <a:lumMod val="20000"/>
                        <a:lumOff val="80000"/>
                      </a:schemeClr>
                    </a:solidFill>
                  </a:tcPr>
                </a:tc>
                <a:tc>
                  <a:txBody>
                    <a:bodyPr/>
                    <a:lstStyle/>
                    <a:p>
                      <a:pPr algn="ctr"/>
                      <a:r>
                        <a:rPr lang="en-US" sz="1600" dirty="0" smtClean="0"/>
                        <a:t>3.8</a:t>
                      </a:r>
                      <a:endParaRPr lang="en-US" sz="1600" dirty="0"/>
                    </a:p>
                  </a:txBody>
                  <a:tcPr>
                    <a:solidFill>
                      <a:schemeClr val="accent6">
                        <a:lumMod val="20000"/>
                        <a:lumOff val="80000"/>
                      </a:schemeClr>
                    </a:solidFill>
                  </a:tcPr>
                </a:tc>
                <a:tc>
                  <a:txBody>
                    <a:bodyPr/>
                    <a:lstStyle/>
                    <a:p>
                      <a:pPr algn="ctr"/>
                      <a:r>
                        <a:rPr lang="en-US" sz="1600" dirty="0" smtClean="0"/>
                        <a:t>1.4</a:t>
                      </a:r>
                      <a:endParaRPr lang="en-US" sz="1600" dirty="0"/>
                    </a:p>
                  </a:txBody>
                  <a:tcPr>
                    <a:solidFill>
                      <a:schemeClr val="accent6">
                        <a:lumMod val="20000"/>
                        <a:lumOff val="80000"/>
                      </a:schemeClr>
                    </a:solidFill>
                  </a:tcPr>
                </a:tc>
              </a:tr>
              <a:tr h="348152">
                <a:tc vMerge="1">
                  <a:txBody>
                    <a:bodyPr/>
                    <a:lstStyle/>
                    <a:p>
                      <a:endParaRPr lang="en-US"/>
                    </a:p>
                  </a:txBody>
                  <a:tcPr/>
                </a:tc>
                <a:tc>
                  <a:txBody>
                    <a:bodyPr/>
                    <a:lstStyle/>
                    <a:p>
                      <a:pPr algn="ctr"/>
                      <a:r>
                        <a:rPr lang="en-US" sz="1600" dirty="0" smtClean="0"/>
                        <a:t>512</a:t>
                      </a:r>
                      <a:endParaRPr lang="en-US" sz="1600" dirty="0"/>
                    </a:p>
                  </a:txBody>
                  <a:tcPr>
                    <a:solidFill>
                      <a:schemeClr val="accent6">
                        <a:lumMod val="20000"/>
                        <a:lumOff val="80000"/>
                      </a:schemeClr>
                    </a:solidFill>
                  </a:tcPr>
                </a:tc>
                <a:tc>
                  <a:txBody>
                    <a:bodyPr/>
                    <a:lstStyle/>
                    <a:p>
                      <a:pPr algn="ctr"/>
                      <a:r>
                        <a:rPr lang="en-US" sz="1600" dirty="0" smtClean="0"/>
                        <a:t>0.9</a:t>
                      </a:r>
                      <a:endParaRPr lang="en-US" sz="1600" dirty="0"/>
                    </a:p>
                  </a:txBody>
                  <a:tcPr>
                    <a:solidFill>
                      <a:schemeClr val="accent6">
                        <a:lumMod val="20000"/>
                        <a:lumOff val="80000"/>
                      </a:schemeClr>
                    </a:solidFill>
                  </a:tcPr>
                </a:tc>
                <a:tc>
                  <a:txBody>
                    <a:bodyPr/>
                    <a:lstStyle/>
                    <a:p>
                      <a:pPr algn="ctr"/>
                      <a:r>
                        <a:rPr lang="en-US" sz="1600" dirty="0" smtClean="0"/>
                        <a:t>1.35</a:t>
                      </a:r>
                      <a:endParaRPr lang="en-US" sz="1600" dirty="0"/>
                    </a:p>
                  </a:txBody>
                  <a:tcPr>
                    <a:solidFill>
                      <a:schemeClr val="accent6">
                        <a:lumMod val="20000"/>
                        <a:lumOff val="80000"/>
                      </a:schemeClr>
                    </a:solidFill>
                  </a:tcPr>
                </a:tc>
                <a:tc>
                  <a:txBody>
                    <a:bodyPr/>
                    <a:lstStyle/>
                    <a:p>
                      <a:pPr algn="ctr"/>
                      <a:r>
                        <a:rPr lang="en-US" sz="1600" dirty="0" smtClean="0"/>
                        <a:t>1.45</a:t>
                      </a:r>
                      <a:endParaRPr lang="en-US" sz="1600" dirty="0"/>
                    </a:p>
                  </a:txBody>
                  <a:tcPr>
                    <a:solidFill>
                      <a:schemeClr val="accent6">
                        <a:lumMod val="20000"/>
                        <a:lumOff val="80000"/>
                      </a:schemeClr>
                    </a:solidFill>
                  </a:tcPr>
                </a:tc>
                <a:tc>
                  <a:txBody>
                    <a:bodyPr/>
                    <a:lstStyle/>
                    <a:p>
                      <a:pPr algn="ctr"/>
                      <a:r>
                        <a:rPr lang="en-US" sz="1600" dirty="0" smtClean="0"/>
                        <a:t>0.23</a:t>
                      </a:r>
                      <a:endParaRPr lang="en-US" sz="1600" dirty="0"/>
                    </a:p>
                  </a:txBody>
                  <a:tcPr>
                    <a:solidFill>
                      <a:schemeClr val="accent6">
                        <a:lumMod val="20000"/>
                        <a:lumOff val="80000"/>
                      </a:schemeClr>
                    </a:solidFill>
                  </a:tcPr>
                </a:tc>
                <a:tc>
                  <a:txBody>
                    <a:bodyPr/>
                    <a:lstStyle/>
                    <a:p>
                      <a:pPr algn="ctr"/>
                      <a:r>
                        <a:rPr lang="en-US" sz="1600" dirty="0" smtClean="0"/>
                        <a:t>1.15</a:t>
                      </a:r>
                      <a:endParaRPr lang="en-US" sz="1600" dirty="0"/>
                    </a:p>
                  </a:txBody>
                  <a:tcPr>
                    <a:solidFill>
                      <a:schemeClr val="accent6">
                        <a:lumMod val="20000"/>
                        <a:lumOff val="80000"/>
                      </a:schemeClr>
                    </a:solidFill>
                  </a:tcPr>
                </a:tc>
                <a:tc>
                  <a:txBody>
                    <a:bodyPr/>
                    <a:lstStyle/>
                    <a:p>
                      <a:pPr algn="ctr"/>
                      <a:r>
                        <a:rPr lang="en-US" sz="1600" dirty="0" smtClean="0"/>
                        <a:t>1.4</a:t>
                      </a:r>
                      <a:endParaRPr lang="en-US" sz="1600" dirty="0"/>
                    </a:p>
                  </a:txBody>
                  <a:tcPr>
                    <a:solidFill>
                      <a:schemeClr val="accent6">
                        <a:lumMod val="20000"/>
                        <a:lumOff val="80000"/>
                      </a:schemeClr>
                    </a:solidFill>
                  </a:tcPr>
                </a:tc>
                <a:tc>
                  <a:txBody>
                    <a:bodyPr/>
                    <a:lstStyle/>
                    <a:p>
                      <a:pPr algn="ctr"/>
                      <a:r>
                        <a:rPr lang="en-US" sz="1600" dirty="0" smtClean="0"/>
                        <a:t>1.5</a:t>
                      </a:r>
                      <a:endParaRPr lang="en-US" sz="1600" dirty="0"/>
                    </a:p>
                  </a:txBody>
                  <a:tcPr>
                    <a:solidFill>
                      <a:schemeClr val="accent6">
                        <a:lumMod val="20000"/>
                        <a:lumOff val="80000"/>
                      </a:schemeClr>
                    </a:solidFill>
                  </a:tcPr>
                </a:tc>
                <a:tc>
                  <a:txBody>
                    <a:bodyPr/>
                    <a:lstStyle/>
                    <a:p>
                      <a:pPr algn="ctr"/>
                      <a:r>
                        <a:rPr lang="en-US" sz="1600" dirty="0" smtClean="0"/>
                        <a:t>0.25</a:t>
                      </a:r>
                      <a:endParaRPr lang="en-US" sz="1600" dirty="0"/>
                    </a:p>
                  </a:txBody>
                  <a:tcPr>
                    <a:solidFill>
                      <a:schemeClr val="accent6">
                        <a:lumMod val="20000"/>
                        <a:lumOff val="80000"/>
                      </a:schemeClr>
                    </a:solidFill>
                  </a:tcPr>
                </a:tc>
              </a:tr>
              <a:tr h="348152">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B050"/>
                          </a:solidFill>
                        </a:rPr>
                        <a:t> </a:t>
                      </a:r>
                      <a:r>
                        <a:rPr lang="en-US" sz="1600" b="1" dirty="0" smtClean="0">
                          <a:solidFill>
                            <a:srgbClr val="00B050"/>
                          </a:solidFill>
                        </a:rPr>
                        <a:t>roll</a:t>
                      </a:r>
                      <a:r>
                        <a:rPr lang="en-US" sz="1600" b="1" baseline="0" dirty="0" smtClean="0">
                          <a:solidFill>
                            <a:srgbClr val="00B050"/>
                          </a:solidFill>
                        </a:rPr>
                        <a:t> off factor of 1</a:t>
                      </a:r>
                      <a:endParaRPr lang="en-US" sz="1600" b="1" dirty="0" smtClean="0">
                        <a:solidFill>
                          <a:srgbClr val="00B050"/>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00B050"/>
                        </a:solidFill>
                      </a:endParaRPr>
                    </a:p>
                  </a:txBody>
                  <a:tcPr>
                    <a:solidFill>
                      <a:schemeClr val="accent3">
                        <a:lumMod val="20000"/>
                        <a:lumOff val="80000"/>
                      </a:schemeClr>
                    </a:solidFill>
                  </a:tcPr>
                </a:tc>
                <a:tc>
                  <a:txBody>
                    <a:bodyPr/>
                    <a:lstStyle/>
                    <a:p>
                      <a:pPr algn="ctr"/>
                      <a:r>
                        <a:rPr lang="en-US" sz="1600" dirty="0" smtClean="0"/>
                        <a:t>32</a:t>
                      </a:r>
                      <a:endParaRPr lang="en-US" sz="1600" dirty="0"/>
                    </a:p>
                  </a:txBody>
                  <a:tcPr>
                    <a:solidFill>
                      <a:schemeClr val="accent3">
                        <a:lumMod val="20000"/>
                        <a:lumOff val="80000"/>
                      </a:schemeClr>
                    </a:solidFill>
                  </a:tcPr>
                </a:tc>
                <a:tc>
                  <a:txBody>
                    <a:bodyPr/>
                    <a:lstStyle/>
                    <a:p>
                      <a:pPr algn="ctr"/>
                      <a:r>
                        <a:rPr lang="en-US" sz="1600" dirty="0" smtClean="0"/>
                        <a:t>0.8</a:t>
                      </a:r>
                      <a:endParaRPr lang="en-US" sz="1600" dirty="0"/>
                    </a:p>
                  </a:txBody>
                  <a:tcPr>
                    <a:solidFill>
                      <a:schemeClr val="accent3">
                        <a:lumMod val="20000"/>
                        <a:lumOff val="80000"/>
                      </a:schemeClr>
                    </a:solidFill>
                  </a:tcPr>
                </a:tc>
                <a:tc>
                  <a:txBody>
                    <a:bodyPr/>
                    <a:lstStyle/>
                    <a:p>
                      <a:pPr algn="ctr"/>
                      <a:r>
                        <a:rPr lang="en-US" sz="1600" dirty="0" smtClean="0"/>
                        <a:t>1.6</a:t>
                      </a:r>
                      <a:endParaRPr lang="en-US" sz="1600" dirty="0"/>
                    </a:p>
                  </a:txBody>
                  <a:tcPr>
                    <a:solidFill>
                      <a:schemeClr val="accent3">
                        <a:lumMod val="20000"/>
                        <a:lumOff val="80000"/>
                      </a:schemeClr>
                    </a:solidFill>
                  </a:tcPr>
                </a:tc>
                <a:tc>
                  <a:txBody>
                    <a:bodyPr/>
                    <a:lstStyle/>
                    <a:p>
                      <a:pPr algn="ctr"/>
                      <a:r>
                        <a:rPr lang="en-US" sz="1600" dirty="0" smtClean="0"/>
                        <a:t>3.7</a:t>
                      </a:r>
                      <a:endParaRPr lang="en-US" sz="1600" dirty="0"/>
                    </a:p>
                  </a:txBody>
                  <a:tcPr>
                    <a:solidFill>
                      <a:schemeClr val="accent3">
                        <a:lumMod val="20000"/>
                        <a:lumOff val="80000"/>
                      </a:schemeClr>
                    </a:solidFill>
                  </a:tcPr>
                </a:tc>
                <a:tc>
                  <a:txBody>
                    <a:bodyPr/>
                    <a:lstStyle/>
                    <a:p>
                      <a:pPr algn="ctr"/>
                      <a:r>
                        <a:rPr lang="en-US" sz="1600" dirty="0" smtClean="0"/>
                        <a:t>0.85</a:t>
                      </a:r>
                      <a:endParaRPr lang="en-US" sz="1600" dirty="0"/>
                    </a:p>
                  </a:txBody>
                  <a:tcPr>
                    <a:solidFill>
                      <a:schemeClr val="accent3">
                        <a:lumMod val="20000"/>
                        <a:lumOff val="80000"/>
                      </a:schemeClr>
                    </a:solidFill>
                  </a:tcPr>
                </a:tc>
                <a:tc>
                  <a:txBody>
                    <a:bodyPr/>
                    <a:lstStyle/>
                    <a:p>
                      <a:pPr algn="ctr"/>
                      <a:r>
                        <a:rPr lang="en-US" sz="1600" dirty="0" smtClean="0"/>
                        <a:t>1.05</a:t>
                      </a:r>
                      <a:endParaRPr lang="en-US" sz="1600" dirty="0"/>
                    </a:p>
                  </a:txBody>
                  <a:tcPr>
                    <a:solidFill>
                      <a:schemeClr val="accent3">
                        <a:lumMod val="20000"/>
                        <a:lumOff val="80000"/>
                      </a:schemeClr>
                    </a:solidFill>
                  </a:tcPr>
                </a:tc>
                <a:tc>
                  <a:txBody>
                    <a:bodyPr/>
                    <a:lstStyle/>
                    <a:p>
                      <a:pPr algn="ctr"/>
                      <a:r>
                        <a:rPr lang="en-US" sz="1600" dirty="0" smtClean="0"/>
                        <a:t>1.8</a:t>
                      </a:r>
                      <a:endParaRPr lang="en-US" sz="1600" dirty="0"/>
                    </a:p>
                  </a:txBody>
                  <a:tcPr>
                    <a:solidFill>
                      <a:schemeClr val="accent3">
                        <a:lumMod val="20000"/>
                        <a:lumOff val="80000"/>
                      </a:schemeClr>
                    </a:solidFill>
                  </a:tcPr>
                </a:tc>
                <a:tc>
                  <a:txBody>
                    <a:bodyPr/>
                    <a:lstStyle/>
                    <a:p>
                      <a:pPr algn="ctr"/>
                      <a:r>
                        <a:rPr lang="en-US" sz="1600" dirty="0" smtClean="0"/>
                        <a:t>&gt;10</a:t>
                      </a:r>
                      <a:endParaRPr lang="en-US" sz="1600" dirty="0"/>
                    </a:p>
                  </a:txBody>
                  <a:tcPr>
                    <a:solidFill>
                      <a:schemeClr val="accent3">
                        <a:lumMod val="20000"/>
                        <a:lumOff val="80000"/>
                      </a:schemeClr>
                    </a:solidFill>
                  </a:tcPr>
                </a:tc>
                <a:tc>
                  <a:txBody>
                    <a:bodyPr/>
                    <a:lstStyle/>
                    <a:p>
                      <a:pPr algn="ctr"/>
                      <a:r>
                        <a:rPr lang="en-US" sz="1600" dirty="0" smtClean="0"/>
                        <a:t>&gt;4.5</a:t>
                      </a:r>
                      <a:endParaRPr lang="en-US" sz="1600" dirty="0"/>
                    </a:p>
                  </a:txBody>
                  <a:tcPr>
                    <a:solidFill>
                      <a:schemeClr val="accent3">
                        <a:lumMod val="20000"/>
                        <a:lumOff val="80000"/>
                      </a:schemeClr>
                    </a:solidFill>
                  </a:tcPr>
                </a:tc>
              </a:tr>
              <a:tr h="34815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a:solidFill>
                      <a:schemeClr val="accent3">
                        <a:lumMod val="20000"/>
                        <a:lumOff val="80000"/>
                      </a:schemeClr>
                    </a:solidFill>
                  </a:tcPr>
                </a:tc>
                <a:tc>
                  <a:txBody>
                    <a:bodyPr/>
                    <a:lstStyle/>
                    <a:p>
                      <a:pPr algn="ctr"/>
                      <a:r>
                        <a:rPr lang="en-US" sz="1600" dirty="0" smtClean="0"/>
                        <a:t>128</a:t>
                      </a:r>
                      <a:endParaRPr lang="en-US" sz="1600" dirty="0"/>
                    </a:p>
                  </a:txBody>
                  <a:tcPr>
                    <a:solidFill>
                      <a:schemeClr val="accent3">
                        <a:lumMod val="20000"/>
                        <a:lumOff val="80000"/>
                      </a:schemeClr>
                    </a:solidFill>
                  </a:tcPr>
                </a:tc>
                <a:tc>
                  <a:txBody>
                    <a:bodyPr/>
                    <a:lstStyle/>
                    <a:p>
                      <a:pPr algn="ctr"/>
                      <a:r>
                        <a:rPr lang="en-US" sz="1600" dirty="0" smtClean="0"/>
                        <a:t>0.8</a:t>
                      </a:r>
                      <a:endParaRPr lang="en-US" sz="1600" dirty="0"/>
                    </a:p>
                  </a:txBody>
                  <a:tcPr>
                    <a:solidFill>
                      <a:schemeClr val="accent3">
                        <a:lumMod val="20000"/>
                        <a:lumOff val="80000"/>
                      </a:schemeClr>
                    </a:solidFill>
                  </a:tcPr>
                </a:tc>
                <a:tc>
                  <a:txBody>
                    <a:bodyPr/>
                    <a:lstStyle/>
                    <a:p>
                      <a:pPr algn="ctr"/>
                      <a:r>
                        <a:rPr lang="en-US" sz="1600" dirty="0" smtClean="0"/>
                        <a:t>1.6</a:t>
                      </a:r>
                      <a:endParaRPr lang="en-US" sz="1600" dirty="0"/>
                    </a:p>
                  </a:txBody>
                  <a:tcPr>
                    <a:solidFill>
                      <a:schemeClr val="accent3">
                        <a:lumMod val="20000"/>
                        <a:lumOff val="80000"/>
                      </a:schemeClr>
                    </a:solidFill>
                  </a:tcPr>
                </a:tc>
                <a:tc>
                  <a:txBody>
                    <a:bodyPr/>
                    <a:lstStyle/>
                    <a:p>
                      <a:pPr algn="ctr"/>
                      <a:r>
                        <a:rPr lang="en-US" sz="1600" dirty="0" smtClean="0"/>
                        <a:t>1.95</a:t>
                      </a:r>
                      <a:endParaRPr lang="en-US" sz="1600" dirty="0"/>
                    </a:p>
                  </a:txBody>
                  <a:tcPr>
                    <a:solidFill>
                      <a:schemeClr val="accent3">
                        <a:lumMod val="20000"/>
                        <a:lumOff val="80000"/>
                      </a:schemeClr>
                    </a:solidFill>
                  </a:tcPr>
                </a:tc>
                <a:tc>
                  <a:txBody>
                    <a:bodyPr/>
                    <a:lstStyle/>
                    <a:p>
                      <a:pPr algn="ctr"/>
                      <a:r>
                        <a:rPr lang="en-US" sz="1600" dirty="0" smtClean="0"/>
                        <a:t>0.48</a:t>
                      </a:r>
                      <a:endParaRPr lang="en-US" sz="1600" dirty="0"/>
                    </a:p>
                  </a:txBody>
                  <a:tcPr>
                    <a:solidFill>
                      <a:schemeClr val="accent3">
                        <a:lumMod val="20000"/>
                        <a:lumOff val="80000"/>
                      </a:schemeClr>
                    </a:solidFill>
                  </a:tcPr>
                </a:tc>
                <a:tc>
                  <a:txBody>
                    <a:bodyPr/>
                    <a:lstStyle/>
                    <a:p>
                      <a:pPr algn="ctr"/>
                      <a:r>
                        <a:rPr lang="en-US" sz="1600" dirty="0" smtClean="0"/>
                        <a:t>1.2</a:t>
                      </a:r>
                      <a:endParaRPr lang="en-US" sz="1600" dirty="0"/>
                    </a:p>
                  </a:txBody>
                  <a:tcPr>
                    <a:solidFill>
                      <a:schemeClr val="accent3">
                        <a:lumMod val="20000"/>
                        <a:lumOff val="80000"/>
                      </a:schemeClr>
                    </a:solidFill>
                  </a:tcPr>
                </a:tc>
                <a:tc>
                  <a:txBody>
                    <a:bodyPr/>
                    <a:lstStyle/>
                    <a:p>
                      <a:pPr algn="ctr"/>
                      <a:r>
                        <a:rPr lang="en-US" sz="1600" dirty="0" smtClean="0"/>
                        <a:t>1.8</a:t>
                      </a:r>
                      <a:endParaRPr lang="en-US" sz="1600" dirty="0"/>
                    </a:p>
                  </a:txBody>
                  <a:tcPr>
                    <a:solidFill>
                      <a:schemeClr val="accent3">
                        <a:lumMod val="20000"/>
                        <a:lumOff val="80000"/>
                      </a:schemeClr>
                    </a:solidFill>
                  </a:tcPr>
                </a:tc>
                <a:tc>
                  <a:txBody>
                    <a:bodyPr/>
                    <a:lstStyle/>
                    <a:p>
                      <a:pPr algn="ctr"/>
                      <a:r>
                        <a:rPr lang="en-US" sz="1600" dirty="0" smtClean="0"/>
                        <a:t>2.9</a:t>
                      </a:r>
                      <a:endParaRPr lang="en-US" sz="1600" dirty="0"/>
                    </a:p>
                  </a:txBody>
                  <a:tcPr>
                    <a:solidFill>
                      <a:schemeClr val="accent3">
                        <a:lumMod val="20000"/>
                        <a:lumOff val="80000"/>
                      </a:schemeClr>
                    </a:solidFill>
                  </a:tcPr>
                </a:tc>
                <a:tc>
                  <a:txBody>
                    <a:bodyPr/>
                    <a:lstStyle/>
                    <a:p>
                      <a:pPr algn="ctr"/>
                      <a:r>
                        <a:rPr lang="en-US" sz="1600" dirty="0" smtClean="0"/>
                        <a:t>0.95</a:t>
                      </a:r>
                      <a:endParaRPr lang="en-US" sz="1600" dirty="0"/>
                    </a:p>
                  </a:txBody>
                  <a:tcPr>
                    <a:solidFill>
                      <a:schemeClr val="accent3">
                        <a:lumMod val="20000"/>
                        <a:lumOff val="80000"/>
                      </a:schemeClr>
                    </a:solidFill>
                  </a:tcPr>
                </a:tc>
              </a:tr>
              <a:tr h="283724">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a:solidFill>
                      <a:schemeClr val="accent3">
                        <a:lumMod val="20000"/>
                        <a:lumOff val="80000"/>
                      </a:schemeClr>
                    </a:solidFill>
                  </a:tcPr>
                </a:tc>
                <a:tc>
                  <a:txBody>
                    <a:bodyPr/>
                    <a:lstStyle/>
                    <a:p>
                      <a:pPr algn="ctr"/>
                      <a:r>
                        <a:rPr lang="en-US" sz="1600" dirty="0" smtClean="0"/>
                        <a:t>512</a:t>
                      </a:r>
                      <a:endParaRPr lang="en-US" sz="1600" dirty="0"/>
                    </a:p>
                  </a:txBody>
                  <a:tcPr>
                    <a:solidFill>
                      <a:schemeClr val="accent3">
                        <a:lumMod val="20000"/>
                        <a:lumOff val="80000"/>
                      </a:schemeClr>
                    </a:solidFill>
                  </a:tcPr>
                </a:tc>
                <a:tc>
                  <a:txBody>
                    <a:bodyPr/>
                    <a:lstStyle/>
                    <a:p>
                      <a:pPr algn="ctr"/>
                      <a:r>
                        <a:rPr lang="en-US" sz="1600" dirty="0" smtClean="0"/>
                        <a:t>0.75</a:t>
                      </a:r>
                      <a:endParaRPr lang="en-US" sz="1600" dirty="0"/>
                    </a:p>
                  </a:txBody>
                  <a:tcPr>
                    <a:solidFill>
                      <a:schemeClr val="accent3">
                        <a:lumMod val="20000"/>
                        <a:lumOff val="80000"/>
                      </a:schemeClr>
                    </a:solidFill>
                  </a:tcPr>
                </a:tc>
                <a:tc>
                  <a:txBody>
                    <a:bodyPr/>
                    <a:lstStyle/>
                    <a:p>
                      <a:pPr algn="ctr"/>
                      <a:r>
                        <a:rPr lang="en-US" sz="1600" dirty="0" smtClean="0"/>
                        <a:t>1.6</a:t>
                      </a:r>
                      <a:endParaRPr lang="en-US" sz="1600" dirty="0"/>
                    </a:p>
                  </a:txBody>
                  <a:tcPr>
                    <a:solidFill>
                      <a:schemeClr val="accent3">
                        <a:lumMod val="20000"/>
                        <a:lumOff val="80000"/>
                      </a:schemeClr>
                    </a:solidFill>
                  </a:tcPr>
                </a:tc>
                <a:tc>
                  <a:txBody>
                    <a:bodyPr/>
                    <a:lstStyle/>
                    <a:p>
                      <a:pPr algn="ctr"/>
                      <a:r>
                        <a:rPr lang="en-US" sz="1600" dirty="0" smtClean="0"/>
                        <a:t>1.9</a:t>
                      </a:r>
                      <a:endParaRPr lang="en-US" sz="1600" dirty="0"/>
                    </a:p>
                  </a:txBody>
                  <a:tcPr>
                    <a:solidFill>
                      <a:schemeClr val="accent3">
                        <a:lumMod val="20000"/>
                        <a:lumOff val="80000"/>
                      </a:schemeClr>
                    </a:solidFill>
                  </a:tcPr>
                </a:tc>
                <a:tc>
                  <a:txBody>
                    <a:bodyPr/>
                    <a:lstStyle/>
                    <a:p>
                      <a:pPr algn="ctr"/>
                      <a:r>
                        <a:rPr lang="en-US" sz="1600" dirty="0" smtClean="0"/>
                        <a:t>0.45</a:t>
                      </a:r>
                      <a:endParaRPr lang="en-US" sz="1600" dirty="0"/>
                    </a:p>
                  </a:txBody>
                  <a:tcPr>
                    <a:solidFill>
                      <a:schemeClr val="accent3">
                        <a:lumMod val="20000"/>
                        <a:lumOff val="80000"/>
                      </a:schemeClr>
                    </a:solidFill>
                  </a:tcPr>
                </a:tc>
                <a:tc>
                  <a:txBody>
                    <a:bodyPr/>
                    <a:lstStyle/>
                    <a:p>
                      <a:pPr algn="ctr"/>
                      <a:r>
                        <a:rPr lang="en-US" sz="1600" dirty="0" smtClean="0"/>
                        <a:t>1.3</a:t>
                      </a:r>
                      <a:endParaRPr lang="en-US" sz="1600" dirty="0"/>
                    </a:p>
                  </a:txBody>
                  <a:tcPr>
                    <a:solidFill>
                      <a:schemeClr val="accent3">
                        <a:lumMod val="20000"/>
                        <a:lumOff val="80000"/>
                      </a:schemeClr>
                    </a:solidFill>
                  </a:tcPr>
                </a:tc>
                <a:tc>
                  <a:txBody>
                    <a:bodyPr/>
                    <a:lstStyle/>
                    <a:p>
                      <a:pPr algn="ctr"/>
                      <a:r>
                        <a:rPr lang="en-US" sz="1600" dirty="0" smtClean="0"/>
                        <a:t>1.85</a:t>
                      </a:r>
                      <a:endParaRPr lang="en-US" sz="1600" dirty="0"/>
                    </a:p>
                  </a:txBody>
                  <a:tcPr>
                    <a:solidFill>
                      <a:schemeClr val="accent3">
                        <a:lumMod val="20000"/>
                        <a:lumOff val="80000"/>
                      </a:schemeClr>
                    </a:solidFill>
                  </a:tcPr>
                </a:tc>
                <a:tc>
                  <a:txBody>
                    <a:bodyPr/>
                    <a:lstStyle/>
                    <a:p>
                      <a:pPr algn="ctr"/>
                      <a:r>
                        <a:rPr lang="en-US" sz="1600" dirty="0" smtClean="0"/>
                        <a:t>2.0</a:t>
                      </a:r>
                      <a:endParaRPr lang="en-US" sz="1600" dirty="0"/>
                    </a:p>
                  </a:txBody>
                  <a:tcPr>
                    <a:solidFill>
                      <a:schemeClr val="accent3">
                        <a:lumMod val="20000"/>
                        <a:lumOff val="80000"/>
                      </a:schemeClr>
                    </a:solidFill>
                  </a:tcPr>
                </a:tc>
                <a:tc>
                  <a:txBody>
                    <a:bodyPr/>
                    <a:lstStyle/>
                    <a:p>
                      <a:pPr algn="ctr"/>
                      <a:r>
                        <a:rPr lang="en-US" sz="1600" dirty="0" smtClean="0"/>
                        <a:t>0.5</a:t>
                      </a:r>
                      <a:endParaRPr lang="en-US" sz="1600" dirty="0"/>
                    </a:p>
                  </a:txBody>
                  <a:tcPr>
                    <a:solidFill>
                      <a:schemeClr val="accent3">
                        <a:lumMod val="20000"/>
                        <a:lumOff val="80000"/>
                      </a:schemeClr>
                    </a:solidFill>
                  </a:tcPr>
                </a:tc>
              </a:tr>
            </a:tbl>
          </a:graphicData>
        </a:graphic>
      </p:graphicFrame>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SPECTRAL SHAPING USING RAISED COSINE FILTERING (2)</a:t>
            </a:r>
            <a:endParaRPr lang="en-US" sz="3200" b="1" i="1" dirty="0">
              <a:solidFill>
                <a:srgbClr val="00B0F0"/>
              </a:solidFill>
            </a:endParaRPr>
          </a:p>
        </p:txBody>
      </p:sp>
      <p:sp>
        <p:nvSpPr>
          <p:cNvPr id="22" name="TextBox 21"/>
          <p:cNvSpPr txBox="1"/>
          <p:nvPr/>
        </p:nvSpPr>
        <p:spPr>
          <a:xfrm>
            <a:off x="609600" y="6248400"/>
            <a:ext cx="3238579" cy="276999"/>
          </a:xfrm>
          <a:prstGeom prst="rect">
            <a:avLst/>
          </a:prstGeom>
          <a:noFill/>
        </p:spPr>
        <p:txBody>
          <a:bodyPr wrap="none" rtlCol="0">
            <a:spAutoFit/>
          </a:bodyPr>
          <a:lstStyle/>
          <a:p>
            <a:r>
              <a:rPr lang="en-US" sz="1200" dirty="0" smtClean="0"/>
              <a:t>http://en.wikipedia.org/wiki/Raised-cosine_filter</a:t>
            </a:r>
            <a:endParaRPr lang="en-US" sz="1200" dirty="0"/>
          </a:p>
        </p:txBody>
      </p:sp>
      <p:pic>
        <p:nvPicPr>
          <p:cNvPr id="2050" name="Picture 2" descr="File:Raised-cosine-filter.png">
            <a:hlinkClick r:id="rId2"/>
          </p:cNvPr>
          <p:cNvPicPr>
            <a:picLocks noChangeAspect="1" noChangeArrowheads="1"/>
          </p:cNvPicPr>
          <p:nvPr/>
        </p:nvPicPr>
        <p:blipFill>
          <a:blip r:embed="rId3" cstate="print"/>
          <a:srcRect/>
          <a:stretch>
            <a:fillRect/>
          </a:stretch>
        </p:blipFill>
        <p:spPr bwMode="auto">
          <a:xfrm>
            <a:off x="4419600" y="4343400"/>
            <a:ext cx="4606884" cy="2149009"/>
          </a:xfrm>
          <a:prstGeom prst="rect">
            <a:avLst/>
          </a:prstGeom>
          <a:noFill/>
        </p:spPr>
      </p:pic>
      <p:pic>
        <p:nvPicPr>
          <p:cNvPr id="2052" name="Picture 4" descr="File:Raised-cosine-impulse.svg">
            <a:hlinkClick r:id="rId4"/>
          </p:cNvPr>
          <p:cNvPicPr>
            <a:picLocks noChangeAspect="1" noChangeArrowheads="1"/>
          </p:cNvPicPr>
          <p:nvPr/>
        </p:nvPicPr>
        <p:blipFill>
          <a:blip r:embed="rId5" cstate="print"/>
          <a:srcRect/>
          <a:stretch>
            <a:fillRect/>
          </a:stretch>
        </p:blipFill>
        <p:spPr bwMode="auto">
          <a:xfrm>
            <a:off x="4724400" y="2209800"/>
            <a:ext cx="3886199" cy="2045025"/>
          </a:xfrm>
          <a:prstGeom prst="rect">
            <a:avLst/>
          </a:prstGeom>
          <a:noFill/>
        </p:spPr>
      </p:pic>
      <p:sp>
        <p:nvSpPr>
          <p:cNvPr id="10" name="Rectangle 9"/>
          <p:cNvSpPr/>
          <p:nvPr/>
        </p:nvSpPr>
        <p:spPr>
          <a:xfrm>
            <a:off x="465083" y="3934928"/>
            <a:ext cx="3581400" cy="646331"/>
          </a:xfrm>
          <a:prstGeom prst="rect">
            <a:avLst/>
          </a:prstGeom>
          <a:solidFill>
            <a:srgbClr val="92D050"/>
          </a:solidFill>
        </p:spPr>
        <p:txBody>
          <a:bodyPr wrap="square">
            <a:spAutoFit/>
          </a:bodyPr>
          <a:lstStyle/>
          <a:p>
            <a:r>
              <a:rPr lang="en-US" dirty="0" smtClean="0"/>
              <a:t>Frequency response of raised-cosine filter with various roll-off factors, </a:t>
            </a:r>
            <a:r>
              <a:rPr lang="el-GR" i="1" dirty="0" smtClean="0"/>
              <a:t>β</a:t>
            </a:r>
            <a:endParaRPr lang="en-US" i="1" dirty="0" smtClean="0"/>
          </a:p>
        </p:txBody>
      </p:sp>
      <p:sp>
        <p:nvSpPr>
          <p:cNvPr id="11" name="Rectangle 10"/>
          <p:cNvSpPr/>
          <p:nvPr/>
        </p:nvSpPr>
        <p:spPr>
          <a:xfrm>
            <a:off x="457200" y="2209800"/>
            <a:ext cx="3581400" cy="646331"/>
          </a:xfrm>
          <a:prstGeom prst="rect">
            <a:avLst/>
          </a:prstGeom>
          <a:solidFill>
            <a:srgbClr val="92D050"/>
          </a:solidFill>
        </p:spPr>
        <p:txBody>
          <a:bodyPr wrap="square">
            <a:spAutoFit/>
          </a:bodyPr>
          <a:lstStyle/>
          <a:p>
            <a:r>
              <a:rPr lang="en-US" dirty="0" smtClean="0"/>
              <a:t>Impulse response of raised-cosine filter with various roll-off factors, </a:t>
            </a:r>
            <a:r>
              <a:rPr lang="el-GR" i="1" dirty="0" smtClean="0"/>
              <a:t>β</a:t>
            </a:r>
            <a:endParaRPr lang="en-US" dirty="0" smtClean="0"/>
          </a:p>
        </p:txBody>
      </p:sp>
      <p:pic>
        <p:nvPicPr>
          <p:cNvPr id="2054" name="Picture 6" descr="H(f) = \begin{cases}&#10; T,&#10;       &amp; |f| \leq \frac{1 - \beta}{2T} \\&#10; \frac{T}{2}\left[1 + \cos\left(\frac{\pi T}{\beta}\left[|f| - \frac{1 - \beta}{2T}\right]\right)\right],&#10;       &amp; \frac{1 - \beta}{2T} &lt; |f| \leq \frac{1 + \beta}{2T} \\&#10; 0,&#10;       &amp; \mbox{otherwise}&#10;\end{cases}"/>
          <p:cNvPicPr>
            <a:picLocks noChangeAspect="1" noChangeArrowheads="1"/>
          </p:cNvPicPr>
          <p:nvPr/>
        </p:nvPicPr>
        <p:blipFill>
          <a:blip r:embed="rId6" cstate="print"/>
          <a:srcRect/>
          <a:stretch>
            <a:fillRect/>
          </a:stretch>
        </p:blipFill>
        <p:spPr bwMode="auto">
          <a:xfrm>
            <a:off x="533400" y="4800600"/>
            <a:ext cx="5118100" cy="990601"/>
          </a:xfrm>
          <a:prstGeom prst="rect">
            <a:avLst/>
          </a:prstGeom>
          <a:noFill/>
        </p:spPr>
      </p:pic>
      <p:pic>
        <p:nvPicPr>
          <p:cNvPr id="2056" name="Picture 8" descr="0 \leq \beta \leq 1"/>
          <p:cNvPicPr>
            <a:picLocks noChangeAspect="1" noChangeArrowheads="1"/>
          </p:cNvPicPr>
          <p:nvPr/>
        </p:nvPicPr>
        <p:blipFill>
          <a:blip r:embed="rId7" cstate="print"/>
          <a:srcRect/>
          <a:stretch>
            <a:fillRect/>
          </a:stretch>
        </p:blipFill>
        <p:spPr bwMode="auto">
          <a:xfrm>
            <a:off x="627528" y="5942468"/>
            <a:ext cx="896471" cy="192101"/>
          </a:xfrm>
          <a:prstGeom prst="rect">
            <a:avLst/>
          </a:prstGeom>
          <a:noFill/>
        </p:spPr>
      </p:pic>
      <p:pic>
        <p:nvPicPr>
          <p:cNvPr id="2058" name="Picture 10" descr="h(t) = \mathrm{sinc}\left(\frac{t}{T}\right)\frac{\cos\left(\frac{\pi\beta t}{T}\right)}{1 - \frac{4\beta^2 t^2}{T^2}}"/>
          <p:cNvPicPr>
            <a:picLocks noChangeAspect="1" noChangeArrowheads="1"/>
          </p:cNvPicPr>
          <p:nvPr/>
        </p:nvPicPr>
        <p:blipFill>
          <a:blip r:embed="rId8" cstate="print"/>
          <a:srcRect/>
          <a:stretch>
            <a:fillRect/>
          </a:stretch>
        </p:blipFill>
        <p:spPr bwMode="auto">
          <a:xfrm>
            <a:off x="609600" y="3048000"/>
            <a:ext cx="2532531" cy="650246"/>
          </a:xfrm>
          <a:prstGeom prst="rect">
            <a:avLst/>
          </a:prstGeom>
          <a:noFill/>
        </p:spPr>
      </p:pic>
      <p:sp>
        <p:nvSpPr>
          <p:cNvPr id="12" name="Content Placeholder 17"/>
          <p:cNvSpPr>
            <a:spLocks noGrp="1"/>
          </p:cNvSpPr>
          <p:nvPr>
            <p:ph idx="1"/>
          </p:nvPr>
        </p:nvSpPr>
        <p:spPr>
          <a:xfrm>
            <a:off x="560294" y="1433576"/>
            <a:ext cx="8115300" cy="775011"/>
          </a:xfrm>
        </p:spPr>
        <p:txBody>
          <a:bodyPr>
            <a:normAutofit fontScale="85000" lnSpcReduction="10000"/>
          </a:bodyPr>
          <a:lstStyle/>
          <a:p>
            <a:pPr lvl="0"/>
            <a:r>
              <a:rPr lang="en-US" sz="2000" dirty="0" smtClean="0">
                <a:latin typeface="Arial" pitchFamily="34" charset="0"/>
                <a:cs typeface="Arial" pitchFamily="34" charset="0"/>
              </a:rPr>
              <a:t>A rectangular pulse occupies large b/w</a:t>
            </a:r>
          </a:p>
          <a:p>
            <a:pPr lvl="0"/>
            <a:r>
              <a:rPr lang="en-US" sz="2000" dirty="0">
                <a:latin typeface="Arial" pitchFamily="34" charset="0"/>
                <a:cs typeface="Arial" pitchFamily="34" charset="0"/>
              </a:rPr>
              <a:t>A</a:t>
            </a:r>
            <a:r>
              <a:rPr lang="en-US" sz="2000" dirty="0" smtClean="0">
                <a:latin typeface="Arial" pitchFamily="34" charset="0"/>
                <a:cs typeface="Arial" pitchFamily="34" charset="0"/>
              </a:rPr>
              <a:t>lternative is the sync pulse which reduces b/w and inter-symbol interference </a:t>
            </a:r>
            <a:endParaRPr lang="en-US" sz="2000" dirty="0">
              <a:latin typeface="Arial" pitchFamily="34" charset="0"/>
              <a:cs typeface="Arial" pitchFamily="34" charset="0"/>
            </a:endParaRPr>
          </a:p>
          <a:p>
            <a:endParaRPr lang="en-US"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sz="3200" b="1" i="1" dirty="0" smtClean="0">
                <a:solidFill>
                  <a:srgbClr val="00B0F0"/>
                </a:solidFill>
                <a:cs typeface="Times New Roman" pitchFamily="18" charset="0"/>
              </a:rPr>
              <a:t>OBSERVATION AND CONCLUSIONS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305800" cy="4525963"/>
          </a:xfrm>
        </p:spPr>
        <p:txBody>
          <a:bodyPr>
            <a:normAutofit lnSpcReduction="10000"/>
          </a:bodyPr>
          <a:lstStyle/>
          <a:p>
            <a:pPr>
              <a:buNone/>
            </a:pPr>
            <a:r>
              <a:rPr lang="en-US" sz="2000" b="1" dirty="0" smtClean="0"/>
              <a:t>Observations</a:t>
            </a:r>
          </a:p>
          <a:p>
            <a:r>
              <a:rPr lang="en-US" sz="1800" dirty="0" smtClean="0"/>
              <a:t>As roll of factor increases, </a:t>
            </a:r>
          </a:p>
          <a:p>
            <a:pPr lvl="1"/>
            <a:r>
              <a:rPr lang="en-US" sz="1600" dirty="0" smtClean="0"/>
              <a:t>20dB bandwidth increases.</a:t>
            </a:r>
          </a:p>
          <a:p>
            <a:r>
              <a:rPr lang="en-US" sz="1800" dirty="0" smtClean="0"/>
              <a:t>As filter order increases,</a:t>
            </a:r>
            <a:endParaRPr lang="en-US" sz="1800" dirty="0"/>
          </a:p>
          <a:p>
            <a:pPr lvl="1"/>
            <a:r>
              <a:rPr lang="en-US" sz="1600" dirty="0" smtClean="0"/>
              <a:t>-55dBr bandwidth decrease.</a:t>
            </a:r>
          </a:p>
          <a:p>
            <a:r>
              <a:rPr lang="en-US" sz="2000" dirty="0"/>
              <a:t>R</a:t>
            </a:r>
            <a:r>
              <a:rPr lang="en-US" sz="2000" dirty="0" smtClean="0"/>
              <a:t>aised cosine filter has less 20dB bandwidth than root raised cosine filter.</a:t>
            </a:r>
          </a:p>
          <a:p>
            <a:pPr lvl="1"/>
            <a:r>
              <a:rPr lang="en-US" sz="1600" dirty="0" smtClean="0"/>
              <a:t>However, it cannot be said which filter type has less 55dB bandwidth. </a:t>
            </a:r>
          </a:p>
          <a:p>
            <a:pPr>
              <a:buNone/>
            </a:pPr>
            <a:endParaRPr lang="en-US" sz="2000" b="1" dirty="0" smtClean="0"/>
          </a:p>
          <a:p>
            <a:pPr>
              <a:buNone/>
            </a:pPr>
            <a:r>
              <a:rPr lang="en-US" sz="2000" b="1" dirty="0" smtClean="0"/>
              <a:t>Factors to be considered in optimizing filter parameters</a:t>
            </a:r>
            <a:r>
              <a:rPr lang="en-US" sz="2000" b="1" dirty="0"/>
              <a:t>:</a:t>
            </a:r>
            <a:endParaRPr lang="en-US" sz="2000" b="1" dirty="0" smtClean="0"/>
          </a:p>
          <a:p>
            <a:pPr lvl="1"/>
            <a:r>
              <a:rPr lang="en-US" sz="1800" dirty="0" smtClean="0"/>
              <a:t>Implementation complexity (that is, filter order or number of taps of a filter)</a:t>
            </a:r>
          </a:p>
          <a:p>
            <a:pPr lvl="1"/>
            <a:r>
              <a:rPr lang="en-US" sz="1800" dirty="0" smtClean="0"/>
              <a:t>In-band channel spacing, e.g., 1200 kHz for OFDM Mode 1 from 802.4g</a:t>
            </a:r>
          </a:p>
          <a:p>
            <a:pPr lvl="1"/>
            <a:r>
              <a:rPr lang="en-US" sz="1800" dirty="0" smtClean="0"/>
              <a:t>Spectral requirement of 55dB attenuation from the highest average power</a:t>
            </a:r>
          </a:p>
          <a:p>
            <a:pPr>
              <a:buNone/>
            </a:pPr>
            <a:endParaRPr lang="en-US" sz="2000" b="1" dirty="0" smtClean="0"/>
          </a:p>
          <a:p>
            <a:pPr marL="0" lvl="1" indent="0">
              <a:buNone/>
            </a:pPr>
            <a:r>
              <a:rPr lang="en-US" sz="2000" b="1" dirty="0" smtClean="0"/>
              <a:t>Given said factors, roll </a:t>
            </a:r>
            <a:r>
              <a:rPr lang="en-US" sz="2000" b="1" dirty="0"/>
              <a:t>off factor of 0.5 and filter order of 128 </a:t>
            </a:r>
            <a:r>
              <a:rPr lang="en-US" sz="2000" b="1" dirty="0" smtClean="0"/>
              <a:t>are optimal.</a:t>
            </a:r>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SPECTRAL SHAPING USING  RAISED COSINE FILTERING (3)</a:t>
            </a:r>
            <a:endParaRPr lang="en-US" sz="3200" b="1" i="1" dirty="0">
              <a:solidFill>
                <a:srgbClr val="00B0F0"/>
              </a:solidFill>
            </a:endParaRPr>
          </a:p>
        </p:txBody>
      </p:sp>
      <p:sp>
        <p:nvSpPr>
          <p:cNvPr id="12" name="Content Placeholder 11"/>
          <p:cNvSpPr>
            <a:spLocks noGrp="1"/>
          </p:cNvSpPr>
          <p:nvPr>
            <p:ph idx="1"/>
          </p:nvPr>
        </p:nvSpPr>
        <p:spPr/>
        <p:txBody>
          <a:bodyPr>
            <a:normAutofit lnSpcReduction="10000"/>
          </a:bodyPr>
          <a:lstStyle/>
          <a:p>
            <a:r>
              <a:rPr lang="en-US" sz="2000" dirty="0" smtClean="0"/>
              <a:t>Raised cosine filter (RCF) to eliminate ISI</a:t>
            </a:r>
          </a:p>
          <a:p>
            <a:pPr lvl="1"/>
            <a:r>
              <a:rPr lang="en-US" sz="1800" dirty="0" smtClean="0"/>
              <a:t>Impulse response is zero at all </a:t>
            </a:r>
            <a:r>
              <a:rPr lang="en-US" sz="1800" i="1" dirty="0" err="1" smtClean="0"/>
              <a:t>nT</a:t>
            </a:r>
            <a:r>
              <a:rPr lang="en-US" sz="1800" dirty="0" smtClean="0"/>
              <a:t> (where </a:t>
            </a:r>
            <a:r>
              <a:rPr lang="en-US" sz="1800" i="1" dirty="0" smtClean="0"/>
              <a:t>n</a:t>
            </a:r>
            <a:r>
              <a:rPr lang="en-US" sz="1800" dirty="0" smtClean="0"/>
              <a:t> is an integer), except </a:t>
            </a:r>
            <a:r>
              <a:rPr lang="en-US" sz="1800" i="1" dirty="0" smtClean="0"/>
              <a:t>n</a:t>
            </a:r>
            <a:r>
              <a:rPr lang="en-US" sz="1800" dirty="0" smtClean="0"/>
              <a:t>=0.</a:t>
            </a:r>
          </a:p>
          <a:p>
            <a:pPr lvl="1">
              <a:buNone/>
            </a:pPr>
            <a:r>
              <a:rPr lang="en-US" sz="1800" dirty="0" smtClean="0"/>
              <a:t>	</a:t>
            </a:r>
            <a:r>
              <a:rPr lang="en-US" sz="1800" dirty="0" smtClean="0">
                <a:sym typeface="Wingdings" pitchFamily="2" charset="2"/>
              </a:rPr>
              <a:t></a:t>
            </a:r>
            <a:r>
              <a:rPr lang="en-US" sz="1800" dirty="0" smtClean="0"/>
              <a:t> if the transmitted waveform is correctly sampled at the receiver, the original symbol values can be recovered completely.</a:t>
            </a:r>
          </a:p>
          <a:p>
            <a:r>
              <a:rPr lang="en-US" sz="2000" dirty="0" smtClean="0"/>
              <a:t>Root raised cosine filter (RRCF) to eliminate ISI</a:t>
            </a:r>
          </a:p>
          <a:p>
            <a:pPr lvl="1"/>
            <a:r>
              <a:rPr lang="en-US" sz="1800" dirty="0" smtClean="0"/>
              <a:t>For zero ISI, it is the </a:t>
            </a:r>
            <a:r>
              <a:rPr lang="en-US" sz="1800" u="sng" dirty="0" smtClean="0"/>
              <a:t>net</a:t>
            </a:r>
            <a:r>
              <a:rPr lang="en-US" sz="1800" dirty="0" smtClean="0"/>
              <a:t> response of the transmit and receive filters that must equal to </a:t>
            </a:r>
            <a:r>
              <a:rPr lang="en-US" sz="1800" i="1" dirty="0" smtClean="0"/>
              <a:t>H(f)</a:t>
            </a:r>
            <a:r>
              <a:rPr lang="en-US" sz="1800" dirty="0" smtClean="0"/>
              <a:t>:</a:t>
            </a:r>
          </a:p>
          <a:p>
            <a:pPr lvl="1">
              <a:buNone/>
            </a:pPr>
            <a:r>
              <a:rPr lang="en-US" sz="2000" dirty="0" smtClean="0"/>
              <a:t>		</a:t>
            </a:r>
            <a:r>
              <a:rPr lang="en-US" sz="2000" i="1" dirty="0" smtClean="0"/>
              <a:t>H</a:t>
            </a:r>
            <a:r>
              <a:rPr lang="en-US" sz="2000" i="1" baseline="-25000" dirty="0" smtClean="0"/>
              <a:t>R</a:t>
            </a:r>
            <a:r>
              <a:rPr lang="en-US" sz="2000" dirty="0" smtClean="0"/>
              <a:t>(</a:t>
            </a:r>
            <a:r>
              <a:rPr lang="en-US" sz="2000" i="1" dirty="0" smtClean="0"/>
              <a:t>f</a:t>
            </a:r>
            <a:r>
              <a:rPr lang="en-US" sz="2000" dirty="0" smtClean="0"/>
              <a:t>) x </a:t>
            </a:r>
            <a:r>
              <a:rPr lang="en-US" sz="2000" i="1" dirty="0" smtClean="0"/>
              <a:t>H</a:t>
            </a:r>
            <a:r>
              <a:rPr lang="en-US" sz="2000" i="1" baseline="-25000" dirty="0" smtClean="0"/>
              <a:t>T</a:t>
            </a:r>
            <a:r>
              <a:rPr lang="en-US" sz="2000" dirty="0" smtClean="0"/>
              <a:t>(</a:t>
            </a:r>
            <a:r>
              <a:rPr lang="en-US" sz="2000" i="1" dirty="0" smtClean="0"/>
              <a:t>f</a:t>
            </a:r>
            <a:r>
              <a:rPr lang="en-US" sz="2000" dirty="0" smtClean="0"/>
              <a:t>) = </a:t>
            </a:r>
            <a:r>
              <a:rPr lang="en-US" sz="2000" i="1" dirty="0" smtClean="0"/>
              <a:t>H</a:t>
            </a:r>
            <a:r>
              <a:rPr lang="en-US" sz="2000" dirty="0" smtClean="0"/>
              <a:t>(</a:t>
            </a:r>
            <a:r>
              <a:rPr lang="en-US" sz="2000" i="1" dirty="0" smtClean="0"/>
              <a:t>f</a:t>
            </a:r>
            <a:r>
              <a:rPr lang="en-US" sz="2000" dirty="0" smtClean="0"/>
              <a:t>)</a:t>
            </a:r>
          </a:p>
          <a:p>
            <a:pPr lvl="1"/>
            <a:r>
              <a:rPr lang="en-US" sz="1800" dirty="0" smtClean="0"/>
              <a:t>For RRCF</a:t>
            </a:r>
          </a:p>
          <a:p>
            <a:pPr lvl="2">
              <a:buNone/>
            </a:pPr>
            <a:endParaRPr lang="en-US" dirty="0"/>
          </a:p>
          <a:p>
            <a:r>
              <a:rPr lang="en-US" sz="2000" dirty="0" smtClean="0"/>
              <a:t>In this document, two types of filters</a:t>
            </a:r>
          </a:p>
          <a:p>
            <a:pPr lvl="1"/>
            <a:r>
              <a:rPr lang="en-US" sz="1800" dirty="0" smtClean="0"/>
              <a:t>Raised cosine filter (RCF)</a:t>
            </a:r>
            <a:endParaRPr lang="en-US" sz="2000" dirty="0" smtClean="0"/>
          </a:p>
          <a:p>
            <a:pPr lvl="1"/>
            <a:r>
              <a:rPr lang="en-US" sz="1800" dirty="0" smtClean="0"/>
              <a:t>Root Raised Cosine Filter (RRCF)</a:t>
            </a:r>
          </a:p>
          <a:p>
            <a:pPr lvl="1">
              <a:buNone/>
            </a:pPr>
            <a:r>
              <a:rPr lang="en-US" sz="1800" i="1" dirty="0" smtClean="0"/>
              <a:t>		</a:t>
            </a:r>
            <a:endParaRPr lang="en-US" sz="2000" dirty="0"/>
          </a:p>
        </p:txBody>
      </p:sp>
      <p:sp>
        <p:nvSpPr>
          <p:cNvPr id="22" name="TextBox 21"/>
          <p:cNvSpPr txBox="1"/>
          <p:nvPr/>
        </p:nvSpPr>
        <p:spPr>
          <a:xfrm>
            <a:off x="609600" y="6172200"/>
            <a:ext cx="3238579" cy="276999"/>
          </a:xfrm>
          <a:prstGeom prst="rect">
            <a:avLst/>
          </a:prstGeom>
          <a:noFill/>
        </p:spPr>
        <p:txBody>
          <a:bodyPr wrap="none" rtlCol="0">
            <a:spAutoFit/>
          </a:bodyPr>
          <a:lstStyle/>
          <a:p>
            <a:r>
              <a:rPr lang="en-US" sz="1200" dirty="0" smtClean="0"/>
              <a:t>http://en.wikipedia.org/wiki/Raised-cosine_filter</a:t>
            </a:r>
            <a:endParaRPr lang="en-US" sz="1200" dirty="0"/>
          </a:p>
        </p:txBody>
      </p:sp>
      <p:pic>
        <p:nvPicPr>
          <p:cNvPr id="1026" name="Picture 2"/>
          <p:cNvPicPr>
            <a:picLocks noChangeAspect="1" noChangeArrowheads="1"/>
          </p:cNvPicPr>
          <p:nvPr/>
        </p:nvPicPr>
        <p:blipFill>
          <a:blip r:embed="rId3" cstate="print"/>
          <a:srcRect/>
          <a:stretch>
            <a:fillRect/>
          </a:stretch>
        </p:blipFill>
        <p:spPr bwMode="auto">
          <a:xfrm>
            <a:off x="4724400" y="3733800"/>
            <a:ext cx="4267200" cy="2209800"/>
          </a:xfrm>
          <a:prstGeom prst="rect">
            <a:avLst/>
          </a:prstGeom>
          <a:noFill/>
          <a:ln w="9525">
            <a:noFill/>
            <a:miter lim="800000"/>
            <a:headEnd/>
            <a:tailEnd/>
          </a:ln>
        </p:spPr>
      </p:pic>
      <p:graphicFrame>
        <p:nvGraphicFramePr>
          <p:cNvPr id="8" name="Object 7"/>
          <p:cNvGraphicFramePr>
            <a:graphicFrameLocks noChangeAspect="1"/>
          </p:cNvGraphicFramePr>
          <p:nvPr/>
        </p:nvGraphicFramePr>
        <p:xfrm>
          <a:off x="1447800" y="4267200"/>
          <a:ext cx="2485573" cy="381000"/>
        </p:xfrm>
        <a:graphic>
          <a:graphicData uri="http://schemas.openxmlformats.org/presentationml/2006/ole">
            <p:oleObj spid="_x0000_s1026" name="Equation" r:id="rId4" imgW="1739880" imgH="26640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results for Root Cosine Filter (</a:t>
            </a:r>
            <a:r>
              <a:rPr lang="en-US" dirty="0" err="1" smtClean="0"/>
              <a:t>rcf</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1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32</a:t>
            </a:r>
          </a:p>
          <a:p>
            <a:r>
              <a:rPr lang="en-US" sz="1800" b="1" dirty="0" smtClean="0">
                <a:solidFill>
                  <a:srgbClr val="FF0000"/>
                </a:solidFill>
              </a:rPr>
              <a:t>3dB bandwidth: 0.5MHz</a:t>
            </a:r>
          </a:p>
          <a:p>
            <a:r>
              <a:rPr lang="en-US" sz="1800" b="1" dirty="0" smtClean="0">
                <a:solidFill>
                  <a:srgbClr val="FF0000"/>
                </a:solidFill>
              </a:rPr>
              <a:t>20dB bandwidth: 1.4MHz</a:t>
            </a:r>
          </a:p>
          <a:p>
            <a:r>
              <a:rPr lang="en-US" sz="1800" b="1" dirty="0" smtClean="0">
                <a:solidFill>
                  <a:srgbClr val="FF0000"/>
                </a:solidFill>
              </a:rPr>
              <a:t>-55dBr Bandwidth below the highest average power: &gt;10MHz </a:t>
            </a:r>
          </a:p>
          <a:p>
            <a:pPr lvl="1"/>
            <a:endParaRPr lang="en-US" sz="1800" dirty="0"/>
          </a:p>
        </p:txBody>
      </p:sp>
      <p:pic>
        <p:nvPicPr>
          <p:cNvPr id="1026" name="Picture 2"/>
          <p:cNvPicPr>
            <a:picLocks noChangeAspect="1" noChangeArrowheads="1"/>
          </p:cNvPicPr>
          <p:nvPr/>
        </p:nvPicPr>
        <p:blipFill>
          <a:blip r:embed="rId2" cstate="print"/>
          <a:srcRect/>
          <a:stretch>
            <a:fillRect/>
          </a:stretch>
        </p:blipFill>
        <p:spPr bwMode="auto">
          <a:xfrm>
            <a:off x="3124200" y="1600200"/>
            <a:ext cx="5713854" cy="4662225"/>
          </a:xfrm>
          <a:prstGeom prst="rect">
            <a:avLst/>
          </a:prstGeom>
          <a:noFill/>
          <a:ln w="9525">
            <a:noFill/>
            <a:miter lim="800000"/>
            <a:headEnd/>
            <a:tailEnd/>
          </a:ln>
        </p:spPr>
      </p:pic>
      <p:cxnSp>
        <p:nvCxnSpPr>
          <p:cNvPr id="8" name="Straight Connector 7"/>
          <p:cNvCxnSpPr/>
          <p:nvPr/>
        </p:nvCxnSpPr>
        <p:spPr>
          <a:xfrm>
            <a:off x="3657600" y="45720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64</a:t>
            </a:r>
          </a:p>
          <a:p>
            <a:r>
              <a:rPr lang="en-US" sz="1800" b="1" dirty="0" smtClean="0">
                <a:solidFill>
                  <a:srgbClr val="FF0000"/>
                </a:solidFill>
              </a:rPr>
              <a:t>3dB bandwidth: 0.9MHz</a:t>
            </a:r>
          </a:p>
          <a:p>
            <a:r>
              <a:rPr lang="en-US" sz="1800" b="1" dirty="0" smtClean="0">
                <a:solidFill>
                  <a:srgbClr val="FF0000"/>
                </a:solidFill>
              </a:rPr>
              <a:t>20dB bandwidth: 1.3MHz</a:t>
            </a:r>
          </a:p>
          <a:p>
            <a:r>
              <a:rPr lang="en-US" sz="1800" b="1" dirty="0" smtClean="0">
                <a:solidFill>
                  <a:srgbClr val="FF0000"/>
                </a:solidFill>
              </a:rPr>
              <a:t>-55dBr Bandwidth below the highest average power: ~8.2MHz </a:t>
            </a:r>
          </a:p>
        </p:txBody>
      </p:sp>
      <p:pic>
        <p:nvPicPr>
          <p:cNvPr id="2050" name="Picture 2"/>
          <p:cNvPicPr>
            <a:picLocks noChangeAspect="1" noChangeArrowheads="1"/>
          </p:cNvPicPr>
          <p:nvPr/>
        </p:nvPicPr>
        <p:blipFill>
          <a:blip r:embed="rId2" cstate="print"/>
          <a:srcRect/>
          <a:stretch>
            <a:fillRect/>
          </a:stretch>
        </p:blipFill>
        <p:spPr bwMode="auto">
          <a:xfrm>
            <a:off x="3188459" y="1600200"/>
            <a:ext cx="5688841" cy="4648200"/>
          </a:xfrm>
          <a:prstGeom prst="rect">
            <a:avLst/>
          </a:prstGeom>
          <a:noFill/>
          <a:ln w="9525">
            <a:noFill/>
            <a:miter lim="800000"/>
            <a:headEnd/>
            <a:tailEnd/>
          </a:ln>
        </p:spPr>
      </p:pic>
      <p:cxnSp>
        <p:nvCxnSpPr>
          <p:cNvPr id="10" name="Straight Connector 9"/>
          <p:cNvCxnSpPr/>
          <p:nvPr/>
        </p:nvCxnSpPr>
        <p:spPr>
          <a:xfrm>
            <a:off x="3733800" y="45720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cs typeface="Times New Roman" pitchFamily="18" charset="0"/>
              </a:rPr>
              <a:t>OFDM WITH RAISED COSINE FILTERING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2743200" cy="4525963"/>
          </a:xfrm>
        </p:spPr>
        <p:txBody>
          <a:bodyPr>
            <a:normAutofit fontScale="92500" lnSpcReduction="20000"/>
          </a:bodyPr>
          <a:lstStyle/>
          <a:p>
            <a:pPr>
              <a:buNone/>
            </a:pPr>
            <a:r>
              <a:rPr lang="en-US" sz="2000" b="1" dirty="0"/>
              <a:t>The effect of </a:t>
            </a:r>
            <a:r>
              <a:rPr lang="en-US" sz="2000" b="1" dirty="0" smtClean="0"/>
              <a:t>roll off </a:t>
            </a:r>
            <a:r>
              <a:rPr lang="en-US" sz="2000" b="1" dirty="0"/>
              <a:t>factor (bandwidth overspill) for </a:t>
            </a:r>
            <a:r>
              <a:rPr lang="en-US" sz="2000" b="1" dirty="0" smtClean="0"/>
              <a:t>RCF</a:t>
            </a:r>
          </a:p>
          <a:p>
            <a:r>
              <a:rPr lang="en-US" sz="1800" b="1" dirty="0" smtClean="0">
                <a:solidFill>
                  <a:srgbClr val="FF0000"/>
                </a:solidFill>
              </a:rPr>
              <a:t>Roll off factor: 0 </a:t>
            </a:r>
          </a:p>
          <a:p>
            <a:pPr lvl="1"/>
            <a:r>
              <a:rPr lang="en-US" sz="1800" dirty="0" smtClean="0"/>
              <a:t>OFDM bandwidth: 1MHz</a:t>
            </a:r>
          </a:p>
          <a:p>
            <a:pPr lvl="1"/>
            <a:r>
              <a:rPr lang="en-US" sz="1800" dirty="0" smtClean="0"/>
              <a:t>using BPSK </a:t>
            </a:r>
          </a:p>
          <a:p>
            <a:pPr lvl="1"/>
            <a:r>
              <a:rPr lang="en-US" sz="1800" dirty="0" smtClean="0"/>
              <a:t>no. of subcarriers: 128 </a:t>
            </a:r>
          </a:p>
          <a:p>
            <a:pPr lvl="1"/>
            <a:r>
              <a:rPr lang="en-US" sz="1800" b="1" dirty="0" smtClean="0">
                <a:solidFill>
                  <a:srgbClr val="FF0000"/>
                </a:solidFill>
              </a:rPr>
              <a:t>Filter order: 128</a:t>
            </a:r>
          </a:p>
          <a:p>
            <a:r>
              <a:rPr lang="en-US" sz="1800" b="1" dirty="0" smtClean="0">
                <a:solidFill>
                  <a:srgbClr val="FF0000"/>
                </a:solidFill>
              </a:rPr>
              <a:t>3dB bandwidth: 0.95MHz</a:t>
            </a:r>
          </a:p>
          <a:p>
            <a:r>
              <a:rPr lang="en-US" sz="1800" b="1" dirty="0" smtClean="0">
                <a:solidFill>
                  <a:srgbClr val="FF0000"/>
                </a:solidFill>
              </a:rPr>
              <a:t>20dB bandwidth: 1.15MHz</a:t>
            </a:r>
          </a:p>
          <a:p>
            <a:r>
              <a:rPr lang="en-US" sz="1800" b="1" dirty="0" smtClean="0">
                <a:solidFill>
                  <a:srgbClr val="FF0000"/>
                </a:solidFill>
              </a:rPr>
              <a:t>-55dBr Bandwidth below the highest average power: ~6.1MHz </a:t>
            </a:r>
          </a:p>
          <a:p>
            <a:pPr lvl="1"/>
            <a:endParaRPr lang="en-US" sz="1800" dirty="0"/>
          </a:p>
        </p:txBody>
      </p:sp>
      <p:pic>
        <p:nvPicPr>
          <p:cNvPr id="3074" name="Picture 2"/>
          <p:cNvPicPr>
            <a:picLocks noChangeAspect="1" noChangeArrowheads="1"/>
          </p:cNvPicPr>
          <p:nvPr/>
        </p:nvPicPr>
        <p:blipFill>
          <a:blip r:embed="rId2" cstate="print"/>
          <a:srcRect/>
          <a:stretch>
            <a:fillRect/>
          </a:stretch>
        </p:blipFill>
        <p:spPr bwMode="auto">
          <a:xfrm>
            <a:off x="3124200" y="1524000"/>
            <a:ext cx="5714620" cy="4648200"/>
          </a:xfrm>
          <a:prstGeom prst="rect">
            <a:avLst/>
          </a:prstGeom>
          <a:noFill/>
          <a:ln w="9525">
            <a:noFill/>
            <a:miter lim="800000"/>
            <a:headEnd/>
            <a:tailEnd/>
          </a:ln>
        </p:spPr>
      </p:pic>
      <p:cxnSp>
        <p:nvCxnSpPr>
          <p:cNvPr id="7" name="Straight Connector 6"/>
          <p:cNvCxnSpPr/>
          <p:nvPr/>
        </p:nvCxnSpPr>
        <p:spPr>
          <a:xfrm>
            <a:off x="3581400" y="4724400"/>
            <a:ext cx="51054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6933</TotalTime>
  <Words>2372</Words>
  <Application>Microsoft Office PowerPoint</Application>
  <PresentationFormat>On-screen Show (4:3)</PresentationFormat>
  <Paragraphs>470</Paragraphs>
  <Slides>40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Office Theme</vt:lpstr>
      <vt:lpstr>Equation</vt:lpstr>
      <vt:lpstr>Slide 1</vt:lpstr>
      <vt:lpstr> REGULATORY LIMITS IN TVWS  FCC 12-36, PARAGRAPH 31 </vt:lpstr>
      <vt:lpstr>SPECTRAL SHAPING USING RAISED COSINE FILTERING (1)</vt:lpstr>
      <vt:lpstr>SPECTRAL SHAPING USING RAISED COSINE FILTERING (2)</vt:lpstr>
      <vt:lpstr>SPECTRAL SHAPING USING  RAISED COSINE FILTERING (3)</vt:lpstr>
      <vt:lpstr>Simulation results for Root Cosine Filter (rcf)</vt:lpstr>
      <vt:lpstr>OFDM WITH RAISED COSINE FILTERING (1)</vt:lpstr>
      <vt:lpstr>OFDM WITH RAISED COSINE FILTERING (2)</vt:lpstr>
      <vt:lpstr>OFDM WITH RAISED COSINE FILTERING (3)</vt:lpstr>
      <vt:lpstr>OFDM WITH RAISED COSINE FILTERING (4)</vt:lpstr>
      <vt:lpstr>OFDM WITH RAISED COSINE FILTERING (5)</vt:lpstr>
      <vt:lpstr>OFDM WITH RAISED COSINE FILTERING (6)</vt:lpstr>
      <vt:lpstr>OFDM WITH RAISED COSINE FILTERING (7)</vt:lpstr>
      <vt:lpstr>OFDM WITH RAISED COSINE FILTERING (8)</vt:lpstr>
      <vt:lpstr>OFDM WITH RAISED COSINE FILTERING (9)</vt:lpstr>
      <vt:lpstr>OFDM WITH RAISED COSINE FILTERING (10)</vt:lpstr>
      <vt:lpstr>OFDM WITH RAISED COSINE FILTERING (11)</vt:lpstr>
      <vt:lpstr>OFDM WITH RAISED COSINE FILTERING (12)</vt:lpstr>
      <vt:lpstr>OFDM WITH RAISED COSINE FILTERING (13)</vt:lpstr>
      <vt:lpstr>OFDM WITH RAISED COSINE FILTERING (14)</vt:lpstr>
      <vt:lpstr>OFDM WITH RAISED COSINE FILTERING (15)</vt:lpstr>
      <vt:lpstr>Simulation results for root raised cosine filter (RRCF)</vt:lpstr>
      <vt:lpstr>OFDM WITH ROOT RAISED COSINE FILTERING (1)</vt:lpstr>
      <vt:lpstr>OFDM WITH ROOT RAISED COSINE FILTERING (2)</vt:lpstr>
      <vt:lpstr>OFDM WITH ROOT RAISED COSINE FILTERING (3)</vt:lpstr>
      <vt:lpstr>OFDM WITH ROOT RAISED COSINE FILTERING (4)</vt:lpstr>
      <vt:lpstr>OFDM WITH ROOT RAISED COSINE FILTERING (5)</vt:lpstr>
      <vt:lpstr>OFDM WITH ROOT RAISED COSINE FILTERING (6)</vt:lpstr>
      <vt:lpstr>OFDM WITH ROOT RAISED COSINE FILTERING (7)</vt:lpstr>
      <vt:lpstr>OFDM WITH ROOT RAISED COSINE FILTERING (8)</vt:lpstr>
      <vt:lpstr>OFDM WITH ROOT RAISED COSINE FILTERING (9)</vt:lpstr>
      <vt:lpstr>OFDM WITH ROOT RAISED COSINE FILTERING (10)</vt:lpstr>
      <vt:lpstr>OFDM WITH ROOT RAISED COSINE FILTERING (11)</vt:lpstr>
      <vt:lpstr>OFDM WITH ROOT RAISED COSINE FILTERING (12)</vt:lpstr>
      <vt:lpstr>OFDM WITH ROOT RAISED COSINE FILTERING (13)</vt:lpstr>
      <vt:lpstr>OFDM WITH ROOT RAISED COSINE FILTERING (14)</vt:lpstr>
      <vt:lpstr>OFDM WITH ROOT RAISED COSINE FILTERING (15)</vt:lpstr>
      <vt:lpstr>OBSERVATION AND CONCLUSIONS ON OFDM WITH RCF AND RRCF</vt:lpstr>
      <vt:lpstr>SUMMARY, EFFECT OF FILTER ORDERS AND ROLL OFF FACTORS OF RCF AND RRCF</vt:lpstr>
      <vt:lpstr>OBSERVATION AND 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Soo-Young Chang</dc:creator>
  <cp:lastModifiedBy>Soo-Young Chang</cp:lastModifiedBy>
  <cp:revision>73</cp:revision>
  <dcterms:created xsi:type="dcterms:W3CDTF">2012-05-07T19:43:12Z</dcterms:created>
  <dcterms:modified xsi:type="dcterms:W3CDTF">2012-05-15T00:47:13Z</dcterms:modified>
</cp:coreProperties>
</file>