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3" r:id="rId2"/>
    <p:sldId id="256" r:id="rId3"/>
    <p:sldId id="258" r:id="rId4"/>
    <p:sldId id="265" r:id="rId5"/>
    <p:sldId id="267" r:id="rId6"/>
    <p:sldId id="273" r:id="rId7"/>
    <p:sldId id="257" r:id="rId8"/>
    <p:sldId id="259" r:id="rId9"/>
    <p:sldId id="274" r:id="rId10"/>
    <p:sldId id="268" r:id="rId11"/>
    <p:sldId id="261" r:id="rId12"/>
    <p:sldId id="262" r:id="rId13"/>
    <p:sldId id="260" r:id="rId14"/>
    <p:sldId id="270" r:id="rId15"/>
    <p:sldId id="269" r:id="rId16"/>
    <p:sldId id="271" r:id="rId17"/>
    <p:sldId id="272" r:id="rId18"/>
    <p:sldId id="280" r:id="rId19"/>
    <p:sldId id="263" r:id="rId20"/>
    <p:sldId id="264" r:id="rId21"/>
    <p:sldId id="281" r:id="rId22"/>
    <p:sldId id="282"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58B88D-4BA3-4837-BB0E-BC2357F3FC0B}" type="datetimeFigureOut">
              <a:rPr lang="en-US" smtClean="0"/>
              <a:pPr/>
              <a:t>5/15/2012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9CB18D-E60D-4226-92D1-6483E4E6B1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txBox="1">
            <a:spLocks noGrp="1" noChangeArrowheads="1"/>
          </p:cNvSpPr>
          <p:nvPr/>
        </p:nvSpPr>
        <p:spPr bwMode="auto">
          <a:xfrm>
            <a:off x="0" y="0"/>
            <a:ext cx="2972115" cy="456731"/>
          </a:xfrm>
          <a:prstGeom prst="rect">
            <a:avLst/>
          </a:prstGeom>
          <a:noFill/>
          <a:ln w="9525">
            <a:noFill/>
            <a:miter lim="800000"/>
            <a:headEnd/>
            <a:tailEnd/>
          </a:ln>
        </p:spPr>
        <p:txBody>
          <a:bodyPr lIns="91424" tIns="45713" rIns="91424" bIns="45713"/>
          <a:lstStyle/>
          <a:p>
            <a:pPr defTabSz="914862"/>
            <a:r>
              <a:rPr lang="en-US" sz="1200" dirty="0">
                <a:solidFill>
                  <a:srgbClr val="000000"/>
                </a:solidFill>
                <a:latin typeface="Calibri" pitchFamily="34" charset="0"/>
              </a:rPr>
              <a:t>doc.: IEEE 802.15-11/0204r0</a:t>
            </a:r>
          </a:p>
        </p:txBody>
      </p:sp>
      <p:sp>
        <p:nvSpPr>
          <p:cNvPr id="47107" name="Rectangle 3"/>
          <p:cNvSpPr txBox="1">
            <a:spLocks noGrp="1" noChangeArrowheads="1"/>
          </p:cNvSpPr>
          <p:nvPr/>
        </p:nvSpPr>
        <p:spPr bwMode="auto">
          <a:xfrm>
            <a:off x="3884316" y="0"/>
            <a:ext cx="2972115" cy="456731"/>
          </a:xfrm>
          <a:prstGeom prst="rect">
            <a:avLst/>
          </a:prstGeom>
          <a:noFill/>
          <a:ln w="9525">
            <a:noFill/>
            <a:miter lim="800000"/>
            <a:headEnd/>
            <a:tailEnd/>
          </a:ln>
        </p:spPr>
        <p:txBody>
          <a:bodyPr lIns="91424" tIns="45713" rIns="91424" bIns="45713"/>
          <a:lstStyle/>
          <a:p>
            <a:pPr algn="r" defTabSz="914862"/>
            <a:r>
              <a:rPr lang="en-US" sz="1200" dirty="0">
                <a:solidFill>
                  <a:srgbClr val="000000"/>
                </a:solidFill>
                <a:latin typeface="Calibri" pitchFamily="34" charset="0"/>
              </a:rPr>
              <a:t>March 2011</a:t>
            </a:r>
          </a:p>
        </p:txBody>
      </p:sp>
      <p:sp>
        <p:nvSpPr>
          <p:cNvPr id="47108" name="Rectangle 6"/>
          <p:cNvSpPr txBox="1">
            <a:spLocks noGrp="1" noChangeArrowheads="1"/>
          </p:cNvSpPr>
          <p:nvPr/>
        </p:nvSpPr>
        <p:spPr bwMode="auto">
          <a:xfrm>
            <a:off x="0" y="8685705"/>
            <a:ext cx="2972115" cy="456731"/>
          </a:xfrm>
          <a:prstGeom prst="rect">
            <a:avLst/>
          </a:prstGeom>
          <a:noFill/>
          <a:ln w="9525">
            <a:noFill/>
            <a:miter lim="800000"/>
            <a:headEnd/>
            <a:tailEnd/>
          </a:ln>
        </p:spPr>
        <p:txBody>
          <a:bodyPr lIns="91424" tIns="45713" rIns="91424" bIns="45713" anchor="b"/>
          <a:lstStyle/>
          <a:p>
            <a:pPr marL="1828159" lvl="4" defTabSz="914862"/>
            <a:r>
              <a:rPr lang="en-US" dirty="0">
                <a:solidFill>
                  <a:srgbClr val="000000"/>
                </a:solidFill>
                <a:latin typeface="Calibri" pitchFamily="34" charset="0"/>
              </a:rPr>
              <a:t>John Barr, </a:t>
            </a:r>
            <a:r>
              <a:rPr lang="en-US" dirty="0" err="1">
                <a:solidFill>
                  <a:srgbClr val="000000"/>
                </a:solidFill>
                <a:latin typeface="Calibri" pitchFamily="34" charset="0"/>
              </a:rPr>
              <a:t>JRBarr</a:t>
            </a:r>
            <a:r>
              <a:rPr lang="en-US" dirty="0">
                <a:solidFill>
                  <a:srgbClr val="000000"/>
                </a:solidFill>
                <a:latin typeface="Calibri" pitchFamily="34" charset="0"/>
              </a:rPr>
              <a:t>, Ltd.</a:t>
            </a:r>
          </a:p>
        </p:txBody>
      </p:sp>
      <p:sp>
        <p:nvSpPr>
          <p:cNvPr id="47109" name="Rectangle 2"/>
          <p:cNvSpPr>
            <a:spLocks noGrp="1" noRot="1" noChangeAspect="1" noChangeArrowheads="1" noTextEdit="1"/>
          </p:cNvSpPr>
          <p:nvPr>
            <p:ph type="sldImg"/>
          </p:nvPr>
        </p:nvSpPr>
        <p:spPr>
          <a:xfrm>
            <a:off x="1150938" y="692150"/>
            <a:ext cx="4556125" cy="3416300"/>
          </a:xfrm>
          <a:ln/>
        </p:spPr>
      </p:sp>
      <p:sp>
        <p:nvSpPr>
          <p:cNvPr id="47110" name="Rectangle 3"/>
          <p:cNvSpPr>
            <a:spLocks noGrp="1" noChangeArrowheads="1"/>
          </p:cNvSpPr>
          <p:nvPr>
            <p:ph type="body" idx="1"/>
          </p:nvPr>
        </p:nvSpPr>
        <p:spPr>
          <a:xfrm>
            <a:off x="686115" y="4343635"/>
            <a:ext cx="5485772" cy="4115269"/>
          </a:xfrm>
          <a:noFill/>
          <a:ln/>
        </p:spPr>
        <p:txBody>
          <a:bodyPr lIns="91424" tIns="45713" rIns="91424" bIns="45713"/>
          <a:lstStyle/>
          <a:p>
            <a:pPr defTabSz="902330">
              <a:spcBef>
                <a:spcPct val="0"/>
              </a:spcBef>
            </a:pPr>
            <a:endParaRPr lang="en-US" dirty="0" smtClean="0">
              <a:latin typeface="Times New Roman" pitchFamily="18" charset="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shown in the figure but DSME also can include inactive periods in the repeated superframe.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CA9CB18D-E60D-4226-92D1-6483E4E6B11E}"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1"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Submission</a:t>
            </a:r>
            <a:endParaRPr lang="en-US" dirty="0"/>
          </a:p>
        </p:txBody>
      </p:sp>
      <p:sp>
        <p:nvSpPr>
          <p:cNvPr id="12"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a:t>
            </a:r>
            <a:fld id="{37E37BF5-25D5-4429-B27D-B3AE2CF9B394}" type="slidenum">
              <a:rPr lang="en-US" smtClean="0"/>
              <a:pPr/>
              <a:t>‹#›</a:t>
            </a:fld>
            <a:endParaRPr lang="en-US" dirty="0"/>
          </a:p>
        </p:txBody>
      </p:sp>
      <p:sp>
        <p:nvSpPr>
          <p:cNvPr id="13"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B. Rolfe (BCA)</a:t>
            </a:r>
            <a:endParaRPr lang="en-US" dirty="0"/>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E923-563E-4F51-BB79-05909B7D93B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E923-563E-4F51-BB79-05909B7D93B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txBox="1">
            <a:spLocks/>
          </p:cNvSpPr>
          <p:nvPr userDrawn="1"/>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Submission</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Footer Placeholder 4"/>
          <p:cNvSpPr txBox="1">
            <a:spLocks/>
          </p:cNvSpPr>
          <p:nvPr userDrawn="1"/>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Slide </a:t>
            </a:r>
            <a:fld id="{37E37BF5-25D5-4429-B27D-B3AE2CF9B394}"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Slide Number Placeholder 5"/>
          <p:cNvSpPr txBox="1">
            <a:spLocks/>
          </p:cNvSpPr>
          <p:nvPr userDrawn="1"/>
        </p:nvSpPr>
        <p:spPr>
          <a:xfrm>
            <a:off x="64008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B. Rolfe (BCA)</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0"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40E923-563E-4F51-BB79-05909B7D93B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40E923-563E-4F51-BB79-05909B7D93B3}"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40E923-563E-4F51-BB79-05909B7D93B3}" type="datetimeFigureOut">
              <a:rPr lang="en-US" smtClean="0"/>
              <a:pPr/>
              <a:t>5/15/2012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40E923-563E-4F51-BB79-05909B7D93B3}" type="datetimeFigureOut">
              <a:rPr lang="en-US" smtClean="0"/>
              <a:pPr/>
              <a:t>5/15/2012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40E923-563E-4F51-BB79-05909B7D93B3}" type="datetimeFigureOut">
              <a:rPr lang="en-US" smtClean="0"/>
              <a:pPr/>
              <a:t>5/15/2012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3008313" cy="8255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09600"/>
            <a:ext cx="5111750" cy="5516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0E923-563E-4F51-BB79-05909B7D93B3}"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0E923-563E-4F51-BB79-05909B7D93B3}"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8229600" cy="7318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Submission</a:t>
            </a:r>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a:t>
            </a:r>
            <a:fld id="{37E37BF5-25D5-4429-B27D-B3AE2CF9B394}" type="slidenum">
              <a:rPr lang="en-US" smtClean="0"/>
              <a:pPr/>
              <a:t>‹#›</a:t>
            </a:fld>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B. Rolfe (BCA)</a:t>
            </a:r>
            <a:endParaRPr lang="en-US" dirty="0"/>
          </a:p>
        </p:txBody>
      </p:sp>
      <p:sp>
        <p:nvSpPr>
          <p:cNvPr id="7" name="Rectangle 7"/>
          <p:cNvSpPr>
            <a:spLocks noChangeArrowheads="1"/>
          </p:cNvSpPr>
          <p:nvPr userDrawn="1"/>
        </p:nvSpPr>
        <p:spPr bwMode="auto">
          <a:xfrm>
            <a:off x="3200400" y="381456"/>
            <a:ext cx="5257800" cy="215444"/>
          </a:xfrm>
          <a:prstGeom prst="rect">
            <a:avLst/>
          </a:prstGeom>
          <a:noFill/>
          <a:ln w="9525">
            <a:noFill/>
            <a:miter lim="800000"/>
            <a:headEnd/>
            <a:tailEnd/>
          </a:ln>
          <a:effectLst/>
        </p:spPr>
        <p:txBody>
          <a:bodyPr lIns="0" tIns="0" rIns="0" bIns="0" anchor="b">
            <a:spAutoFit/>
          </a:bodyPr>
          <a:lstStyle/>
          <a:p>
            <a:pPr marL="1150938" lvl="4" algn="r" eaLnBrk="0" fontAlgn="base" hangingPunct="0">
              <a:spcBef>
                <a:spcPct val="0"/>
              </a:spcBef>
              <a:spcAft>
                <a:spcPct val="0"/>
              </a:spcAft>
            </a:pPr>
            <a:r>
              <a:rPr lang="en-US" sz="1400" b="1" dirty="0">
                <a:solidFill>
                  <a:srgbClr val="000000"/>
                </a:solidFill>
                <a:ea typeface="ＭＳ Ｐゴシック" charset="-128"/>
              </a:rPr>
              <a:t>D</a:t>
            </a:r>
            <a:r>
              <a:rPr lang="en-US" sz="1400" b="1" dirty="0" smtClean="0">
                <a:solidFill>
                  <a:srgbClr val="000000"/>
                </a:solidFill>
                <a:ea typeface="ＭＳ Ｐゴシック" charset="-128"/>
              </a:rPr>
              <a:t>oc</a:t>
            </a:r>
            <a:r>
              <a:rPr lang="en-US" sz="1400" b="1" dirty="0">
                <a:solidFill>
                  <a:srgbClr val="000000"/>
                </a:solidFill>
                <a:ea typeface="ＭＳ Ｐゴシック" charset="-128"/>
              </a:rPr>
              <a:t>.: IEEE </a:t>
            </a:r>
            <a:r>
              <a:rPr lang="en-US" sz="1400" b="1" dirty="0" smtClean="0">
                <a:solidFill>
                  <a:srgbClr val="000000"/>
                </a:solidFill>
                <a:ea typeface="ＭＳ Ｐゴシック" charset="-128"/>
              </a:rPr>
              <a:t>802.</a:t>
            </a:r>
            <a:r>
              <a:rPr lang="en-US" sz="1400" b="1" dirty="0" smtClean="0"/>
              <a:t> </a:t>
            </a:r>
            <a:r>
              <a:rPr lang="en-US" sz="1400" b="1" dirty="0" smtClean="0"/>
              <a:t>15-12-0247-01-004m</a:t>
            </a:r>
            <a:endParaRPr lang="en-US" sz="1400" b="1" dirty="0">
              <a:solidFill>
                <a:srgbClr val="000000"/>
              </a:solidFill>
              <a:ea typeface="ＭＳ Ｐゴシック" charset="-128"/>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
        <p:nvSpPr>
          <p:cNvPr id="9" name="Text Box 11"/>
          <p:cNvSpPr txBox="1">
            <a:spLocks noChangeArrowheads="1"/>
          </p:cNvSpPr>
          <p:nvPr userDrawn="1"/>
        </p:nvSpPr>
        <p:spPr bwMode="auto">
          <a:xfrm>
            <a:off x="609600" y="304800"/>
            <a:ext cx="1447800" cy="304800"/>
          </a:xfrm>
          <a:prstGeom prst="rect">
            <a:avLst/>
          </a:prstGeom>
          <a:noFill/>
          <a:ln w="12700">
            <a:noFill/>
            <a:miter lim="800000"/>
            <a:headEnd type="none" w="sm" len="sm"/>
            <a:tailEnd type="none" w="sm" len="sm"/>
          </a:ln>
          <a:effectLst/>
        </p:spPr>
        <p:txBody>
          <a:bodyPr>
            <a:spAutoFit/>
          </a:bodyPr>
          <a:lstStyle/>
          <a:p>
            <a:pPr eaLnBrk="0" fontAlgn="base" hangingPunct="0">
              <a:spcBef>
                <a:spcPct val="50000"/>
              </a:spcBef>
              <a:spcAft>
                <a:spcPct val="0"/>
              </a:spcAft>
            </a:pPr>
            <a:r>
              <a:rPr lang="en-US" sz="1400" b="1" dirty="0" smtClean="0">
                <a:solidFill>
                  <a:srgbClr val="000000"/>
                </a:solidFill>
                <a:ea typeface="ＭＳ Ｐゴシック" charset="-128"/>
              </a:rPr>
              <a:t>May 2012</a:t>
            </a:r>
            <a:endParaRPr lang="en-US" sz="1400" b="1" dirty="0">
              <a:solidFill>
                <a:srgbClr val="000000"/>
              </a:solidFill>
              <a:ea typeface="ＭＳ Ｐゴシック" charset="-128"/>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0"/>
          </p:nvPr>
        </p:nvSpPr>
        <p:spPr>
          <a:ln/>
        </p:spPr>
        <p:txBody>
          <a:bodyPr/>
          <a:lstStyle/>
          <a:p>
            <a:pPr>
              <a:defRPr/>
            </a:pPr>
            <a:r>
              <a:rPr lang="en-US" dirty="0"/>
              <a:t>May 2012</a:t>
            </a:r>
            <a:endParaRPr lang="en-GB" dirty="0"/>
          </a:p>
        </p:txBody>
      </p:sp>
      <p:sp>
        <p:nvSpPr>
          <p:cNvPr id="46082" name="Footer Placeholder 1"/>
          <p:cNvSpPr txBox="1">
            <a:spLocks noGrp="1"/>
          </p:cNvSpPr>
          <p:nvPr/>
        </p:nvSpPr>
        <p:spPr bwMode="auto">
          <a:xfrm>
            <a:off x="4495800" y="6248400"/>
            <a:ext cx="40386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(BCA</a:t>
            </a:r>
            <a:r>
              <a:rPr lang="en-US" sz="1200" dirty="0">
                <a:solidFill>
                  <a:schemeClr val="tx2"/>
                </a:solidFill>
                <a:ea typeface="MS PGothic" pitchFamily="34" charset="-128"/>
              </a:rPr>
              <a:t>)</a:t>
            </a:r>
          </a:p>
        </p:txBody>
      </p:sp>
      <p:sp>
        <p:nvSpPr>
          <p:cNvPr id="102402" name="Rectangle 2"/>
          <p:cNvSpPr>
            <a:spLocks noChangeArrowheads="1"/>
          </p:cNvSpPr>
          <p:nvPr/>
        </p:nvSpPr>
        <p:spPr bwMode="auto">
          <a:xfrm>
            <a:off x="0" y="762000"/>
            <a:ext cx="8991600" cy="5293757"/>
          </a:xfrm>
          <a:prstGeom prst="rect">
            <a:avLst/>
          </a:prstGeom>
          <a:noFill/>
          <a:ln w="12700">
            <a:noFill/>
            <a:miter lim="800000"/>
            <a:headEnd type="none" w="sm" len="sm"/>
            <a:tailEnd type="none" w="sm" len="sm"/>
          </a:ln>
          <a:effectLst/>
        </p:spPr>
        <p:txBody>
          <a:bodyPr>
            <a:spAutoFit/>
          </a:bodyPr>
          <a:lstStyle/>
          <a:p>
            <a:pPr algn="ctr" defTabSz="914400" eaLnBrk="0" hangingPunct="0">
              <a:defRPr/>
            </a:pPr>
            <a:r>
              <a:rPr lang="en-US" sz="1800" b="1" u="sng" dirty="0">
                <a:solidFill>
                  <a:srgbClr val="000000"/>
                </a:solidFill>
                <a:effectLst>
                  <a:outerShdw blurRad="38100" dist="38100" dir="2700000" algn="tl">
                    <a:srgbClr val="C0C0C0"/>
                  </a:outerShdw>
                </a:effectLst>
                <a:latin typeface="+mn-lt"/>
                <a:ea typeface="ＭＳ Ｐゴシック" charset="-128"/>
              </a:rPr>
              <a:t>Project: IEEE 802.15 Working Group for Wireless Personal Area Networks (WPANs)</a:t>
            </a:r>
            <a:endParaRPr lang="en-US" sz="1600" b="1" dirty="0">
              <a:solidFill>
                <a:srgbClr val="000000"/>
              </a:solidFill>
              <a:latin typeface="+mn-lt"/>
              <a:ea typeface="ＭＳ Ｐゴシック" charset="-128"/>
            </a:endParaRPr>
          </a:p>
          <a:p>
            <a:pPr defTabSz="914400" eaLnBrk="0" hangingPunct="0">
              <a:defRPr/>
            </a:pPr>
            <a:endParaRPr lang="en-US" sz="1600" dirty="0">
              <a:solidFill>
                <a:srgbClr val="000000"/>
              </a:solidFill>
              <a:latin typeface="+mn-lt"/>
              <a:ea typeface="ＭＳ Ｐゴシック" charset="-128"/>
            </a:endParaRPr>
          </a:p>
          <a:p>
            <a:pPr eaLnBrk="0" hangingPunct="0">
              <a:defRPr/>
            </a:pPr>
            <a:r>
              <a:rPr lang="en-US" sz="1600" b="1" dirty="0">
                <a:solidFill>
                  <a:srgbClr val="000000"/>
                </a:solidFill>
                <a:latin typeface="+mn-lt"/>
                <a:ea typeface="ＭＳ Ｐゴシック" charset="-128"/>
              </a:rPr>
              <a:t>Submission Title:</a:t>
            </a:r>
            <a:r>
              <a:rPr lang="en-US" sz="1600" dirty="0">
                <a:solidFill>
                  <a:srgbClr val="000000"/>
                </a:solidFill>
                <a:latin typeface="+mn-lt"/>
                <a:ea typeface="ＭＳ Ｐゴシック" charset="-128"/>
              </a:rPr>
              <a:t> </a:t>
            </a:r>
            <a:r>
              <a:rPr lang="en-US" sz="1600" dirty="0" smtClean="0"/>
              <a:t>Support for Ranging in 802.15.4 TVWS (4TV)</a:t>
            </a: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Date Submitted: 13 May 2012</a:t>
            </a:r>
            <a:r>
              <a:rPr lang="en-US" sz="1600" dirty="0">
                <a:solidFill>
                  <a:srgbClr val="000000"/>
                </a:solidFill>
                <a:latin typeface="+mn-lt"/>
                <a:ea typeface="ＭＳ Ｐゴシック" charset="-128"/>
              </a:rPr>
              <a:t>	</a:t>
            </a:r>
          </a:p>
          <a:p>
            <a:pPr defTabSz="914400" eaLnBrk="0" hangingPunct="0">
              <a:defRPr/>
            </a:pP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Source:</a:t>
            </a:r>
            <a:r>
              <a:rPr lang="en-US" sz="1600" dirty="0">
                <a:solidFill>
                  <a:srgbClr val="000000"/>
                </a:solidFill>
                <a:latin typeface="+mn-lt"/>
                <a:ea typeface="ＭＳ Ｐゴシック" charset="-128"/>
              </a:rPr>
              <a:t> [Benjamin Rolfe] Company [BCA</a:t>
            </a:r>
            <a:r>
              <a:rPr lang="en-US" sz="1600" dirty="0" smtClean="0">
                <a:solidFill>
                  <a:srgbClr val="000000"/>
                </a:solidFill>
                <a:latin typeface="+mn-lt"/>
                <a:ea typeface="ＭＳ Ｐゴシック" charset="-128"/>
              </a:rPr>
              <a:t>]</a:t>
            </a:r>
            <a:endParaRPr lang="en-US" sz="1600" dirty="0">
              <a:solidFill>
                <a:srgbClr val="000000"/>
              </a:solidFill>
              <a:latin typeface="+mn-lt"/>
              <a:ea typeface="ＭＳ Ｐゴシック" charset="-128"/>
            </a:endParaRPr>
          </a:p>
          <a:p>
            <a:pPr defTabSz="914400" eaLnBrk="0" hangingPunct="0">
              <a:defRPr/>
            </a:pPr>
            <a:r>
              <a:rPr lang="en-US" sz="1600" dirty="0">
                <a:solidFill>
                  <a:srgbClr val="000000"/>
                </a:solidFill>
                <a:latin typeface="+mn-lt"/>
                <a:ea typeface="ＭＳ Ｐゴシック" charset="-128"/>
              </a:rPr>
              <a:t>Address </a:t>
            </a:r>
            <a:r>
              <a:rPr lang="en-US" sz="1600" dirty="0" smtClean="0">
                <a:solidFill>
                  <a:srgbClr val="000000"/>
                </a:solidFill>
                <a:latin typeface="+mn-lt"/>
                <a:ea typeface="ＭＳ Ｐゴシック" charset="-128"/>
              </a:rPr>
              <a:t>[PO Box 798 Los Gatos CA 95031]</a:t>
            </a:r>
            <a:endParaRPr lang="en-US" sz="1600" dirty="0">
              <a:solidFill>
                <a:srgbClr val="000000"/>
              </a:solidFill>
              <a:latin typeface="+mn-lt"/>
              <a:ea typeface="ＭＳ Ｐゴシック" charset="-128"/>
            </a:endParaRPr>
          </a:p>
          <a:p>
            <a:pPr defTabSz="914400" eaLnBrk="0" hangingPunct="0">
              <a:defRPr/>
            </a:pPr>
            <a:r>
              <a:rPr lang="en-US" sz="1600" dirty="0">
                <a:solidFill>
                  <a:srgbClr val="000000"/>
                </a:solidFill>
                <a:latin typeface="+mn-lt"/>
                <a:ea typeface="ＭＳ Ｐゴシック" charset="-128"/>
              </a:rPr>
              <a:t>Voice:[+1 408 </a:t>
            </a:r>
            <a:r>
              <a:rPr lang="en-US" sz="1600" dirty="0" smtClean="0">
                <a:solidFill>
                  <a:srgbClr val="000000"/>
                </a:solidFill>
                <a:latin typeface="+mn-lt"/>
                <a:ea typeface="ＭＳ Ｐゴシック" charset="-128"/>
              </a:rPr>
              <a:t>395 7207], </a:t>
            </a:r>
            <a:r>
              <a:rPr lang="en-US" sz="1600" dirty="0">
                <a:solidFill>
                  <a:srgbClr val="000000"/>
                </a:solidFill>
                <a:latin typeface="+mn-lt"/>
                <a:ea typeface="ＭＳ Ｐゴシック" charset="-128"/>
              </a:rPr>
              <a:t>FAX: [], E-Mail:[</a:t>
            </a:r>
            <a:r>
              <a:rPr lang="en-US" sz="1600" dirty="0" err="1">
                <a:solidFill>
                  <a:srgbClr val="000000"/>
                </a:solidFill>
                <a:latin typeface="+mn-lt"/>
                <a:ea typeface="ＭＳ Ｐゴシック" charset="-128"/>
              </a:rPr>
              <a:t>ben</a:t>
            </a:r>
            <a:r>
              <a:rPr lang="en-US" sz="1600" dirty="0">
                <a:solidFill>
                  <a:srgbClr val="000000"/>
                </a:solidFill>
                <a:latin typeface="+mn-lt"/>
                <a:ea typeface="ＭＳ Ｐゴシック" charset="-128"/>
              </a:rPr>
              <a:t> @ blindcreek.com]	</a:t>
            </a:r>
          </a:p>
          <a:p>
            <a:pPr eaLnBrk="0" hangingPunct="0">
              <a:spcBef>
                <a:spcPts val="600"/>
              </a:spcBef>
              <a:spcAft>
                <a:spcPts val="600"/>
              </a:spcAft>
              <a:defRPr/>
            </a:pPr>
            <a:r>
              <a:rPr lang="en-US" sz="1600" b="1" dirty="0">
                <a:solidFill>
                  <a:srgbClr val="000000"/>
                </a:solidFill>
                <a:latin typeface="+mn-lt"/>
                <a:ea typeface="ＭＳ Ｐゴシック" charset="-128"/>
              </a:rPr>
              <a:t>Re:</a:t>
            </a:r>
            <a:r>
              <a:rPr lang="en-US" sz="1600" dirty="0">
                <a:solidFill>
                  <a:srgbClr val="000000"/>
                </a:solidFill>
                <a:latin typeface="+mn-lt"/>
                <a:ea typeface="ＭＳ Ｐゴシック" charset="-128"/>
              </a:rPr>
              <a:t> </a:t>
            </a:r>
            <a:r>
              <a:rPr lang="en-US" sz="1600" dirty="0" smtClean="0">
                <a:solidFill>
                  <a:srgbClr val="000000"/>
                </a:solidFill>
                <a:ea typeface="ＭＳ Ｐゴシック" charset="-128"/>
              </a:rPr>
              <a:t>[</a:t>
            </a:r>
            <a:r>
              <a:rPr lang="en-US" sz="1600" dirty="0" smtClean="0"/>
              <a:t>TG4mCall for Proposals </a:t>
            </a:r>
            <a:r>
              <a:rPr lang="en-US" sz="1600" dirty="0" smtClean="0">
                <a:solidFill>
                  <a:srgbClr val="000000"/>
                </a:solidFill>
                <a:ea typeface="ＭＳ Ｐゴシック" charset="-128"/>
              </a:rPr>
              <a:t>https://mentor.ieee.org/802.15/dcn/12/15-12-0170-02-004m-call-for-proposals.doc ]</a:t>
            </a:r>
            <a:endParaRPr lang="en-US" sz="1600" dirty="0">
              <a:solidFill>
                <a:srgbClr val="000000"/>
              </a:solidFill>
              <a:latin typeface="+mn-lt"/>
              <a:ea typeface="ＭＳ Ｐゴシック" charset="-128"/>
            </a:endParaRPr>
          </a:p>
          <a:p>
            <a:pPr defTabSz="914400" eaLnBrk="0" hangingPunct="0">
              <a:spcBef>
                <a:spcPts val="600"/>
              </a:spcBef>
              <a:spcAft>
                <a:spcPts val="600"/>
              </a:spcAft>
              <a:defRPr/>
            </a:pPr>
            <a:r>
              <a:rPr lang="en-US" sz="1600" b="1" dirty="0">
                <a:solidFill>
                  <a:srgbClr val="000000"/>
                </a:solidFill>
                <a:latin typeface="+mn-lt"/>
                <a:ea typeface="ＭＳ Ｐゴシック" charset="-128"/>
              </a:rPr>
              <a:t>Abstract:</a:t>
            </a:r>
            <a:r>
              <a:rPr lang="en-US" sz="1600" dirty="0">
                <a:solidFill>
                  <a:srgbClr val="000000"/>
                </a:solidFill>
                <a:latin typeface="+mn-lt"/>
                <a:ea typeface="ＭＳ Ｐゴシック" charset="-128"/>
              </a:rPr>
              <a:t>	</a:t>
            </a:r>
            <a:r>
              <a:rPr lang="en-US" sz="1600" dirty="0" smtClean="0">
                <a:solidFill>
                  <a:srgbClr val="000000"/>
                </a:solidFill>
                <a:latin typeface="+mn-lt"/>
                <a:ea typeface="ＭＳ Ｐゴシック" charset="-128"/>
              </a:rPr>
              <a:t>[Summary of RF-ranging as it exists in 802.15.4-2011,  and discussion of MAC extensions </a:t>
            </a:r>
            <a:r>
              <a:rPr lang="en-US" sz="1600" dirty="0" err="1" smtClean="0">
                <a:solidFill>
                  <a:srgbClr val="000000"/>
                </a:solidFill>
                <a:latin typeface="+mn-lt"/>
                <a:ea typeface="ＭＳ Ｐゴシック" charset="-128"/>
              </a:rPr>
              <a:t>tosupport</a:t>
            </a:r>
            <a:r>
              <a:rPr lang="en-US" sz="1600" dirty="0" smtClean="0">
                <a:solidFill>
                  <a:srgbClr val="000000"/>
                </a:solidFill>
                <a:latin typeface="+mn-lt"/>
                <a:ea typeface="ＭＳ Ｐゴシック" charset="-128"/>
              </a:rPr>
              <a:t> localization requirements for TVWS]</a:t>
            </a:r>
            <a:endParaRPr lang="en-US" sz="1600" dirty="0">
              <a:solidFill>
                <a:srgbClr val="000000"/>
              </a:solidFill>
              <a:latin typeface="+mn-lt"/>
              <a:ea typeface="ＭＳ Ｐゴシック" charset="-128"/>
            </a:endParaRPr>
          </a:p>
          <a:p>
            <a:pPr defTabSz="914400" eaLnBrk="0" hangingPunct="0">
              <a:spcBef>
                <a:spcPts val="600"/>
              </a:spcBef>
              <a:spcAft>
                <a:spcPts val="600"/>
              </a:spcAft>
              <a:defRPr/>
            </a:pPr>
            <a:r>
              <a:rPr lang="en-US" sz="1600" b="1" dirty="0">
                <a:solidFill>
                  <a:srgbClr val="000000"/>
                </a:solidFill>
                <a:latin typeface="+mn-lt"/>
                <a:ea typeface="ＭＳ Ｐゴシック" charset="-128"/>
              </a:rPr>
              <a:t>Purpose:</a:t>
            </a:r>
            <a:r>
              <a:rPr lang="en-US" sz="1600" dirty="0">
                <a:solidFill>
                  <a:srgbClr val="000000"/>
                </a:solidFill>
                <a:latin typeface="+mn-lt"/>
                <a:ea typeface="ＭＳ Ｐゴシック" charset="-128"/>
              </a:rPr>
              <a:t>	</a:t>
            </a:r>
            <a:r>
              <a:rPr lang="en-US" sz="1600" dirty="0" smtClean="0">
                <a:solidFill>
                  <a:srgbClr val="000000"/>
                </a:solidFill>
                <a:ea typeface="ＭＳ Ｐゴシック" charset="-128"/>
              </a:rPr>
              <a:t>Support 4TV PHY proposals</a:t>
            </a: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Notice:</a:t>
            </a:r>
            <a:r>
              <a:rPr lang="en-US" sz="1600" dirty="0">
                <a:solidFill>
                  <a:srgbClr val="000000"/>
                </a:solidFill>
                <a:latin typeface="+mn-lt"/>
                <a:ea typeface="ＭＳ Ｐゴシック" charset="-128"/>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eaLnBrk="0" hangingPunct="0">
              <a:defRPr/>
            </a:pPr>
            <a:r>
              <a:rPr lang="en-US" sz="1600" b="1" dirty="0">
                <a:solidFill>
                  <a:srgbClr val="000000"/>
                </a:solidFill>
                <a:latin typeface="+mn-lt"/>
                <a:ea typeface="ＭＳ Ｐゴシック" charset="-128"/>
              </a:rPr>
              <a:t>Release:</a:t>
            </a:r>
            <a:r>
              <a:rPr lang="en-US" sz="1600" dirty="0">
                <a:solidFill>
                  <a:srgbClr val="000000"/>
                </a:solidFill>
                <a:latin typeface="+mn-lt"/>
                <a:ea typeface="ＭＳ Ｐゴシック" charset="-128"/>
              </a:rPr>
              <a:t>	The contributor acknowledges and accepts that this contribution becomes the property of IEEE and may be made publicly available by 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 Frames</a:t>
            </a:r>
            <a:endParaRPr lang="en-US" dirty="0"/>
          </a:p>
        </p:txBody>
      </p:sp>
      <p:sp>
        <p:nvSpPr>
          <p:cNvPr id="3" name="Content Placeholder 2"/>
          <p:cNvSpPr>
            <a:spLocks noGrp="1"/>
          </p:cNvSpPr>
          <p:nvPr>
            <p:ph idx="1"/>
          </p:nvPr>
        </p:nvSpPr>
        <p:spPr/>
        <p:txBody>
          <a:bodyPr/>
          <a:lstStyle/>
          <a:p>
            <a:r>
              <a:rPr lang="en-US" dirty="0" smtClean="0"/>
              <a:t>General Characteristics</a:t>
            </a:r>
          </a:p>
          <a:p>
            <a:pPr lvl="1"/>
            <a:r>
              <a:rPr lang="en-US" dirty="0" smtClean="0"/>
              <a:t>Variable size</a:t>
            </a:r>
          </a:p>
          <a:p>
            <a:pPr lvl="1"/>
            <a:r>
              <a:rPr lang="en-US" dirty="0" smtClean="0"/>
              <a:t>Types</a:t>
            </a:r>
          </a:p>
          <a:p>
            <a:pPr lvl="1"/>
            <a:r>
              <a:rPr lang="en-US" dirty="0" smtClean="0"/>
              <a:t>MAC Header (MHR) </a:t>
            </a:r>
            <a:r>
              <a:rPr lang="en-US" dirty="0" smtClean="0"/>
              <a:t>content</a:t>
            </a:r>
          </a:p>
          <a:p>
            <a:pPr lvl="1"/>
            <a:r>
              <a:rPr lang="en-US" dirty="0" smtClean="0"/>
              <a:t>Information Elements</a:t>
            </a:r>
          </a:p>
          <a:p>
            <a:pPr lvl="1"/>
            <a:r>
              <a:rPr lang="en-US" dirty="0" smtClean="0"/>
              <a:t>Security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Ranging in 15.4 Overview</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PHY support</a:t>
            </a:r>
          </a:p>
          <a:p>
            <a:pPr lvl="1"/>
            <a:r>
              <a:rPr lang="en-US" dirty="0" smtClean="0"/>
              <a:t>UWB provides precision ranging</a:t>
            </a:r>
          </a:p>
          <a:p>
            <a:pPr lvl="2"/>
            <a:r>
              <a:rPr lang="en-US" dirty="0" smtClean="0"/>
              <a:t>Signal structure, bandwidth optimized for </a:t>
            </a:r>
            <a:r>
              <a:rPr lang="en-US" dirty="0" err="1" smtClean="0"/>
              <a:t>ToA</a:t>
            </a:r>
            <a:r>
              <a:rPr lang="en-US" dirty="0" smtClean="0"/>
              <a:t> </a:t>
            </a:r>
            <a:r>
              <a:rPr lang="en-US" dirty="0" smtClean="0"/>
              <a:t>measurement</a:t>
            </a:r>
          </a:p>
          <a:p>
            <a:pPr lvl="2"/>
            <a:r>
              <a:rPr lang="en-US" dirty="0" smtClean="0"/>
              <a:t>Defines timers for TX and RX time capture sub </a:t>
            </a:r>
            <a:r>
              <a:rPr lang="en-US" dirty="0" err="1" smtClean="0"/>
              <a:t>nansecond</a:t>
            </a:r>
            <a:r>
              <a:rPr lang="en-US" dirty="0" smtClean="0"/>
              <a:t> resolution. </a:t>
            </a:r>
          </a:p>
          <a:p>
            <a:pPr lvl="1"/>
            <a:r>
              <a:rPr lang="en-US" dirty="0" smtClean="0"/>
              <a:t>Supports ranging on any data frame (initiated with MCPS-DATA request)</a:t>
            </a:r>
          </a:p>
          <a:p>
            <a:pPr lvl="1"/>
            <a:r>
              <a:rPr lang="en-US" dirty="0"/>
              <a:t>Can be used for </a:t>
            </a:r>
            <a:r>
              <a:rPr lang="en-US" dirty="0" smtClean="0"/>
              <a:t>round-trip time of flight, </a:t>
            </a:r>
            <a:r>
              <a:rPr lang="en-US" dirty="0"/>
              <a:t>or single direction </a:t>
            </a:r>
            <a:r>
              <a:rPr lang="en-US" dirty="0" smtClean="0"/>
              <a:t>synchronous</a:t>
            </a:r>
          </a:p>
          <a:p>
            <a:r>
              <a:rPr lang="en-US" dirty="0" smtClean="0"/>
              <a:t>MAC support</a:t>
            </a:r>
          </a:p>
          <a:p>
            <a:pPr lvl="1"/>
            <a:r>
              <a:rPr lang="en-US" dirty="0" smtClean="0"/>
              <a:t>Defines attributes for PHY configuration and control (MLME)</a:t>
            </a:r>
          </a:p>
          <a:p>
            <a:pPr lvl="1"/>
            <a:r>
              <a:rPr lang="en-US" dirty="0" smtClean="0"/>
              <a:t>Provides for controlling ranging (enable/disable) on data exchange (MCPS)</a:t>
            </a:r>
          </a:p>
          <a:p>
            <a:pPr lvl="1"/>
            <a:r>
              <a:rPr lang="en-US" dirty="0" smtClean="0"/>
              <a:t>Management services for channel sounding and preamble selection (MLM)</a:t>
            </a:r>
          </a:p>
          <a:p>
            <a:pPr lvl="1"/>
            <a:r>
              <a:rPr lang="en-US" dirty="0" smtClean="0"/>
              <a:t>Supports single direction or two-way ranging</a:t>
            </a:r>
          </a:p>
          <a:p>
            <a:pPr lvl="1"/>
            <a:r>
              <a:rPr lang="en-US" dirty="0" smtClean="0"/>
              <a:t>Provides local timestamps to higher layer</a:t>
            </a:r>
          </a:p>
          <a:p>
            <a:pPr lvl="1"/>
            <a:r>
              <a:rPr lang="en-US" dirty="0" smtClean="0"/>
              <a:t>Exchange between peers higher layer function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 services MLME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MLME-RX-ENABLE</a:t>
            </a:r>
          </a:p>
          <a:p>
            <a:pPr lvl="1"/>
            <a:r>
              <a:rPr lang="en-US" dirty="0" smtClean="0"/>
              <a:t>Added Parameter </a:t>
            </a:r>
            <a:r>
              <a:rPr lang="en-US" dirty="0" smtClean="0"/>
              <a:t>to enable </a:t>
            </a:r>
            <a:r>
              <a:rPr lang="en-US" dirty="0" smtClean="0"/>
              <a:t>Ranging measurement</a:t>
            </a:r>
            <a:endParaRPr lang="en-US" dirty="0" smtClean="0"/>
          </a:p>
          <a:p>
            <a:r>
              <a:rPr lang="en-US" dirty="0" smtClean="0"/>
              <a:t>MLME-</a:t>
            </a:r>
            <a:r>
              <a:rPr lang="en-US" dirty="0" err="1" smtClean="0"/>
              <a:t>DPS.request</a:t>
            </a:r>
            <a:endParaRPr lang="en-US" dirty="0" smtClean="0"/>
          </a:p>
          <a:p>
            <a:pPr lvl="1"/>
            <a:r>
              <a:rPr lang="en-US" dirty="0" smtClean="0"/>
              <a:t>Controls preambles used for UWNB PHY ranging</a:t>
            </a:r>
          </a:p>
          <a:p>
            <a:r>
              <a:rPr lang="en-US" dirty="0" smtClean="0"/>
              <a:t>MLME-</a:t>
            </a:r>
            <a:r>
              <a:rPr lang="en-US" dirty="0" err="1" smtClean="0"/>
              <a:t>SOUNDING.request</a:t>
            </a:r>
            <a:endParaRPr lang="en-US" dirty="0" smtClean="0"/>
          </a:p>
          <a:p>
            <a:pPr lvl="1"/>
            <a:r>
              <a:rPr lang="en-US" dirty="0" smtClean="0"/>
              <a:t>Request PHY to return channel multi-path profile measurement </a:t>
            </a:r>
          </a:p>
          <a:p>
            <a:pPr lvl="1"/>
            <a:r>
              <a:rPr lang="en-US" dirty="0" smtClean="0"/>
              <a:t>Algorithm not defined (implementation specific)</a:t>
            </a:r>
          </a:p>
          <a:p>
            <a:r>
              <a:rPr lang="en-US" dirty="0" smtClean="0"/>
              <a:t>MLME-</a:t>
            </a:r>
            <a:r>
              <a:rPr lang="en-US" dirty="0" err="1" smtClean="0"/>
              <a:t>CALIBRATE.request</a:t>
            </a:r>
            <a:endParaRPr lang="en-US" dirty="0" smtClean="0"/>
          </a:p>
          <a:p>
            <a:pPr lvl="1"/>
            <a:r>
              <a:rPr lang="en-US" dirty="0" smtClean="0"/>
              <a:t>Supports reporting internal delay offsets</a:t>
            </a:r>
          </a:p>
          <a:p>
            <a:pPr lvl="1"/>
            <a:r>
              <a:rPr lang="en-US" dirty="0" smtClean="0"/>
              <a:t>Calibration method not defined (implementation specific)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rmAutofit/>
          </a:bodyPr>
          <a:lstStyle/>
          <a:p>
            <a:r>
              <a:rPr lang="en-US" dirty="0" smtClean="0"/>
              <a:t>MAC Services MCPS</a:t>
            </a:r>
            <a:endParaRPr lang="en-US" dirty="0"/>
          </a:p>
        </p:txBody>
      </p:sp>
      <p:sp>
        <p:nvSpPr>
          <p:cNvPr id="3" name="Content Placeholder 2"/>
          <p:cNvSpPr>
            <a:spLocks noGrp="1"/>
          </p:cNvSpPr>
          <p:nvPr>
            <p:ph idx="1"/>
          </p:nvPr>
        </p:nvSpPr>
        <p:spPr/>
        <p:txBody>
          <a:bodyPr/>
          <a:lstStyle/>
          <a:p>
            <a:r>
              <a:rPr lang="en-US" dirty="0" smtClean="0"/>
              <a:t>MCPS-</a:t>
            </a:r>
            <a:r>
              <a:rPr lang="en-US" dirty="0" err="1" smtClean="0"/>
              <a:t>Data.Request</a:t>
            </a:r>
            <a:r>
              <a:rPr lang="en-US" dirty="0" smtClean="0"/>
              <a:t> parameters to control ranging </a:t>
            </a:r>
          </a:p>
          <a:p>
            <a:r>
              <a:rPr lang="en-US" dirty="0" smtClean="0"/>
              <a:t>MCPS-</a:t>
            </a:r>
            <a:r>
              <a:rPr lang="en-US" dirty="0" err="1" smtClean="0"/>
              <a:t>Data.Confirm</a:t>
            </a:r>
            <a:r>
              <a:rPr lang="en-US" dirty="0" smtClean="0"/>
              <a:t> parameters to pass ranging measurement information to the higher layer</a:t>
            </a:r>
          </a:p>
          <a:p>
            <a:r>
              <a:rPr lang="en-US" dirty="0" smtClean="0"/>
              <a:t>MCPS-</a:t>
            </a:r>
            <a:r>
              <a:rPr lang="en-US" dirty="0" err="1" smtClean="0"/>
              <a:t>Data.Indication</a:t>
            </a:r>
            <a:r>
              <a:rPr lang="en-US" dirty="0" smtClean="0"/>
              <a:t> includes parameters to pass ranging measurement information with received data frame</a:t>
            </a:r>
          </a:p>
          <a:p>
            <a:endParaRPr lang="en-US" dirty="0" smtClean="0"/>
          </a:p>
          <a:p>
            <a:endParaRPr lang="en-US" dirty="0" smtClean="0"/>
          </a:p>
          <a:p>
            <a:pPr lvl="1">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MCPS Ranging Parameters</a:t>
            </a:r>
            <a:endParaRPr lang="en-US" dirty="0"/>
          </a:p>
        </p:txBody>
      </p:sp>
      <p:pic>
        <p:nvPicPr>
          <p:cNvPr id="24578" name="Picture 2"/>
          <p:cNvPicPr>
            <a:picLocks noGrp="1" noChangeAspect="1" noChangeArrowheads="1"/>
          </p:cNvPicPr>
          <p:nvPr>
            <p:ph idx="1"/>
          </p:nvPr>
        </p:nvPicPr>
        <p:blipFill>
          <a:blip r:embed="rId2" cstate="print"/>
          <a:srcRect/>
          <a:stretch>
            <a:fillRect/>
          </a:stretch>
        </p:blipFill>
        <p:spPr bwMode="auto">
          <a:xfrm>
            <a:off x="1149402" y="1600200"/>
            <a:ext cx="6845195" cy="452596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MCPS Ranging Parameters</a:t>
            </a:r>
            <a:endParaRPr lang="en-US" dirty="0"/>
          </a:p>
        </p:txBody>
      </p:sp>
      <p:pic>
        <p:nvPicPr>
          <p:cNvPr id="25602" name="Picture 2"/>
          <p:cNvPicPr>
            <a:picLocks noGrp="1" noChangeAspect="1" noChangeArrowheads="1"/>
          </p:cNvPicPr>
          <p:nvPr>
            <p:ph idx="1"/>
          </p:nvPr>
        </p:nvPicPr>
        <p:blipFill>
          <a:blip r:embed="rId2" cstate="print"/>
          <a:srcRect/>
          <a:stretch>
            <a:fillRect/>
          </a:stretch>
        </p:blipFill>
        <p:spPr bwMode="auto">
          <a:xfrm>
            <a:off x="1019119" y="1600200"/>
            <a:ext cx="7105762" cy="4525963"/>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MSCs for Ranging Process</a:t>
            </a:r>
            <a:endParaRPr lang="en-US" dirty="0"/>
          </a:p>
        </p:txBody>
      </p:sp>
      <p:pic>
        <p:nvPicPr>
          <p:cNvPr id="26626" name="Picture 2"/>
          <p:cNvPicPr>
            <a:picLocks noChangeAspect="1" noChangeArrowheads="1"/>
          </p:cNvPicPr>
          <p:nvPr/>
        </p:nvPicPr>
        <p:blipFill>
          <a:blip r:embed="rId2" cstate="print"/>
          <a:srcRect/>
          <a:stretch>
            <a:fillRect/>
          </a:stretch>
        </p:blipFill>
        <p:spPr bwMode="auto">
          <a:xfrm>
            <a:off x="2362200" y="1447800"/>
            <a:ext cx="5108470" cy="490061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Higher layer process controls process:</a:t>
            </a:r>
          </a:p>
          <a:p>
            <a:pPr lvl="1"/>
            <a:r>
              <a:rPr lang="en-US" dirty="0" smtClean="0"/>
              <a:t>Determines peers that are ranging capable (RDEVs)</a:t>
            </a:r>
          </a:p>
          <a:p>
            <a:pPr lvl="1"/>
            <a:r>
              <a:rPr lang="en-US" dirty="0" smtClean="0"/>
              <a:t>Initiates ranging</a:t>
            </a:r>
          </a:p>
          <a:p>
            <a:pPr lvl="1"/>
            <a:r>
              <a:rPr lang="en-US" dirty="0" smtClean="0"/>
              <a:t>Collects local range measurements and exchanges range measurements with peers</a:t>
            </a:r>
          </a:p>
          <a:p>
            <a:pPr lvl="1"/>
            <a:r>
              <a:rPr lang="en-US" dirty="0" smtClean="0"/>
              <a:t>Performs “solver” (local ranges to relative position to </a:t>
            </a:r>
            <a:r>
              <a:rPr lang="en-US" dirty="0" smtClean="0"/>
              <a:t>geo-position</a:t>
            </a:r>
            <a:r>
              <a:rPr lang="en-US" dirty="0" smtClean="0"/>
              <a:t>)</a:t>
            </a:r>
          </a:p>
          <a:p>
            <a:r>
              <a:rPr lang="en-US" dirty="0" smtClean="0"/>
              <a:t>Geo-calc not defined in the standard, left to higher layer</a:t>
            </a:r>
          </a:p>
          <a:p>
            <a:pPr lvl="1"/>
            <a:r>
              <a:rPr lang="en-US" dirty="0" smtClean="0"/>
              <a:t>May be centralized or distributed</a:t>
            </a:r>
          </a:p>
          <a:p>
            <a:r>
              <a:rPr lang="en-US" dirty="0" smtClean="0"/>
              <a:t>Exchange of data needed for calc left to higher layer</a:t>
            </a:r>
          </a:p>
          <a:p>
            <a:pPr lvl="1"/>
            <a:r>
              <a:rPr lang="en-US" dirty="0" smtClean="0"/>
              <a:t>No message formats defined in the MAC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MAC provides</a:t>
            </a:r>
          </a:p>
          <a:p>
            <a:pPr lvl="1"/>
            <a:r>
              <a:rPr lang="en-US" dirty="0" smtClean="0"/>
              <a:t>Primitives for performing ranging steps</a:t>
            </a:r>
          </a:p>
          <a:p>
            <a:pPr lvl="1"/>
            <a:r>
              <a:rPr lang="en-US" dirty="0" smtClean="0"/>
              <a:t>Interface to PHY(s) ranging counters (</a:t>
            </a:r>
            <a:r>
              <a:rPr lang="en-US" dirty="0" err="1" smtClean="0"/>
              <a:t>ToF</a:t>
            </a:r>
            <a:r>
              <a:rPr lang="en-US" dirty="0" smtClean="0"/>
              <a:t> timers)</a:t>
            </a:r>
          </a:p>
          <a:p>
            <a:pPr lvl="1"/>
            <a:r>
              <a:rPr lang="en-US" dirty="0" smtClean="0"/>
              <a:t>Supplies information to higher layer</a:t>
            </a:r>
          </a:p>
          <a:p>
            <a:pPr lvl="1"/>
            <a:r>
              <a:rPr lang="en-US" dirty="0" smtClean="0"/>
              <a:t>Means to exchange data</a:t>
            </a:r>
          </a:p>
          <a:p>
            <a:pPr lvl="1"/>
            <a:r>
              <a:rPr lang="en-US" dirty="0" smtClean="0"/>
              <a:t>*new in 4e* are mechanisms that support capabilities exchange, other advertisements in beacons</a:t>
            </a:r>
          </a:p>
          <a:p>
            <a:pPr lvl="1"/>
            <a:r>
              <a:rPr lang="en-US" dirty="0" smtClean="0"/>
              <a:t>Hooks for initiating/managing internal calibration</a:t>
            </a:r>
          </a:p>
          <a:p>
            <a:r>
              <a:rPr lang="en-US" dirty="0" smtClean="0"/>
              <a:t>PHY provides</a:t>
            </a:r>
          </a:p>
          <a:p>
            <a:pPr lvl="1"/>
            <a:r>
              <a:rPr lang="en-US" dirty="0" smtClean="0"/>
              <a:t>Ranging counters: Time-stamp to high precision TX and RX times</a:t>
            </a:r>
          </a:p>
          <a:p>
            <a:pPr lvl="1"/>
            <a:r>
              <a:rPr lang="en-US" dirty="0" smtClean="0"/>
              <a:t>Support for channel sounding</a:t>
            </a:r>
          </a:p>
          <a:p>
            <a:r>
              <a:rPr lang="en-US" dirty="0" smtClean="0"/>
              <a:t>Supports ranging w/o global synchronization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TG4m Considerations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Channel access requires position knowledge</a:t>
            </a:r>
          </a:p>
          <a:p>
            <a:pPr lvl="1"/>
            <a:r>
              <a:rPr lang="en-US" dirty="0" smtClean="0"/>
              <a:t>Exchange of position and position dependent data required for channel access</a:t>
            </a:r>
          </a:p>
          <a:p>
            <a:r>
              <a:rPr lang="en-US" dirty="0" smtClean="0"/>
              <a:t>802.15.4 has evolved since 2007</a:t>
            </a:r>
          </a:p>
          <a:p>
            <a:pPr lvl="1"/>
            <a:r>
              <a:rPr lang="en-US" dirty="0" smtClean="0"/>
              <a:t>MAC enhanced to include more superframe flexibility, more synchronous options, support for information exchange  between MAC peers via IEs in beacons and other frames</a:t>
            </a:r>
          </a:p>
          <a:p>
            <a:r>
              <a:rPr lang="en-US" dirty="0" smtClean="0"/>
              <a:t>Transformation of range to position (solver)</a:t>
            </a:r>
          </a:p>
          <a:p>
            <a:pPr lvl="1"/>
            <a:r>
              <a:rPr lang="en-US" dirty="0" smtClean="0"/>
              <a:t>Algorithms not </a:t>
            </a:r>
            <a:r>
              <a:rPr lang="en-US" dirty="0" err="1" smtClean="0"/>
              <a:t>interop</a:t>
            </a:r>
            <a:r>
              <a:rPr lang="en-US" dirty="0" smtClean="0"/>
              <a:t> concern</a:t>
            </a:r>
          </a:p>
          <a:p>
            <a:pPr lvl="1"/>
            <a:r>
              <a:rPr lang="en-US" dirty="0" smtClean="0"/>
              <a:t>Defining data exchange enhances </a:t>
            </a:r>
            <a:r>
              <a:rPr lang="en-US" dirty="0" err="1" smtClean="0"/>
              <a:t>interop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9" name="Picture 5"/>
          <p:cNvPicPr>
            <a:picLocks noChangeAspect="1" noChangeArrowheads="1"/>
          </p:cNvPicPr>
          <p:nvPr/>
        </p:nvPicPr>
        <p:blipFill>
          <a:blip r:embed="rId2" cstate="print"/>
          <a:srcRect/>
          <a:stretch>
            <a:fillRect/>
          </a:stretch>
        </p:blipFill>
        <p:spPr bwMode="auto">
          <a:xfrm>
            <a:off x="2209800" y="1981201"/>
            <a:ext cx="4774905" cy="3657599"/>
          </a:xfrm>
          <a:prstGeom prst="rect">
            <a:avLst/>
          </a:prstGeom>
          <a:noFill/>
          <a:ln w="9525">
            <a:noFill/>
            <a:miter lim="800000"/>
            <a:headEnd/>
            <a:tailEnd/>
          </a:ln>
        </p:spPr>
      </p:pic>
      <p:sp>
        <p:nvSpPr>
          <p:cNvPr id="2" name="Title 1"/>
          <p:cNvSpPr>
            <a:spLocks noGrp="1"/>
          </p:cNvSpPr>
          <p:nvPr>
            <p:ph type="ctrTitle"/>
          </p:nvPr>
        </p:nvSpPr>
        <p:spPr>
          <a:xfrm>
            <a:off x="685800" y="609599"/>
            <a:ext cx="7772400" cy="1371601"/>
          </a:xfrm>
        </p:spPr>
        <p:txBody>
          <a:bodyPr>
            <a:normAutofit fontScale="90000"/>
          </a:bodyPr>
          <a:lstStyle/>
          <a:p>
            <a:r>
              <a:rPr lang="en-US" dirty="0" smtClean="0"/>
              <a:t>Support for Ranging in 802.15.4 TVWS (4TV)</a:t>
            </a:r>
            <a:endParaRPr lang="en-US" dirty="0"/>
          </a:p>
        </p:txBody>
      </p:sp>
      <p:sp>
        <p:nvSpPr>
          <p:cNvPr id="3" name="Subtitle 2"/>
          <p:cNvSpPr>
            <a:spLocks noGrp="1"/>
          </p:cNvSpPr>
          <p:nvPr>
            <p:ph type="subTitle" idx="1"/>
          </p:nvPr>
        </p:nvSpPr>
        <p:spPr>
          <a:xfrm>
            <a:off x="1371600" y="5638800"/>
            <a:ext cx="6400800" cy="609600"/>
          </a:xfrm>
        </p:spPr>
        <p:txBody>
          <a:bodyPr/>
          <a:lstStyle/>
          <a:p>
            <a:r>
              <a:rPr lang="en-US" dirty="0" smtClean="0"/>
              <a:t>802.15.4 Features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Build on MAC features</a:t>
            </a:r>
          </a:p>
          <a:p>
            <a:pPr lvl="1"/>
            <a:r>
              <a:rPr lang="en-US" dirty="0" smtClean="0"/>
              <a:t>Some ranging hooks PHY agnostic (mostly)</a:t>
            </a:r>
          </a:p>
          <a:p>
            <a:r>
              <a:rPr lang="en-US" dirty="0" smtClean="0"/>
              <a:t>Define Information Elements to exchange range measurements</a:t>
            </a:r>
          </a:p>
          <a:p>
            <a:pPr lvl="1"/>
            <a:r>
              <a:rPr lang="en-US" dirty="0" smtClean="0"/>
              <a:t>Use timer definitions in 802.15.4-2011?</a:t>
            </a:r>
          </a:p>
          <a:p>
            <a:pPr lvl="2"/>
            <a:r>
              <a:rPr lang="en-US" dirty="0" smtClean="0"/>
              <a:t>Much higher resolution than required</a:t>
            </a:r>
          </a:p>
          <a:p>
            <a:pPr lvl="1"/>
            <a:r>
              <a:rPr lang="en-US" dirty="0" smtClean="0"/>
              <a:t>Provide several resolutions</a:t>
            </a:r>
          </a:p>
          <a:p>
            <a:pPr lvl="2"/>
            <a:r>
              <a:rPr lang="en-US" dirty="0" smtClean="0"/>
              <a:t>Precision in support of 15.4-2011</a:t>
            </a:r>
          </a:p>
          <a:p>
            <a:pPr lvl="2"/>
            <a:r>
              <a:rPr lang="en-US" dirty="0" smtClean="0"/>
              <a:t>Less </a:t>
            </a:r>
            <a:r>
              <a:rPr lang="en-US" dirty="0" err="1" smtClean="0"/>
              <a:t>precises</a:t>
            </a:r>
            <a:r>
              <a:rPr lang="en-US" dirty="0" smtClean="0"/>
              <a:t> in support of TVWS at lower overhead</a:t>
            </a:r>
          </a:p>
          <a:p>
            <a:pPr lvl="1"/>
            <a:r>
              <a:rPr lang="en-US" dirty="0" smtClean="0"/>
              <a:t>Leave position solver as higher layer function</a:t>
            </a:r>
          </a:p>
          <a:p>
            <a:pPr lvl="1"/>
            <a:r>
              <a:rPr lang="en-US" dirty="0" smtClean="0"/>
              <a:t>Define rules for when localization is required</a:t>
            </a:r>
          </a:p>
          <a:p>
            <a:pPr lvl="2"/>
            <a:r>
              <a:rPr lang="en-US" dirty="0" smtClean="0"/>
              <a:t>Part of network forming?</a:t>
            </a:r>
          </a:p>
          <a:p>
            <a:pPr lvl="2"/>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Exchange Overview</a:t>
            </a:r>
            <a:endParaRPr lang="en-US" dirty="0"/>
          </a:p>
        </p:txBody>
      </p:sp>
      <p:sp>
        <p:nvSpPr>
          <p:cNvPr id="3" name="Content Placeholder 2"/>
          <p:cNvSpPr>
            <a:spLocks noGrp="1"/>
          </p:cNvSpPr>
          <p:nvPr>
            <p:ph idx="1"/>
          </p:nvPr>
        </p:nvSpPr>
        <p:spPr/>
        <p:txBody>
          <a:bodyPr>
            <a:normAutofit lnSpcReduction="10000"/>
          </a:bodyPr>
          <a:lstStyle/>
          <a:p>
            <a:r>
              <a:rPr lang="en-US" dirty="0" smtClean="0"/>
              <a:t>Raw range measurements</a:t>
            </a:r>
          </a:p>
          <a:p>
            <a:pPr lvl="1"/>
            <a:r>
              <a:rPr lang="en-US" dirty="0" smtClean="0"/>
              <a:t>TX time of request (initiator)</a:t>
            </a:r>
          </a:p>
          <a:p>
            <a:pPr lvl="1"/>
            <a:r>
              <a:rPr lang="en-US" dirty="0" smtClean="0"/>
              <a:t>RX time of request packet (responder)</a:t>
            </a:r>
          </a:p>
          <a:p>
            <a:pPr lvl="1"/>
            <a:r>
              <a:rPr lang="en-US" dirty="0" smtClean="0"/>
              <a:t>TX time of response packet</a:t>
            </a:r>
          </a:p>
          <a:p>
            <a:pPr lvl="1"/>
            <a:r>
              <a:rPr lang="en-US" dirty="0" smtClean="0"/>
              <a:t>Signal quality indication (Range FOM)</a:t>
            </a:r>
          </a:p>
          <a:p>
            <a:r>
              <a:rPr lang="en-US" dirty="0" smtClean="0"/>
              <a:t>Report exchanged between peers and ability for peers to relay neighbor reports</a:t>
            </a:r>
          </a:p>
          <a:p>
            <a:pPr lvl="1"/>
            <a:r>
              <a:rPr lang="en-US" dirty="0" smtClean="0"/>
              <a:t>You need a collection of ranges in on place to solve for location</a:t>
            </a:r>
          </a:p>
          <a:p>
            <a:pPr lvl="1">
              <a:buNone/>
            </a:pPr>
            <a:endParaRPr lang="en-US" dirty="0" smtClean="0"/>
          </a:p>
          <a:p>
            <a:pPr lvl="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Exchange Details</a:t>
            </a:r>
            <a:endParaRPr lang="en-US" dirty="0"/>
          </a:p>
        </p:txBody>
      </p:sp>
      <p:sp>
        <p:nvSpPr>
          <p:cNvPr id="3" name="Content Placeholder 2"/>
          <p:cNvSpPr>
            <a:spLocks noGrp="1"/>
          </p:cNvSpPr>
          <p:nvPr>
            <p:ph idx="1"/>
          </p:nvPr>
        </p:nvSpPr>
        <p:spPr/>
        <p:txBody>
          <a:bodyPr/>
          <a:lstStyle/>
          <a:p>
            <a:r>
              <a:rPr lang="en-US" dirty="0" smtClean="0"/>
              <a:t>IEs formats</a:t>
            </a:r>
          </a:p>
          <a:p>
            <a:r>
              <a:rPr lang="en-US" dirty="0" smtClean="0"/>
              <a:t>New MAC command(s) (??)</a:t>
            </a:r>
          </a:p>
          <a:p>
            <a:pPr lvl="1"/>
            <a:r>
              <a:rPr lang="en-US" dirty="0" smtClean="0"/>
              <a:t>Could be added to beacon (sync or </a:t>
            </a:r>
            <a:r>
              <a:rPr lang="en-US" dirty="0" err="1" smtClean="0"/>
              <a:t>async</a:t>
            </a:r>
            <a:r>
              <a:rPr lang="en-US" dirty="0" smtClean="0"/>
              <a:t>)?</a:t>
            </a:r>
          </a:p>
          <a:p>
            <a:r>
              <a:rPr lang="en-US" dirty="0" smtClean="0"/>
              <a:t>Location Reports</a:t>
            </a:r>
          </a:p>
          <a:p>
            <a:pPr lvl="1"/>
            <a:r>
              <a:rPr lang="en-US" dirty="0" smtClean="0"/>
              <a:t>Relative Position </a:t>
            </a:r>
          </a:p>
          <a:p>
            <a:pPr lvl="1"/>
            <a:r>
              <a:rPr lang="en-US" dirty="0" smtClean="0"/>
              <a:t>Geo-position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Background Reference</a:t>
            </a:r>
            <a:endParaRPr lang="en-US" dirty="0"/>
          </a:p>
        </p:txBody>
      </p:sp>
      <p:sp>
        <p:nvSpPr>
          <p:cNvPr id="3" name="Content Placeholder 2"/>
          <p:cNvSpPr>
            <a:spLocks noGrp="1"/>
          </p:cNvSpPr>
          <p:nvPr>
            <p:ph idx="1"/>
          </p:nvPr>
        </p:nvSpPr>
        <p:spPr/>
        <p:txBody>
          <a:bodyPr/>
          <a:lstStyle/>
          <a:p>
            <a:r>
              <a:rPr lang="en-US" dirty="0" smtClean="0"/>
              <a:t>Annex E 802.15.4-2011</a:t>
            </a:r>
          </a:p>
          <a:p>
            <a:pPr lvl="1"/>
            <a:r>
              <a:rPr lang="en-US" dirty="0" smtClean="0"/>
              <a:t>Provides a good overview of RF ranging and localization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4648200" y="1399598"/>
            <a:ext cx="4295775" cy="2334202"/>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smtClean="0"/>
              <a:t>Network Topology</a:t>
            </a:r>
            <a:endParaRPr lang="en-US" dirty="0"/>
          </a:p>
        </p:txBody>
      </p:sp>
      <p:sp>
        <p:nvSpPr>
          <p:cNvPr id="3" name="Content Placeholder 2"/>
          <p:cNvSpPr>
            <a:spLocks noGrp="1"/>
          </p:cNvSpPr>
          <p:nvPr>
            <p:ph idx="1"/>
          </p:nvPr>
        </p:nvSpPr>
        <p:spPr>
          <a:xfrm>
            <a:off x="457200" y="1600201"/>
            <a:ext cx="4495800" cy="2285999"/>
          </a:xfrm>
        </p:spPr>
        <p:txBody>
          <a:bodyPr>
            <a:normAutofit fontScale="92500" lnSpcReduction="20000"/>
          </a:bodyPr>
          <a:lstStyle/>
          <a:p>
            <a:r>
              <a:rPr lang="en-US" dirty="0" smtClean="0"/>
              <a:t>802.15.4 </a:t>
            </a:r>
            <a:r>
              <a:rPr lang="en-US" dirty="0" smtClean="0"/>
              <a:t>supports almost any network topology</a:t>
            </a:r>
          </a:p>
          <a:p>
            <a:pPr lvl="1"/>
            <a:r>
              <a:rPr lang="en-US" dirty="0" smtClean="0"/>
              <a:t>Star, peer-to-peer, cluster tree, …</a:t>
            </a:r>
          </a:p>
          <a:p>
            <a:pPr lvl="1"/>
            <a:r>
              <a:rPr lang="en-US" dirty="0" smtClean="0"/>
              <a:t>asynchronous or synchronous Access</a:t>
            </a:r>
          </a:p>
        </p:txBody>
      </p:sp>
      <p:sp>
        <p:nvSpPr>
          <p:cNvPr id="5" name="Content Placeholder 2"/>
          <p:cNvSpPr txBox="1">
            <a:spLocks/>
          </p:cNvSpPr>
          <p:nvPr/>
        </p:nvSpPr>
        <p:spPr>
          <a:xfrm>
            <a:off x="5029200" y="4191000"/>
            <a:ext cx="3657600" cy="2133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802.22: </a:t>
            </a:r>
            <a:r>
              <a:rPr lang="en-US" sz="3200" dirty="0" smtClean="0"/>
              <a:t>Centrally controlled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Synchronous Access (TDM)</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2052" name="Picture 4"/>
          <p:cNvPicPr>
            <a:picLocks noChangeAspect="1" noChangeArrowheads="1"/>
          </p:cNvPicPr>
          <p:nvPr/>
        </p:nvPicPr>
        <p:blipFill>
          <a:blip r:embed="rId3" cstate="print"/>
          <a:srcRect/>
          <a:stretch>
            <a:fillRect/>
          </a:stretch>
        </p:blipFill>
        <p:spPr bwMode="auto">
          <a:xfrm>
            <a:off x="914400" y="3886200"/>
            <a:ext cx="3225365" cy="250031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srcRect/>
          <a:stretch>
            <a:fillRect/>
          </a:stretch>
        </p:blipFill>
        <p:spPr bwMode="auto">
          <a:xfrm>
            <a:off x="457200" y="2133600"/>
            <a:ext cx="6057900" cy="2019300"/>
          </a:xfrm>
          <a:prstGeom prst="rect">
            <a:avLst/>
          </a:prstGeom>
          <a:noFill/>
          <a:ln w="9525">
            <a:noFill/>
            <a:miter lim="800000"/>
            <a:headEnd/>
            <a:tailEnd/>
          </a:ln>
        </p:spPr>
      </p:pic>
      <p:sp>
        <p:nvSpPr>
          <p:cNvPr id="2" name="Title 1"/>
          <p:cNvSpPr>
            <a:spLocks noGrp="1"/>
          </p:cNvSpPr>
          <p:nvPr>
            <p:ph type="title"/>
          </p:nvPr>
        </p:nvSpPr>
        <p:spPr>
          <a:xfrm>
            <a:off x="457200" y="533400"/>
            <a:ext cx="8229600" cy="762000"/>
          </a:xfrm>
        </p:spPr>
        <p:txBody>
          <a:bodyPr/>
          <a:lstStyle/>
          <a:p>
            <a:r>
              <a:rPr lang="en-US" dirty="0" smtClean="0"/>
              <a:t>802.15.4 Reference Model</a:t>
            </a:r>
            <a:endParaRPr lang="en-US" dirty="0"/>
          </a:p>
        </p:txBody>
      </p:sp>
      <p:sp>
        <p:nvSpPr>
          <p:cNvPr id="8" name="Content Placeholder 2"/>
          <p:cNvSpPr>
            <a:spLocks noGrp="1"/>
          </p:cNvSpPr>
          <p:nvPr>
            <p:ph idx="1"/>
          </p:nvPr>
        </p:nvSpPr>
        <p:spPr>
          <a:xfrm>
            <a:off x="4648200" y="1371600"/>
            <a:ext cx="3962400" cy="1371600"/>
          </a:xfrm>
        </p:spPr>
        <p:txBody>
          <a:bodyPr>
            <a:normAutofit fontScale="62500" lnSpcReduction="20000"/>
          </a:bodyPr>
          <a:lstStyle/>
          <a:p>
            <a:r>
              <a:rPr lang="en-US" dirty="0" smtClean="0"/>
              <a:t>MAC Service Access Point (SAP)</a:t>
            </a:r>
          </a:p>
          <a:p>
            <a:pPr lvl="1"/>
            <a:r>
              <a:rPr lang="en-US" dirty="0" smtClean="0"/>
              <a:t>MCPS : MAC Common Part Sublayer Data service</a:t>
            </a:r>
          </a:p>
          <a:p>
            <a:pPr lvl="1"/>
            <a:r>
              <a:rPr lang="en-US" dirty="0" smtClean="0"/>
              <a:t>MLME : MAC Layer Management Entity service </a:t>
            </a:r>
          </a:p>
          <a:p>
            <a:pPr lvl="1"/>
            <a:endParaRPr lang="en-US" dirty="0" smtClean="0"/>
          </a:p>
          <a:p>
            <a:pPr lvl="1"/>
            <a:endParaRPr lang="en-US" dirty="0" smtClean="0"/>
          </a:p>
        </p:txBody>
      </p:sp>
      <p:pic>
        <p:nvPicPr>
          <p:cNvPr id="1031" name="Picture 7"/>
          <p:cNvPicPr>
            <a:picLocks noChangeAspect="1" noChangeArrowheads="1"/>
          </p:cNvPicPr>
          <p:nvPr/>
        </p:nvPicPr>
        <p:blipFill>
          <a:blip r:embed="rId3" cstate="print"/>
          <a:srcRect/>
          <a:stretch>
            <a:fillRect/>
          </a:stretch>
        </p:blipFill>
        <p:spPr bwMode="auto">
          <a:xfrm>
            <a:off x="532086" y="4572000"/>
            <a:ext cx="5944914" cy="1905000"/>
          </a:xfrm>
          <a:prstGeom prst="rect">
            <a:avLst/>
          </a:prstGeom>
          <a:noFill/>
          <a:ln w="9525">
            <a:noFill/>
            <a:miter lim="800000"/>
            <a:headEnd/>
            <a:tailEnd/>
          </a:ln>
        </p:spPr>
      </p:pic>
      <p:sp>
        <p:nvSpPr>
          <p:cNvPr id="12" name="Content Placeholder 2"/>
          <p:cNvSpPr txBox="1">
            <a:spLocks/>
          </p:cNvSpPr>
          <p:nvPr/>
        </p:nvSpPr>
        <p:spPr>
          <a:xfrm>
            <a:off x="4724400" y="4114800"/>
            <a:ext cx="4038600" cy="1295400"/>
          </a:xfrm>
          <a:prstGeom prst="rect">
            <a:avLst/>
          </a:prstGeom>
          <a:noFill/>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PHY Service Access Point (SAP)</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PD: PHY Data service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smtClean="0"/>
              <a:t>P</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LME : PHY Layer Management Entity service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Network Management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MAC provides “tools” to build networks</a:t>
            </a:r>
          </a:p>
          <a:p>
            <a:r>
              <a:rPr lang="en-US" dirty="0" smtClean="0"/>
              <a:t>Few constraints on network topology</a:t>
            </a:r>
          </a:p>
          <a:p>
            <a:pPr lvl="1"/>
            <a:r>
              <a:rPr lang="en-US" dirty="0" smtClean="0"/>
              <a:t>Star, Tree, Peer-to-peer, Mesh, Cluster tree, …</a:t>
            </a:r>
          </a:p>
          <a:p>
            <a:r>
              <a:rPr lang="en-US" dirty="0" smtClean="0"/>
              <a:t>Multiple access and transfer models</a:t>
            </a:r>
          </a:p>
          <a:p>
            <a:pPr lvl="1"/>
            <a:r>
              <a:rPr lang="en-US" dirty="0" smtClean="0"/>
              <a:t>Asynchronous (non-beacon enabled)</a:t>
            </a:r>
          </a:p>
          <a:p>
            <a:pPr lvl="2"/>
            <a:r>
              <a:rPr lang="en-US" dirty="0" smtClean="0"/>
              <a:t>pure contention based</a:t>
            </a:r>
          </a:p>
          <a:p>
            <a:pPr lvl="1"/>
            <a:r>
              <a:rPr lang="en-US" dirty="0" smtClean="0"/>
              <a:t>Semi-synchronous, </a:t>
            </a:r>
            <a:r>
              <a:rPr lang="en-US" dirty="0" smtClean="0"/>
              <a:t>superframe-based</a:t>
            </a:r>
            <a:endParaRPr lang="en-US" dirty="0" smtClean="0"/>
          </a:p>
          <a:p>
            <a:pPr lvl="2"/>
            <a:r>
              <a:rPr lang="en-US" dirty="0" smtClean="0"/>
              <a:t>Supports contention and contention free access</a:t>
            </a:r>
          </a:p>
          <a:p>
            <a:pPr lvl="2"/>
            <a:r>
              <a:rPr lang="en-US" dirty="0" smtClean="0"/>
              <a:t>Multiple superframe structures (by now)</a:t>
            </a:r>
          </a:p>
          <a:p>
            <a:pPr lvl="1"/>
            <a:r>
              <a:rPr lang="en-US" dirty="0" smtClean="0"/>
              <a:t>Time-synchronized (TSCH)</a:t>
            </a:r>
          </a:p>
          <a:p>
            <a:pPr>
              <a:buNone/>
            </a:pP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Network Management</a:t>
            </a:r>
            <a:endParaRPr lang="en-US" dirty="0"/>
          </a:p>
        </p:txBody>
      </p:sp>
      <p:sp>
        <p:nvSpPr>
          <p:cNvPr id="3" name="Content Placeholder 2"/>
          <p:cNvSpPr>
            <a:spLocks noGrp="1"/>
          </p:cNvSpPr>
          <p:nvPr>
            <p:ph idx="1"/>
          </p:nvPr>
        </p:nvSpPr>
        <p:spPr/>
        <p:txBody>
          <a:bodyPr>
            <a:normAutofit fontScale="92500" lnSpcReduction="20000"/>
          </a:bodyPr>
          <a:lstStyle/>
          <a:p>
            <a:pPr algn="ctr">
              <a:buNone/>
            </a:pPr>
            <a:r>
              <a:rPr lang="en-US" dirty="0" smtClean="0"/>
              <a:t>802.15.4 Architectural Philosophy </a:t>
            </a:r>
          </a:p>
          <a:p>
            <a:r>
              <a:rPr lang="en-US" dirty="0" smtClean="0"/>
              <a:t>Network management is done at the network layer</a:t>
            </a:r>
          </a:p>
          <a:p>
            <a:r>
              <a:rPr lang="en-US" dirty="0" smtClean="0"/>
              <a:t>MAC provides “tool kit” of MAC mechanisms available to the higher layer Network Management Entity.</a:t>
            </a:r>
          </a:p>
          <a:p>
            <a:r>
              <a:rPr lang="en-US" dirty="0" smtClean="0"/>
              <a:t>External standards specify how the “tools” are used to build specific kinds of networks</a:t>
            </a:r>
          </a:p>
          <a:p>
            <a:pPr lvl="1"/>
            <a:r>
              <a:rPr lang="en-US" dirty="0" smtClean="0"/>
              <a:t>ZigBee, </a:t>
            </a:r>
            <a:r>
              <a:rPr lang="en-US" dirty="0" smtClean="0"/>
              <a:t>ISA-100.11A, </a:t>
            </a:r>
            <a:r>
              <a:rPr lang="en-US" dirty="0" smtClean="0"/>
              <a:t>6loWPAN, </a:t>
            </a:r>
            <a:r>
              <a:rPr lang="en-US" dirty="0" smtClean="0"/>
              <a:t>IEC 62591, IEC62734, …</a:t>
            </a:r>
            <a:endParaRPr lang="en-US" dirty="0" smtClean="0"/>
          </a:p>
          <a:p>
            <a:r>
              <a:rPr lang="en-US" dirty="0" smtClean="0"/>
              <a:t>Many features available but not necessarily used</a:t>
            </a:r>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802.15.4 Superframe Structures</a:t>
            </a:r>
            <a:endParaRPr lang="en-US" dirty="0"/>
          </a:p>
        </p:txBody>
      </p:sp>
      <p:sp>
        <p:nvSpPr>
          <p:cNvPr id="3" name="Content Placeholder 2"/>
          <p:cNvSpPr>
            <a:spLocks noGrp="1"/>
          </p:cNvSpPr>
          <p:nvPr>
            <p:ph idx="1"/>
          </p:nvPr>
        </p:nvSpPr>
        <p:spPr/>
        <p:txBody>
          <a:bodyPr>
            <a:normAutofit/>
          </a:bodyPr>
          <a:lstStyle/>
          <a:p>
            <a:r>
              <a:rPr lang="en-US" dirty="0" smtClean="0"/>
              <a:t>No superframe</a:t>
            </a:r>
          </a:p>
          <a:p>
            <a:pPr lvl="1"/>
            <a:r>
              <a:rPr lang="en-US" dirty="0" smtClean="0"/>
              <a:t>Contention access</a:t>
            </a:r>
          </a:p>
          <a:p>
            <a:r>
              <a:rPr lang="en-US" dirty="0" smtClean="0"/>
              <a:t>Multiple superframe formats</a:t>
            </a:r>
          </a:p>
          <a:p>
            <a:pPr lvl="1"/>
            <a:r>
              <a:rPr lang="en-US" dirty="0" smtClean="0"/>
              <a:t>Basic superframe</a:t>
            </a:r>
          </a:p>
          <a:p>
            <a:pPr lvl="1"/>
            <a:r>
              <a:rPr lang="en-US" dirty="0" smtClean="0"/>
              <a:t>Extended </a:t>
            </a:r>
            <a:r>
              <a:rPr lang="en-US" dirty="0" err="1" smtClean="0"/>
              <a:t>superframes</a:t>
            </a:r>
            <a:r>
              <a:rPr lang="en-US" dirty="0" smtClean="0"/>
              <a:t> </a:t>
            </a:r>
            <a:r>
              <a:rPr lang="en-US" dirty="0" smtClean="0"/>
              <a:t>(802.15.4e-2012)</a:t>
            </a:r>
            <a:endParaRPr lang="en-US" dirty="0" smtClean="0"/>
          </a:p>
          <a:p>
            <a:pPr lvl="1"/>
            <a:r>
              <a:rPr lang="en-US" dirty="0" smtClean="0"/>
              <a:t>TSCH slot-frame structure </a:t>
            </a:r>
            <a:r>
              <a:rPr lang="en-US" dirty="0" smtClean="0"/>
              <a:t>(802.15.4e-2012)</a:t>
            </a:r>
            <a:endParaRPr lang="en-US" dirty="0" smtClean="0"/>
          </a:p>
          <a:p>
            <a:pPr lvl="1"/>
            <a:r>
              <a:rPr lang="en-US" dirty="0" smtClean="0"/>
              <a:t>LLDN </a:t>
            </a:r>
            <a:r>
              <a:rPr lang="en-US" dirty="0" smtClean="0"/>
              <a:t>Superframe </a:t>
            </a:r>
            <a:r>
              <a:rPr lang="en-US" dirty="0" smtClean="0"/>
              <a:t>(</a:t>
            </a:r>
            <a:r>
              <a:rPr lang="en-US" dirty="0" smtClean="0"/>
              <a:t>802.15.4e-2012)</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228600" y="4191000"/>
            <a:ext cx="8610600" cy="2514600"/>
          </a:xfrm>
          <a:prstGeom prst="roundRect">
            <a:avLst/>
          </a:prstGeom>
          <a:solidFill>
            <a:schemeClr val="accent3">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04800" y="1219200"/>
            <a:ext cx="8458200" cy="2895600"/>
          </a:xfrm>
          <a:prstGeom prst="roundRect">
            <a:avLst/>
          </a:prstGeom>
          <a:solidFill>
            <a:schemeClr val="accent1">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p:cNvPicPr>
            <a:picLocks noChangeAspect="1" noChangeArrowheads="1"/>
          </p:cNvPicPr>
          <p:nvPr/>
        </p:nvPicPr>
        <p:blipFill>
          <a:blip r:embed="rId3" cstate="print"/>
          <a:srcRect/>
          <a:stretch>
            <a:fillRect/>
          </a:stretch>
        </p:blipFill>
        <p:spPr bwMode="auto">
          <a:xfrm>
            <a:off x="2092109" y="2057400"/>
            <a:ext cx="5985091" cy="1981200"/>
          </a:xfrm>
          <a:prstGeom prst="rect">
            <a:avLst/>
          </a:prstGeom>
          <a:noFill/>
          <a:ln w="9525">
            <a:noFill/>
            <a:miter lim="800000"/>
            <a:headEnd/>
            <a:tailEnd/>
          </a:ln>
        </p:spPr>
      </p:pic>
      <p:sp>
        <p:nvSpPr>
          <p:cNvPr id="2" name="Title 1"/>
          <p:cNvSpPr>
            <a:spLocks noGrp="1"/>
          </p:cNvSpPr>
          <p:nvPr>
            <p:ph type="title"/>
          </p:nvPr>
        </p:nvSpPr>
        <p:spPr>
          <a:xfrm>
            <a:off x="457200" y="685800"/>
            <a:ext cx="8229600" cy="533400"/>
          </a:xfrm>
        </p:spPr>
        <p:txBody>
          <a:bodyPr>
            <a:normAutofit fontScale="90000"/>
          </a:bodyPr>
          <a:lstStyle/>
          <a:p>
            <a:r>
              <a:rPr lang="en-US" dirty="0" smtClean="0"/>
              <a:t>Superframe Structure</a:t>
            </a:r>
            <a:endParaRPr lang="en-US" dirty="0"/>
          </a:p>
        </p:txBody>
      </p:sp>
      <p:pic>
        <p:nvPicPr>
          <p:cNvPr id="8195" name="Picture 3"/>
          <p:cNvPicPr>
            <a:picLocks noChangeAspect="1" noChangeArrowheads="1"/>
          </p:cNvPicPr>
          <p:nvPr/>
        </p:nvPicPr>
        <p:blipFill>
          <a:blip r:embed="rId4" cstate="print"/>
          <a:srcRect/>
          <a:stretch>
            <a:fillRect/>
          </a:stretch>
        </p:blipFill>
        <p:spPr bwMode="auto">
          <a:xfrm>
            <a:off x="376767" y="4724400"/>
            <a:ext cx="7929033" cy="1524000"/>
          </a:xfrm>
          <a:prstGeom prst="rect">
            <a:avLst/>
          </a:prstGeom>
          <a:noFill/>
          <a:ln w="9525">
            <a:noFill/>
            <a:miter lim="800000"/>
            <a:headEnd/>
            <a:tailEnd/>
          </a:ln>
        </p:spPr>
      </p:pic>
      <p:sp>
        <p:nvSpPr>
          <p:cNvPr id="8" name="Content Placeholder 7"/>
          <p:cNvSpPr>
            <a:spLocks noGrp="1"/>
          </p:cNvSpPr>
          <p:nvPr>
            <p:ph idx="1"/>
          </p:nvPr>
        </p:nvSpPr>
        <p:spPr>
          <a:xfrm>
            <a:off x="381000" y="4191000"/>
            <a:ext cx="8077200" cy="411163"/>
          </a:xfrm>
        </p:spPr>
        <p:txBody>
          <a:bodyPr>
            <a:normAutofit fontScale="77500" lnSpcReduction="20000"/>
          </a:bodyPr>
          <a:lstStyle/>
          <a:p>
            <a:pPr>
              <a:buNone/>
            </a:pPr>
            <a:r>
              <a:rPr lang="en-US" dirty="0" smtClean="0"/>
              <a:t>DSME Multi-superframe:  Expands superframe, more CFPs</a:t>
            </a:r>
            <a:endParaRPr lang="en-US" dirty="0"/>
          </a:p>
        </p:txBody>
      </p:sp>
      <p:sp>
        <p:nvSpPr>
          <p:cNvPr id="9" name="Content Placeholder 3"/>
          <p:cNvSpPr txBox="1">
            <a:spLocks/>
          </p:cNvSpPr>
          <p:nvPr/>
        </p:nvSpPr>
        <p:spPr>
          <a:xfrm>
            <a:off x="457200" y="1295400"/>
            <a:ext cx="8229600" cy="12192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Basic Superframe:  Contention</a:t>
            </a:r>
            <a:r>
              <a:rPr kumimoji="0" lang="en-US" sz="2400" b="0" i="0" u="none" strike="noStrike" kern="1200" cap="none" spc="0" normalizeH="0" noProof="0" dirty="0" smtClean="0">
                <a:ln>
                  <a:noFill/>
                </a:ln>
                <a:solidFill>
                  <a:schemeClr val="tx1"/>
                </a:solidFill>
                <a:effectLst/>
                <a:uLnTx/>
                <a:uFillTx/>
                <a:latin typeface="+mn-lt"/>
                <a:ea typeface="+mn-ea"/>
                <a:cs typeface="+mn-cs"/>
              </a:rPr>
              <a:t> and Contention Free access, supports sleepy devices with inactive periods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TextBox 11"/>
          <p:cNvSpPr txBox="1"/>
          <p:nvPr/>
        </p:nvSpPr>
        <p:spPr>
          <a:xfrm rot="16200000">
            <a:off x="7793623" y="2590800"/>
            <a:ext cx="1600200" cy="338554"/>
          </a:xfrm>
          <a:prstGeom prst="rect">
            <a:avLst/>
          </a:prstGeom>
          <a:noFill/>
        </p:spPr>
        <p:txBody>
          <a:bodyPr wrap="square" rtlCol="0">
            <a:spAutoFit/>
          </a:bodyPr>
          <a:lstStyle/>
          <a:p>
            <a:r>
              <a:rPr lang="en-US" sz="1600" dirty="0" smtClean="0"/>
              <a:t>802.15.4-2006</a:t>
            </a:r>
            <a:endParaRPr lang="en-US" sz="1600" dirty="0"/>
          </a:p>
        </p:txBody>
      </p:sp>
      <p:sp>
        <p:nvSpPr>
          <p:cNvPr id="13" name="TextBox 12"/>
          <p:cNvSpPr txBox="1"/>
          <p:nvPr/>
        </p:nvSpPr>
        <p:spPr>
          <a:xfrm rot="16200000">
            <a:off x="7827377" y="5279023"/>
            <a:ext cx="1600200" cy="338554"/>
          </a:xfrm>
          <a:prstGeom prst="rect">
            <a:avLst/>
          </a:prstGeom>
          <a:noFill/>
        </p:spPr>
        <p:txBody>
          <a:bodyPr wrap="square" rtlCol="0">
            <a:spAutoFit/>
          </a:bodyPr>
          <a:lstStyle/>
          <a:p>
            <a:r>
              <a:rPr lang="en-US" sz="1600" dirty="0" smtClean="0"/>
              <a:t>802.15.4e-2012</a:t>
            </a: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28601" y="1143000"/>
            <a:ext cx="8686800" cy="5486400"/>
          </a:xfrm>
          <a:prstGeom prst="roundRect">
            <a:avLst/>
          </a:prstGeom>
          <a:solidFill>
            <a:schemeClr val="accent3">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rot="16200000">
            <a:off x="7896497" y="3685904"/>
            <a:ext cx="1614361" cy="338554"/>
          </a:xfrm>
          <a:prstGeom prst="rect">
            <a:avLst/>
          </a:prstGeom>
          <a:noFill/>
        </p:spPr>
        <p:txBody>
          <a:bodyPr wrap="square" rtlCol="0">
            <a:spAutoFit/>
          </a:bodyPr>
          <a:lstStyle/>
          <a:p>
            <a:r>
              <a:rPr lang="en-US" sz="1600" dirty="0" smtClean="0"/>
              <a:t>802.15.4e-2012</a:t>
            </a:r>
            <a:endParaRPr lang="en-US" sz="1600" dirty="0"/>
          </a:p>
        </p:txBody>
      </p:sp>
      <p:pic>
        <p:nvPicPr>
          <p:cNvPr id="27650" name="Picture 2"/>
          <p:cNvPicPr>
            <a:picLocks noChangeAspect="1" noChangeArrowheads="1"/>
          </p:cNvPicPr>
          <p:nvPr/>
        </p:nvPicPr>
        <p:blipFill>
          <a:blip r:embed="rId2" cstate="print"/>
          <a:srcRect/>
          <a:stretch>
            <a:fillRect/>
          </a:stretch>
        </p:blipFill>
        <p:spPr bwMode="auto">
          <a:xfrm>
            <a:off x="1600200" y="1969077"/>
            <a:ext cx="6096000" cy="1662546"/>
          </a:xfrm>
          <a:prstGeom prst="rect">
            <a:avLst/>
          </a:prstGeom>
          <a:noFill/>
          <a:ln w="9525">
            <a:noFill/>
            <a:miter lim="800000"/>
            <a:headEnd/>
            <a:tailEnd/>
          </a:ln>
        </p:spPr>
      </p:pic>
      <p:sp>
        <p:nvSpPr>
          <p:cNvPr id="2" name="Title 1"/>
          <p:cNvSpPr>
            <a:spLocks noGrp="1"/>
          </p:cNvSpPr>
          <p:nvPr>
            <p:ph type="title"/>
          </p:nvPr>
        </p:nvSpPr>
        <p:spPr>
          <a:xfrm>
            <a:off x="457200" y="685800"/>
            <a:ext cx="8229600" cy="457200"/>
          </a:xfrm>
        </p:spPr>
        <p:txBody>
          <a:bodyPr>
            <a:normAutofit fontScale="90000"/>
          </a:bodyPr>
          <a:lstStyle/>
          <a:p>
            <a:r>
              <a:rPr lang="en-US" dirty="0" smtClean="0"/>
              <a:t>Superframe Structure</a:t>
            </a:r>
            <a:endParaRPr lang="en-US" dirty="0"/>
          </a:p>
        </p:txBody>
      </p:sp>
      <p:sp>
        <p:nvSpPr>
          <p:cNvPr id="8" name="Content Placeholder 7"/>
          <p:cNvSpPr>
            <a:spLocks noGrp="1"/>
          </p:cNvSpPr>
          <p:nvPr>
            <p:ph idx="1"/>
          </p:nvPr>
        </p:nvSpPr>
        <p:spPr>
          <a:xfrm>
            <a:off x="762000" y="3857625"/>
            <a:ext cx="8001000" cy="411163"/>
          </a:xfrm>
        </p:spPr>
        <p:txBody>
          <a:bodyPr>
            <a:normAutofit fontScale="77500" lnSpcReduction="20000"/>
          </a:bodyPr>
          <a:lstStyle/>
          <a:p>
            <a:pPr>
              <a:buNone/>
            </a:pPr>
            <a:r>
              <a:rPr lang="en-US" dirty="0" smtClean="0"/>
              <a:t>LLDN </a:t>
            </a:r>
            <a:r>
              <a:rPr lang="en-US" sz="3100" dirty="0" smtClean="0"/>
              <a:t>Superframe</a:t>
            </a:r>
            <a:r>
              <a:rPr lang="en-US" dirty="0" smtClean="0"/>
              <a:t>: Synchronous access, STAR network</a:t>
            </a:r>
            <a:endParaRPr lang="en-US" dirty="0"/>
          </a:p>
        </p:txBody>
      </p:sp>
      <p:sp>
        <p:nvSpPr>
          <p:cNvPr id="9" name="Content Placeholder 3"/>
          <p:cNvSpPr txBox="1">
            <a:spLocks/>
          </p:cNvSpPr>
          <p:nvPr/>
        </p:nvSpPr>
        <p:spPr>
          <a:xfrm>
            <a:off x="838200" y="1371600"/>
            <a:ext cx="7315200" cy="1066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400" dirty="0" smtClean="0"/>
              <a:t>TSCH </a:t>
            </a:r>
            <a:r>
              <a:rPr lang="en-US" sz="2400" dirty="0" err="1" smtClean="0"/>
              <a:t>Slotframe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Synchronous</a:t>
            </a:r>
            <a:r>
              <a:rPr kumimoji="0" lang="en-US" sz="2400" b="0" i="0" u="none" strike="noStrike" kern="1200" cap="none" spc="0" normalizeH="0" noProof="0" dirty="0" smtClean="0">
                <a:ln>
                  <a:noFill/>
                </a:ln>
                <a:solidFill>
                  <a:schemeClr val="tx1"/>
                </a:solidFill>
                <a:effectLst/>
                <a:uLnTx/>
                <a:uFillTx/>
                <a:latin typeface="+mn-lt"/>
                <a:ea typeface="+mn-ea"/>
                <a:cs typeface="+mn-cs"/>
              </a:rPr>
              <a:t> access (and hopping),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Picture 4"/>
          <p:cNvPicPr>
            <a:picLocks noChangeAspect="1" noChangeArrowheads="1"/>
          </p:cNvPicPr>
          <p:nvPr/>
        </p:nvPicPr>
        <p:blipFill>
          <a:blip r:embed="rId3" cstate="print"/>
          <a:srcRect/>
          <a:stretch>
            <a:fillRect/>
          </a:stretch>
        </p:blipFill>
        <p:spPr bwMode="auto">
          <a:xfrm>
            <a:off x="838200" y="4238625"/>
            <a:ext cx="7467600" cy="21621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9974</TotalTime>
  <Words>944</Words>
  <Application>Microsoft Office PowerPoint</Application>
  <PresentationFormat>On-screen Show (4:3)</PresentationFormat>
  <Paragraphs>170</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Support for Ranging in 802.15.4 TVWS (4TV)</vt:lpstr>
      <vt:lpstr>Network Topology</vt:lpstr>
      <vt:lpstr>802.15.4 Reference Model</vt:lpstr>
      <vt:lpstr>Network Management</vt:lpstr>
      <vt:lpstr>Network Management</vt:lpstr>
      <vt:lpstr>802.15.4 Superframe Structures</vt:lpstr>
      <vt:lpstr>Superframe Structure</vt:lpstr>
      <vt:lpstr>Superframe Structure</vt:lpstr>
      <vt:lpstr>MAC Frames</vt:lpstr>
      <vt:lpstr>Ranging in 15.4 Overview</vt:lpstr>
      <vt:lpstr>MAC services MLME</vt:lpstr>
      <vt:lpstr>MAC Services MCPS</vt:lpstr>
      <vt:lpstr>MCPS Ranging Parameters</vt:lpstr>
      <vt:lpstr>MCPS Ranging Parameters</vt:lpstr>
      <vt:lpstr>MSCs for Ranging Process</vt:lpstr>
      <vt:lpstr>Description</vt:lpstr>
      <vt:lpstr>Description</vt:lpstr>
      <vt:lpstr>TG4m Considerations</vt:lpstr>
      <vt:lpstr>Suggestions</vt:lpstr>
      <vt:lpstr>Information Exchange Overview</vt:lpstr>
      <vt:lpstr>Information Exchange Details</vt:lpstr>
      <vt:lpstr>Background 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support for Ranging in 802.15.4 TVWS (4TV)</dc:title>
  <dc:creator>Ben</dc:creator>
  <cp:lastModifiedBy>Ben</cp:lastModifiedBy>
  <cp:revision>30</cp:revision>
  <dcterms:created xsi:type="dcterms:W3CDTF">2012-04-24T20:37:24Z</dcterms:created>
  <dcterms:modified xsi:type="dcterms:W3CDTF">2012-05-15T14:26:24Z</dcterms:modified>
</cp:coreProperties>
</file>