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notesSlides/notesSlide9.xml" ContentType="application/vnd.openxmlformats-officedocument.presentationml.notesSlide+xml"/>
  <Override PartName="/ppt/slideMasters/slideMaster6.xml" ContentType="application/vnd.openxmlformats-officedocument.presentationml.slideMaster+xml"/>
  <Override PartName="/ppt/theme/theme8.xml" ContentType="application/vnd.openxmlformats-officedocument.them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8.xml" ContentType="application/vnd.openxmlformats-officedocument.presentationml.slideLayout+xml"/>
  <Override PartName="/ppt/slideLayouts/slideLayout6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Layouts/slideLayout6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6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Default Extension="rels" ContentType="application/vnd.openxmlformats-package.relationships+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709" r:id="rId2"/>
    <p:sldMasterId id="2147483660" r:id="rId3"/>
    <p:sldMasterId id="2147483672" r:id="rId4"/>
    <p:sldMasterId id="2147483684" r:id="rId5"/>
    <p:sldMasterId id="2147483696" r:id="rId6"/>
  </p:sldMasterIdLst>
  <p:notesMasterIdLst>
    <p:notesMasterId r:id="rId25"/>
  </p:notesMasterIdLst>
  <p:handoutMasterIdLst>
    <p:handoutMasterId r:id="rId26"/>
  </p:handoutMasterIdLst>
  <p:sldIdLst>
    <p:sldId id="383" r:id="rId7"/>
    <p:sldId id="390" r:id="rId8"/>
    <p:sldId id="391" r:id="rId9"/>
    <p:sldId id="373" r:id="rId10"/>
    <p:sldId id="399" r:id="rId11"/>
    <p:sldId id="398" r:id="rId12"/>
    <p:sldId id="392" r:id="rId13"/>
    <p:sldId id="374" r:id="rId14"/>
    <p:sldId id="376" r:id="rId15"/>
    <p:sldId id="377" r:id="rId16"/>
    <p:sldId id="378" r:id="rId17"/>
    <p:sldId id="379" r:id="rId18"/>
    <p:sldId id="380" r:id="rId19"/>
    <p:sldId id="393" r:id="rId20"/>
    <p:sldId id="394" r:id="rId21"/>
    <p:sldId id="386" r:id="rId22"/>
    <p:sldId id="397" r:id="rId23"/>
    <p:sldId id="395" r:id="rId24"/>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0066FF"/>
    <a:srgbClr val="FF3300"/>
    <a:srgbClr val="FFFF99"/>
    <a:srgbClr val="FFFF00"/>
    <a:srgbClr val="0000FF"/>
    <a:srgbClr val="006600"/>
    <a:srgbClr val="006666"/>
    <a:srgbClr val="000000"/>
    <a:srgbClr val="CC3300"/>
  </p:clrMru>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74" autoAdjust="0"/>
    <p:restoredTop sz="94746" autoAdjust="0"/>
  </p:normalViewPr>
  <p:slideViewPr>
    <p:cSldViewPr>
      <p:cViewPr>
        <p:scale>
          <a:sx n="64" d="100"/>
          <a:sy n="64" d="100"/>
        </p:scale>
        <p:origin x="-1392" y="-114"/>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p:scale>
          <a:sx n="100" d="100"/>
          <a:sy n="100" d="100"/>
        </p:scale>
        <p:origin x="-1794" y="-72"/>
      </p:cViewPr>
      <p:guideLst>
        <p:guide orient="horz" pos="2909"/>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D2AB2C93-B32A-4685-BDE4-5C74BDFB8359}" type="datetime1">
              <a:rPr lang="en-US"/>
              <a:pPr>
                <a:defRPr/>
              </a:pPr>
              <a:t>5/14/2012</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E545C1EF-FF83-4C17-B866-B62F8284B411}"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dirty="0"/>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79C349A8-27DC-4F42-A02E-921BCE5AEBBC}" type="datetime1">
              <a:rPr lang="en-US"/>
              <a:pPr>
                <a:defRPr/>
              </a:pPr>
              <a:t>5/14/2012</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2399DA74-0137-4918-B249-129F3D33780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91A50483-FDFF-4FFA-89C2-97FF8099CDCB}" type="datetime6">
              <a:rPr lang="en-US" smtClean="0"/>
              <a:pPr/>
              <a:t>May 12</a:t>
            </a:fld>
            <a:endParaRPr lang="en-US" dirty="0" smtClean="0"/>
          </a:p>
        </p:txBody>
      </p:sp>
      <p:sp>
        <p:nvSpPr>
          <p:cNvPr id="5123" name="Rectangle 7"/>
          <p:cNvSpPr>
            <a:spLocks noGrp="1" noChangeArrowheads="1"/>
          </p:cNvSpPr>
          <p:nvPr>
            <p:ph type="sldNum" sz="quarter" idx="5"/>
          </p:nvPr>
        </p:nvSpPr>
        <p:spPr>
          <a:noFill/>
        </p:spPr>
        <p:txBody>
          <a:bodyPr/>
          <a:lstStyle/>
          <a:p>
            <a:r>
              <a:rPr lang="en-US" dirty="0" smtClean="0"/>
              <a:t>Page </a:t>
            </a:r>
            <a:fld id="{12A1A2C6-7416-4FDD-8430-BECB5ECAC2FB}" type="slidenum">
              <a:rPr lang="en-US" smtClean="0"/>
              <a:pPr/>
              <a:t>1</a:t>
            </a:fld>
            <a:endParaRPr lang="en-US" dirty="0"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dirty="0" smtClean="0">
              <a:latin typeface="Times New Roman" pitchFamily="18" charset="0"/>
              <a:ea typeface="ＭＳ Ｐゴシック" pitchFamily="-65"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18</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18</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4119"/>
            <a:ext cx="2708275" cy="215444"/>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a:defRPr/>
            </a:pPr>
            <a:r>
              <a:rPr lang="en-US"/>
              <a:t>07/12/10</a:t>
            </a:r>
          </a:p>
        </p:txBody>
      </p:sp>
      <p:sp>
        <p:nvSpPr>
          <p:cNvPr id="7" name="Rectangle 11"/>
          <p:cNvSpPr>
            <a:spLocks noGrp="1" noChangeArrowheads="1"/>
          </p:cNvSpPr>
          <p:nvPr>
            <p:ph type="sldNum" sz="quarter"/>
          </p:nvPr>
        </p:nvSpPr>
        <p:spPr>
          <a:xfrm>
            <a:off x="2901950" y="8942388"/>
            <a:ext cx="792163" cy="184666"/>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r>
              <a:rPr lang="en-US"/>
              <a:t>Page </a:t>
            </a:r>
            <a:fld id="{F53FC24E-8886-4796-AF2C-E23DAA61706D}" type="slidenum">
              <a:rPr lang="en-US"/>
              <a:pPr/>
              <a:t>2</a:t>
            </a:fld>
            <a:endParaRPr lang="en-US"/>
          </a:p>
        </p:txBody>
      </p:sp>
      <p:sp>
        <p:nvSpPr>
          <p:cNvPr id="22529" name="Text Box 1"/>
          <p:cNvSpPr txBox="1">
            <a:spLocks noChangeArrowheads="1"/>
          </p:cNvSpPr>
          <p:nvPr/>
        </p:nvSpPr>
        <p:spPr bwMode="auto">
          <a:xfrm>
            <a:off x="646114" y="94066"/>
            <a:ext cx="2708275" cy="215444"/>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ClrTx/>
              <a:buFontTx/>
              <a:buNone/>
              <a:defRPr/>
            </a:pPr>
            <a:r>
              <a:rPr lang="en-US" sz="1400" b="1" smtClean="0"/>
              <a:t>Jul 12, 2010</a:t>
            </a:r>
          </a:p>
        </p:txBody>
      </p:sp>
      <p:sp>
        <p:nvSpPr>
          <p:cNvPr id="22530" name="Text Box 2"/>
          <p:cNvSpPr txBox="1">
            <a:spLocks noChangeArrowheads="1"/>
          </p:cNvSpPr>
          <p:nvPr/>
        </p:nvSpPr>
        <p:spPr bwMode="auto">
          <a:xfrm>
            <a:off x="2901951" y="8940851"/>
            <a:ext cx="792163" cy="184666"/>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spAutoFit/>
          </a:bodyPr>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Page </a:t>
            </a:r>
            <a:fld id="{804517FA-2C90-4285-8387-186FE9102D48}" type="slidenum">
              <a:rPr lang="en-US">
                <a:solidFill>
                  <a:srgbClr val="000000"/>
                </a:solidFill>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a:t>
            </a:fld>
            <a:endParaRPr lang="en-US">
              <a:solidFill>
                <a:srgbClr val="000000"/>
              </a:solidFill>
            </a:endParaRPr>
          </a:p>
        </p:txBody>
      </p:sp>
      <p:sp>
        <p:nvSpPr>
          <p:cNvPr id="22531" name="Text Box 3"/>
          <p:cNvSpPr>
            <a:spLocks noGrp="1" noRot="1" noChangeAspect="1" noChangeArrowheads="1"/>
          </p:cNvSpPr>
          <p:nvPr>
            <p:ph type="sldImg"/>
          </p:nvPr>
        </p:nvSpPr>
        <p:spPr>
          <a:xfrm>
            <a:off x="1130300" y="698500"/>
            <a:ext cx="4602163" cy="3451225"/>
          </a:xfrm>
          <a:solidFill>
            <a:srgbClr val="FFFFFF"/>
          </a:solidFill>
        </p:spPr>
      </p:sp>
      <p:sp>
        <p:nvSpPr>
          <p:cNvPr id="22532" name="Text Box 4"/>
          <p:cNvSpPr>
            <a:spLocks noGrp="1" noChangeArrowheads="1"/>
          </p:cNvSpPr>
          <p:nvPr>
            <p:ph type="body" idx="1"/>
          </p:nvPr>
        </p:nvSpPr>
        <p:spPr>
          <a:xfrm>
            <a:off x="914400" y="4387096"/>
            <a:ext cx="5022850" cy="4149012"/>
          </a:xfrm>
          <a:noFill/>
        </p:spPr>
        <p:txBody>
          <a:bodyPr wrap="none" anchor="ctr"/>
          <a:lstStyle/>
          <a:p>
            <a:endParaRPr lang="en-US" smtClean="0">
              <a:latin typeface="Times New Roman" pitchFamily="18" charset="0"/>
            </a:endParaRPr>
          </a:p>
          <a:p>
            <a:r>
              <a:rPr lang="en-US" smtClean="0">
                <a:latin typeface="Times New Roman" pitchFamily="18" charset="0"/>
              </a:rPr>
              <a:t>----- Meeting Notes (17/01/2011 11:38) -----</a:t>
            </a:r>
          </a:p>
          <a:p>
            <a:r>
              <a:rPr lang="en-US" smtClean="0">
                <a:latin typeface="Times New Roman" pitchFamily="18" charset="0"/>
              </a:rPr>
              <a:t>Replace 1st paragraph with context for TVWS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5/14/2012</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3555"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3556" name="Rectangle 7"/>
          <p:cNvSpPr>
            <a:spLocks noGrp="1" noChangeArrowheads="1"/>
          </p:cNvSpPr>
          <p:nvPr>
            <p:ph type="sldNum" sz="quarter" idx="5"/>
          </p:nvPr>
        </p:nvSpPr>
        <p:spPr>
          <a:xfrm>
            <a:off x="2901950" y="8942388"/>
            <a:ext cx="792163" cy="184666"/>
          </a:xfrm>
          <a:noFill/>
        </p:spPr>
        <p:txBody>
          <a:bodyPr/>
          <a:lstStyle/>
          <a:p>
            <a:r>
              <a:rPr lang="en-US" smtClean="0"/>
              <a:t>Page </a:t>
            </a:r>
            <a:fld id="{942E30C1-DB3D-4281-A73B-E9BCE4F529A9}" type="slidenum">
              <a:rPr lang="en-US" smtClean="0"/>
              <a:pPr/>
              <a:t>8</a:t>
            </a:fld>
            <a:endParaRPr lang="en-US" smtClean="0"/>
          </a:p>
        </p:txBody>
      </p:sp>
      <p:sp>
        <p:nvSpPr>
          <p:cNvPr id="23557" name="Rectangle 2"/>
          <p:cNvSpPr txBox="1">
            <a:spLocks noGrp="1" noChangeArrowheads="1"/>
          </p:cNvSpPr>
          <p:nvPr/>
        </p:nvSpPr>
        <p:spPr bwMode="auto">
          <a:xfrm>
            <a:off x="3429000" y="96375"/>
            <a:ext cx="2783708" cy="216445"/>
          </a:xfrm>
          <a:prstGeom prst="rect">
            <a:avLst/>
          </a:prstGeom>
          <a:noFill/>
          <a:ln w="9525">
            <a:noFill/>
            <a:miter lim="800000"/>
            <a:headEnd/>
            <a:tailEnd/>
          </a:ln>
        </p:spPr>
        <p:txBody>
          <a:bodyPr lIns="0" tIns="0" rIns="0" bIns="0" anchor="b">
            <a:spAutoFit/>
          </a:bodyPr>
          <a:lstStyle/>
          <a:p>
            <a:pPr algn="r" defTabSz="913844"/>
            <a:r>
              <a:rPr lang="en-US" sz="1400" b="1" dirty="0"/>
              <a:t>doc.: IEEE 802.15-&lt;doc#&gt;</a:t>
            </a:r>
          </a:p>
        </p:txBody>
      </p:sp>
      <p:sp>
        <p:nvSpPr>
          <p:cNvPr id="23558" name="Rectangle 3"/>
          <p:cNvSpPr txBox="1">
            <a:spLocks noGrp="1" noChangeArrowheads="1"/>
          </p:cNvSpPr>
          <p:nvPr/>
        </p:nvSpPr>
        <p:spPr bwMode="auto">
          <a:xfrm>
            <a:off x="646863" y="96375"/>
            <a:ext cx="2706775" cy="216445"/>
          </a:xfrm>
          <a:prstGeom prst="rect">
            <a:avLst/>
          </a:prstGeom>
          <a:noFill/>
          <a:ln w="9525">
            <a:noFill/>
            <a:miter lim="800000"/>
            <a:headEnd/>
            <a:tailEnd/>
          </a:ln>
        </p:spPr>
        <p:txBody>
          <a:bodyPr lIns="0" tIns="0" rIns="0" bIns="0" anchor="b">
            <a:spAutoFit/>
          </a:bodyPr>
          <a:lstStyle/>
          <a:p>
            <a:pPr defTabSz="913844"/>
            <a:r>
              <a:rPr lang="en-US" sz="1400" b="1" dirty="0"/>
              <a:t>&lt;month year&gt;</a:t>
            </a:r>
          </a:p>
        </p:txBody>
      </p:sp>
      <p:sp>
        <p:nvSpPr>
          <p:cNvPr id="23559" name="Rectangle 6"/>
          <p:cNvSpPr txBox="1">
            <a:spLocks noGrp="1" noChangeArrowheads="1"/>
          </p:cNvSpPr>
          <p:nvPr/>
        </p:nvSpPr>
        <p:spPr bwMode="auto">
          <a:xfrm>
            <a:off x="3730451" y="8942214"/>
            <a:ext cx="2482257" cy="153250"/>
          </a:xfrm>
          <a:prstGeom prst="rect">
            <a:avLst/>
          </a:prstGeom>
          <a:noFill/>
          <a:ln w="9525">
            <a:noFill/>
            <a:miter lim="800000"/>
            <a:headEnd/>
            <a:tailEnd/>
          </a:ln>
        </p:spPr>
        <p:txBody>
          <a:bodyPr lIns="0" tIns="0" rIns="0" bIns="0">
            <a:spAutoFit/>
          </a:bodyPr>
          <a:lstStyle/>
          <a:p>
            <a:pPr marL="456922" lvl="4" algn="r" defTabSz="913844"/>
            <a:r>
              <a:rPr lang="en-US" sz="1000" dirty="0"/>
              <a:t>&lt;author&gt;, &lt;company&gt;</a:t>
            </a:r>
          </a:p>
        </p:txBody>
      </p:sp>
      <p:sp>
        <p:nvSpPr>
          <p:cNvPr id="23560"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r>
              <a:rPr lang="en-US" dirty="0"/>
              <a:t>Page </a:t>
            </a:r>
            <a:fld id="{D2DB9284-BFB2-4E9D-BDC7-F2C753DA799C}" type="slidenum">
              <a:rPr lang="en-US"/>
              <a:pPr algn="r" defTabSz="913844"/>
              <a:t>8</a:t>
            </a:fld>
            <a:endParaRPr lang="en-US" dirty="0"/>
          </a:p>
        </p:txBody>
      </p:sp>
      <p:sp>
        <p:nvSpPr>
          <p:cNvPr id="23561" name="Rectangle 2"/>
          <p:cNvSpPr>
            <a:spLocks noGrp="1" noRot="1" noChangeAspect="1" noChangeArrowheads="1" noTextEdit="1"/>
          </p:cNvSpPr>
          <p:nvPr>
            <p:ph type="sldImg"/>
          </p:nvPr>
        </p:nvSpPr>
        <p:spPr>
          <a:xfrm>
            <a:off x="1128713" y="698500"/>
            <a:ext cx="4600575" cy="3451225"/>
          </a:xfrm>
          <a:ln/>
        </p:spPr>
      </p:sp>
      <p:sp>
        <p:nvSpPr>
          <p:cNvPr id="23562" name="Rectangle 3"/>
          <p:cNvSpPr>
            <a:spLocks noGrp="1" noChangeArrowheads="1"/>
          </p:cNvSpPr>
          <p:nvPr>
            <p:ph type="body" idx="1"/>
          </p:nvPr>
        </p:nvSpPr>
        <p:spPr>
          <a:noFill/>
          <a:ln/>
        </p:spPr>
        <p:txBody>
          <a:bodyPr lIns="92060" tIns="46031" rIns="92060" bIns="46031"/>
          <a:lstStyle/>
          <a:p>
            <a:pPr defTabSz="907542"/>
            <a:endParaRPr lang="en-US" dirty="0"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4579"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4580" name="Rectangle 7"/>
          <p:cNvSpPr>
            <a:spLocks noGrp="1" noChangeArrowheads="1"/>
          </p:cNvSpPr>
          <p:nvPr>
            <p:ph type="sldNum" sz="quarter" idx="5"/>
          </p:nvPr>
        </p:nvSpPr>
        <p:spPr>
          <a:xfrm>
            <a:off x="2901950" y="8942388"/>
            <a:ext cx="792163" cy="184666"/>
          </a:xfrm>
          <a:noFill/>
        </p:spPr>
        <p:txBody>
          <a:bodyPr/>
          <a:lstStyle/>
          <a:p>
            <a:r>
              <a:rPr lang="en-US" smtClean="0"/>
              <a:t>Page </a:t>
            </a:r>
            <a:fld id="{BFD65119-D628-4F43-8B00-EFD69C9C62E9}" type="slidenum">
              <a:rPr lang="en-US" smtClean="0"/>
              <a:pPr/>
              <a:t>9</a:t>
            </a:fld>
            <a:endParaRPr lang="en-US" smtClean="0"/>
          </a:p>
        </p:txBody>
      </p:sp>
      <p:sp>
        <p:nvSpPr>
          <p:cNvPr id="24581"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7C5DAE0E-A9F2-4736-86C5-EA4E26E479B2}" type="slidenum">
              <a:rPr lang="en-US"/>
              <a:pPr algn="r" defTabSz="913844"/>
              <a:t>9</a:t>
            </a:fld>
            <a:endParaRPr lang="en-US" dirty="0"/>
          </a:p>
        </p:txBody>
      </p:sp>
      <p:sp>
        <p:nvSpPr>
          <p:cNvPr id="24582" name="Rectangle 1026"/>
          <p:cNvSpPr>
            <a:spLocks noGrp="1" noChangeArrowheads="1"/>
          </p:cNvSpPr>
          <p:nvPr>
            <p:ph type="body" idx="1"/>
          </p:nvPr>
        </p:nvSpPr>
        <p:spPr>
          <a:noFill/>
          <a:ln/>
        </p:spPr>
        <p:txBody>
          <a:bodyPr lIns="90975" tIns="44690" rIns="90975" bIns="44690"/>
          <a:lstStyle/>
          <a:p>
            <a:pPr defTabSz="907542"/>
            <a:endParaRPr lang="en-GB" dirty="0" smtClean="0">
              <a:latin typeface="Times New Roman" pitchFamily="18" charset="0"/>
            </a:endParaRPr>
          </a:p>
        </p:txBody>
      </p:sp>
      <p:sp>
        <p:nvSpPr>
          <p:cNvPr id="24583" name="Rectangle 1027"/>
          <p:cNvSpPr>
            <a:spLocks noGrp="1" noRot="1" noChangeAspect="1" noChangeArrowheads="1" noTextEdit="1"/>
          </p:cNvSpPr>
          <p:nvPr>
            <p:ph type="sldImg"/>
          </p:nvPr>
        </p:nvSpPr>
        <p:spPr>
          <a:xfrm>
            <a:off x="1131888" y="698500"/>
            <a:ext cx="4598987" cy="3451225"/>
          </a:xfrm>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5603"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5604" name="Rectangle 7"/>
          <p:cNvSpPr>
            <a:spLocks noGrp="1" noChangeArrowheads="1"/>
          </p:cNvSpPr>
          <p:nvPr>
            <p:ph type="sldNum" sz="quarter" idx="5"/>
          </p:nvPr>
        </p:nvSpPr>
        <p:spPr>
          <a:xfrm>
            <a:off x="2901950" y="8942388"/>
            <a:ext cx="792163" cy="184666"/>
          </a:xfrm>
          <a:noFill/>
        </p:spPr>
        <p:txBody>
          <a:bodyPr/>
          <a:lstStyle/>
          <a:p>
            <a:r>
              <a:rPr lang="en-US" smtClean="0"/>
              <a:t>Page </a:t>
            </a:r>
            <a:fld id="{6A861B6E-4661-40C0-874C-F43D14A5F0EB}" type="slidenum">
              <a:rPr lang="en-US" smtClean="0"/>
              <a:pPr/>
              <a:t>10</a:t>
            </a:fld>
            <a:endParaRPr lang="en-US" smtClean="0"/>
          </a:p>
        </p:txBody>
      </p:sp>
      <p:sp>
        <p:nvSpPr>
          <p:cNvPr id="25605"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EE76617A-817A-41D1-AE97-3A7CE851319E}" type="slidenum">
              <a:rPr lang="en-US"/>
              <a:pPr algn="r" defTabSz="913844"/>
              <a:t>10</a:t>
            </a:fld>
            <a:endParaRPr lang="en-US" dirty="0"/>
          </a:p>
        </p:txBody>
      </p:sp>
      <p:sp>
        <p:nvSpPr>
          <p:cNvPr id="25606" name="Rectangle 2"/>
          <p:cNvSpPr>
            <a:spLocks noGrp="1" noRot="1" noChangeAspect="1" noChangeArrowheads="1" noTextEdit="1"/>
          </p:cNvSpPr>
          <p:nvPr>
            <p:ph type="sldImg"/>
          </p:nvPr>
        </p:nvSpPr>
        <p:spPr>
          <a:xfrm>
            <a:off x="1131888" y="698500"/>
            <a:ext cx="4598987" cy="3451225"/>
          </a:xfrm>
          <a:ln/>
        </p:spPr>
      </p:sp>
      <p:sp>
        <p:nvSpPr>
          <p:cNvPr id="25607"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13</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13</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16</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16</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17</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17</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ADB34FA-9B3D-429A-B21E-432F5C7AF7AF}"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May 2012</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3C6CD8E-7398-4044-B86B-E4A9E62BAE0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May 2012</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CB5BB5AA-B914-424B-8483-AEC25C5EC0B0}"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May 2012</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May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May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May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May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May 2012</a:t>
            </a:r>
            <a:endParaRPr lang="en-US"/>
          </a:p>
        </p:txBody>
      </p:sp>
      <p:sp>
        <p:nvSpPr>
          <p:cNvPr id="8" name="Footer Placeholder 7"/>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9" name="Slide Number Placeholder 8"/>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May 2012</a:t>
            </a:r>
            <a:endParaRPr lang="en-US"/>
          </a:p>
        </p:txBody>
      </p:sp>
      <p:sp>
        <p:nvSpPr>
          <p:cNvPr id="4" name="Footer Placeholder 3"/>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5" name="Slide Number Placeholder 4"/>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May 2012</a:t>
            </a:r>
            <a:endParaRPr lang="en-US"/>
          </a:p>
        </p:txBody>
      </p:sp>
      <p:sp>
        <p:nvSpPr>
          <p:cNvPr id="3" name="Footer Placeholder 2"/>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4" name="Slide Number Placeholder 3"/>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May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76400"/>
            <a:ext cx="7772400" cy="4724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xfrm>
            <a:off x="6096000" y="6492875"/>
            <a:ext cx="2438400" cy="184666"/>
          </a:xfrm>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B5D78B0-BB83-45FA-8FDC-083E863CA06D}"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May 2012</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May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May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May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May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May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May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May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May 2012</a:t>
            </a:r>
            <a:endParaRPr lang="en-US"/>
          </a:p>
        </p:txBody>
      </p:sp>
      <p:sp>
        <p:nvSpPr>
          <p:cNvPr id="8" name="Footer Placeholder 7"/>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9" name="Slide Number Placeholder 8"/>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May 2012</a:t>
            </a:r>
            <a:endParaRPr lang="en-US"/>
          </a:p>
        </p:txBody>
      </p:sp>
      <p:sp>
        <p:nvSpPr>
          <p:cNvPr id="4" name="Footer Placeholder 3"/>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5" name="Slide Number Placeholder 4"/>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May 2012</a:t>
            </a:r>
            <a:endParaRPr lang="en-US"/>
          </a:p>
        </p:txBody>
      </p:sp>
      <p:sp>
        <p:nvSpPr>
          <p:cNvPr id="3" name="Footer Placeholder 2"/>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4" name="Slide Number Placeholder 3"/>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6E2C931E-1CD0-4F5C-89BD-EB2029A72002}"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May 2012</a:t>
            </a:r>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May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May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May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May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May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May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May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May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May 2012</a:t>
            </a:r>
            <a:endParaRPr lang="en-US"/>
          </a:p>
        </p:txBody>
      </p:sp>
      <p:sp>
        <p:nvSpPr>
          <p:cNvPr id="8" name="Footer Placeholder 7"/>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9" name="Slide Number Placeholder 8"/>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May 2012</a:t>
            </a:r>
            <a:endParaRPr lang="en-US"/>
          </a:p>
        </p:txBody>
      </p:sp>
      <p:sp>
        <p:nvSpPr>
          <p:cNvPr id="4" name="Footer Placeholder 3"/>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5" name="Slide Number Placeholder 4"/>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601FE5F-4FF3-4F42-A52B-02A2CCDD2953}"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May 2012</a:t>
            </a:r>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May 2012</a:t>
            </a:r>
            <a:endParaRPr lang="en-US"/>
          </a:p>
        </p:txBody>
      </p:sp>
      <p:sp>
        <p:nvSpPr>
          <p:cNvPr id="3" name="Footer Placeholder 2"/>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4" name="Slide Number Placeholder 3"/>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May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May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May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May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May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May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May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May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May 2012</a:t>
            </a:r>
            <a:endParaRPr lang="en-US"/>
          </a:p>
        </p:txBody>
      </p:sp>
      <p:sp>
        <p:nvSpPr>
          <p:cNvPr id="8" name="Footer Placeholder 7"/>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9" name="Slide Number Placeholder 8"/>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74BCC0A1-4296-4B50-8CDA-1AC1A34E3483}"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altLang="ko-KR" smtClean="0"/>
              <a:t>May 2012</a:t>
            </a:r>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May 2012</a:t>
            </a:r>
            <a:endParaRPr lang="en-US"/>
          </a:p>
        </p:txBody>
      </p:sp>
      <p:sp>
        <p:nvSpPr>
          <p:cNvPr id="4" name="Footer Placeholder 3"/>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5" name="Slide Number Placeholder 4"/>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May 2012</a:t>
            </a:r>
            <a:endParaRPr lang="en-US"/>
          </a:p>
        </p:txBody>
      </p:sp>
      <p:sp>
        <p:nvSpPr>
          <p:cNvPr id="3" name="Footer Placeholder 2"/>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4" name="Slide Number Placeholder 3"/>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May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May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May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May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May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May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May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May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28BF95B-9F5A-4428-B89D-F8A059A08D99}"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altLang="ko-KR" smtClean="0"/>
              <a:t>May 2012</a:t>
            </a:r>
            <a:endParaRPr lang="en-US"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May 2012</a:t>
            </a:r>
            <a:endParaRPr lang="en-US"/>
          </a:p>
        </p:txBody>
      </p:sp>
      <p:sp>
        <p:nvSpPr>
          <p:cNvPr id="8" name="Footer Placeholder 7"/>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9" name="Slide Number Placeholder 8"/>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May 2012</a:t>
            </a:r>
            <a:endParaRPr lang="en-US"/>
          </a:p>
        </p:txBody>
      </p:sp>
      <p:sp>
        <p:nvSpPr>
          <p:cNvPr id="4" name="Footer Placeholder 3"/>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May 2012</a:t>
            </a:r>
            <a:endParaRPr lang="en-US"/>
          </a:p>
        </p:txBody>
      </p:sp>
      <p:sp>
        <p:nvSpPr>
          <p:cNvPr id="3" name="Footer Placeholder 2"/>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4" name="Slide Number Placeholder 3"/>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May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May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May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May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May 2012</a:t>
            </a:r>
            <a:endParaRPr lang="en-US"/>
          </a:p>
        </p:txBody>
      </p:sp>
      <p:sp>
        <p:nvSpPr>
          <p:cNvPr id="4" name="Footer Placeholder 3"/>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CBB17340-4413-48FA-98F5-B0F34060CDC9}"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altLang="ko-KR" smtClean="0"/>
              <a:t>May 2012</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D4FFD803-577C-46ED-8D49-EC90C30CB4B9}"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May 2012</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2B14602D-E15C-4C0E-9406-DBF7E4BFEE7C}"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May 2012</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theme" Target="../theme/theme6.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slideLayout" Target="../slideLayouts/slideLayout67.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dirty="0" smtClean="0"/>
              <a:t>Sangsung </a:t>
            </a:r>
            <a:r>
              <a:rPr lang="en-US" dirty="0" err="1" smtClean="0"/>
              <a:t>Choi</a:t>
            </a:r>
            <a:r>
              <a:rPr lang="en-US" dirty="0" smtClean="0"/>
              <a:t>(ETRI)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dirty="0" smtClean="0"/>
              <a:t>Slide </a:t>
            </a:r>
            <a:fld id="{41987EB5-282E-4916-B28F-39C3F491D2E1}" type="slidenum">
              <a:rPr lang="en-US" smtClean="0"/>
              <a:pPr>
                <a:defRPr/>
              </a:pPr>
              <a:t>‹#›</a:t>
            </a:fld>
            <a:endParaRPr lang="en-US" dirty="0"/>
          </a:p>
        </p:txBody>
      </p:sp>
      <p:sp>
        <p:nvSpPr>
          <p:cNvPr id="1031" name="Rectangle 7"/>
          <p:cNvSpPr>
            <a:spLocks noChangeArrowheads="1"/>
          </p:cNvSpPr>
          <p:nvPr/>
        </p:nvSpPr>
        <p:spPr bwMode="auto">
          <a:xfrm>
            <a:off x="4648200" y="381000"/>
            <a:ext cx="3962400" cy="215900"/>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15-12-0241-00-004m</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smtClean="0"/>
              <a:t>TG4m</a:t>
            </a:r>
            <a:endParaRPr lang="en-US" dirty="0"/>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altLang="ko-KR" smtClean="0"/>
              <a:t>May 2012</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May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1031BD-5827-48B3-9098-03286863C0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May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06CBE3-FBDC-4C76-9398-DB42DA82497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May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43E91B-B476-4709-A214-437F5E55BF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May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E4593B-0A62-44DC-BF38-F40DD09FB35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May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46ABF4-FB2B-4ECE-B1F9-546E2B1DDEB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ieee802.org/Mike_Spring_Article_on_Stds_Proces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dirty="0" smtClean="0"/>
              <a:t>Slide </a:t>
            </a:r>
            <a:fld id="{3A9367B3-2677-4C64-A2B6-D508059B8434}" type="slidenum">
              <a:rPr lang="en-US" smtClean="0"/>
              <a:pPr/>
              <a:t>1</a:t>
            </a:fld>
            <a:endParaRPr lang="en-US" dirty="0" smtClean="0"/>
          </a:p>
        </p:txBody>
      </p:sp>
      <p:sp>
        <p:nvSpPr>
          <p:cNvPr id="2051" name="Rectangle 13"/>
          <p:cNvSpPr>
            <a:spLocks noGrp="1" noChangeArrowheads="1"/>
          </p:cNvSpPr>
          <p:nvPr>
            <p:ph type="dt" sz="quarter" idx="12"/>
          </p:nvPr>
        </p:nvSpPr>
        <p:spPr>
          <a:xfrm>
            <a:off x="533400" y="304800"/>
            <a:ext cx="1905000" cy="304800"/>
          </a:xfrm>
          <a:noFill/>
        </p:spPr>
        <p:txBody>
          <a:bodyPr/>
          <a:lstStyle/>
          <a:p>
            <a:r>
              <a:rPr lang="en-US" altLang="ko-KR" smtClean="0"/>
              <a:t>May 2012</a:t>
            </a:r>
            <a:endParaRPr lang="en-US" dirty="0"/>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dirty="0"/>
              <a:t>Slide </a:t>
            </a:r>
            <a:fld id="{BA3DC52E-B10F-48B2-ABD6-EE93EC506125}" type="slidenum">
              <a:rPr lang="en-US"/>
              <a:pPr algn="ctr" eaLnBrk="0" hangingPunct="0"/>
              <a:t>1</a:t>
            </a:fld>
            <a:endParaRPr lang="en-US" dirty="0"/>
          </a:p>
        </p:txBody>
      </p:sp>
      <p:sp>
        <p:nvSpPr>
          <p:cNvPr id="256004" name="Rectangle 4"/>
          <p:cNvSpPr>
            <a:spLocks noChangeArrowheads="1"/>
          </p:cNvSpPr>
          <p:nvPr/>
        </p:nvSpPr>
        <p:spPr bwMode="auto">
          <a:xfrm>
            <a:off x="304800" y="876211"/>
            <a:ext cx="8610600" cy="5524589"/>
          </a:xfrm>
          <a:prstGeom prst="rect">
            <a:avLst/>
          </a:prstGeom>
          <a:noFill/>
          <a:ln w="12700">
            <a:noFill/>
            <a:miter lim="800000"/>
            <a:headEnd type="none" w="sm" len="sm"/>
            <a:tailEnd type="none" w="sm" len="sm"/>
          </a:ln>
          <a:effectLst/>
        </p:spPr>
        <p:txBody>
          <a:bodyPr wrap="square">
            <a:spAutoFit/>
          </a:bodyPr>
          <a:lstStyle/>
          <a:p>
            <a:pPr marL="914400" indent="-914400" eaLnBrk="0" hangingPunct="0">
              <a:defRPr/>
            </a:pPr>
            <a:r>
              <a:rPr lang="en-US" sz="1800" b="1" u="sng" dirty="0">
                <a:effectLst>
                  <a:outerShdw blurRad="38100" dist="38100" dir="2700000" algn="tl">
                    <a:srgbClr val="C0C0C0"/>
                  </a:outerShdw>
                </a:effectLst>
              </a:rPr>
              <a:t>Project: IEEE P802.15 Working Group for Wireless Personal Area </a:t>
            </a:r>
            <a:r>
              <a:rPr lang="en-US" sz="1800" b="1" u="sng" dirty="0" smtClean="0">
                <a:effectLst>
                  <a:outerShdw blurRad="38100" dist="38100" dir="2700000" algn="tl">
                    <a:srgbClr val="C0C0C0"/>
                  </a:outerShdw>
                </a:effectLst>
              </a:rPr>
              <a:t>Networks(WPANs</a:t>
            </a:r>
            <a:r>
              <a:rPr lang="en-US" sz="1800" b="1" u="sng" dirty="0">
                <a:effectLst>
                  <a:outerShdw blurRad="38100" dist="38100" dir="2700000" algn="tl">
                    <a:srgbClr val="C0C0C0"/>
                  </a:outerShdw>
                </a:effectLst>
              </a:rPr>
              <a:t>)</a:t>
            </a:r>
            <a:endParaRPr lang="en-US" sz="18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TG4m-4TV Opening </a:t>
            </a:r>
            <a:r>
              <a:rPr lang="en-US" sz="1800" dirty="0"/>
              <a:t>Report </a:t>
            </a:r>
            <a:r>
              <a:rPr lang="en-US" sz="1800" dirty="0" smtClean="0"/>
              <a:t>for May 2012 </a:t>
            </a:r>
            <a:endParaRPr lang="en-US" sz="1800" dirty="0"/>
          </a:p>
          <a:p>
            <a:pPr marL="914400" indent="-914400" eaLnBrk="0" hangingPunct="0">
              <a:spcBef>
                <a:spcPts val="600"/>
              </a:spcBef>
              <a:defRPr/>
            </a:pPr>
            <a:r>
              <a:rPr lang="en-US" sz="1800" b="1" dirty="0"/>
              <a:t>Date Submitted: </a:t>
            </a:r>
            <a:r>
              <a:rPr lang="en-US" sz="1800" b="1" dirty="0" smtClean="0"/>
              <a:t>14</a:t>
            </a:r>
            <a:r>
              <a:rPr lang="en-US" sz="1800" dirty="0" smtClean="0"/>
              <a:t> May 2012</a:t>
            </a:r>
            <a:endParaRPr lang="en-US" sz="1800" dirty="0"/>
          </a:p>
          <a:p>
            <a:pPr marL="914400" indent="-914400" eaLnBrk="0" hangingPunct="0">
              <a:spcBef>
                <a:spcPts val="600"/>
              </a:spcBef>
              <a:defRPr/>
            </a:pPr>
            <a:r>
              <a:rPr lang="en-US" sz="1800" b="1" dirty="0"/>
              <a:t>Source:</a:t>
            </a:r>
            <a:r>
              <a:rPr lang="en-US" sz="1800" dirty="0"/>
              <a:t> 	</a:t>
            </a:r>
            <a:r>
              <a:rPr lang="en-US" sz="1800" dirty="0" smtClean="0"/>
              <a:t>Sangsung. Choi(ETRI)</a:t>
            </a:r>
            <a:endParaRPr lang="en-US" sz="1800" dirty="0"/>
          </a:p>
          <a:p>
            <a:pPr marL="914400" indent="-914400" eaLnBrk="0" hangingPunct="0">
              <a:spcBef>
                <a:spcPts val="600"/>
              </a:spcBef>
              <a:defRPr/>
            </a:pPr>
            <a:r>
              <a:rPr lang="en-US" sz="1800" b="1" dirty="0"/>
              <a:t>Contact: </a:t>
            </a:r>
            <a:r>
              <a:rPr lang="en-US" sz="1800" dirty="0" smtClean="0"/>
              <a:t>Sangsung. Choi(ETRI)</a:t>
            </a:r>
            <a:endParaRPr lang="en-US" sz="1800" dirty="0"/>
          </a:p>
          <a:p>
            <a:pPr marL="914400" indent="-914400" eaLnBrk="0" hangingPunct="0">
              <a:spcBef>
                <a:spcPts val="600"/>
              </a:spcBef>
              <a:defRPr/>
            </a:pPr>
            <a:r>
              <a:rPr lang="en-US" sz="1800" b="1" dirty="0"/>
              <a:t>Voice:</a:t>
            </a:r>
            <a:r>
              <a:rPr lang="en-US" sz="1800" dirty="0"/>
              <a:t> 	</a:t>
            </a:r>
            <a:r>
              <a:rPr lang="en-US" altLang="ko-KR" sz="1800" dirty="0" smtClean="0">
                <a:solidFill>
                  <a:schemeClr val="tx2"/>
                </a:solidFill>
                <a:ea typeface="Gulim" pitchFamily="34" charset="-127"/>
              </a:rPr>
              <a:t> +82 42 860 6722</a:t>
            </a:r>
            <a:r>
              <a:rPr lang="en-US" sz="1800" dirty="0" smtClean="0"/>
              <a:t>, </a:t>
            </a:r>
            <a:r>
              <a:rPr lang="en-US" sz="1800" b="1" dirty="0"/>
              <a:t>E-Mail</a:t>
            </a:r>
            <a:r>
              <a:rPr lang="en-US" sz="1800" dirty="0"/>
              <a:t>: </a:t>
            </a:r>
            <a:r>
              <a:rPr lang="en-US" sz="1800" dirty="0" smtClean="0"/>
              <a:t>sschoi@etri.re.kr </a:t>
            </a:r>
            <a:r>
              <a:rPr lang="en-US" sz="1800" dirty="0"/>
              <a:t>	</a:t>
            </a:r>
          </a:p>
          <a:p>
            <a:pPr marL="914400" indent="-914400" eaLnBrk="0" hangingPunct="0">
              <a:spcBef>
                <a:spcPts val="600"/>
              </a:spcBef>
              <a:defRPr/>
            </a:pPr>
            <a:r>
              <a:rPr lang="en-US" sz="1800" b="1" dirty="0"/>
              <a:t>Re:</a:t>
            </a:r>
            <a:r>
              <a:rPr lang="en-US" sz="1800" dirty="0"/>
              <a:t> 	</a:t>
            </a:r>
            <a:r>
              <a:rPr lang="en-US" sz="1800" dirty="0" smtClean="0"/>
              <a:t> </a:t>
            </a:r>
            <a:r>
              <a:rPr lang="en-US" altLang="ko-KR" sz="1800" dirty="0" smtClean="0"/>
              <a:t>TG4m Opening Report for May 2012 Interim Meeting</a:t>
            </a:r>
            <a:endParaRPr lang="en-US" sz="1800" dirty="0"/>
          </a:p>
          <a:p>
            <a:pPr marL="914400" indent="-914400" eaLnBrk="0" hangingPunct="0">
              <a:spcBef>
                <a:spcPts val="600"/>
              </a:spcBef>
              <a:defRPr/>
            </a:pPr>
            <a:r>
              <a:rPr lang="en-US" sz="1800" b="1" dirty="0"/>
              <a:t>Abstract</a:t>
            </a:r>
            <a:r>
              <a:rPr lang="en-US" sz="1800" dirty="0"/>
              <a:t>: </a:t>
            </a:r>
            <a:r>
              <a:rPr lang="en-US" sz="1800" dirty="0" smtClean="0"/>
              <a:t>Opening </a:t>
            </a:r>
            <a:r>
              <a:rPr lang="en-US" sz="1800" dirty="0"/>
              <a:t>Report for </a:t>
            </a:r>
            <a:r>
              <a:rPr lang="en-US" sz="1800" dirty="0" smtClean="0"/>
              <a:t>TG4m Session in Atlanta</a:t>
            </a:r>
            <a:endParaRPr lang="en-US" sz="1800" dirty="0"/>
          </a:p>
          <a:p>
            <a:pPr marL="914400" indent="-914400" eaLnBrk="0" hangingPunct="0">
              <a:spcBef>
                <a:spcPts val="600"/>
              </a:spcBef>
              <a:defRPr/>
            </a:pPr>
            <a:r>
              <a:rPr lang="en-US" sz="1800" b="1" dirty="0"/>
              <a:t>Purpose</a:t>
            </a:r>
            <a:r>
              <a:rPr lang="en-US" sz="1800" dirty="0"/>
              <a:t>: </a:t>
            </a:r>
            <a:r>
              <a:rPr lang="en-US" sz="1800" dirty="0" smtClean="0"/>
              <a:t>TV White Space</a:t>
            </a:r>
            <a:r>
              <a:rPr lang="en-US" altLang="ko-KR" sz="1800" dirty="0" smtClean="0">
                <a:solidFill>
                  <a:schemeClr val="tx2"/>
                </a:solidFill>
              </a:rPr>
              <a:t> </a:t>
            </a:r>
            <a:r>
              <a:rPr lang="en-US" altLang="ko-KR" sz="1800" dirty="0" smtClean="0"/>
              <a:t>Amendment to IEEE 802.15.4</a:t>
            </a:r>
            <a:endParaRPr lang="en-US" sz="1800" dirty="0"/>
          </a:p>
          <a:p>
            <a:pPr marL="914400" indent="-914400" eaLnBrk="0" hangingPunct="0">
              <a:spcBef>
                <a:spcPts val="600"/>
              </a:spcBef>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spcBef>
                <a:spcPts val="600"/>
              </a:spcBef>
              <a:defRPr/>
            </a:pPr>
            <a:r>
              <a:rPr lang="en-US" sz="1800" b="1" dirty="0"/>
              <a:t>Release:</a:t>
            </a:r>
            <a:r>
              <a:rPr lang="en-US" sz="1800" dirty="0"/>
              <a:t>	The contributor acknowledges and accepts that this contribution becomes the property of IEEE and may be made publicly available by P802.15.	</a:t>
            </a:r>
          </a:p>
        </p:txBody>
      </p:sp>
      <p:sp>
        <p:nvSpPr>
          <p:cNvPr id="7" name="Footer Placeholder 3"/>
          <p:cNvSpPr>
            <a:spLocks noGrp="1"/>
          </p:cNvSpPr>
          <p:nvPr>
            <p:ph type="ftr" sz="quarter" idx="10"/>
          </p:nvPr>
        </p:nvSpPr>
        <p:spPr>
          <a:xfrm>
            <a:off x="6096000" y="6492875"/>
            <a:ext cx="2438400" cy="184666"/>
          </a:xfrm>
          <a:noFill/>
        </p:spPr>
        <p:txBody>
          <a:bodyPr/>
          <a:lstStyle/>
          <a:p>
            <a:r>
              <a:rPr lang="en-US" dirty="0" smtClean="0"/>
              <a:t>Sangsung Choi(ETRI)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idx="4294967295"/>
          </p:nvPr>
        </p:nvSpPr>
        <p:spPr>
          <a:xfrm>
            <a:off x="304800" y="533400"/>
            <a:ext cx="8458200" cy="609600"/>
          </a:xfrm>
        </p:spPr>
        <p:txBody>
          <a:bodyPr/>
          <a:lstStyle/>
          <a:p>
            <a:r>
              <a:rPr lang="en-US" sz="2800" dirty="0" smtClean="0"/>
              <a:t>Participants, Patents, and Duty to Inform</a:t>
            </a:r>
          </a:p>
        </p:txBody>
      </p:sp>
      <p:sp>
        <p:nvSpPr>
          <p:cNvPr id="9222" name="Rectangle 3"/>
          <p:cNvSpPr>
            <a:spLocks noChangeArrowheads="1"/>
          </p:cNvSpPr>
          <p:nvPr/>
        </p:nvSpPr>
        <p:spPr bwMode="auto">
          <a:xfrm>
            <a:off x="533400" y="4572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9223" name="Rectangle 4"/>
          <p:cNvSpPr>
            <a:spLocks noChangeArrowheads="1"/>
          </p:cNvSpPr>
          <p:nvPr/>
        </p:nvSpPr>
        <p:spPr bwMode="auto">
          <a:xfrm>
            <a:off x="381000" y="914400"/>
            <a:ext cx="8458200" cy="5257800"/>
          </a:xfrm>
          <a:prstGeom prst="rect">
            <a:avLst/>
          </a:prstGeom>
          <a:noFill/>
          <a:ln w="9525">
            <a:noFill/>
            <a:miter lim="800000"/>
            <a:headEnd/>
            <a:tailEnd/>
          </a:ln>
        </p:spPr>
        <p:txBody>
          <a:bodyPr/>
          <a:lstStyle/>
          <a:p>
            <a:pPr marL="230188" indent="-230188" eaLnBrk="1" hangingPunct="1">
              <a:lnSpc>
                <a:spcPct val="80000"/>
              </a:lnSpc>
              <a:spcBef>
                <a:spcPct val="20000"/>
              </a:spcBef>
              <a:buClr>
                <a:srgbClr val="CC3300"/>
              </a:buClr>
              <a:buSzPct val="50000"/>
              <a:buFont typeface="Monotype Sorts" pitchFamily="-65" charset="2"/>
              <a:buChar char="l"/>
            </a:pPr>
            <a:endParaRPr lang="en-US" sz="500" u="sng" dirty="0">
              <a:solidFill>
                <a:srgbClr val="FF0000"/>
              </a:solidFill>
              <a:latin typeface="Arial" pitchFamily="34" charset="0"/>
            </a:endParaRPr>
          </a:p>
          <a:p>
            <a:pPr marL="230188" indent="-230188" eaLnBrk="1" hangingPunct="1">
              <a:spcBef>
                <a:spcPct val="20000"/>
              </a:spcBef>
              <a:buClr>
                <a:srgbClr val="CC3300"/>
              </a:buClr>
              <a:buSzPct val="50000"/>
              <a:buFont typeface="Monotype Sorts" pitchFamily="-65" charset="2"/>
              <a:buNone/>
            </a:pPr>
            <a:r>
              <a:rPr lang="en-US" sz="1600" b="1" dirty="0">
                <a:solidFill>
                  <a:srgbClr val="000099"/>
                </a:solidFill>
                <a:latin typeface="Arial" pitchFamily="34" charset="0"/>
              </a:rPr>
              <a:t>	</a:t>
            </a:r>
            <a:r>
              <a:rPr lang="en-US" sz="1600" b="1" dirty="0">
                <a:latin typeface="Arial" pitchFamily="34" charset="0"/>
              </a:rPr>
              <a:t>All participants in this meeting have certain obligations under the IEEE-SA Patent Policy.  Participants: </a:t>
            </a:r>
          </a:p>
          <a:p>
            <a:pPr marL="630238" lvl="1" indent="-285750" eaLnBrk="1" hangingPunct="1">
              <a:spcBef>
                <a:spcPct val="20000"/>
              </a:spcBef>
              <a:buClr>
                <a:srgbClr val="CC3300"/>
              </a:buClr>
              <a:buSzPct val="50000"/>
              <a:buFont typeface="Monotype Sorts" pitchFamily="-65" charset="2"/>
              <a:buChar char="l"/>
            </a:pPr>
            <a:r>
              <a:rPr lang="en-US" sz="1600" b="1" dirty="0">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eaLnBrk="1" hangingPunct="1">
              <a:spcBef>
                <a:spcPct val="20000"/>
              </a:spcBef>
              <a:buClr>
                <a:srgbClr val="CC3300"/>
              </a:buClr>
              <a:buSzPct val="50000"/>
              <a:buFont typeface="Monotype Sorts" pitchFamily="-65" charset="2"/>
              <a:buChar char="l"/>
            </a:pPr>
            <a:r>
              <a:rPr lang="en-US" sz="1400" b="1" dirty="0">
                <a:latin typeface="Arial" pitchFamily="34" charset="0"/>
              </a:rPr>
              <a:t>“Personal awareness” means that the participant “is personally aware that the holder may have a potential Essential Patent Claim,” even if the participant is not personally aware of the specific patents or patent claims</a:t>
            </a:r>
          </a:p>
          <a:p>
            <a:pPr marL="630238" lvl="1" indent="-285750" eaLnBrk="1" hangingPunct="1">
              <a:spcBef>
                <a:spcPct val="20000"/>
              </a:spcBef>
              <a:buClr>
                <a:srgbClr val="CC3300"/>
              </a:buClr>
              <a:buSzPct val="50000"/>
              <a:buFont typeface="Monotype Sorts" pitchFamily="-65" charset="2"/>
              <a:buChar char="l"/>
            </a:pPr>
            <a:r>
              <a:rPr lang="en-US" sz="1600" b="1" dirty="0">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eaLnBrk="1" hangingPunct="1">
              <a:spcBef>
                <a:spcPct val="20000"/>
              </a:spcBef>
              <a:buClr>
                <a:srgbClr val="CC3300"/>
              </a:buClr>
              <a:buSzPct val="50000"/>
              <a:buFont typeface="Monotype Sorts" pitchFamily="-65" charset="2"/>
              <a:buChar char="l"/>
            </a:pPr>
            <a:r>
              <a:rPr lang="en-US" sz="1600" b="1" dirty="0">
                <a:latin typeface="Arial" pitchFamily="34" charset="0"/>
              </a:rPr>
              <a:t>The above does not apply if the patent claim is already the subject of an Accepted Letter of Assurance that applies to the proposed standard(s) under consideration by this group</a:t>
            </a:r>
          </a:p>
          <a:p>
            <a:pPr marL="230188" indent="-230188" eaLnBrk="1" hangingPunct="1">
              <a:spcBef>
                <a:spcPct val="20000"/>
              </a:spcBef>
              <a:buClr>
                <a:srgbClr val="CC3300"/>
              </a:buClr>
              <a:buSzPct val="50000"/>
              <a:buFont typeface="Monotype Sorts" pitchFamily="-65" charset="2"/>
              <a:buNone/>
            </a:pPr>
            <a:r>
              <a:rPr lang="en-GB" sz="1600" dirty="0">
                <a:latin typeface="Arial" pitchFamily="34" charset="0"/>
              </a:rPr>
              <a:t>		Quoted text excerpted from IEEE-SA Standards Board Bylaws </a:t>
            </a:r>
            <a:r>
              <a:rPr lang="en-GB" sz="1600" dirty="0" err="1">
                <a:latin typeface="Arial" pitchFamily="34" charset="0"/>
              </a:rPr>
              <a:t>subclause</a:t>
            </a:r>
            <a:r>
              <a:rPr lang="en-GB" sz="1600" dirty="0">
                <a:latin typeface="Arial" pitchFamily="34" charset="0"/>
              </a:rPr>
              <a:t> 6.2</a:t>
            </a:r>
            <a:endParaRPr lang="en-US" sz="1600" dirty="0">
              <a:latin typeface="Arial" pitchFamily="34" charset="0"/>
            </a:endParaRPr>
          </a:p>
          <a:p>
            <a:pPr marL="230188" indent="-230188" eaLnBrk="1" hangingPunct="1">
              <a:spcBef>
                <a:spcPct val="20000"/>
              </a:spcBef>
              <a:buClr>
                <a:srgbClr val="CC3300"/>
              </a:buClr>
              <a:buSzPct val="50000"/>
              <a:buFont typeface="Monotype Sorts" pitchFamily="-65" charset="2"/>
              <a:buChar char="l"/>
            </a:pPr>
            <a:r>
              <a:rPr lang="en-US" sz="1600" b="1" dirty="0">
                <a:latin typeface="Arial" pitchFamily="34" charset="0"/>
              </a:rPr>
              <a:t>Early identification of holders of potential Essential Patent Claims is strongly encouraged</a:t>
            </a:r>
          </a:p>
          <a:p>
            <a:pPr marL="230188" indent="-230188" eaLnBrk="1" hangingPunct="1">
              <a:spcBef>
                <a:spcPct val="20000"/>
              </a:spcBef>
              <a:buClr>
                <a:srgbClr val="CC3300"/>
              </a:buClr>
              <a:buSzPct val="50000"/>
              <a:buFont typeface="Monotype Sorts" pitchFamily="-65" charset="2"/>
              <a:buChar char="l"/>
            </a:pPr>
            <a:r>
              <a:rPr lang="en-US" sz="1600" b="1" dirty="0">
                <a:latin typeface="Arial" pitchFamily="34" charset="0"/>
              </a:rPr>
              <a:t>No duty to perform a patent search</a:t>
            </a:r>
            <a:endParaRPr lang="en-GB" sz="1600" b="1" dirty="0">
              <a:latin typeface="Arial" pitchFamily="34" charset="0"/>
            </a:endParaRPr>
          </a:p>
        </p:txBody>
      </p:sp>
      <p:sp>
        <p:nvSpPr>
          <p:cNvPr id="9224" name="Text Box 5"/>
          <p:cNvSpPr txBox="1">
            <a:spLocks noChangeArrowheads="1"/>
          </p:cNvSpPr>
          <p:nvPr/>
        </p:nvSpPr>
        <p:spPr bwMode="auto">
          <a:xfrm>
            <a:off x="7620000" y="6019800"/>
            <a:ext cx="952500" cy="366713"/>
          </a:xfrm>
          <a:prstGeom prst="rect">
            <a:avLst/>
          </a:prstGeom>
          <a:noFill/>
          <a:ln w="9525">
            <a:noFill/>
            <a:miter lim="800000"/>
            <a:headEnd/>
            <a:tailEnd/>
          </a:ln>
        </p:spPr>
        <p:txBody>
          <a:bodyPr wrap="none">
            <a:spAutoFit/>
          </a:bodyPr>
          <a:lstStyle/>
          <a:p>
            <a:pPr eaLnBrk="1" hangingPunct="1"/>
            <a:r>
              <a:rPr lang="en-US" sz="1800" b="1" u="sng" dirty="0">
                <a:solidFill>
                  <a:srgbClr val="0066FF"/>
                </a:solidFill>
              </a:rPr>
              <a:t>Slide #1</a:t>
            </a:r>
            <a:endParaRPr lang="en-US" dirty="0">
              <a:solidFill>
                <a:srgbClr val="0066FF"/>
              </a:solidFill>
            </a:endParaRPr>
          </a:p>
        </p:txBody>
      </p:sp>
      <p:sp>
        <p:nvSpPr>
          <p:cNvPr id="9225"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F84857CD-9890-4D37-BE72-2B133ACEFF49}" type="slidenum">
              <a:rPr lang="en-US"/>
              <a:pPr algn="ctr"/>
              <a:t>10</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May 2012</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smtClean="0"/>
              <a:t>Sangsung </a:t>
            </a:r>
            <a:r>
              <a:rPr lang="en-US" dirty="0" err="1" smtClean="0"/>
              <a:t>Choi</a:t>
            </a:r>
            <a:r>
              <a:rPr lang="en-US" dirty="0" smtClean="0"/>
              <a:t>(ETRI)</a:t>
            </a:r>
          </a:p>
        </p:txBody>
      </p:sp>
      <p:sp>
        <p:nvSpPr>
          <p:cNvPr id="9" name="슬라이드 번호 개체 틀 8"/>
          <p:cNvSpPr>
            <a:spLocks noGrp="1"/>
          </p:cNvSpPr>
          <p:nvPr>
            <p:ph type="sldNum" sz="quarter" idx="11"/>
          </p:nvPr>
        </p:nvSpPr>
        <p:spPr/>
        <p:txBody>
          <a:bodyPr/>
          <a:lstStyle/>
          <a:p>
            <a:pPr>
              <a:defRPr/>
            </a:pPr>
            <a:r>
              <a:rPr lang="en-US" smtClean="0"/>
              <a:t>Slide </a:t>
            </a:r>
            <a:fld id="{CBB17340-4413-48FA-98F5-B0F34060CDC9}" type="slidenum">
              <a:rPr lang="en-US" smtClean="0"/>
              <a:pPr>
                <a:defRPr/>
              </a:pPr>
              <a:t>10</a:t>
            </a:fld>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idx="4294967295"/>
          </p:nvPr>
        </p:nvSpPr>
        <p:spPr>
          <a:xfrm>
            <a:off x="609600" y="457200"/>
            <a:ext cx="7772400" cy="990600"/>
          </a:xfrm>
        </p:spPr>
        <p:txBody>
          <a:bodyPr/>
          <a:lstStyle/>
          <a:p>
            <a:r>
              <a:rPr lang="en-GB" dirty="0" smtClean="0"/>
              <a:t>Patent Related Links</a:t>
            </a:r>
            <a:endParaRPr lang="en-US" dirty="0" smtClean="0"/>
          </a:p>
        </p:txBody>
      </p:sp>
      <p:sp>
        <p:nvSpPr>
          <p:cNvPr id="10246" name="Rectangle 3"/>
          <p:cNvSpPr>
            <a:spLocks noGrp="1" noChangeArrowheads="1"/>
          </p:cNvSpPr>
          <p:nvPr>
            <p:ph type="body" idx="4294967295"/>
          </p:nvPr>
        </p:nvSpPr>
        <p:spPr>
          <a:xfrm>
            <a:off x="0" y="1524000"/>
            <a:ext cx="8991600" cy="3733800"/>
          </a:xfrm>
        </p:spPr>
        <p:txBody>
          <a:bodyPr/>
          <a:lstStyle/>
          <a:p>
            <a:pPr lvl="1">
              <a:lnSpc>
                <a:spcPct val="90000"/>
              </a:lnSpc>
              <a:buFont typeface="Monotype Sorts" pitchFamily="-65" charset="2"/>
              <a:buNone/>
            </a:pPr>
            <a:r>
              <a:rPr lang="en-US" sz="2400" dirty="0" smtClean="0">
                <a:ea typeface="ＭＳ Ｐゴシック" pitchFamily="-65"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65" charset="2"/>
              <a:buNone/>
            </a:pPr>
            <a:r>
              <a:rPr lang="en-US" sz="2400" dirty="0" smtClean="0">
                <a:ea typeface="ＭＳ Ｐゴシック" pitchFamily="-65" charset="-128"/>
                <a:cs typeface="Times New Roman" pitchFamily="18" charset="0"/>
              </a:rPr>
              <a:t>	Patent Policy is stated in these sources:</a:t>
            </a:r>
          </a:p>
          <a:p>
            <a:pPr lvl="1">
              <a:lnSpc>
                <a:spcPct val="90000"/>
              </a:lnSpc>
              <a:buFont typeface="Monotype Sorts" pitchFamily="-65" charset="2"/>
              <a:buNone/>
            </a:pPr>
            <a:r>
              <a:rPr lang="en-GB" sz="2400" dirty="0" smtClean="0">
                <a:ea typeface="ＭＳ Ｐゴシック" pitchFamily="-65" charset="-128"/>
              </a:rPr>
              <a:t>		IEEE-SA Standards Boards Bylaws</a:t>
            </a:r>
          </a:p>
          <a:p>
            <a:pPr lvl="1">
              <a:lnSpc>
                <a:spcPct val="90000"/>
              </a:lnSpc>
              <a:buFont typeface="Monotype Sorts" pitchFamily="-65" charset="2"/>
              <a:buNone/>
            </a:pPr>
            <a:r>
              <a:rPr lang="en-US" sz="2100" dirty="0" smtClean="0">
                <a:ea typeface="ＭＳ Ｐゴシック" pitchFamily="-65" charset="-128"/>
              </a:rPr>
              <a:t>		</a:t>
            </a:r>
            <a:r>
              <a:rPr lang="en-US" sz="2100" i="1" dirty="0" smtClean="0">
                <a:ea typeface="ＭＳ Ｐゴシック" pitchFamily="-65" charset="-128"/>
              </a:rPr>
              <a:t>http://standards.ieee.org/guides/bylaws/sect6-7.html#6</a:t>
            </a:r>
          </a:p>
          <a:p>
            <a:pPr lvl="1">
              <a:lnSpc>
                <a:spcPct val="90000"/>
              </a:lnSpc>
              <a:buFont typeface="Monotype Sorts" pitchFamily="-65" charset="2"/>
              <a:buNone/>
            </a:pPr>
            <a:r>
              <a:rPr lang="en-GB" sz="2400" dirty="0" smtClean="0">
                <a:ea typeface="ＭＳ Ｐゴシック" pitchFamily="-65" charset="-128"/>
              </a:rPr>
              <a:t>		IEEE-SA Standards Board Operations Manual</a:t>
            </a:r>
          </a:p>
          <a:p>
            <a:pPr lvl="1">
              <a:lnSpc>
                <a:spcPct val="90000"/>
              </a:lnSpc>
              <a:buFont typeface="Monotype Sorts" pitchFamily="-65" charset="2"/>
              <a:buNone/>
            </a:pPr>
            <a:r>
              <a:rPr lang="en-US" sz="2400" dirty="0" smtClean="0">
                <a:ea typeface="ＭＳ Ｐゴシック" pitchFamily="-65" charset="-128"/>
              </a:rPr>
              <a:t>		</a:t>
            </a:r>
            <a:r>
              <a:rPr lang="en-US" sz="2100" i="1" dirty="0" smtClean="0">
                <a:ea typeface="ＭＳ Ｐゴシック" pitchFamily="-65" charset="-128"/>
              </a:rPr>
              <a:t>http://standards.ieee.org/guides/opman/sect6.html#6.3</a:t>
            </a:r>
            <a:endParaRPr lang="en-US" sz="2400" dirty="0" smtClean="0">
              <a:ea typeface="ＭＳ Ｐゴシック" pitchFamily="-65" charset="-128"/>
            </a:endParaRPr>
          </a:p>
          <a:p>
            <a:pPr lvl="1">
              <a:lnSpc>
                <a:spcPct val="90000"/>
              </a:lnSpc>
              <a:buFont typeface="Monotype Sorts" pitchFamily="-65" charset="2"/>
              <a:buNone/>
            </a:pPr>
            <a:r>
              <a:rPr lang="en-US" sz="2400" dirty="0" smtClean="0">
                <a:ea typeface="ＭＳ Ｐゴシック" pitchFamily="-65" charset="-128"/>
                <a:cs typeface="Times New Roman" pitchFamily="18" charset="0"/>
              </a:rPr>
              <a:t>	Material about the patent policy is available at</a:t>
            </a:r>
            <a:r>
              <a:rPr lang="en-US" sz="2400" dirty="0" smtClean="0">
                <a:ea typeface="ＭＳ Ｐゴシック" pitchFamily="-65" charset="-128"/>
              </a:rPr>
              <a:t> </a:t>
            </a:r>
          </a:p>
          <a:p>
            <a:pPr lvl="1">
              <a:lnSpc>
                <a:spcPct val="90000"/>
              </a:lnSpc>
              <a:buFont typeface="Monotype Sorts" pitchFamily="-65" charset="2"/>
              <a:buNone/>
            </a:pPr>
            <a:r>
              <a:rPr lang="en-US" sz="2400" dirty="0" smtClean="0">
                <a:ea typeface="ＭＳ Ｐゴシック" pitchFamily="-65" charset="-128"/>
              </a:rPr>
              <a:t>		</a:t>
            </a:r>
            <a:r>
              <a:rPr lang="en-US" sz="2100" i="1" dirty="0" smtClean="0">
                <a:ea typeface="ＭＳ Ｐゴシック" pitchFamily="-65" charset="-128"/>
              </a:rPr>
              <a:t>http://standards.ieee.org/board/pat/pat-material.html</a:t>
            </a:r>
          </a:p>
        </p:txBody>
      </p:sp>
      <p:sp>
        <p:nvSpPr>
          <p:cNvPr id="10247" name="Text Box 6"/>
          <p:cNvSpPr txBox="1">
            <a:spLocks noChangeArrowheads="1"/>
          </p:cNvSpPr>
          <p:nvPr/>
        </p:nvSpPr>
        <p:spPr bwMode="auto">
          <a:xfrm>
            <a:off x="7620000" y="6019800"/>
            <a:ext cx="952500" cy="366713"/>
          </a:xfrm>
          <a:prstGeom prst="rect">
            <a:avLst/>
          </a:prstGeom>
          <a:noFill/>
          <a:ln w="9525">
            <a:noFill/>
            <a:miter lim="800000"/>
            <a:headEnd/>
            <a:tailEnd/>
          </a:ln>
        </p:spPr>
        <p:txBody>
          <a:bodyPr wrap="none">
            <a:spAutoFit/>
          </a:bodyPr>
          <a:lstStyle/>
          <a:p>
            <a:pPr eaLnBrk="1" hangingPunct="1"/>
            <a:r>
              <a:rPr lang="en-US" sz="1800" b="1" u="sng" dirty="0">
                <a:solidFill>
                  <a:srgbClr val="0066FF"/>
                </a:solidFill>
              </a:rPr>
              <a:t>Slide #2</a:t>
            </a:r>
            <a:endParaRPr lang="en-US" dirty="0">
              <a:solidFill>
                <a:srgbClr val="0066FF"/>
              </a:solidFill>
            </a:endParaRPr>
          </a:p>
        </p:txBody>
      </p:sp>
      <p:sp>
        <p:nvSpPr>
          <p:cNvPr id="10248" name="Rectangle 7"/>
          <p:cNvSpPr>
            <a:spLocks noChangeArrowheads="1"/>
          </p:cNvSpPr>
          <p:nvPr/>
        </p:nvSpPr>
        <p:spPr bwMode="auto">
          <a:xfrm>
            <a:off x="762000" y="5486400"/>
            <a:ext cx="6781800" cy="822325"/>
          </a:xfrm>
          <a:prstGeom prst="rect">
            <a:avLst/>
          </a:prstGeom>
          <a:noFill/>
          <a:ln w="9525">
            <a:noFill/>
            <a:miter lim="800000"/>
            <a:headEnd/>
            <a:tailEnd/>
          </a:ln>
        </p:spPr>
        <p:txBody>
          <a:bodyPr>
            <a:spAutoFit/>
          </a:bodyPr>
          <a:lstStyle/>
          <a:p>
            <a:pPr eaLnBrk="1" hangingPunct="1"/>
            <a:r>
              <a:rPr lang="en-US" b="1" dirty="0">
                <a:solidFill>
                  <a:srgbClr val="000099"/>
                </a:solidFill>
                <a:latin typeface="Arial" pitchFamily="34" charset="0"/>
              </a:rPr>
              <a:t>If you have questions, contact the IEEE-SA Standards Board Patent Committee Administrator at patcom@ieee.org or visit http://standards.ieee.org/board/pat/index.html</a:t>
            </a:r>
          </a:p>
          <a:p>
            <a:pPr algn="ctr" eaLnBrk="1" hangingPunct="1">
              <a:lnSpc>
                <a:spcPct val="80000"/>
              </a:lnSpc>
              <a:spcBef>
                <a:spcPct val="20000"/>
              </a:spcBef>
              <a:buClr>
                <a:srgbClr val="CC3300"/>
              </a:buClr>
              <a:buSzPct val="50000"/>
              <a:buFont typeface="Monotype Sorts" pitchFamily="-65" charset="2"/>
              <a:buNone/>
            </a:pPr>
            <a:endParaRPr lang="en-US" b="1" dirty="0">
              <a:solidFill>
                <a:srgbClr val="000099"/>
              </a:solidFill>
              <a:latin typeface="Arial" pitchFamily="34" charset="0"/>
            </a:endParaRPr>
          </a:p>
          <a:p>
            <a:pPr algn="ctr" eaLnBrk="1" hangingPunct="1">
              <a:lnSpc>
                <a:spcPct val="80000"/>
              </a:lnSpc>
              <a:spcBef>
                <a:spcPct val="20000"/>
              </a:spcBef>
              <a:buClr>
                <a:srgbClr val="CC3300"/>
              </a:buClr>
              <a:buSzPct val="50000"/>
              <a:buFont typeface="Monotype Sorts" pitchFamily="-65" charset="2"/>
              <a:buNone/>
            </a:pPr>
            <a:r>
              <a:rPr lang="en-US" b="1" dirty="0">
                <a:solidFill>
                  <a:srgbClr val="000099"/>
                </a:solidFill>
                <a:latin typeface="Arial" pitchFamily="34" charset="0"/>
              </a:rPr>
              <a:t>This slide set is available at http://standards.ieee.org/board/pat/pat-slideset.ppt </a:t>
            </a:r>
          </a:p>
        </p:txBody>
      </p:sp>
      <p:sp>
        <p:nvSpPr>
          <p:cNvPr id="10249"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1E083401-EDCC-45C9-8F9F-1F2D0D4B7A1C}" type="slidenum">
              <a:rPr lang="en-US"/>
              <a:pPr algn="ctr"/>
              <a:t>11</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May 2012</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smtClean="0"/>
              <a:t>Sangsung </a:t>
            </a:r>
            <a:r>
              <a:rPr lang="en-US" dirty="0" err="1" smtClean="0"/>
              <a:t>Choi</a:t>
            </a:r>
            <a:r>
              <a:rPr lang="en-US" dirty="0" smtClean="0"/>
              <a:t>(ETRI)</a:t>
            </a:r>
          </a:p>
        </p:txBody>
      </p:sp>
      <p:sp>
        <p:nvSpPr>
          <p:cNvPr id="9" name="슬라이드 번호 개체 틀 8"/>
          <p:cNvSpPr>
            <a:spLocks noGrp="1"/>
          </p:cNvSpPr>
          <p:nvPr>
            <p:ph type="sldNum" sz="quarter" idx="11"/>
          </p:nvPr>
        </p:nvSpPr>
        <p:spPr/>
        <p:txBody>
          <a:bodyPr/>
          <a:lstStyle/>
          <a:p>
            <a:pPr>
              <a:defRPr/>
            </a:pPr>
            <a:r>
              <a:rPr lang="en-US" smtClean="0"/>
              <a:t>Slide </a:t>
            </a:r>
            <a:fld id="{CBB17340-4413-48FA-98F5-B0F34060CDC9}"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1026"/>
          <p:cNvSpPr>
            <a:spLocks noGrp="1" noChangeArrowheads="1"/>
          </p:cNvSpPr>
          <p:nvPr>
            <p:ph type="title" idx="4294967295"/>
          </p:nvPr>
        </p:nvSpPr>
        <p:spPr>
          <a:xfrm>
            <a:off x="228600" y="457200"/>
            <a:ext cx="8686800" cy="1066800"/>
          </a:xfrm>
        </p:spPr>
        <p:txBody>
          <a:bodyPr/>
          <a:lstStyle/>
          <a:p>
            <a:r>
              <a:rPr lang="en-US" dirty="0" smtClean="0"/>
              <a:t>Call for Potentially Essential Patents</a:t>
            </a:r>
          </a:p>
        </p:txBody>
      </p:sp>
      <p:sp>
        <p:nvSpPr>
          <p:cNvPr id="11270" name="Rectangle 1027"/>
          <p:cNvSpPr>
            <a:spLocks noGrp="1" noChangeArrowheads="1"/>
          </p:cNvSpPr>
          <p:nvPr>
            <p:ph type="body" idx="4294967295"/>
          </p:nvPr>
        </p:nvSpPr>
        <p:spPr>
          <a:xfrm>
            <a:off x="533400" y="1600200"/>
            <a:ext cx="8001000" cy="4572000"/>
          </a:xfrm>
        </p:spPr>
        <p:txBody>
          <a:bodyPr/>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dirty="0" smtClean="0">
                <a:ea typeface="ＭＳ Ｐゴシック" pitchFamily="-65" charset="-128"/>
              </a:rPr>
              <a:t>Either speak up now or</a:t>
            </a:r>
          </a:p>
          <a:p>
            <a:pPr lvl="1"/>
            <a:r>
              <a:rPr lang="en-US" sz="2000" dirty="0" smtClean="0">
                <a:ea typeface="ＭＳ Ｐゴシック" pitchFamily="-65" charset="-128"/>
              </a:rPr>
              <a:t>Provide the chair of this group with the identity of the holder(s) of any and all such claims as soon as possible or</a:t>
            </a:r>
          </a:p>
          <a:p>
            <a:pPr lvl="1"/>
            <a:r>
              <a:rPr lang="en-US" sz="2000" dirty="0" smtClean="0">
                <a:ea typeface="ＭＳ Ｐゴシック" pitchFamily="-65" charset="-128"/>
              </a:rPr>
              <a:t>Cause an LOA to be submitted</a:t>
            </a:r>
          </a:p>
        </p:txBody>
      </p:sp>
      <p:sp>
        <p:nvSpPr>
          <p:cNvPr id="11271" name="Text Box 1028"/>
          <p:cNvSpPr txBox="1">
            <a:spLocks noChangeArrowheads="1"/>
          </p:cNvSpPr>
          <p:nvPr/>
        </p:nvSpPr>
        <p:spPr bwMode="auto">
          <a:xfrm>
            <a:off x="7620000" y="6019800"/>
            <a:ext cx="952500" cy="369888"/>
          </a:xfrm>
          <a:prstGeom prst="rect">
            <a:avLst/>
          </a:prstGeom>
          <a:noFill/>
          <a:ln w="9525">
            <a:noFill/>
            <a:miter lim="800000"/>
            <a:headEnd/>
            <a:tailEnd/>
          </a:ln>
        </p:spPr>
        <p:txBody>
          <a:bodyPr>
            <a:spAutoFit/>
          </a:bodyPr>
          <a:lstStyle/>
          <a:p>
            <a:pPr eaLnBrk="1" hangingPunct="1"/>
            <a:r>
              <a:rPr lang="en-US" sz="1800" b="1" u="sng" dirty="0">
                <a:solidFill>
                  <a:srgbClr val="0066FF"/>
                </a:solidFill>
              </a:rPr>
              <a:t>Slide #3</a:t>
            </a:r>
          </a:p>
        </p:txBody>
      </p:sp>
      <p:sp>
        <p:nvSpPr>
          <p:cNvPr id="11272"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FCB444C3-79C8-4AAF-823C-3C7F52F47B68}" type="slidenum">
              <a:rPr lang="en-US"/>
              <a:pPr algn="ctr"/>
              <a:t>12</a:t>
            </a:fld>
            <a:endParaRPr lang="en-US"/>
          </a:p>
        </p:txBody>
      </p:sp>
      <p:sp>
        <p:nvSpPr>
          <p:cNvPr id="9" name="Date Placeholder 5"/>
          <p:cNvSpPr>
            <a:spLocks noGrp="1"/>
          </p:cNvSpPr>
          <p:nvPr>
            <p:ph type="dt" sz="quarter" idx="12"/>
          </p:nvPr>
        </p:nvSpPr>
        <p:spPr>
          <a:xfrm>
            <a:off x="609600" y="304800"/>
            <a:ext cx="1905000" cy="247650"/>
          </a:xfrm>
          <a:noFill/>
        </p:spPr>
        <p:txBody>
          <a:bodyPr/>
          <a:lstStyle/>
          <a:p>
            <a:r>
              <a:rPr lang="en-US" altLang="ko-KR" smtClean="0"/>
              <a:t>May 2012</a:t>
            </a:r>
            <a:endParaRPr lang="en-US" dirty="0"/>
          </a:p>
        </p:txBody>
      </p:sp>
      <p:sp>
        <p:nvSpPr>
          <p:cNvPr id="10" name="Footer Placeholder 3"/>
          <p:cNvSpPr>
            <a:spLocks noGrp="1"/>
          </p:cNvSpPr>
          <p:nvPr>
            <p:ph type="ftr" sz="quarter" idx="10"/>
          </p:nvPr>
        </p:nvSpPr>
        <p:spPr>
          <a:xfrm>
            <a:off x="6096000" y="6492875"/>
            <a:ext cx="2438400" cy="184666"/>
          </a:xfrm>
        </p:spPr>
        <p:txBody>
          <a:bodyPr/>
          <a:lstStyle/>
          <a:p>
            <a:r>
              <a:rPr lang="en-US" dirty="0" smtClean="0"/>
              <a:t>Sangsung </a:t>
            </a:r>
            <a:r>
              <a:rPr lang="en-US" dirty="0" err="1" smtClean="0"/>
              <a:t>Choi</a:t>
            </a:r>
            <a:r>
              <a:rPr lang="en-US" dirty="0" smtClean="0"/>
              <a:t>(ETRI)</a:t>
            </a:r>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838200"/>
            <a:ext cx="8458200" cy="762000"/>
          </a:xfrm>
        </p:spPr>
        <p:txBody>
          <a:bodyPr/>
          <a:lstStyle/>
          <a:p>
            <a:r>
              <a:rPr lang="en-US" sz="3600" dirty="0" smtClean="0"/>
              <a:t>Other Guidelines for IEEE WG Meetings</a:t>
            </a:r>
          </a:p>
        </p:txBody>
      </p:sp>
      <p:sp>
        <p:nvSpPr>
          <p:cNvPr id="1229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533400" y="1600200"/>
            <a:ext cx="8229600" cy="4572000"/>
          </a:xfrm>
          <a:prstGeom prst="rect">
            <a:avLst/>
          </a:prstGeom>
          <a:noFill/>
          <a:ln w="9525">
            <a:noFill/>
            <a:miter lim="800000"/>
            <a:headEnd/>
            <a:tailEnd/>
          </a:ln>
        </p:spPr>
        <p:txBody>
          <a:bodyPr/>
          <a:lstStyle/>
          <a:p>
            <a:pPr marL="230188" indent="-230188" eaLnBrk="1" hangingPunct="1">
              <a:lnSpc>
                <a:spcPct val="80000"/>
              </a:lnSpc>
              <a:spcBef>
                <a:spcPct val="20000"/>
              </a:spcBef>
              <a:buClr>
                <a:srgbClr val="CC3300"/>
              </a:buClr>
              <a:buSzPct val="50000"/>
              <a:buFont typeface="Monotype Sorts" pitchFamily="-65" charset="2"/>
              <a:buChar char="l"/>
            </a:pPr>
            <a:endParaRPr lang="en-US" sz="700" u="sng" dirty="0">
              <a:solidFill>
                <a:srgbClr val="FF0000"/>
              </a:solidFill>
              <a:latin typeface="Arial" pitchFamily="34" charset="0"/>
            </a:endParaRPr>
          </a:p>
          <a:p>
            <a:pPr marL="230188" indent="-230188" eaLnBrk="1" hangingPunct="1">
              <a:lnSpc>
                <a:spcPct val="80000"/>
              </a:lnSpc>
              <a:spcBef>
                <a:spcPct val="20000"/>
              </a:spcBef>
              <a:spcAft>
                <a:spcPct val="40000"/>
              </a:spcAft>
              <a:buClr>
                <a:srgbClr val="CC3300"/>
              </a:buClr>
              <a:buSzPct val="50000"/>
              <a:buFont typeface="Monotype Sorts" pitchFamily="-65" charset="2"/>
              <a:buChar char="l"/>
            </a:pPr>
            <a:r>
              <a:rPr lang="en-US" sz="1800" b="1" dirty="0">
                <a:latin typeface="Arial" pitchFamily="34" charset="0"/>
              </a:rPr>
              <a:t>All IEEE-SA standards meetings shall be conducted in compliance with all applicable laws, including antitrust and competition laws. </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discuss the interpretation, validity, or essentiality of patents/patent claims. </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discuss specific license rates, terms, or conditions.</a:t>
            </a:r>
          </a:p>
          <a:p>
            <a:pPr marL="1143000" lvl="2" indent="-228600" eaLnBrk="1" hangingPunct="1">
              <a:lnSpc>
                <a:spcPct val="80000"/>
              </a:lnSpc>
              <a:spcBef>
                <a:spcPct val="20000"/>
              </a:spcBef>
              <a:spcAft>
                <a:spcPct val="40000"/>
              </a:spcAft>
              <a:buClr>
                <a:srgbClr val="CC3300"/>
              </a:buClr>
              <a:buSzPct val="50000"/>
              <a:buFont typeface="Monotype Sorts" pitchFamily="-65" charset="2"/>
              <a:buChar char="l"/>
            </a:pPr>
            <a:r>
              <a:rPr lang="en-US" sz="1400" dirty="0">
                <a:latin typeface="Arial" pitchFamily="34" charset="0"/>
              </a:rPr>
              <a:t>Relative costs, including licensing costs of essential patent claims, of different technical approaches may be discussed in standards development meetings. </a:t>
            </a:r>
          </a:p>
          <a:p>
            <a:pPr marL="1600200" lvl="3" indent="-228600" eaLnBrk="1" hangingPunct="1">
              <a:lnSpc>
                <a:spcPct val="80000"/>
              </a:lnSpc>
              <a:spcBef>
                <a:spcPct val="20000"/>
              </a:spcBef>
              <a:spcAft>
                <a:spcPct val="40000"/>
              </a:spcAft>
              <a:buClr>
                <a:srgbClr val="CC3300"/>
              </a:buClr>
              <a:buSzPct val="50000"/>
              <a:buFont typeface="Monotype Sorts" pitchFamily="-65" charset="2"/>
              <a:buChar char="l"/>
            </a:pPr>
            <a:r>
              <a:rPr lang="en-GB" sz="1400" dirty="0">
                <a:latin typeface="Arial" pitchFamily="34" charset="0"/>
              </a:rPr>
              <a:t>Technical considerations remain primary focus</a:t>
            </a:r>
            <a:endParaRPr lang="en-US" sz="1400" dirty="0">
              <a:latin typeface="Arial" pitchFamily="34" charset="0"/>
            </a:endParaRP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discuss or engage in the fixing of product prices, allocation of customers, or division of sales markets.</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discuss the status or substance of ongoing or threatened litigation.</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be silent if inappropriate topics are discussed … do formally object.</a:t>
            </a:r>
          </a:p>
          <a:p>
            <a:pPr marL="230188" indent="-230188" algn="ctr" eaLnBrk="1" hangingPunct="1">
              <a:lnSpc>
                <a:spcPct val="80000"/>
              </a:lnSpc>
              <a:spcBef>
                <a:spcPct val="20000"/>
              </a:spcBef>
              <a:buClr>
                <a:srgbClr val="CC3300"/>
              </a:buClr>
              <a:buSzPct val="50000"/>
              <a:buFont typeface="Monotype Sorts" pitchFamily="-65" charset="2"/>
              <a:buNone/>
            </a:pPr>
            <a:r>
              <a:rPr lang="en-US" sz="1000" b="1" dirty="0">
                <a:solidFill>
                  <a:srgbClr val="000099"/>
                </a:solidFill>
                <a:latin typeface="Arial" pitchFamily="34" charset="0"/>
              </a:rPr>
              <a:t>---------------------------------------------------------------   </a:t>
            </a:r>
            <a:endParaRPr lang="en-US" b="1" dirty="0">
              <a:solidFill>
                <a:srgbClr val="000099"/>
              </a:solidFill>
              <a:latin typeface="Arial" pitchFamily="34" charset="0"/>
            </a:endParaRPr>
          </a:p>
          <a:p>
            <a:pPr marL="230188" indent="-230188" algn="ctr" eaLnBrk="1" hangingPunct="1">
              <a:lnSpc>
                <a:spcPct val="80000"/>
              </a:lnSpc>
              <a:spcBef>
                <a:spcPct val="20000"/>
              </a:spcBef>
              <a:buClr>
                <a:srgbClr val="CC3300"/>
              </a:buClr>
              <a:buSzPct val="50000"/>
              <a:buFont typeface="Monotype Sorts" pitchFamily="-65" charset="2"/>
              <a:buNone/>
            </a:pPr>
            <a:r>
              <a:rPr lang="en-US" b="1" dirty="0">
                <a:solidFill>
                  <a:srgbClr val="000099"/>
                </a:solidFill>
                <a:latin typeface="Arial" pitchFamily="34" charset="0"/>
              </a:rPr>
              <a:t>See </a:t>
            </a:r>
            <a:r>
              <a:rPr lang="en-US" b="1" i="1" dirty="0">
                <a:solidFill>
                  <a:srgbClr val="000099"/>
                </a:solidFill>
                <a:latin typeface="Arial" pitchFamily="34" charset="0"/>
              </a:rPr>
              <a:t>IEEE-SA Standards Board Operations Manual</a:t>
            </a:r>
            <a:r>
              <a:rPr lang="en-US" b="1" dirty="0">
                <a:solidFill>
                  <a:srgbClr val="000099"/>
                </a:solidFill>
                <a:latin typeface="Arial" pitchFamily="34" charset="0"/>
              </a:rPr>
              <a:t>, clause 5.3.10 and </a:t>
            </a:r>
            <a:r>
              <a:rPr lang="en-GB" b="1" dirty="0">
                <a:solidFill>
                  <a:srgbClr val="000099"/>
                </a:solidFill>
                <a:latin typeface="Arial" pitchFamily="34" charset="0"/>
              </a:rPr>
              <a:t>“Promoting Competition and Innovation: What You Need to Know about the IEEE Standards Association's Antitrust and Competition Policy”</a:t>
            </a:r>
            <a:r>
              <a:rPr lang="en-US" b="1" dirty="0">
                <a:solidFill>
                  <a:srgbClr val="000099"/>
                </a:solidFill>
                <a:latin typeface="Arial" pitchFamily="34" charset="0"/>
              </a:rPr>
              <a:t> for more details.</a:t>
            </a:r>
          </a:p>
        </p:txBody>
      </p:sp>
      <p:sp>
        <p:nvSpPr>
          <p:cNvPr id="12296" name="Text Box 7"/>
          <p:cNvSpPr txBox="1">
            <a:spLocks noChangeArrowheads="1"/>
          </p:cNvSpPr>
          <p:nvPr/>
        </p:nvSpPr>
        <p:spPr bwMode="auto">
          <a:xfrm>
            <a:off x="7620000" y="6019800"/>
            <a:ext cx="952500" cy="366713"/>
          </a:xfrm>
          <a:prstGeom prst="rect">
            <a:avLst/>
          </a:prstGeom>
          <a:noFill/>
          <a:ln w="9525">
            <a:noFill/>
            <a:miter lim="800000"/>
            <a:headEnd/>
            <a:tailEnd/>
          </a:ln>
        </p:spPr>
        <p:txBody>
          <a:bodyPr wrap="none">
            <a:spAutoFit/>
          </a:bodyPr>
          <a:lstStyle/>
          <a:p>
            <a:pPr eaLnBrk="1" hangingPunct="1"/>
            <a:r>
              <a:rPr lang="en-US" sz="1800" b="1" u="sng" dirty="0">
                <a:solidFill>
                  <a:srgbClr val="0066FF"/>
                </a:solidFill>
              </a:rPr>
              <a:t>Slide #4</a:t>
            </a:r>
            <a:endParaRPr lang="en-US" dirty="0">
              <a:solidFill>
                <a:srgbClr val="0066FF"/>
              </a:solidFill>
            </a:endParaRP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13</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May 2012</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smtClean="0"/>
              <a:t>Sangsung </a:t>
            </a:r>
            <a:r>
              <a:rPr lang="en-US" dirty="0" err="1" smtClean="0"/>
              <a:t>Choi</a:t>
            </a:r>
            <a:r>
              <a:rPr lang="en-US" dirty="0" smtClean="0"/>
              <a:t>(ETRI)</a:t>
            </a:r>
          </a:p>
        </p:txBody>
      </p:sp>
      <p:sp>
        <p:nvSpPr>
          <p:cNvPr id="9" name="슬라이드 번호 개체 틀 8"/>
          <p:cNvSpPr>
            <a:spLocks noGrp="1"/>
          </p:cNvSpPr>
          <p:nvPr>
            <p:ph type="sldNum" sz="quarter" idx="11"/>
          </p:nvPr>
        </p:nvSpPr>
        <p:spPr/>
        <p:txBody>
          <a:bodyPr/>
          <a:lstStyle/>
          <a:p>
            <a:pPr>
              <a:defRPr/>
            </a:pPr>
            <a:r>
              <a:rPr lang="en-US" smtClean="0"/>
              <a:t>Slide </a:t>
            </a:r>
            <a:fld id="{CBB17340-4413-48FA-98F5-B0F34060CDC9}" type="slidenum">
              <a:rPr lang="en-US" smtClean="0"/>
              <a:pPr>
                <a:defRPr/>
              </a:pPr>
              <a:t>13</a:t>
            </a:fld>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Sangsung </a:t>
            </a:r>
            <a:r>
              <a:rPr lang="en-US" dirty="0" err="1" smtClean="0"/>
              <a:t>Choi</a:t>
            </a:r>
            <a:r>
              <a:rPr lang="en-US" dirty="0" smtClean="0"/>
              <a:t>(ETRI)</a:t>
            </a:r>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14</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May 2012</a:t>
            </a:r>
            <a:endParaRPr lang="en-US" dirty="0"/>
          </a:p>
        </p:txBody>
      </p:sp>
      <p:sp>
        <p:nvSpPr>
          <p:cNvPr id="10" name="Text Box 3"/>
          <p:cNvSpPr txBox="1">
            <a:spLocks noChangeArrowheads="1"/>
          </p:cNvSpPr>
          <p:nvPr/>
        </p:nvSpPr>
        <p:spPr bwMode="auto">
          <a:xfrm>
            <a:off x="762000" y="838200"/>
            <a:ext cx="7772400" cy="7620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ClrTx/>
              <a:buFontTx/>
              <a:buNone/>
              <a:defRPr/>
            </a:pPr>
            <a:r>
              <a:rPr lang="en-US" sz="3600" b="1" dirty="0" smtClean="0"/>
              <a:t>Officers</a:t>
            </a:r>
          </a:p>
        </p:txBody>
      </p:sp>
      <p:sp>
        <p:nvSpPr>
          <p:cNvPr id="12" name="Content Placeholder 2"/>
          <p:cNvSpPr>
            <a:spLocks noGrp="1"/>
          </p:cNvSpPr>
          <p:nvPr>
            <p:ph idx="1"/>
          </p:nvPr>
        </p:nvSpPr>
        <p:spPr>
          <a:xfrm>
            <a:off x="533400" y="1447800"/>
            <a:ext cx="8153400" cy="4953000"/>
          </a:xfrm>
        </p:spPr>
        <p:txBody>
          <a:bodyPr/>
          <a:lstStyle/>
          <a:p>
            <a:r>
              <a:rPr lang="en-US" dirty="0" smtClean="0">
                <a:ea typeface="ＭＳ Ｐゴシック" pitchFamily="-65" charset="-128"/>
              </a:rPr>
              <a:t>Chair </a:t>
            </a:r>
          </a:p>
          <a:p>
            <a:pPr marL="623888" indent="-623888">
              <a:spcBef>
                <a:spcPts val="600"/>
              </a:spcBef>
              <a:buNone/>
            </a:pPr>
            <a:r>
              <a:rPr lang="en-US" sz="2800" dirty="0" smtClean="0">
                <a:ea typeface="ＭＳ Ｐゴシック" pitchFamily="-65" charset="-128"/>
              </a:rPr>
              <a:t>    Sangsung Choi</a:t>
            </a:r>
          </a:p>
          <a:p>
            <a:pPr>
              <a:spcBef>
                <a:spcPts val="1200"/>
              </a:spcBef>
            </a:pPr>
            <a:r>
              <a:rPr lang="en-US" altLang="ko-KR" dirty="0" smtClean="0">
                <a:ea typeface="ＭＳ Ｐゴシック" pitchFamily="-65" charset="-128"/>
              </a:rPr>
              <a:t>Vice Chairs</a:t>
            </a:r>
          </a:p>
          <a:p>
            <a:pPr>
              <a:spcBef>
                <a:spcPts val="600"/>
              </a:spcBef>
              <a:buNone/>
            </a:pPr>
            <a:r>
              <a:rPr lang="en-US" altLang="ko-KR" dirty="0" smtClean="0">
                <a:ea typeface="ＭＳ Ｐゴシック" pitchFamily="-65" charset="-128"/>
              </a:rPr>
              <a:t>   </a:t>
            </a:r>
            <a:r>
              <a:rPr lang="en-US" altLang="ko-KR" sz="2800" dirty="0" smtClean="0">
                <a:ea typeface="ＭＳ Ｐゴシック" pitchFamily="-65" charset="-128"/>
              </a:rPr>
              <a:t>Hiroshi Harada, Phil Beecher</a:t>
            </a:r>
          </a:p>
          <a:p>
            <a:pPr>
              <a:spcBef>
                <a:spcPts val="1200"/>
              </a:spcBef>
            </a:pPr>
            <a:r>
              <a:rPr lang="en-US" altLang="ko-KR" dirty="0" smtClean="0">
                <a:ea typeface="ＭＳ Ｐゴシック" pitchFamily="-65" charset="-128"/>
              </a:rPr>
              <a:t>Secretary </a:t>
            </a:r>
          </a:p>
          <a:p>
            <a:pPr>
              <a:spcBef>
                <a:spcPts val="600"/>
              </a:spcBef>
              <a:buNone/>
            </a:pPr>
            <a:r>
              <a:rPr lang="en-US" altLang="ko-KR" dirty="0" smtClean="0">
                <a:ea typeface="ＭＳ Ｐゴシック" pitchFamily="-65" charset="-128"/>
              </a:rPr>
              <a:t>    </a:t>
            </a:r>
            <a:r>
              <a:rPr lang="en-US" altLang="ko-KR" sz="2800" dirty="0" err="1" smtClean="0"/>
              <a:t>Kunal</a:t>
            </a:r>
            <a:r>
              <a:rPr lang="en-US" altLang="ko-KR" sz="2800" dirty="0" smtClean="0"/>
              <a:t> Shah, </a:t>
            </a:r>
            <a:r>
              <a:rPr lang="en-US" altLang="ko-KR" sz="2800" dirty="0" err="1" smtClean="0"/>
              <a:t>Alina</a:t>
            </a:r>
            <a:r>
              <a:rPr lang="en-US" altLang="ko-KR" sz="2800" dirty="0" smtClean="0"/>
              <a:t> </a:t>
            </a:r>
            <a:r>
              <a:rPr lang="en-US" altLang="ko-KR" sz="2800" dirty="0" err="1" smtClean="0"/>
              <a:t>Liru</a:t>
            </a:r>
            <a:r>
              <a:rPr lang="en-US" altLang="ko-KR" sz="2800" dirty="0" smtClean="0"/>
              <a:t> Lu</a:t>
            </a:r>
            <a:endParaRPr lang="en-US" altLang="ko-KR" sz="2800" dirty="0" smtClean="0">
              <a:ea typeface="ＭＳ Ｐゴシック" pitchFamily="-65" charset="-128"/>
            </a:endParaRPr>
          </a:p>
          <a:p>
            <a:pPr>
              <a:spcBef>
                <a:spcPts val="1800"/>
              </a:spcBef>
            </a:pPr>
            <a:r>
              <a:rPr lang="en-US" dirty="0" smtClean="0">
                <a:ea typeface="ＭＳ Ｐゴシック" pitchFamily="-65" charset="-128"/>
              </a:rPr>
              <a:t>Technical Editor</a:t>
            </a:r>
          </a:p>
          <a:p>
            <a:pPr>
              <a:spcBef>
                <a:spcPts val="600"/>
              </a:spcBef>
              <a:buNone/>
            </a:pPr>
            <a:r>
              <a:rPr lang="en-US" altLang="ko-KR" sz="2800" dirty="0" smtClean="0"/>
              <a:t>    Chin-Sean Sum, Clint Powell</a:t>
            </a:r>
            <a:endParaRPr lang="en-US" dirty="0" smtClean="0">
              <a:ea typeface="ＭＳ Ｐゴシック" pitchFamily="-65" charset="-12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Sangsung </a:t>
            </a:r>
            <a:r>
              <a:rPr lang="en-US" dirty="0" err="1" smtClean="0"/>
              <a:t>Choi</a:t>
            </a:r>
            <a:r>
              <a:rPr lang="en-US" dirty="0" smtClean="0"/>
              <a:t>(ETRI)</a:t>
            </a:r>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15</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May 2012</a:t>
            </a:r>
            <a:endParaRPr lang="en-US" dirty="0"/>
          </a:p>
        </p:txBody>
      </p:sp>
      <p:sp>
        <p:nvSpPr>
          <p:cNvPr id="10" name="Text Box 3"/>
          <p:cNvSpPr txBox="1">
            <a:spLocks noChangeArrowheads="1"/>
          </p:cNvSpPr>
          <p:nvPr/>
        </p:nvSpPr>
        <p:spPr bwMode="auto">
          <a:xfrm>
            <a:off x="762000" y="685800"/>
            <a:ext cx="7772400" cy="7620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ClrTx/>
              <a:buFontTx/>
              <a:buNone/>
              <a:defRPr/>
            </a:pPr>
            <a:r>
              <a:rPr lang="en-US" sz="3600" b="1" dirty="0" smtClean="0"/>
              <a:t>Chair’s Role</a:t>
            </a:r>
          </a:p>
        </p:txBody>
      </p:sp>
      <p:sp>
        <p:nvSpPr>
          <p:cNvPr id="11" name="Rectangle 3"/>
          <p:cNvSpPr txBox="1">
            <a:spLocks noChangeArrowheads="1"/>
          </p:cNvSpPr>
          <p:nvPr/>
        </p:nvSpPr>
        <p:spPr bwMode="auto">
          <a:xfrm>
            <a:off x="609600" y="16002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80000"/>
              </a:lnSpc>
              <a:spcBef>
                <a:spcPct val="20000"/>
              </a:spcBef>
              <a:spcAft>
                <a:spcPct val="0"/>
              </a:spcAft>
              <a:buClrTx/>
              <a:buSzTx/>
              <a:buFontTx/>
              <a:buChar char="•"/>
              <a:tabLst/>
              <a:defRPr/>
            </a:pPr>
            <a:r>
              <a:rPr kumimoji="0" lang="en-US" altLang="ko-KR" sz="2400" b="1" i="0"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hlinkClick r:id="rId2"/>
              </a:rPr>
              <a:t>http://ieee802.org/Mike_Spring_Article_on_Stds_Process.pdf</a:t>
            </a:r>
            <a:endParaRPr kumimoji="0" lang="en-US" altLang="ko-KR" sz="2400" b="1" i="0"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endParaRPr>
          </a:p>
          <a:p>
            <a:pPr marL="342900" marR="0" lvl="0" indent="-342900" algn="l" defTabSz="914400" rtl="0" eaLnBrk="0" fontAlgn="base" latinLnBrk="0" hangingPunct="0">
              <a:lnSpc>
                <a:spcPct val="80000"/>
              </a:lnSpc>
              <a:spcBef>
                <a:spcPct val="20000"/>
              </a:spcBef>
              <a:spcAft>
                <a:spcPct val="0"/>
              </a:spcAft>
              <a:buClrTx/>
              <a:buSzTx/>
              <a:buFontTx/>
              <a:buNone/>
              <a:tabLst/>
              <a:defRPr/>
            </a:pPr>
            <a:r>
              <a:rPr kumimoji="0" lang="en-US" altLang="ko-KR" sz="2400" b="0" i="1"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rPr>
              <a:t>…the chairperson of the working group is key to what and how fast a standard is produced.</a:t>
            </a:r>
            <a:endParaRPr kumimoji="0" lang="en-US" altLang="ko-KR" sz="2400" b="0" i="0"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endParaRPr>
          </a:p>
          <a:p>
            <a:pPr marL="342900" marR="0" lvl="0" indent="-342900" algn="l" defTabSz="914400" rtl="0" eaLnBrk="0" fontAlgn="base" latinLnBrk="0" hangingPunct="0">
              <a:lnSpc>
                <a:spcPct val="80000"/>
              </a:lnSpc>
              <a:spcBef>
                <a:spcPct val="20000"/>
              </a:spcBef>
              <a:spcAft>
                <a:spcPct val="0"/>
              </a:spcAft>
              <a:buClrTx/>
              <a:buSzTx/>
              <a:buFontTx/>
              <a:buNone/>
              <a:tabLst/>
              <a:defRPr/>
            </a:pPr>
            <a:endParaRPr kumimoji="0" lang="en-US" altLang="ko-KR" sz="2400" b="0" i="0"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endParaRPr>
          </a:p>
          <a:p>
            <a:pPr marL="342900" marR="0" lvl="0" indent="-342900" algn="l" defTabSz="914400" rtl="0" eaLnBrk="0" fontAlgn="base" latinLnBrk="0" hangingPunct="0">
              <a:lnSpc>
                <a:spcPct val="80000"/>
              </a:lnSpc>
              <a:spcBef>
                <a:spcPct val="20000"/>
              </a:spcBef>
              <a:spcAft>
                <a:spcPct val="0"/>
              </a:spcAft>
              <a:buClrTx/>
              <a:buSzTx/>
              <a:buFontTx/>
              <a:buNone/>
              <a:tabLst/>
              <a:defRPr/>
            </a:pPr>
            <a:r>
              <a:rPr kumimoji="0" lang="en-US" altLang="ko-KR" sz="2400" b="0" i="0"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endParaRPr kumimoji="0" lang="en-US" altLang="ko-KR" sz="2400" b="0" i="0" u="none" strike="noStrike" kern="0" cap="none" spc="0" normalizeH="0" baseline="0" noProof="0" dirty="0" smtClean="0">
              <a:ln>
                <a:noFill/>
              </a:ln>
              <a:solidFill>
                <a:srgbClr val="000000"/>
              </a:solidFill>
              <a:effectLst/>
              <a:uLnTx/>
              <a:uFillTx/>
              <a:latin typeface="Arial"/>
              <a:ea typeface="MS PGothic" pitchFamily="34" charset="-128"/>
              <a:cs typeface="ＭＳ Ｐゴシック" pitchFamily="-65" charset="-12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762000"/>
            <a:ext cx="8458200" cy="762000"/>
          </a:xfrm>
        </p:spPr>
        <p:txBody>
          <a:bodyPr/>
          <a:lstStyle/>
          <a:p>
            <a:r>
              <a:rPr lang="en-US" dirty="0" smtClean="0"/>
              <a:t>Future Plan/Timeline</a:t>
            </a:r>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533400" y="1600200"/>
            <a:ext cx="8229600" cy="4724400"/>
          </a:xfrm>
          <a:prstGeom prst="rect">
            <a:avLst/>
          </a:prstGeom>
          <a:noFill/>
          <a:ln w="9525">
            <a:noFill/>
            <a:miter lim="800000"/>
            <a:headEnd/>
            <a:tailEnd/>
          </a:ln>
        </p:spPr>
        <p:txBody>
          <a:bodyPr/>
          <a:lstStyle/>
          <a:p>
            <a:pPr marL="228600" lvl="1" indent="-228600">
              <a:spcBef>
                <a:spcPts val="300"/>
              </a:spcBef>
              <a:buFont typeface="Arial" pitchFamily="34" charset="0"/>
              <a:buChar char="•"/>
            </a:pPr>
            <a:r>
              <a:rPr lang="en-US" altLang="ko-KR" sz="2800" dirty="0" smtClean="0">
                <a:solidFill>
                  <a:srgbClr val="0070C0"/>
                </a:solidFill>
              </a:rPr>
              <a:t>Form a New Task Group </a:t>
            </a:r>
          </a:p>
          <a:p>
            <a:pPr marL="228600" lvl="1" indent="-228600">
              <a:spcBef>
                <a:spcPts val="300"/>
              </a:spcBef>
            </a:pPr>
            <a:r>
              <a:rPr lang="en-US" sz="2400" dirty="0" smtClean="0">
                <a:solidFill>
                  <a:srgbClr val="0070C0"/>
                </a:solidFill>
              </a:rPr>
              <a:t>   </a:t>
            </a:r>
            <a:r>
              <a:rPr lang="en-US" sz="2000" dirty="0" smtClean="0">
                <a:solidFill>
                  <a:srgbClr val="0070C0"/>
                </a:solidFill>
              </a:rPr>
              <a:t>- Affirm new officers for TG4m                                              September 2011</a:t>
            </a:r>
          </a:p>
          <a:p>
            <a:pPr marL="228600" lvl="1" indent="-228600">
              <a:spcBef>
                <a:spcPts val="300"/>
              </a:spcBef>
            </a:pPr>
            <a:r>
              <a:rPr lang="en-US" sz="2000" dirty="0" smtClean="0">
                <a:solidFill>
                  <a:srgbClr val="0066FF"/>
                </a:solidFill>
              </a:rPr>
              <a:t>    - Prepare the TGD                                           November, 2011, January 2012                        </a:t>
            </a:r>
            <a:r>
              <a:rPr lang="en-US" sz="2000" dirty="0" smtClean="0">
                <a:solidFill>
                  <a:srgbClr val="FF3300"/>
                </a:solidFill>
              </a:rPr>
              <a:t>- </a:t>
            </a:r>
            <a:r>
              <a:rPr lang="en-US" sz="2000" dirty="0" smtClean="0">
                <a:solidFill>
                  <a:srgbClr val="0070C0"/>
                </a:solidFill>
              </a:rPr>
              <a:t>Finalizing </a:t>
            </a:r>
            <a:r>
              <a:rPr lang="en-US" altLang="ko-KR" sz="2000" dirty="0" smtClean="0">
                <a:solidFill>
                  <a:srgbClr val="0070C0"/>
                </a:solidFill>
              </a:rPr>
              <a:t>the </a:t>
            </a:r>
            <a:r>
              <a:rPr lang="ko-KR" altLang="en-US" sz="2000" dirty="0" smtClean="0">
                <a:solidFill>
                  <a:srgbClr val="0070C0"/>
                </a:solidFill>
              </a:rPr>
              <a:t> </a:t>
            </a:r>
            <a:r>
              <a:rPr lang="en-US" altLang="ko-KR" sz="2000" dirty="0" smtClean="0">
                <a:solidFill>
                  <a:srgbClr val="0070C0"/>
                </a:solidFill>
              </a:rPr>
              <a:t>TGD &amp; Call for Proposal                                   March  2012</a:t>
            </a:r>
            <a:endParaRPr lang="en-US" sz="2000" dirty="0" smtClean="0">
              <a:solidFill>
                <a:srgbClr val="0070C0"/>
              </a:solidFill>
            </a:endParaRPr>
          </a:p>
          <a:p>
            <a:pPr marL="228600" lvl="1" indent="-228600"/>
            <a:r>
              <a:rPr lang="en-US" altLang="ko-KR" sz="2400" dirty="0" smtClean="0"/>
              <a:t> </a:t>
            </a:r>
          </a:p>
          <a:p>
            <a:pPr marL="228600" lvl="1" indent="-228600">
              <a:buFont typeface="Arial" pitchFamily="34" charset="0"/>
              <a:buChar char="•"/>
            </a:pPr>
            <a:r>
              <a:rPr lang="en-US" altLang="ko-KR" sz="2800" dirty="0" smtClean="0"/>
              <a:t>Proposal Effort</a:t>
            </a:r>
          </a:p>
          <a:p>
            <a:pPr>
              <a:spcBef>
                <a:spcPts val="300"/>
              </a:spcBef>
            </a:pPr>
            <a:r>
              <a:rPr lang="en-US" altLang="ko-KR" sz="2000" dirty="0" smtClean="0">
                <a:solidFill>
                  <a:srgbClr val="FF0000"/>
                </a:solidFill>
              </a:rPr>
              <a:t>   - Preliminary Proposals  &amp; Presentations                                      May 6  2012 </a:t>
            </a:r>
          </a:p>
          <a:p>
            <a:pPr>
              <a:spcBef>
                <a:spcPts val="300"/>
              </a:spcBef>
            </a:pPr>
            <a:r>
              <a:rPr lang="en-US" altLang="ko-KR" sz="2000" dirty="0" smtClean="0"/>
              <a:t>   - Final Proposals                                                                            July  9, 2012</a:t>
            </a:r>
          </a:p>
          <a:p>
            <a:pPr>
              <a:spcBef>
                <a:spcPts val="300"/>
              </a:spcBef>
            </a:pPr>
            <a:r>
              <a:rPr lang="en-US" altLang="ko-KR" sz="2000" dirty="0" smtClean="0"/>
              <a:t>   - Proposal Presentations   	                                                  July  , 2012</a:t>
            </a:r>
          </a:p>
          <a:p>
            <a:pPr>
              <a:spcBef>
                <a:spcPts val="300"/>
              </a:spcBef>
            </a:pPr>
            <a:r>
              <a:rPr lang="en-US" altLang="ko-KR" sz="2000" dirty="0" smtClean="0"/>
              <a:t>   - Merge Proposals                                                                    September 2012</a:t>
            </a:r>
          </a:p>
          <a:p>
            <a:pPr>
              <a:spcBef>
                <a:spcPts val="300"/>
              </a:spcBef>
            </a:pPr>
            <a:r>
              <a:rPr lang="en-US" altLang="ko-KR" sz="2000" dirty="0" smtClean="0"/>
              <a:t>    - Adopt Baseline	 		                           November  2012</a:t>
            </a:r>
          </a:p>
          <a:p>
            <a:pPr>
              <a:buFont typeface="Arial" pitchFamily="34" charset="0"/>
              <a:buChar char="•"/>
            </a:pPr>
            <a:endParaRPr lang="en-US" altLang="ko-KR" sz="2000" dirty="0" smtClean="0"/>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16</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May 2012</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smtClean="0"/>
              <a:t>Sangsung </a:t>
            </a:r>
            <a:r>
              <a:rPr lang="en-US" dirty="0" err="1" smtClean="0"/>
              <a:t>Choi</a:t>
            </a:r>
            <a:r>
              <a:rPr lang="en-US" dirty="0" smtClean="0"/>
              <a:t>(ETRI)</a:t>
            </a:r>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16</a:t>
            </a:fld>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762000"/>
            <a:ext cx="8458200" cy="762000"/>
          </a:xfrm>
        </p:spPr>
        <p:txBody>
          <a:bodyPr/>
          <a:lstStyle/>
          <a:p>
            <a:r>
              <a:rPr lang="en-US" dirty="0" smtClean="0"/>
              <a:t>Future Plan/Timeline(2)</a:t>
            </a:r>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609600" y="1752600"/>
            <a:ext cx="8229600" cy="4419600"/>
          </a:xfrm>
          <a:prstGeom prst="rect">
            <a:avLst/>
          </a:prstGeom>
          <a:noFill/>
          <a:ln w="9525">
            <a:noFill/>
            <a:miter lim="800000"/>
            <a:headEnd/>
            <a:tailEnd/>
          </a:ln>
        </p:spPr>
        <p:txBody>
          <a:bodyPr/>
          <a:lstStyle/>
          <a:p>
            <a:pPr>
              <a:buFont typeface="Arial" pitchFamily="34" charset="0"/>
              <a:buChar char="•"/>
              <a:tabLst>
                <a:tab pos="7448550" algn="l"/>
              </a:tabLst>
            </a:pPr>
            <a:r>
              <a:rPr lang="en-US" altLang="ko-KR" sz="2400" dirty="0" smtClean="0"/>
              <a:t>  </a:t>
            </a:r>
            <a:r>
              <a:rPr lang="en-US" altLang="ko-KR" sz="2800" dirty="0" smtClean="0"/>
              <a:t>D</a:t>
            </a:r>
            <a:r>
              <a:rPr lang="en-US" altLang="ko-KR" sz="3200" dirty="0" smtClean="0"/>
              <a:t>rafting</a:t>
            </a:r>
          </a:p>
          <a:p>
            <a:pPr>
              <a:tabLst>
                <a:tab pos="7448550" algn="l"/>
              </a:tabLst>
            </a:pPr>
            <a:r>
              <a:rPr lang="en-US" altLang="ko-KR" sz="2400" dirty="0" smtClean="0"/>
              <a:t>   - Preliminary draft                                                   March  2013</a:t>
            </a:r>
          </a:p>
          <a:p>
            <a:pPr>
              <a:tabLst>
                <a:tab pos="7448550" algn="l"/>
              </a:tabLst>
            </a:pPr>
            <a:r>
              <a:rPr lang="en-US" altLang="ko-KR" sz="2400" dirty="0" smtClean="0"/>
              <a:t>   - Final draft (ready for WG Letter Ballot)                  July  2013</a:t>
            </a:r>
          </a:p>
          <a:p>
            <a:pPr>
              <a:buFont typeface="Arial" pitchFamily="34" charset="0"/>
              <a:buChar char="•"/>
              <a:tabLst>
                <a:tab pos="7448550" algn="l"/>
              </a:tabLst>
            </a:pPr>
            <a:endParaRPr lang="en-US" altLang="ko-KR" sz="2400" dirty="0" smtClean="0"/>
          </a:p>
          <a:p>
            <a:pPr>
              <a:buFont typeface="Arial" pitchFamily="34" charset="0"/>
              <a:buChar char="•"/>
              <a:tabLst>
                <a:tab pos="7448550" algn="l"/>
              </a:tabLst>
            </a:pPr>
            <a:r>
              <a:rPr lang="en-US" altLang="ko-KR" sz="2400" dirty="0" smtClean="0"/>
              <a:t> </a:t>
            </a:r>
            <a:r>
              <a:rPr lang="en-US" altLang="ko-KR" sz="2800" dirty="0" smtClean="0"/>
              <a:t>Balloting</a:t>
            </a:r>
          </a:p>
          <a:p>
            <a:pPr>
              <a:tabLst>
                <a:tab pos="7448550" algn="l"/>
              </a:tabLst>
            </a:pPr>
            <a:r>
              <a:rPr lang="en-US" altLang="ko-KR" sz="2000" dirty="0" smtClean="0"/>
              <a:t>   - Letter ballot                                                                         September 2013</a:t>
            </a:r>
          </a:p>
          <a:p>
            <a:pPr>
              <a:tabLst>
                <a:tab pos="7448550" algn="l"/>
              </a:tabLst>
            </a:pPr>
            <a:r>
              <a:rPr lang="en-US" altLang="ko-KR" sz="2000" dirty="0" smtClean="0"/>
              <a:t>   - Recirculation                                    November  2013, January, March 2014</a:t>
            </a:r>
          </a:p>
          <a:p>
            <a:pPr>
              <a:tabLst>
                <a:tab pos="7448550" algn="l"/>
              </a:tabLst>
            </a:pPr>
            <a:r>
              <a:rPr lang="en-US" altLang="ko-KR" sz="2000" dirty="0" smtClean="0"/>
              <a:t>   - Sponsor ballot                                                                                May 2014                            </a:t>
            </a: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17</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May 2012</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smtClean="0"/>
              <a:t>Sangsung Choi(ETRI)</a:t>
            </a:r>
            <a:endParaRPr lang="en-US" dirty="0" smtClean="0"/>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17</a:t>
            </a:fld>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762000"/>
            <a:ext cx="8458200" cy="762000"/>
          </a:xfrm>
        </p:spPr>
        <p:txBody>
          <a:bodyPr/>
          <a:lstStyle/>
          <a:p>
            <a:r>
              <a:rPr lang="en-US" dirty="0" smtClean="0"/>
              <a:t>Future Plan/Timeline</a:t>
            </a:r>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609600" y="1752600"/>
            <a:ext cx="8229600" cy="4419600"/>
          </a:xfrm>
          <a:prstGeom prst="rect">
            <a:avLst/>
          </a:prstGeom>
          <a:noFill/>
          <a:ln w="9525">
            <a:noFill/>
            <a:miter lim="800000"/>
            <a:headEnd/>
            <a:tailEnd/>
          </a:ln>
        </p:spPr>
        <p:txBody>
          <a:bodyPr/>
          <a:lstStyle/>
          <a:p>
            <a:pPr>
              <a:buFont typeface="Arial" pitchFamily="34" charset="0"/>
              <a:buChar char="•"/>
              <a:tabLst>
                <a:tab pos="7448550" algn="l"/>
              </a:tabLst>
            </a:pPr>
            <a:r>
              <a:rPr lang="en-US" altLang="ko-KR" sz="2400" dirty="0" smtClean="0"/>
              <a:t>  </a:t>
            </a:r>
            <a:r>
              <a:rPr lang="en-US" altLang="ko-KR" sz="2800" dirty="0" smtClean="0"/>
              <a:t>D</a:t>
            </a:r>
            <a:r>
              <a:rPr lang="en-US" altLang="ko-KR" sz="3200" dirty="0" smtClean="0"/>
              <a:t>rafting</a:t>
            </a:r>
          </a:p>
          <a:p>
            <a:pPr>
              <a:tabLst>
                <a:tab pos="7448550" algn="l"/>
              </a:tabLst>
            </a:pPr>
            <a:r>
              <a:rPr lang="en-US" altLang="ko-KR" sz="2400" dirty="0" smtClean="0"/>
              <a:t>   - </a:t>
            </a:r>
            <a:r>
              <a:rPr lang="en-US" altLang="ko-KR" sz="2400" smtClean="0"/>
              <a:t>Preliminary draft                                                   </a:t>
            </a:r>
            <a:r>
              <a:rPr lang="en-US" altLang="ko-KR" sz="2400" dirty="0" smtClean="0"/>
              <a:t>March  2013</a:t>
            </a:r>
          </a:p>
          <a:p>
            <a:pPr>
              <a:tabLst>
                <a:tab pos="7448550" algn="l"/>
              </a:tabLst>
            </a:pPr>
            <a:r>
              <a:rPr lang="en-US" altLang="ko-KR" sz="2400" dirty="0" smtClean="0"/>
              <a:t>   - Final draft (ready for WG Letter Ballot)                  July  2013</a:t>
            </a:r>
          </a:p>
          <a:p>
            <a:pPr>
              <a:buFont typeface="Arial" pitchFamily="34" charset="0"/>
              <a:buChar char="•"/>
              <a:tabLst>
                <a:tab pos="7448550" algn="l"/>
              </a:tabLst>
            </a:pPr>
            <a:endParaRPr lang="en-US" altLang="ko-KR" sz="2400" dirty="0" smtClean="0"/>
          </a:p>
          <a:p>
            <a:pPr>
              <a:buFont typeface="Arial" pitchFamily="34" charset="0"/>
              <a:buChar char="•"/>
              <a:tabLst>
                <a:tab pos="7448550" algn="l"/>
              </a:tabLst>
            </a:pPr>
            <a:r>
              <a:rPr lang="en-US" altLang="ko-KR" sz="2400" dirty="0" smtClean="0"/>
              <a:t> </a:t>
            </a:r>
            <a:r>
              <a:rPr lang="en-US" altLang="ko-KR" sz="2800" dirty="0" smtClean="0"/>
              <a:t>Balloting</a:t>
            </a:r>
          </a:p>
          <a:p>
            <a:pPr>
              <a:tabLst>
                <a:tab pos="7448550" algn="l"/>
              </a:tabLst>
            </a:pPr>
            <a:r>
              <a:rPr lang="en-US" altLang="ko-KR" sz="2000" dirty="0" smtClean="0"/>
              <a:t>   - Letter ballot                                                                         September 2013</a:t>
            </a:r>
          </a:p>
          <a:p>
            <a:pPr>
              <a:tabLst>
                <a:tab pos="7448550" algn="l"/>
              </a:tabLst>
            </a:pPr>
            <a:r>
              <a:rPr lang="en-US" altLang="ko-KR" sz="2000" dirty="0" smtClean="0"/>
              <a:t>   - Recirculation                                    November  2013, January, March 2014</a:t>
            </a:r>
          </a:p>
          <a:p>
            <a:pPr>
              <a:tabLst>
                <a:tab pos="7448550" algn="l"/>
              </a:tabLst>
            </a:pPr>
            <a:r>
              <a:rPr lang="en-US" altLang="ko-KR" sz="2000" dirty="0" smtClean="0"/>
              <a:t>   - Sponsor ballot                                                                                May 2014                            </a:t>
            </a: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18</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May 2012</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smtClean="0"/>
              <a:t>Sangsung </a:t>
            </a:r>
            <a:r>
              <a:rPr lang="en-US" dirty="0" err="1" smtClean="0"/>
              <a:t>Choi</a:t>
            </a:r>
            <a:r>
              <a:rPr lang="en-US" dirty="0" smtClean="0"/>
              <a:t>(ETRI)</a:t>
            </a:r>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18</a:t>
            </a:fld>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ext Box 1"/>
          <p:cNvSpPr txBox="1">
            <a:spLocks noChangeArrowheads="1"/>
          </p:cNvSpPr>
          <p:nvPr/>
        </p:nvSpPr>
        <p:spPr bwMode="auto">
          <a:xfrm>
            <a:off x="4116388" y="6475413"/>
            <a:ext cx="989012" cy="18256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0" tIns="0" rIns="0" bIns="0">
            <a:spAutoFit/>
          </a:bodyPr>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dirty="0">
                <a:solidFill>
                  <a:srgbClr val="000000"/>
                </a:solidFill>
              </a:rPr>
              <a:t>Slide </a:t>
            </a:r>
            <a:fld id="{74454ACA-EB44-4727-ACBB-06C77919DC32}" type="slidenum">
              <a:rPr lang="en-US">
                <a:solidFill>
                  <a:srgbClr val="000000"/>
                </a:solidFill>
              </a:rPr>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a:t>
            </a:fld>
            <a:endParaRPr lang="en-US" dirty="0">
              <a:solidFill>
                <a:srgbClr val="000000"/>
              </a:solidFill>
            </a:endParaRPr>
          </a:p>
        </p:txBody>
      </p:sp>
      <p:sp>
        <p:nvSpPr>
          <p:cNvPr id="5122" name="Text Box 2"/>
          <p:cNvSpPr txBox="1">
            <a:spLocks noChangeArrowheads="1"/>
          </p:cNvSpPr>
          <p:nvPr/>
        </p:nvSpPr>
        <p:spPr bwMode="auto">
          <a:xfrm>
            <a:off x="4116388" y="6475413"/>
            <a:ext cx="989012" cy="18256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0" tIns="0" rIns="0" bIns="0">
            <a:spAutoFit/>
          </a:bodyPr>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dirty="0">
                <a:solidFill>
                  <a:srgbClr val="000000"/>
                </a:solidFill>
              </a:rPr>
              <a:t>Slide </a:t>
            </a:r>
            <a:fld id="{9C503184-DDCD-4902-B46A-9C7D4DC91F3D}" type="slidenum">
              <a:rPr lang="en-US">
                <a:solidFill>
                  <a:srgbClr val="000000"/>
                </a:solidFill>
              </a:rPr>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a:t>
            </a:fld>
            <a:endParaRPr lang="en-US" dirty="0">
              <a:solidFill>
                <a:srgbClr val="000000"/>
              </a:solidFill>
            </a:endParaRPr>
          </a:p>
        </p:txBody>
      </p:sp>
      <p:sp>
        <p:nvSpPr>
          <p:cNvPr id="5123" name="Text Box 3"/>
          <p:cNvSpPr txBox="1">
            <a:spLocks noChangeArrowheads="1"/>
          </p:cNvSpPr>
          <p:nvPr/>
        </p:nvSpPr>
        <p:spPr bwMode="auto">
          <a:xfrm>
            <a:off x="685800" y="762000"/>
            <a:ext cx="7772400" cy="6858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ClrTx/>
              <a:buFontTx/>
              <a:buNone/>
              <a:defRPr/>
            </a:pPr>
            <a:r>
              <a:rPr lang="en-US" sz="3600" b="1" dirty="0" smtClean="0"/>
              <a:t>TG4m PAR Scope of Standard</a:t>
            </a:r>
          </a:p>
        </p:txBody>
      </p:sp>
      <p:sp>
        <p:nvSpPr>
          <p:cNvPr id="5124" name="Text Box 4"/>
          <p:cNvSpPr txBox="1">
            <a:spLocks noChangeArrowheads="1"/>
          </p:cNvSpPr>
          <p:nvPr/>
        </p:nvSpPr>
        <p:spPr bwMode="auto">
          <a:xfrm>
            <a:off x="457200" y="1524000"/>
            <a:ext cx="8153400" cy="4800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160" tIns="46080" rIns="92160" bIns="46080"/>
          <a:lstStyle>
            <a:lvl1pPr marL="342900" indent="-334963">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1pPr>
            <a:lvl2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9pPr>
          </a:lstStyle>
          <a:p>
            <a:pPr marL="263525" indent="-255588" algn="just">
              <a:buFont typeface="Arial" pitchFamily="34" charset="0"/>
              <a:buChar char="•"/>
              <a:tabLst>
                <a:tab pos="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altLang="ko-KR" sz="2800" dirty="0" smtClean="0"/>
              <a:t>This amendment specifies a physical layer for 802.15.4 meeting TV white space regulatory requirements in as many regulatory domains as practical and also any necessary Media Access Control (MAC) changes needed to support this physical layer. The amendment enables operation in the VHF/UHF TV broadcast bands between 54 MHz and 862 MHz, supporting typical data rates in the 40 </a:t>
            </a:r>
            <a:r>
              <a:rPr lang="en-US" altLang="ko-KR" sz="2800" dirty="0" err="1" smtClean="0"/>
              <a:t>kbits</a:t>
            </a:r>
            <a:r>
              <a:rPr lang="en-US" altLang="ko-KR" sz="2800" dirty="0" smtClean="0"/>
              <a:t> per second to 2000 </a:t>
            </a:r>
            <a:r>
              <a:rPr lang="en-US" altLang="ko-KR" sz="2800" dirty="0" err="1" smtClean="0"/>
              <a:t>kbits</a:t>
            </a:r>
            <a:r>
              <a:rPr lang="en-US" altLang="ko-KR" sz="2800" dirty="0" smtClean="0"/>
              <a:t> per second range, to realize optimal and power efficient device command and control applications</a:t>
            </a:r>
          </a:p>
          <a:p>
            <a:pPr marL="263525" indent="-255588" algn="just">
              <a:buFont typeface="Arial" pitchFamily="34" charset="0"/>
              <a:buChar char="•"/>
              <a:tabLst>
                <a:tab pos="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altLang="ko-KR" sz="2400" b="1" dirty="0" smtClean="0"/>
          </a:p>
          <a:p>
            <a:pPr marL="263525" indent="-255588" algn="dist">
              <a:buFont typeface="Arial" pitchFamily="34" charset="0"/>
              <a:buChar char="•"/>
              <a:tabLst>
                <a:tab pos="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altLang="ko-KR" sz="2400" b="1" dirty="0" smtClean="0"/>
          </a:p>
          <a:p>
            <a:pPr marL="0" indent="7938" algn="just">
              <a:tabLst>
                <a:tab pos="8255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altLang="ko-KR" sz="2400" b="1" dirty="0" smtClean="0"/>
              <a:t> </a:t>
            </a:r>
            <a:br>
              <a:rPr lang="en-US" altLang="ko-KR" sz="2400" b="1" dirty="0" smtClean="0"/>
            </a:br>
            <a:r>
              <a:rPr lang="en-US" altLang="ko-KR" sz="2400" b="1" dirty="0" smtClean="0"/>
              <a:t> </a:t>
            </a:r>
            <a:br>
              <a:rPr lang="en-US" altLang="ko-KR" sz="2400" b="1" dirty="0" smtClean="0"/>
            </a:br>
            <a:r>
              <a:rPr lang="en-US" sz="2400" b="1" dirty="0" smtClean="0"/>
              <a:t>  </a:t>
            </a:r>
          </a:p>
        </p:txBody>
      </p:sp>
      <p:sp>
        <p:nvSpPr>
          <p:cNvPr id="6" name="날짜 개체 틀 5"/>
          <p:cNvSpPr>
            <a:spLocks noGrp="1"/>
          </p:cNvSpPr>
          <p:nvPr>
            <p:ph type="dt" sz="half" idx="12"/>
          </p:nvPr>
        </p:nvSpPr>
        <p:spPr/>
        <p:txBody>
          <a:bodyPr/>
          <a:lstStyle/>
          <a:p>
            <a:pPr>
              <a:defRPr/>
            </a:pPr>
            <a:r>
              <a:rPr lang="en-US" altLang="ko-KR" smtClean="0"/>
              <a:t>May 2012</a:t>
            </a:r>
            <a:endParaRPr lang="en-US" dirty="0"/>
          </a:p>
        </p:txBody>
      </p:sp>
      <p:sp>
        <p:nvSpPr>
          <p:cNvPr id="7" name="슬라이드 번호 개체 틀 6"/>
          <p:cNvSpPr>
            <a:spLocks noGrp="1"/>
          </p:cNvSpPr>
          <p:nvPr>
            <p:ph type="sldNum" sz="quarter" idx="11"/>
          </p:nvPr>
        </p:nvSpPr>
        <p:spPr/>
        <p:txBody>
          <a:bodyPr/>
          <a:lstStyle/>
          <a:p>
            <a:pPr>
              <a:defRPr/>
            </a:pPr>
            <a:r>
              <a:rPr lang="en-US" smtClean="0"/>
              <a:t>Slide </a:t>
            </a:r>
            <a:fld id="{CBB17340-4413-48FA-98F5-B0F34060CDC9}" type="slidenum">
              <a:rPr lang="en-US" smtClean="0"/>
              <a:pPr>
                <a:defRPr/>
              </a:pPr>
              <a:t>2</a:t>
            </a:fld>
            <a:endParaRPr lang="en-US"/>
          </a:p>
        </p:txBody>
      </p:sp>
      <p:sp>
        <p:nvSpPr>
          <p:cNvPr id="8" name="바닥글 개체 틀 7"/>
          <p:cNvSpPr>
            <a:spLocks noGrp="1"/>
          </p:cNvSpPr>
          <p:nvPr>
            <p:ph type="ftr" sz="quarter" idx="10"/>
          </p:nvPr>
        </p:nvSpPr>
        <p:spPr/>
        <p:txBody>
          <a:bodyPr/>
          <a:lstStyle/>
          <a:p>
            <a:pPr>
              <a:defRPr/>
            </a:pPr>
            <a:r>
              <a:rPr lang="en-US" dirty="0" smtClean="0"/>
              <a:t>Sangsung </a:t>
            </a:r>
            <a:r>
              <a:rPr lang="en-US" dirty="0" err="1" smtClean="0"/>
              <a:t>Choi</a:t>
            </a:r>
            <a:r>
              <a:rPr lang="en-US" dirty="0" smtClean="0"/>
              <a:t>(ETRI)</a:t>
            </a:r>
            <a:endParaRPr lang="en-US" dirty="0"/>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990600"/>
            <a:ext cx="7772400" cy="762000"/>
          </a:xfrm>
        </p:spPr>
        <p:txBody>
          <a:bodyPr/>
          <a:lstStyle/>
          <a:p>
            <a:r>
              <a:rPr lang="en-US" sz="3600" b="1" dirty="0" smtClean="0">
                <a:ea typeface="ＭＳ Ｐゴシック" pitchFamily="-65" charset="-128"/>
              </a:rPr>
              <a:t>Purpose of Standard</a:t>
            </a:r>
          </a:p>
        </p:txBody>
      </p:sp>
      <p:sp>
        <p:nvSpPr>
          <p:cNvPr id="3075" name="Content Placeholder 2"/>
          <p:cNvSpPr>
            <a:spLocks noGrp="1"/>
          </p:cNvSpPr>
          <p:nvPr>
            <p:ph idx="1"/>
          </p:nvPr>
        </p:nvSpPr>
        <p:spPr>
          <a:xfrm>
            <a:off x="304800" y="1828800"/>
            <a:ext cx="8458200" cy="2362200"/>
          </a:xfrm>
        </p:spPr>
        <p:txBody>
          <a:bodyPr/>
          <a:lstStyle/>
          <a:p>
            <a:pPr algn="just">
              <a:spcBef>
                <a:spcPts val="0"/>
              </a:spcBef>
            </a:pPr>
            <a:r>
              <a:rPr lang="en-US" altLang="ko-KR" dirty="0" smtClean="0"/>
              <a:t>The purpose of this amendment is to allow 802.15.4 wireless networks to take advantage of the TV white space spectrum for use in large scale device command and control applications.</a:t>
            </a:r>
            <a:br>
              <a:rPr lang="en-US" altLang="ko-KR" dirty="0" smtClean="0"/>
            </a:br>
            <a:r>
              <a:rPr lang="en-US" altLang="ko-KR" dirty="0" smtClean="0"/>
              <a:t/>
            </a:r>
            <a:br>
              <a:rPr lang="en-US" altLang="ko-KR" dirty="0" smtClean="0"/>
            </a:br>
            <a:endParaRPr lang="en-US" sz="2800" dirty="0" smtClean="0">
              <a:ea typeface="ＭＳ Ｐゴシック" pitchFamily="-65" charset="-128"/>
            </a:endParaRPr>
          </a:p>
          <a:p>
            <a:pPr>
              <a:spcBef>
                <a:spcPts val="600"/>
              </a:spcBef>
              <a:buNone/>
            </a:pPr>
            <a:r>
              <a:rPr lang="en-US" sz="2800" dirty="0" smtClean="0">
                <a:ea typeface="ＭＳ Ｐゴシック" pitchFamily="-65" charset="-128"/>
              </a:rPr>
              <a:t>     </a:t>
            </a:r>
          </a:p>
          <a:p>
            <a:pPr>
              <a:spcBef>
                <a:spcPts val="1200"/>
              </a:spcBef>
            </a:pPr>
            <a:endParaRPr lang="en-US" dirty="0" smtClean="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dirty="0" smtClean="0"/>
              <a:t>Sangsung </a:t>
            </a:r>
            <a:r>
              <a:rPr lang="en-US" dirty="0" err="1" smtClean="0"/>
              <a:t>Choi</a:t>
            </a:r>
            <a:r>
              <a:rPr lang="en-US" dirty="0" smtClean="0"/>
              <a:t>(ETRI)</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3</a:t>
            </a:fld>
            <a:endParaRPr lang="en-US" smtClean="0"/>
          </a:p>
        </p:txBody>
      </p:sp>
      <p:sp>
        <p:nvSpPr>
          <p:cNvPr id="3078" name="Date Placeholder 5"/>
          <p:cNvSpPr>
            <a:spLocks noGrp="1"/>
          </p:cNvSpPr>
          <p:nvPr>
            <p:ph type="dt" sz="quarter" idx="12"/>
          </p:nvPr>
        </p:nvSpPr>
        <p:spPr>
          <a:noFill/>
        </p:spPr>
        <p:txBody>
          <a:bodyPr/>
          <a:lstStyle/>
          <a:p>
            <a:r>
              <a:rPr lang="en-US" altLang="ko-KR" smtClean="0"/>
              <a:t>May 2012</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762000"/>
            <a:ext cx="7772400" cy="762000"/>
          </a:xfrm>
        </p:spPr>
        <p:txBody>
          <a:bodyPr/>
          <a:lstStyle/>
          <a:p>
            <a:r>
              <a:rPr lang="en-US" b="1" dirty="0" smtClean="0">
                <a:ea typeface="ＭＳ Ｐゴシック" pitchFamily="-65" charset="-128"/>
              </a:rPr>
              <a:t>Current Status(1)</a:t>
            </a:r>
          </a:p>
        </p:txBody>
      </p:sp>
      <p:sp>
        <p:nvSpPr>
          <p:cNvPr id="3075" name="Content Placeholder 2"/>
          <p:cNvSpPr>
            <a:spLocks noGrp="1"/>
          </p:cNvSpPr>
          <p:nvPr>
            <p:ph idx="1"/>
          </p:nvPr>
        </p:nvSpPr>
        <p:spPr>
          <a:xfrm>
            <a:off x="304800" y="1524000"/>
            <a:ext cx="8686800" cy="4876800"/>
          </a:xfrm>
        </p:spPr>
        <p:txBody>
          <a:bodyPr/>
          <a:lstStyle/>
          <a:p>
            <a:pPr>
              <a:spcBef>
                <a:spcPts val="1200"/>
              </a:spcBef>
            </a:pPr>
            <a:r>
              <a:rPr lang="en-US" altLang="ko-KR" dirty="0" smtClean="0">
                <a:ea typeface="ＭＳ Ｐゴシック" pitchFamily="-65" charset="-128"/>
              </a:rPr>
              <a:t>The 1</a:t>
            </a:r>
            <a:r>
              <a:rPr lang="en-US" altLang="ko-KR" baseline="30000" dirty="0" smtClean="0">
                <a:ea typeface="ＭＳ Ｐゴシック" pitchFamily="-65" charset="-128"/>
              </a:rPr>
              <a:t>st</a:t>
            </a:r>
            <a:r>
              <a:rPr lang="en-US" altLang="ko-KR" dirty="0" smtClean="0">
                <a:ea typeface="ＭＳ Ｐゴシック" pitchFamily="-65" charset="-128"/>
              </a:rPr>
              <a:t> meeting for SG4TV was held at LA in January 2011, and  3 meetings were held for providing PAR &amp; 5C</a:t>
            </a:r>
          </a:p>
          <a:p>
            <a:pPr>
              <a:spcBef>
                <a:spcPts val="1200"/>
              </a:spcBef>
            </a:pPr>
            <a:r>
              <a:rPr lang="en-US" altLang="ko-KR" dirty="0" smtClean="0">
                <a:ea typeface="ＭＳ Ｐゴシック" pitchFamily="-65" charset="-128"/>
              </a:rPr>
              <a:t>TG4m 4TV was approved in September 2011,  and the 1</a:t>
            </a:r>
            <a:r>
              <a:rPr lang="en-US" altLang="ko-KR" baseline="30000" dirty="0" smtClean="0">
                <a:ea typeface="ＭＳ Ｐゴシック" pitchFamily="-65" charset="-128"/>
              </a:rPr>
              <a:t>st</a:t>
            </a:r>
            <a:r>
              <a:rPr lang="en-US" altLang="ko-KR" dirty="0" smtClean="0">
                <a:ea typeface="ＭＳ Ｐゴシック" pitchFamily="-65" charset="-128"/>
              </a:rPr>
              <a:t> meeting was held in Okinawa</a:t>
            </a:r>
          </a:p>
          <a:p>
            <a:pPr>
              <a:spcBef>
                <a:spcPts val="1200"/>
              </a:spcBef>
            </a:pPr>
            <a:r>
              <a:rPr lang="en-US" altLang="ko-KR" dirty="0" smtClean="0">
                <a:ea typeface="ＭＳ Ｐゴシック" pitchFamily="-65" charset="-128"/>
              </a:rPr>
              <a:t> Last 3 meetings in Nov. 2011 at Atlanta, Jan. 2012 at Jacksonville, and Mar. 2012 at Hawaii</a:t>
            </a:r>
          </a:p>
          <a:p>
            <a:pPr marL="530225" indent="-530225">
              <a:spcBef>
                <a:spcPts val="1200"/>
              </a:spcBef>
              <a:buNone/>
            </a:pPr>
            <a:r>
              <a:rPr lang="en-US" altLang="ko-KR" dirty="0" smtClean="0">
                <a:ea typeface="ＭＳ Ｐゴシック" pitchFamily="-65" charset="-128"/>
              </a:rPr>
              <a:t>   -  Discussed the Technical Guidance Document</a:t>
            </a:r>
            <a:r>
              <a:rPr lang="en-US" sz="2800" dirty="0" smtClean="0">
                <a:ea typeface="ＭＳ Ｐゴシック" pitchFamily="-65" charset="-128"/>
              </a:rPr>
              <a:t> (TGD), and finalized it    </a:t>
            </a:r>
          </a:p>
          <a:p>
            <a:pPr>
              <a:spcBef>
                <a:spcPts val="1200"/>
              </a:spcBef>
            </a:pPr>
            <a:endParaRPr lang="en-US" dirty="0" smtClean="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dirty="0" smtClean="0"/>
              <a:t>Sangsung </a:t>
            </a:r>
            <a:r>
              <a:rPr lang="en-US" dirty="0" err="1" smtClean="0"/>
              <a:t>Choi</a:t>
            </a:r>
            <a:r>
              <a:rPr lang="en-US" dirty="0" smtClean="0"/>
              <a:t>(ETRI)</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4</a:t>
            </a:fld>
            <a:endParaRPr lang="en-US" smtClean="0"/>
          </a:p>
        </p:txBody>
      </p:sp>
      <p:sp>
        <p:nvSpPr>
          <p:cNvPr id="3078" name="Date Placeholder 5"/>
          <p:cNvSpPr>
            <a:spLocks noGrp="1"/>
          </p:cNvSpPr>
          <p:nvPr>
            <p:ph type="dt" sz="quarter" idx="12"/>
          </p:nvPr>
        </p:nvSpPr>
        <p:spPr>
          <a:noFill/>
        </p:spPr>
        <p:txBody>
          <a:bodyPr/>
          <a:lstStyle/>
          <a:p>
            <a:r>
              <a:rPr lang="en-US" altLang="ko-KR" smtClean="0"/>
              <a:t>May 2012</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85800"/>
            <a:ext cx="7772400" cy="762000"/>
          </a:xfrm>
        </p:spPr>
        <p:txBody>
          <a:bodyPr/>
          <a:lstStyle/>
          <a:p>
            <a:r>
              <a:rPr lang="en-US" b="1" dirty="0" smtClean="0">
                <a:ea typeface="ＭＳ Ｐゴシック" pitchFamily="-65" charset="-128"/>
              </a:rPr>
              <a:t>Current Status(2)</a:t>
            </a:r>
          </a:p>
        </p:txBody>
      </p:sp>
      <p:sp>
        <p:nvSpPr>
          <p:cNvPr id="3075" name="Content Placeholder 2"/>
          <p:cNvSpPr>
            <a:spLocks noGrp="1"/>
          </p:cNvSpPr>
          <p:nvPr>
            <p:ph idx="1"/>
          </p:nvPr>
        </p:nvSpPr>
        <p:spPr>
          <a:xfrm>
            <a:off x="304800" y="1447800"/>
            <a:ext cx="8686800" cy="4876800"/>
          </a:xfrm>
        </p:spPr>
        <p:txBody>
          <a:bodyPr/>
          <a:lstStyle/>
          <a:p>
            <a:pPr>
              <a:spcBef>
                <a:spcPts val="1200"/>
              </a:spcBef>
            </a:pPr>
            <a:r>
              <a:rPr lang="en-US" altLang="ko-KR" dirty="0" smtClean="0">
                <a:ea typeface="ＭＳ Ｐゴシック" pitchFamily="-65" charset="-128"/>
              </a:rPr>
              <a:t>Call for Proposals</a:t>
            </a:r>
          </a:p>
          <a:p>
            <a:pPr>
              <a:spcBef>
                <a:spcPts val="1200"/>
              </a:spcBef>
              <a:buNone/>
            </a:pPr>
            <a:r>
              <a:rPr lang="en-US" altLang="ko-KR" dirty="0" smtClean="0">
                <a:ea typeface="ＭＳ Ｐゴシック" pitchFamily="-65" charset="-128"/>
              </a:rPr>
              <a:t>    - Announced  Call for Preliminary Proposal at Apr. 1, 2012, and  Call for Intent at Apr.15, 2012</a:t>
            </a:r>
          </a:p>
          <a:p>
            <a:pPr>
              <a:spcBef>
                <a:spcPts val="1200"/>
              </a:spcBef>
              <a:buNone/>
            </a:pPr>
            <a:r>
              <a:rPr lang="en-US" altLang="ko-KR" dirty="0" smtClean="0">
                <a:ea typeface="ＭＳ Ｐゴシック" pitchFamily="-65" charset="-128"/>
              </a:rPr>
              <a:t>    - Closed both Call at May 6, 2012</a:t>
            </a:r>
          </a:p>
          <a:p>
            <a:pPr>
              <a:spcBef>
                <a:spcPts val="1200"/>
              </a:spcBef>
              <a:buNone/>
            </a:pPr>
            <a:r>
              <a:rPr lang="en-US" altLang="ko-KR" dirty="0" smtClean="0">
                <a:ea typeface="ＭＳ Ｐゴシック" pitchFamily="-65" charset="-128"/>
              </a:rPr>
              <a:t>    - Received 9 Call for Intents</a:t>
            </a:r>
          </a:p>
          <a:p>
            <a:pPr>
              <a:spcBef>
                <a:spcPts val="1200"/>
              </a:spcBef>
            </a:pPr>
            <a:r>
              <a:rPr lang="en-US" altLang="ko-KR" dirty="0" smtClean="0">
                <a:ea typeface="ＭＳ Ｐゴシック" pitchFamily="-65" charset="-128"/>
              </a:rPr>
              <a:t>Call for Final Proposals by May 9, 2012</a:t>
            </a:r>
          </a:p>
          <a:p>
            <a:pPr>
              <a:spcBef>
                <a:spcPts val="1200"/>
              </a:spcBef>
            </a:pPr>
            <a:endParaRPr lang="en-US" altLang="ko-KR" dirty="0" smtClean="0">
              <a:ea typeface="ＭＳ Ｐゴシック" pitchFamily="-65" charset="-128"/>
            </a:endParaRPr>
          </a:p>
          <a:p>
            <a:pPr>
              <a:spcBef>
                <a:spcPts val="1200"/>
              </a:spcBef>
              <a:buNone/>
            </a:pPr>
            <a:r>
              <a:rPr lang="en-US" altLang="ko-KR" dirty="0" smtClean="0">
                <a:ea typeface="ＭＳ Ｐゴシック" pitchFamily="-65" charset="-128"/>
              </a:rPr>
              <a:t>    </a:t>
            </a:r>
            <a:endParaRPr lang="en-US" sz="2800" dirty="0" smtClean="0">
              <a:ea typeface="ＭＳ Ｐゴシック" pitchFamily="-65" charset="-128"/>
            </a:endParaRPr>
          </a:p>
          <a:p>
            <a:pPr>
              <a:spcBef>
                <a:spcPts val="1200"/>
              </a:spcBef>
            </a:pPr>
            <a:endParaRPr lang="en-US" dirty="0" smtClean="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dirty="0" smtClean="0"/>
              <a:t>Sangsung </a:t>
            </a:r>
            <a:r>
              <a:rPr lang="en-US" dirty="0" err="1" smtClean="0"/>
              <a:t>Choi</a:t>
            </a:r>
            <a:r>
              <a:rPr lang="en-US" dirty="0" smtClean="0"/>
              <a:t>(ETRI)</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5</a:t>
            </a:fld>
            <a:endParaRPr lang="en-US" smtClean="0"/>
          </a:p>
        </p:txBody>
      </p:sp>
      <p:sp>
        <p:nvSpPr>
          <p:cNvPr id="3078" name="Date Placeholder 5"/>
          <p:cNvSpPr>
            <a:spLocks noGrp="1"/>
          </p:cNvSpPr>
          <p:nvPr>
            <p:ph type="dt" sz="quarter" idx="12"/>
          </p:nvPr>
        </p:nvSpPr>
        <p:spPr>
          <a:noFill/>
        </p:spPr>
        <p:txBody>
          <a:bodyPr/>
          <a:lstStyle/>
          <a:p>
            <a:r>
              <a:rPr lang="en-US" altLang="ko-KR" smtClean="0"/>
              <a:t>May 2012</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304800" y="609600"/>
            <a:ext cx="7772400" cy="762000"/>
          </a:xfrm>
        </p:spPr>
        <p:txBody>
          <a:bodyPr/>
          <a:lstStyle/>
          <a:p>
            <a:r>
              <a:rPr lang="en-US" b="1" dirty="0" smtClean="0">
                <a:ea typeface="ＭＳ Ｐゴシック" pitchFamily="-65" charset="-128"/>
              </a:rPr>
              <a:t>Current Status(3)</a:t>
            </a:r>
          </a:p>
        </p:txBody>
      </p:sp>
      <p:sp>
        <p:nvSpPr>
          <p:cNvPr id="3076" name="Footer Placeholder 3"/>
          <p:cNvSpPr>
            <a:spLocks noGrp="1"/>
          </p:cNvSpPr>
          <p:nvPr>
            <p:ph type="ftr" sz="quarter" idx="10"/>
          </p:nvPr>
        </p:nvSpPr>
        <p:spPr>
          <a:noFill/>
        </p:spPr>
        <p:txBody>
          <a:bodyPr/>
          <a:lstStyle/>
          <a:p>
            <a:r>
              <a:rPr lang="en-US" dirty="0" smtClean="0"/>
              <a:t>Sangsung </a:t>
            </a:r>
            <a:r>
              <a:rPr lang="en-US" dirty="0" err="1" smtClean="0"/>
              <a:t>Choi</a:t>
            </a:r>
            <a:r>
              <a:rPr lang="en-US" dirty="0" smtClean="0"/>
              <a:t>(ETRI)</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6</a:t>
            </a:fld>
            <a:endParaRPr lang="en-US" smtClean="0"/>
          </a:p>
        </p:txBody>
      </p:sp>
      <p:sp>
        <p:nvSpPr>
          <p:cNvPr id="3078" name="Date Placeholder 5"/>
          <p:cNvSpPr>
            <a:spLocks noGrp="1"/>
          </p:cNvSpPr>
          <p:nvPr>
            <p:ph type="dt" sz="quarter" idx="12"/>
          </p:nvPr>
        </p:nvSpPr>
        <p:spPr>
          <a:noFill/>
        </p:spPr>
        <p:txBody>
          <a:bodyPr/>
          <a:lstStyle/>
          <a:p>
            <a:r>
              <a:rPr lang="en-US" altLang="ko-KR" smtClean="0"/>
              <a:t>May 2012</a:t>
            </a:r>
            <a:endParaRPr lang="en-US" dirty="0"/>
          </a:p>
        </p:txBody>
      </p:sp>
      <p:graphicFrame>
        <p:nvGraphicFramePr>
          <p:cNvPr id="7" name="표 6"/>
          <p:cNvGraphicFramePr>
            <a:graphicFrameLocks noGrp="1"/>
          </p:cNvGraphicFramePr>
          <p:nvPr/>
        </p:nvGraphicFramePr>
        <p:xfrm>
          <a:off x="762000" y="1828800"/>
          <a:ext cx="7619999" cy="4526633"/>
        </p:xfrm>
        <a:graphic>
          <a:graphicData uri="http://schemas.openxmlformats.org/drawingml/2006/table">
            <a:tbl>
              <a:tblPr firstRow="1" bandRow="1">
                <a:tableStyleId>{5C22544A-7EE6-4342-B048-85BDC9FD1C3A}</a:tableStyleId>
              </a:tblPr>
              <a:tblGrid>
                <a:gridCol w="685800"/>
                <a:gridCol w="1447800"/>
                <a:gridCol w="3534168"/>
                <a:gridCol w="1952231"/>
              </a:tblGrid>
              <a:tr h="389352">
                <a:tc>
                  <a:txBody>
                    <a:bodyPr/>
                    <a:lstStyle/>
                    <a:p>
                      <a:pPr algn="ctr" latinLnBrk="1"/>
                      <a:r>
                        <a:rPr lang="en-US" altLang="ko-KR" sz="1400" dirty="0" smtClean="0"/>
                        <a:t>No</a:t>
                      </a:r>
                      <a:endParaRPr lang="ko-KR" altLang="en-US" sz="1400" dirty="0"/>
                    </a:p>
                  </a:txBody>
                  <a:tcPr anchor="ctr"/>
                </a:tc>
                <a:tc>
                  <a:txBody>
                    <a:bodyPr/>
                    <a:lstStyle/>
                    <a:p>
                      <a:pPr algn="ctr" latinLnBrk="1"/>
                      <a:r>
                        <a:rPr lang="en-US" altLang="ko-KR" sz="1400" dirty="0" smtClean="0"/>
                        <a:t>Document</a:t>
                      </a:r>
                      <a:r>
                        <a:rPr lang="en-US" altLang="ko-KR" sz="1400" baseline="0" dirty="0" smtClean="0"/>
                        <a:t> #</a:t>
                      </a:r>
                      <a:endParaRPr lang="ko-KR" altLang="en-US" sz="1400" dirty="0"/>
                    </a:p>
                  </a:txBody>
                  <a:tcPr anchor="ctr"/>
                </a:tc>
                <a:tc>
                  <a:txBody>
                    <a:bodyPr/>
                    <a:lstStyle/>
                    <a:p>
                      <a:pPr algn="ctr" latinLnBrk="1"/>
                      <a:r>
                        <a:rPr lang="en-US" altLang="ko-KR" sz="1400" dirty="0" smtClean="0"/>
                        <a:t>Title</a:t>
                      </a:r>
                      <a:endParaRPr lang="ko-KR" altLang="en-US" sz="1400" dirty="0"/>
                    </a:p>
                  </a:txBody>
                  <a:tcPr anchor="ctr"/>
                </a:tc>
                <a:tc>
                  <a:txBody>
                    <a:bodyPr/>
                    <a:lstStyle/>
                    <a:p>
                      <a:pPr latinLnBrk="1"/>
                      <a:r>
                        <a:rPr lang="en-US" altLang="ko-KR" sz="1400" dirty="0" smtClean="0"/>
                        <a:t>Affiliation</a:t>
                      </a:r>
                      <a:endParaRPr lang="ko-KR" altLang="en-US" sz="1400" dirty="0"/>
                    </a:p>
                  </a:txBody>
                  <a:tcPr anchor="ctr"/>
                </a:tc>
              </a:tr>
              <a:tr h="389352">
                <a:tc>
                  <a:txBody>
                    <a:bodyPr/>
                    <a:lstStyle/>
                    <a:p>
                      <a:pPr algn="ctr" latinLnBrk="1"/>
                      <a:r>
                        <a:rPr lang="en-US" altLang="ko-KR" sz="1400" dirty="0" smtClean="0"/>
                        <a:t>1</a:t>
                      </a:r>
                      <a:endParaRPr lang="ko-KR" altLang="en-US" sz="1400" dirty="0"/>
                    </a:p>
                  </a:txBody>
                  <a:tcPr anchor="ctr"/>
                </a:tc>
                <a:tc>
                  <a:txBody>
                    <a:bodyPr/>
                    <a:lstStyle/>
                    <a:p>
                      <a:pPr latinLnBrk="1"/>
                      <a:r>
                        <a:rPr lang="en-US" altLang="ko-KR" sz="1400" dirty="0" smtClean="0"/>
                        <a:t>15-12-0224-00</a:t>
                      </a:r>
                      <a:endParaRPr lang="ko-KR" altLang="en-US" sz="1400" dirty="0"/>
                    </a:p>
                  </a:txBody>
                  <a:tcPr anchor="ctr"/>
                </a:tc>
                <a:tc>
                  <a:txBody>
                    <a:bodyPr/>
                    <a:lstStyle/>
                    <a:p>
                      <a:pPr latinLnBrk="1"/>
                      <a:r>
                        <a:rPr lang="en-US" altLang="ko-KR" sz="1400" kern="1200" baseline="0" dirty="0" smtClean="0">
                          <a:solidFill>
                            <a:schemeClr val="dk1"/>
                          </a:solidFill>
                          <a:latin typeface="+mn-lt"/>
                          <a:ea typeface="+mn-ea"/>
                          <a:cs typeface="+mn-cs"/>
                        </a:rPr>
                        <a:t>Preliminary PHY Proposal for IEEE 802.15.4m</a:t>
                      </a:r>
                      <a:endParaRPr lang="ko-KR" altLang="en-US" sz="1400" dirty="0"/>
                    </a:p>
                  </a:txBody>
                  <a:tcPr anchor="ctr"/>
                </a:tc>
                <a:tc>
                  <a:txBody>
                    <a:bodyPr/>
                    <a:lstStyle/>
                    <a:p>
                      <a:pPr algn="ctr" latinLnBrk="1"/>
                      <a:r>
                        <a:rPr lang="en-US" altLang="ko-KR" sz="1400" dirty="0" smtClean="0"/>
                        <a:t>Sasaki(Niigata University)</a:t>
                      </a:r>
                      <a:endParaRPr lang="ko-KR" altLang="en-US" sz="1400" dirty="0"/>
                    </a:p>
                  </a:txBody>
                  <a:tcPr anchor="ctr"/>
                </a:tc>
              </a:tr>
              <a:tr h="389352">
                <a:tc>
                  <a:txBody>
                    <a:bodyPr/>
                    <a:lstStyle/>
                    <a:p>
                      <a:pPr algn="ctr" latinLnBrk="1"/>
                      <a:r>
                        <a:rPr lang="en-US" altLang="ko-KR" sz="1400" dirty="0" smtClean="0"/>
                        <a:t>2</a:t>
                      </a:r>
                      <a:endParaRPr lang="ko-KR" altLang="en-US" sz="1400" dirty="0"/>
                    </a:p>
                  </a:txBody>
                  <a:tcPr anchor="ctr"/>
                </a:tc>
                <a:tc>
                  <a:txBody>
                    <a:bodyPr/>
                    <a:lstStyle/>
                    <a:p>
                      <a:pPr latinLnBrk="1"/>
                      <a:r>
                        <a:rPr lang="en-US" altLang="ko-KR" sz="1400" dirty="0" smtClean="0"/>
                        <a:t>15-12-0223-00</a:t>
                      </a:r>
                      <a:endParaRPr lang="ko-KR" altLang="en-US" sz="1400" dirty="0"/>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dirty="0" smtClean="0"/>
                        <a:t> Preliminary Proposal for TG4m </a:t>
                      </a:r>
                      <a:endParaRPr lang="ko-KR" altLang="en-US" sz="1400" dirty="0"/>
                    </a:p>
                  </a:txBody>
                  <a:tcPr anchor="ctr"/>
                </a:tc>
                <a:tc>
                  <a:txBody>
                    <a:bodyPr/>
                    <a:lstStyle/>
                    <a:p>
                      <a:pPr algn="ctr" fontAlgn="b"/>
                      <a:r>
                        <a:rPr lang="en-US" sz="1400" b="0" i="0" u="none" strike="noStrike" dirty="0">
                          <a:latin typeface="Times New Roman"/>
                        </a:rPr>
                        <a:t>Cristina Seibert (SSN) </a:t>
                      </a:r>
                    </a:p>
                  </a:txBody>
                  <a:tcPr marL="9525" marR="9525" marT="9525" marB="0" anchor="ctr"/>
                </a:tc>
              </a:tr>
              <a:tr h="389352">
                <a:tc>
                  <a:txBody>
                    <a:bodyPr/>
                    <a:lstStyle/>
                    <a:p>
                      <a:pPr algn="ctr" latinLnBrk="1"/>
                      <a:r>
                        <a:rPr lang="en-US" altLang="ko-KR" sz="1400" dirty="0" smtClean="0"/>
                        <a:t>3</a:t>
                      </a:r>
                      <a:endParaRPr lang="ko-KR" altLang="en-US" sz="1400" dirty="0"/>
                    </a:p>
                  </a:txBody>
                  <a:tcPr anchor="ctr"/>
                </a:tc>
                <a:tc>
                  <a:txBody>
                    <a:bodyPr/>
                    <a:lstStyle/>
                    <a:p>
                      <a:pPr latinLnBrk="1"/>
                      <a:r>
                        <a:rPr lang="en-US" altLang="ko-KR" sz="1400" dirty="0" smtClean="0"/>
                        <a:t>15-12-0222-00</a:t>
                      </a:r>
                      <a:endParaRPr lang="ko-KR" altLang="en-US" sz="1400" dirty="0"/>
                    </a:p>
                  </a:txBody>
                  <a:tcPr anchor="ctr"/>
                </a:tc>
                <a:tc>
                  <a:txBody>
                    <a:bodyPr/>
                    <a:lstStyle/>
                    <a:p>
                      <a:r>
                        <a:rPr lang="en-US" altLang="ko-KR" sz="1400" kern="1200" baseline="0" dirty="0" smtClean="0">
                          <a:solidFill>
                            <a:schemeClr val="dk1"/>
                          </a:solidFill>
                          <a:latin typeface="+mn-lt"/>
                          <a:ea typeface="+mn-ea"/>
                          <a:cs typeface="+mn-cs"/>
                        </a:rPr>
                        <a:t> PHY and MAC Proposal for IEEE 802.15.4m</a:t>
                      </a:r>
                      <a:endParaRPr lang="ko-KR" altLang="en-US" sz="1400" dirty="0"/>
                    </a:p>
                  </a:txBody>
                  <a:tcPr anchor="ctr"/>
                </a:tc>
                <a:tc>
                  <a:txBody>
                    <a:bodyPr/>
                    <a:lstStyle/>
                    <a:p>
                      <a:pPr algn="ctr" fontAlgn="b"/>
                      <a:r>
                        <a:rPr lang="en-US" sz="1400" b="0" i="0" u="none" strike="noStrike" dirty="0">
                          <a:latin typeface="Times New Roman"/>
                        </a:rPr>
                        <a:t>Chin-Sean Sum (NICT)</a:t>
                      </a:r>
                    </a:p>
                  </a:txBody>
                  <a:tcPr marL="9525" marR="9525" marT="9525" marB="0" anchor="ctr"/>
                </a:tc>
              </a:tr>
              <a:tr h="388743">
                <a:tc>
                  <a:txBody>
                    <a:bodyPr/>
                    <a:lstStyle/>
                    <a:p>
                      <a:pPr algn="ctr" latinLnBrk="1"/>
                      <a:r>
                        <a:rPr lang="en-US" altLang="ko-KR" sz="1400" dirty="0" smtClean="0"/>
                        <a:t>4</a:t>
                      </a:r>
                      <a:endParaRPr lang="ko-KR" altLang="en-US" sz="1400" dirty="0"/>
                    </a:p>
                  </a:txBody>
                  <a:tcPr anchor="ctr"/>
                </a:tc>
                <a:tc>
                  <a:txBody>
                    <a:bodyPr/>
                    <a:lstStyle/>
                    <a:p>
                      <a:pPr latinLnBrk="1"/>
                      <a:endParaRPr lang="ko-KR" altLang="en-US" sz="1400" dirty="0"/>
                    </a:p>
                  </a:txBody>
                  <a:tcPr anchor="ctr"/>
                </a:tc>
                <a:tc>
                  <a:txBody>
                    <a:bodyPr/>
                    <a:lstStyle/>
                    <a:p>
                      <a:pPr latinLnBrk="1"/>
                      <a:r>
                        <a:rPr lang="en-US" altLang="ko-KR" sz="1400" kern="1200" baseline="0" dirty="0" smtClean="0">
                          <a:solidFill>
                            <a:schemeClr val="dk1"/>
                          </a:solidFill>
                          <a:latin typeface="+mn-lt"/>
                          <a:ea typeface="+mn-ea"/>
                          <a:cs typeface="+mn-cs"/>
                        </a:rPr>
                        <a:t>PHY Proposal for IEEE 802.15.4m</a:t>
                      </a:r>
                      <a:endParaRPr lang="ko-KR" altLang="en-US" sz="1400" dirty="0"/>
                    </a:p>
                  </a:txBody>
                  <a:tcPr anchor="ctr"/>
                </a:tc>
                <a:tc>
                  <a:txBody>
                    <a:bodyPr/>
                    <a:lstStyle/>
                    <a:p>
                      <a:pPr marL="0" marR="0" indent="0" algn="ctr" defTabSz="457200" rtl="0" eaLnBrk="1" fontAlgn="auto" latinLnBrk="1" hangingPunct="1">
                        <a:lnSpc>
                          <a:spcPct val="100000"/>
                        </a:lnSpc>
                        <a:spcBef>
                          <a:spcPts val="0"/>
                        </a:spcBef>
                        <a:spcAft>
                          <a:spcPts val="0"/>
                        </a:spcAft>
                        <a:buClrTx/>
                        <a:buSzTx/>
                        <a:buFontTx/>
                        <a:buNone/>
                        <a:tabLst/>
                        <a:defRPr/>
                      </a:pPr>
                      <a:r>
                        <a:rPr lang="en-US" altLang="ko-KR" sz="1400" dirty="0" smtClean="0"/>
                        <a:t>C.</a:t>
                      </a:r>
                      <a:r>
                        <a:rPr lang="en-US" altLang="ko-KR" sz="1400" baseline="0" dirty="0" smtClean="0"/>
                        <a:t> H Shin(ETRI)</a:t>
                      </a:r>
                      <a:endParaRPr lang="ko-KR" altLang="en-US" sz="1400" dirty="0"/>
                    </a:p>
                  </a:txBody>
                  <a:tcPr anchor="ctr"/>
                </a:tc>
              </a:tr>
              <a:tr h="389352">
                <a:tc>
                  <a:txBody>
                    <a:bodyPr/>
                    <a:lstStyle/>
                    <a:p>
                      <a:pPr algn="ctr" latinLnBrk="1"/>
                      <a:r>
                        <a:rPr lang="en-US" altLang="ko-KR" sz="1400" dirty="0" smtClean="0"/>
                        <a:t>5</a:t>
                      </a:r>
                      <a:endParaRPr lang="ko-KR" altLang="en-US" sz="1400" dirty="0"/>
                    </a:p>
                  </a:txBody>
                  <a:tcPr anchor="ctr"/>
                </a:tc>
                <a:tc>
                  <a:txBody>
                    <a:bodyPr/>
                    <a:lstStyle/>
                    <a:p>
                      <a:pPr latinLnBrk="1"/>
                      <a:endParaRPr lang="ko-KR" altLang="en-US" sz="1400"/>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kern="1200" baseline="0" dirty="0" smtClean="0">
                          <a:solidFill>
                            <a:schemeClr val="dk1"/>
                          </a:solidFill>
                          <a:latin typeface="+mn-lt"/>
                          <a:ea typeface="+mn-ea"/>
                          <a:cs typeface="+mn-cs"/>
                        </a:rPr>
                        <a:t>MAC Proposal for IEEE 802.15.4m</a:t>
                      </a:r>
                      <a:endParaRPr lang="ko-KR" altLang="en-US" sz="1400" dirty="0"/>
                    </a:p>
                  </a:txBody>
                  <a:tcPr anchor="ctr"/>
                </a:tc>
                <a:tc>
                  <a:txBody>
                    <a:bodyPr/>
                    <a:lstStyle/>
                    <a:p>
                      <a:pPr algn="ctr" latinLnBrk="1"/>
                      <a:r>
                        <a:rPr lang="en-US" altLang="ko-KR" sz="1400" baseline="0" dirty="0" smtClean="0"/>
                        <a:t>Y. A. </a:t>
                      </a:r>
                      <a:r>
                        <a:rPr lang="en-US" altLang="ko-KR" sz="1400" baseline="0" dirty="0" err="1" smtClean="0"/>
                        <a:t>Jeon</a:t>
                      </a:r>
                      <a:r>
                        <a:rPr lang="en-US" altLang="ko-KR" sz="1400" baseline="0" dirty="0" smtClean="0"/>
                        <a:t>(ETRI)</a:t>
                      </a:r>
                      <a:endParaRPr lang="ko-KR" altLang="en-US" sz="1400" dirty="0"/>
                    </a:p>
                  </a:txBody>
                  <a:tcPr anchor="ctr"/>
                </a:tc>
              </a:tr>
              <a:tr h="389352">
                <a:tc>
                  <a:txBody>
                    <a:bodyPr/>
                    <a:lstStyle/>
                    <a:p>
                      <a:pPr marL="0" marR="0" indent="0" algn="ctr" defTabSz="457200" rtl="0" eaLnBrk="1" fontAlgn="auto" latinLnBrk="1" hangingPunct="1">
                        <a:lnSpc>
                          <a:spcPct val="100000"/>
                        </a:lnSpc>
                        <a:spcBef>
                          <a:spcPts val="0"/>
                        </a:spcBef>
                        <a:spcAft>
                          <a:spcPts val="0"/>
                        </a:spcAft>
                        <a:buClrTx/>
                        <a:buSzTx/>
                        <a:buFontTx/>
                        <a:buNone/>
                        <a:tabLst/>
                        <a:defRPr/>
                      </a:pPr>
                      <a:r>
                        <a:rPr lang="en-US" altLang="ko-KR" sz="1400" dirty="0" smtClean="0"/>
                        <a:t>6</a:t>
                      </a:r>
                      <a:endParaRPr lang="ko-KR" altLang="en-US" sz="1400" dirty="0" smtClean="0"/>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dirty="0" smtClean="0"/>
                        <a:t>15-12-0233-00</a:t>
                      </a:r>
                      <a:endParaRPr lang="ko-KR" altLang="en-US" sz="1400" dirty="0" smtClean="0"/>
                    </a:p>
                  </a:txBody>
                  <a:tcPr anchor="ctr"/>
                </a:tc>
                <a:tc>
                  <a:txBody>
                    <a:bodyPr/>
                    <a:lstStyle/>
                    <a:p>
                      <a:pPr latinLnBrk="1"/>
                      <a:r>
                        <a:rPr lang="en-US" altLang="ko-KR" sz="1400" dirty="0" smtClean="0"/>
                        <a:t>Relevant TVWS Work in 802.22)</a:t>
                      </a:r>
                      <a:endParaRPr lang="ko-KR" altLang="en-US" sz="1400" dirty="0"/>
                    </a:p>
                  </a:txBody>
                  <a:tcPr anchor="ctr"/>
                </a:tc>
                <a:tc>
                  <a:txBody>
                    <a:bodyPr/>
                    <a:lstStyle/>
                    <a:p>
                      <a:pPr algn="ctr" fontAlgn="b"/>
                      <a:r>
                        <a:rPr lang="en-US" sz="1400" b="0" i="0" u="none" strike="noStrike" dirty="0" err="1" smtClean="0">
                          <a:latin typeface="Times New Roman"/>
                        </a:rPr>
                        <a:t>Kunal</a:t>
                      </a:r>
                      <a:r>
                        <a:rPr lang="en-US" sz="1400" b="0" i="0" u="none" strike="noStrike" dirty="0" smtClean="0">
                          <a:latin typeface="Times New Roman"/>
                        </a:rPr>
                        <a:t> </a:t>
                      </a:r>
                      <a:r>
                        <a:rPr lang="en-US" sz="1400" b="0" i="0" u="none" strike="noStrike" dirty="0">
                          <a:latin typeface="Times New Roman"/>
                        </a:rPr>
                        <a:t>Shah (SSN) </a:t>
                      </a:r>
                    </a:p>
                  </a:txBody>
                  <a:tcPr marL="9525" marR="9525" marT="9525" marB="0" anchor="ctr"/>
                </a:tc>
              </a:tr>
              <a:tr h="389352">
                <a:tc>
                  <a:txBody>
                    <a:bodyPr/>
                    <a:lstStyle/>
                    <a:p>
                      <a:pPr algn="ctr" latinLnBrk="1"/>
                      <a:r>
                        <a:rPr lang="en-US" altLang="ko-KR" sz="1400" dirty="0" smtClean="0"/>
                        <a:t>7</a:t>
                      </a:r>
                      <a:endParaRPr lang="ko-KR" altLang="en-US" sz="1400" dirty="0"/>
                    </a:p>
                  </a:txBody>
                  <a:tcPr anchor="ctr"/>
                </a:tc>
                <a:tc>
                  <a:txBody>
                    <a:bodyPr/>
                    <a:lstStyle/>
                    <a:p>
                      <a:pPr latinLnBrk="1"/>
                      <a:endParaRPr lang="ko-KR" altLang="en-US" sz="1400"/>
                    </a:p>
                  </a:txBody>
                  <a:tcPr anchor="ctr"/>
                </a:tc>
                <a:tc>
                  <a:txBody>
                    <a:bodyPr/>
                    <a:lstStyle/>
                    <a:p>
                      <a:pPr latinLnBrk="1"/>
                      <a:r>
                        <a:rPr lang="en-US" altLang="ko-KR" sz="1400" dirty="0" smtClean="0"/>
                        <a:t>Direct Device-to-Device Data Transfer</a:t>
                      </a:r>
                      <a:endParaRPr lang="ko-KR" altLang="en-US" sz="1400" dirty="0"/>
                    </a:p>
                  </a:txBody>
                  <a:tcPr anchor="ctr"/>
                </a:tc>
                <a:tc>
                  <a:txBody>
                    <a:bodyPr/>
                    <a:lstStyle/>
                    <a:p>
                      <a:pPr algn="ctr" fontAlgn="b"/>
                      <a:r>
                        <a:rPr lang="en-US" sz="1400" b="0" i="0" u="none" strike="noStrike" dirty="0">
                          <a:latin typeface="Times New Roman"/>
                        </a:rPr>
                        <a:t>Ming-</a:t>
                      </a:r>
                      <a:r>
                        <a:rPr lang="en-US" sz="1400" b="0" i="0" u="none" strike="noStrike" dirty="0" err="1">
                          <a:latin typeface="Times New Roman"/>
                        </a:rPr>
                        <a:t>Tuo</a:t>
                      </a:r>
                      <a:r>
                        <a:rPr lang="en-US" sz="1400" b="0" i="0" u="none" strike="noStrike" dirty="0">
                          <a:latin typeface="Times New Roman"/>
                        </a:rPr>
                        <a:t> ZHOU (NICT) </a:t>
                      </a:r>
                    </a:p>
                  </a:txBody>
                  <a:tcPr marL="9525" marR="9525" marT="9525" marB="0" anchor="ctr"/>
                </a:tc>
              </a:tr>
              <a:tr h="389352">
                <a:tc>
                  <a:txBody>
                    <a:bodyPr/>
                    <a:lstStyle/>
                    <a:p>
                      <a:pPr algn="ctr" latinLnBrk="1"/>
                      <a:r>
                        <a:rPr lang="en-US" altLang="ko-KR" sz="1400" dirty="0" smtClean="0"/>
                        <a:t>8</a:t>
                      </a:r>
                      <a:endParaRPr lang="ko-KR" altLang="en-US" sz="1400" dirty="0"/>
                    </a:p>
                  </a:txBody>
                  <a:tcPr anchor="ctr"/>
                </a:tc>
                <a:tc>
                  <a:txBody>
                    <a:bodyPr/>
                    <a:lstStyle/>
                    <a:p>
                      <a:pPr latinLnBrk="1"/>
                      <a:endParaRPr lang="ko-KR" altLang="en-US" sz="1400" dirty="0"/>
                    </a:p>
                  </a:txBody>
                  <a:tcPr anchor="ctr"/>
                </a:tc>
                <a:tc>
                  <a:txBody>
                    <a:bodyPr/>
                    <a:lstStyle/>
                    <a:p>
                      <a:pPr algn="ctr" latinLnBrk="1"/>
                      <a:r>
                        <a:rPr lang="en-US" altLang="ko-KR" sz="1400" dirty="0" smtClean="0"/>
                        <a:t>-</a:t>
                      </a:r>
                      <a:endParaRPr lang="ko-KR" altLang="en-US" sz="1400" dirty="0"/>
                    </a:p>
                  </a:txBody>
                  <a:tcPr anchor="ctr"/>
                </a:tc>
                <a:tc>
                  <a:txBody>
                    <a:bodyPr/>
                    <a:lstStyle/>
                    <a:p>
                      <a:pPr algn="ctr" fontAlgn="b"/>
                      <a:r>
                        <a:rPr lang="en-US" sz="1400" b="0" i="0" u="none" strike="noStrike" dirty="0" err="1">
                          <a:latin typeface="Times New Roman"/>
                        </a:rPr>
                        <a:t>Alina</a:t>
                      </a:r>
                      <a:r>
                        <a:rPr lang="en-US" sz="1400" b="0" i="0" u="none" strike="noStrike" dirty="0">
                          <a:latin typeface="Times New Roman"/>
                        </a:rPr>
                        <a:t> Lu </a:t>
                      </a:r>
                      <a:r>
                        <a:rPr lang="en-US" sz="1400" b="0" i="0" u="none" strike="noStrike" dirty="0" err="1">
                          <a:latin typeface="Times New Roman"/>
                        </a:rPr>
                        <a:t>Liru</a:t>
                      </a:r>
                      <a:r>
                        <a:rPr lang="en-US" sz="1400" b="0" i="0" u="none" strike="noStrike" dirty="0">
                          <a:latin typeface="Times New Roman"/>
                        </a:rPr>
                        <a:t> (NICT)</a:t>
                      </a:r>
                    </a:p>
                  </a:txBody>
                  <a:tcPr marL="9525" marR="9525" marT="9525" marB="0" anchor="ctr"/>
                </a:tc>
              </a:tr>
              <a:tr h="201225">
                <a:tc>
                  <a:txBody>
                    <a:bodyPr/>
                    <a:lstStyle/>
                    <a:p>
                      <a:pPr algn="ctr" latinLnBrk="1"/>
                      <a:r>
                        <a:rPr lang="en-US" altLang="ko-KR" sz="1400" dirty="0" smtClean="0"/>
                        <a:t>9</a:t>
                      </a:r>
                      <a:endParaRPr lang="ko-KR" altLang="en-US" sz="1400" dirty="0"/>
                    </a:p>
                  </a:txBody>
                  <a:tcPr anchor="ctr"/>
                </a:tc>
                <a:tc>
                  <a:txBody>
                    <a:bodyPr/>
                    <a:lstStyle/>
                    <a:p>
                      <a:pPr latinLnBrk="1"/>
                      <a:endParaRPr lang="ko-KR" altLang="en-US" sz="1400" dirty="0"/>
                    </a:p>
                  </a:txBody>
                  <a:tcPr anchor="ctr"/>
                </a:tc>
                <a:tc>
                  <a:txBody>
                    <a:bodyPr/>
                    <a:lstStyle/>
                    <a:p>
                      <a:pPr latinLnBrk="1"/>
                      <a:r>
                        <a:rPr lang="en-US" altLang="ko-KR" sz="1400" dirty="0" smtClean="0"/>
                        <a:t>Ranging and Localization Support</a:t>
                      </a:r>
                      <a:endParaRPr lang="ko-KR" altLang="en-US" sz="1400" dirty="0"/>
                    </a:p>
                  </a:txBody>
                  <a:tcPr anchor="ctr"/>
                </a:tc>
                <a:tc>
                  <a:txBody>
                    <a:bodyPr/>
                    <a:lstStyle/>
                    <a:p>
                      <a:pPr algn="ctr" fontAlgn="b"/>
                      <a:r>
                        <a:rPr lang="en-US" sz="1400" b="0" i="0" u="none" strike="noStrike" dirty="0">
                          <a:latin typeface="Times New Roman"/>
                        </a:rPr>
                        <a:t>Benjamin A. Rolfe (Blind Creek Associates) </a:t>
                      </a:r>
                    </a:p>
                  </a:txBody>
                  <a:tcPr marL="9525" marR="9525" marT="9525" marB="0" anchor="ctr"/>
                </a:tc>
              </a:tr>
              <a:tr h="458021">
                <a:tc>
                  <a:txBody>
                    <a:bodyPr/>
                    <a:lstStyle/>
                    <a:p>
                      <a:pPr algn="ctr" latinLnBrk="1"/>
                      <a:r>
                        <a:rPr lang="en-US" altLang="ko-KR" sz="1400" dirty="0" smtClean="0"/>
                        <a:t>10</a:t>
                      </a:r>
                      <a:endParaRPr lang="ko-KR" altLang="en-US" sz="1400" dirty="0"/>
                    </a:p>
                  </a:txBody>
                  <a:tcPr anchor="ctr"/>
                </a:tc>
                <a:tc>
                  <a:txBody>
                    <a:bodyPr/>
                    <a:lstStyle/>
                    <a:p>
                      <a:pPr latinLnBrk="1"/>
                      <a:endParaRPr lang="ko-KR" altLang="en-US" sz="1400" dirty="0"/>
                    </a:p>
                  </a:txBody>
                  <a:tcPr anchor="ctr"/>
                </a:tc>
                <a:tc>
                  <a:txBody>
                    <a:bodyPr/>
                    <a:lstStyle/>
                    <a:p>
                      <a:pPr algn="l" latinLnBrk="1"/>
                      <a:r>
                        <a:rPr lang="en-US" altLang="ko-KR" sz="1400" dirty="0" smtClean="0"/>
                        <a:t>OFDM Filtering for TG4m</a:t>
                      </a:r>
                      <a:endParaRPr lang="ko-KR" altLang="en-US" sz="1400" dirty="0"/>
                    </a:p>
                  </a:txBody>
                  <a:tcPr anchor="ctr"/>
                </a:tc>
                <a:tc>
                  <a:txBody>
                    <a:bodyPr/>
                    <a:lstStyle/>
                    <a:p>
                      <a:pPr algn="ctr" fontAlgn="b"/>
                      <a:r>
                        <a:rPr lang="en-US" sz="1400" b="0" i="0" u="none" strike="noStrike" dirty="0" err="1" smtClean="0">
                          <a:latin typeface="Times New Roman"/>
                        </a:rPr>
                        <a:t>Soo</a:t>
                      </a:r>
                      <a:r>
                        <a:rPr lang="en-US" sz="1400" b="0" i="0" u="none" strike="noStrike" dirty="0" smtClean="0">
                          <a:latin typeface="Times New Roman"/>
                        </a:rPr>
                        <a:t>-Young Chang(CSUS)</a:t>
                      </a:r>
                      <a:endParaRPr lang="en-US" sz="1400" b="0" i="0" u="none" strike="noStrike" dirty="0">
                        <a:latin typeface="Times New Roman"/>
                      </a:endParaRPr>
                    </a:p>
                  </a:txBody>
                  <a:tcPr marL="9525" marR="9525" marT="9525" marB="0" anchor="ctr"/>
                </a:tc>
              </a:tr>
            </a:tbl>
          </a:graphicData>
        </a:graphic>
      </p:graphicFrame>
      <p:sp>
        <p:nvSpPr>
          <p:cNvPr id="9" name="Content Placeholder 2"/>
          <p:cNvSpPr>
            <a:spLocks noGrp="1"/>
          </p:cNvSpPr>
          <p:nvPr>
            <p:ph idx="1"/>
          </p:nvPr>
        </p:nvSpPr>
        <p:spPr>
          <a:xfrm>
            <a:off x="304800" y="1219200"/>
            <a:ext cx="8686800" cy="533400"/>
          </a:xfrm>
        </p:spPr>
        <p:txBody>
          <a:bodyPr/>
          <a:lstStyle/>
          <a:p>
            <a:pPr>
              <a:spcBef>
                <a:spcPts val="1200"/>
              </a:spcBef>
            </a:pPr>
            <a:r>
              <a:rPr lang="en-US" altLang="ko-KR" dirty="0" smtClean="0">
                <a:ea typeface="ＭＳ Ｐゴシック" pitchFamily="-65" charset="-128"/>
              </a:rPr>
              <a:t>Call for Intent</a:t>
            </a:r>
          </a:p>
          <a:p>
            <a:pPr>
              <a:spcBef>
                <a:spcPts val="1200"/>
              </a:spcBef>
              <a:buNone/>
            </a:pPr>
            <a:r>
              <a:rPr lang="en-US" altLang="ko-KR" dirty="0" smtClean="0">
                <a:ea typeface="ＭＳ Ｐゴシック" pitchFamily="-65" charset="-128"/>
              </a:rPr>
              <a:t>    </a:t>
            </a:r>
            <a:endParaRPr lang="en-US" dirty="0" smtClean="0">
              <a:ea typeface="ＭＳ Ｐゴシック" pitchFamily="-65"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153400" cy="762000"/>
          </a:xfrm>
        </p:spPr>
        <p:txBody>
          <a:bodyPr/>
          <a:lstStyle/>
          <a:p>
            <a:r>
              <a:rPr lang="en-US" b="1" dirty="0" smtClean="0"/>
              <a:t>Meeting Goal This Week</a:t>
            </a:r>
            <a:endParaRPr lang="en-US" b="1" dirty="0"/>
          </a:p>
        </p:txBody>
      </p:sp>
      <p:sp>
        <p:nvSpPr>
          <p:cNvPr id="3" name="Content Placeholder 2"/>
          <p:cNvSpPr>
            <a:spLocks noGrp="1"/>
          </p:cNvSpPr>
          <p:nvPr>
            <p:ph idx="1"/>
          </p:nvPr>
        </p:nvSpPr>
        <p:spPr>
          <a:xfrm>
            <a:off x="609600" y="2133600"/>
            <a:ext cx="8153400" cy="4038600"/>
          </a:xfrm>
        </p:spPr>
        <p:txBody>
          <a:bodyPr/>
          <a:lstStyle/>
          <a:p>
            <a:r>
              <a:rPr lang="en-US" altLang="ko-KR" dirty="0" smtClean="0">
                <a:ea typeface="ＭＳ Ｐゴシック" pitchFamily="-65" charset="-128"/>
              </a:rPr>
              <a:t>Hear Preliminary Proposal Presentations</a:t>
            </a:r>
          </a:p>
          <a:p>
            <a:pPr>
              <a:spcBef>
                <a:spcPts val="1200"/>
              </a:spcBef>
            </a:pPr>
            <a:r>
              <a:rPr lang="en-US" dirty="0" smtClean="0">
                <a:ea typeface="ＭＳ Ｐゴシック" pitchFamily="-65" charset="-128"/>
              </a:rPr>
              <a:t>Hear technical Presentations if any </a:t>
            </a:r>
          </a:p>
          <a:p>
            <a:pPr>
              <a:spcBef>
                <a:spcPts val="1200"/>
              </a:spcBef>
            </a:pPr>
            <a:r>
              <a:rPr lang="en-US" dirty="0" smtClean="0">
                <a:ea typeface="ＭＳ Ｐゴシック" pitchFamily="-65" charset="-128"/>
              </a:rPr>
              <a:t>Discuss timeline and next steps </a:t>
            </a:r>
          </a:p>
        </p:txBody>
      </p:sp>
      <p:sp>
        <p:nvSpPr>
          <p:cNvPr id="4" name="Footer Placeholder 3"/>
          <p:cNvSpPr>
            <a:spLocks noGrp="1"/>
          </p:cNvSpPr>
          <p:nvPr>
            <p:ph type="ftr" sz="quarter" idx="10"/>
          </p:nvPr>
        </p:nvSpPr>
        <p:spPr/>
        <p:txBody>
          <a:bodyPr/>
          <a:lstStyle/>
          <a:p>
            <a:r>
              <a:rPr lang="en-US" dirty="0" smtClean="0"/>
              <a:t>Sangsung </a:t>
            </a:r>
            <a:r>
              <a:rPr lang="en-US" dirty="0" err="1" smtClean="0"/>
              <a:t>Choi</a:t>
            </a:r>
            <a:r>
              <a:rPr lang="en-US" dirty="0" smtClean="0"/>
              <a:t>(ETRI)</a:t>
            </a:r>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7</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May 2012</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4"/>
          <p:cNvSpPr>
            <a:spLocks noGrp="1" noChangeArrowheads="1"/>
          </p:cNvSpPr>
          <p:nvPr>
            <p:ph type="title" idx="4294967295"/>
          </p:nvPr>
        </p:nvSpPr>
        <p:spPr>
          <a:xfrm>
            <a:off x="762000" y="685800"/>
            <a:ext cx="7772400" cy="990600"/>
          </a:xfrm>
        </p:spPr>
        <p:txBody>
          <a:bodyPr/>
          <a:lstStyle/>
          <a:p>
            <a:r>
              <a:rPr lang="en-US" b="1" dirty="0" smtClean="0"/>
              <a:t>Meeting Slots</a:t>
            </a:r>
          </a:p>
        </p:txBody>
      </p:sp>
      <p:graphicFrame>
        <p:nvGraphicFramePr>
          <p:cNvPr id="37978" name="Group 90"/>
          <p:cNvGraphicFramePr>
            <a:graphicFrameLocks noGrp="1"/>
          </p:cNvGraphicFramePr>
          <p:nvPr>
            <p:ph type="tbl" idx="4294967295"/>
          </p:nvPr>
        </p:nvGraphicFramePr>
        <p:xfrm>
          <a:off x="381000" y="1676400"/>
          <a:ext cx="8305800" cy="4419600"/>
        </p:xfrm>
        <a:graphic>
          <a:graphicData uri="http://schemas.openxmlformats.org/drawingml/2006/table">
            <a:tbl>
              <a:tblPr/>
              <a:tblGrid>
                <a:gridCol w="765838"/>
                <a:gridCol w="1901161"/>
                <a:gridCol w="1905000"/>
                <a:gridCol w="1752600"/>
                <a:gridCol w="1981201"/>
              </a:tblGrid>
              <a:tr h="6858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Monday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Tuesday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Wednesday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Thursday</a:t>
                      </a:r>
                    </a:p>
                  </a:txBody>
                  <a:tcPr anchor="ctr" anchorCtr="1"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144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nSpc>
                          <a:spcPct val="100000"/>
                        </a:lnSpc>
                      </a:pPr>
                      <a:endParaRPr lang="en-US" dirty="0" smtClean="0">
                        <a:latin typeface="+mn-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179388" indent="-179388">
                        <a:lnSpc>
                          <a:spcPct val="100000"/>
                        </a:lnSpc>
                        <a:spcBef>
                          <a:spcPts val="1200"/>
                        </a:spcBef>
                        <a:buFont typeface="Arial" pitchFamily="34" charset="0"/>
                        <a:buChar char="•"/>
                      </a:pPr>
                      <a:r>
                        <a:rPr lang="en-US" baseline="0" dirty="0" smtClean="0"/>
                        <a:t>Hear Preliminary Proposals</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kumimoji="0" lang="en-US" altLang="ko-KR" sz="1800" b="0" i="0" u="none" strike="noStrike" kern="1200" cap="none" spc="0" normalizeH="0" baseline="0" noProof="0" dirty="0" smtClean="0">
                          <a:ln>
                            <a:noFill/>
                          </a:ln>
                          <a:solidFill>
                            <a:srgbClr val="000000"/>
                          </a:solidFill>
                          <a:effectLst/>
                          <a:uLnTx/>
                          <a:uFillTx/>
                          <a:latin typeface="+mn-lt"/>
                          <a:ea typeface="+mn-ea"/>
                          <a:cs typeface="+mn-cs"/>
                        </a:rPr>
                        <a:t>Hear Preliminary Proposals</a:t>
                      </a:r>
                      <a:endParaRPr lang="en-US"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defRPr/>
                      </a:pPr>
                      <a:endParaRPr kumimoji="0" lang="en-US" sz="1800" b="0" i="0" u="none" strike="noStrike" kern="1200" cap="none" normalizeH="0" baseline="0" dirty="0">
                        <a:ln>
                          <a:noFill/>
                        </a:ln>
                        <a:solidFill>
                          <a:schemeClr val="tx1"/>
                        </a:solidFill>
                        <a:effectLst/>
                        <a:latin typeface="Arial" pitchFamily="34" charset="0"/>
                        <a:ea typeface="ＭＳ Ｐゴシック" pitchFamily="-65" charset="-128"/>
                        <a:cs typeface="+mn-cs"/>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906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179388" indent="-179388">
                        <a:lnSpc>
                          <a:spcPct val="100000"/>
                        </a:lnSpc>
                        <a:spcBef>
                          <a:spcPts val="1200"/>
                        </a:spcBef>
                        <a:buFont typeface="Arial" pitchFamily="34" charset="0"/>
                        <a:buChar char="•"/>
                      </a:pPr>
                      <a:r>
                        <a:rPr lang="en-US" altLang="ko-KR" dirty="0" smtClean="0"/>
                        <a:t>Opening Logistics</a:t>
                      </a:r>
                      <a:endParaRPr lang="en-US" altLang="ko-KR" baseline="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90488" marR="0" lvl="0" indent="-904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baseline="0" dirty="0" smtClean="0"/>
                        <a:t> Hear Preliminary Proposals</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a:lnSpc>
                          <a:spcPct val="100000"/>
                        </a:lnSpc>
                      </a:pPr>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defRPr/>
                      </a:pPr>
                      <a:endParaRPr kumimoji="0" lang="en-US" altLang="ko-KR" sz="1800" b="0" i="0" u="none" strike="noStrike" kern="1200" cap="none" spc="0" normalizeH="0" baseline="0" noProof="0" dirty="0" smtClean="0">
                        <a:ln>
                          <a:noFill/>
                        </a:ln>
                        <a:solidFill>
                          <a:srgbClr val="000000"/>
                        </a:solidFill>
                        <a:effectLst/>
                        <a:uLnTx/>
                        <a:uFillTx/>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05669">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PM1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179388" marR="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baseline="0" dirty="0" smtClean="0"/>
                        <a:t>Hear Preliminary Proposals</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algn="ctr">
                        <a:lnSpc>
                          <a:spcPct val="100000"/>
                        </a:lnSpc>
                        <a:spcBef>
                          <a:spcPts val="1200"/>
                        </a:spcBef>
                        <a:buFont typeface="Arial" pitchFamily="34" charset="0"/>
                        <a:buChar char="•"/>
                      </a:pPr>
                      <a:endParaRPr kumimoji="0" lang="en-US" altLang="ko-KR" sz="1800" b="0" i="0" u="none" strike="noStrike" kern="1200" cap="none" spc="0" normalizeH="0" baseline="0" noProof="0" dirty="0" smtClean="0">
                        <a:ln>
                          <a:noFill/>
                        </a:ln>
                        <a:solidFill>
                          <a:srgbClr val="000000"/>
                        </a:solidFill>
                        <a:effectLst/>
                        <a:uLnTx/>
                        <a:uFillTx/>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pitchFamily="34" charset="0"/>
                        <a:buChar char="•"/>
                        <a:tabLst/>
                        <a:defRPr/>
                      </a:pPr>
                      <a:endParaRPr kumimoji="0" lang="en-US" sz="1800" b="0" i="0" u="none" strike="noStrike" kern="1200" cap="none" normalizeH="0" baseline="0" dirty="0">
                        <a:ln>
                          <a:noFill/>
                        </a:ln>
                        <a:solidFill>
                          <a:schemeClr val="tx1"/>
                        </a:solidFill>
                        <a:effectLst/>
                        <a:latin typeface="Arial" pitchFamily="34" charset="0"/>
                        <a:ea typeface="ＭＳ Ｐゴシック" pitchFamily="-65" charset="-128"/>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179388" marR="0" lvl="0" indent="-179388"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altLang="ko-KR" sz="1800" b="0" i="0" u="none" strike="noStrike" kern="1200" cap="none" spc="0" normalizeH="0" baseline="0" noProof="0" dirty="0" smtClean="0">
                          <a:ln>
                            <a:noFill/>
                          </a:ln>
                          <a:solidFill>
                            <a:srgbClr val="000000"/>
                          </a:solidFill>
                          <a:effectLst/>
                          <a:uLnTx/>
                          <a:uFillTx/>
                          <a:latin typeface="+mn-lt"/>
                          <a:ea typeface="+mn-ea"/>
                          <a:cs typeface="+mn-cs"/>
                        </a:rPr>
                        <a:t>Discuss final Call for Proposals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r>
              <a:tr h="81849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PM2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baseline="0" dirty="0" smtClean="0"/>
                        <a:t>Hear Preliminary Proposals</a:t>
                      </a: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457200" rtl="0" eaLnBrk="1" fontAlgn="auto" latinLnBrk="0" hangingPunct="1">
                        <a:lnSpc>
                          <a:spcPct val="100000"/>
                        </a:lnSpc>
                        <a:spcBef>
                          <a:spcPts val="1200"/>
                        </a:spcBef>
                        <a:spcAft>
                          <a:spcPts val="0"/>
                        </a:spcAft>
                        <a:buClrTx/>
                        <a:buSzTx/>
                        <a:buFont typeface="Arial" pitchFamily="34" charset="0"/>
                        <a:buChar char="•"/>
                        <a:tabLst/>
                        <a:defRPr/>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pitchFamily="34" charset="0"/>
                        <a:buChar char="•"/>
                        <a:tabLst/>
                        <a:defRPr/>
                      </a:pPr>
                      <a:endParaRPr kumimoji="0" lang="en-US" sz="1800" b="0" i="0" u="none" strike="noStrike" kern="1200" cap="none" normalizeH="0" baseline="0" dirty="0">
                        <a:ln>
                          <a:noFill/>
                        </a:ln>
                        <a:solidFill>
                          <a:schemeClr val="tx1"/>
                        </a:solidFill>
                        <a:effectLst/>
                        <a:latin typeface="Arial" pitchFamily="34" charset="0"/>
                        <a:ea typeface="ＭＳ Ｐゴシック" pitchFamily="-65" charset="-128"/>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179388" marR="0" lvl="0" indent="-179388" algn="l" defTabSz="914400" rtl="0" eaLnBrk="0" fontAlgn="base" latinLnBrk="0" hangingPunct="0">
                        <a:lnSpc>
                          <a:spcPct val="100000"/>
                        </a:lnSpc>
                        <a:spcBef>
                          <a:spcPct val="20000"/>
                        </a:spcBef>
                        <a:spcAft>
                          <a:spcPct val="0"/>
                        </a:spcAft>
                        <a:buClrTx/>
                        <a:buSzTx/>
                        <a:buFont typeface="Arial" pitchFamily="34" charset="0"/>
                        <a:buChar char="•"/>
                        <a:tabLst>
                          <a:tab pos="179388" algn="l"/>
                        </a:tabLst>
                        <a:defRPr/>
                      </a:pPr>
                      <a:r>
                        <a:rPr kumimoji="0" lang="en-US" altLang="ko-KR" sz="1800" b="0" i="0" u="none" strike="noStrike" kern="1200" cap="none" spc="0" normalizeH="0" baseline="0" noProof="0" dirty="0" smtClean="0">
                          <a:ln>
                            <a:noFill/>
                          </a:ln>
                          <a:solidFill>
                            <a:srgbClr val="000000"/>
                          </a:solidFill>
                          <a:effectLst/>
                          <a:uLnTx/>
                          <a:uFillTx/>
                          <a:latin typeface="+mn-lt"/>
                          <a:ea typeface="+mn-ea"/>
                          <a:cs typeface="+mn-cs"/>
                        </a:rPr>
                        <a:t> Discuss Next Step</a:t>
                      </a:r>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r>
            </a:tbl>
          </a:graphicData>
        </a:graphic>
      </p:graphicFrame>
      <p:sp>
        <p:nvSpPr>
          <p:cNvPr id="8" name="Date Placeholder 5"/>
          <p:cNvSpPr>
            <a:spLocks noGrp="1"/>
          </p:cNvSpPr>
          <p:nvPr>
            <p:ph type="dt" sz="quarter" idx="12"/>
          </p:nvPr>
        </p:nvSpPr>
        <p:spPr>
          <a:xfrm>
            <a:off x="609600" y="304800"/>
            <a:ext cx="1905000" cy="247650"/>
          </a:xfrm>
          <a:noFill/>
        </p:spPr>
        <p:txBody>
          <a:bodyPr/>
          <a:lstStyle/>
          <a:p>
            <a:r>
              <a:rPr lang="en-US" altLang="ko-KR" smtClean="0"/>
              <a:t>May 2012</a:t>
            </a:r>
            <a:endParaRPr lang="en-US" dirty="0"/>
          </a:p>
        </p:txBody>
      </p:sp>
      <p:sp>
        <p:nvSpPr>
          <p:cNvPr id="9" name="Footer Placeholder 3"/>
          <p:cNvSpPr>
            <a:spLocks noGrp="1"/>
          </p:cNvSpPr>
          <p:nvPr>
            <p:ph type="ftr" sz="quarter" idx="10"/>
          </p:nvPr>
        </p:nvSpPr>
        <p:spPr>
          <a:xfrm>
            <a:off x="6172201" y="6520934"/>
            <a:ext cx="2438400" cy="184666"/>
          </a:xfrm>
        </p:spPr>
        <p:txBody>
          <a:bodyPr/>
          <a:lstStyle/>
          <a:p>
            <a:r>
              <a:rPr lang="en-US" dirty="0" smtClean="0"/>
              <a:t>Sangsung </a:t>
            </a:r>
            <a:r>
              <a:rPr lang="en-US" dirty="0" err="1" smtClean="0"/>
              <a:t>Choi</a:t>
            </a:r>
            <a:r>
              <a:rPr lang="en-US" dirty="0" smtClean="0"/>
              <a:t>(ETRI)</a:t>
            </a:r>
          </a:p>
        </p:txBody>
      </p:sp>
      <p:sp>
        <p:nvSpPr>
          <p:cNvPr id="7" name="슬라이드 번호 개체 틀 6"/>
          <p:cNvSpPr>
            <a:spLocks noGrp="1"/>
          </p:cNvSpPr>
          <p:nvPr>
            <p:ph type="sldNum" sz="quarter" idx="11"/>
          </p:nvPr>
        </p:nvSpPr>
        <p:spPr>
          <a:xfrm>
            <a:off x="4421189" y="6523038"/>
            <a:ext cx="530225" cy="182562"/>
          </a:xfrm>
        </p:spPr>
        <p:txBody>
          <a:bodyPr/>
          <a:lstStyle/>
          <a:p>
            <a:pPr>
              <a:defRPr/>
            </a:pPr>
            <a:r>
              <a:rPr lang="en-US" dirty="0" smtClean="0"/>
              <a:t>Slide </a:t>
            </a:r>
            <a:fld id="{CBB17340-4413-48FA-98F5-B0F34060CDC9}" type="slidenum">
              <a:rPr lang="en-US" smtClean="0"/>
              <a:pPr>
                <a:defRPr/>
              </a:pPr>
              <a:t>8</a:t>
            </a:fld>
            <a:endParaRPr lang="en-US"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1027"/>
          <p:cNvSpPr>
            <a:spLocks noGrp="1" noChangeArrowheads="1"/>
          </p:cNvSpPr>
          <p:nvPr>
            <p:ph type="body" idx="4294967295"/>
          </p:nvPr>
        </p:nvSpPr>
        <p:spPr>
          <a:xfrm>
            <a:off x="152400" y="1066800"/>
            <a:ext cx="8763000" cy="5486400"/>
          </a:xfrm>
          <a:noFill/>
        </p:spPr>
        <p:txBody>
          <a:bodyPr lIns="90487" tIns="44450" rIns="90487" bIns="44450"/>
          <a:lstStyle/>
          <a:p>
            <a:pPr>
              <a:lnSpc>
                <a:spcPct val="80000"/>
              </a:lnSpc>
              <a:spcAft>
                <a:spcPct val="30000"/>
              </a:spcAft>
              <a:buFont typeface="Monotype Sorts" pitchFamily="-65" charset="2"/>
              <a:buNone/>
            </a:pPr>
            <a:r>
              <a:rPr lang="en-US" sz="1800" b="1" dirty="0" smtClean="0"/>
              <a:t>	</a:t>
            </a:r>
            <a:r>
              <a:rPr lang="en-US" sz="1600" b="1" dirty="0" smtClean="0"/>
              <a:t>The IEEE-SA strongly recommends that at each WG meeting the chair or a designee:</a:t>
            </a:r>
            <a:endParaRPr lang="en-US" sz="1600" dirty="0" smtClean="0"/>
          </a:p>
          <a:p>
            <a:pPr lvl="1">
              <a:lnSpc>
                <a:spcPct val="80000"/>
              </a:lnSpc>
            </a:pPr>
            <a:r>
              <a:rPr lang="en-US" sz="1400" b="1" dirty="0" smtClean="0">
                <a:ea typeface="ＭＳ Ｐゴシック" pitchFamily="-65" charset="-128"/>
              </a:rPr>
              <a:t>Show slides #1 through #4 of this presentation</a:t>
            </a:r>
          </a:p>
          <a:p>
            <a:pPr lvl="1">
              <a:lnSpc>
                <a:spcPct val="80000"/>
              </a:lnSpc>
            </a:pPr>
            <a:r>
              <a:rPr lang="en-US" sz="1400" b="1" dirty="0" smtClean="0">
                <a:ea typeface="ＭＳ Ｐゴシック" pitchFamily="-65" charset="-128"/>
              </a:rPr>
              <a:t>Advise the WG attendees that:</a:t>
            </a:r>
            <a:r>
              <a:rPr lang="en-US" sz="1400" dirty="0" smtClean="0">
                <a:ea typeface="ＭＳ Ｐゴシック" pitchFamily="-65" charset="-128"/>
              </a:rPr>
              <a:t> </a:t>
            </a:r>
          </a:p>
          <a:p>
            <a:pPr lvl="2">
              <a:lnSpc>
                <a:spcPct val="80000"/>
              </a:lnSpc>
            </a:pPr>
            <a:r>
              <a:rPr lang="en-US" sz="1400" dirty="0" smtClean="0">
                <a:ea typeface="ＭＳ Ｐゴシック" pitchFamily="-65" charset="-128"/>
              </a:rPr>
              <a:t>The IEEE’s patent policy is consistent with the ANSI patent policy and is described in Clause 6 of the </a:t>
            </a:r>
            <a:r>
              <a:rPr lang="en-US" sz="1400" i="1" dirty="0" smtClean="0">
                <a:ea typeface="ＭＳ Ｐゴシック" pitchFamily="-65" charset="-128"/>
              </a:rPr>
              <a:t>IEEE-SA Standards Board Bylaws</a:t>
            </a:r>
            <a:r>
              <a:rPr lang="en-US" sz="1400" dirty="0" smtClean="0">
                <a:ea typeface="ＭＳ Ｐゴシック" pitchFamily="-65" charset="-128"/>
              </a:rPr>
              <a:t>;</a:t>
            </a:r>
          </a:p>
          <a:p>
            <a:pPr lvl="2">
              <a:lnSpc>
                <a:spcPct val="80000"/>
              </a:lnSpc>
            </a:pPr>
            <a:r>
              <a:rPr lang="en-US" sz="1400" dirty="0" smtClean="0">
                <a:ea typeface="ＭＳ Ｐゴシック" pitchFamily="-65" charset="-128"/>
              </a:rPr>
              <a:t>Early identification of patent claims which may be essential for the use of standards under development is strongly encouraged; </a:t>
            </a:r>
          </a:p>
          <a:p>
            <a:pPr lvl="2">
              <a:lnSpc>
                <a:spcPct val="80000"/>
              </a:lnSpc>
            </a:pPr>
            <a:r>
              <a:rPr lang="en-US" sz="1400" dirty="0" smtClean="0">
                <a:ea typeface="ＭＳ Ｐゴシック" pitchFamily="-65" charset="-128"/>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smtClean="0">
                <a:ea typeface="ＭＳ Ｐゴシック" pitchFamily="-65" charset="-128"/>
              </a:rPr>
            </a:br>
            <a:endParaRPr lang="en-US" sz="1400" dirty="0" smtClean="0">
              <a:ea typeface="ＭＳ Ｐゴシック" pitchFamily="-65" charset="-128"/>
            </a:endParaRPr>
          </a:p>
          <a:p>
            <a:pPr lvl="1">
              <a:lnSpc>
                <a:spcPct val="20000"/>
              </a:lnSpc>
            </a:pPr>
            <a:r>
              <a:rPr lang="en-US" sz="1400" b="1" dirty="0" smtClean="0">
                <a:ea typeface="ＭＳ Ｐゴシック" pitchFamily="-65" charset="-128"/>
              </a:rPr>
              <a:t>Instruct the WG Secretary to record in the minutes of the relevant WG meeting:</a:t>
            </a:r>
            <a:r>
              <a:rPr lang="en-US" sz="900" dirty="0" smtClean="0">
                <a:ea typeface="ＭＳ Ｐゴシック" pitchFamily="-65" charset="-128"/>
              </a:rPr>
              <a:t> </a:t>
            </a:r>
          </a:p>
          <a:p>
            <a:pPr lvl="2">
              <a:lnSpc>
                <a:spcPct val="80000"/>
              </a:lnSpc>
            </a:pPr>
            <a:r>
              <a:rPr lang="en-US" sz="1400" dirty="0" smtClean="0">
                <a:ea typeface="ＭＳ Ｐゴシック" pitchFamily="-65" charset="-128"/>
              </a:rPr>
              <a:t>That the foregoing information was provided and that slides 1 through 4 (and this slide 0, if applicable) were shown; </a:t>
            </a:r>
          </a:p>
          <a:p>
            <a:pPr lvl="2">
              <a:lnSpc>
                <a:spcPct val="80000"/>
              </a:lnSpc>
            </a:pPr>
            <a:r>
              <a:rPr lang="en-US" sz="1400" dirty="0" smtClean="0">
                <a:ea typeface="ＭＳ Ｐゴシック" pitchFamily="-65" charset="-128"/>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dirty="0" smtClean="0">
                <a:ea typeface="ＭＳ Ｐゴシック" pitchFamily="-65" charset="-128"/>
              </a:rPr>
              <a:t>Any responses that were given, specifically the patent claim(s)/patent application claim(s) and/or the holder of the patent claim(s)/patent application claim(s) that were identified (if any) and by whom.</a:t>
            </a:r>
          </a:p>
          <a:p>
            <a:pPr lvl="2">
              <a:lnSpc>
                <a:spcPct val="80000"/>
              </a:lnSpc>
            </a:pPr>
            <a:endParaRPr lang="en-US" sz="800" dirty="0" smtClean="0">
              <a:ea typeface="ＭＳ Ｐゴシック" pitchFamily="-65" charset="-128"/>
            </a:endParaRPr>
          </a:p>
          <a:p>
            <a:pPr lvl="1">
              <a:lnSpc>
                <a:spcPct val="80000"/>
              </a:lnSpc>
              <a:spcBef>
                <a:spcPct val="5000"/>
              </a:spcBef>
            </a:pPr>
            <a:r>
              <a:rPr lang="en-US" sz="1400" dirty="0" smtClean="0">
                <a:ea typeface="ＭＳ Ｐゴシック" pitchFamily="-65" charset="-128"/>
              </a:rPr>
              <a:t>The WG Chair shall ensure that a request is made to any identified holders of potential essential patent claim(s) to complete and submit a Letter of Assurance.</a:t>
            </a:r>
          </a:p>
          <a:p>
            <a:pPr lvl="1">
              <a:lnSpc>
                <a:spcPct val="80000"/>
              </a:lnSpc>
              <a:spcBef>
                <a:spcPct val="5000"/>
              </a:spcBef>
            </a:pPr>
            <a:r>
              <a:rPr lang="en-US" sz="1400" dirty="0" smtClean="0">
                <a:ea typeface="ＭＳ Ｐゴシック" pitchFamily="-65" charset="-128"/>
              </a:rPr>
              <a:t>It is recommended that the WG chair review the guidance in </a:t>
            </a:r>
            <a:r>
              <a:rPr lang="en-US" sz="1400" i="1" dirty="0" smtClean="0">
                <a:ea typeface="ＭＳ Ｐゴシック" pitchFamily="-65" charset="-128"/>
              </a:rPr>
              <a:t>IEEE-SA Standards Board Operations Manual</a:t>
            </a:r>
            <a:r>
              <a:rPr lang="en-US" sz="1400" dirty="0" smtClean="0">
                <a:ea typeface="ＭＳ Ｐゴシック" pitchFamily="-65" charset="-128"/>
              </a:rPr>
              <a:t> 6.3.5 and in FAQs 12 and 12a on inclusion of potential Essential Patent Claims by incorporation or by reference.</a:t>
            </a:r>
            <a:r>
              <a:rPr lang="en-US" sz="1400" dirty="0" smtClean="0">
                <a:solidFill>
                  <a:srgbClr val="FF3300"/>
                </a:solidFill>
                <a:ea typeface="ＭＳ Ｐゴシック" pitchFamily="-65" charset="-128"/>
              </a:rPr>
              <a:t> </a:t>
            </a:r>
          </a:p>
          <a:p>
            <a:pPr lvl="1">
              <a:lnSpc>
                <a:spcPct val="80000"/>
              </a:lnSpc>
              <a:spcBef>
                <a:spcPct val="5000"/>
              </a:spcBef>
              <a:buFont typeface="Monotype Sorts" pitchFamily="-65" charset="2"/>
              <a:buNone/>
            </a:pPr>
            <a:endParaRPr lang="en-US" sz="1200" dirty="0" smtClean="0">
              <a:ea typeface="ＭＳ Ｐゴシック" pitchFamily="-65" charset="-128"/>
            </a:endParaRPr>
          </a:p>
          <a:p>
            <a:pPr lvl="1">
              <a:lnSpc>
                <a:spcPct val="80000"/>
              </a:lnSpc>
              <a:spcBef>
                <a:spcPct val="5000"/>
              </a:spcBef>
              <a:buFont typeface="Monotype Sorts" pitchFamily="-65" charset="2"/>
              <a:buNone/>
            </a:pPr>
            <a:r>
              <a:rPr lang="en-US" sz="1200" dirty="0" smtClean="0">
                <a:ea typeface="ＭＳ Ｐゴシック" pitchFamily="-65" charset="-128"/>
              </a:rPr>
              <a:t>	Note: </a:t>
            </a:r>
            <a:r>
              <a:rPr lang="en-US" sz="1200" b="1" dirty="0" smtClean="0">
                <a:ea typeface="ＭＳ Ｐゴシック" pitchFamily="-65" charset="-128"/>
              </a:rPr>
              <a:t>WG</a:t>
            </a:r>
            <a:r>
              <a:rPr lang="en-US" sz="1200" dirty="0" smtClean="0">
                <a:ea typeface="ＭＳ Ｐゴシック" pitchFamily="-65" charset="-128"/>
              </a:rPr>
              <a:t> includes Working Groups, Task Groups, and other standards-developing committees with a PAR approved by the IEEE-SA Standards Board.</a:t>
            </a:r>
          </a:p>
        </p:txBody>
      </p:sp>
      <p:sp>
        <p:nvSpPr>
          <p:cNvPr id="8198" name="Rectangle 1026"/>
          <p:cNvSpPr>
            <a:spLocks noGrp="1" noChangeArrowheads="1"/>
          </p:cNvSpPr>
          <p:nvPr>
            <p:ph type="title" idx="4294967295"/>
          </p:nvPr>
        </p:nvSpPr>
        <p:spPr>
          <a:xfrm>
            <a:off x="533400" y="533400"/>
            <a:ext cx="7772400" cy="609600"/>
          </a:xfrm>
          <a:noFill/>
        </p:spPr>
        <p:txBody>
          <a:bodyPr lIns="90487" tIns="44450" rIns="90487" bIns="44450"/>
          <a:lstStyle/>
          <a:p>
            <a:r>
              <a:rPr lang="en-US" sz="2400" dirty="0" smtClean="0"/>
              <a:t>Instructions for the WG Chair</a:t>
            </a:r>
          </a:p>
        </p:txBody>
      </p:sp>
      <p:sp>
        <p:nvSpPr>
          <p:cNvPr id="8199"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eaLnBrk="1" hangingPunct="1"/>
            <a:endParaRPr lang="en-GB" sz="3200" b="1" u="sng">
              <a:solidFill>
                <a:srgbClr val="000099"/>
              </a:solidFill>
              <a:latin typeface="Arial" pitchFamily="34" charset="0"/>
            </a:endParaRPr>
          </a:p>
        </p:txBody>
      </p:sp>
      <p:sp>
        <p:nvSpPr>
          <p:cNvPr id="8200"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lstStyle/>
          <a:p>
            <a:pPr marL="233363" indent="-180975" eaLnBrk="1" hangingPunct="1">
              <a:spcBef>
                <a:spcPct val="20000"/>
              </a:spcBef>
              <a:buClr>
                <a:srgbClr val="CC3300"/>
              </a:buClr>
              <a:buSzPct val="50000"/>
              <a:buFont typeface="Monotype Sorts" pitchFamily="-65" charset="2"/>
              <a:buChar char="l"/>
            </a:pPr>
            <a:endParaRPr lang="en-GB" sz="1800">
              <a:solidFill>
                <a:srgbClr val="000099"/>
              </a:solidFill>
              <a:latin typeface="Arial" pitchFamily="34" charset="0"/>
            </a:endParaRPr>
          </a:p>
        </p:txBody>
      </p:sp>
      <p:sp>
        <p:nvSpPr>
          <p:cNvPr id="8201" name="Slide Number Placeholder 7"/>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dirty="0"/>
              <a:t>Slide </a:t>
            </a:r>
            <a:fld id="{CB2085B0-763C-4002-B0F1-C91FAAE3B9B0}" type="slidenum">
              <a:rPr lang="en-US"/>
              <a:pPr algn="ctr"/>
              <a:t>9</a:t>
            </a:fld>
            <a:endParaRPr lang="en-US" dirty="0"/>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May 2012</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smtClean="0"/>
              <a:t>Sangsung </a:t>
            </a:r>
            <a:r>
              <a:rPr lang="en-US" dirty="0" err="1" smtClean="0"/>
              <a:t>Choi</a:t>
            </a:r>
            <a:r>
              <a:rPr lang="en-US" dirty="0" smtClean="0"/>
              <a:t>(ETRI)</a:t>
            </a:r>
          </a:p>
        </p:txBody>
      </p:sp>
      <p:sp>
        <p:nvSpPr>
          <p:cNvPr id="9" name="슬라이드 번호 개체 틀 8"/>
          <p:cNvSpPr>
            <a:spLocks noGrp="1"/>
          </p:cNvSpPr>
          <p:nvPr>
            <p:ph type="sldNum" sz="quarter" idx="11"/>
          </p:nvPr>
        </p:nvSpPr>
        <p:spPr/>
        <p:txBody>
          <a:bodyPr/>
          <a:lstStyle/>
          <a:p>
            <a:pPr>
              <a:defRPr/>
            </a:pPr>
            <a:r>
              <a:rPr lang="en-US" smtClean="0"/>
              <a:t>Slide </a:t>
            </a:r>
            <a:fld id="{CBB17340-4413-48FA-98F5-B0F34060CDC9}" type="slidenum">
              <a:rPr lang="en-US" smtClean="0"/>
              <a:pPr>
                <a:defRPr/>
              </a:pPr>
              <a:t>9</a:t>
            </a:fld>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18515</TotalTime>
  <Words>1357</Words>
  <Application>Microsoft Office PowerPoint</Application>
  <PresentationFormat>화면 슬라이드 쇼(4:3)</PresentationFormat>
  <Paragraphs>305</Paragraphs>
  <Slides>18</Slides>
  <Notes>10</Notes>
  <HiddenSlides>0</HiddenSlides>
  <MMClips>0</MMClips>
  <ScaleCrop>false</ScaleCrop>
  <HeadingPairs>
    <vt:vector size="4" baseType="variant">
      <vt:variant>
        <vt:lpstr>테마</vt:lpstr>
      </vt:variant>
      <vt:variant>
        <vt:i4>6</vt:i4>
      </vt:variant>
      <vt:variant>
        <vt:lpstr>슬라이드 제목</vt:lpstr>
      </vt:variant>
      <vt:variant>
        <vt:i4>18</vt:i4>
      </vt:variant>
    </vt:vector>
  </HeadingPairs>
  <TitlesOfParts>
    <vt:vector size="24" baseType="lpstr">
      <vt:lpstr>Default Design</vt:lpstr>
      <vt:lpstr>4_Custom Design</vt:lpstr>
      <vt:lpstr>Custom Design</vt:lpstr>
      <vt:lpstr>1_Custom Design</vt:lpstr>
      <vt:lpstr>2_Custom Design</vt:lpstr>
      <vt:lpstr>3_Custom Design</vt:lpstr>
      <vt:lpstr>슬라이드 1</vt:lpstr>
      <vt:lpstr>슬라이드 2</vt:lpstr>
      <vt:lpstr>Purpose of Standard</vt:lpstr>
      <vt:lpstr>Current Status(1)</vt:lpstr>
      <vt:lpstr>Current Status(2)</vt:lpstr>
      <vt:lpstr>Current Status(3)</vt:lpstr>
      <vt:lpstr>Meeting Goal This Week</vt:lpstr>
      <vt:lpstr>Meeting Slots</vt:lpstr>
      <vt:lpstr>Instructions for the WG Chair</vt:lpstr>
      <vt:lpstr>Participants, Patents, and Duty to Inform</vt:lpstr>
      <vt:lpstr>Patent Related Links</vt:lpstr>
      <vt:lpstr>Call for Potentially Essential Patents</vt:lpstr>
      <vt:lpstr>Other Guidelines for IEEE WG Meetings</vt:lpstr>
      <vt:lpstr>슬라이드 14</vt:lpstr>
      <vt:lpstr>슬라이드 15</vt:lpstr>
      <vt:lpstr>Future Plan/Timeline</vt:lpstr>
      <vt:lpstr>Future Plan/Timeline(2)</vt:lpstr>
      <vt:lpstr>Future Plan/Timeline</vt:lpstr>
    </vt:vector>
  </TitlesOfParts>
  <Company>Kinney Consulting LLC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SG4TV Opening Report Mar 2011</dc:title>
  <dc:creator>Sangsung Choi</dc:creator>
  <cp:lastModifiedBy>user</cp:lastModifiedBy>
  <cp:revision>936</cp:revision>
  <cp:lastPrinted>2000-03-07T00:55:37Z</cp:lastPrinted>
  <dcterms:created xsi:type="dcterms:W3CDTF">2008-07-14T18:46:05Z</dcterms:created>
  <dcterms:modified xsi:type="dcterms:W3CDTF">2012-05-14T13:59:55Z</dcterms:modified>
</cp:coreProperties>
</file>