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0" r:id="rId2"/>
    <p:sldId id="258" r:id="rId3"/>
    <p:sldId id="259"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E8D85A-0D7F-457B-9AFF-A5715A6E5D7B}" type="datetimeFigureOut">
              <a:rPr lang="en-US" smtClean="0"/>
              <a:pPr/>
              <a:t>5/14/2012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207BEE-9F8E-44C8-9521-E962A47FC22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txBox="1">
            <a:spLocks noGrp="1" noChangeArrowheads="1"/>
          </p:cNvSpPr>
          <p:nvPr/>
        </p:nvSpPr>
        <p:spPr bwMode="auto">
          <a:xfrm>
            <a:off x="0" y="0"/>
            <a:ext cx="2972115" cy="456731"/>
          </a:xfrm>
          <a:prstGeom prst="rect">
            <a:avLst/>
          </a:prstGeom>
          <a:noFill/>
          <a:ln w="9525">
            <a:noFill/>
            <a:miter lim="800000"/>
            <a:headEnd/>
            <a:tailEnd/>
          </a:ln>
        </p:spPr>
        <p:txBody>
          <a:bodyPr lIns="91424" tIns="45713" rIns="91424" bIns="45713"/>
          <a:lstStyle/>
          <a:p>
            <a:pPr defTabSz="914862"/>
            <a:r>
              <a:rPr lang="en-US" sz="1200" dirty="0">
                <a:solidFill>
                  <a:srgbClr val="000000"/>
                </a:solidFill>
                <a:latin typeface="Calibri" pitchFamily="34" charset="0"/>
              </a:rPr>
              <a:t>doc.: IEEE 802.15-11/0204r0</a:t>
            </a:r>
          </a:p>
        </p:txBody>
      </p:sp>
      <p:sp>
        <p:nvSpPr>
          <p:cNvPr id="47107" name="Rectangle 3"/>
          <p:cNvSpPr txBox="1">
            <a:spLocks noGrp="1" noChangeArrowheads="1"/>
          </p:cNvSpPr>
          <p:nvPr/>
        </p:nvSpPr>
        <p:spPr bwMode="auto">
          <a:xfrm>
            <a:off x="3884316" y="0"/>
            <a:ext cx="2972115" cy="456731"/>
          </a:xfrm>
          <a:prstGeom prst="rect">
            <a:avLst/>
          </a:prstGeom>
          <a:noFill/>
          <a:ln w="9525">
            <a:noFill/>
            <a:miter lim="800000"/>
            <a:headEnd/>
            <a:tailEnd/>
          </a:ln>
        </p:spPr>
        <p:txBody>
          <a:bodyPr lIns="91424" tIns="45713" rIns="91424" bIns="45713"/>
          <a:lstStyle/>
          <a:p>
            <a:pPr algn="r" defTabSz="914862"/>
            <a:r>
              <a:rPr lang="en-US" sz="1200" dirty="0">
                <a:solidFill>
                  <a:srgbClr val="000000"/>
                </a:solidFill>
                <a:latin typeface="Calibri" pitchFamily="34" charset="0"/>
              </a:rPr>
              <a:t>March 2011</a:t>
            </a:r>
          </a:p>
        </p:txBody>
      </p:sp>
      <p:sp>
        <p:nvSpPr>
          <p:cNvPr id="47108" name="Rectangle 6"/>
          <p:cNvSpPr txBox="1">
            <a:spLocks noGrp="1" noChangeArrowheads="1"/>
          </p:cNvSpPr>
          <p:nvPr/>
        </p:nvSpPr>
        <p:spPr bwMode="auto">
          <a:xfrm>
            <a:off x="0" y="8685705"/>
            <a:ext cx="2972115" cy="456731"/>
          </a:xfrm>
          <a:prstGeom prst="rect">
            <a:avLst/>
          </a:prstGeom>
          <a:noFill/>
          <a:ln w="9525">
            <a:noFill/>
            <a:miter lim="800000"/>
            <a:headEnd/>
            <a:tailEnd/>
          </a:ln>
        </p:spPr>
        <p:txBody>
          <a:bodyPr lIns="91424" tIns="45713" rIns="91424" bIns="45713" anchor="b"/>
          <a:lstStyle/>
          <a:p>
            <a:pPr marL="1828159" lvl="4" defTabSz="914862"/>
            <a:r>
              <a:rPr lang="en-US" dirty="0">
                <a:solidFill>
                  <a:srgbClr val="000000"/>
                </a:solidFill>
                <a:latin typeface="Calibri" pitchFamily="34" charset="0"/>
              </a:rPr>
              <a:t>John Barr, </a:t>
            </a:r>
            <a:r>
              <a:rPr lang="en-US" dirty="0" err="1">
                <a:solidFill>
                  <a:srgbClr val="000000"/>
                </a:solidFill>
                <a:latin typeface="Calibri" pitchFamily="34" charset="0"/>
              </a:rPr>
              <a:t>JRBarr</a:t>
            </a:r>
            <a:r>
              <a:rPr lang="en-US" dirty="0">
                <a:solidFill>
                  <a:srgbClr val="000000"/>
                </a:solidFill>
                <a:latin typeface="Calibri" pitchFamily="34" charset="0"/>
              </a:rPr>
              <a:t>, Ltd.</a:t>
            </a:r>
          </a:p>
        </p:txBody>
      </p:sp>
      <p:sp>
        <p:nvSpPr>
          <p:cNvPr id="47109" name="Rectangle 2"/>
          <p:cNvSpPr>
            <a:spLocks noGrp="1" noRot="1" noChangeAspect="1" noChangeArrowheads="1" noTextEdit="1"/>
          </p:cNvSpPr>
          <p:nvPr>
            <p:ph type="sldImg"/>
          </p:nvPr>
        </p:nvSpPr>
        <p:spPr>
          <a:xfrm>
            <a:off x="1150938" y="692150"/>
            <a:ext cx="4556125" cy="3416300"/>
          </a:xfrm>
          <a:ln/>
        </p:spPr>
      </p:sp>
      <p:sp>
        <p:nvSpPr>
          <p:cNvPr id="47110" name="Rectangle 3"/>
          <p:cNvSpPr>
            <a:spLocks noGrp="1" noChangeArrowheads="1"/>
          </p:cNvSpPr>
          <p:nvPr>
            <p:ph type="body" idx="1"/>
          </p:nvPr>
        </p:nvSpPr>
        <p:spPr>
          <a:xfrm>
            <a:off x="686115" y="4343635"/>
            <a:ext cx="5485772" cy="4115269"/>
          </a:xfrm>
          <a:noFill/>
          <a:ln/>
        </p:spPr>
        <p:txBody>
          <a:bodyPr lIns="91424" tIns="45713" rIns="91424" bIns="45713"/>
          <a:lstStyle/>
          <a:p>
            <a:pPr defTabSz="902330">
              <a:spcBef>
                <a:spcPct val="0"/>
              </a:spcBef>
            </a:pPr>
            <a:endParaRPr lang="en-US" dirty="0" smtClean="0">
              <a:latin typeface="Times New Roman" pitchFamily="18" charset="0"/>
              <a:ea typeface="MS PGothic"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802.11-12/0625r0</a:t>
            </a:r>
          </a:p>
        </p:txBody>
      </p:sp>
      <p:sp>
        <p:nvSpPr>
          <p:cNvPr id="9219"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2012</a:t>
            </a:r>
          </a:p>
        </p:txBody>
      </p:sp>
      <p:sp>
        <p:nvSpPr>
          <p:cNvPr id="9220"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Jon Rosdahl, CSR</a:t>
            </a:r>
          </a:p>
        </p:txBody>
      </p:sp>
      <p:sp>
        <p:nvSpPr>
          <p:cNvPr id="9221"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E551A870-DA1F-4B49-8267-29A4B071CC0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9222"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p:spPr>
        <p:txBody>
          <a:bodyPr wrap="none" lIns="90233" tIns="45116" rIns="90233" bIns="45116" anchor="ctr"/>
          <a:lstStyle/>
          <a:p>
            <a:pPr eaLnBrk="0" hangingPunct="0">
              <a:buClr>
                <a:srgbClr val="000000"/>
              </a:buClr>
              <a:buSzPct val="100000"/>
              <a:buFont typeface="Times New Roman" pitchFamily="18" charset="0"/>
              <a:buNone/>
            </a:pPr>
            <a:endParaRPr lang="en-US"/>
          </a:p>
        </p:txBody>
      </p:sp>
      <p:sp>
        <p:nvSpPr>
          <p:cNvPr id="9223" name="Rectangle 2"/>
          <p:cNvSpPr txBox="1">
            <a:spLocks noGrp="1" noChangeArrowheads="1"/>
          </p:cNvSpPr>
          <p:nvPr>
            <p:ph type="body"/>
          </p:nvPr>
        </p:nvSpPr>
        <p:spPr>
          <a:xfrm>
            <a:off x="913772" y="4343636"/>
            <a:ext cx="5030456" cy="4207554"/>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802.11-12/0625r0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May 2012</a:t>
            </a: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C85E3F00-0BDC-4079-84A3-37A41F75E342}"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p:spPr>
        <p:txBody>
          <a:bodyPr wrap="none" lIns="90233" tIns="45116" rIns="90233" bIns="45116" anchor="ctr"/>
          <a:lstStyle/>
          <a:p>
            <a:pPr eaLnBrk="0" hangingPunct="0">
              <a:buClr>
                <a:srgbClr val="000000"/>
              </a:buClr>
              <a:buSzPct val="100000"/>
              <a:buFont typeface="Times New Roman" pitchFamily="18" charset="0"/>
              <a:buNone/>
            </a:pPr>
            <a:endParaRPr lang="en-US"/>
          </a:p>
        </p:txBody>
      </p:sp>
      <p:sp>
        <p:nvSpPr>
          <p:cNvPr id="10247" name="Rectangle 2"/>
          <p:cNvSpPr txBox="1">
            <a:spLocks noGrp="1" noChangeArrowheads="1"/>
          </p:cNvSpPr>
          <p:nvPr>
            <p:ph type="body"/>
          </p:nvPr>
        </p:nvSpPr>
        <p:spPr>
          <a:xfrm>
            <a:off x="913772" y="4343636"/>
            <a:ext cx="5030456" cy="4207554"/>
          </a:xfrm>
          <a:noFill/>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txBox="1">
            <a:spLocks noGrp="1" noChangeArrowheads="1"/>
          </p:cNvSpPr>
          <p:nvPr/>
        </p:nvSpPr>
        <p:spPr bwMode="auto">
          <a:xfrm>
            <a:off x="3429000" y="91129"/>
            <a:ext cx="2783708" cy="215444"/>
          </a:xfrm>
          <a:prstGeom prst="rect">
            <a:avLst/>
          </a:prstGeom>
          <a:noFill/>
          <a:ln w="9525">
            <a:noFill/>
            <a:miter lim="800000"/>
            <a:headEnd/>
            <a:tailEnd/>
          </a:ln>
        </p:spPr>
        <p:txBody>
          <a:bodyPr lIns="0" tIns="0" rIns="0" bIns="0" anchor="b">
            <a:spAutoFit/>
          </a:bodyPr>
          <a:lstStyle/>
          <a:p>
            <a:pPr algn="r" defTabSz="921128" eaLnBrk="0" hangingPunct="0"/>
            <a:r>
              <a:rPr lang="en-US" sz="1400" b="1" dirty="0">
                <a:ea typeface="MS PGothic" pitchFamily="34" charset="-128"/>
              </a:rPr>
              <a:t>doc.: IEEE 802.15-11/0204r0</a:t>
            </a:r>
          </a:p>
        </p:txBody>
      </p:sp>
      <p:sp>
        <p:nvSpPr>
          <p:cNvPr id="35843" name="Rectangle 3"/>
          <p:cNvSpPr txBox="1">
            <a:spLocks noGrp="1" noChangeArrowheads="1"/>
          </p:cNvSpPr>
          <p:nvPr/>
        </p:nvSpPr>
        <p:spPr bwMode="auto">
          <a:xfrm>
            <a:off x="646863" y="91129"/>
            <a:ext cx="2706775" cy="215444"/>
          </a:xfrm>
          <a:prstGeom prst="rect">
            <a:avLst/>
          </a:prstGeom>
          <a:noFill/>
          <a:ln w="9525">
            <a:noFill/>
            <a:miter lim="800000"/>
            <a:headEnd/>
            <a:tailEnd/>
          </a:ln>
        </p:spPr>
        <p:txBody>
          <a:bodyPr lIns="0" tIns="0" rIns="0" bIns="0" anchor="b">
            <a:spAutoFit/>
          </a:bodyPr>
          <a:lstStyle/>
          <a:p>
            <a:pPr defTabSz="921128" eaLnBrk="0" hangingPunct="0"/>
            <a:r>
              <a:rPr lang="en-US" sz="1400" b="1" dirty="0">
                <a:ea typeface="MS PGothic" pitchFamily="34" charset="-128"/>
              </a:rPr>
              <a:t>March 2011</a:t>
            </a:r>
          </a:p>
        </p:txBody>
      </p:sp>
      <p:sp>
        <p:nvSpPr>
          <p:cNvPr id="35844" name="Rectangle 2"/>
          <p:cNvSpPr>
            <a:spLocks noChangeArrowheads="1" noTextEdit="1"/>
          </p:cNvSpPr>
          <p:nvPr>
            <p:ph type="sldImg"/>
          </p:nvPr>
        </p:nvSpPr>
        <p:spPr>
          <a:xfrm>
            <a:off x="1150938" y="690563"/>
            <a:ext cx="4557712" cy="3417887"/>
          </a:xfrm>
          <a:ln/>
        </p:spPr>
      </p:sp>
      <p:sp>
        <p:nvSpPr>
          <p:cNvPr id="35845" name="Rectangle 3"/>
          <p:cNvSpPr>
            <a:spLocks noGrp="1" noChangeArrowheads="1"/>
          </p:cNvSpPr>
          <p:nvPr>
            <p:ph type="body" idx="1"/>
          </p:nvPr>
        </p:nvSpPr>
        <p:spPr>
          <a:xfrm>
            <a:off x="913772" y="4343635"/>
            <a:ext cx="5030456" cy="4115269"/>
          </a:xfrm>
          <a:noFill/>
          <a:ln/>
        </p:spPr>
        <p:txBody>
          <a:bodyPr lIns="92412" tIns="45423" rIns="92412" bIns="45423"/>
          <a:lstStyle/>
          <a:p>
            <a:pPr defTabSz="921128"/>
            <a:r>
              <a:rPr lang="en-US" dirty="0" smtClean="0">
                <a:latin typeface="Times New Roman" pitchFamily="18" charset="0"/>
              </a:rPr>
              <a:t>Statements for Jan 2012 and Feb 2012 were revised after the March Plenary Meeting.</a:t>
            </a:r>
          </a:p>
          <a:p>
            <a:pPr defTabSz="921128"/>
            <a:r>
              <a:rPr lang="en-US" dirty="0" smtClean="0">
                <a:latin typeface="Times New Roman" pitchFamily="18" charset="0"/>
              </a:rPr>
              <a:t>These numbers are from the revised statements.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txBox="1">
            <a:spLocks noGrp="1" noChangeArrowheads="1"/>
          </p:cNvSpPr>
          <p:nvPr/>
        </p:nvSpPr>
        <p:spPr bwMode="auto">
          <a:xfrm>
            <a:off x="3429000" y="95414"/>
            <a:ext cx="2783708" cy="214288"/>
          </a:xfrm>
          <a:prstGeom prst="rect">
            <a:avLst/>
          </a:prstGeom>
          <a:noFill/>
          <a:ln w="9525">
            <a:noFill/>
            <a:miter lim="800000"/>
            <a:headEnd/>
            <a:tailEnd/>
          </a:ln>
        </p:spPr>
        <p:txBody>
          <a:bodyPr lIns="0" tIns="0" rIns="0" bIns="0" anchor="b">
            <a:spAutoFit/>
          </a:bodyPr>
          <a:lstStyle/>
          <a:p>
            <a:pPr algn="r" defTabSz="921128" eaLnBrk="0" hangingPunct="0"/>
            <a:r>
              <a:rPr lang="en-US" sz="1400" b="1" dirty="0">
                <a:ea typeface="MS PGothic" pitchFamily="34" charset="-128"/>
              </a:rPr>
              <a:t>doc.: IEEE 802.15-11/0204r0</a:t>
            </a:r>
          </a:p>
        </p:txBody>
      </p:sp>
      <p:sp>
        <p:nvSpPr>
          <p:cNvPr id="41987" name="Rectangle 3"/>
          <p:cNvSpPr txBox="1">
            <a:spLocks noGrp="1" noChangeArrowheads="1"/>
          </p:cNvSpPr>
          <p:nvPr/>
        </p:nvSpPr>
        <p:spPr bwMode="auto">
          <a:xfrm>
            <a:off x="646863" y="95414"/>
            <a:ext cx="2706775" cy="214288"/>
          </a:xfrm>
          <a:prstGeom prst="rect">
            <a:avLst/>
          </a:prstGeom>
          <a:noFill/>
          <a:ln w="9525">
            <a:noFill/>
            <a:miter lim="800000"/>
            <a:headEnd/>
            <a:tailEnd/>
          </a:ln>
        </p:spPr>
        <p:txBody>
          <a:bodyPr lIns="0" tIns="0" rIns="0" bIns="0" anchor="b">
            <a:spAutoFit/>
          </a:bodyPr>
          <a:lstStyle/>
          <a:p>
            <a:pPr defTabSz="921128" eaLnBrk="0" hangingPunct="0"/>
            <a:r>
              <a:rPr lang="en-US" sz="1400" b="1" dirty="0">
                <a:ea typeface="MS PGothic" pitchFamily="34" charset="-128"/>
              </a:rPr>
              <a:t>March 2011</a:t>
            </a:r>
          </a:p>
        </p:txBody>
      </p:sp>
      <p:sp>
        <p:nvSpPr>
          <p:cNvPr id="41988" name="Rectangle 6"/>
          <p:cNvSpPr txBox="1">
            <a:spLocks noGrp="1" noChangeArrowheads="1"/>
          </p:cNvSpPr>
          <p:nvPr/>
        </p:nvSpPr>
        <p:spPr bwMode="auto">
          <a:xfrm>
            <a:off x="3730451" y="8853069"/>
            <a:ext cx="2482257" cy="183006"/>
          </a:xfrm>
          <a:prstGeom prst="rect">
            <a:avLst/>
          </a:prstGeom>
          <a:noFill/>
          <a:ln w="9525">
            <a:noFill/>
            <a:miter lim="800000"/>
            <a:headEnd/>
            <a:tailEnd/>
          </a:ln>
        </p:spPr>
        <p:txBody>
          <a:bodyPr lIns="0" tIns="0" rIns="0" bIns="0">
            <a:spAutoFit/>
          </a:bodyPr>
          <a:lstStyle/>
          <a:p>
            <a:pPr marL="451165" lvl="4" algn="r" defTabSz="921128" eaLnBrk="0" hangingPunct="0"/>
            <a:r>
              <a:rPr lang="en-US" sz="1200" dirty="0">
                <a:ea typeface="MS PGothic" pitchFamily="34" charset="-128"/>
              </a:rPr>
              <a:t>Jon </a:t>
            </a:r>
            <a:r>
              <a:rPr lang="en-US" sz="1200" dirty="0" err="1">
                <a:ea typeface="MS PGothic" pitchFamily="34" charset="-128"/>
              </a:rPr>
              <a:t>Rosdahl</a:t>
            </a:r>
            <a:r>
              <a:rPr lang="en-US" sz="1200" dirty="0">
                <a:ea typeface="MS PGothic" pitchFamily="34" charset="-128"/>
              </a:rPr>
              <a:t>, CSR</a:t>
            </a:r>
          </a:p>
        </p:txBody>
      </p:sp>
      <p:sp>
        <p:nvSpPr>
          <p:cNvPr id="41989" name="Rectangle 7"/>
          <p:cNvSpPr txBox="1">
            <a:spLocks noGrp="1" noChangeArrowheads="1"/>
          </p:cNvSpPr>
          <p:nvPr/>
        </p:nvSpPr>
        <p:spPr bwMode="auto">
          <a:xfrm>
            <a:off x="2901462" y="8853069"/>
            <a:ext cx="792878" cy="183006"/>
          </a:xfrm>
          <a:prstGeom prst="rect">
            <a:avLst/>
          </a:prstGeom>
          <a:noFill/>
          <a:ln w="9525">
            <a:noFill/>
            <a:miter lim="800000"/>
            <a:headEnd/>
            <a:tailEnd/>
          </a:ln>
        </p:spPr>
        <p:txBody>
          <a:bodyPr lIns="0" tIns="0" rIns="0" bIns="0">
            <a:spAutoFit/>
          </a:bodyPr>
          <a:lstStyle/>
          <a:p>
            <a:pPr algn="r" defTabSz="921128" eaLnBrk="0" hangingPunct="0"/>
            <a:r>
              <a:rPr lang="en-US" sz="1200" dirty="0">
                <a:ea typeface="MS PGothic" pitchFamily="34" charset="-128"/>
              </a:rPr>
              <a:t>Page </a:t>
            </a:r>
            <a:fld id="{099BCBEA-E42A-4796-AEF2-D266E6758AC2}" type="slidenum">
              <a:rPr lang="en-US" sz="1200">
                <a:ea typeface="MS PGothic" pitchFamily="34" charset="-128"/>
              </a:rPr>
              <a:pPr algn="r" defTabSz="921128" eaLnBrk="0" hangingPunct="0"/>
              <a:t>5</a:t>
            </a:fld>
            <a:endParaRPr lang="en-US" sz="1200" dirty="0">
              <a:ea typeface="MS PGothic" pitchFamily="34" charset="-128"/>
            </a:endParaRPr>
          </a:p>
        </p:txBody>
      </p:sp>
      <p:sp>
        <p:nvSpPr>
          <p:cNvPr id="41990" name="Rectangle 2"/>
          <p:cNvSpPr txBox="1">
            <a:spLocks noGrp="1" noChangeArrowheads="1"/>
          </p:cNvSpPr>
          <p:nvPr/>
        </p:nvSpPr>
        <p:spPr bwMode="auto">
          <a:xfrm>
            <a:off x="3429000" y="92693"/>
            <a:ext cx="2783708" cy="215444"/>
          </a:xfrm>
          <a:prstGeom prst="rect">
            <a:avLst/>
          </a:prstGeom>
          <a:noFill/>
          <a:ln w="9525">
            <a:noFill/>
            <a:miter lim="800000"/>
            <a:headEnd/>
            <a:tailEnd/>
          </a:ln>
        </p:spPr>
        <p:txBody>
          <a:bodyPr lIns="0" tIns="0" rIns="0" bIns="0" anchor="b">
            <a:spAutoFit/>
          </a:bodyPr>
          <a:lstStyle/>
          <a:p>
            <a:pPr algn="r" defTabSz="919562" eaLnBrk="0" hangingPunct="0"/>
            <a:r>
              <a:rPr lang="en-US" sz="1400" b="1" dirty="0">
                <a:ea typeface="MS PGothic" pitchFamily="34" charset="-128"/>
              </a:rPr>
              <a:t>doc.: IEEE 802.15-10/0171r0</a:t>
            </a:r>
          </a:p>
        </p:txBody>
      </p:sp>
      <p:sp>
        <p:nvSpPr>
          <p:cNvPr id="41991" name="Rectangle 3"/>
          <p:cNvSpPr txBox="1">
            <a:spLocks noGrp="1" noChangeArrowheads="1"/>
          </p:cNvSpPr>
          <p:nvPr/>
        </p:nvSpPr>
        <p:spPr bwMode="auto">
          <a:xfrm>
            <a:off x="646863" y="92693"/>
            <a:ext cx="2706775" cy="215444"/>
          </a:xfrm>
          <a:prstGeom prst="rect">
            <a:avLst/>
          </a:prstGeom>
          <a:noFill/>
          <a:ln w="9525">
            <a:noFill/>
            <a:miter lim="800000"/>
            <a:headEnd/>
            <a:tailEnd/>
          </a:ln>
        </p:spPr>
        <p:txBody>
          <a:bodyPr lIns="0" tIns="0" rIns="0" bIns="0" anchor="b">
            <a:spAutoFit/>
          </a:bodyPr>
          <a:lstStyle/>
          <a:p>
            <a:pPr defTabSz="919562" eaLnBrk="0" hangingPunct="0"/>
            <a:r>
              <a:rPr lang="en-US" sz="1400" b="1" dirty="0">
                <a:ea typeface="MS PGothic" pitchFamily="34" charset="-128"/>
              </a:rPr>
              <a:t>March 2010</a:t>
            </a:r>
          </a:p>
        </p:txBody>
      </p:sp>
      <p:sp>
        <p:nvSpPr>
          <p:cNvPr id="41992" name="Rectangle 2"/>
          <p:cNvSpPr>
            <a:spLocks noChangeArrowheads="1" noTextEdit="1"/>
          </p:cNvSpPr>
          <p:nvPr>
            <p:ph type="sldImg"/>
          </p:nvPr>
        </p:nvSpPr>
        <p:spPr>
          <a:xfrm>
            <a:off x="1150938" y="690563"/>
            <a:ext cx="4557712" cy="3417887"/>
          </a:xfrm>
          <a:ln/>
        </p:spPr>
      </p:sp>
      <p:sp>
        <p:nvSpPr>
          <p:cNvPr id="41993" name="Rectangle 3"/>
          <p:cNvSpPr>
            <a:spLocks noGrp="1" noChangeArrowheads="1"/>
          </p:cNvSpPr>
          <p:nvPr>
            <p:ph type="body" idx="1"/>
          </p:nvPr>
        </p:nvSpPr>
        <p:spPr>
          <a:xfrm>
            <a:off x="913772" y="4343635"/>
            <a:ext cx="5030456" cy="4115269"/>
          </a:xfrm>
          <a:noFill/>
          <a:ln/>
        </p:spPr>
        <p:txBody>
          <a:bodyPr lIns="92398" tIns="45416" rIns="92398" bIns="45416"/>
          <a:lstStyle/>
          <a:p>
            <a:pPr defTabSz="921128"/>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txBox="1">
            <a:spLocks noGrp="1" noChangeArrowheads="1"/>
          </p:cNvSpPr>
          <p:nvPr/>
        </p:nvSpPr>
        <p:spPr bwMode="auto">
          <a:xfrm>
            <a:off x="3429000" y="91129"/>
            <a:ext cx="2783708" cy="215444"/>
          </a:xfrm>
          <a:prstGeom prst="rect">
            <a:avLst/>
          </a:prstGeom>
          <a:noFill/>
          <a:ln w="9525">
            <a:noFill/>
            <a:miter lim="800000"/>
            <a:headEnd/>
            <a:tailEnd/>
          </a:ln>
        </p:spPr>
        <p:txBody>
          <a:bodyPr lIns="0" tIns="0" rIns="0" bIns="0" anchor="b">
            <a:spAutoFit/>
          </a:bodyPr>
          <a:lstStyle/>
          <a:p>
            <a:pPr algn="r" defTabSz="921128" eaLnBrk="0" hangingPunct="0"/>
            <a:r>
              <a:rPr lang="en-US" sz="1400" b="1" dirty="0">
                <a:ea typeface="MS PGothic" pitchFamily="34" charset="-128"/>
              </a:rPr>
              <a:t>doc.: IEEE 802.15-11/0204r0</a:t>
            </a:r>
          </a:p>
        </p:txBody>
      </p:sp>
      <p:sp>
        <p:nvSpPr>
          <p:cNvPr id="44035" name="Rectangle 3"/>
          <p:cNvSpPr txBox="1">
            <a:spLocks noGrp="1" noChangeArrowheads="1"/>
          </p:cNvSpPr>
          <p:nvPr/>
        </p:nvSpPr>
        <p:spPr bwMode="auto">
          <a:xfrm>
            <a:off x="646863" y="91129"/>
            <a:ext cx="2706775" cy="215444"/>
          </a:xfrm>
          <a:prstGeom prst="rect">
            <a:avLst/>
          </a:prstGeom>
          <a:noFill/>
          <a:ln w="9525">
            <a:noFill/>
            <a:miter lim="800000"/>
            <a:headEnd/>
            <a:tailEnd/>
          </a:ln>
        </p:spPr>
        <p:txBody>
          <a:bodyPr lIns="0" tIns="0" rIns="0" bIns="0" anchor="b">
            <a:spAutoFit/>
          </a:bodyPr>
          <a:lstStyle/>
          <a:p>
            <a:pPr defTabSz="921128" eaLnBrk="0" hangingPunct="0"/>
            <a:r>
              <a:rPr lang="en-US" sz="1400" b="1" dirty="0">
                <a:ea typeface="MS PGothic" pitchFamily="34" charset="-128"/>
              </a:rPr>
              <a:t>March 2011</a:t>
            </a:r>
          </a:p>
        </p:txBody>
      </p:sp>
      <p:sp>
        <p:nvSpPr>
          <p:cNvPr id="44036" name="Rectangle 2"/>
          <p:cNvSpPr>
            <a:spLocks noChangeArrowheads="1" noTextEdit="1"/>
          </p:cNvSpPr>
          <p:nvPr>
            <p:ph type="sldImg"/>
          </p:nvPr>
        </p:nvSpPr>
        <p:spPr>
          <a:xfrm>
            <a:off x="1150938" y="690563"/>
            <a:ext cx="4557712" cy="3417887"/>
          </a:xfrm>
          <a:ln/>
        </p:spPr>
      </p:sp>
      <p:sp>
        <p:nvSpPr>
          <p:cNvPr id="44037" name="Rectangle 3"/>
          <p:cNvSpPr>
            <a:spLocks noGrp="1" noChangeArrowheads="1"/>
          </p:cNvSpPr>
          <p:nvPr>
            <p:ph type="body" idx="1"/>
          </p:nvPr>
        </p:nvSpPr>
        <p:spPr>
          <a:xfrm>
            <a:off x="913772" y="4343635"/>
            <a:ext cx="5030456" cy="4115269"/>
          </a:xfrm>
          <a:noFill/>
          <a:ln/>
        </p:spPr>
        <p:txBody>
          <a:bodyPr lIns="92412" tIns="45423" rIns="92412" bIns="45423"/>
          <a:lstStyle/>
          <a:p>
            <a:pPr defTabSz="921128"/>
            <a:r>
              <a:rPr lang="en-US" dirty="0" smtClean="0">
                <a:latin typeface="Times New Roman" pitchFamily="18" charset="0"/>
              </a:rPr>
              <a:t>Historical Attendance: </a:t>
            </a:r>
          </a:p>
          <a:p>
            <a:pPr defTabSz="921128"/>
            <a:r>
              <a:rPr lang="en-US" dirty="0" smtClean="0">
                <a:latin typeface="Times New Roman" pitchFamily="18" charset="0"/>
              </a:rPr>
              <a:t>Number attending the meeting (budgeted prior to meeting, final budget )</a:t>
            </a:r>
          </a:p>
          <a:p>
            <a:pPr defTabSz="921128"/>
            <a:r>
              <a:rPr lang="en-US" dirty="0" smtClean="0">
                <a:latin typeface="Times New Roman" pitchFamily="18" charset="0"/>
              </a:rPr>
              <a:t>The numbers in red are a negative (loss), and the black are a positive</a:t>
            </a:r>
          </a:p>
          <a:p>
            <a:pPr defTabSz="921128"/>
            <a:r>
              <a:rPr lang="en-US" dirty="0" smtClean="0">
                <a:latin typeface="Times New Roman" pitchFamily="18" charset="0"/>
              </a:rPr>
              <a:t>The Beijing and Okinawa meetings had a sponsor, and so were run on a net zero basis.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8DE47116-FAD1-4C20-BA78-BCD28BF3BBC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35C054AC-95DB-4A0C-A0D1-7D224CD42FC8}"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E7043028-9F1A-47E7-8BF6-D0A8BC9E2266}"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40E6CD9D-3AFB-4A87-9778-EB5E2B1EF03F}"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D2958F41-CD4C-4C39-9687-01871A142B48}"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73122244-0CBE-4379-8762-CF75ABB30E6E}"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9183D809-3E77-4CC5-8EC7-01B5E01906F6}"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7D64F995-88F2-4591-808F-D9EBD8481D15}"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284173F8-43FB-4974-B0A0-452E8DD62233}"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14B41673-53DB-4098-8456-19DDCEC88BA9}" type="slidenum">
              <a:rPr lang="en-US">
                <a:solidFill>
                  <a:srgbClr val="000000"/>
                </a:solidFill>
              </a:rPr>
              <a:pPr/>
              <a:t>‹#›</a:t>
            </a:fld>
            <a:endParaRPr 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endParaRPr lang="en-US">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r>
              <a:rPr lang="en-US">
                <a:solidFill>
                  <a:srgbClr val="000000"/>
                </a:solidFill>
              </a:rPr>
              <a:t>Slide </a:t>
            </a:r>
            <a:fld id="{E39AC5CD-23EB-4840-B370-243E37A8A3B4}" type="slidenum">
              <a:rPr lang="en-US">
                <a:solidFill>
                  <a:srgbClr val="000000"/>
                </a:solidFill>
              </a: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0"/>
            </a:lvl1pPr>
          </a:lstStyle>
          <a:p>
            <a:pPr eaLnBrk="0" fontAlgn="base" hangingPunct="0">
              <a:spcBef>
                <a:spcPct val="0"/>
              </a:spcBef>
              <a:spcAft>
                <a:spcPct val="0"/>
              </a:spcAft>
            </a:pPr>
            <a:r>
              <a:rPr lang="en-US" dirty="0" smtClean="0">
                <a:solidFill>
                  <a:srgbClr val="000000"/>
                </a:solidFill>
                <a:ea typeface="ＭＳ Ｐゴシック" charset="-128"/>
              </a:rPr>
              <a:t>B. Rolfe/ J. </a:t>
            </a:r>
            <a:r>
              <a:rPr lang="en-US" dirty="0" err="1" smtClean="0"/>
              <a:t>Rosdahl</a:t>
            </a:r>
            <a:endParaRPr lang="en-US" dirty="0">
              <a:solidFill>
                <a:srgbClr val="000000"/>
              </a:solidFill>
              <a:ea typeface="ＭＳ Ｐゴシック" charset="-128"/>
            </a:endParaRPr>
          </a:p>
        </p:txBody>
      </p:sp>
      <p:sp>
        <p:nvSpPr>
          <p:cNvPr id="1030" name="Rectangle 6"/>
          <p:cNvSpPr>
            <a:spLocks noGrp="1" noChangeArrowheads="1"/>
          </p:cNvSpPr>
          <p:nvPr>
            <p:ph type="sldNum" sz="quarter" idx="4"/>
          </p:nvPr>
        </p:nvSpPr>
        <p:spPr bwMode="auto">
          <a:xfrm>
            <a:off x="4346575" y="6475413"/>
            <a:ext cx="528638"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eaLnBrk="0" fontAlgn="base" hangingPunct="0">
              <a:spcBef>
                <a:spcPct val="0"/>
              </a:spcBef>
              <a:spcAft>
                <a:spcPct val="0"/>
              </a:spcAft>
            </a:pPr>
            <a:r>
              <a:rPr lang="en-US">
                <a:solidFill>
                  <a:srgbClr val="000000"/>
                </a:solidFill>
                <a:ea typeface="ＭＳ Ｐゴシック" charset="-128"/>
              </a:rPr>
              <a:t>Slide </a:t>
            </a:r>
            <a:fld id="{23C16800-CC44-4C9F-B9EA-CD51780CB2F3}" type="slidenum">
              <a:rPr lang="en-US">
                <a:solidFill>
                  <a:srgbClr val="000000"/>
                </a:solidFill>
                <a:ea typeface="ＭＳ Ｐゴシック" charset="-128"/>
              </a:rPr>
              <a:pPr eaLnBrk="0" fontAlgn="base" hangingPunct="0">
                <a:spcBef>
                  <a:spcPct val="0"/>
                </a:spcBef>
                <a:spcAft>
                  <a:spcPct val="0"/>
                </a:spcAft>
              </a:pPr>
              <a:t>‹#›</a:t>
            </a:fld>
            <a:endParaRPr lang="en-US">
              <a:solidFill>
                <a:srgbClr val="000000"/>
              </a:solidFill>
              <a:ea typeface="ＭＳ Ｐゴシック" charset="-128"/>
            </a:endParaRPr>
          </a:p>
        </p:txBody>
      </p:sp>
      <p:sp>
        <p:nvSpPr>
          <p:cNvPr id="1031" name="Rectangle 7"/>
          <p:cNvSpPr>
            <a:spLocks noChangeArrowheads="1"/>
          </p:cNvSpPr>
          <p:nvPr/>
        </p:nvSpPr>
        <p:spPr bwMode="auto">
          <a:xfrm>
            <a:off x="3200400" y="381456"/>
            <a:ext cx="5257800" cy="215444"/>
          </a:xfrm>
          <a:prstGeom prst="rect">
            <a:avLst/>
          </a:prstGeom>
          <a:noFill/>
          <a:ln w="9525">
            <a:noFill/>
            <a:miter lim="800000"/>
            <a:headEnd/>
            <a:tailEnd/>
          </a:ln>
          <a:effectLst/>
        </p:spPr>
        <p:txBody>
          <a:bodyPr lIns="0" tIns="0" rIns="0" bIns="0" anchor="b">
            <a:spAutoFit/>
          </a:bodyPr>
          <a:lstStyle/>
          <a:p>
            <a:pPr marL="1150938" lvl="4" algn="r" eaLnBrk="0" fontAlgn="base" hangingPunct="0">
              <a:spcBef>
                <a:spcPct val="0"/>
              </a:spcBef>
              <a:spcAft>
                <a:spcPct val="0"/>
              </a:spcAft>
            </a:pPr>
            <a:r>
              <a:rPr lang="en-US" sz="1400" b="1" dirty="0">
                <a:solidFill>
                  <a:srgbClr val="000000"/>
                </a:solidFill>
                <a:ea typeface="ＭＳ Ｐゴシック" charset="-128"/>
              </a:rPr>
              <a:t>doc.: IEEE </a:t>
            </a:r>
            <a:r>
              <a:rPr lang="en-US" sz="1400" b="1" dirty="0" smtClean="0">
                <a:solidFill>
                  <a:srgbClr val="000000"/>
                </a:solidFill>
                <a:ea typeface="ＭＳ Ｐゴシック" charset="-128"/>
              </a:rPr>
              <a:t>802.</a:t>
            </a:r>
            <a:r>
              <a:rPr lang="en-US" sz="1400" b="1" dirty="0" smtClean="0"/>
              <a:t>15-12-0235-00</a:t>
            </a:r>
            <a:r>
              <a:rPr lang="en-US" sz="1400" b="1" dirty="0" smtClean="0">
                <a:solidFill>
                  <a:srgbClr val="000000"/>
                </a:solidFill>
                <a:ea typeface="ＭＳ Ｐゴシック" charset="-128"/>
              </a:rPr>
              <a:t>/11-12-0625-00</a:t>
            </a:r>
            <a:endParaRPr lang="en-US" sz="900" b="1" dirty="0">
              <a:solidFill>
                <a:srgbClr val="000000"/>
              </a:solidFill>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fontAlgn="base" hangingPunct="0">
              <a:spcBef>
                <a:spcPct val="0"/>
              </a:spcBef>
              <a:spcAft>
                <a:spcPct val="0"/>
              </a:spcAft>
            </a:pPr>
            <a:r>
              <a:rPr lang="en-US" sz="1200">
                <a:solidFill>
                  <a:srgbClr val="000000"/>
                </a:solidFill>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base" hangingPunct="0">
              <a:spcBef>
                <a:spcPct val="0"/>
              </a:spcBef>
              <a:spcAft>
                <a:spcPct val="0"/>
              </a:spcAft>
              <a:defRPr/>
            </a:pPr>
            <a:endParaRPr lang="en-US" sz="900" b="1">
              <a:solidFill>
                <a:srgbClr val="000000"/>
              </a:solidFill>
              <a:ea typeface="ＭＳ Ｐゴシック" charset="-128"/>
            </a:endParaRPr>
          </a:p>
        </p:txBody>
      </p:sp>
      <p:sp>
        <p:nvSpPr>
          <p:cNvPr id="1035" name="Text Box 11"/>
          <p:cNvSpPr txBox="1">
            <a:spLocks noChangeArrowheads="1"/>
          </p:cNvSpPr>
          <p:nvPr userDrawn="1"/>
        </p:nvSpPr>
        <p:spPr bwMode="auto">
          <a:xfrm>
            <a:off x="609600" y="304800"/>
            <a:ext cx="1447800" cy="304800"/>
          </a:xfrm>
          <a:prstGeom prst="rect">
            <a:avLst/>
          </a:prstGeom>
          <a:noFill/>
          <a:ln w="12700">
            <a:noFill/>
            <a:miter lim="800000"/>
            <a:headEnd type="none" w="sm" len="sm"/>
            <a:tailEnd type="none" w="sm" len="sm"/>
          </a:ln>
          <a:effectLst/>
        </p:spPr>
        <p:txBody>
          <a:bodyPr>
            <a:spAutoFit/>
          </a:bodyPr>
          <a:lstStyle/>
          <a:p>
            <a:pPr eaLnBrk="0" fontAlgn="base" hangingPunct="0">
              <a:spcBef>
                <a:spcPct val="50000"/>
              </a:spcBef>
              <a:spcAft>
                <a:spcPct val="0"/>
              </a:spcAft>
            </a:pPr>
            <a:r>
              <a:rPr lang="en-US" sz="1400" b="1" dirty="0" smtClean="0">
                <a:solidFill>
                  <a:srgbClr val="000000"/>
                </a:solidFill>
                <a:ea typeface="ＭＳ Ｐゴシック" charset="-128"/>
              </a:rPr>
              <a:t>May 2012</a:t>
            </a:r>
            <a:endParaRPr lang="en-US" sz="1400" b="1" dirty="0">
              <a:solidFill>
                <a:srgbClr val="000000"/>
              </a:solidFill>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36" charset="-128"/>
          <a:cs typeface="ＭＳ Ｐゴシック" pitchFamily="36" charset="-128"/>
        </a:defRPr>
      </a:lvl1pPr>
      <a:lvl2pPr algn="ctr" rtl="0" eaLnBrk="0" fontAlgn="base" hangingPunct="0">
        <a:spcBef>
          <a:spcPct val="0"/>
        </a:spcBef>
        <a:spcAft>
          <a:spcPct val="0"/>
        </a:spcAft>
        <a:defRPr sz="3600">
          <a:solidFill>
            <a:schemeClr val="tx2"/>
          </a:solidFill>
          <a:latin typeface="Times New Roman" pitchFamily="18" charset="0"/>
          <a:ea typeface="ＭＳ Ｐゴシック" pitchFamily="36" charset="-128"/>
          <a:cs typeface="ＭＳ Ｐゴシック" pitchFamily="36" charset="-128"/>
        </a:defRPr>
      </a:lvl2pPr>
      <a:lvl3pPr algn="ctr" rtl="0" eaLnBrk="0" fontAlgn="base" hangingPunct="0">
        <a:spcBef>
          <a:spcPct val="0"/>
        </a:spcBef>
        <a:spcAft>
          <a:spcPct val="0"/>
        </a:spcAft>
        <a:defRPr sz="3600">
          <a:solidFill>
            <a:schemeClr val="tx2"/>
          </a:solidFill>
          <a:latin typeface="Times New Roman" pitchFamily="18" charset="0"/>
          <a:ea typeface="ＭＳ Ｐゴシック" pitchFamily="36" charset="-128"/>
          <a:cs typeface="ＭＳ Ｐゴシック" pitchFamily="36" charset="-128"/>
        </a:defRPr>
      </a:lvl3pPr>
      <a:lvl4pPr algn="ctr" rtl="0" eaLnBrk="0" fontAlgn="base" hangingPunct="0">
        <a:spcBef>
          <a:spcPct val="0"/>
        </a:spcBef>
        <a:spcAft>
          <a:spcPct val="0"/>
        </a:spcAft>
        <a:defRPr sz="3600">
          <a:solidFill>
            <a:schemeClr val="tx2"/>
          </a:solidFill>
          <a:latin typeface="Times New Roman" pitchFamily="18" charset="0"/>
          <a:ea typeface="ＭＳ Ｐゴシック" pitchFamily="36" charset="-128"/>
          <a:cs typeface="ＭＳ Ｐゴシック" pitchFamily="36" charset="-128"/>
        </a:defRPr>
      </a:lvl4pPr>
      <a:lvl5pPr algn="ctr" rtl="0" eaLnBrk="0" fontAlgn="base" hangingPunct="0">
        <a:spcBef>
          <a:spcPct val="0"/>
        </a:spcBef>
        <a:spcAft>
          <a:spcPct val="0"/>
        </a:spcAft>
        <a:defRPr sz="3600">
          <a:solidFill>
            <a:schemeClr val="tx2"/>
          </a:solidFill>
          <a:latin typeface="Times New Roman" pitchFamily="18" charset="0"/>
          <a:ea typeface="ＭＳ Ｐゴシック" pitchFamily="36" charset="-128"/>
          <a:cs typeface="ＭＳ Ｐゴシック" pitchFamily="36"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tabLst>
          <a:tab pos="7372350" algn="r"/>
        </a:tabLst>
        <a:defRPr sz="3200">
          <a:solidFill>
            <a:schemeClr val="tx1"/>
          </a:solidFill>
          <a:latin typeface="+mn-lt"/>
          <a:ea typeface="ＭＳ Ｐゴシック" pitchFamily="36" charset="-128"/>
          <a:cs typeface="ＭＳ Ｐゴシック" pitchFamily="36" charset="-128"/>
        </a:defRPr>
      </a:lvl1pPr>
      <a:lvl2pPr marL="742950" indent="-285750" algn="l" rtl="0" eaLnBrk="0" fontAlgn="base" hangingPunct="0">
        <a:spcBef>
          <a:spcPct val="20000"/>
        </a:spcBef>
        <a:spcAft>
          <a:spcPct val="0"/>
        </a:spcAft>
        <a:buChar char="–"/>
        <a:tabLst>
          <a:tab pos="7372350" algn="r"/>
        </a:tabLst>
        <a:defRPr sz="2800">
          <a:solidFill>
            <a:schemeClr val="tx1"/>
          </a:solidFill>
          <a:latin typeface="+mn-lt"/>
          <a:ea typeface="ＭＳ Ｐゴシック" pitchFamily="18" charset="-128"/>
        </a:defRPr>
      </a:lvl2pPr>
      <a:lvl3pPr marL="1085850" indent="-228600" algn="l" rtl="0" eaLnBrk="0" fontAlgn="base" hangingPunct="0">
        <a:spcBef>
          <a:spcPct val="20000"/>
        </a:spcBef>
        <a:spcAft>
          <a:spcPct val="0"/>
        </a:spcAft>
        <a:buChar char="•"/>
        <a:tabLst>
          <a:tab pos="7372350" algn="r"/>
        </a:tabLst>
        <a:defRPr sz="2400">
          <a:solidFill>
            <a:schemeClr val="tx1"/>
          </a:solidFill>
          <a:latin typeface="+mn-lt"/>
          <a:ea typeface="ＭＳ Ｐゴシック" pitchFamily="18" charset="-128"/>
        </a:defRPr>
      </a:lvl3pPr>
      <a:lvl4pPr marL="1428750" indent="-228600" algn="l" rtl="0" eaLnBrk="0" fontAlgn="base" hangingPunct="0">
        <a:spcBef>
          <a:spcPct val="20000"/>
        </a:spcBef>
        <a:spcAft>
          <a:spcPct val="0"/>
        </a:spcAft>
        <a:buChar char="–"/>
        <a:tabLst>
          <a:tab pos="7372350" algn="r"/>
        </a:tabLst>
        <a:defRPr sz="2000">
          <a:solidFill>
            <a:schemeClr val="tx1"/>
          </a:solidFill>
          <a:latin typeface="+mn-lt"/>
          <a:ea typeface="ＭＳ Ｐゴシック" pitchFamily="18" charset="-128"/>
        </a:defRPr>
      </a:lvl4pPr>
      <a:lvl5pPr marL="1771650" indent="-228600" algn="l" rtl="0" eaLnBrk="0" fontAlgn="base" hangingPunct="0">
        <a:spcBef>
          <a:spcPct val="20000"/>
        </a:spcBef>
        <a:spcAft>
          <a:spcPct val="0"/>
        </a:spcAft>
        <a:buChar char="•"/>
        <a:tabLst>
          <a:tab pos="7372350" algn="r"/>
        </a:tabLst>
        <a:defRPr sz="2000">
          <a:solidFill>
            <a:schemeClr val="tx1"/>
          </a:solidFill>
          <a:latin typeface="+mn-lt"/>
          <a:ea typeface="ＭＳ Ｐゴシック" pitchFamily="18" charset="-128"/>
        </a:defRPr>
      </a:lvl5pPr>
      <a:lvl6pPr marL="2228850" indent="-228600" algn="l" rtl="0" eaLnBrk="0" fontAlgn="base" hangingPunct="0">
        <a:spcBef>
          <a:spcPct val="20000"/>
        </a:spcBef>
        <a:spcAft>
          <a:spcPct val="0"/>
        </a:spcAft>
        <a:buChar char="•"/>
        <a:tabLst>
          <a:tab pos="7372350" algn="r"/>
        </a:tabLst>
        <a:defRPr sz="2000">
          <a:solidFill>
            <a:schemeClr val="tx1"/>
          </a:solidFill>
          <a:latin typeface="+mn-lt"/>
          <a:ea typeface="ＭＳ Ｐゴシック" pitchFamily="18" charset="-128"/>
        </a:defRPr>
      </a:lvl6pPr>
      <a:lvl7pPr marL="2686050" indent="-228600" algn="l" rtl="0" eaLnBrk="0" fontAlgn="base" hangingPunct="0">
        <a:spcBef>
          <a:spcPct val="20000"/>
        </a:spcBef>
        <a:spcAft>
          <a:spcPct val="0"/>
        </a:spcAft>
        <a:buChar char="•"/>
        <a:tabLst>
          <a:tab pos="7372350" algn="r"/>
        </a:tabLst>
        <a:defRPr sz="2000">
          <a:solidFill>
            <a:schemeClr val="tx1"/>
          </a:solidFill>
          <a:latin typeface="+mn-lt"/>
          <a:ea typeface="ＭＳ Ｐゴシック" pitchFamily="18" charset="-128"/>
        </a:defRPr>
      </a:lvl7pPr>
      <a:lvl8pPr marL="3143250" indent="-228600" algn="l" rtl="0" eaLnBrk="0" fontAlgn="base" hangingPunct="0">
        <a:spcBef>
          <a:spcPct val="20000"/>
        </a:spcBef>
        <a:spcAft>
          <a:spcPct val="0"/>
        </a:spcAft>
        <a:buChar char="•"/>
        <a:tabLst>
          <a:tab pos="7372350" algn="r"/>
        </a:tabLst>
        <a:defRPr sz="2000">
          <a:solidFill>
            <a:schemeClr val="tx1"/>
          </a:solidFill>
          <a:latin typeface="+mn-lt"/>
          <a:ea typeface="ＭＳ Ｐゴシック" pitchFamily="18" charset="-128"/>
        </a:defRPr>
      </a:lvl8pPr>
      <a:lvl9pPr marL="3600450" indent="-228600" algn="l" rtl="0" eaLnBrk="0" fontAlgn="base" hangingPunct="0">
        <a:spcBef>
          <a:spcPct val="20000"/>
        </a:spcBef>
        <a:spcAft>
          <a:spcPct val="0"/>
        </a:spcAft>
        <a:buChar char="•"/>
        <a:tabLst>
          <a:tab pos="7372350" algn="r"/>
        </a:tabLst>
        <a:defRPr sz="2000">
          <a:solidFill>
            <a:schemeClr val="tx1"/>
          </a:solidFill>
          <a:latin typeface="+mn-lt"/>
          <a:ea typeface="ＭＳ Ｐゴシック" pitchFamily="18"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Grp="1" noChangeArrowheads="1"/>
          </p:cNvSpPr>
          <p:nvPr>
            <p:ph type="dt" idx="10"/>
          </p:nvPr>
        </p:nvSpPr>
        <p:spPr>
          <a:ln/>
        </p:spPr>
        <p:txBody>
          <a:bodyPr/>
          <a:lstStyle/>
          <a:p>
            <a:pPr>
              <a:defRPr/>
            </a:pPr>
            <a:r>
              <a:rPr lang="en-US"/>
              <a:t>May 2012</a:t>
            </a:r>
            <a:endParaRPr lang="en-GB" dirty="0"/>
          </a:p>
        </p:txBody>
      </p:sp>
      <p:sp>
        <p:nvSpPr>
          <p:cNvPr id="6" name="Rectangle 4"/>
          <p:cNvSpPr>
            <a:spLocks noGrp="1" noChangeArrowheads="1"/>
          </p:cNvSpPr>
          <p:nvPr>
            <p:ph type="ftr" idx="11"/>
          </p:nvPr>
        </p:nvSpPr>
        <p:spPr>
          <a:xfrm>
            <a:off x="4346575" y="6248400"/>
            <a:ext cx="528638" cy="257175"/>
          </a:xfrm>
          <a:ln/>
        </p:spPr>
        <p:txBody>
          <a:bodyPr/>
          <a:lstStyle/>
          <a:p>
            <a:r>
              <a:rPr lang="en-GB" dirty="0"/>
              <a:t>Jon </a:t>
            </a:r>
            <a:r>
              <a:rPr lang="en-GB" dirty="0" err="1"/>
              <a:t>Rosdahl</a:t>
            </a:r>
            <a:r>
              <a:rPr lang="en-GB" dirty="0"/>
              <a:t>, CSR</a:t>
            </a:r>
          </a:p>
        </p:txBody>
      </p:sp>
      <p:sp>
        <p:nvSpPr>
          <p:cNvPr id="7" name="Rectangle 5"/>
          <p:cNvSpPr>
            <a:spLocks noGrp="1" noChangeArrowheads="1"/>
          </p:cNvSpPr>
          <p:nvPr>
            <p:ph type="sldNum" idx="4294967295"/>
          </p:nvPr>
        </p:nvSpPr>
        <p:spPr>
          <a:xfrm>
            <a:off x="4191000" y="6418263"/>
            <a:ext cx="682625" cy="363537"/>
          </a:xfrm>
          <a:prstGeom prst="rect">
            <a:avLst/>
          </a:prstGeom>
          <a:ln/>
        </p:spPr>
        <p:txBody>
          <a:bodyPr/>
          <a:lstStyle/>
          <a:p>
            <a:pPr>
              <a:defRPr/>
            </a:pPr>
            <a:r>
              <a:rPr lang="en-GB" sz="1200" dirty="0"/>
              <a:t>Slide</a:t>
            </a:r>
            <a:r>
              <a:rPr lang="en-GB" sz="1400" dirty="0"/>
              <a:t> </a:t>
            </a:r>
            <a:fld id="{3BEAE644-7204-460F-8FBE-799C2F863B84}" type="slidenum">
              <a:rPr lang="en-GB" sz="1400"/>
              <a:pPr>
                <a:defRPr/>
              </a:pPr>
              <a:t>1</a:t>
            </a:fld>
            <a:endParaRPr lang="en-GB" sz="1400" dirty="0"/>
          </a:p>
        </p:txBody>
      </p:sp>
      <p:sp>
        <p:nvSpPr>
          <p:cNvPr id="46082" name="Footer Placeholder 1"/>
          <p:cNvSpPr txBox="1">
            <a:spLocks noGrp="1"/>
          </p:cNvSpPr>
          <p:nvPr/>
        </p:nvSpPr>
        <p:spPr bwMode="auto">
          <a:xfrm>
            <a:off x="4495800" y="6248400"/>
            <a:ext cx="4038600" cy="184150"/>
          </a:xfrm>
          <a:prstGeom prst="rect">
            <a:avLst/>
          </a:prstGeom>
          <a:noFill/>
          <a:ln w="9525">
            <a:noFill/>
            <a:miter lim="800000"/>
            <a:headEnd/>
            <a:tailEnd/>
          </a:ln>
        </p:spPr>
        <p:txBody>
          <a:bodyPr lIns="0" tIns="0" rIns="0" bIns="0">
            <a:spAutoFit/>
          </a:bodyPr>
          <a:lstStyle/>
          <a:p>
            <a:pPr algn="r" defTabSz="914400" eaLnBrk="0" hangingPunct="0"/>
            <a:r>
              <a:rPr lang="en-US" sz="1200">
                <a:solidFill>
                  <a:srgbClr val="000000"/>
                </a:solidFill>
                <a:ea typeface="MS PGothic" pitchFamily="34" charset="-128"/>
              </a:rPr>
              <a:t>Ben Rolfe (BCA</a:t>
            </a:r>
            <a:r>
              <a:rPr lang="en-US" sz="1200">
                <a:solidFill>
                  <a:schemeClr val="tx2"/>
                </a:solidFill>
                <a:ea typeface="MS PGothic" pitchFamily="34" charset="-128"/>
              </a:rPr>
              <a:t>)</a:t>
            </a:r>
          </a:p>
        </p:txBody>
      </p:sp>
      <p:sp>
        <p:nvSpPr>
          <p:cNvPr id="102402" name="Rectangle 2"/>
          <p:cNvSpPr>
            <a:spLocks noChangeArrowheads="1"/>
          </p:cNvSpPr>
          <p:nvPr/>
        </p:nvSpPr>
        <p:spPr bwMode="auto">
          <a:xfrm>
            <a:off x="0" y="762000"/>
            <a:ext cx="8991600" cy="4979988"/>
          </a:xfrm>
          <a:prstGeom prst="rect">
            <a:avLst/>
          </a:prstGeom>
          <a:noFill/>
          <a:ln w="12700">
            <a:noFill/>
            <a:miter lim="800000"/>
            <a:headEnd type="none" w="sm" len="sm"/>
            <a:tailEnd type="none" w="sm" len="sm"/>
          </a:ln>
          <a:effectLst/>
        </p:spPr>
        <p:txBody>
          <a:bodyPr>
            <a:spAutoFit/>
          </a:bodyPr>
          <a:lstStyle/>
          <a:p>
            <a:pPr algn="ctr" defTabSz="914400" eaLnBrk="0" hangingPunct="0">
              <a:defRPr/>
            </a:pPr>
            <a:r>
              <a:rPr lang="en-US" sz="1800" b="1" u="sng" dirty="0">
                <a:solidFill>
                  <a:srgbClr val="000000"/>
                </a:solidFill>
                <a:effectLst>
                  <a:outerShdw blurRad="38100" dist="38100" dir="2700000" algn="tl">
                    <a:srgbClr val="C0C0C0"/>
                  </a:outerShdw>
                </a:effectLst>
                <a:latin typeface="+mn-lt"/>
                <a:ea typeface="ＭＳ Ｐゴシック" charset="-128"/>
              </a:rPr>
              <a:t>Project: IEEE 802.15 Working Group for Wireless Personal Area Networks (WPANs)</a:t>
            </a:r>
            <a:endParaRPr lang="en-US" sz="1600" b="1" dirty="0">
              <a:solidFill>
                <a:srgbClr val="000000"/>
              </a:solidFill>
              <a:latin typeface="+mn-lt"/>
              <a:ea typeface="ＭＳ Ｐゴシック" charset="-128"/>
            </a:endParaRP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Submission Title:</a:t>
            </a:r>
            <a:r>
              <a:rPr lang="en-US" sz="1600" dirty="0">
                <a:solidFill>
                  <a:srgbClr val="000000"/>
                </a:solidFill>
                <a:latin typeface="+mn-lt"/>
                <a:ea typeface="ＭＳ Ｐゴシック" charset="-128"/>
              </a:rPr>
              <a:t> [WG-Treasurer’s Report March 2012]	</a:t>
            </a: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Date Submitted: </a:t>
            </a:r>
            <a:r>
              <a:rPr lang="en-US" sz="1600" b="1" dirty="0">
                <a:solidFill>
                  <a:srgbClr val="000000"/>
                </a:solidFill>
                <a:latin typeface="+mn-lt"/>
                <a:ea typeface="ＭＳ Ｐゴシック" charset="-128"/>
              </a:rPr>
              <a:t>13 May 2012</a:t>
            </a:r>
            <a:r>
              <a:rPr lang="en-US" sz="1600" dirty="0">
                <a:solidFill>
                  <a:srgbClr val="000000"/>
                </a:solidFill>
                <a:latin typeface="+mn-lt"/>
                <a:ea typeface="ＭＳ Ｐゴシック" charset="-128"/>
              </a:rPr>
              <a:t>	</a:t>
            </a:r>
          </a:p>
          <a:p>
            <a:pPr defTabSz="914400" eaLnBrk="0" hangingPunct="0">
              <a:defRPr/>
            </a:pPr>
            <a:endParaRPr lang="en-US" sz="1600" dirty="0">
              <a:solidFill>
                <a:srgbClr val="000000"/>
              </a:solidFill>
              <a:latin typeface="+mn-lt"/>
              <a:ea typeface="ＭＳ Ｐゴシック" charset="-128"/>
            </a:endParaRPr>
          </a:p>
          <a:p>
            <a:pPr defTabSz="914400" eaLnBrk="0" hangingPunct="0">
              <a:defRPr/>
            </a:pPr>
            <a:r>
              <a:rPr lang="en-US" sz="1600" b="1" dirty="0">
                <a:solidFill>
                  <a:srgbClr val="000000"/>
                </a:solidFill>
                <a:latin typeface="+mn-lt"/>
                <a:ea typeface="ＭＳ Ｐゴシック" charset="-128"/>
              </a:rPr>
              <a:t>Source:</a:t>
            </a:r>
            <a:r>
              <a:rPr lang="en-US" sz="1600" dirty="0">
                <a:solidFill>
                  <a:srgbClr val="000000"/>
                </a:solidFill>
                <a:latin typeface="+mn-lt"/>
                <a:ea typeface="ＭＳ Ｐゴシック" charset="-128"/>
              </a:rPr>
              <a:t> </a:t>
            </a:r>
            <a:r>
              <a:rPr lang="en-US" sz="1600" dirty="0">
                <a:solidFill>
                  <a:srgbClr val="000000"/>
                </a:solidFill>
                <a:latin typeface="+mn-lt"/>
                <a:ea typeface="ＭＳ Ｐゴシック" charset="-128"/>
              </a:rPr>
              <a:t>[Benjamin Rolfe] </a:t>
            </a:r>
            <a:r>
              <a:rPr lang="en-US" sz="1600" dirty="0">
                <a:solidFill>
                  <a:srgbClr val="000000"/>
                </a:solidFill>
                <a:latin typeface="+mn-lt"/>
                <a:ea typeface="ＭＳ Ｐゴシック" charset="-128"/>
              </a:rPr>
              <a:t>Company </a:t>
            </a:r>
            <a:r>
              <a:rPr lang="en-US" sz="1600" dirty="0">
                <a:solidFill>
                  <a:srgbClr val="000000"/>
                </a:solidFill>
                <a:latin typeface="+mn-lt"/>
                <a:ea typeface="ＭＳ Ｐゴシック" charset="-128"/>
              </a:rPr>
              <a:t>[BCA]  </a:t>
            </a:r>
            <a:r>
              <a:rPr lang="en-US" sz="1600" dirty="0">
                <a:solidFill>
                  <a:srgbClr val="000000"/>
                </a:solidFill>
                <a:latin typeface="+mn-lt"/>
                <a:ea typeface="ＭＳ Ｐゴシック" charset="-128"/>
              </a:rPr>
              <a:t>&amp; [Jon </a:t>
            </a:r>
            <a:r>
              <a:rPr lang="en-US" sz="1600" dirty="0" err="1">
                <a:solidFill>
                  <a:srgbClr val="000000"/>
                </a:solidFill>
                <a:latin typeface="+mn-lt"/>
                <a:ea typeface="ＭＳ Ｐゴシック" charset="-128"/>
              </a:rPr>
              <a:t>Rosdahl</a:t>
            </a:r>
            <a:r>
              <a:rPr lang="en-US" sz="1600" dirty="0">
                <a:solidFill>
                  <a:srgbClr val="000000"/>
                </a:solidFill>
                <a:latin typeface="+mn-lt"/>
                <a:ea typeface="ＭＳ Ｐゴシック" charset="-128"/>
              </a:rPr>
              <a:t>] Company [CSR]</a:t>
            </a:r>
          </a:p>
          <a:p>
            <a:pPr defTabSz="914400" eaLnBrk="0" hangingPunct="0">
              <a:defRPr/>
            </a:pPr>
            <a:r>
              <a:rPr lang="en-US" sz="1600" dirty="0">
                <a:solidFill>
                  <a:srgbClr val="000000"/>
                </a:solidFill>
                <a:latin typeface="+mn-lt"/>
                <a:ea typeface="ＭＳ Ｐゴシック" charset="-128"/>
              </a:rPr>
              <a:t>Address </a:t>
            </a:r>
            <a:r>
              <a:rPr lang="en-US" sz="1600" dirty="0" smtClean="0">
                <a:solidFill>
                  <a:srgbClr val="000000"/>
                </a:solidFill>
                <a:latin typeface="+mn-lt"/>
                <a:ea typeface="ＭＳ Ｐゴシック" charset="-128"/>
              </a:rPr>
              <a:t>[PO Box 798 Los Gatos CA 95031]</a:t>
            </a:r>
            <a:endParaRPr lang="en-US" sz="1600" dirty="0">
              <a:solidFill>
                <a:srgbClr val="000000"/>
              </a:solidFill>
              <a:latin typeface="+mn-lt"/>
              <a:ea typeface="ＭＳ Ｐゴシック" charset="-128"/>
            </a:endParaRPr>
          </a:p>
          <a:p>
            <a:pPr defTabSz="914400" eaLnBrk="0" hangingPunct="0">
              <a:defRPr/>
            </a:pPr>
            <a:r>
              <a:rPr lang="en-US" sz="1600" dirty="0">
                <a:solidFill>
                  <a:srgbClr val="000000"/>
                </a:solidFill>
                <a:latin typeface="+mn-lt"/>
                <a:ea typeface="ＭＳ Ｐゴシック" charset="-128"/>
              </a:rPr>
              <a:t>Voice:[+1 408 </a:t>
            </a:r>
            <a:r>
              <a:rPr lang="en-US" sz="1600" dirty="0" smtClean="0">
                <a:solidFill>
                  <a:srgbClr val="000000"/>
                </a:solidFill>
                <a:latin typeface="+mn-lt"/>
                <a:ea typeface="ＭＳ Ｐゴシック" charset="-128"/>
              </a:rPr>
              <a:t>332 0725], </a:t>
            </a:r>
            <a:r>
              <a:rPr lang="en-US" sz="1600" dirty="0">
                <a:solidFill>
                  <a:srgbClr val="000000"/>
                </a:solidFill>
                <a:latin typeface="+mn-lt"/>
                <a:ea typeface="ＭＳ Ｐゴシック" charset="-128"/>
              </a:rPr>
              <a:t>FAX: [], E-Mail</a:t>
            </a:r>
            <a:r>
              <a:rPr lang="en-US" sz="1600" dirty="0">
                <a:solidFill>
                  <a:srgbClr val="000000"/>
                </a:solidFill>
                <a:latin typeface="+mn-lt"/>
                <a:ea typeface="ＭＳ Ｐゴシック" charset="-128"/>
              </a:rPr>
              <a:t>:[</a:t>
            </a:r>
            <a:r>
              <a:rPr lang="en-US" sz="1600" dirty="0" err="1">
                <a:solidFill>
                  <a:srgbClr val="000000"/>
                </a:solidFill>
                <a:latin typeface="+mn-lt"/>
                <a:ea typeface="ＭＳ Ｐゴシック" charset="-128"/>
              </a:rPr>
              <a:t>ben</a:t>
            </a:r>
            <a:r>
              <a:rPr lang="en-US" sz="1600" dirty="0">
                <a:solidFill>
                  <a:srgbClr val="000000"/>
                </a:solidFill>
                <a:latin typeface="+mn-lt"/>
                <a:ea typeface="ＭＳ Ｐゴシック" charset="-128"/>
              </a:rPr>
              <a:t> @ blindcreek.com]</a:t>
            </a:r>
            <a:r>
              <a:rPr lang="en-US" sz="1600" dirty="0">
                <a:solidFill>
                  <a:srgbClr val="000000"/>
                </a:solidFill>
                <a:latin typeface="+mn-lt"/>
                <a:ea typeface="ＭＳ Ｐゴシック" charset="-128"/>
              </a:rPr>
              <a:t>	</a:t>
            </a:r>
          </a:p>
          <a:p>
            <a:pPr defTabSz="914400" eaLnBrk="0" hangingPunct="0">
              <a:spcBef>
                <a:spcPts val="600"/>
              </a:spcBef>
              <a:spcAft>
                <a:spcPts val="600"/>
              </a:spcAft>
              <a:defRPr/>
            </a:pPr>
            <a:r>
              <a:rPr lang="en-US" sz="1600" b="1" dirty="0">
                <a:solidFill>
                  <a:srgbClr val="000000"/>
                </a:solidFill>
                <a:latin typeface="+mn-lt"/>
                <a:ea typeface="ＭＳ Ｐゴシック" charset="-128"/>
              </a:rPr>
              <a:t>Re:</a:t>
            </a:r>
            <a:r>
              <a:rPr lang="en-US" sz="1600" dirty="0">
                <a:solidFill>
                  <a:srgbClr val="000000"/>
                </a:solidFill>
                <a:latin typeface="+mn-lt"/>
                <a:ea typeface="ＭＳ Ｐゴシック" charset="-128"/>
              </a:rPr>
              <a:t> []</a:t>
            </a:r>
          </a:p>
          <a:p>
            <a:pPr defTabSz="914400" eaLnBrk="0" hangingPunct="0">
              <a:spcBef>
                <a:spcPts val="600"/>
              </a:spcBef>
              <a:spcAft>
                <a:spcPts val="600"/>
              </a:spcAft>
              <a:defRPr/>
            </a:pPr>
            <a:r>
              <a:rPr lang="en-US" sz="1600" b="1" dirty="0">
                <a:solidFill>
                  <a:srgbClr val="000000"/>
                </a:solidFill>
                <a:latin typeface="+mn-lt"/>
                <a:ea typeface="ＭＳ Ｐゴシック" charset="-128"/>
              </a:rPr>
              <a:t>Abstract:</a:t>
            </a:r>
            <a:r>
              <a:rPr lang="en-US" sz="1600" dirty="0">
                <a:solidFill>
                  <a:srgbClr val="000000"/>
                </a:solidFill>
                <a:latin typeface="+mn-lt"/>
                <a:ea typeface="ＭＳ Ｐゴシック" charset="-128"/>
              </a:rPr>
              <a:t>	[Treasurer’s Report to 802.15/11 WG]</a:t>
            </a:r>
          </a:p>
          <a:p>
            <a:pPr defTabSz="914400" eaLnBrk="0" hangingPunct="0">
              <a:spcBef>
                <a:spcPts val="600"/>
              </a:spcBef>
              <a:spcAft>
                <a:spcPts val="600"/>
              </a:spcAft>
              <a:defRPr/>
            </a:pPr>
            <a:r>
              <a:rPr lang="en-US" sz="1600" b="1" dirty="0">
                <a:solidFill>
                  <a:srgbClr val="000000"/>
                </a:solidFill>
                <a:latin typeface="+mn-lt"/>
                <a:ea typeface="ＭＳ Ｐゴシック" charset="-128"/>
              </a:rPr>
              <a:t>Purpose:</a:t>
            </a:r>
            <a:r>
              <a:rPr lang="en-US" sz="1600" dirty="0">
                <a:solidFill>
                  <a:srgbClr val="000000"/>
                </a:solidFill>
                <a:latin typeface="+mn-lt"/>
                <a:ea typeface="ＭＳ Ｐゴシック" charset="-128"/>
              </a:rPr>
              <a:t>	[Treasurer’s report to WG to update them from the last session.]</a:t>
            </a:r>
          </a:p>
          <a:p>
            <a:pPr defTabSz="914400" eaLnBrk="0" hangingPunct="0">
              <a:defRPr/>
            </a:pPr>
            <a:r>
              <a:rPr lang="en-US" sz="1600" b="1" dirty="0">
                <a:solidFill>
                  <a:srgbClr val="000000"/>
                </a:solidFill>
                <a:latin typeface="+mn-lt"/>
                <a:ea typeface="ＭＳ Ｐゴシック" charset="-128"/>
              </a:rPr>
              <a:t>Notice:</a:t>
            </a:r>
            <a:r>
              <a:rPr lang="en-US" sz="1600" dirty="0">
                <a:solidFill>
                  <a:srgbClr val="000000"/>
                </a:solidFill>
                <a:latin typeface="+mn-lt"/>
                <a:ea typeface="ＭＳ Ｐゴシック" charset="-128"/>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eaLnBrk="0" hangingPunct="0">
              <a:defRPr/>
            </a:pPr>
            <a:r>
              <a:rPr lang="en-US" sz="1600" b="1" dirty="0">
                <a:solidFill>
                  <a:srgbClr val="000000"/>
                </a:solidFill>
                <a:latin typeface="+mn-lt"/>
                <a:ea typeface="ＭＳ Ｐゴシック" charset="-128"/>
              </a:rPr>
              <a:t>Release:</a:t>
            </a:r>
            <a:r>
              <a:rPr lang="en-US" sz="1600" dirty="0">
                <a:solidFill>
                  <a:srgbClr val="000000"/>
                </a:solidFill>
                <a:latin typeface="+mn-lt"/>
                <a:ea typeface="ＭＳ Ｐゴシック" charset="-128"/>
              </a:rPr>
              <a:t>	The contributor acknowledges and accepts that this contribution becomes the property of IEEE and may be made publicly available by 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Grp="1" noChangeArrowheads="1"/>
          </p:cNvSpPr>
          <p:nvPr>
            <p:ph type="dt" idx="10"/>
          </p:nvPr>
        </p:nvSpPr>
        <p:spPr>
          <a:ln/>
        </p:spPr>
        <p:txBody>
          <a:bodyPr/>
          <a:lstStyle/>
          <a:p>
            <a:pPr>
              <a:defRPr/>
            </a:pPr>
            <a:r>
              <a:rPr lang="en-US"/>
              <a:t>May 2012</a:t>
            </a:r>
            <a:endParaRPr lang="en-GB" dirty="0"/>
          </a:p>
        </p:txBody>
      </p:sp>
      <p:sp>
        <p:nvSpPr>
          <p:cNvPr id="10" name="Rectangle 4"/>
          <p:cNvSpPr>
            <a:spLocks noGrp="1" noChangeArrowheads="1"/>
          </p:cNvSpPr>
          <p:nvPr>
            <p:ph type="ftr" idx="11"/>
          </p:nvPr>
        </p:nvSpPr>
        <p:spPr>
          <a:xfrm>
            <a:off x="4346575" y="6248400"/>
            <a:ext cx="528638" cy="182562"/>
          </a:xfrm>
          <a:ln/>
        </p:spPr>
        <p:txBody>
          <a:bodyPr/>
          <a:lstStyle/>
          <a:p>
            <a:r>
              <a:rPr lang="en-GB" dirty="0"/>
              <a:t>Jon </a:t>
            </a:r>
            <a:r>
              <a:rPr lang="en-GB" dirty="0" err="1"/>
              <a:t>Rosdahl</a:t>
            </a:r>
            <a:r>
              <a:rPr lang="en-GB" dirty="0"/>
              <a:t>, CSR</a:t>
            </a:r>
          </a:p>
        </p:txBody>
      </p:sp>
      <p:sp>
        <p:nvSpPr>
          <p:cNvPr id="11" name="Rectangle 5"/>
          <p:cNvSpPr>
            <a:spLocks noGrp="1" noChangeArrowheads="1"/>
          </p:cNvSpPr>
          <p:nvPr>
            <p:ph type="sldNum" idx="4294967295"/>
          </p:nvPr>
        </p:nvSpPr>
        <p:spPr>
          <a:xfrm>
            <a:off x="4191000" y="6402387"/>
            <a:ext cx="914400" cy="228600"/>
          </a:xfrm>
          <a:prstGeom prst="rect">
            <a:avLst/>
          </a:prstGeom>
          <a:ln/>
        </p:spPr>
        <p:txBody>
          <a:bodyPr/>
          <a:lstStyle/>
          <a:p>
            <a:pPr algn="ctr">
              <a:defRPr/>
            </a:pPr>
            <a:r>
              <a:rPr lang="en-GB" sz="1400" dirty="0"/>
              <a:t>Slide </a:t>
            </a:r>
            <a:fld id="{8DC76BB9-5AF8-45F0-ADAB-AFABFA94FA64}" type="slidenum">
              <a:rPr lang="en-GB" sz="1400"/>
              <a:pPr algn="ctr">
                <a:defRPr/>
              </a:pPr>
              <a:t>2</a:t>
            </a:fld>
            <a:endParaRPr lang="en-GB" sz="1400" dirty="0"/>
          </a:p>
        </p:txBody>
      </p:sp>
      <p:sp>
        <p:nvSpPr>
          <p:cNvPr id="1030"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Treasurer Report May 2012</a:t>
            </a:r>
            <a:endParaRPr lang="en-GB" smtClean="0"/>
          </a:p>
        </p:txBody>
      </p:sp>
      <p:sp>
        <p:nvSpPr>
          <p:cNvPr id="1031" name="Rectangle 2"/>
          <p:cNvSpPr>
            <a:spLocks noGrp="1" noChangeArrowheads="1"/>
          </p:cNvSpPr>
          <p:nvPr>
            <p:ph type="body" idx="1"/>
          </p:nvPr>
        </p:nvSpPr>
        <p:spPr>
          <a:xfrm>
            <a:off x="685800" y="1524000"/>
            <a:ext cx="7772400" cy="396875"/>
          </a:xfrm>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2012-05-13</a:t>
            </a:r>
          </a:p>
        </p:txBody>
      </p:sp>
      <p:graphicFrame>
        <p:nvGraphicFramePr>
          <p:cNvPr id="1026" name="Object 3"/>
          <p:cNvGraphicFramePr>
            <a:graphicFrameLocks noChangeAspect="1"/>
          </p:cNvGraphicFramePr>
          <p:nvPr/>
        </p:nvGraphicFramePr>
        <p:xfrm>
          <a:off x="514350" y="2276475"/>
          <a:ext cx="8077200" cy="2838450"/>
        </p:xfrm>
        <a:graphic>
          <a:graphicData uri="http://schemas.openxmlformats.org/presentationml/2006/ole">
            <p:oleObj spid="_x0000_s1026" name="Document" r:id="rId4" imgW="8257888" imgH="2915483" progId="Word.Document.8">
              <p:embed/>
            </p:oleObj>
          </a:graphicData>
        </a:graphic>
      </p:graphicFrame>
      <p:sp>
        <p:nvSpPr>
          <p:cNvPr id="1032"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4676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a:solidFill>
                  <a:srgbClr val="000000"/>
                </a:solidFill>
                <a:ea typeface="MS PGothic" pitchFamily="34" charset="-128"/>
              </a:rPr>
              <a:t>Ben Rolfe (BCA)</a:t>
            </a:r>
            <a:endParaRPr lang="en-US" sz="120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dt" idx="10"/>
          </p:nvPr>
        </p:nvSpPr>
        <p:spPr>
          <a:ln/>
        </p:spPr>
        <p:txBody>
          <a:bodyPr/>
          <a:lstStyle/>
          <a:p>
            <a:pPr>
              <a:defRPr/>
            </a:pPr>
            <a:r>
              <a:rPr lang="en-US"/>
              <a:t>May 2012</a:t>
            </a:r>
            <a:endParaRPr lang="en-GB" dirty="0"/>
          </a:p>
        </p:txBody>
      </p:sp>
      <p:sp>
        <p:nvSpPr>
          <p:cNvPr id="9" name="Rectangle 4"/>
          <p:cNvSpPr>
            <a:spLocks noGrp="1" noChangeArrowheads="1"/>
          </p:cNvSpPr>
          <p:nvPr>
            <p:ph type="ftr" idx="11"/>
          </p:nvPr>
        </p:nvSpPr>
        <p:spPr>
          <a:xfrm>
            <a:off x="4346575" y="6248400"/>
            <a:ext cx="528638" cy="182562"/>
          </a:xfrm>
          <a:ln/>
        </p:spPr>
        <p:txBody>
          <a:bodyPr/>
          <a:lstStyle/>
          <a:p>
            <a:r>
              <a:rPr lang="en-GB" dirty="0"/>
              <a:t>Jon </a:t>
            </a:r>
            <a:r>
              <a:rPr lang="en-GB" dirty="0" err="1"/>
              <a:t>Rosdahl</a:t>
            </a:r>
            <a:r>
              <a:rPr lang="en-GB" dirty="0"/>
              <a:t>, CSR</a:t>
            </a:r>
          </a:p>
        </p:txBody>
      </p:sp>
      <p:sp>
        <p:nvSpPr>
          <p:cNvPr id="4100" name="Slide Number Placeholder 5"/>
          <p:cNvSpPr txBox="1">
            <a:spLocks noGrp="1"/>
          </p:cNvSpPr>
          <p:nvPr/>
        </p:nvSpPr>
        <p:spPr bwMode="auto">
          <a:xfrm>
            <a:off x="4344988" y="6629400"/>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ea typeface="Arial Unicode MS" pitchFamily="34" charset="-128"/>
                <a:cs typeface="Arial Unicode MS" pitchFamily="34" charset="-128"/>
              </a:rPr>
              <a:t>Slide </a:t>
            </a:r>
            <a:fld id="{FE6B4D8D-7929-457B-9DB8-7AE017797F95}"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dirty="0">
              <a:solidFill>
                <a:srgbClr val="000000"/>
              </a:solidFill>
              <a:ea typeface="Arial Unicode MS" pitchFamily="34" charset="-128"/>
              <a:cs typeface="Arial Unicode MS" pitchFamily="34" charset="-128"/>
            </a:endParaRPr>
          </a:p>
        </p:txBody>
      </p:sp>
      <p:sp>
        <p:nvSpPr>
          <p:cNvPr id="4101" name="Rectangle 1"/>
          <p:cNvSpPr>
            <a:spLocks noGrp="1" noChangeArrowheads="1"/>
          </p:cNvSpPr>
          <p:nvPr>
            <p:ph type="title"/>
          </p:nvPr>
        </p:nvSpPr>
        <p:spPr>
          <a:xfrm>
            <a:off x="685800" y="685800"/>
            <a:ext cx="7772400" cy="10668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2" name="Rectangle 2"/>
          <p:cNvSpPr>
            <a:spLocks noGrp="1" noChangeArrowheads="1"/>
          </p:cNvSpPr>
          <p:nvPr>
            <p:ph type="body" idx="1"/>
          </p:nvPr>
        </p:nvSpPr>
        <p:spPr>
          <a:xfrm>
            <a:off x="685800" y="1981200"/>
            <a:ext cx="7772400" cy="35814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Treasurer report for May 2012</a:t>
            </a:r>
          </a:p>
        </p:txBody>
      </p:sp>
      <p:sp>
        <p:nvSpPr>
          <p:cNvPr id="4104" name="Footer Placeholder 1"/>
          <p:cNvSpPr txBox="1">
            <a:spLocks noGrp="1"/>
          </p:cNvSpPr>
          <p:nvPr/>
        </p:nvSpPr>
        <p:spPr bwMode="auto">
          <a:xfrm>
            <a:off x="74676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a:solidFill>
                  <a:srgbClr val="000000"/>
                </a:solidFill>
                <a:ea typeface="MS PGothic" pitchFamily="34" charset="-128"/>
              </a:rPr>
              <a:t>Ben Rolfe (BCA)</a:t>
            </a:r>
            <a:endParaRPr lang="en-US" sz="120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type="dt" idx="10"/>
          </p:nvPr>
        </p:nvSpPr>
        <p:spPr>
          <a:ln/>
        </p:spPr>
        <p:txBody>
          <a:bodyPr/>
          <a:lstStyle/>
          <a:p>
            <a:pPr>
              <a:defRPr/>
            </a:pPr>
            <a:r>
              <a:rPr lang="en-US"/>
              <a:t>May 2012</a:t>
            </a:r>
            <a:endParaRPr lang="en-GB" dirty="0"/>
          </a:p>
        </p:txBody>
      </p:sp>
      <p:sp>
        <p:nvSpPr>
          <p:cNvPr id="7" name="Rectangle 4"/>
          <p:cNvSpPr>
            <a:spLocks noGrp="1" noChangeArrowheads="1"/>
          </p:cNvSpPr>
          <p:nvPr>
            <p:ph type="ftr" idx="11"/>
          </p:nvPr>
        </p:nvSpPr>
        <p:spPr>
          <a:xfrm>
            <a:off x="4346575" y="6248400"/>
            <a:ext cx="528638" cy="182562"/>
          </a:xfrm>
          <a:ln/>
        </p:spPr>
        <p:txBody>
          <a:bodyPr/>
          <a:lstStyle/>
          <a:p>
            <a:r>
              <a:rPr lang="en-GB" dirty="0"/>
              <a:t>Jon </a:t>
            </a:r>
            <a:r>
              <a:rPr lang="en-GB" dirty="0" err="1"/>
              <a:t>Rosdahl</a:t>
            </a:r>
            <a:r>
              <a:rPr lang="en-GB" dirty="0"/>
              <a:t>, CSR</a:t>
            </a:r>
          </a:p>
        </p:txBody>
      </p:sp>
      <p:sp>
        <p:nvSpPr>
          <p:cNvPr id="34819"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434AA3FA-57C3-47AE-B31E-6B2FDA486C30}"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34820" name="Rectangle 2"/>
          <p:cNvSpPr>
            <a:spLocks noGrp="1" noChangeArrowheads="1"/>
          </p:cNvSpPr>
          <p:nvPr>
            <p:ph type="title" idx="4294967295"/>
          </p:nvPr>
        </p:nvSpPr>
        <p:spPr>
          <a:xfrm>
            <a:off x="685800" y="685800"/>
            <a:ext cx="7770813" cy="608013"/>
          </a:xfrm>
        </p:spPr>
        <p:txBody>
          <a:bodyPr lIns="92075" tIns="46038" rIns="92075" bIns="46038"/>
          <a:lstStyle/>
          <a:p>
            <a:r>
              <a:rPr lang="en-US" sz="2800" smtClean="0"/>
              <a:t>Treasury Net Worth</a:t>
            </a:r>
            <a:br>
              <a:rPr lang="en-US" sz="2800" smtClean="0"/>
            </a:br>
            <a:r>
              <a:rPr lang="en-US" sz="2400" smtClean="0"/>
              <a:t>(Unaudited)</a:t>
            </a:r>
          </a:p>
        </p:txBody>
      </p:sp>
      <p:sp>
        <p:nvSpPr>
          <p:cNvPr id="34821" name="Rectangle 3"/>
          <p:cNvSpPr>
            <a:spLocks noGrp="1" noChangeArrowheads="1"/>
          </p:cNvSpPr>
          <p:nvPr>
            <p:ph type="body" idx="4294967295"/>
          </p:nvPr>
        </p:nvSpPr>
        <p:spPr>
          <a:xfrm>
            <a:off x="685800" y="1524000"/>
            <a:ext cx="7772400" cy="4572000"/>
          </a:xfrm>
        </p:spPr>
        <p:txBody>
          <a:bodyPr lIns="92075" tIns="46038" rIns="92075" bIns="46038"/>
          <a:lstStyle/>
          <a:p>
            <a:pPr lvl="1" defTabSz="914400">
              <a:lnSpc>
                <a:spcPct val="90000"/>
              </a:lnSpc>
              <a:tabLst>
                <a:tab pos="7372350" algn="r"/>
              </a:tabLst>
            </a:pPr>
            <a:endParaRPr lang="en-US" dirty="0" smtClean="0"/>
          </a:p>
          <a:p>
            <a:pPr defTabSz="914400">
              <a:lnSpc>
                <a:spcPct val="90000"/>
              </a:lnSpc>
              <a:tabLst>
                <a:tab pos="7372350" algn="r"/>
              </a:tabLst>
            </a:pPr>
            <a:r>
              <a:rPr lang="en-US" dirty="0" smtClean="0"/>
              <a:t>March 05, 2012 – $467,328.13</a:t>
            </a:r>
          </a:p>
          <a:p>
            <a:pPr lvl="1" defTabSz="914400">
              <a:lnSpc>
                <a:spcPct val="90000"/>
              </a:lnSpc>
              <a:tabLst>
                <a:tab pos="7372350" algn="r"/>
              </a:tabLst>
            </a:pPr>
            <a:r>
              <a:rPr lang="en-US" sz="1600" dirty="0" smtClean="0"/>
              <a:t>IEEE account: $325,524.45 +31,115.55 +50,000 +176.94 +150.96  = $406,967.90</a:t>
            </a:r>
          </a:p>
          <a:p>
            <a:pPr lvl="1" defTabSz="914400">
              <a:lnSpc>
                <a:spcPct val="90000"/>
              </a:lnSpc>
              <a:tabLst>
                <a:tab pos="7372350" algn="r"/>
              </a:tabLst>
            </a:pPr>
            <a:r>
              <a:rPr lang="en-US" sz="1600" dirty="0" smtClean="0"/>
              <a:t>Face-to-Face: $241,985.73 -95,776.96 +47,750 -143,798.54 +10,200 = $60,360.23</a:t>
            </a:r>
          </a:p>
          <a:p>
            <a:pPr lvl="1" defTabSz="914400">
              <a:lnSpc>
                <a:spcPct val="90000"/>
              </a:lnSpc>
              <a:tabLst>
                <a:tab pos="7372350" algn="r"/>
              </a:tabLst>
            </a:pPr>
            <a:endParaRPr lang="en-US" sz="1600" dirty="0" smtClean="0"/>
          </a:p>
          <a:p>
            <a:pPr defTabSz="914400">
              <a:lnSpc>
                <a:spcPct val="90000"/>
              </a:lnSpc>
              <a:tabLst>
                <a:tab pos="7372350" algn="r"/>
              </a:tabLst>
            </a:pPr>
            <a:r>
              <a:rPr lang="en-US" dirty="0" smtClean="0"/>
              <a:t>April 30, 2012 – $586,817.38</a:t>
            </a:r>
          </a:p>
          <a:p>
            <a:pPr lvl="1" defTabSz="914400">
              <a:lnSpc>
                <a:spcPct val="90000"/>
              </a:lnSpc>
              <a:tabLst>
                <a:tab pos="7372350" algn="r"/>
              </a:tabLst>
            </a:pPr>
            <a:r>
              <a:rPr lang="en-US" sz="1600" dirty="0" smtClean="0"/>
              <a:t>IEEE account: $406,967.90 -$15,318.60 -$20.00 +$158.27 = $391,948.68</a:t>
            </a:r>
          </a:p>
          <a:p>
            <a:pPr lvl="1" defTabSz="914400">
              <a:lnSpc>
                <a:spcPct val="90000"/>
              </a:lnSpc>
              <a:tabLst>
                <a:tab pos="7372350" algn="r"/>
              </a:tabLst>
            </a:pPr>
            <a:r>
              <a:rPr lang="en-US" sz="1600" dirty="0" smtClean="0"/>
              <a:t>Face-to-Face: $60,360.23 +$42,900-$8,159.08 +$130,350-$30,582.45= $194,868.70</a:t>
            </a:r>
          </a:p>
          <a:p>
            <a:pPr lvl="1" defTabSz="914400">
              <a:lnSpc>
                <a:spcPct val="90000"/>
              </a:lnSpc>
              <a:tabLst>
                <a:tab pos="7372350" algn="r"/>
              </a:tabLst>
            </a:pPr>
            <a:endParaRPr lang="en-US" sz="1600" dirty="0" smtClean="0"/>
          </a:p>
        </p:txBody>
      </p:sp>
      <p:sp>
        <p:nvSpPr>
          <p:cNvPr id="34822" name="Footer Placeholder 1"/>
          <p:cNvSpPr txBox="1">
            <a:spLocks noGrp="1"/>
          </p:cNvSpPr>
          <p:nvPr/>
        </p:nvSpPr>
        <p:spPr bwMode="auto">
          <a:xfrm>
            <a:off x="7467600" y="61722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a:solidFill>
                  <a:srgbClr val="000000"/>
                </a:solidFill>
                <a:ea typeface="MS PGothic" pitchFamily="34" charset="-128"/>
              </a:rPr>
              <a:t>Ben Rolfe (BCA)</a:t>
            </a:r>
            <a:endParaRPr lang="en-US" sz="120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3"/>
          <p:cNvSpPr>
            <a:spLocks noGrp="1" noChangeArrowheads="1"/>
          </p:cNvSpPr>
          <p:nvPr>
            <p:ph type="dt" idx="10"/>
          </p:nvPr>
        </p:nvSpPr>
        <p:spPr>
          <a:ln/>
        </p:spPr>
        <p:txBody>
          <a:bodyPr/>
          <a:lstStyle/>
          <a:p>
            <a:pPr>
              <a:defRPr/>
            </a:pPr>
            <a:r>
              <a:rPr lang="en-US"/>
              <a:t>May 2012</a:t>
            </a:r>
            <a:endParaRPr lang="en-GB" dirty="0"/>
          </a:p>
        </p:txBody>
      </p:sp>
      <p:sp>
        <p:nvSpPr>
          <p:cNvPr id="10" name="Rectangle 4"/>
          <p:cNvSpPr>
            <a:spLocks noGrp="1" noChangeArrowheads="1"/>
          </p:cNvSpPr>
          <p:nvPr>
            <p:ph type="ftr" idx="11"/>
          </p:nvPr>
        </p:nvSpPr>
        <p:spPr>
          <a:xfrm>
            <a:off x="4346575" y="6248400"/>
            <a:ext cx="528638" cy="182562"/>
          </a:xfrm>
          <a:ln/>
        </p:spPr>
        <p:txBody>
          <a:bodyPr/>
          <a:lstStyle/>
          <a:p>
            <a:r>
              <a:rPr lang="en-GB" dirty="0"/>
              <a:t>Jon </a:t>
            </a:r>
            <a:r>
              <a:rPr lang="en-GB" dirty="0" err="1"/>
              <a:t>Rosdahl</a:t>
            </a:r>
            <a:r>
              <a:rPr lang="en-GB" dirty="0"/>
              <a:t>, CSR</a:t>
            </a:r>
          </a:p>
        </p:txBody>
      </p:sp>
      <p:sp>
        <p:nvSpPr>
          <p:cNvPr id="40963" name="Slide Number Placeholder 3"/>
          <p:cNvSpPr txBox="1">
            <a:spLocks noGrp="1"/>
          </p:cNvSpPr>
          <p:nvPr/>
        </p:nvSpPr>
        <p:spPr bwMode="auto">
          <a:xfrm>
            <a:off x="4393695"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dirty="0">
                <a:solidFill>
                  <a:schemeClr val="tx1"/>
                </a:solidFill>
                <a:ea typeface="MS PGothic" pitchFamily="34" charset="-128"/>
              </a:rPr>
              <a:t>Slide </a:t>
            </a:r>
            <a:fld id="{26B0B168-B6DD-42DD-B98F-94BEA9415DDA}" type="slidenum">
              <a:rPr lang="en-US" sz="1200">
                <a:solidFill>
                  <a:schemeClr val="tx1"/>
                </a:solidFill>
                <a:ea typeface="MS PGothic" pitchFamily="34" charset="-128"/>
              </a:rPr>
              <a:pPr algn="ctr" defTabSz="914400" eaLnBrk="0" hangingPunct="0"/>
              <a:t>5</a:t>
            </a:fld>
            <a:endParaRPr lang="en-US" sz="1200" dirty="0">
              <a:solidFill>
                <a:schemeClr val="tx1"/>
              </a:solidFill>
              <a:ea typeface="MS PGothic" pitchFamily="34" charset="-128"/>
            </a:endParaRPr>
          </a:p>
        </p:txBody>
      </p:sp>
      <p:sp>
        <p:nvSpPr>
          <p:cNvPr id="40964" name="Rectangle 2"/>
          <p:cNvSpPr>
            <a:spLocks noGrp="1" noChangeArrowheads="1"/>
          </p:cNvSpPr>
          <p:nvPr>
            <p:ph type="title" idx="4294967295"/>
          </p:nvPr>
        </p:nvSpPr>
        <p:spPr>
          <a:xfrm>
            <a:off x="609600" y="685800"/>
            <a:ext cx="7772400" cy="533400"/>
          </a:xfrm>
        </p:spPr>
        <p:txBody>
          <a:bodyPr lIns="92075" tIns="46038" rIns="92075" bIns="46038"/>
          <a:lstStyle/>
          <a:p>
            <a:r>
              <a:rPr lang="en-US" smtClean="0"/>
              <a:t>Atlanta – May 2012</a:t>
            </a:r>
          </a:p>
        </p:txBody>
      </p:sp>
      <p:sp>
        <p:nvSpPr>
          <p:cNvPr id="8" name="Rectangle 3"/>
          <p:cNvSpPr txBox="1">
            <a:spLocks noChangeArrowheads="1"/>
          </p:cNvSpPr>
          <p:nvPr/>
        </p:nvSpPr>
        <p:spPr bwMode="auto">
          <a:xfrm>
            <a:off x="304800" y="1676400"/>
            <a:ext cx="8229600" cy="4572000"/>
          </a:xfrm>
          <a:prstGeom prst="rect">
            <a:avLst/>
          </a:prstGeom>
          <a:noFill/>
          <a:ln w="9525">
            <a:noFill/>
            <a:miter lim="800000"/>
            <a:headEnd/>
            <a:tailEnd/>
          </a:ln>
          <a:effectLst/>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a:solidFill>
                  <a:schemeClr val="tx1"/>
                </a:solidFill>
                <a:ea typeface="MS PGothic" pitchFamily="34" charset="-128"/>
              </a:rPr>
              <a:t>Registration Income:                	$227,100	$209,400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a:solidFill>
                  <a:schemeClr val="tx1"/>
                </a:solidFill>
                <a:ea typeface="MS PGothic" pitchFamily="34" charset="-128"/>
              </a:rPr>
              <a:t>Hotel Credits	$0	$1,800	</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Registrations	350	318</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a:solidFill>
                  <a:schemeClr val="tx1"/>
                </a:solidFill>
                <a:ea typeface="MS PGothic" pitchFamily="34" charset="-128"/>
              </a:rPr>
              <a:t>Meeting Expense Estimate:      </a:t>
            </a:r>
            <a:r>
              <a:rPr lang="en-US" sz="1600" b="1">
                <a:solidFill>
                  <a:srgbClr val="FF0000"/>
                </a:solidFill>
                <a:ea typeface="MS PGothic" pitchFamily="34" charset="-128"/>
              </a:rPr>
              <a:t>	$227,780	$213,215</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AV	$16,000	$16,400</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Financial Fees	$12,955	$11,670</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Meeting Planner	$41,650	$37,500</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Food &amp; Beverage	$89,950	$83,160</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Network Services	$43,500	$40,510</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Social	$15,125	$15,125	</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Shipping 	$ 7,250	$ 7,500</a:t>
            </a:r>
          </a:p>
          <a:p>
            <a:pPr lvl="1" defTabSz="914400" eaLnBrk="0" hangingPunct="0">
              <a:lnSpc>
                <a:spcPct val="90000"/>
              </a:lnSpc>
              <a:spcBef>
                <a:spcPct val="20000"/>
              </a:spcBef>
              <a:buFontTx/>
              <a:buChar char="–"/>
              <a:tabLst>
                <a:tab pos="3654425" algn="l"/>
                <a:tab pos="5487988" algn="l"/>
                <a:tab pos="7372350" algn="r"/>
              </a:tabLst>
            </a:pPr>
            <a:r>
              <a:rPr lang="en-US" sz="1400">
                <a:solidFill>
                  <a:schemeClr val="tx1"/>
                </a:solidFill>
                <a:ea typeface="MS PGothic" pitchFamily="34" charset="-128"/>
              </a:rPr>
              <a:t>Misc	$ 1,350	$ 1,350</a:t>
            </a:r>
          </a:p>
          <a:p>
            <a:pPr lvl="1" defTabSz="914400" eaLnBrk="0" hangingPunct="0">
              <a:lnSpc>
                <a:spcPct val="90000"/>
              </a:lnSpc>
              <a:spcBef>
                <a:spcPct val="20000"/>
              </a:spcBef>
              <a:tabLst>
                <a:tab pos="3654425" algn="l"/>
                <a:tab pos="5487988" algn="l"/>
                <a:tab pos="7372350" algn="r"/>
              </a:tabLst>
            </a:pPr>
            <a:endParaRPr lang="en-US" sz="140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a:solidFill>
                  <a:schemeClr val="tx1"/>
                </a:solidFill>
                <a:ea typeface="MS PGothic" pitchFamily="34" charset="-128"/>
              </a:rPr>
              <a:t>Surplus/(Deficit)	</a:t>
            </a:r>
            <a:r>
              <a:rPr lang="en-US" sz="1600" b="1">
                <a:solidFill>
                  <a:srgbClr val="FF0000"/>
                </a:solidFill>
                <a:ea typeface="MS PGothic" pitchFamily="34" charset="-128"/>
              </a:rPr>
              <a:t>$(680)	$ (2,015)</a:t>
            </a:r>
          </a:p>
        </p:txBody>
      </p:sp>
      <p:sp>
        <p:nvSpPr>
          <p:cNvPr id="40966" name="Text Box 8"/>
          <p:cNvSpPr txBox="1">
            <a:spLocks noChangeArrowheads="1"/>
          </p:cNvSpPr>
          <p:nvPr/>
        </p:nvSpPr>
        <p:spPr bwMode="auto">
          <a:xfrm>
            <a:off x="3962400" y="1295400"/>
            <a:ext cx="990600" cy="366713"/>
          </a:xfrm>
          <a:prstGeom prst="rect">
            <a:avLst/>
          </a:prstGeom>
          <a:noFill/>
          <a:ln w="12700">
            <a:noFill/>
            <a:miter lim="800000"/>
            <a:headEnd type="none" w="sm" len="sm"/>
            <a:tailEnd type="none" w="sm" len="sm"/>
          </a:ln>
        </p:spPr>
        <p:txBody>
          <a:bodyPr>
            <a:spAutoFit/>
          </a:bodyPr>
          <a:lstStyle/>
          <a:p>
            <a:pPr defTabSz="914400" eaLnBrk="0" hangingPunct="0">
              <a:spcBef>
                <a:spcPct val="50000"/>
              </a:spcBef>
            </a:pPr>
            <a:r>
              <a:rPr lang="en-US" sz="1800" b="1">
                <a:solidFill>
                  <a:schemeClr val="tx1"/>
                </a:solidFill>
                <a:ea typeface="MS PGothic" pitchFamily="34" charset="-128"/>
              </a:rPr>
              <a:t>Feb 22</a:t>
            </a:r>
          </a:p>
        </p:txBody>
      </p:sp>
      <p:sp>
        <p:nvSpPr>
          <p:cNvPr id="40967" name="Text Box 8"/>
          <p:cNvSpPr txBox="1">
            <a:spLocks noChangeArrowheads="1"/>
          </p:cNvSpPr>
          <p:nvPr/>
        </p:nvSpPr>
        <p:spPr bwMode="auto">
          <a:xfrm>
            <a:off x="7162800" y="1524000"/>
            <a:ext cx="1143000" cy="366713"/>
          </a:xfrm>
          <a:prstGeom prst="rect">
            <a:avLst/>
          </a:prstGeom>
          <a:noFill/>
          <a:ln w="12700">
            <a:noFill/>
            <a:miter lim="800000"/>
            <a:headEnd type="none" w="sm" len="sm"/>
            <a:tailEnd type="none" w="sm" len="sm"/>
          </a:ln>
        </p:spPr>
        <p:txBody>
          <a:bodyPr>
            <a:spAutoFit/>
          </a:bodyPr>
          <a:lstStyle/>
          <a:p>
            <a:pPr defTabSz="914400" eaLnBrk="0" hangingPunct="0">
              <a:spcBef>
                <a:spcPct val="50000"/>
              </a:spcBef>
            </a:pPr>
            <a:r>
              <a:rPr lang="en-US" sz="1800" b="1">
                <a:solidFill>
                  <a:schemeClr val="tx1"/>
                </a:solidFill>
                <a:ea typeface="MS PGothic" pitchFamily="34" charset="-128"/>
              </a:rPr>
              <a:t>   </a:t>
            </a:r>
          </a:p>
        </p:txBody>
      </p:sp>
      <p:sp>
        <p:nvSpPr>
          <p:cNvPr id="40968" name="Text Box 8"/>
          <p:cNvSpPr txBox="1">
            <a:spLocks noChangeArrowheads="1"/>
          </p:cNvSpPr>
          <p:nvPr/>
        </p:nvSpPr>
        <p:spPr bwMode="auto">
          <a:xfrm>
            <a:off x="5715000" y="1295400"/>
            <a:ext cx="990600" cy="366713"/>
          </a:xfrm>
          <a:prstGeom prst="rect">
            <a:avLst/>
          </a:prstGeom>
          <a:noFill/>
          <a:ln w="12700">
            <a:noFill/>
            <a:miter lim="800000"/>
            <a:headEnd type="none" w="sm" len="sm"/>
            <a:tailEnd type="none" w="sm" len="sm"/>
          </a:ln>
        </p:spPr>
        <p:txBody>
          <a:bodyPr>
            <a:spAutoFit/>
          </a:bodyPr>
          <a:lstStyle/>
          <a:p>
            <a:pPr defTabSz="914400" eaLnBrk="0" hangingPunct="0">
              <a:spcBef>
                <a:spcPct val="50000"/>
              </a:spcBef>
            </a:pPr>
            <a:r>
              <a:rPr lang="en-US" sz="1800" b="1">
                <a:solidFill>
                  <a:schemeClr val="tx1"/>
                </a:solidFill>
                <a:ea typeface="MS PGothic" pitchFamily="34" charset="-128"/>
              </a:rPr>
              <a:t>May 13</a:t>
            </a:r>
          </a:p>
        </p:txBody>
      </p:sp>
      <p:sp>
        <p:nvSpPr>
          <p:cNvPr id="40969" name="Footer Placeholder 1"/>
          <p:cNvSpPr txBox="1">
            <a:spLocks noGrp="1"/>
          </p:cNvSpPr>
          <p:nvPr/>
        </p:nvSpPr>
        <p:spPr bwMode="auto">
          <a:xfrm>
            <a:off x="7467600" y="61722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a:solidFill>
                  <a:srgbClr val="000000"/>
                </a:solidFill>
                <a:ea typeface="MS PGothic" pitchFamily="34" charset="-128"/>
              </a:rPr>
              <a:t>Ben Rolfe (BCA)</a:t>
            </a:r>
            <a:endParaRPr lang="en-US" sz="120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a:spLocks noGrp="1" noChangeArrowheads="1"/>
          </p:cNvSpPr>
          <p:nvPr>
            <p:ph type="dt" idx="10"/>
          </p:nvPr>
        </p:nvSpPr>
        <p:spPr>
          <a:ln/>
        </p:spPr>
        <p:txBody>
          <a:bodyPr/>
          <a:lstStyle/>
          <a:p>
            <a:pPr>
              <a:defRPr/>
            </a:pPr>
            <a:r>
              <a:rPr lang="en-US"/>
              <a:t>May 2012</a:t>
            </a:r>
            <a:endParaRPr lang="en-GB" dirty="0"/>
          </a:p>
        </p:txBody>
      </p:sp>
      <p:sp>
        <p:nvSpPr>
          <p:cNvPr id="9" name="Rectangle 4"/>
          <p:cNvSpPr>
            <a:spLocks noGrp="1" noChangeArrowheads="1"/>
          </p:cNvSpPr>
          <p:nvPr>
            <p:ph type="ftr" idx="11"/>
          </p:nvPr>
        </p:nvSpPr>
        <p:spPr>
          <a:xfrm>
            <a:off x="4346575" y="6248400"/>
            <a:ext cx="528638" cy="182562"/>
          </a:xfrm>
          <a:ln/>
        </p:spPr>
        <p:txBody>
          <a:bodyPr/>
          <a:lstStyle/>
          <a:p>
            <a:r>
              <a:rPr lang="en-GB" dirty="0"/>
              <a:t>Jon </a:t>
            </a:r>
            <a:r>
              <a:rPr lang="en-GB" dirty="0" err="1"/>
              <a:t>Rosdahl</a:t>
            </a:r>
            <a:r>
              <a:rPr lang="en-GB" dirty="0"/>
              <a:t>, CSR</a:t>
            </a:r>
          </a:p>
        </p:txBody>
      </p:sp>
      <p:sp>
        <p:nvSpPr>
          <p:cNvPr id="10" name="Rectangle 5"/>
          <p:cNvSpPr>
            <a:spLocks noGrp="1" noChangeArrowheads="1"/>
          </p:cNvSpPr>
          <p:nvPr>
            <p:ph type="sldNum" idx="4294967295"/>
          </p:nvPr>
        </p:nvSpPr>
        <p:spPr>
          <a:xfrm>
            <a:off x="4344988" y="6475413"/>
            <a:ext cx="684212" cy="363537"/>
          </a:xfrm>
          <a:prstGeom prst="rect">
            <a:avLst/>
          </a:prstGeom>
          <a:ln/>
        </p:spPr>
        <p:txBody>
          <a:bodyPr/>
          <a:lstStyle/>
          <a:p>
            <a:pPr>
              <a:defRPr/>
            </a:pPr>
            <a:r>
              <a:rPr lang="en-GB" sz="1200" dirty="0"/>
              <a:t>Slide </a:t>
            </a:r>
            <a:fld id="{CA57F0BD-3CB8-4EC0-8DFA-F30BA5B79055}" type="slidenum">
              <a:rPr lang="en-GB" sz="1200"/>
              <a:pPr>
                <a:defRPr/>
              </a:pPr>
              <a:t>6</a:t>
            </a:fld>
            <a:endParaRPr lang="en-GB" sz="1200" dirty="0"/>
          </a:p>
        </p:txBody>
      </p:sp>
      <p:sp>
        <p:nvSpPr>
          <p:cNvPr id="43012" name="Rectangle 2"/>
          <p:cNvSpPr>
            <a:spLocks noGrp="1" noChangeArrowheads="1"/>
          </p:cNvSpPr>
          <p:nvPr>
            <p:ph type="title" idx="4294967295"/>
          </p:nvPr>
        </p:nvSpPr>
        <p:spPr>
          <a:xfrm>
            <a:off x="685800" y="533400"/>
            <a:ext cx="7772400" cy="533400"/>
          </a:xfrm>
        </p:spPr>
        <p:txBody>
          <a:bodyPr lIns="92075" tIns="46038" rIns="92075" bIns="46038"/>
          <a:lstStyle/>
          <a:p>
            <a:r>
              <a:rPr lang="en-US" smtClean="0"/>
              <a:t>Historical Attendance</a:t>
            </a:r>
          </a:p>
        </p:txBody>
      </p:sp>
      <p:sp>
        <p:nvSpPr>
          <p:cNvPr id="43013" name="Rectangle 3"/>
          <p:cNvSpPr>
            <a:spLocks noGrp="1" noChangeArrowheads="1"/>
          </p:cNvSpPr>
          <p:nvPr>
            <p:ph type="body" sz="half" idx="4294967295"/>
          </p:nvPr>
        </p:nvSpPr>
        <p:spPr>
          <a:xfrm>
            <a:off x="152400" y="1143000"/>
            <a:ext cx="4495800" cy="4684713"/>
          </a:xfrm>
        </p:spPr>
        <p:txBody>
          <a:bodyPr lIns="92075" tIns="46038" rIns="92075" bIns="46038">
            <a:spAutoFit/>
          </a:bodyPr>
          <a:lstStyle/>
          <a:p>
            <a:pPr marL="227013" indent="-227013" defTabSz="914400">
              <a:lnSpc>
                <a:spcPct val="90000"/>
              </a:lnSpc>
              <a:tabLst>
                <a:tab pos="7372350" algn="r"/>
              </a:tabLst>
            </a:pPr>
            <a:r>
              <a:rPr lang="en-US" sz="1400" smtClean="0"/>
              <a:t>2003</a:t>
            </a:r>
          </a:p>
          <a:p>
            <a:pPr marL="454025" lvl="1" indent="-112713" defTabSz="914400">
              <a:lnSpc>
                <a:spcPct val="90000"/>
              </a:lnSpc>
              <a:tabLst>
                <a:tab pos="7372350" algn="r"/>
              </a:tabLst>
            </a:pPr>
            <a:r>
              <a:rPr lang="en-US" sz="1200" smtClean="0"/>
              <a:t> 420 - Ft. Lauderdale ($47,287 - $42,118)</a:t>
            </a:r>
          </a:p>
          <a:p>
            <a:pPr marL="454025" lvl="1" indent="-112713" defTabSz="914400">
              <a:lnSpc>
                <a:spcPct val="90000"/>
              </a:lnSpc>
              <a:tabLst>
                <a:tab pos="7372350" algn="r"/>
              </a:tabLst>
            </a:pPr>
            <a:r>
              <a:rPr lang="en-US" sz="1200" smtClean="0"/>
              <a:t> 561 - DFW ($72,916 - $78,354)</a:t>
            </a:r>
          </a:p>
          <a:p>
            <a:pPr marL="454025" lvl="1" indent="-112713" defTabSz="914400">
              <a:lnSpc>
                <a:spcPct val="90000"/>
              </a:lnSpc>
              <a:tabLst>
                <a:tab pos="7372350" algn="r"/>
              </a:tabLst>
            </a:pPr>
            <a:r>
              <a:rPr lang="en-US" sz="1200" smtClean="0"/>
              <a:t> 491 - Singapore ($22,077 - </a:t>
            </a:r>
            <a:r>
              <a:rPr lang="en-US" sz="1200" smtClean="0">
                <a:solidFill>
                  <a:srgbClr val="FF0000"/>
                </a:solidFill>
              </a:rPr>
              <a:t>$32,319</a:t>
            </a:r>
            <a:r>
              <a:rPr lang="en-US" sz="1200" smtClean="0"/>
              <a:t>)</a:t>
            </a:r>
          </a:p>
          <a:p>
            <a:pPr marL="227013" indent="-227013" defTabSz="914400">
              <a:lnSpc>
                <a:spcPct val="90000"/>
              </a:lnSpc>
              <a:tabLst>
                <a:tab pos="7372350" algn="r"/>
              </a:tabLst>
            </a:pPr>
            <a:r>
              <a:rPr lang="en-US" sz="1400" smtClean="0"/>
              <a:t>2004</a:t>
            </a:r>
          </a:p>
          <a:p>
            <a:pPr marL="454025" lvl="1" indent="-112713" defTabSz="914400">
              <a:lnSpc>
                <a:spcPct val="90000"/>
              </a:lnSpc>
              <a:tabLst>
                <a:tab pos="7372350" algn="r"/>
              </a:tabLst>
            </a:pPr>
            <a:r>
              <a:rPr lang="en-US" sz="1200" smtClean="0"/>
              <a:t> 650 - Garden Grove ( $13, 250 - $82,735)</a:t>
            </a:r>
          </a:p>
          <a:p>
            <a:pPr marL="454025" lvl="1" indent="-112713" defTabSz="914400">
              <a:lnSpc>
                <a:spcPct val="90000"/>
              </a:lnSpc>
              <a:tabLst>
                <a:tab pos="7372350" algn="r"/>
              </a:tabLst>
            </a:pPr>
            <a:r>
              <a:rPr lang="en-US" sz="1200" smtClean="0"/>
              <a:t> 714 - Berlin (</a:t>
            </a:r>
            <a:r>
              <a:rPr lang="en-US" sz="1200" smtClean="0">
                <a:solidFill>
                  <a:srgbClr val="FF0000"/>
                </a:solidFill>
              </a:rPr>
              <a:t>$25, 914</a:t>
            </a:r>
            <a:r>
              <a:rPr lang="en-US" sz="1200" smtClean="0"/>
              <a:t> - $41,257)</a:t>
            </a:r>
          </a:p>
          <a:p>
            <a:pPr marL="227013" indent="-227013" defTabSz="914400">
              <a:lnSpc>
                <a:spcPct val="90000"/>
              </a:lnSpc>
              <a:tabLst>
                <a:tab pos="7372350" algn="r"/>
              </a:tabLst>
            </a:pPr>
            <a:r>
              <a:rPr lang="en-US" sz="1400" smtClean="0"/>
              <a:t>2005</a:t>
            </a:r>
          </a:p>
          <a:p>
            <a:pPr marL="454025" lvl="1" indent="-112713" defTabSz="914400">
              <a:lnSpc>
                <a:spcPct val="90000"/>
              </a:lnSpc>
              <a:tabLst>
                <a:tab pos="7372350" algn="r"/>
              </a:tabLst>
            </a:pPr>
            <a:r>
              <a:rPr lang="en-US" sz="1200" smtClean="0"/>
              <a:t> 802 - Monterey ($11,858 - $63,183)</a:t>
            </a:r>
          </a:p>
          <a:p>
            <a:pPr marL="454025" lvl="1" indent="-112713" defTabSz="914400">
              <a:lnSpc>
                <a:spcPct val="90000"/>
              </a:lnSpc>
              <a:tabLst>
                <a:tab pos="7372350" algn="r"/>
              </a:tabLst>
            </a:pPr>
            <a:r>
              <a:rPr lang="en-US" sz="1200" smtClean="0"/>
              <a:t> 523 - Cairns (Australia) (</a:t>
            </a:r>
            <a:r>
              <a:rPr lang="en-US" sz="1200" smtClean="0">
                <a:solidFill>
                  <a:srgbClr val="FF0000"/>
                </a:solidFill>
              </a:rPr>
              <a:t>$60,750 - $51,375</a:t>
            </a:r>
            <a:r>
              <a:rPr lang="en-US" sz="1200" smtClean="0"/>
              <a:t>)</a:t>
            </a:r>
          </a:p>
          <a:p>
            <a:pPr marL="454025" lvl="1" indent="-112713" defTabSz="914400">
              <a:lnSpc>
                <a:spcPct val="90000"/>
              </a:lnSpc>
              <a:tabLst>
                <a:tab pos="7372350" algn="r"/>
              </a:tabLst>
            </a:pPr>
            <a:r>
              <a:rPr lang="en-US" sz="1200" smtClean="0"/>
              <a:t> 759 - Garden Grove ($87,772 - $94,114)</a:t>
            </a:r>
          </a:p>
          <a:p>
            <a:pPr marL="227013" indent="-227013" defTabSz="914400">
              <a:lnSpc>
                <a:spcPct val="90000"/>
              </a:lnSpc>
              <a:tabLst>
                <a:tab pos="7372350" algn="r"/>
              </a:tabLst>
            </a:pPr>
            <a:r>
              <a:rPr lang="en-US" sz="1400" smtClean="0"/>
              <a:t>2006</a:t>
            </a:r>
          </a:p>
          <a:p>
            <a:pPr marL="454025" lvl="1" indent="-112713" defTabSz="914400">
              <a:lnSpc>
                <a:spcPct val="90000"/>
              </a:lnSpc>
              <a:tabLst>
                <a:tab pos="7372350" algn="r"/>
              </a:tabLst>
            </a:pPr>
            <a:r>
              <a:rPr lang="en-US" sz="1200" smtClean="0"/>
              <a:t> 740 - Hawaii ($32,272)</a:t>
            </a:r>
          </a:p>
          <a:p>
            <a:pPr marL="454025" lvl="1" indent="-112713" defTabSz="914400">
              <a:lnSpc>
                <a:spcPct val="90000"/>
              </a:lnSpc>
              <a:tabLst>
                <a:tab pos="7372350" algn="r"/>
              </a:tabLst>
            </a:pPr>
            <a:r>
              <a:rPr lang="en-US" sz="1200" smtClean="0"/>
              <a:t> 564 - Jacksonville ($55,163)</a:t>
            </a:r>
          </a:p>
          <a:p>
            <a:pPr marL="454025" lvl="1" indent="-112713" defTabSz="914400">
              <a:lnSpc>
                <a:spcPct val="90000"/>
              </a:lnSpc>
              <a:tabLst>
                <a:tab pos="7372350" algn="r"/>
              </a:tabLst>
            </a:pPr>
            <a:r>
              <a:rPr lang="en-US" sz="1200" smtClean="0"/>
              <a:t> 350 - Melbourne (</a:t>
            </a:r>
            <a:r>
              <a:rPr lang="en-US" sz="1200" smtClean="0">
                <a:solidFill>
                  <a:srgbClr val="FF0000"/>
                </a:solidFill>
              </a:rPr>
              <a:t>$38,855 - $23,184</a:t>
            </a:r>
            <a:r>
              <a:rPr lang="en-US" sz="1200" smtClean="0"/>
              <a:t>)</a:t>
            </a:r>
          </a:p>
          <a:p>
            <a:pPr marL="227013" indent="-227013" defTabSz="914400">
              <a:lnSpc>
                <a:spcPct val="90000"/>
              </a:lnSpc>
              <a:tabLst>
                <a:tab pos="7372350" algn="r"/>
              </a:tabLst>
            </a:pPr>
            <a:r>
              <a:rPr lang="en-US" sz="1400" smtClean="0"/>
              <a:t>2007</a:t>
            </a:r>
          </a:p>
          <a:p>
            <a:pPr marL="454025" lvl="1" indent="-112713" defTabSz="914400">
              <a:lnSpc>
                <a:spcPct val="90000"/>
              </a:lnSpc>
              <a:tabLst>
                <a:tab pos="7372350" algn="r"/>
              </a:tabLst>
            </a:pPr>
            <a:r>
              <a:rPr lang="en-US" sz="1200" smtClean="0"/>
              <a:t> 478 - Montreal (</a:t>
            </a:r>
            <a:r>
              <a:rPr lang="en-US" sz="1200" smtClean="0">
                <a:solidFill>
                  <a:srgbClr val="FF0000"/>
                </a:solidFill>
              </a:rPr>
              <a:t>$750 </a:t>
            </a:r>
            <a:r>
              <a:rPr lang="en-US" sz="1200" smtClean="0"/>
              <a:t>- $17,425)</a:t>
            </a:r>
          </a:p>
          <a:p>
            <a:pPr marL="454025" lvl="1" indent="-112713" defTabSz="914400">
              <a:lnSpc>
                <a:spcPct val="90000"/>
              </a:lnSpc>
              <a:tabLst>
                <a:tab pos="7372350" algn="r"/>
              </a:tabLst>
            </a:pPr>
            <a:r>
              <a:rPr lang="en-US" sz="1200" smtClean="0"/>
              <a:t> 439 - Hawaii (</a:t>
            </a:r>
            <a:r>
              <a:rPr lang="en-US" sz="1200" smtClean="0">
                <a:solidFill>
                  <a:srgbClr val="FF0000"/>
                </a:solidFill>
              </a:rPr>
              <a:t>$28,200</a:t>
            </a:r>
            <a:r>
              <a:rPr lang="en-US" sz="1200" smtClean="0"/>
              <a:t> - $17,720)</a:t>
            </a:r>
          </a:p>
          <a:p>
            <a:pPr marL="227013" indent="-227013" defTabSz="914400">
              <a:lnSpc>
                <a:spcPct val="90000"/>
              </a:lnSpc>
              <a:tabLst>
                <a:tab pos="7372350" algn="r"/>
              </a:tabLst>
            </a:pPr>
            <a:r>
              <a:rPr lang="en-US" sz="1400" smtClean="0"/>
              <a:t>2008</a:t>
            </a:r>
          </a:p>
          <a:p>
            <a:pPr marL="454025" lvl="1" indent="-112713" defTabSz="914400">
              <a:lnSpc>
                <a:spcPct val="90000"/>
              </a:lnSpc>
              <a:tabLst>
                <a:tab pos="7372350" algn="r"/>
              </a:tabLst>
            </a:pPr>
            <a:r>
              <a:rPr lang="en-US" sz="1200" smtClean="0"/>
              <a:t>361 - Taipei (</a:t>
            </a:r>
            <a:r>
              <a:rPr lang="en-US" sz="1200" smtClean="0">
                <a:solidFill>
                  <a:srgbClr val="FF0000"/>
                </a:solidFill>
              </a:rPr>
              <a:t>$126,352 - $24,636</a:t>
            </a:r>
            <a:r>
              <a:rPr lang="en-US" sz="1200" smtClean="0"/>
              <a:t>)</a:t>
            </a:r>
          </a:p>
          <a:p>
            <a:pPr marL="454025" lvl="1" indent="-112713" defTabSz="914400">
              <a:lnSpc>
                <a:spcPct val="90000"/>
              </a:lnSpc>
              <a:tabLst>
                <a:tab pos="7372350" algn="r"/>
              </a:tabLst>
            </a:pPr>
            <a:r>
              <a:rPr lang="en-US" sz="1200" smtClean="0"/>
              <a:t>402 - Jacksonville ($1,850 - $39,459)</a:t>
            </a:r>
          </a:p>
          <a:p>
            <a:pPr marL="454025" lvl="1" indent="-112713" defTabSz="914400">
              <a:lnSpc>
                <a:spcPct val="90000"/>
              </a:lnSpc>
              <a:tabLst>
                <a:tab pos="7372350" algn="r"/>
              </a:tabLst>
            </a:pPr>
            <a:r>
              <a:rPr lang="en-US" sz="1200" smtClean="0"/>
              <a:t>379 – Hawaii (</a:t>
            </a:r>
            <a:r>
              <a:rPr lang="en-US" sz="1200" smtClean="0">
                <a:solidFill>
                  <a:srgbClr val="FF0000"/>
                </a:solidFill>
              </a:rPr>
              <a:t>$13,343 </a:t>
            </a:r>
            <a:r>
              <a:rPr lang="en-US" sz="1200" smtClean="0"/>
              <a:t>-</a:t>
            </a:r>
            <a:r>
              <a:rPr lang="en-US" sz="1200" smtClean="0">
                <a:solidFill>
                  <a:srgbClr val="FF0000"/>
                </a:solidFill>
              </a:rPr>
              <a:t> </a:t>
            </a:r>
            <a:r>
              <a:rPr lang="en-US" sz="1200" smtClean="0"/>
              <a:t>$8,557)</a:t>
            </a:r>
          </a:p>
        </p:txBody>
      </p:sp>
      <p:sp>
        <p:nvSpPr>
          <p:cNvPr id="21510" name="Rectangle 4"/>
          <p:cNvSpPr>
            <a:spLocks noGrp="1" noChangeArrowheads="1"/>
          </p:cNvSpPr>
          <p:nvPr>
            <p:ph type="body" sz="half" idx="4294967295"/>
          </p:nvPr>
        </p:nvSpPr>
        <p:spPr>
          <a:xfrm>
            <a:off x="4495800" y="1143000"/>
            <a:ext cx="4648200" cy="4953000"/>
          </a:xfrm>
        </p:spPr>
        <p:txBody>
          <a:bodyPr lIns="92075" tIns="46038" rIns="92075" bIns="46038"/>
          <a:lstStyle/>
          <a:p>
            <a:pPr marL="227013" indent="-227013" defTabSz="914400">
              <a:lnSpc>
                <a:spcPct val="90000"/>
              </a:lnSpc>
              <a:tabLst>
                <a:tab pos="7372350" algn="r"/>
              </a:tabLst>
            </a:pPr>
            <a:endParaRPr lang="en-US" sz="1600" smtClean="0"/>
          </a:p>
          <a:p>
            <a:pPr marL="227013" indent="-227013" defTabSz="914400">
              <a:lnSpc>
                <a:spcPct val="90000"/>
              </a:lnSpc>
              <a:tabLst>
                <a:tab pos="7372350" algn="r"/>
              </a:tabLst>
            </a:pPr>
            <a:r>
              <a:rPr lang="en-US" sz="1800" smtClean="0"/>
              <a:t>2009</a:t>
            </a:r>
          </a:p>
          <a:p>
            <a:pPr marL="515938" lvl="1" indent="-174625" defTabSz="914400">
              <a:lnSpc>
                <a:spcPct val="90000"/>
              </a:lnSpc>
              <a:tabLst>
                <a:tab pos="7372350" algn="r"/>
              </a:tabLst>
            </a:pPr>
            <a:r>
              <a:rPr lang="en-US" sz="1600" smtClean="0"/>
              <a:t>355 – LA ($4,724 - $9,835)</a:t>
            </a:r>
          </a:p>
          <a:p>
            <a:pPr marL="515938" lvl="1" indent="-174625" defTabSz="914400">
              <a:lnSpc>
                <a:spcPct val="90000"/>
              </a:lnSpc>
              <a:tabLst>
                <a:tab pos="7372350" algn="r"/>
              </a:tabLst>
            </a:pPr>
            <a:r>
              <a:rPr lang="en-US" sz="1600" smtClean="0"/>
              <a:t>344 – Montreal ($8,676 - $29,948)</a:t>
            </a:r>
          </a:p>
          <a:p>
            <a:pPr marL="515938" lvl="1" indent="-174625" defTabSz="914400">
              <a:lnSpc>
                <a:spcPct val="90000"/>
              </a:lnSpc>
              <a:tabLst>
                <a:tab pos="7372350" algn="r"/>
              </a:tabLst>
            </a:pPr>
            <a:r>
              <a:rPr lang="en-US" sz="1600" smtClean="0"/>
              <a:t>500 – Hawaii ($16,793 - $17,330)</a:t>
            </a:r>
          </a:p>
          <a:p>
            <a:pPr marL="227013" indent="-227013" defTabSz="914400">
              <a:lnSpc>
                <a:spcPct val="90000"/>
              </a:lnSpc>
              <a:tabLst>
                <a:tab pos="7372350" algn="r"/>
              </a:tabLst>
            </a:pPr>
            <a:r>
              <a:rPr lang="en-US" sz="1800" smtClean="0"/>
              <a:t>2010</a:t>
            </a:r>
          </a:p>
          <a:p>
            <a:pPr marL="515938" lvl="1" indent="-174625" defTabSz="914400">
              <a:lnSpc>
                <a:spcPct val="90000"/>
              </a:lnSpc>
              <a:tabLst>
                <a:tab pos="7372350" algn="r"/>
              </a:tabLst>
            </a:pPr>
            <a:r>
              <a:rPr lang="en-US" sz="1600" smtClean="0"/>
              <a:t>428 – LA ($9,000 - $33,841)</a:t>
            </a:r>
          </a:p>
          <a:p>
            <a:pPr marL="515938" lvl="1" indent="-174625" defTabSz="914400">
              <a:lnSpc>
                <a:spcPct val="90000"/>
              </a:lnSpc>
              <a:tabLst>
                <a:tab pos="7372350" algn="r"/>
              </a:tabLst>
            </a:pPr>
            <a:r>
              <a:rPr lang="en-US" sz="1600" smtClean="0"/>
              <a:t>426 - Beijing ($0)</a:t>
            </a:r>
          </a:p>
          <a:p>
            <a:pPr marL="515938" lvl="1" indent="-174625" defTabSz="914400">
              <a:lnSpc>
                <a:spcPct val="90000"/>
              </a:lnSpc>
              <a:tabLst>
                <a:tab pos="7372350" algn="r"/>
              </a:tabLst>
            </a:pPr>
            <a:r>
              <a:rPr lang="en-US" sz="1600" smtClean="0"/>
              <a:t>384 – Hawaii ($1,161- $316)</a:t>
            </a:r>
          </a:p>
          <a:p>
            <a:pPr marL="227013" indent="-227013" defTabSz="914400">
              <a:lnSpc>
                <a:spcPct val="90000"/>
              </a:lnSpc>
              <a:tabLst>
                <a:tab pos="7372350" algn="r"/>
              </a:tabLst>
            </a:pPr>
            <a:r>
              <a:rPr lang="en-US" sz="1800" smtClean="0"/>
              <a:t>2011</a:t>
            </a:r>
          </a:p>
          <a:p>
            <a:pPr marL="515938" lvl="1" indent="-174625" defTabSz="914400">
              <a:lnSpc>
                <a:spcPct val="90000"/>
              </a:lnSpc>
              <a:tabLst>
                <a:tab pos="7372350" algn="r"/>
              </a:tabLst>
            </a:pPr>
            <a:r>
              <a:rPr lang="en-US" sz="1600" smtClean="0"/>
              <a:t>410 – LA ($13,378 - $29,080)</a:t>
            </a:r>
          </a:p>
          <a:p>
            <a:pPr marL="515938" lvl="1" indent="-174625" defTabSz="914400">
              <a:lnSpc>
                <a:spcPct val="90000"/>
              </a:lnSpc>
              <a:tabLst>
                <a:tab pos="7372350" algn="r"/>
              </a:tabLst>
            </a:pPr>
            <a:r>
              <a:rPr lang="en-US" sz="1600" smtClean="0"/>
              <a:t>351 – Palm Springs (</a:t>
            </a:r>
            <a:r>
              <a:rPr lang="en-US" sz="1600" smtClean="0">
                <a:solidFill>
                  <a:srgbClr val="FF0000"/>
                </a:solidFill>
              </a:rPr>
              <a:t>$9,128 </a:t>
            </a:r>
            <a:r>
              <a:rPr lang="en-US" sz="1600" smtClean="0"/>
              <a:t>– $20,536)</a:t>
            </a:r>
          </a:p>
          <a:p>
            <a:pPr marL="515938" lvl="1" indent="-174625" defTabSz="914400">
              <a:lnSpc>
                <a:spcPct val="90000"/>
              </a:lnSpc>
              <a:tabLst>
                <a:tab pos="7372350" algn="r"/>
              </a:tabLst>
            </a:pPr>
            <a:r>
              <a:rPr lang="en-US" sz="1600" smtClean="0"/>
              <a:t>313 – Okinawa (</a:t>
            </a:r>
            <a:r>
              <a:rPr lang="en-US" sz="1600" smtClean="0">
                <a:solidFill>
                  <a:srgbClr val="FF0000"/>
                </a:solidFill>
              </a:rPr>
              <a:t>$22,669 </a:t>
            </a:r>
            <a:r>
              <a:rPr lang="en-US" sz="1600" smtClean="0"/>
              <a:t>– $15,319)</a:t>
            </a:r>
          </a:p>
          <a:p>
            <a:pPr marL="227013" indent="-227013" defTabSz="914400">
              <a:lnSpc>
                <a:spcPct val="90000"/>
              </a:lnSpc>
              <a:tabLst>
                <a:tab pos="7372350" algn="r"/>
              </a:tabLst>
            </a:pPr>
            <a:r>
              <a:rPr lang="en-US" sz="1800" smtClean="0"/>
              <a:t>2012</a:t>
            </a:r>
          </a:p>
          <a:p>
            <a:pPr marL="515938" lvl="1" indent="-174625" defTabSz="914400">
              <a:lnSpc>
                <a:spcPct val="90000"/>
              </a:lnSpc>
              <a:tabLst>
                <a:tab pos="7372350" algn="r"/>
              </a:tabLst>
            </a:pPr>
            <a:r>
              <a:rPr lang="en-US" sz="1600" smtClean="0"/>
              <a:t>359 – Jacksonville ($16,398 - $30,931.52 )</a:t>
            </a:r>
          </a:p>
          <a:p>
            <a:pPr marL="515938" lvl="1" indent="-174625" defTabSz="914400">
              <a:lnSpc>
                <a:spcPct val="90000"/>
              </a:lnSpc>
              <a:tabLst>
                <a:tab pos="7372350" algn="r"/>
              </a:tabLst>
            </a:pPr>
            <a:r>
              <a:rPr lang="en-US" sz="1600" smtClean="0"/>
              <a:t>335 – Atlanta (</a:t>
            </a:r>
            <a:r>
              <a:rPr lang="en-US" sz="1600" smtClean="0">
                <a:solidFill>
                  <a:srgbClr val="FF0000"/>
                </a:solidFill>
              </a:rPr>
              <a:t>$680</a:t>
            </a:r>
            <a:r>
              <a:rPr lang="en-US" sz="1600" smtClean="0"/>
              <a:t> -       )</a:t>
            </a:r>
          </a:p>
        </p:txBody>
      </p:sp>
      <p:sp>
        <p:nvSpPr>
          <p:cNvPr id="43015"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43016" name="Footer Placeholder 1"/>
          <p:cNvSpPr txBox="1">
            <a:spLocks noGrp="1"/>
          </p:cNvSpPr>
          <p:nvPr/>
        </p:nvSpPr>
        <p:spPr bwMode="auto">
          <a:xfrm>
            <a:off x="74676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a:solidFill>
                  <a:srgbClr val="000000"/>
                </a:solidFill>
                <a:ea typeface="MS PGothic" pitchFamily="34" charset="-128"/>
              </a:rPr>
              <a:t>Ben Rolfe (BCA)</a:t>
            </a:r>
            <a:endParaRPr lang="en-US" sz="120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900" b="1" i="0" u="none" strike="noStrike" cap="none" normalizeH="0" baseline="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900" b="1" i="0" u="none" strike="noStrike" cap="none" normalizeH="0" baseline="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TotalTime>
  <Words>615</Words>
  <Application>Microsoft Office PowerPoint</Application>
  <PresentationFormat>On-screen Show (4:3)</PresentationFormat>
  <Paragraphs>137</Paragraphs>
  <Slides>6</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IEEE-P802_15</vt:lpstr>
      <vt:lpstr>Microsoft Office Word 97 - 2003 Document</vt:lpstr>
      <vt:lpstr>Slide 1</vt:lpstr>
      <vt:lpstr>Treasurer Report May 2012</vt:lpstr>
      <vt:lpstr>Abstract</vt:lpstr>
      <vt:lpstr>Treasury Net Worth (Unaudited)</vt:lpstr>
      <vt:lpstr>Atlanta – May 2012</vt:lpstr>
      <vt:lpstr>Historical Attendance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6</cp:revision>
  <dcterms:created xsi:type="dcterms:W3CDTF">2012-05-13T20:07:20Z</dcterms:created>
  <dcterms:modified xsi:type="dcterms:W3CDTF">2012-05-14T12:23:35Z</dcterms:modified>
</cp:coreProperties>
</file>