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4" r:id="rId2"/>
  </p:sldMasterIdLst>
  <p:notesMasterIdLst>
    <p:notesMasterId r:id="rId21"/>
  </p:notesMasterIdLst>
  <p:sldIdLst>
    <p:sldId id="458" r:id="rId3"/>
    <p:sldId id="515" r:id="rId4"/>
    <p:sldId id="453" r:id="rId5"/>
    <p:sldId id="465" r:id="rId6"/>
    <p:sldId id="523" r:id="rId7"/>
    <p:sldId id="524" r:id="rId8"/>
    <p:sldId id="525" r:id="rId9"/>
    <p:sldId id="527" r:id="rId10"/>
    <p:sldId id="540" r:id="rId11"/>
    <p:sldId id="531" r:id="rId12"/>
    <p:sldId id="541" r:id="rId13"/>
    <p:sldId id="542" r:id="rId14"/>
    <p:sldId id="533" r:id="rId15"/>
    <p:sldId id="534" r:id="rId16"/>
    <p:sldId id="535" r:id="rId17"/>
    <p:sldId id="536" r:id="rId18"/>
    <p:sldId id="543" r:id="rId19"/>
    <p:sldId id="53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D46C2C"/>
    <a:srgbClr val="00FF00"/>
    <a:srgbClr val="FFFFCC"/>
    <a:srgbClr val="98C606"/>
    <a:srgbClr val="000000"/>
    <a:srgbClr val="FF99FF"/>
    <a:srgbClr val="E33E1D"/>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19" autoAdjust="0"/>
    <p:restoredTop sz="94660" autoAdjust="0"/>
  </p:normalViewPr>
  <p:slideViewPr>
    <p:cSldViewPr>
      <p:cViewPr>
        <p:scale>
          <a:sx n="81" d="100"/>
          <a:sy n="81" d="100"/>
        </p:scale>
        <p:origin x="-135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9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9679F-BA6A-46AA-9605-E3ADEF6577B1}" type="datetimeFigureOut">
              <a:rPr lang="en-US" smtClean="0"/>
              <a:pPr/>
              <a:t>5/16/2012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8E286-FF09-4294-8AF4-AA83327DC834}" type="slidenum">
              <a:rPr lang="en-US" smtClean="0"/>
              <a:pPr/>
              <a:t>‹#›</a:t>
            </a:fld>
            <a:endParaRPr lang="en-US"/>
          </a:p>
        </p:txBody>
      </p:sp>
    </p:spTree>
    <p:extLst>
      <p:ext uri="{BB962C8B-B14F-4D97-AF65-F5344CB8AC3E}">
        <p14:creationId xmlns:p14="http://schemas.microsoft.com/office/powerpoint/2010/main" val="151865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a:t>
            </a:fld>
            <a:endParaRPr lang="en-US"/>
          </a:p>
        </p:txBody>
      </p:sp>
    </p:spTree>
    <p:extLst>
      <p:ext uri="{BB962C8B-B14F-4D97-AF65-F5344CB8AC3E}">
        <p14:creationId xmlns:p14="http://schemas.microsoft.com/office/powerpoint/2010/main" val="51201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3</a:t>
            </a:fld>
            <a:endParaRPr lang="en-US"/>
          </a:p>
        </p:txBody>
      </p:sp>
    </p:spTree>
    <p:extLst>
      <p:ext uri="{BB962C8B-B14F-4D97-AF65-F5344CB8AC3E}">
        <p14:creationId xmlns:p14="http://schemas.microsoft.com/office/powerpoint/2010/main" val="171460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10</a:t>
            </a:fld>
            <a:endParaRPr lang="en-US"/>
          </a:p>
        </p:txBody>
      </p:sp>
    </p:spTree>
    <p:extLst>
      <p:ext uri="{BB962C8B-B14F-4D97-AF65-F5344CB8AC3E}">
        <p14:creationId xmlns:p14="http://schemas.microsoft.com/office/powerpoint/2010/main" val="171460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15</a:t>
            </a:fld>
            <a:endParaRPr lang="en-US"/>
          </a:p>
        </p:txBody>
      </p:sp>
    </p:spTree>
    <p:extLst>
      <p:ext uri="{BB962C8B-B14F-4D97-AF65-F5344CB8AC3E}">
        <p14:creationId xmlns:p14="http://schemas.microsoft.com/office/powerpoint/2010/main" val="171460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03FB6-36C0-4092-9C05-E6E6CDDEB8E5}" type="datetime1">
              <a:rPr lang="en-US" smtClean="0"/>
              <a:pPr/>
              <a:t>5/16/2012</a:t>
            </a:fld>
            <a:endParaRPr lang="en-US" dirty="0"/>
          </a:p>
        </p:txBody>
      </p:sp>
      <p:sp>
        <p:nvSpPr>
          <p:cNvPr id="5" name="Footer Placeholder 4"/>
          <p:cNvSpPr>
            <a:spLocks noGrp="1"/>
          </p:cNvSpPr>
          <p:nvPr>
            <p:ph type="ftr" sz="quarter" idx="11"/>
          </p:nvPr>
        </p:nvSpPr>
        <p:spPr>
          <a:xfrm>
            <a:off x="3200400" y="6324600"/>
            <a:ext cx="2895600" cy="365125"/>
          </a:xfrm>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a:t>
            </a:r>
            <a:r>
              <a:rPr lang="en-US" sz="1400" b="1" baseline="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2012</a:t>
            </a:r>
            <a:endParaRPr lang="en-US" sz="1400" b="1" dirty="0">
              <a:latin typeface="Times New Roman" pitchFamily="18" charset="0"/>
              <a:cs typeface="Times New Roman" pitchFamily="18" charset="0"/>
            </a:endParaRPr>
          </a:p>
        </p:txBody>
      </p:sp>
      <p:sp>
        <p:nvSpPr>
          <p:cNvPr id="9" name="TextBox 8"/>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a:t>
            </a:r>
            <a:r>
              <a:rPr lang="en-US" sz="1400" b="1" kern="1200" dirty="0" smtClean="0">
                <a:solidFill>
                  <a:schemeClr val="tx1"/>
                </a:solidFill>
                <a:latin typeface="Times New Roman" pitchFamily="18" charset="0"/>
                <a:ea typeface="+mn-ea"/>
                <a:cs typeface="Times New Roman" pitchFamily="18" charset="0"/>
              </a:rPr>
              <a:t>IEEE </a:t>
            </a:r>
            <a:r>
              <a:rPr lang="en-US" altLang="ko-KR" sz="1400" b="1" kern="1200" dirty="0" smtClean="0">
                <a:solidFill>
                  <a:schemeClr val="tx1"/>
                </a:solidFill>
                <a:latin typeface="Times New Roman" pitchFamily="18" charset="0"/>
                <a:ea typeface="+mn-ea"/>
                <a:cs typeface="Times New Roman" pitchFamily="18" charset="0"/>
              </a:rPr>
              <a:t>15-12-0227-01-0008</a:t>
            </a:r>
            <a:endParaRPr lang="en-US" sz="1400" b="1" kern="1200" dirty="0">
              <a:solidFill>
                <a:schemeClr val="tx1"/>
              </a:solidFill>
              <a:latin typeface="Times New Roman" pitchFamily="18" charset="0"/>
              <a:ea typeface="+mn-ea"/>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ETRI</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EB950-4027-49A9-9AD9-60C89AF8B577}" type="datetime1">
              <a:rPr lang="en-US" smtClean="0"/>
              <a:pPr/>
              <a:t>5/16/2012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DE0AC-2293-46C5-B2AD-A273A09A28AC}" type="datetime1">
              <a:rPr lang="en-US" smtClean="0"/>
              <a:pPr/>
              <a:t>5/16/2012</a:t>
            </a:fld>
            <a:endParaRPr lang="en-US"/>
          </a:p>
        </p:txBody>
      </p:sp>
      <p:sp>
        <p:nvSpPr>
          <p:cNvPr id="3" name="Footer Placeholder 2"/>
          <p:cNvSpPr>
            <a:spLocks noGrp="1"/>
          </p:cNvSpPr>
          <p:nvPr>
            <p:ph type="ftr" sz="quarter" idx="11"/>
          </p:nvPr>
        </p:nvSpPr>
        <p:spPr/>
        <p:txBody>
          <a:bodyPr/>
          <a:lstStyle/>
          <a:p>
            <a:r>
              <a:rPr lang="en-US" smtClean="0"/>
              <a:t>Slide 1</a:t>
            </a:r>
            <a:endParaRPr lang="en-US"/>
          </a:p>
        </p:txBody>
      </p:sp>
      <p:sp>
        <p:nvSpPr>
          <p:cNvPr id="4" name="Slide Number Placeholder 3"/>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809FD-2FB9-4990-A5F7-1DB6B7084FB0}" type="datetime1">
              <a:rPr lang="en-US" smtClean="0"/>
              <a:pPr/>
              <a:t>5/16/2012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B576-651D-4059-ADD9-BAD91067A2E2}" type="datetime1">
              <a:rPr lang="en-US" smtClean="0"/>
              <a:pPr/>
              <a:t>5/16/2012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E0B97-6B1C-43CC-B69C-7D781D459A89}" type="datetime1">
              <a:rPr lang="en-US" smtClean="0"/>
              <a:pPr/>
              <a:t>5/16/2012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5A34-17FE-42B9-8397-840FF089D1E6}" type="datetime1">
              <a:rPr lang="en-US" smtClean="0"/>
              <a:pPr/>
              <a:t>5/16/2012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A8F46-9498-4F67-8577-AE59DD5D7184}"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FA8F46-9498-4F67-8577-AE59DD5D7184}"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5/16/2012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A8F46-9498-4F67-8577-AE59DD5D7184}" type="datetimeFigureOut">
              <a:rPr lang="en-US" smtClean="0"/>
              <a:pPr/>
              <a:t>5/16/2012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FA8F46-9498-4F67-8577-AE59DD5D7184}" type="datetimeFigureOut">
              <a:rPr lang="en-US" smtClean="0"/>
              <a:pPr/>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A8F46-9498-4F67-8577-AE59DD5D7184}" type="datetimeFigureOut">
              <a:rPr lang="en-US" smtClean="0"/>
              <a:pPr/>
              <a:t>5/16/2012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5/16/2012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5/16/2012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5/16/2012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94A9D-3CA5-4E76-925B-592E65E91FFC}" type="datetime1">
              <a:rPr lang="en-US" smtClean="0"/>
              <a:pPr/>
              <a:t>5/16/2012</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Byung</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 </a:t>
            </a:r>
            <a:r>
              <a:rPr kumimoji="0" lang="en-US" sz="1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Kwak</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 al.</a:t>
            </a:r>
            <a:endParaRPr kumimoji="0" lang="en-US" sz="1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ETRI</a:t>
            </a:r>
            <a:endParaRPr kumimoji="0" lang="en-US" altLang="ko-KR"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altLang="ko-KR" sz="1400" b="1" baseline="0" dirty="0" smtClean="0">
                <a:latin typeface="Times New Roman" pitchFamily="18" charset="0"/>
                <a:cs typeface="Times New Roman" pitchFamily="18" charset="0"/>
              </a:rPr>
              <a:t>May </a:t>
            </a:r>
            <a:r>
              <a:rPr lang="en-US" altLang="ko-KR" sz="1400" b="1" dirty="0" smtClean="0">
                <a:latin typeface="Times New Roman" pitchFamily="18" charset="0"/>
                <a:cs typeface="Times New Roman" pitchFamily="18" charset="0"/>
              </a:rPr>
              <a:t>2012</a:t>
            </a:r>
            <a:endParaRPr lang="en-US" altLang="ko-KR"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altLang="ko-KR" sz="1400" b="1" dirty="0" smtClean="0">
                <a:latin typeface="Times New Roman" pitchFamily="18" charset="0"/>
                <a:cs typeface="Times New Roman" pitchFamily="18" charset="0"/>
              </a:rPr>
              <a:t>doc.: </a:t>
            </a:r>
            <a:r>
              <a:rPr lang="en-US" altLang="ko-KR" sz="1400" b="1" kern="1200" dirty="0" smtClean="0">
                <a:solidFill>
                  <a:schemeClr val="tx1"/>
                </a:solidFill>
                <a:latin typeface="Times New Roman" pitchFamily="18" charset="0"/>
                <a:ea typeface="+mn-ea"/>
                <a:cs typeface="Times New Roman" pitchFamily="18" charset="0"/>
              </a:rPr>
              <a:t>IEEE </a:t>
            </a:r>
            <a:r>
              <a:rPr lang="en-US" altLang="ko-KR" sz="1400" b="1" kern="1200" dirty="0" smtClean="0">
                <a:solidFill>
                  <a:schemeClr val="tx1"/>
                </a:solidFill>
                <a:latin typeface="Times New Roman" pitchFamily="18" charset="0"/>
                <a:ea typeface="+mn-ea"/>
                <a:cs typeface="Times New Roman" pitchFamily="18" charset="0"/>
              </a:rPr>
              <a:t>15-12-0227-01-0008</a:t>
            </a:r>
            <a:endParaRPr lang="en-US" altLang="ko-KR" sz="1400" b="1" kern="1200" dirty="0">
              <a:solidFill>
                <a:schemeClr val="tx1"/>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4EDD7-C113-43D1-BA3C-46D45C8A96AB}" type="datetime1">
              <a:rPr lang="en-US" smtClean="0"/>
              <a:pPr/>
              <a:t>5/16/2012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523EF-88F0-4DC0-858F-85C640A0E875}" type="datetime1">
              <a:rPr lang="en-US" smtClean="0"/>
              <a:pPr/>
              <a:t>5/16/2012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08938-1CF2-4733-8029-EAEF3A191393}" type="datetime1">
              <a:rPr lang="en-US" smtClean="0"/>
              <a:pPr/>
              <a:t>5/16/2012</a:t>
            </a:fld>
            <a:endParaRPr lang="en-US"/>
          </a:p>
        </p:txBody>
      </p:sp>
      <p:sp>
        <p:nvSpPr>
          <p:cNvPr id="8" name="Footer Placeholder 7"/>
          <p:cNvSpPr>
            <a:spLocks noGrp="1"/>
          </p:cNvSpPr>
          <p:nvPr>
            <p:ph type="ftr" sz="quarter" idx="11"/>
          </p:nvPr>
        </p:nvSpPr>
        <p:spPr/>
        <p:txBody>
          <a:bodyPr/>
          <a:lstStyle/>
          <a:p>
            <a:r>
              <a:rPr lang="en-US" smtClean="0"/>
              <a:t>Slide 1</a:t>
            </a:r>
            <a:endParaRPr lang="en-US"/>
          </a:p>
        </p:txBody>
      </p:sp>
      <p:sp>
        <p:nvSpPr>
          <p:cNvPr id="9" name="Slide Number Placeholder 8"/>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FB845-3490-4031-89C6-D7D1529633E8}" type="datetime1">
              <a:rPr lang="en-US" smtClean="0"/>
              <a:pPr/>
              <a:t>5/16/2012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Slide 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8F476-1752-4E10-A7F6-CBA497807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A8F46-9498-4F67-8577-AE59DD5D7184}" type="datetimeFigureOut">
              <a:rPr lang="en-US" smtClean="0"/>
              <a:pPr/>
              <a:t>5/16/2012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70CAD-83D8-4A6D-A9AC-C91B0A61C2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image" Target="../media/image16.png"/><Relationship Id="rId21" Type="http://schemas.openxmlformats.org/officeDocument/2006/relationships/image" Target="../media/image29.png"/><Relationship Id="rId7" Type="http://schemas.openxmlformats.org/officeDocument/2006/relationships/image" Target="../media/image19.png"/><Relationship Id="rId12" Type="http://schemas.microsoft.com/office/2007/relationships/hdphoto" Target="../media/hdphoto5.wdp"/><Relationship Id="rId17" Type="http://schemas.openxmlformats.org/officeDocument/2006/relationships/image" Target="../media/image26.png"/><Relationship Id="rId2" Type="http://schemas.openxmlformats.org/officeDocument/2006/relationships/image" Target="../media/image8.png"/><Relationship Id="rId16" Type="http://schemas.openxmlformats.org/officeDocument/2006/relationships/image" Target="../media/image25.jpeg"/><Relationship Id="rId20"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24.png"/><Relationship Id="rId10" Type="http://schemas.microsoft.com/office/2007/relationships/hdphoto" Target="../media/hdphoto4.wdp"/><Relationship Id="rId19" Type="http://schemas.microsoft.com/office/2007/relationships/hdphoto" Target="../media/hdphoto7.wdp"/><Relationship Id="rId4" Type="http://schemas.microsoft.com/office/2007/relationships/hdphoto" Target="../media/hdphoto3.wdp"/><Relationship Id="rId9" Type="http://schemas.openxmlformats.org/officeDocument/2006/relationships/image" Target="../media/image21.png"/><Relationship Id="rId14" Type="http://schemas.microsoft.com/office/2007/relationships/hdphoto" Target="../media/hdphoto6.wdp"/><Relationship Id="rId22"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5016758"/>
          </a:xfrm>
          <a:prstGeom prst="rect">
            <a:avLst/>
          </a:prstGeom>
          <a:noFill/>
          <a:ln w="12700">
            <a:noFill/>
            <a:miter lim="800000"/>
            <a:headEnd type="none" w="sm" len="sm"/>
            <a:tailEnd type="none" w="sm" len="sm"/>
          </a:ln>
          <a:effectLst/>
        </p:spPr>
        <p:txBody>
          <a:bodyPr>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t>
            </a:r>
            <a:r>
              <a:rPr lang="en-US" altLang="ko-KR" sz="1600" dirty="0" smtClean="0">
                <a:latin typeface="Times New Roman" pitchFamily="18" charset="0"/>
                <a:cs typeface="Times New Roman" pitchFamily="18" charset="0"/>
              </a:rPr>
              <a:t>Response to the Call for Applications: Look-and-Link Communication]</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Date Submitted</a:t>
            </a:r>
            <a:r>
              <a:rPr lang="en-US" sz="1600" b="1"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marL="985838" indent="-757238"/>
            <a:r>
              <a:rPr lang="en-US" sz="1600" b="1" dirty="0">
                <a:latin typeface="Times New Roman" pitchFamily="18" charset="0"/>
                <a:cs typeface="Times New Roman" pitchFamily="18" charset="0"/>
              </a:rPr>
              <a:t>Source</a:t>
            </a:r>
            <a:r>
              <a:rPr lang="en-US" sz="1600" b="1"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Byung</a:t>
            </a:r>
            <a:r>
              <a:rPr lang="en-US" sz="1600" dirty="0" smtClean="0">
                <a:latin typeface="Times New Roman" pitchFamily="18" charset="0"/>
                <a:cs typeface="Times New Roman" pitchFamily="18" charset="0"/>
              </a:rPr>
              <a:t>-Jae </a:t>
            </a:r>
            <a:r>
              <a:rPr lang="en-US" sz="1600" dirty="0" err="1" smtClean="0">
                <a:latin typeface="Times New Roman" pitchFamily="18" charset="0"/>
                <a:cs typeface="Times New Roman" pitchFamily="18" charset="0"/>
              </a:rPr>
              <a:t>Kwak</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Seon-Ae</a:t>
            </a:r>
            <a:r>
              <a:rPr lang="en-US" sz="1600" dirty="0" smtClean="0">
                <a:latin typeface="Times New Roman" pitchFamily="18" charset="0"/>
                <a:cs typeface="Times New Roman" pitchFamily="18" charset="0"/>
              </a:rPr>
              <a:t> Kim, Min-Hong Yun, </a:t>
            </a:r>
            <a:r>
              <a:rPr lang="en-US" sz="1600" dirty="0" err="1" smtClean="0">
                <a:latin typeface="Times New Roman" pitchFamily="18" charset="0"/>
                <a:cs typeface="Times New Roman" pitchFamily="18" charset="0"/>
              </a:rPr>
              <a:t>Cheol</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Ryu</a:t>
            </a:r>
            <a:r>
              <a:rPr lang="en-US" sz="1600" dirty="0" smtClean="0">
                <a:latin typeface="Times New Roman" pitchFamily="18" charset="0"/>
                <a:cs typeface="Times New Roman" pitchFamily="18" charset="0"/>
              </a:rPr>
              <a:t>, Young-</a:t>
            </a:r>
            <a:r>
              <a:rPr lang="en-US" sz="1600" dirty="0" err="1" smtClean="0">
                <a:latin typeface="Times New Roman" pitchFamily="18" charset="0"/>
                <a:cs typeface="Times New Roman" pitchFamily="18" charset="0"/>
              </a:rPr>
              <a:t>Hoon</a:t>
            </a:r>
            <a:r>
              <a:rPr lang="en-US" sz="1600" dirty="0" smtClean="0">
                <a:latin typeface="Times New Roman" pitchFamily="18" charset="0"/>
                <a:cs typeface="Times New Roman" pitchFamily="18" charset="0"/>
              </a:rPr>
              <a:t> Kim, Jae-Ho Lee, </a:t>
            </a:r>
            <a:r>
              <a:rPr lang="en-US" sz="1600" dirty="0" err="1" smtClean="0">
                <a:latin typeface="Times New Roman" pitchFamily="18" charset="0"/>
                <a:cs typeface="Times New Roman" pitchFamily="18" charset="0"/>
              </a:rPr>
              <a:t>Soochang</a:t>
            </a:r>
            <a:r>
              <a:rPr lang="en-US" sz="1600" dirty="0" smtClean="0">
                <a:latin typeface="Times New Roman" pitchFamily="18" charset="0"/>
                <a:cs typeface="Times New Roman" pitchFamily="18" charset="0"/>
              </a:rPr>
              <a:t> Kim, </a:t>
            </a:r>
            <a:r>
              <a:rPr lang="en-US" sz="1600" dirty="0" err="1" smtClean="0">
                <a:latin typeface="Times New Roman" pitchFamily="18" charset="0"/>
                <a:cs typeface="Times New Roman" pitchFamily="18" charset="0"/>
              </a:rPr>
              <a:t>Sunggeun</a:t>
            </a:r>
            <a:r>
              <a:rPr lang="en-US" sz="1600" dirty="0" smtClean="0">
                <a:latin typeface="Times New Roman" pitchFamily="18" charset="0"/>
                <a:cs typeface="Times New Roman" pitchFamily="18" charset="0"/>
              </a:rPr>
              <a:t> Jin, </a:t>
            </a:r>
            <a:r>
              <a:rPr lang="en-US" sz="1600" dirty="0" err="1" smtClean="0">
                <a:latin typeface="Times New Roman" pitchFamily="18" charset="0"/>
                <a:cs typeface="Times New Roman" pitchFamily="18" charset="0"/>
              </a:rPr>
              <a:t>Jinkyeong</a:t>
            </a:r>
            <a:r>
              <a:rPr lang="en-US" sz="1600" dirty="0" smtClean="0">
                <a:latin typeface="Times New Roman" pitchFamily="18" charset="0"/>
                <a:cs typeface="Times New Roman" pitchFamily="18" charset="0"/>
              </a:rPr>
              <a:t> Kim]</a:t>
            </a:r>
          </a:p>
          <a:p>
            <a:pPr marL="900113" indent="-671513"/>
            <a:r>
              <a:rPr lang="en-US" sz="1600" dirty="0" smtClean="0">
                <a:latin typeface="Times New Roman" pitchFamily="18" charset="0"/>
                <a:cs typeface="Times New Roman" pitchFamily="18" charset="0"/>
              </a:rPr>
              <a:t>Company: [ETRI, Korea]</a:t>
            </a:r>
            <a:endParaRPr lang="en-US" sz="1600" dirty="0">
              <a:latin typeface="Times New Roman" pitchFamily="18" charset="0"/>
              <a:cs typeface="Times New Roman" pitchFamily="18" charset="0"/>
            </a:endParaRPr>
          </a:p>
          <a:p>
            <a:pPr marL="228600"/>
            <a:r>
              <a:rPr lang="en-US" sz="1600" dirty="0" smtClean="0">
                <a:latin typeface="Times New Roman" pitchFamily="18" charset="0"/>
                <a:cs typeface="Times New Roman" pitchFamily="18" charset="0"/>
              </a:rPr>
              <a:t>Address: bjkwak@etri.re.kr</a:t>
            </a:r>
            <a:endParaRPr lang="en-US" sz="1600" dirty="0">
              <a:latin typeface="Times New Roman" pitchFamily="18" charset="0"/>
              <a:cs typeface="Times New Roman" pitchFamily="18" charset="0"/>
            </a:endParaRPr>
          </a:p>
          <a:p>
            <a:pPr marL="228600"/>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Re</a:t>
            </a:r>
            <a:r>
              <a:rPr lang="en-US" sz="1600" b="1"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en-US" altLang="ko-KR" sz="1600" dirty="0" smtClean="0">
                <a:latin typeface="Times New Roman" pitchFamily="18" charset="0"/>
                <a:cs typeface="Times New Roman" pitchFamily="18" charset="0"/>
              </a:rPr>
              <a:t>[IEEE P802.15 TG8 Call for Applications, IEEE </a:t>
            </a:r>
            <a:r>
              <a:rPr lang="en-US" altLang="ko-KR" sz="1600" dirty="0">
                <a:latin typeface="Times New Roman" pitchFamily="18" charset="0"/>
                <a:cs typeface="Times New Roman" pitchFamily="18" charset="0"/>
              </a:rPr>
              <a:t>P802.15-12-0202</a:t>
            </a:r>
            <a:r>
              <a:rPr lang="en-US" altLang="ko-KR"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spcBef>
                <a:spcPts val="600"/>
              </a:spcBef>
              <a:spcAft>
                <a:spcPts val="600"/>
              </a:spcAft>
            </a:pPr>
            <a:r>
              <a:rPr lang="en-US" sz="1600" b="1" dirty="0" smtClean="0">
                <a:latin typeface="Times New Roman" pitchFamily="18" charset="0"/>
                <a:cs typeface="Times New Roman" pitchFamily="18" charset="0"/>
              </a:rPr>
              <a:t>Abstract: </a:t>
            </a:r>
            <a:r>
              <a:rPr lang="en-US" sz="1600" dirty="0" smtClean="0">
                <a:latin typeface="Times New Roman" pitchFamily="18" charset="0"/>
                <a:cs typeface="Times New Roman" pitchFamily="18" charset="0"/>
              </a:rPr>
              <a:t>[This document presents applications of PAC in response to CFA]</a:t>
            </a:r>
            <a:endParaRPr lang="en-US" sz="1600" dirty="0">
              <a:latin typeface="Times New Roman" pitchFamily="18" charset="0"/>
              <a:cs typeface="Times New Roman" pitchFamily="18" charset="0"/>
            </a:endParaRPr>
          </a:p>
          <a:p>
            <a:pPr marL="228600">
              <a:spcBef>
                <a:spcPts val="600"/>
              </a:spcBef>
              <a:spcAft>
                <a:spcPts val="600"/>
              </a:spcAft>
            </a:pPr>
            <a:r>
              <a:rPr lang="en-US" sz="1600" b="1" dirty="0">
                <a:latin typeface="Times New Roman" pitchFamily="18" charset="0"/>
                <a:cs typeface="Times New Roman" pitchFamily="18" charset="0"/>
              </a:rPr>
              <a:t>Purpose</a:t>
            </a:r>
            <a:r>
              <a:rPr lang="en-US" sz="1600" b="1" dirty="0" smtClean="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[To discuss applications of PAC and their implications]</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91000" y="63246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4167408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 y="2130425"/>
            <a:ext cx="8549640" cy="1470025"/>
          </a:xfrm>
        </p:spPr>
        <p:txBody>
          <a:bodyPr/>
          <a:lstStyle/>
          <a:p>
            <a:r>
              <a:rPr lang="en-US" b="1" dirty="0" smtClean="0">
                <a:solidFill>
                  <a:srgbClr val="FF0000"/>
                </a:solidFill>
                <a:latin typeface="Times New Roman" pitchFamily="18" charset="0"/>
                <a:cs typeface="Times New Roman" pitchFamily="18" charset="0"/>
              </a:rPr>
              <a:t>Look-and-Link Communication</a:t>
            </a:r>
            <a:endParaRPr lang="en-US" b="1" dirty="0">
              <a:solidFill>
                <a:srgbClr val="FF0000"/>
              </a:solidFill>
              <a:latin typeface="Times New Roman" pitchFamily="18" charset="0"/>
              <a:cs typeface="Times New Roman" pitchFamily="18" charset="0"/>
            </a:endParaRPr>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014648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Conventional D2D Communication</a:t>
            </a:r>
            <a:endParaRPr lang="ko-KR" altLang="en-US" sz="4000" dirty="0"/>
          </a:p>
        </p:txBody>
      </p:sp>
      <p:grpSp>
        <p:nvGrpSpPr>
          <p:cNvPr id="7" name="그룹 6"/>
          <p:cNvGrpSpPr>
            <a:grpSpLocks noChangeAspect="1"/>
          </p:cNvGrpSpPr>
          <p:nvPr/>
        </p:nvGrpSpPr>
        <p:grpSpPr>
          <a:xfrm>
            <a:off x="2156384" y="2819400"/>
            <a:ext cx="5311216" cy="3429001"/>
            <a:chOff x="1403648" y="1985832"/>
            <a:chExt cx="6362096" cy="4107464"/>
          </a:xfrm>
        </p:grpSpPr>
        <p:grpSp>
          <p:nvGrpSpPr>
            <p:cNvPr id="9" name="그룹 8"/>
            <p:cNvGrpSpPr>
              <a:grpSpLocks noChangeAspect="1"/>
            </p:cNvGrpSpPr>
            <p:nvPr/>
          </p:nvGrpSpPr>
          <p:grpSpPr>
            <a:xfrm>
              <a:off x="1403648" y="1985832"/>
              <a:ext cx="4080172" cy="3567046"/>
              <a:chOff x="1403648" y="2022195"/>
              <a:chExt cx="4080172" cy="3567046"/>
            </a:xfrm>
          </p:grpSpPr>
          <p:pic>
            <p:nvPicPr>
              <p:cNvPr id="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689" y="2022195"/>
                <a:ext cx="2784131" cy="1741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573017"/>
                <a:ext cx="201622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981064" y="2546966"/>
                <a:ext cx="2324462" cy="479276"/>
              </a:xfrm>
              <a:prstGeom prst="rect">
                <a:avLst/>
              </a:prstGeom>
              <a:noFill/>
            </p:spPr>
            <p:txBody>
              <a:bodyPr wrap="square" rtlCol="0">
                <a:spAutoFit/>
              </a:bodyPr>
              <a:lstStyle/>
              <a:p>
                <a:pPr algn="ctr"/>
                <a:r>
                  <a:rPr lang="en-US" altLang="ko-KR" sz="2000" dirty="0" smtClean="0"/>
                  <a:t>ID ?</a:t>
                </a:r>
              </a:p>
            </p:txBody>
          </p:sp>
        </p:gr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528" y="3286613"/>
              <a:ext cx="2625216" cy="280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내용 개체 틀 2"/>
          <p:cNvSpPr>
            <a:spLocks noGrp="1"/>
          </p:cNvSpPr>
          <p:nvPr>
            <p:ph idx="1"/>
          </p:nvPr>
        </p:nvSpPr>
        <p:spPr>
          <a:xfrm>
            <a:off x="457200" y="1600200"/>
            <a:ext cx="8229600" cy="4525963"/>
          </a:xfrm>
        </p:spPr>
        <p:txBody>
          <a:bodyPr/>
          <a:lstStyle/>
          <a:p>
            <a:r>
              <a:rPr lang="en-US" altLang="ko-KR" dirty="0" smtClean="0"/>
              <a:t>User needs to know the ID of the peer</a:t>
            </a:r>
            <a:r>
              <a:rPr lang="ko-KR" altLang="en-US" dirty="0"/>
              <a:t> </a:t>
            </a:r>
            <a:r>
              <a:rPr lang="en-US" altLang="ko-KR" dirty="0" smtClean="0"/>
              <a:t>device </a:t>
            </a:r>
            <a:r>
              <a:rPr lang="en-US" altLang="ko-KR" sz="2800" dirty="0" smtClean="0"/>
              <a:t>(IP address, hardware address, device nickname, </a:t>
            </a:r>
            <a:r>
              <a:rPr lang="en-US" altLang="ko-KR" sz="2800" dirty="0" err="1" smtClean="0"/>
              <a:t>etc</a:t>
            </a:r>
            <a:r>
              <a:rPr lang="en-US" altLang="ko-KR" sz="2800" dirty="0" smtClean="0"/>
              <a:t>)</a:t>
            </a:r>
          </a:p>
        </p:txBody>
      </p:sp>
    </p:spTree>
    <p:extLst>
      <p:ext uri="{BB962C8B-B14F-4D97-AF65-F5344CB8AC3E}">
        <p14:creationId xmlns:p14="http://schemas.microsoft.com/office/powerpoint/2010/main" val="2099104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Conventional D2D Communication</a:t>
            </a:r>
            <a:endParaRPr lang="ko-KR" altLang="en-US" sz="4000" dirty="0"/>
          </a:p>
        </p:txBody>
      </p:sp>
      <p:sp>
        <p:nvSpPr>
          <p:cNvPr id="13" name="내용 개체 틀 2"/>
          <p:cNvSpPr>
            <a:spLocks noGrp="1"/>
          </p:cNvSpPr>
          <p:nvPr>
            <p:ph idx="1"/>
          </p:nvPr>
        </p:nvSpPr>
        <p:spPr>
          <a:xfrm>
            <a:off x="457200" y="1600200"/>
            <a:ext cx="8229600" cy="4525963"/>
          </a:xfrm>
        </p:spPr>
        <p:txBody>
          <a:bodyPr/>
          <a:lstStyle/>
          <a:p>
            <a:pPr>
              <a:tabLst>
                <a:tab pos="5202238" algn="l"/>
              </a:tabLst>
            </a:pPr>
            <a:r>
              <a:rPr lang="en-US" altLang="ko-KR" dirty="0" smtClean="0"/>
              <a:t>Device selection requires the user to shift through non-intuitive addresses/names [4].</a:t>
            </a:r>
          </a:p>
          <a:p>
            <a:pPr>
              <a:tabLst>
                <a:tab pos="5202238" algn="l"/>
              </a:tabLst>
            </a:pPr>
            <a:r>
              <a:rPr lang="en-US" altLang="ko-KR" sz="2800" dirty="0" smtClean="0"/>
              <a:t>Discovery time can be critical from user experience point of view.</a:t>
            </a:r>
          </a:p>
        </p:txBody>
      </p:sp>
    </p:spTree>
    <p:extLst>
      <p:ext uri="{BB962C8B-B14F-4D97-AF65-F5344CB8AC3E}">
        <p14:creationId xmlns:p14="http://schemas.microsoft.com/office/powerpoint/2010/main" val="254719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tabLst>
                <a:tab pos="4479925" algn="l"/>
              </a:tabLst>
            </a:pPr>
            <a:r>
              <a:rPr lang="en-US" altLang="ko-KR" dirty="0" smtClean="0"/>
              <a:t>Look-and-Link Communication</a:t>
            </a:r>
            <a:endParaRPr lang="ko-KR" altLang="en-US"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90800"/>
            <a:ext cx="5029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그룹 31"/>
          <p:cNvGrpSpPr/>
          <p:nvPr/>
        </p:nvGrpSpPr>
        <p:grpSpPr>
          <a:xfrm>
            <a:off x="4886064" y="3971726"/>
            <a:ext cx="295536" cy="524074"/>
            <a:chOff x="467544" y="4626981"/>
            <a:chExt cx="295536" cy="524074"/>
          </a:xfrm>
          <a:solidFill>
            <a:srgbClr val="FFFF00"/>
          </a:solidFill>
        </p:grpSpPr>
        <p:sp>
          <p:nvSpPr>
            <p:cNvPr id="34" name="직사각형 33"/>
            <p:cNvSpPr/>
            <p:nvPr/>
          </p:nvSpPr>
          <p:spPr>
            <a:xfrm>
              <a:off x="467544" y="4626981"/>
              <a:ext cx="295536" cy="524074"/>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33" name="Picture 2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717" b="98712" l="3241" r="96759">
                          <a14:foregroundMark x1="18519" y1="30043" x2="18519" y2="30043"/>
                          <a14:foregroundMark x1="35185" y1="32189" x2="35185" y2="32189"/>
                          <a14:foregroundMark x1="50926" y1="32618" x2="50926" y2="32618"/>
                          <a14:foregroundMark x1="67130" y1="31330" x2="67130" y2="31330"/>
                          <a14:foregroundMark x1="79167" y1="29614" x2="79167" y2="29614"/>
                          <a14:foregroundMark x1="76852" y1="17597" x2="76852" y2="17597"/>
                          <a14:foregroundMark x1="95833" y1="23176" x2="95833" y2="23176"/>
                          <a14:foregroundMark x1="3241" y1="31760" x2="3241" y2="31760"/>
                          <a14:foregroundMark x1="11574" y1="5150" x2="11574" y2="5150"/>
                          <a14:foregroundMark x1="91667" y1="8584" x2="91667" y2="8584"/>
                          <a14:foregroundMark x1="86574" y1="1717" x2="86574" y2="1717"/>
                          <a14:foregroundMark x1="95833" y1="41202" x2="95833" y2="41202"/>
                          <a14:foregroundMark x1="97685" y1="30472" x2="97685" y2="30472"/>
                          <a14:foregroundMark x1="53704" y1="93562" x2="53704" y2="93562"/>
                          <a14:foregroundMark x1="51852" y1="98712" x2="51852" y2="9871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67544" y="4729249"/>
              <a:ext cx="295535" cy="31879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5" name="그룹 34"/>
          <p:cNvGrpSpPr/>
          <p:nvPr/>
        </p:nvGrpSpPr>
        <p:grpSpPr>
          <a:xfrm>
            <a:off x="4413694" y="3728864"/>
            <a:ext cx="1240273" cy="1224136"/>
            <a:chOff x="6995592" y="2492896"/>
            <a:chExt cx="1896888" cy="1872208"/>
          </a:xfrm>
        </p:grpSpPr>
        <p:sp>
          <p:nvSpPr>
            <p:cNvPr id="36" name="도넛 35"/>
            <p:cNvSpPr/>
            <p:nvPr/>
          </p:nvSpPr>
          <p:spPr>
            <a:xfrm>
              <a:off x="6995592" y="2492896"/>
              <a:ext cx="1896888" cy="1872208"/>
            </a:xfrm>
            <a:prstGeom prst="donut">
              <a:avLst>
                <a:gd name="adj" fmla="val 2572"/>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solidFill>
                  <a:prstClr val="black"/>
                </a:solidFill>
                <a:latin typeface="HY헤드라인M" pitchFamily="18" charset="-127"/>
                <a:ea typeface="HY헤드라인M" pitchFamily="18" charset="-127"/>
              </a:endParaRPr>
            </a:p>
          </p:txBody>
        </p:sp>
        <p:sp>
          <p:nvSpPr>
            <p:cNvPr id="37" name="도넛 36"/>
            <p:cNvSpPr/>
            <p:nvPr/>
          </p:nvSpPr>
          <p:spPr>
            <a:xfrm>
              <a:off x="7294410" y="2787826"/>
              <a:ext cx="1299251" cy="1282347"/>
            </a:xfrm>
            <a:prstGeom prst="donut">
              <a:avLst>
                <a:gd name="adj" fmla="val 2572"/>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solidFill>
                  <a:prstClr val="black"/>
                </a:solidFill>
                <a:latin typeface="HY헤드라인M" pitchFamily="18" charset="-127"/>
                <a:ea typeface="HY헤드라인M" pitchFamily="18" charset="-127"/>
              </a:endParaRPr>
            </a:p>
          </p:txBody>
        </p:sp>
        <p:cxnSp>
          <p:nvCxnSpPr>
            <p:cNvPr id="38" name="직선 연결선 37"/>
            <p:cNvCxnSpPr>
              <a:stCxn id="36" idx="0"/>
              <a:endCxn id="36" idx="4"/>
            </p:cNvCxnSpPr>
            <p:nvPr/>
          </p:nvCxnSpPr>
          <p:spPr>
            <a:xfrm>
              <a:off x="7944036" y="2492896"/>
              <a:ext cx="0" cy="1872208"/>
            </a:xfrm>
            <a:prstGeom prst="line">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cxnSp>
        <p:cxnSp>
          <p:nvCxnSpPr>
            <p:cNvPr id="39" name="직선 화살표 연결선 38"/>
            <p:cNvCxnSpPr>
              <a:stCxn id="36" idx="2"/>
              <a:endCxn id="36" idx="6"/>
            </p:cNvCxnSpPr>
            <p:nvPr/>
          </p:nvCxnSpPr>
          <p:spPr>
            <a:xfrm>
              <a:off x="6995592" y="3429000"/>
              <a:ext cx="1896888" cy="0"/>
            </a:xfrm>
            <a:prstGeom prst="straightConnector1">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cxnSp>
      </p:grpSp>
      <p:grpSp>
        <p:nvGrpSpPr>
          <p:cNvPr id="48" name="그룹 47"/>
          <p:cNvGrpSpPr/>
          <p:nvPr/>
        </p:nvGrpSpPr>
        <p:grpSpPr>
          <a:xfrm>
            <a:off x="2128177" y="2626193"/>
            <a:ext cx="4882223" cy="3116927"/>
            <a:chOff x="2128177" y="2626193"/>
            <a:chExt cx="4882223" cy="3116927"/>
          </a:xfrm>
        </p:grpSpPr>
        <p:grpSp>
          <p:nvGrpSpPr>
            <p:cNvPr id="31" name="그룹 30"/>
            <p:cNvGrpSpPr/>
            <p:nvPr/>
          </p:nvGrpSpPr>
          <p:grpSpPr>
            <a:xfrm>
              <a:off x="6248400" y="5018314"/>
              <a:ext cx="459522" cy="681107"/>
              <a:chOff x="6248400" y="5018314"/>
              <a:chExt cx="459522" cy="681107"/>
            </a:xfrm>
          </p:grpSpPr>
          <p:sp>
            <p:nvSpPr>
              <p:cNvPr id="19" name="직사각형 18"/>
              <p:cNvSpPr/>
              <p:nvPr/>
            </p:nvSpPr>
            <p:spPr>
              <a:xfrm>
                <a:off x="6248400" y="5018314"/>
                <a:ext cx="459522" cy="68110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20" name="그룹 19"/>
              <p:cNvGrpSpPr/>
              <p:nvPr/>
            </p:nvGrpSpPr>
            <p:grpSpPr>
              <a:xfrm>
                <a:off x="6283786" y="5025554"/>
                <a:ext cx="378690" cy="648883"/>
                <a:chOff x="-1319089" y="1210704"/>
                <a:chExt cx="1877463" cy="3572392"/>
              </a:xfrm>
            </p:grpSpPr>
            <p:pic>
              <p:nvPicPr>
                <p:cNvPr id="21"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9089" y="1210704"/>
                  <a:ext cx="1877463" cy="357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5529" y="1713315"/>
                  <a:ext cx="1590342" cy="2389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3" name="그룹 42"/>
            <p:cNvGrpSpPr/>
            <p:nvPr/>
          </p:nvGrpSpPr>
          <p:grpSpPr>
            <a:xfrm>
              <a:off x="3855739" y="5062013"/>
              <a:ext cx="459522" cy="681107"/>
              <a:chOff x="3855739" y="5062013"/>
              <a:chExt cx="459522" cy="681107"/>
            </a:xfrm>
          </p:grpSpPr>
          <p:sp>
            <p:nvSpPr>
              <p:cNvPr id="16" name="직사각형 15"/>
              <p:cNvSpPr/>
              <p:nvPr/>
            </p:nvSpPr>
            <p:spPr>
              <a:xfrm>
                <a:off x="3855739" y="5062013"/>
                <a:ext cx="459522" cy="68110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23" name="그룹 22"/>
              <p:cNvGrpSpPr/>
              <p:nvPr/>
            </p:nvGrpSpPr>
            <p:grpSpPr>
              <a:xfrm>
                <a:off x="3910717" y="5105400"/>
                <a:ext cx="328276" cy="624635"/>
                <a:chOff x="1762321" y="-873943"/>
                <a:chExt cx="1877463" cy="3572392"/>
              </a:xfrm>
            </p:grpSpPr>
            <p:pic>
              <p:nvPicPr>
                <p:cNvPr id="24" name="Picture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2321" y="-873943"/>
                  <a:ext cx="1877463" cy="357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7704" y="-412286"/>
                  <a:ext cx="1589447" cy="264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0" name="그룹 9"/>
            <p:cNvGrpSpPr/>
            <p:nvPr/>
          </p:nvGrpSpPr>
          <p:grpSpPr>
            <a:xfrm>
              <a:off x="6547695" y="4240369"/>
              <a:ext cx="462705" cy="621845"/>
              <a:chOff x="6547695" y="4240369"/>
              <a:chExt cx="462705" cy="621845"/>
            </a:xfrm>
          </p:grpSpPr>
          <p:sp>
            <p:nvSpPr>
              <p:cNvPr id="13" name="직사각형 12"/>
              <p:cNvSpPr/>
              <p:nvPr/>
            </p:nvSpPr>
            <p:spPr>
              <a:xfrm>
                <a:off x="6547695" y="4240369"/>
                <a:ext cx="462705" cy="6218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8" name="Picture 23"/>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717" b="98712" l="3241" r="96759">
                            <a14:foregroundMark x1="18519" y1="30043" x2="18519" y2="30043"/>
                            <a14:foregroundMark x1="35185" y1="32189" x2="35185" y2="32189"/>
                            <a14:foregroundMark x1="50926" y1="32618" x2="50926" y2="32618"/>
                            <a14:foregroundMark x1="67130" y1="31330" x2="67130" y2="31330"/>
                            <a14:foregroundMark x1="79167" y1="29614" x2="79167" y2="29614"/>
                            <a14:foregroundMark x1="76852" y1="17597" x2="76852" y2="17597"/>
                            <a14:foregroundMark x1="95833" y1="23176" x2="95833" y2="23176"/>
                            <a14:foregroundMark x1="3241" y1="31760" x2="3241" y2="31760"/>
                            <a14:foregroundMark x1="11574" y1="5150" x2="11574" y2="5150"/>
                            <a14:foregroundMark x1="91667" y1="8584" x2="91667" y2="8584"/>
                            <a14:foregroundMark x1="86574" y1="1717" x2="86574" y2="1717"/>
                            <a14:foregroundMark x1="95833" y1="41202" x2="95833" y2="41202"/>
                            <a14:foregroundMark x1="97685" y1="30472" x2="97685" y2="30472"/>
                            <a14:foregroundMark x1="53704" y1="93562" x2="53704" y2="93562"/>
                            <a14:foregroundMark x1="51852" y1="98712" x2="51852" y2="9871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567650" y="4343400"/>
                <a:ext cx="425433" cy="458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그룹 4"/>
            <p:cNvGrpSpPr/>
            <p:nvPr/>
          </p:nvGrpSpPr>
          <p:grpSpPr>
            <a:xfrm>
              <a:off x="6714864" y="3331404"/>
              <a:ext cx="295536" cy="433119"/>
              <a:chOff x="6714864" y="3331404"/>
              <a:chExt cx="295536" cy="433119"/>
            </a:xfrm>
          </p:grpSpPr>
          <p:sp>
            <p:nvSpPr>
              <p:cNvPr id="18" name="직사각형 17"/>
              <p:cNvSpPr/>
              <p:nvPr/>
            </p:nvSpPr>
            <p:spPr>
              <a:xfrm>
                <a:off x="6714864" y="3331404"/>
                <a:ext cx="295536" cy="43311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6" name="Picture 2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717" b="98712" l="3241" r="96759">
                            <a14:foregroundMark x1="18519" y1="30043" x2="18519" y2="30043"/>
                            <a14:foregroundMark x1="35185" y1="32189" x2="35185" y2="32189"/>
                            <a14:foregroundMark x1="50926" y1="32618" x2="50926" y2="32618"/>
                            <a14:foregroundMark x1="67130" y1="31330" x2="67130" y2="31330"/>
                            <a14:foregroundMark x1="79167" y1="29614" x2="79167" y2="29614"/>
                            <a14:foregroundMark x1="76852" y1="17597" x2="76852" y2="17597"/>
                            <a14:foregroundMark x1="95833" y1="23176" x2="95833" y2="23176"/>
                            <a14:foregroundMark x1="3241" y1="31760" x2="3241" y2="31760"/>
                            <a14:foregroundMark x1="11574" y1="5150" x2="11574" y2="5150"/>
                            <a14:foregroundMark x1="91667" y1="8584" x2="91667" y2="8584"/>
                            <a14:foregroundMark x1="86574" y1="1717" x2="86574" y2="1717"/>
                            <a14:foregroundMark x1="95833" y1="41202" x2="95833" y2="41202"/>
                            <a14:foregroundMark x1="97685" y1="30472" x2="97685" y2="30472"/>
                            <a14:foregroundMark x1="53704" y1="93562" x2="53704" y2="93562"/>
                            <a14:foregroundMark x1="51852" y1="98712" x2="51852" y2="9871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714864" y="3388194"/>
                <a:ext cx="295535" cy="31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5" name="그룹 44"/>
            <p:cNvGrpSpPr/>
            <p:nvPr/>
          </p:nvGrpSpPr>
          <p:grpSpPr>
            <a:xfrm>
              <a:off x="2667000" y="4467157"/>
              <a:ext cx="306787" cy="485843"/>
              <a:chOff x="2667000" y="4467157"/>
              <a:chExt cx="306787" cy="485843"/>
            </a:xfrm>
          </p:grpSpPr>
          <p:sp>
            <p:nvSpPr>
              <p:cNvPr id="14" name="직사각형 13"/>
              <p:cNvSpPr/>
              <p:nvPr/>
            </p:nvSpPr>
            <p:spPr>
              <a:xfrm>
                <a:off x="2667000" y="4467157"/>
                <a:ext cx="306787" cy="48584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9" name="Picture 23"/>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717" b="98712" l="3241" r="96759">
                            <a14:foregroundMark x1="18519" y1="30043" x2="18519" y2="30043"/>
                            <a14:foregroundMark x1="35185" y1="32189" x2="35185" y2="32189"/>
                            <a14:foregroundMark x1="50926" y1="32618" x2="50926" y2="32618"/>
                            <a14:foregroundMark x1="67130" y1="31330" x2="67130" y2="31330"/>
                            <a14:foregroundMark x1="79167" y1="29614" x2="79167" y2="29614"/>
                            <a14:foregroundMark x1="76852" y1="17597" x2="76852" y2="17597"/>
                            <a14:foregroundMark x1="95833" y1="23176" x2="95833" y2="23176"/>
                            <a14:foregroundMark x1="3241" y1="31760" x2="3241" y2="31760"/>
                            <a14:foregroundMark x1="11574" y1="5150" x2="11574" y2="5150"/>
                            <a14:foregroundMark x1="91667" y1="8584" x2="91667" y2="8584"/>
                            <a14:foregroundMark x1="86574" y1="1717" x2="86574" y2="1717"/>
                            <a14:foregroundMark x1="95833" y1="41202" x2="95833" y2="41202"/>
                            <a14:foregroundMark x1="97685" y1="30472" x2="97685" y2="30472"/>
                            <a14:foregroundMark x1="53704" y1="93562" x2="53704" y2="93562"/>
                            <a14:foregroundMark x1="51852" y1="98712" x2="51852" y2="9871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672556" y="4572858"/>
                <a:ext cx="295535" cy="31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6" name="그룹 45"/>
            <p:cNvGrpSpPr/>
            <p:nvPr/>
          </p:nvGrpSpPr>
          <p:grpSpPr>
            <a:xfrm>
              <a:off x="2128177" y="2971800"/>
              <a:ext cx="234023" cy="374665"/>
              <a:chOff x="2128177" y="2971800"/>
              <a:chExt cx="234023" cy="374665"/>
            </a:xfrm>
          </p:grpSpPr>
          <p:sp>
            <p:nvSpPr>
              <p:cNvPr id="27" name="직사각형 26"/>
              <p:cNvSpPr/>
              <p:nvPr/>
            </p:nvSpPr>
            <p:spPr>
              <a:xfrm>
                <a:off x="2132438" y="2971800"/>
                <a:ext cx="229761" cy="37466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26" name="Picture 23"/>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717" b="98712" l="3241" r="96759">
                            <a14:foregroundMark x1="18519" y1="30043" x2="18519" y2="30043"/>
                            <a14:foregroundMark x1="35185" y1="32189" x2="35185" y2="32189"/>
                            <a14:foregroundMark x1="50926" y1="32618" x2="50926" y2="32618"/>
                            <a14:foregroundMark x1="67130" y1="31330" x2="67130" y2="31330"/>
                            <a14:foregroundMark x1="79167" y1="29614" x2="79167" y2="29614"/>
                            <a14:foregroundMark x1="76852" y1="17597" x2="76852" y2="17597"/>
                            <a14:foregroundMark x1="95833" y1="23176" x2="95833" y2="23176"/>
                            <a14:foregroundMark x1="3241" y1="31760" x2="3241" y2="31760"/>
                            <a14:foregroundMark x1="11574" y1="5150" x2="11574" y2="5150"/>
                            <a14:foregroundMark x1="91667" y1="8584" x2="91667" y2="8584"/>
                            <a14:foregroundMark x1="86574" y1="1717" x2="86574" y2="1717"/>
                            <a14:foregroundMark x1="95833" y1="41202" x2="95833" y2="41202"/>
                            <a14:foregroundMark x1="97685" y1="30472" x2="97685" y2="30472"/>
                            <a14:foregroundMark x1="53704" y1="93562" x2="53704" y2="93562"/>
                            <a14:foregroundMark x1="51852" y1="98712" x2="51852" y2="9871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128177" y="3003701"/>
                <a:ext cx="234023" cy="25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4" name="그룹 43"/>
            <p:cNvGrpSpPr/>
            <p:nvPr/>
          </p:nvGrpSpPr>
          <p:grpSpPr>
            <a:xfrm>
              <a:off x="2280587" y="4953000"/>
              <a:ext cx="345245" cy="542852"/>
              <a:chOff x="2280587" y="4953000"/>
              <a:chExt cx="345245" cy="542852"/>
            </a:xfrm>
          </p:grpSpPr>
          <p:sp>
            <p:nvSpPr>
              <p:cNvPr id="15" name="직사각형 14"/>
              <p:cNvSpPr/>
              <p:nvPr/>
            </p:nvSpPr>
            <p:spPr>
              <a:xfrm>
                <a:off x="2280587" y="4974675"/>
                <a:ext cx="345245" cy="51172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11" name="Picture 2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99786" y="4953000"/>
                <a:ext cx="291014" cy="54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15432" y="5021717"/>
                <a:ext cx="259976" cy="382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7" name="그룹 46"/>
            <p:cNvGrpSpPr/>
            <p:nvPr/>
          </p:nvGrpSpPr>
          <p:grpSpPr>
            <a:xfrm>
              <a:off x="2862891" y="3273152"/>
              <a:ext cx="345245" cy="562898"/>
              <a:chOff x="2862891" y="3273152"/>
              <a:chExt cx="345245" cy="562898"/>
            </a:xfrm>
          </p:grpSpPr>
          <p:sp>
            <p:nvSpPr>
              <p:cNvPr id="42" name="직사각형 41"/>
              <p:cNvSpPr/>
              <p:nvPr/>
            </p:nvSpPr>
            <p:spPr>
              <a:xfrm>
                <a:off x="2862891" y="3273152"/>
                <a:ext cx="345245" cy="56289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28" name="그룹 27"/>
              <p:cNvGrpSpPr/>
              <p:nvPr/>
            </p:nvGrpSpPr>
            <p:grpSpPr>
              <a:xfrm>
                <a:off x="2895600" y="3276600"/>
                <a:ext cx="291014" cy="542852"/>
                <a:chOff x="6634648" y="-894736"/>
                <a:chExt cx="1877463" cy="3572392"/>
              </a:xfrm>
            </p:grpSpPr>
            <p:pic>
              <p:nvPicPr>
                <p:cNvPr id="29" name="Picture 2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34648" y="-894736"/>
                  <a:ext cx="1877463" cy="357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35587" y="-442524"/>
                  <a:ext cx="1677223" cy="252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 name="그룹 3"/>
            <p:cNvGrpSpPr/>
            <p:nvPr/>
          </p:nvGrpSpPr>
          <p:grpSpPr>
            <a:xfrm>
              <a:off x="5263223" y="2626193"/>
              <a:ext cx="294648" cy="421807"/>
              <a:chOff x="5263223" y="2626193"/>
              <a:chExt cx="294648" cy="421807"/>
            </a:xfrm>
          </p:grpSpPr>
          <p:sp>
            <p:nvSpPr>
              <p:cNvPr id="17" name="직사각형 16"/>
              <p:cNvSpPr/>
              <p:nvPr/>
            </p:nvSpPr>
            <p:spPr>
              <a:xfrm>
                <a:off x="5263223" y="2626193"/>
                <a:ext cx="294648" cy="42180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7" name="Picture 23"/>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1717" b="98712" l="3241" r="96759">
                            <a14:foregroundMark x1="18519" y1="30043" x2="18519" y2="30043"/>
                            <a14:foregroundMark x1="35185" y1="32189" x2="35185" y2="32189"/>
                            <a14:foregroundMark x1="50926" y1="32618" x2="50926" y2="32618"/>
                            <a14:foregroundMark x1="67130" y1="31330" x2="67130" y2="31330"/>
                            <a14:foregroundMark x1="79167" y1="29614" x2="79167" y2="29614"/>
                            <a14:foregroundMark x1="76852" y1="17597" x2="76852" y2="17597"/>
                            <a14:foregroundMark x1="95833" y1="23176" x2="95833" y2="23176"/>
                            <a14:foregroundMark x1="3241" y1="31760" x2="3241" y2="31760"/>
                            <a14:foregroundMark x1="11574" y1="5150" x2="11574" y2="5150"/>
                            <a14:foregroundMark x1="91667" y1="8584" x2="91667" y2="8584"/>
                            <a14:foregroundMark x1="86574" y1="1717" x2="86574" y2="1717"/>
                            <a14:foregroundMark x1="95833" y1="41202" x2="95833" y2="41202"/>
                            <a14:foregroundMark x1="97685" y1="30472" x2="97685" y2="30472"/>
                            <a14:foregroundMark x1="53704" y1="93562" x2="53704" y2="93562"/>
                            <a14:foregroundMark x1="51852" y1="98712" x2="51852" y2="9871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263223" y="2689556"/>
                <a:ext cx="294647" cy="3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49" name="그림 4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752600" y="1534658"/>
            <a:ext cx="2522336" cy="1711585"/>
          </a:xfrm>
          <a:prstGeom prst="rect">
            <a:avLst/>
          </a:prstGeom>
        </p:spPr>
      </p:pic>
      <p:pic>
        <p:nvPicPr>
          <p:cNvPr id="40" name="Picture 6" descr="http://utahscanyoncountry.files.wordpress.com/2011/12/pa250426.jpg?w=640&amp;h=521"/>
          <p:cNvPicPr>
            <a:picLocks noChangeAspect="1" noChangeArrowheads="1"/>
          </p:cNvPicPr>
          <p:nvPr/>
        </p:nvPicPr>
        <p:blipFill rotWithShape="1">
          <a:blip r:embed="rId21">
            <a:extLst>
              <a:ext uri="{28A0092B-C50C-407E-A947-70E740481C1C}">
                <a14:useLocalDpi xmlns:a14="http://schemas.microsoft.com/office/drawing/2010/main" val="0"/>
              </a:ext>
            </a:extLst>
          </a:blip>
          <a:srcRect l="31026" t="50000" b="7473"/>
          <a:stretch/>
        </p:blipFill>
        <p:spPr bwMode="auto">
          <a:xfrm>
            <a:off x="3962400" y="1620240"/>
            <a:ext cx="3594531" cy="180420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41" name="Picture 4" descr="http://utahscanyoncountry.files.wordpress.com/2011/12/0943-line-camp-restaurant72.jpg?w=640&amp;h=439"/>
          <p:cNvPicPr>
            <a:picLocks noChangeAspect="1" noChangeArrowheads="1"/>
          </p:cNvPicPr>
          <p:nvPr/>
        </p:nvPicPr>
        <p:blipFill rotWithShape="1">
          <a:blip r:embed="rId22">
            <a:extLst>
              <a:ext uri="{28A0092B-C50C-407E-A947-70E740481C1C}">
                <a14:useLocalDpi xmlns:a14="http://schemas.microsoft.com/office/drawing/2010/main" val="0"/>
              </a:ext>
            </a:extLst>
          </a:blip>
          <a:srcRect t="6753" r="4075" b="14331"/>
          <a:stretch/>
        </p:blipFill>
        <p:spPr bwMode="auto">
          <a:xfrm>
            <a:off x="4871135" y="2778960"/>
            <a:ext cx="3510865" cy="19812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58430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p:cTn id="15" dur="1000" fill="hold"/>
                                        <p:tgtEl>
                                          <p:spTgt spid="49"/>
                                        </p:tgtEl>
                                        <p:attrNameLst>
                                          <p:attrName>ppt_w</p:attrName>
                                        </p:attrNameLst>
                                      </p:cBhvr>
                                      <p:tavLst>
                                        <p:tav tm="0">
                                          <p:val>
                                            <p:fltVal val="0"/>
                                          </p:val>
                                        </p:tav>
                                        <p:tav tm="100000">
                                          <p:val>
                                            <p:strVal val="#ppt_w"/>
                                          </p:val>
                                        </p:tav>
                                      </p:tavLst>
                                    </p:anim>
                                    <p:anim calcmode="lin" valueType="num">
                                      <p:cBhvr>
                                        <p:cTn id="16" dur="1000" fill="hold"/>
                                        <p:tgtEl>
                                          <p:spTgt spid="49"/>
                                        </p:tgtEl>
                                        <p:attrNameLst>
                                          <p:attrName>ppt_h</p:attrName>
                                        </p:attrNameLst>
                                      </p:cBhvr>
                                      <p:tavLst>
                                        <p:tav tm="0">
                                          <p:val>
                                            <p:fltVal val="0"/>
                                          </p:val>
                                        </p:tav>
                                        <p:tav tm="100000">
                                          <p:val>
                                            <p:strVal val="#ppt_h"/>
                                          </p:val>
                                        </p:tav>
                                      </p:tavLst>
                                    </p:anim>
                                    <p:animEffect transition="in" filter="fade">
                                      <p:cBhvr>
                                        <p:cTn id="17" dur="10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1000" fill="hold"/>
                                        <p:tgtEl>
                                          <p:spTgt spid="40"/>
                                        </p:tgtEl>
                                        <p:attrNameLst>
                                          <p:attrName>ppt_w</p:attrName>
                                        </p:attrNameLst>
                                      </p:cBhvr>
                                      <p:tavLst>
                                        <p:tav tm="0">
                                          <p:val>
                                            <p:fltVal val="0"/>
                                          </p:val>
                                        </p:tav>
                                        <p:tav tm="100000">
                                          <p:val>
                                            <p:strVal val="#ppt_w"/>
                                          </p:val>
                                        </p:tav>
                                      </p:tavLst>
                                    </p:anim>
                                    <p:anim calcmode="lin" valueType="num">
                                      <p:cBhvr>
                                        <p:cTn id="23" dur="1000" fill="hold"/>
                                        <p:tgtEl>
                                          <p:spTgt spid="40"/>
                                        </p:tgtEl>
                                        <p:attrNameLst>
                                          <p:attrName>ppt_h</p:attrName>
                                        </p:attrNameLst>
                                      </p:cBhvr>
                                      <p:tavLst>
                                        <p:tav tm="0">
                                          <p:val>
                                            <p:fltVal val="0"/>
                                          </p:val>
                                        </p:tav>
                                        <p:tav tm="100000">
                                          <p:val>
                                            <p:strVal val="#ppt_h"/>
                                          </p:val>
                                        </p:tav>
                                      </p:tavLst>
                                    </p:anim>
                                    <p:animEffect transition="in" filter="fade">
                                      <p:cBhvr>
                                        <p:cTn id="24" dur="1000"/>
                                        <p:tgtEl>
                                          <p:spTgt spid="40"/>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tabLst>
                <a:tab pos="4479925" algn="l"/>
              </a:tabLst>
            </a:pPr>
            <a:r>
              <a:rPr lang="en-US" altLang="ko-KR" dirty="0" smtClean="0"/>
              <a:t>Use Cases</a:t>
            </a:r>
            <a:endParaRPr lang="ko-KR" altLang="en-US" sz="4000" dirty="0"/>
          </a:p>
        </p:txBody>
      </p:sp>
      <p:sp>
        <p:nvSpPr>
          <p:cNvPr id="3" name="내용 개체 틀 2"/>
          <p:cNvSpPr>
            <a:spLocks noGrp="1"/>
          </p:cNvSpPr>
          <p:nvPr>
            <p:ph idx="1"/>
          </p:nvPr>
        </p:nvSpPr>
        <p:spPr/>
        <p:txBody>
          <a:bodyPr/>
          <a:lstStyle/>
          <a:p>
            <a:r>
              <a:rPr lang="en-US" altLang="ko-KR" dirty="0" smtClean="0"/>
              <a:t>Advertising</a:t>
            </a:r>
          </a:p>
          <a:p>
            <a:r>
              <a:rPr lang="en-US" altLang="ko-KR" dirty="0" smtClean="0"/>
              <a:t>Productivity: meeting, printing, etc.</a:t>
            </a:r>
          </a:p>
          <a:p>
            <a:r>
              <a:rPr lang="en-US" altLang="ko-KR" dirty="0" smtClean="0"/>
              <a:t>E-Commerce: ticketing, etc.</a:t>
            </a:r>
          </a:p>
          <a:p>
            <a:r>
              <a:rPr lang="en-US" altLang="ko-KR" dirty="0" smtClean="0"/>
              <a:t>Social Life: blind date, social gathering, etc.</a:t>
            </a:r>
          </a:p>
          <a:p>
            <a:r>
              <a:rPr lang="en-US" altLang="ko-KR" dirty="0" smtClean="0"/>
              <a:t>Public service, emergency, etc.</a:t>
            </a:r>
            <a:endParaRPr lang="ko-KR" altLang="en-US" dirty="0"/>
          </a:p>
        </p:txBody>
      </p:sp>
    </p:spTree>
    <p:extLst>
      <p:ext uri="{BB962C8B-B14F-4D97-AF65-F5344CB8AC3E}">
        <p14:creationId xmlns:p14="http://schemas.microsoft.com/office/powerpoint/2010/main" val="2659421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 y="2130425"/>
            <a:ext cx="8549640" cy="1470025"/>
          </a:xfrm>
        </p:spPr>
        <p:txBody>
          <a:bodyPr/>
          <a:lstStyle/>
          <a:p>
            <a:r>
              <a:rPr lang="en-US" b="1" dirty="0" smtClean="0">
                <a:solidFill>
                  <a:srgbClr val="FF0000"/>
                </a:solidFill>
                <a:latin typeface="Times New Roman" pitchFamily="18" charset="0"/>
                <a:cs typeface="Times New Roman" pitchFamily="18" charset="0"/>
              </a:rPr>
              <a:t>Requirements for PAC</a:t>
            </a:r>
            <a:endParaRPr lang="en-US" b="1" dirty="0">
              <a:solidFill>
                <a:srgbClr val="FF0000"/>
              </a:solidFill>
              <a:latin typeface="Times New Roman" pitchFamily="18" charset="0"/>
              <a:cs typeface="Times New Roman" pitchFamily="18" charset="0"/>
            </a:endParaRPr>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449754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tabLst>
                <a:tab pos="4479925" algn="l"/>
              </a:tabLst>
            </a:pPr>
            <a:r>
              <a:rPr lang="en-US" altLang="ko-KR" dirty="0" smtClean="0"/>
              <a:t>Requirements for PAC</a:t>
            </a:r>
            <a:endParaRPr lang="ko-KR" altLang="en-US" sz="4000" dirty="0"/>
          </a:p>
        </p:txBody>
      </p:sp>
      <p:sp>
        <p:nvSpPr>
          <p:cNvPr id="3" name="내용 개체 틀 2"/>
          <p:cNvSpPr>
            <a:spLocks noGrp="1"/>
          </p:cNvSpPr>
          <p:nvPr>
            <p:ph idx="1"/>
          </p:nvPr>
        </p:nvSpPr>
        <p:spPr>
          <a:xfrm>
            <a:off x="457200" y="1600201"/>
            <a:ext cx="8229600" cy="2362199"/>
          </a:xfrm>
        </p:spPr>
        <p:txBody>
          <a:bodyPr>
            <a:normAutofit fontScale="92500" lnSpcReduction="10000"/>
          </a:bodyPr>
          <a:lstStyle/>
          <a:p>
            <a:r>
              <a:rPr lang="en-US" altLang="ko-KR" dirty="0" smtClean="0"/>
              <a:t>Device filtering</a:t>
            </a:r>
            <a:endParaRPr lang="en-US" altLang="ko-KR" strike="sngStrike" dirty="0"/>
          </a:p>
          <a:p>
            <a:pPr lvl="1"/>
            <a:r>
              <a:rPr lang="en-US" altLang="ko-KR" dirty="0" smtClean="0"/>
              <a:t>Service filtering</a:t>
            </a:r>
          </a:p>
          <a:p>
            <a:pPr lvl="1"/>
            <a:r>
              <a:rPr lang="en-US" altLang="ko-KR" dirty="0" smtClean="0"/>
              <a:t>Spatial filtering (angular/distance)</a:t>
            </a:r>
          </a:p>
          <a:p>
            <a:pPr lvl="1"/>
            <a:r>
              <a:rPr lang="en-US" altLang="ko-KR" dirty="0" smtClean="0"/>
              <a:t>Device type filtering</a:t>
            </a:r>
            <a:endParaRPr lang="en-US" altLang="ko-KR" dirty="0"/>
          </a:p>
          <a:p>
            <a:r>
              <a:rPr lang="en-US" altLang="ko-KR" dirty="0" smtClean="0"/>
              <a:t>Minimize user intervention</a:t>
            </a:r>
          </a:p>
          <a:p>
            <a:pPr marL="0" indent="0">
              <a:buNone/>
            </a:pPr>
            <a:endParaRPr lang="en-US" altLang="ko-KR" dirty="0"/>
          </a:p>
          <a:p>
            <a:endParaRPr lang="ko-KR" altLang="en-US" dirty="0"/>
          </a:p>
        </p:txBody>
      </p:sp>
      <p:graphicFrame>
        <p:nvGraphicFramePr>
          <p:cNvPr id="5" name="내용 개체 틀 6"/>
          <p:cNvGraphicFramePr>
            <a:graphicFrameLocks/>
          </p:cNvGraphicFramePr>
          <p:nvPr>
            <p:extLst>
              <p:ext uri="{D42A27DB-BD31-4B8C-83A1-F6EECF244321}">
                <p14:modId xmlns:p14="http://schemas.microsoft.com/office/powerpoint/2010/main" val="3509003868"/>
              </p:ext>
            </p:extLst>
          </p:nvPr>
        </p:nvGraphicFramePr>
        <p:xfrm>
          <a:off x="179696" y="4241174"/>
          <a:ext cx="8786845" cy="1550026"/>
        </p:xfrm>
        <a:graphic>
          <a:graphicData uri="http://schemas.openxmlformats.org/drawingml/2006/table">
            <a:tbl>
              <a:tblPr firstRow="1" bandRow="1">
                <a:tableStyleId>{5C22544A-7EE6-4342-B048-85BDC9FD1C3A}</a:tableStyleId>
              </a:tblPr>
              <a:tblGrid>
                <a:gridCol w="1261777"/>
                <a:gridCol w="1446824"/>
                <a:gridCol w="1578765"/>
                <a:gridCol w="1026197"/>
                <a:gridCol w="1026197"/>
                <a:gridCol w="1227884"/>
                <a:gridCol w="1219201"/>
              </a:tblGrid>
              <a:tr h="391786">
                <a:tc gridSpan="7">
                  <a:txBody>
                    <a:bodyPr/>
                    <a:lstStyle/>
                    <a:p>
                      <a:pPr algn="ctr"/>
                      <a:r>
                        <a:rPr lang="en-US" altLang="ko-KR" sz="2000" dirty="0" err="1" smtClean="0"/>
                        <a:t>LnL</a:t>
                      </a:r>
                      <a:r>
                        <a:rPr lang="en-US" altLang="ko-KR" sz="2000" dirty="0" smtClean="0"/>
                        <a:t> </a:t>
                      </a:r>
                      <a:r>
                        <a:rPr lang="en-US" altLang="ko-KR" sz="2000" dirty="0" smtClean="0"/>
                        <a:t>Requirements</a:t>
                      </a:r>
                      <a:endParaRPr lang="ko-KR" altLang="en-US" sz="2000" dirty="0"/>
                    </a:p>
                  </a:txBody>
                  <a:tcPr anchor="ctr"/>
                </a:tc>
                <a:tc hMerge="1">
                  <a:txBody>
                    <a:bodyPr/>
                    <a:lstStyle/>
                    <a:p>
                      <a:pPr algn="ctr" latinLnBrk="1"/>
                      <a:endParaRPr lang="ko-KR" altLang="en-US" sz="1600" dirty="0"/>
                    </a:p>
                  </a:txBody>
                  <a:tcPr anchor="ct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600" dirty="0"/>
                    </a:p>
                  </a:txBody>
                  <a:tcPr anchor="ctr"/>
                </a:tc>
                <a:tc hMerge="1">
                  <a:txBody>
                    <a:bodyPr/>
                    <a:lstStyle/>
                    <a:p>
                      <a:pPr algn="ctr" latinLnBrk="1"/>
                      <a:endParaRPr lang="ko-KR" altLang="en-US" sz="1600" dirty="0"/>
                    </a:p>
                  </a:txBody>
                  <a:tcPr anchor="ctr"/>
                </a:tc>
                <a:tc hMerge="1">
                  <a:txBody>
                    <a:bodyPr/>
                    <a:lstStyle/>
                    <a:p>
                      <a:pPr algn="ctr" latinLnBrk="1"/>
                      <a:endParaRPr lang="ko-KR" altLang="en-US" sz="1600" dirty="0"/>
                    </a:p>
                  </a:txBody>
                  <a:tcPr anchor="ctr"/>
                </a:tc>
                <a:tc hMerge="1">
                  <a:txBody>
                    <a:bodyPr/>
                    <a:lstStyle/>
                    <a:p>
                      <a:pPr algn="ctr" latinLnBrk="1"/>
                      <a:endParaRPr lang="en-US" altLang="ko-KR" sz="1600" dirty="0" smtClean="0"/>
                    </a:p>
                  </a:txBody>
                  <a:tcPr anchor="ctr"/>
                </a:tc>
                <a:tc hMerge="1">
                  <a:txBody>
                    <a:bodyPr/>
                    <a:lstStyle/>
                    <a:p>
                      <a:pPr algn="ctr" latinLnBrk="1"/>
                      <a:endParaRPr lang="en-US" altLang="ko-KR" sz="1600" dirty="0" smtClean="0"/>
                    </a:p>
                  </a:txBody>
                  <a:tcPr anchor="ctr"/>
                </a:tc>
              </a:tr>
              <a:tr h="730538">
                <a:tc>
                  <a:txBody>
                    <a:bodyPr/>
                    <a:lstStyle/>
                    <a:p>
                      <a:pPr algn="ctr"/>
                      <a:r>
                        <a:rPr lang="en-US" altLang="ko-KR" sz="1800" dirty="0" smtClean="0"/>
                        <a:t>Discovery Time</a:t>
                      </a:r>
                      <a:endParaRPr lang="ko-KR" altLang="en-US" sz="1800" dirty="0"/>
                    </a:p>
                  </a:txBody>
                  <a:tcPr anchor="ctr"/>
                </a:tc>
                <a:tc>
                  <a:txBody>
                    <a:bodyPr/>
                    <a:lstStyle/>
                    <a:p>
                      <a:pPr algn="ctr" latinLnBrk="1"/>
                      <a:r>
                        <a:rPr lang="en-US" altLang="ko-KR" sz="1800" dirty="0" smtClean="0"/>
                        <a:t>Data Rate</a:t>
                      </a:r>
                      <a:endParaRPr lang="ko-KR" altLang="en-US" sz="1800" dirty="0"/>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dirty="0" smtClean="0"/>
                        <a:t>Latency</a:t>
                      </a:r>
                      <a:endParaRPr lang="ko-KR" altLang="en-US" sz="1800" dirty="0"/>
                    </a:p>
                  </a:txBody>
                  <a:tcPr anchor="ctr"/>
                </a:tc>
                <a:tc>
                  <a:txBody>
                    <a:bodyPr/>
                    <a:lstStyle/>
                    <a:p>
                      <a:pPr algn="ctr" latinLnBrk="1"/>
                      <a:r>
                        <a:rPr lang="en-US" altLang="ko-KR" sz="1800" dirty="0" smtClean="0"/>
                        <a:t>Range</a:t>
                      </a:r>
                      <a:endParaRPr lang="ko-KR" altLang="en-US" sz="1800" dirty="0"/>
                    </a:p>
                  </a:txBody>
                  <a:tcPr anchor="ctr"/>
                </a:tc>
                <a:tc>
                  <a:txBody>
                    <a:bodyPr/>
                    <a:lstStyle/>
                    <a:p>
                      <a:pPr algn="ctr" latinLnBrk="1"/>
                      <a:r>
                        <a:rPr lang="en-US" altLang="ko-KR" sz="1800" dirty="0" smtClean="0"/>
                        <a:t>Mobility</a:t>
                      </a:r>
                      <a:endParaRPr lang="ko-KR" altLang="en-US" sz="1800" dirty="0"/>
                    </a:p>
                  </a:txBody>
                  <a:tcPr anchor="ctr"/>
                </a:tc>
                <a:tc>
                  <a:txBody>
                    <a:bodyPr/>
                    <a:lstStyle/>
                    <a:p>
                      <a:pPr algn="ctr" latinLnBrk="1"/>
                      <a:r>
                        <a:rPr lang="en-US" altLang="ko-KR" sz="1800" dirty="0" smtClean="0"/>
                        <a:t>Angular</a:t>
                      </a:r>
                    </a:p>
                    <a:p>
                      <a:pPr algn="ctr" latinLnBrk="1"/>
                      <a:r>
                        <a:rPr lang="en-US" altLang="ko-KR" sz="1800" dirty="0" smtClean="0"/>
                        <a:t>Resolution</a:t>
                      </a:r>
                    </a:p>
                  </a:txBody>
                  <a:tcPr anchor="ctr"/>
                </a:tc>
                <a:tc>
                  <a:txBody>
                    <a:bodyPr/>
                    <a:lstStyle/>
                    <a:p>
                      <a:pPr algn="ctr" latinLnBrk="1"/>
                      <a:r>
                        <a:rPr lang="en-US" altLang="ko-KR" sz="1800" dirty="0" smtClean="0"/>
                        <a:t>Ranging</a:t>
                      </a:r>
                    </a:p>
                    <a:p>
                      <a:pPr algn="ctr" latinLnBrk="1"/>
                      <a:r>
                        <a:rPr lang="en-US" altLang="ko-KR" sz="1800" dirty="0" smtClean="0"/>
                        <a:t>Accuracy</a:t>
                      </a:r>
                    </a:p>
                  </a:txBody>
                  <a:tcPr anchor="ctr"/>
                </a:tc>
              </a:tr>
              <a:tr h="423248">
                <a:tc>
                  <a:txBody>
                    <a:bodyPr/>
                    <a:lstStyle/>
                    <a:p>
                      <a:pPr algn="ctr"/>
                      <a:r>
                        <a:rPr lang="en-US" altLang="ko-KR" dirty="0" smtClean="0"/>
                        <a:t>&lt;  3 s</a:t>
                      </a:r>
                      <a:endParaRPr lang="ko-KR" altLang="en-US" dirty="0"/>
                    </a:p>
                  </a:txBody>
                  <a:tcPr anchor="ctr"/>
                </a:tc>
                <a:tc>
                  <a:txBody>
                    <a:bodyPr/>
                    <a:lstStyle/>
                    <a:p>
                      <a:pPr algn="ctr" latinLnBrk="1"/>
                      <a:r>
                        <a:rPr lang="en-US" altLang="ko-KR" dirty="0" smtClean="0"/>
                        <a:t>1~10 Mbps</a:t>
                      </a:r>
                      <a:endParaRPr lang="ko-KR" altLang="en-US" baseline="30000" dirty="0"/>
                    </a:p>
                  </a:txBody>
                  <a:tcPr anchor="ctr"/>
                </a:tc>
                <a:tc>
                  <a:txBody>
                    <a:bodyPr/>
                    <a:lstStyle/>
                    <a:p>
                      <a:pPr algn="ctr" latinLnBrk="1"/>
                      <a:r>
                        <a:rPr lang="en-US" altLang="ko-KR" baseline="0" dirty="0" smtClean="0"/>
                        <a:t>100 ~ 200 </a:t>
                      </a:r>
                      <a:r>
                        <a:rPr lang="en-US" altLang="ko-KR" baseline="0" dirty="0" err="1" smtClean="0"/>
                        <a:t>ms</a:t>
                      </a:r>
                      <a:endParaRPr lang="en-US" altLang="ko-KR" baseline="0" dirty="0" smtClean="0"/>
                    </a:p>
                  </a:txBody>
                  <a:tcPr anchor="ctr"/>
                </a:tc>
                <a:tc>
                  <a:txBody>
                    <a:bodyPr/>
                    <a:lstStyle/>
                    <a:p>
                      <a:pPr algn="ctr" latinLnBrk="1"/>
                      <a:r>
                        <a:rPr lang="en-US" altLang="ko-KR" dirty="0" smtClean="0"/>
                        <a:t>&lt; 100 m</a:t>
                      </a:r>
                      <a:endParaRPr lang="ko-KR" altLang="en-US" dirty="0"/>
                    </a:p>
                  </a:txBody>
                  <a:tcPr anchor="ctr"/>
                </a:tc>
                <a:tc>
                  <a:txBody>
                    <a:bodyPr/>
                    <a:lstStyle/>
                    <a:p>
                      <a:pPr algn="ctr" latinLnBrk="1"/>
                      <a:r>
                        <a:rPr lang="en-US" altLang="ko-KR" dirty="0" smtClean="0"/>
                        <a:t>&lt; 4 km/h</a:t>
                      </a:r>
                      <a:endParaRPr lang="ko-KR" altLang="en-US" dirty="0"/>
                    </a:p>
                  </a:txBody>
                  <a:tcPr anchor="ctr"/>
                </a:tc>
                <a:tc>
                  <a:txBody>
                    <a:bodyPr/>
                    <a:lstStyle/>
                    <a:p>
                      <a:pPr algn="ctr" latinLnBrk="1"/>
                      <a:r>
                        <a:rPr lang="en-US" altLang="ko-KR" dirty="0" smtClean="0"/>
                        <a:t>&lt; 15 </a:t>
                      </a:r>
                      <a:r>
                        <a:rPr lang="en-US" altLang="ko-KR" dirty="0" err="1" smtClean="0"/>
                        <a:t>deg</a:t>
                      </a:r>
                      <a:endParaRPr lang="ko-KR" altLang="en-US" dirty="0"/>
                    </a:p>
                  </a:txBody>
                  <a:tcPr anchor="ctr"/>
                </a:tc>
                <a:tc>
                  <a:txBody>
                    <a:bodyPr/>
                    <a:lstStyle/>
                    <a:p>
                      <a:pPr algn="ctr" latinLnBrk="1"/>
                      <a:r>
                        <a:rPr lang="en-US" altLang="ko-KR" dirty="0" smtClean="0"/>
                        <a:t>&lt; 5 m</a:t>
                      </a:r>
                      <a:endParaRPr lang="ko-KR" altLang="en-US" dirty="0"/>
                    </a:p>
                  </a:txBody>
                  <a:tcPr anchor="ctr"/>
                </a:tc>
              </a:tr>
            </a:tbl>
          </a:graphicData>
        </a:graphic>
      </p:graphicFrame>
    </p:spTree>
    <p:extLst>
      <p:ext uri="{BB962C8B-B14F-4D97-AF65-F5344CB8AC3E}">
        <p14:creationId xmlns:p14="http://schemas.microsoft.com/office/powerpoint/2010/main" val="1656446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tabLst>
                <a:tab pos="4479925" algn="l"/>
              </a:tabLst>
            </a:pPr>
            <a:r>
              <a:rPr lang="en-US" altLang="ko-KR" dirty="0" smtClean="0"/>
              <a:t>References</a:t>
            </a:r>
            <a:endParaRPr lang="ko-KR" altLang="en-US" sz="4000" dirty="0"/>
          </a:p>
        </p:txBody>
      </p:sp>
      <p:sp>
        <p:nvSpPr>
          <p:cNvPr id="3" name="내용 개체 틀 2"/>
          <p:cNvSpPr>
            <a:spLocks noGrp="1"/>
          </p:cNvSpPr>
          <p:nvPr>
            <p:ph idx="1"/>
          </p:nvPr>
        </p:nvSpPr>
        <p:spPr/>
        <p:txBody>
          <a:bodyPr>
            <a:normAutofit fontScale="85000" lnSpcReduction="20000"/>
          </a:bodyPr>
          <a:lstStyle/>
          <a:p>
            <a:pPr marL="447675" indent="-447675">
              <a:spcAft>
                <a:spcPts val="720"/>
              </a:spcAft>
              <a:buNone/>
              <a:tabLst>
                <a:tab pos="447675" algn="l"/>
              </a:tabLst>
            </a:pPr>
            <a:r>
              <a:rPr lang="en-US" altLang="ko-KR" dirty="0" smtClean="0"/>
              <a:t>[1] IEEE 802.15.8 PAR (draft), IEEE 802.15-12/0157r0, Mar. 2012.</a:t>
            </a:r>
          </a:p>
          <a:p>
            <a:pPr marL="447675" indent="-447675">
              <a:spcAft>
                <a:spcPts val="720"/>
              </a:spcAft>
              <a:buNone/>
              <a:tabLst>
                <a:tab pos="447675" algn="l"/>
              </a:tabLst>
            </a:pPr>
            <a:r>
              <a:rPr lang="en-US" altLang="ko-KR" dirty="0" smtClean="0"/>
              <a:t>[</a:t>
            </a:r>
            <a:r>
              <a:rPr lang="en-US" altLang="ko-KR" dirty="0"/>
              <a:t>2] “Scalability of Device Discovery,” IEEE 802.11-11/1517r0, October 2011</a:t>
            </a:r>
            <a:r>
              <a:rPr lang="en-US" altLang="ko-KR" dirty="0" smtClean="0"/>
              <a:t>.</a:t>
            </a:r>
          </a:p>
          <a:p>
            <a:pPr marL="447675" indent="-447675">
              <a:spcAft>
                <a:spcPts val="720"/>
              </a:spcAft>
              <a:buNone/>
              <a:tabLst>
                <a:tab pos="447675" algn="l"/>
              </a:tabLst>
            </a:pPr>
            <a:r>
              <a:rPr lang="en-US" altLang="ko-KR" dirty="0" smtClean="0"/>
              <a:t>[3] “Real Air-Time Occupation by Beacon and Probe,” IEEE 802.11-11/1413r4, Jan. 2012.</a:t>
            </a:r>
          </a:p>
          <a:p>
            <a:pPr marL="447675" indent="-447675">
              <a:spcAft>
                <a:spcPts val="720"/>
              </a:spcAft>
              <a:buNone/>
              <a:tabLst>
                <a:tab pos="447675" algn="l"/>
              </a:tabLst>
            </a:pPr>
            <a:r>
              <a:rPr lang="en-US" altLang="ko-KR" dirty="0" smtClean="0"/>
              <a:t>[4] Ryan W. </a:t>
            </a:r>
            <a:r>
              <a:rPr lang="en-US" altLang="ko-KR" dirty="0" err="1" smtClean="0"/>
              <a:t>Woodings</a:t>
            </a:r>
            <a:r>
              <a:rPr lang="en-US" altLang="ko-KR" dirty="0" smtClean="0"/>
              <a:t>, Derek D. </a:t>
            </a:r>
            <a:r>
              <a:rPr lang="en-US" altLang="ko-KR" dirty="0" err="1" smtClean="0"/>
              <a:t>Joos</a:t>
            </a:r>
            <a:r>
              <a:rPr lang="en-US" altLang="ko-KR" dirty="0" smtClean="0"/>
              <a:t>, Trevor Clifton, Charles D. Knutson, “Rapid Heterogeneous Ad Hoc Connection Establishment: Accelerating Bluetooth Inquiry Using IrDA,” WCNC 2002, vol. 1, pp.342-349, Mar. 17-21, 2002.</a:t>
            </a:r>
          </a:p>
        </p:txBody>
      </p:sp>
    </p:spTree>
    <p:extLst>
      <p:ext uri="{BB962C8B-B14F-4D97-AF65-F5344CB8AC3E}">
        <p14:creationId xmlns:p14="http://schemas.microsoft.com/office/powerpoint/2010/main" val="533610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txBox="1">
            <a:spLocks/>
          </p:cNvSpPr>
          <p:nvPr/>
        </p:nvSpPr>
        <p:spPr>
          <a:xfrm>
            <a:off x="971600" y="2646040"/>
            <a:ext cx="525658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mtClean="0"/>
              <a:t>Thank You!</a:t>
            </a:r>
            <a:endParaRPr lang="ko-KR" altLang="en-US" dirty="0"/>
          </a:p>
        </p:txBody>
      </p:sp>
      <p:grpSp>
        <p:nvGrpSpPr>
          <p:cNvPr id="4" name="그룹 3"/>
          <p:cNvGrpSpPr/>
          <p:nvPr/>
        </p:nvGrpSpPr>
        <p:grpSpPr>
          <a:xfrm>
            <a:off x="5534640" y="2632916"/>
            <a:ext cx="2637760" cy="3604396"/>
            <a:chOff x="5534640" y="2632916"/>
            <a:chExt cx="2637760" cy="3604396"/>
          </a:xfrm>
        </p:grpSpPr>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0886" y="2632916"/>
              <a:ext cx="1141514" cy="114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52775" y="2938574"/>
              <a:ext cx="665823" cy="400110"/>
            </a:xfrm>
            <a:prstGeom prst="rect">
              <a:avLst/>
            </a:prstGeom>
            <a:noFill/>
          </p:spPr>
          <p:txBody>
            <a:bodyPr wrap="none" rtlCol="0">
              <a:spAutoFit/>
            </a:bodyPr>
            <a:lstStyle/>
            <a:p>
              <a:r>
                <a:rPr lang="en-US" altLang="ko-KR" sz="2000" dirty="0" smtClean="0"/>
                <a:t>ID….</a:t>
              </a:r>
              <a:endParaRPr lang="ko-KR" altLang="en-US" sz="20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640" y="3743568"/>
              <a:ext cx="2493744" cy="249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7676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Outline</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A PAC Usage Scenario</a:t>
            </a:r>
          </a:p>
          <a:p>
            <a:pPr lvl="1"/>
            <a:r>
              <a:rPr lang="en-US" altLang="ko-KR" sz="2000" dirty="0" smtClean="0"/>
              <a:t>Scenario from user experience point of view</a:t>
            </a:r>
          </a:p>
          <a:p>
            <a:pPr lvl="1"/>
            <a:r>
              <a:rPr lang="en-US" altLang="ko-KR" sz="2000" dirty="0" smtClean="0"/>
              <a:t>Scenario from technical point of view</a:t>
            </a:r>
          </a:p>
          <a:p>
            <a:pPr lvl="1"/>
            <a:r>
              <a:rPr lang="en-US" altLang="ko-KR" sz="2000" dirty="0" smtClean="0"/>
              <a:t>Challenges</a:t>
            </a:r>
          </a:p>
          <a:p>
            <a:r>
              <a:rPr lang="en-US" altLang="ko-KR" sz="2400" dirty="0" smtClean="0"/>
              <a:t>Look-and-Link Communication</a:t>
            </a:r>
            <a:endParaRPr lang="en-US" altLang="ko-KR" sz="2400" dirty="0"/>
          </a:p>
          <a:p>
            <a:pPr lvl="1"/>
            <a:r>
              <a:rPr lang="en-US" altLang="ko-KR" sz="2000" dirty="0" smtClean="0"/>
              <a:t>Limitation of the conventional approach</a:t>
            </a:r>
            <a:endParaRPr lang="en-US" altLang="ko-KR" sz="2000" dirty="0"/>
          </a:p>
          <a:p>
            <a:pPr lvl="1"/>
            <a:r>
              <a:rPr lang="en-US" altLang="ko-KR" sz="2000" dirty="0" smtClean="0"/>
              <a:t>Look-and-Link communication</a:t>
            </a:r>
          </a:p>
          <a:p>
            <a:pPr lvl="1"/>
            <a:r>
              <a:rPr lang="en-US" altLang="ko-KR" sz="2000" dirty="0" smtClean="0"/>
              <a:t>Use cases</a:t>
            </a:r>
          </a:p>
          <a:p>
            <a:r>
              <a:rPr lang="en-US" altLang="ko-KR" sz="2400" dirty="0" smtClean="0"/>
              <a:t>Requirements for PAC</a:t>
            </a:r>
          </a:p>
        </p:txBody>
      </p:sp>
    </p:spTree>
    <p:extLst>
      <p:ext uri="{BB962C8B-B14F-4D97-AF65-F5344CB8AC3E}">
        <p14:creationId xmlns:p14="http://schemas.microsoft.com/office/powerpoint/2010/main" val="3142980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A PAC Usage Scenario</a:t>
            </a:r>
            <a:endParaRPr lang="en-US" b="1" dirty="0">
              <a:solidFill>
                <a:srgbClr val="FF0000"/>
              </a:solidFill>
              <a:latin typeface="Times New Roman" pitchFamily="18" charset="0"/>
              <a:cs typeface="Times New Roman" pitchFamily="18" charset="0"/>
            </a:endParaRPr>
          </a:p>
        </p:txBody>
      </p:sp>
      <p:sp>
        <p:nvSpPr>
          <p:cNvPr id="4" name="Subtitle 3"/>
          <p:cNvSpPr>
            <a:spLocks noGrp="1"/>
          </p:cNvSpPr>
          <p:nvPr>
            <p:ph type="subTitle" idx="1"/>
          </p:nvPr>
        </p:nvSpPr>
        <p:spPr>
          <a:xfrm>
            <a:off x="3810000" y="3944937"/>
            <a:ext cx="4267200" cy="1312863"/>
          </a:xfrm>
        </p:spPr>
        <p:txBody>
          <a:bodyPr/>
          <a:lstStyle/>
          <a:p>
            <a:pPr algn="l"/>
            <a:r>
              <a:rPr lang="en-US" b="1" dirty="0" smtClean="0"/>
              <a:t>Kelly went shopping</a:t>
            </a:r>
          </a:p>
          <a:p>
            <a:pPr algn="l"/>
            <a:r>
              <a:rPr lang="en-US" b="1" dirty="0" smtClean="0"/>
              <a:t>with Sally</a:t>
            </a:r>
            <a:endParaRPr lang="en-US" b="1" dirty="0"/>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pic>
        <p:nvPicPr>
          <p:cNvPr id="1028" name="Picture 4" descr="C:\Users\BJ Kwak\Desktop\shopping\before_shopp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674709"/>
            <a:ext cx="1676400" cy="18878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Kelly went shopping with Sally</a:t>
            </a:r>
            <a:endParaRPr lang="ko-KR" altLang="en-US" dirty="0"/>
          </a:p>
        </p:txBody>
      </p:sp>
      <p:pic>
        <p:nvPicPr>
          <p:cNvPr id="2050" name="Picture 2" descr="C:\Users\BJ Kwak\Desktop\shopping\before_shopp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149" y="2286000"/>
            <a:ext cx="3450851" cy="3886200"/>
          </a:xfrm>
          <a:prstGeom prst="rect">
            <a:avLst/>
          </a:prstGeom>
          <a:noFill/>
          <a:extLst>
            <a:ext uri="{909E8E84-426E-40DD-AFC4-6F175D3DCCD1}">
              <a14:hiddenFill xmlns:a14="http://schemas.microsoft.com/office/drawing/2010/main">
                <a:solidFill>
                  <a:srgbClr val="FFFFFF"/>
                </a:solidFill>
              </a14:hiddenFill>
            </a:ext>
          </a:extLst>
        </p:spPr>
      </p:pic>
      <p:sp>
        <p:nvSpPr>
          <p:cNvPr id="11" name="내용 개체 틀 2"/>
          <p:cNvSpPr>
            <a:spLocks noGrp="1"/>
          </p:cNvSpPr>
          <p:nvPr>
            <p:ph idx="1"/>
          </p:nvPr>
        </p:nvSpPr>
        <p:spPr>
          <a:xfrm>
            <a:off x="457200" y="1600200"/>
            <a:ext cx="4953000" cy="4525963"/>
          </a:xfrm>
        </p:spPr>
        <p:txBody>
          <a:bodyPr>
            <a:normAutofit/>
          </a:bodyPr>
          <a:lstStyle/>
          <a:p>
            <a:r>
              <a:rPr lang="en-US" altLang="ko-KR" sz="2400" dirty="0" smtClean="0"/>
              <a:t>Kelly wants to buy some shoes and cloths</a:t>
            </a:r>
          </a:p>
          <a:p>
            <a:r>
              <a:rPr lang="en-US" altLang="ko-KR" sz="2400" dirty="0" smtClean="0"/>
              <a:t>Sally wants to buy some cosmetics</a:t>
            </a:r>
            <a:endParaRPr lang="en-US" altLang="ko-KR" sz="2000" dirty="0" smtClean="0"/>
          </a:p>
          <a:p>
            <a:r>
              <a:rPr lang="en-US" altLang="ko-KR" sz="2400" dirty="0" smtClean="0"/>
              <a:t>Not enough time!</a:t>
            </a:r>
          </a:p>
          <a:p>
            <a:r>
              <a:rPr lang="en-US" altLang="ko-KR" sz="2400" dirty="0" smtClean="0"/>
              <a:t>They decided to split &amp; meet up later.</a:t>
            </a:r>
          </a:p>
        </p:txBody>
      </p:sp>
      <p:grpSp>
        <p:nvGrpSpPr>
          <p:cNvPr id="4" name="그룹 3"/>
          <p:cNvGrpSpPr/>
          <p:nvPr/>
        </p:nvGrpSpPr>
        <p:grpSpPr>
          <a:xfrm>
            <a:off x="5867400" y="1374430"/>
            <a:ext cx="1981200" cy="1292570"/>
            <a:chOff x="8950656" y="1306190"/>
            <a:chExt cx="1981200" cy="1292570"/>
          </a:xfrm>
        </p:grpSpPr>
        <p:grpSp>
          <p:nvGrpSpPr>
            <p:cNvPr id="6" name="그룹 5"/>
            <p:cNvGrpSpPr/>
            <p:nvPr/>
          </p:nvGrpSpPr>
          <p:grpSpPr>
            <a:xfrm>
              <a:off x="8950656" y="1306190"/>
              <a:ext cx="1981200" cy="1292570"/>
              <a:chOff x="3548742" y="1274745"/>
              <a:chExt cx="1752600" cy="1292570"/>
            </a:xfrm>
            <a:solidFill>
              <a:srgbClr val="FFFFCC"/>
            </a:solidFill>
          </p:grpSpPr>
          <p:sp>
            <p:nvSpPr>
              <p:cNvPr id="7" name="구름 모양 설명선 6"/>
              <p:cNvSpPr/>
              <p:nvPr/>
            </p:nvSpPr>
            <p:spPr>
              <a:xfrm>
                <a:off x="3548742" y="1274745"/>
                <a:ext cx="1752600" cy="677146"/>
              </a:xfrm>
              <a:prstGeom prst="cloudCallout">
                <a:avLst>
                  <a:gd name="adj1" fmla="val -23939"/>
                  <a:gd name="adj2" fmla="val 13805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순서도: 연결자 8"/>
              <p:cNvSpPr/>
              <p:nvPr/>
            </p:nvSpPr>
            <p:spPr>
              <a:xfrm>
                <a:off x="4532674" y="2091001"/>
                <a:ext cx="110024" cy="118799"/>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순서도: 연결자 9"/>
              <p:cNvSpPr/>
              <p:nvPr/>
            </p:nvSpPr>
            <p:spPr>
              <a:xfrm>
                <a:off x="4658967" y="2334372"/>
                <a:ext cx="75150" cy="89256"/>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순서도: 연결자 11"/>
              <p:cNvSpPr/>
              <p:nvPr/>
            </p:nvSpPr>
            <p:spPr>
              <a:xfrm>
                <a:off x="4809837" y="2521512"/>
                <a:ext cx="42419" cy="45803"/>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3" name="TextBox 12"/>
            <p:cNvSpPr txBox="1"/>
            <p:nvPr/>
          </p:nvSpPr>
          <p:spPr>
            <a:xfrm>
              <a:off x="9144000" y="1394129"/>
              <a:ext cx="1479700" cy="461665"/>
            </a:xfrm>
            <a:prstGeom prst="rect">
              <a:avLst/>
            </a:prstGeom>
            <a:noFill/>
          </p:spPr>
          <p:txBody>
            <a:bodyPr wrap="none" rtlCol="0">
              <a:spAutoFit/>
            </a:bodyPr>
            <a:lstStyle/>
            <a:p>
              <a:r>
                <a:rPr lang="en-US" altLang="ko-KR" sz="2400" dirty="0" smtClean="0">
                  <a:solidFill>
                    <a:srgbClr val="0033CC"/>
                  </a:solidFill>
                </a:rPr>
                <a:t>Let’s split!</a:t>
              </a:r>
              <a:r>
                <a:rPr lang="en-US" altLang="ko-KR" sz="900" dirty="0" smtClean="0">
                  <a:solidFill>
                    <a:srgbClr val="0033CC"/>
                  </a:solidFill>
                </a:rPr>
                <a:t> </a:t>
              </a:r>
              <a:endParaRPr lang="ko-KR" altLang="en-US" sz="900" dirty="0">
                <a:solidFill>
                  <a:srgbClr val="0033CC"/>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rotWithShape="1">
          <a:blip r:embed="rId2">
            <a:extLst>
              <a:ext uri="{28A0092B-C50C-407E-A947-70E740481C1C}">
                <a14:useLocalDpi xmlns:a14="http://schemas.microsoft.com/office/drawing/2010/main" val="0"/>
              </a:ext>
            </a:extLst>
          </a:blip>
          <a:srcRect l="25458" r="13442"/>
          <a:stretch/>
        </p:blipFill>
        <p:spPr>
          <a:xfrm>
            <a:off x="1214651" y="1512794"/>
            <a:ext cx="2183642" cy="4467390"/>
          </a:xfrm>
          <a:prstGeom prst="rect">
            <a:avLst/>
          </a:prstGeom>
        </p:spPr>
      </p:pic>
      <p:sp>
        <p:nvSpPr>
          <p:cNvPr id="5" name="구름 모양 설명선 4"/>
          <p:cNvSpPr/>
          <p:nvPr/>
        </p:nvSpPr>
        <p:spPr>
          <a:xfrm>
            <a:off x="3886200" y="2117914"/>
            <a:ext cx="4495800" cy="2209800"/>
          </a:xfrm>
          <a:prstGeom prst="cloudCallout">
            <a:avLst>
              <a:gd name="adj1" fmla="val -73802"/>
              <a:gd name="adj2" fmla="val -45808"/>
            </a:avLst>
          </a:prstGeom>
          <a:solidFill>
            <a:srgbClr val="98C606">
              <a:alpha val="7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p:txBody>
          <a:bodyPr>
            <a:normAutofit/>
          </a:bodyPr>
          <a:lstStyle/>
          <a:p>
            <a:r>
              <a:rPr lang="en-US" altLang="ko-KR" dirty="0" smtClean="0"/>
              <a:t>Kelly calls Sally… </a:t>
            </a:r>
            <a:r>
              <a:rPr lang="en-US" altLang="ko-KR" sz="3200" dirty="0" smtClean="0"/>
              <a:t>on her </a:t>
            </a:r>
            <a:r>
              <a:rPr lang="en-US" altLang="ko-KR" sz="3200" dirty="0" smtClean="0">
                <a:solidFill>
                  <a:srgbClr val="FF0000"/>
                </a:solidFill>
              </a:rPr>
              <a:t>PAC</a:t>
            </a:r>
            <a:r>
              <a:rPr lang="en-US" altLang="ko-KR" sz="3200" dirty="0" smtClean="0"/>
              <a:t> phone</a:t>
            </a:r>
            <a:endParaRPr lang="ko-KR" altLang="en-US" sz="3200" dirty="0"/>
          </a:p>
        </p:txBody>
      </p:sp>
      <p:sp>
        <p:nvSpPr>
          <p:cNvPr id="4" name="TextBox 3"/>
          <p:cNvSpPr txBox="1"/>
          <p:nvPr/>
        </p:nvSpPr>
        <p:spPr>
          <a:xfrm>
            <a:off x="4579012" y="2392740"/>
            <a:ext cx="3345788" cy="1569660"/>
          </a:xfrm>
          <a:prstGeom prst="rect">
            <a:avLst/>
          </a:prstGeom>
          <a:noFill/>
        </p:spPr>
        <p:txBody>
          <a:bodyPr wrap="none" rtlCol="0">
            <a:spAutoFit/>
          </a:bodyPr>
          <a:lstStyle/>
          <a:p>
            <a:r>
              <a:rPr lang="en-US" altLang="ko-KR" sz="2400" dirty="0" smtClean="0"/>
              <a:t>Sally!</a:t>
            </a:r>
          </a:p>
          <a:p>
            <a:r>
              <a:rPr lang="en-US" altLang="ko-KR" sz="2400" dirty="0" smtClean="0"/>
              <a:t>I am done with shopping.</a:t>
            </a:r>
          </a:p>
          <a:p>
            <a:r>
              <a:rPr lang="en-US" altLang="ko-KR" sz="2400" dirty="0"/>
              <a:t>Where are you?</a:t>
            </a:r>
          </a:p>
          <a:p>
            <a:r>
              <a:rPr lang="en-US" altLang="ko-KR" sz="2400" dirty="0" smtClean="0"/>
              <a:t>I will meet you at OOO.</a:t>
            </a:r>
            <a:endParaRPr lang="ko-KR" altLang="en-US" sz="2400" dirty="0"/>
          </a:p>
        </p:txBody>
      </p:sp>
      <p:grpSp>
        <p:nvGrpSpPr>
          <p:cNvPr id="10" name="그룹 9"/>
          <p:cNvGrpSpPr/>
          <p:nvPr/>
        </p:nvGrpSpPr>
        <p:grpSpPr>
          <a:xfrm>
            <a:off x="2438400" y="1249409"/>
            <a:ext cx="705257" cy="1081419"/>
            <a:chOff x="2438400" y="1249409"/>
            <a:chExt cx="705257" cy="1081419"/>
          </a:xfrm>
        </p:grpSpPr>
        <p:pic>
          <p:nvPicPr>
            <p:cNvPr id="8" name="그림 7"/>
            <p:cNvPicPr>
              <a:picLocks noChangeAspect="1"/>
            </p:cNvPicPr>
            <p:nvPr/>
          </p:nvPicPr>
          <p:blipFill>
            <a:blip r:embed="rId3" cstate="print">
              <a:extLst>
                <a:ext uri="{BEBA8EAE-BF5A-486C-A8C5-ECC9F3942E4B}">
                  <a14:imgProps xmlns:a14="http://schemas.microsoft.com/office/drawing/2010/main">
                    <a14:imgLayer r:embed="rId4">
                      <a14:imgEffect>
                        <a14:backgroundRemoval t="9972" b="89934" l="0" r="100000"/>
                      </a14:imgEffect>
                    </a14:imgLayer>
                  </a14:imgProps>
                </a:ext>
                <a:ext uri="{28A0092B-C50C-407E-A947-70E740481C1C}">
                  <a14:useLocalDpi xmlns:a14="http://schemas.microsoft.com/office/drawing/2010/main" val="0"/>
                </a:ext>
              </a:extLst>
            </a:blip>
            <a:stretch>
              <a:fillRect/>
            </a:stretch>
          </p:blipFill>
          <p:spPr>
            <a:xfrm>
              <a:off x="2438400" y="1905000"/>
              <a:ext cx="301274" cy="425828"/>
            </a:xfrm>
            <a:prstGeom prst="rect">
              <a:avLst/>
            </a:prstGeom>
          </p:spPr>
        </p:pic>
        <p:pic>
          <p:nvPicPr>
            <p:cNvPr id="9" name="그림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567" b="71160" l="51500" r="95750">
                          <a14:foregroundMark x1="57750" y1="4702" x2="56000" y2="39185"/>
                          <a14:foregroundMark x1="56750" y1="41379" x2="64000" y2="44514"/>
                          <a14:foregroundMark x1="64000" y1="45455" x2="65250" y2="60815"/>
                          <a14:foregroundMark x1="65250" y1="60815" x2="84750" y2="70219"/>
                          <a14:foregroundMark x1="58500" y1="6583" x2="58500" y2="6583"/>
                          <a14:foregroundMark x1="58500" y1="6583" x2="70000" y2="1567"/>
                          <a14:foregroundMark x1="73500" y1="3448" x2="94250" y2="20376"/>
                          <a14:foregroundMark x1="94000" y1="21003" x2="95500" y2="59561"/>
                          <a14:foregroundMark x1="85750" y1="69279" x2="92250" y2="69906"/>
                          <a14:foregroundMark x1="93250" y1="68966" x2="94250" y2="59875"/>
                          <a14:foregroundMark x1="60500" y1="42006" x2="63750" y2="41066"/>
                          <a14:foregroundMark x1="56250" y1="36050" x2="62000" y2="41379"/>
                        </a14:backgroundRemoval>
                      </a14:imgEffect>
                    </a14:imgLayer>
                  </a14:imgProps>
                </a:ext>
                <a:ext uri="{28A0092B-C50C-407E-A947-70E740481C1C}">
                  <a14:useLocalDpi xmlns:a14="http://schemas.microsoft.com/office/drawing/2010/main" val="0"/>
                </a:ext>
              </a:extLst>
            </a:blip>
            <a:srcRect l="58787" r="6092" b="32887"/>
            <a:stretch/>
          </p:blipFill>
          <p:spPr>
            <a:xfrm rot="19793067">
              <a:off x="2599926" y="1249409"/>
              <a:ext cx="543731" cy="828602"/>
            </a:xfrm>
            <a:prstGeom prst="rect">
              <a:avLst/>
            </a:prstGeom>
          </p:spPr>
        </p:pic>
      </p:grpSp>
    </p:spTree>
    <p:extLst>
      <p:ext uri="{BB962C8B-B14F-4D97-AF65-F5344CB8AC3E}">
        <p14:creationId xmlns:p14="http://schemas.microsoft.com/office/powerpoint/2010/main" val="141691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endCondLst>
                                    <p:cond evt="onNext" delay="0">
                                      <p:tgtEl>
                                        <p:sldTgt/>
                                      </p:tgtEl>
                                    </p:cond>
                                  </p:endCondLst>
                                  <p:childTnLst>
                                    <p:animEffect transition="out" filter="fade">
                                      <p:cBhvr>
                                        <p:cTn id="6" dur="1000" tmFilter="0, 0; .2, .5; .8, .5; 1, 0"/>
                                        <p:tgtEl>
                                          <p:spTgt spid="10"/>
                                        </p:tgtEl>
                                      </p:cBhvr>
                                    </p:animEffect>
                                    <p:animScale>
                                      <p:cBhvr>
                                        <p:cTn id="7"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Kelly &amp; Sally meet again.</a:t>
            </a:r>
            <a:endParaRPr lang="ko-KR" altLang="en-US" sz="3600" dirty="0"/>
          </a:p>
        </p:txBody>
      </p:sp>
      <p:pic>
        <p:nvPicPr>
          <p:cNvPr id="4098" name="Picture 2" descr="C:\Users\BJ Kwak\Desktop\shopping\after_shopp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946" y="2209801"/>
            <a:ext cx="3442454" cy="38323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그룹 3"/>
          <p:cNvGrpSpPr/>
          <p:nvPr/>
        </p:nvGrpSpPr>
        <p:grpSpPr>
          <a:xfrm>
            <a:off x="838200" y="1763485"/>
            <a:ext cx="2179623" cy="912168"/>
            <a:chOff x="838200" y="1763485"/>
            <a:chExt cx="2179623" cy="912168"/>
          </a:xfrm>
        </p:grpSpPr>
        <p:sp>
          <p:nvSpPr>
            <p:cNvPr id="9" name="구름 모양 설명선 8"/>
            <p:cNvSpPr/>
            <p:nvPr/>
          </p:nvSpPr>
          <p:spPr>
            <a:xfrm rot="21211440" flipH="1">
              <a:off x="838200" y="1763485"/>
              <a:ext cx="2179623" cy="912168"/>
            </a:xfrm>
            <a:prstGeom prst="cloudCallout">
              <a:avLst>
                <a:gd name="adj1" fmla="val -59168"/>
                <a:gd name="adj2" fmla="val 63036"/>
              </a:avLst>
            </a:prstGeom>
            <a:solidFill>
              <a:srgbClr val="98C606">
                <a:alpha val="7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a:xfrm>
              <a:off x="1066800" y="1905000"/>
              <a:ext cx="1858650" cy="461665"/>
            </a:xfrm>
            <a:prstGeom prst="rect">
              <a:avLst/>
            </a:prstGeom>
            <a:noFill/>
          </p:spPr>
          <p:txBody>
            <a:bodyPr wrap="none" rtlCol="0">
              <a:spAutoFit/>
            </a:bodyPr>
            <a:lstStyle/>
            <a:p>
              <a:r>
                <a:rPr lang="en-US" altLang="ko-KR" sz="2400" dirty="0" smtClean="0"/>
                <a:t>I am starving.</a:t>
              </a:r>
              <a:endParaRPr lang="ko-KR" altLang="en-US" sz="2400" dirty="0"/>
            </a:p>
          </p:txBody>
        </p:sp>
      </p:grpSp>
      <p:grpSp>
        <p:nvGrpSpPr>
          <p:cNvPr id="13" name="그룹 12"/>
          <p:cNvGrpSpPr/>
          <p:nvPr/>
        </p:nvGrpSpPr>
        <p:grpSpPr>
          <a:xfrm>
            <a:off x="5715001" y="1763484"/>
            <a:ext cx="1676400" cy="751115"/>
            <a:chOff x="5715001" y="1763484"/>
            <a:chExt cx="1676400" cy="751115"/>
          </a:xfrm>
          <a:solidFill>
            <a:srgbClr val="D46C2C"/>
          </a:solidFill>
        </p:grpSpPr>
        <p:sp>
          <p:nvSpPr>
            <p:cNvPr id="3" name="구름 모양 설명선 2"/>
            <p:cNvSpPr/>
            <p:nvPr/>
          </p:nvSpPr>
          <p:spPr>
            <a:xfrm>
              <a:off x="5715001" y="1763484"/>
              <a:ext cx="1676400" cy="751115"/>
            </a:xfrm>
            <a:prstGeom prst="cloudCallout">
              <a:avLst>
                <a:gd name="adj1" fmla="val -60716"/>
                <a:gd name="adj2" fmla="val 7181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5954486" y="1905000"/>
              <a:ext cx="1194751" cy="461665"/>
            </a:xfrm>
            <a:prstGeom prst="rect">
              <a:avLst/>
            </a:prstGeom>
            <a:grpFill/>
          </p:spPr>
          <p:txBody>
            <a:bodyPr wrap="none" rtlCol="0">
              <a:spAutoFit/>
            </a:bodyPr>
            <a:lstStyle/>
            <a:p>
              <a:r>
                <a:rPr lang="en-US" altLang="ko-KR" sz="2400" dirty="0" smtClean="0"/>
                <a:t>Me too!</a:t>
              </a:r>
              <a:endParaRPr lang="ko-KR" altLang="en-US" sz="2400" dirty="0"/>
            </a:p>
          </p:txBody>
        </p:sp>
      </p:grpSp>
      <p:grpSp>
        <p:nvGrpSpPr>
          <p:cNvPr id="11" name="그룹 10"/>
          <p:cNvGrpSpPr/>
          <p:nvPr/>
        </p:nvGrpSpPr>
        <p:grpSpPr>
          <a:xfrm>
            <a:off x="3456296" y="1274745"/>
            <a:ext cx="1937658" cy="1520915"/>
            <a:chOff x="3548742" y="1274745"/>
            <a:chExt cx="1752600" cy="1288595"/>
          </a:xfrm>
          <a:solidFill>
            <a:srgbClr val="FFFFCC"/>
          </a:solidFill>
        </p:grpSpPr>
        <p:sp>
          <p:nvSpPr>
            <p:cNvPr id="5" name="구름 모양 설명선 4"/>
            <p:cNvSpPr/>
            <p:nvPr/>
          </p:nvSpPr>
          <p:spPr>
            <a:xfrm>
              <a:off x="3548742" y="1274745"/>
              <a:ext cx="1752600" cy="677146"/>
            </a:xfrm>
            <a:prstGeom prst="cloudCallout">
              <a:avLst>
                <a:gd name="adj1" fmla="val -23939"/>
                <a:gd name="adj2" fmla="val 13805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3815343" y="1417853"/>
              <a:ext cx="1202378" cy="391146"/>
            </a:xfrm>
            <a:prstGeom prst="rect">
              <a:avLst/>
            </a:prstGeom>
            <a:noFill/>
          </p:spPr>
          <p:txBody>
            <a:bodyPr wrap="none" rtlCol="0">
              <a:spAutoFit/>
            </a:bodyPr>
            <a:lstStyle/>
            <a:p>
              <a:r>
                <a:rPr lang="en-US" altLang="ko-KR" sz="2400" dirty="0" smtClean="0">
                  <a:solidFill>
                    <a:srgbClr val="0033CC"/>
                  </a:solidFill>
                </a:rPr>
                <a:t>Let’s eat!</a:t>
              </a:r>
              <a:endParaRPr lang="ko-KR" altLang="en-US" sz="800" dirty="0">
                <a:solidFill>
                  <a:srgbClr val="0033CC"/>
                </a:solidFill>
              </a:endParaRPr>
            </a:p>
          </p:txBody>
        </p:sp>
        <p:sp>
          <p:nvSpPr>
            <p:cNvPr id="10" name="순서도: 연결자 9"/>
            <p:cNvSpPr/>
            <p:nvPr/>
          </p:nvSpPr>
          <p:spPr>
            <a:xfrm>
              <a:off x="4527173" y="2091001"/>
              <a:ext cx="121027" cy="118799"/>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순서도: 연결자 11"/>
            <p:cNvSpPr/>
            <p:nvPr/>
          </p:nvSpPr>
          <p:spPr>
            <a:xfrm>
              <a:off x="4655210" y="2342118"/>
              <a:ext cx="82664" cy="73765"/>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순서도: 연결자 13"/>
            <p:cNvSpPr/>
            <p:nvPr/>
          </p:nvSpPr>
          <p:spPr>
            <a:xfrm>
              <a:off x="4809837" y="2525486"/>
              <a:ext cx="42419" cy="37854"/>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354607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That’s one fine looking restaurant</a:t>
            </a:r>
            <a:endParaRPr lang="ko-KR" altLang="en-US" sz="3600" dirty="0"/>
          </a:p>
        </p:txBody>
      </p:sp>
      <p:pic>
        <p:nvPicPr>
          <p:cNvPr id="5122" name="Picture 2" descr="C:\Users\BJ Kwak\Desktop\shopping\loo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600200"/>
            <a:ext cx="3771899" cy="39117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75410"/>
            <a:ext cx="3962400" cy="278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구름 모양 설명선 2"/>
          <p:cNvSpPr/>
          <p:nvPr/>
        </p:nvSpPr>
        <p:spPr>
          <a:xfrm>
            <a:off x="4495800" y="1143000"/>
            <a:ext cx="1447800" cy="609600"/>
          </a:xfrm>
          <a:prstGeom prst="cloudCallout">
            <a:avLst>
              <a:gd name="adj1" fmla="val 31797"/>
              <a:gd name="adj2" fmla="val 144167"/>
            </a:avLst>
          </a:prstGeom>
          <a:solidFill>
            <a:srgbClr val="D46C2C">
              <a:alpha val="9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rPr>
              <a:t>Look!</a:t>
            </a:r>
            <a:endParaRPr lang="ko-KR" altLang="en-US" dirty="0">
              <a:solidFill>
                <a:schemeClr val="tx1"/>
              </a:solidFill>
            </a:endParaRPr>
          </a:p>
        </p:txBody>
      </p:sp>
      <p:grpSp>
        <p:nvGrpSpPr>
          <p:cNvPr id="9" name="그룹 8"/>
          <p:cNvGrpSpPr/>
          <p:nvPr/>
        </p:nvGrpSpPr>
        <p:grpSpPr>
          <a:xfrm>
            <a:off x="838200" y="4495800"/>
            <a:ext cx="5562600" cy="1752600"/>
            <a:chOff x="838200" y="4495800"/>
            <a:chExt cx="5562600" cy="1752600"/>
          </a:xfrm>
        </p:grpSpPr>
        <p:grpSp>
          <p:nvGrpSpPr>
            <p:cNvPr id="6" name="그룹 5"/>
            <p:cNvGrpSpPr/>
            <p:nvPr/>
          </p:nvGrpSpPr>
          <p:grpSpPr>
            <a:xfrm>
              <a:off x="838200" y="4495800"/>
              <a:ext cx="3200400" cy="1752600"/>
              <a:chOff x="269413" y="2895600"/>
              <a:chExt cx="4132924" cy="2285998"/>
            </a:xfrm>
          </p:grpSpPr>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192876" y="1972137"/>
                <a:ext cx="2285998" cy="413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그림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3068015"/>
                <a:ext cx="2895600" cy="1884985"/>
              </a:xfrm>
              <a:prstGeom prst="rect">
                <a:avLst/>
              </a:prstGeom>
            </p:spPr>
          </p:pic>
        </p:grpSp>
        <p:sp>
          <p:nvSpPr>
            <p:cNvPr id="4" name="TextBox 3"/>
            <p:cNvSpPr txBox="1"/>
            <p:nvPr/>
          </p:nvSpPr>
          <p:spPr>
            <a:xfrm>
              <a:off x="4114800" y="5710535"/>
              <a:ext cx="2286000" cy="461665"/>
            </a:xfrm>
            <a:prstGeom prst="rect">
              <a:avLst/>
            </a:prstGeom>
            <a:noFill/>
          </p:spPr>
          <p:txBody>
            <a:bodyPr wrap="square" rtlCol="0">
              <a:spAutoFit/>
            </a:bodyPr>
            <a:lstStyle/>
            <a:p>
              <a:r>
                <a:rPr lang="en-US" altLang="ko-KR" sz="2400" dirty="0" smtClean="0">
                  <a:solidFill>
                    <a:srgbClr val="FF0000"/>
                  </a:solidFill>
                </a:rPr>
                <a:t>PAC</a:t>
              </a:r>
              <a:r>
                <a:rPr lang="en-US" altLang="ko-KR" sz="2400" dirty="0" smtClean="0">
                  <a:solidFill>
                    <a:srgbClr val="0033CC"/>
                  </a:solidFill>
                </a:rPr>
                <a:t> </a:t>
              </a:r>
              <a:r>
                <a:rPr lang="en-US" altLang="ko-KR" sz="2400" dirty="0" smtClean="0"/>
                <a:t>Phone</a:t>
              </a:r>
              <a:endParaRPr lang="ko-KR" altLang="en-US" sz="2400" dirty="0"/>
            </a:p>
          </p:txBody>
        </p:sp>
      </p:grpSp>
    </p:spTree>
    <p:extLst>
      <p:ext uri="{BB962C8B-B14F-4D97-AF65-F5344CB8AC3E}">
        <p14:creationId xmlns:p14="http://schemas.microsoft.com/office/powerpoint/2010/main" val="191643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 y="274638"/>
            <a:ext cx="9052560" cy="1143000"/>
          </a:xfrm>
        </p:spPr>
        <p:txBody>
          <a:bodyPr>
            <a:noAutofit/>
          </a:bodyPr>
          <a:lstStyle/>
          <a:p>
            <a:r>
              <a:rPr lang="en-US" altLang="ko-KR" sz="4000" dirty="0" smtClean="0"/>
              <a:t>The </a:t>
            </a:r>
            <a:r>
              <a:rPr lang="en-US" altLang="ko-KR" sz="4000" dirty="0"/>
              <a:t>s</a:t>
            </a:r>
            <a:r>
              <a:rPr lang="en-US" altLang="ko-KR" sz="4000" dirty="0" smtClean="0"/>
              <a:t>cenario from technical point of view</a:t>
            </a:r>
            <a:endParaRPr lang="ko-KR" altLang="en-US" sz="4000" dirty="0"/>
          </a:p>
        </p:txBody>
      </p:sp>
      <p:sp>
        <p:nvSpPr>
          <p:cNvPr id="6" name="내용 개체 틀 2"/>
          <p:cNvSpPr>
            <a:spLocks noGrp="1"/>
          </p:cNvSpPr>
          <p:nvPr>
            <p:ph idx="1"/>
          </p:nvPr>
        </p:nvSpPr>
        <p:spPr>
          <a:xfrm>
            <a:off x="457200" y="1600200"/>
            <a:ext cx="8229600" cy="4525963"/>
          </a:xfrm>
        </p:spPr>
        <p:txBody>
          <a:bodyPr>
            <a:normAutofit/>
          </a:bodyPr>
          <a:lstStyle/>
          <a:p>
            <a:r>
              <a:rPr lang="en-US" altLang="ko-KR" sz="2400" dirty="0" smtClean="0"/>
              <a:t>PAC within 1 Km range</a:t>
            </a:r>
          </a:p>
          <a:p>
            <a:pPr lvl="1"/>
            <a:r>
              <a:rPr lang="en-US" altLang="ko-KR" sz="2000" dirty="0" smtClean="0"/>
              <a:t>Non-visible peer</a:t>
            </a:r>
          </a:p>
          <a:p>
            <a:pPr lvl="1"/>
            <a:r>
              <a:rPr lang="en-US" altLang="ko-KR" sz="2000" dirty="0" smtClean="0"/>
              <a:t>Probably the ID/name of the peer is known</a:t>
            </a:r>
          </a:p>
          <a:p>
            <a:pPr lvl="1"/>
            <a:endParaRPr lang="en-US" altLang="ko-KR" sz="2000" dirty="0" smtClean="0"/>
          </a:p>
          <a:p>
            <a:r>
              <a:rPr lang="en-US" altLang="ko-KR" sz="2400" dirty="0" smtClean="0"/>
              <a:t>PAC within </a:t>
            </a:r>
            <a:r>
              <a:rPr lang="en-US" altLang="ko-KR" sz="2400" dirty="0" smtClean="0">
                <a:solidFill>
                  <a:srgbClr val="FF0000"/>
                </a:solidFill>
              </a:rPr>
              <a:t>visible range</a:t>
            </a:r>
          </a:p>
          <a:p>
            <a:pPr lvl="1"/>
            <a:r>
              <a:rPr lang="en-US" altLang="ko-KR" sz="2000" dirty="0" smtClean="0"/>
              <a:t>The peer mostly in close proximity</a:t>
            </a:r>
          </a:p>
          <a:p>
            <a:pPr lvl="1"/>
            <a:r>
              <a:rPr lang="en-US" altLang="ko-KR" sz="2000" dirty="0"/>
              <a:t>The ID/name of the peer may not known</a:t>
            </a:r>
          </a:p>
          <a:p>
            <a:pPr lvl="1"/>
            <a:r>
              <a:rPr lang="en-US" altLang="ko-KR" sz="2000" dirty="0" smtClean="0"/>
              <a:t>The (relative) location of the peer is the ID</a:t>
            </a:r>
          </a:p>
          <a:p>
            <a:pPr marL="0" indent="0">
              <a:buNone/>
            </a:pPr>
            <a:endParaRPr lang="en-US" altLang="ko-KR" sz="2400" dirty="0" smtClean="0"/>
          </a:p>
        </p:txBody>
      </p:sp>
    </p:spTree>
    <p:extLst>
      <p:ext uri="{BB962C8B-B14F-4D97-AF65-F5344CB8AC3E}">
        <p14:creationId xmlns:p14="http://schemas.microsoft.com/office/powerpoint/2010/main" val="661427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Challenges</a:t>
            </a:r>
            <a:endParaRPr lang="ko-KR" altLang="en-US" sz="4000" dirty="0"/>
          </a:p>
        </p:txBody>
      </p:sp>
      <p:sp>
        <p:nvSpPr>
          <p:cNvPr id="6" name="내용 개체 틀 2"/>
          <p:cNvSpPr>
            <a:spLocks noGrp="1"/>
          </p:cNvSpPr>
          <p:nvPr>
            <p:ph idx="1"/>
          </p:nvPr>
        </p:nvSpPr>
        <p:spPr>
          <a:xfrm>
            <a:off x="457200" y="1600201"/>
            <a:ext cx="8229600" cy="1295399"/>
          </a:xfrm>
        </p:spPr>
        <p:txBody>
          <a:bodyPr>
            <a:noAutofit/>
          </a:bodyPr>
          <a:lstStyle/>
          <a:p>
            <a:r>
              <a:rPr lang="en-US" altLang="ko-KR" sz="2400" dirty="0" smtClean="0"/>
              <a:t>Huge number of devices</a:t>
            </a:r>
          </a:p>
          <a:p>
            <a:pPr lvl="1"/>
            <a:r>
              <a:rPr lang="en-US" altLang="ko-KR" sz="2000" dirty="0" smtClean="0"/>
              <a:t>Assuming 9m</a:t>
            </a:r>
            <a:r>
              <a:rPr lang="en-US" altLang="ko-KR" sz="2000" baseline="30000" dirty="0" smtClean="0"/>
              <a:t>2</a:t>
            </a:r>
            <a:r>
              <a:rPr lang="en-US" altLang="ko-KR" sz="2000" dirty="0" smtClean="0"/>
              <a:t> (3m x 3m square) per person </a:t>
            </a:r>
            <a:r>
              <a:rPr lang="en-US" altLang="ko-KR" sz="2000" dirty="0" smtClean="0">
                <a:sym typeface="Wingdings" pitchFamily="2" charset="2"/>
              </a:rPr>
              <a:t> 1700 devices within 70m range [2]</a:t>
            </a:r>
          </a:p>
        </p:txBody>
      </p:sp>
      <p:pic>
        <p:nvPicPr>
          <p:cNvPr id="7" name="그림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3048000"/>
            <a:ext cx="3478173" cy="3175724"/>
          </a:xfrm>
          <a:prstGeom prst="rect">
            <a:avLst/>
          </a:prstGeom>
        </p:spPr>
      </p:pic>
      <p:pic>
        <p:nvPicPr>
          <p:cNvPr id="8" name="그림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523" y="3241344"/>
            <a:ext cx="2830741" cy="2877999"/>
          </a:xfrm>
          <a:prstGeom prst="rect">
            <a:avLst/>
          </a:prstGeom>
        </p:spPr>
      </p:pic>
      <p:sp>
        <p:nvSpPr>
          <p:cNvPr id="11" name="내용 개체 틀 2"/>
          <p:cNvSpPr txBox="1">
            <a:spLocks/>
          </p:cNvSpPr>
          <p:nvPr/>
        </p:nvSpPr>
        <p:spPr>
          <a:xfrm>
            <a:off x="457200" y="2976880"/>
            <a:ext cx="47244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dirty="0" smtClean="0"/>
              <a:t>PHY &amp; MAC overhead</a:t>
            </a:r>
          </a:p>
          <a:p>
            <a:pPr lvl="1"/>
            <a:r>
              <a:rPr lang="en-US" altLang="ko-KR" sz="2000" dirty="0" smtClean="0"/>
              <a:t>A case in point: 35% of the resource is used for discovery (Probe Request/Response) in WLAN hotspot area [3]</a:t>
            </a:r>
          </a:p>
          <a:p>
            <a:pPr lvl="1"/>
            <a:endParaRPr lang="en-US" altLang="ko-KR" sz="2000" dirty="0" smtClean="0"/>
          </a:p>
          <a:p>
            <a:r>
              <a:rPr lang="en-US" altLang="ko-KR" sz="2400" dirty="0" smtClean="0"/>
              <a:t>How to minimize user intervention</a:t>
            </a:r>
            <a:endParaRPr lang="en-US" altLang="ko-KR" sz="2400" dirty="0"/>
          </a:p>
        </p:txBody>
      </p:sp>
    </p:spTree>
    <p:extLst>
      <p:ext uri="{BB962C8B-B14F-4D97-AF65-F5344CB8AC3E}">
        <p14:creationId xmlns:p14="http://schemas.microsoft.com/office/powerpoint/2010/main" val="236136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161544</TotalTime>
  <Words>577</Words>
  <Application>Microsoft Office PowerPoint</Application>
  <PresentationFormat>화면 슬라이드 쇼(4:3)</PresentationFormat>
  <Paragraphs>113</Paragraphs>
  <Slides>18</Slides>
  <Notes>4</Notes>
  <HiddenSlides>0</HiddenSlides>
  <MMClips>0</MMClips>
  <ScaleCrop>false</ScaleCrop>
  <HeadingPairs>
    <vt:vector size="4" baseType="variant">
      <vt:variant>
        <vt:lpstr>테마</vt:lpstr>
      </vt:variant>
      <vt:variant>
        <vt:i4>2</vt:i4>
      </vt:variant>
      <vt:variant>
        <vt:lpstr>슬라이드 제목</vt:lpstr>
      </vt:variant>
      <vt:variant>
        <vt:i4>18</vt:i4>
      </vt:variant>
    </vt:vector>
  </HeadingPairs>
  <TitlesOfParts>
    <vt:vector size="20" baseType="lpstr">
      <vt:lpstr>Office Theme</vt:lpstr>
      <vt:lpstr>Custom Design</vt:lpstr>
      <vt:lpstr>PowerPoint 프레젠테이션</vt:lpstr>
      <vt:lpstr>Outline</vt:lpstr>
      <vt:lpstr>A PAC Usage Scenario</vt:lpstr>
      <vt:lpstr>Kelly went shopping with Sally</vt:lpstr>
      <vt:lpstr>Kelly calls Sally… on her PAC phone</vt:lpstr>
      <vt:lpstr>Kelly &amp; Sally meet again.</vt:lpstr>
      <vt:lpstr>That’s one fine looking restaurant</vt:lpstr>
      <vt:lpstr>The scenario from technical point of view</vt:lpstr>
      <vt:lpstr>Challenges</vt:lpstr>
      <vt:lpstr>Look-and-Link Communication</vt:lpstr>
      <vt:lpstr>Conventional D2D Communication</vt:lpstr>
      <vt:lpstr>Conventional D2D Communication</vt:lpstr>
      <vt:lpstr>Look-and-Link Communication</vt:lpstr>
      <vt:lpstr>Use Cases</vt:lpstr>
      <vt:lpstr>Requirements for PAC</vt:lpstr>
      <vt:lpstr>Requirements for PAC</vt:lpstr>
      <vt:lpstr>References</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resolutions for 15.7 May 2010 meeting</dc:title>
  <dc:creator>Soo-Young Chang</dc:creator>
  <cp:lastModifiedBy>진성근</cp:lastModifiedBy>
  <cp:revision>2374</cp:revision>
  <dcterms:created xsi:type="dcterms:W3CDTF">2010-05-03T18:32:55Z</dcterms:created>
  <dcterms:modified xsi:type="dcterms:W3CDTF">2012-05-15T15:59:55Z</dcterms:modified>
</cp:coreProperties>
</file>