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61" r:id="rId4"/>
    <p:sldId id="269" r:id="rId5"/>
    <p:sldId id="270" r:id="rId6"/>
    <p:sldId id="26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87337C0-638E-49A0-94AA-AA9552086A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6666130-E583-4D46-B6E6-BA3B466A240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3467100" y="95250"/>
            <a:ext cx="2814638" cy="215900"/>
          </a:xfrm>
          <a:noFill/>
        </p:spPr>
        <p:txBody>
          <a:bodyPr/>
          <a:lstStyle/>
          <a:p>
            <a:r>
              <a:rPr lang="en-GB" smtClean="0"/>
              <a:t>doc.: IEEE 802.15-&lt;doc#&gt;</a:t>
            </a:r>
          </a:p>
        </p:txBody>
      </p:sp>
      <p:sp>
        <p:nvSpPr>
          <p:cNvPr id="22531" name="Rectangle 3"/>
          <p:cNvSpPr>
            <a:spLocks noGrp="1" noChangeArrowheads="1"/>
          </p:cNvSpPr>
          <p:nvPr>
            <p:ph type="dt" sz="quarter" idx="1"/>
          </p:nvPr>
        </p:nvSpPr>
        <p:spPr>
          <a:xfrm>
            <a:off x="654050" y="95250"/>
            <a:ext cx="2736850" cy="215900"/>
          </a:xfrm>
          <a:noFill/>
        </p:spPr>
        <p:txBody>
          <a:bodyPr/>
          <a:lstStyle/>
          <a:p>
            <a:r>
              <a:rPr lang="en-GB" smtClean="0"/>
              <a:t>&lt;month year&gt;</a:t>
            </a:r>
          </a:p>
        </p:txBody>
      </p:sp>
      <p:sp>
        <p:nvSpPr>
          <p:cNvPr id="22532" name="Rectangle 6"/>
          <p:cNvSpPr>
            <a:spLocks noGrp="1" noChangeArrowheads="1"/>
          </p:cNvSpPr>
          <p:nvPr>
            <p:ph type="ftr" sz="quarter" idx="4"/>
          </p:nvPr>
        </p:nvSpPr>
        <p:spPr>
          <a:xfrm>
            <a:off x="3771900" y="8985250"/>
            <a:ext cx="2509838" cy="184150"/>
          </a:xfrm>
          <a:noFill/>
        </p:spPr>
        <p:txBody>
          <a:bodyPr/>
          <a:lstStyle/>
          <a:p>
            <a:pPr lvl="4"/>
            <a:r>
              <a:rPr lang="en-GB" smtClean="0"/>
              <a:t>&lt;author&gt;, &lt;company&gt;</a:t>
            </a:r>
          </a:p>
        </p:txBody>
      </p:sp>
      <p:sp>
        <p:nvSpPr>
          <p:cNvPr id="22533" name="Rectangle 7"/>
          <p:cNvSpPr>
            <a:spLocks noGrp="1" noChangeArrowheads="1"/>
          </p:cNvSpPr>
          <p:nvPr>
            <p:ph type="sldNum" sz="quarter" idx="5"/>
          </p:nvPr>
        </p:nvSpPr>
        <p:spPr>
          <a:xfrm>
            <a:off x="2933700" y="8985250"/>
            <a:ext cx="801688" cy="184150"/>
          </a:xfrm>
          <a:noFill/>
        </p:spPr>
        <p:txBody>
          <a:bodyPr/>
          <a:lstStyle/>
          <a:p>
            <a:r>
              <a:rPr lang="en-GB"/>
              <a:t>Page </a:t>
            </a:r>
            <a:fld id="{D3188134-126F-4176-B238-0685B41A0047}" type="slidenum">
              <a:rPr lang="en-GB"/>
              <a:pPr/>
              <a:t>4</a:t>
            </a:fld>
            <a:endParaRPr lang="en-GB"/>
          </a:p>
        </p:txBody>
      </p:sp>
      <p:sp>
        <p:nvSpPr>
          <p:cNvPr id="22534" name="Rectangle 2"/>
          <p:cNvSpPr>
            <a:spLocks noGrp="1" noRot="1" noChangeAspect="1" noChangeArrowheads="1" noTextEdit="1"/>
          </p:cNvSpPr>
          <p:nvPr>
            <p:ph type="sldImg"/>
          </p:nvPr>
        </p:nvSpPr>
        <p:spPr>
          <a:xfrm>
            <a:off x="1154113" y="701675"/>
            <a:ext cx="4625975" cy="3468688"/>
          </a:xfrm>
          <a:ln/>
        </p:spPr>
      </p:sp>
      <p:sp>
        <p:nvSpPr>
          <p:cNvPr id="225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3467100" y="95250"/>
            <a:ext cx="2814638" cy="215900"/>
          </a:xfrm>
          <a:noFill/>
        </p:spPr>
        <p:txBody>
          <a:bodyPr/>
          <a:lstStyle/>
          <a:p>
            <a:r>
              <a:rPr lang="en-GB" smtClean="0"/>
              <a:t>doc.: IEEE 802.15-&lt;doc#&gt;</a:t>
            </a:r>
          </a:p>
        </p:txBody>
      </p:sp>
      <p:sp>
        <p:nvSpPr>
          <p:cNvPr id="22531" name="Rectangle 3"/>
          <p:cNvSpPr>
            <a:spLocks noGrp="1" noChangeArrowheads="1"/>
          </p:cNvSpPr>
          <p:nvPr>
            <p:ph type="dt" sz="quarter" idx="1"/>
          </p:nvPr>
        </p:nvSpPr>
        <p:spPr>
          <a:xfrm>
            <a:off x="654050" y="95250"/>
            <a:ext cx="2736850" cy="215900"/>
          </a:xfrm>
          <a:noFill/>
        </p:spPr>
        <p:txBody>
          <a:bodyPr/>
          <a:lstStyle/>
          <a:p>
            <a:r>
              <a:rPr lang="en-GB" smtClean="0"/>
              <a:t>&lt;month year&gt;</a:t>
            </a:r>
          </a:p>
        </p:txBody>
      </p:sp>
      <p:sp>
        <p:nvSpPr>
          <p:cNvPr id="22532" name="Rectangle 6"/>
          <p:cNvSpPr>
            <a:spLocks noGrp="1" noChangeArrowheads="1"/>
          </p:cNvSpPr>
          <p:nvPr>
            <p:ph type="ftr" sz="quarter" idx="4"/>
          </p:nvPr>
        </p:nvSpPr>
        <p:spPr>
          <a:xfrm>
            <a:off x="3771900" y="8985250"/>
            <a:ext cx="2509838" cy="184150"/>
          </a:xfrm>
          <a:noFill/>
        </p:spPr>
        <p:txBody>
          <a:bodyPr/>
          <a:lstStyle/>
          <a:p>
            <a:pPr lvl="4"/>
            <a:r>
              <a:rPr lang="en-GB" smtClean="0"/>
              <a:t>&lt;author&gt;, &lt;company&gt;</a:t>
            </a:r>
          </a:p>
        </p:txBody>
      </p:sp>
      <p:sp>
        <p:nvSpPr>
          <p:cNvPr id="22533" name="Rectangle 7"/>
          <p:cNvSpPr>
            <a:spLocks noGrp="1" noChangeArrowheads="1"/>
          </p:cNvSpPr>
          <p:nvPr>
            <p:ph type="sldNum" sz="quarter" idx="5"/>
          </p:nvPr>
        </p:nvSpPr>
        <p:spPr>
          <a:xfrm>
            <a:off x="2933700" y="8985250"/>
            <a:ext cx="801688" cy="184150"/>
          </a:xfrm>
          <a:noFill/>
        </p:spPr>
        <p:txBody>
          <a:bodyPr/>
          <a:lstStyle/>
          <a:p>
            <a:r>
              <a:rPr lang="en-GB"/>
              <a:t>Page </a:t>
            </a:r>
            <a:fld id="{D3188134-126F-4176-B238-0685B41A0047}" type="slidenum">
              <a:rPr lang="en-GB"/>
              <a:pPr/>
              <a:t>5</a:t>
            </a:fld>
            <a:endParaRPr lang="en-GB"/>
          </a:p>
        </p:txBody>
      </p:sp>
      <p:sp>
        <p:nvSpPr>
          <p:cNvPr id="22534" name="Rectangle 2"/>
          <p:cNvSpPr>
            <a:spLocks noGrp="1" noRot="1" noChangeAspect="1" noChangeArrowheads="1" noTextEdit="1"/>
          </p:cNvSpPr>
          <p:nvPr>
            <p:ph type="sldImg"/>
          </p:nvPr>
        </p:nvSpPr>
        <p:spPr>
          <a:xfrm>
            <a:off x="1154113" y="701675"/>
            <a:ext cx="4625975" cy="3468688"/>
          </a:xfrm>
          <a:ln/>
        </p:spPr>
      </p:sp>
      <p:sp>
        <p:nvSpPr>
          <p:cNvPr id="225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A349BE03-B544-46EE-8745-DFC666659E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872227A-BACD-48AB-80EF-962D91E09DC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2B805302-0294-4ED6-90C3-410C20D667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B2B1F81-A402-4449-A776-DCA5A53C5A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C738C20F-FF53-4053-AA97-170A74E52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C760F03E-D21B-41BF-8BF6-341591C4EC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r>
              <a:rPr lang="en-US"/>
              <a:t>Slide </a:t>
            </a:r>
            <a:fld id="{9379593C-6391-43F4-90BA-C57DEFE7C6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r>
              <a:rPr lang="en-US"/>
              <a:t>Slide </a:t>
            </a:r>
            <a:fld id="{CF652FB1-1DAD-4277-831E-5C5B1977C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r>
              <a:rPr lang="en-US"/>
              <a:t>Slide </a:t>
            </a:r>
            <a:fld id="{69E26902-FB2B-4B14-90F1-F59516B771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5B000F77-F870-42A0-B637-5A1E4D288E3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0FCD55C8-444A-4CE5-AC58-0D4B0792A58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C5FFF02-D3F2-436C-9514-E2D18BF70CE7}" type="slidenum">
              <a:rPr lang="en-US"/>
              <a:pPr/>
              <a:t>‹#›</a:t>
            </a:fld>
            <a:endParaRPr lang="en-US"/>
          </a:p>
        </p:txBody>
      </p:sp>
      <p:sp>
        <p:nvSpPr>
          <p:cNvPr id="1031" name="Rectangle 7"/>
          <p:cNvSpPr>
            <a:spLocks noChangeArrowheads="1"/>
          </p:cNvSpPr>
          <p:nvPr/>
        </p:nvSpPr>
        <p:spPr bwMode="auto">
          <a:xfrm>
            <a:off x="4267200" y="394156"/>
            <a:ext cx="4191000" cy="215444"/>
          </a:xfrm>
          <a:prstGeom prst="rect">
            <a:avLst/>
          </a:prstGeom>
          <a:noFill/>
          <a:ln w="9525">
            <a:noFill/>
            <a:miter lim="800000"/>
            <a:headEnd/>
            <a:tailEnd/>
          </a:ln>
          <a:effectLst/>
        </p:spPr>
        <p:txBody>
          <a:bodyPr lIns="0" tIns="0" rIns="0" bIns="0" anchor="b">
            <a:spAutoFit/>
          </a:bodyPr>
          <a:lstStyle/>
          <a:p>
            <a:pPr lvl="4" algn="r">
              <a:defRPr/>
            </a:pPr>
            <a:r>
              <a:rPr lang="en-US" sz="1400" b="1" dirty="0"/>
              <a:t>IEEE </a:t>
            </a:r>
            <a:r>
              <a:rPr lang="en-US" sz="1400" b="1" dirty="0" smtClean="0"/>
              <a:t>802.15-12-0219-00-004N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666"/>
          </a:xfrm>
          <a:noFill/>
        </p:spPr>
        <p:txBody>
          <a:bodyPr/>
          <a:lstStyle/>
          <a:p>
            <a:r>
              <a:rPr lang="en-US" dirty="0" smtClean="0"/>
              <a:t>Liang   Li, </a:t>
            </a:r>
            <a:r>
              <a:rPr lang="en-US" dirty="0" err="1" smtClean="0"/>
              <a:t>Vinno</a:t>
            </a:r>
            <a:endParaRPr lang="en-US" dirty="0" smtClean="0"/>
          </a:p>
        </p:txBody>
      </p:sp>
      <p:sp>
        <p:nvSpPr>
          <p:cNvPr id="13315" name="Slide Number Placeholder 3"/>
          <p:cNvSpPr>
            <a:spLocks noGrp="1"/>
          </p:cNvSpPr>
          <p:nvPr>
            <p:ph type="sldNum" sz="quarter" idx="12"/>
          </p:nvPr>
        </p:nvSpPr>
        <p:spPr>
          <a:noFill/>
        </p:spPr>
        <p:txBody>
          <a:bodyPr/>
          <a:lstStyle/>
          <a:p>
            <a:r>
              <a:rPr lang="en-US"/>
              <a:t>Slide </a:t>
            </a:r>
            <a:fld id="{F0C8E83C-15CE-4370-A010-F5923907A931}" type="slidenum">
              <a:rPr lang="en-US"/>
              <a:pPr/>
              <a:t>1</a:t>
            </a:fld>
            <a:endParaRPr lang="en-US"/>
          </a:p>
        </p:txBody>
      </p:sp>
      <p:sp>
        <p:nvSpPr>
          <p:cNvPr id="27651" name="Rectangle 3"/>
          <p:cNvSpPr>
            <a:spLocks noChangeArrowheads="1"/>
          </p:cNvSpPr>
          <p:nvPr/>
        </p:nvSpPr>
        <p:spPr bwMode="auto">
          <a:xfrm>
            <a:off x="152400" y="609600"/>
            <a:ext cx="8991600" cy="5448300"/>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Title:</a:t>
            </a:r>
            <a:r>
              <a:rPr lang="en-US" sz="1800" dirty="0">
                <a:solidFill>
                  <a:schemeClr val="tx2"/>
                </a:solidFill>
              </a:rPr>
              <a:t>	Opening report for </a:t>
            </a:r>
            <a:r>
              <a:rPr lang="en-US" sz="1800" dirty="0" smtClean="0">
                <a:solidFill>
                  <a:schemeClr val="tx2"/>
                </a:solidFill>
              </a:rPr>
              <a:t>TG4N </a:t>
            </a:r>
            <a:r>
              <a:rPr lang="en-US" sz="1800" dirty="0">
                <a:solidFill>
                  <a:schemeClr val="tx2"/>
                </a:solidFill>
              </a:rPr>
              <a:t>Task Group, </a:t>
            </a:r>
            <a:r>
              <a:rPr lang="en-US" sz="1800" dirty="0" smtClean="0">
                <a:solidFill>
                  <a:schemeClr val="tx2"/>
                </a:solidFill>
              </a:rPr>
              <a:t>May 2012 Meeting</a:t>
            </a:r>
            <a:r>
              <a:rPr lang="en-US" sz="1800" dirty="0">
                <a:solidFill>
                  <a:schemeClr val="tx2"/>
                </a:solidFill>
              </a:rPr>
              <a:t>	</a:t>
            </a:r>
          </a:p>
          <a:p>
            <a:r>
              <a:rPr lang="en-US" sz="1800" b="1" dirty="0">
                <a:solidFill>
                  <a:schemeClr val="tx2"/>
                </a:solidFill>
              </a:rPr>
              <a:t>Date Submitted:	</a:t>
            </a:r>
            <a:r>
              <a:rPr lang="en-US" sz="1800" dirty="0" smtClean="0">
                <a:solidFill>
                  <a:schemeClr val="tx2"/>
                </a:solidFill>
              </a:rPr>
              <a:t>May 12, 2012</a:t>
            </a:r>
            <a:r>
              <a:rPr lang="en-US" sz="1800" dirty="0">
                <a:solidFill>
                  <a:schemeClr val="tx2"/>
                </a:solidFill>
              </a:rPr>
              <a:t>	</a:t>
            </a:r>
          </a:p>
          <a:p>
            <a:r>
              <a:rPr lang="en-US" sz="1800" b="1" dirty="0">
                <a:solidFill>
                  <a:schemeClr val="tx2"/>
                </a:solidFill>
              </a:rPr>
              <a:t>Source:</a:t>
            </a:r>
            <a:r>
              <a:rPr lang="en-US" sz="1800" dirty="0">
                <a:solidFill>
                  <a:schemeClr val="tx2"/>
                </a:solidFill>
              </a:rPr>
              <a:t> 		</a:t>
            </a:r>
            <a:r>
              <a:rPr lang="en-US" sz="1800" dirty="0" smtClean="0">
                <a:solidFill>
                  <a:schemeClr val="tx2"/>
                </a:solidFill>
              </a:rPr>
              <a:t>Liang Li,  </a:t>
            </a:r>
            <a:r>
              <a:rPr lang="en-US" sz="1800" dirty="0" err="1" smtClean="0">
                <a:solidFill>
                  <a:schemeClr val="tx2"/>
                </a:solidFill>
              </a:rPr>
              <a:t>Vinno</a:t>
            </a:r>
            <a:r>
              <a:rPr lang="en-US" sz="1800" dirty="0" smtClean="0">
                <a:solidFill>
                  <a:schemeClr val="tx2"/>
                </a:solidFill>
              </a:rPr>
              <a:t>; </a:t>
            </a:r>
            <a:r>
              <a:rPr lang="en-US" sz="1800" dirty="0" err="1" smtClean="0">
                <a:solidFill>
                  <a:schemeClr val="tx2"/>
                </a:solidFill>
              </a:rPr>
              <a:t>Authur</a:t>
            </a:r>
            <a:r>
              <a:rPr lang="en-US" sz="1800" dirty="0" smtClean="0">
                <a:solidFill>
                  <a:schemeClr val="tx2"/>
                </a:solidFill>
              </a:rPr>
              <a:t> Astrin, Astrin Radio</a:t>
            </a:r>
            <a:endParaRPr lang="en-US" sz="1800" dirty="0">
              <a:solidFill>
                <a:schemeClr val="tx2"/>
              </a:solidFill>
            </a:endParaRPr>
          </a:p>
          <a:p>
            <a:r>
              <a:rPr lang="en-US" sz="1800" dirty="0" smtClean="0">
                <a:solidFill>
                  <a:schemeClr val="tx2"/>
                </a:solidFill>
              </a:rPr>
              <a:t>		Suite 202, Building D, No.2 </a:t>
            </a:r>
            <a:r>
              <a:rPr lang="en-US" sz="1800" dirty="0" err="1" smtClean="0">
                <a:solidFill>
                  <a:schemeClr val="tx2"/>
                </a:solidFill>
              </a:rPr>
              <a:t>Xinxi</a:t>
            </a:r>
            <a:r>
              <a:rPr lang="en-US" sz="1800" dirty="0" smtClean="0">
                <a:solidFill>
                  <a:schemeClr val="tx2"/>
                </a:solidFill>
              </a:rPr>
              <a:t> Lu, Beijing, China, </a:t>
            </a:r>
            <a:endParaRPr lang="en-US" sz="1800" dirty="0">
              <a:solidFill>
                <a:schemeClr val="tx2"/>
              </a:solidFill>
            </a:endParaRPr>
          </a:p>
          <a:p>
            <a:r>
              <a:rPr lang="en-US" sz="1800" dirty="0">
                <a:solidFill>
                  <a:schemeClr val="tx2"/>
                </a:solidFill>
              </a:rPr>
              <a:t>		Voice:	1-914-333-9687, FAX: 1-914-332-0615, </a:t>
            </a:r>
          </a:p>
          <a:p>
            <a:r>
              <a:rPr lang="en-US" sz="1800" dirty="0">
                <a:solidFill>
                  <a:schemeClr val="tx2"/>
                </a:solidFill>
              </a:rPr>
              <a:t>		E-Mail: 	</a:t>
            </a:r>
            <a:r>
              <a:rPr lang="en-US" sz="1800" dirty="0" smtClean="0">
                <a:solidFill>
                  <a:schemeClr val="tx2"/>
                </a:solidFill>
              </a:rPr>
              <a:t>liangli@vinnotech.com</a:t>
            </a:r>
            <a:r>
              <a:rPr lang="en-US" sz="1800" dirty="0">
                <a:solidFill>
                  <a:schemeClr val="tx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dirty="0">
                <a:solidFill>
                  <a:schemeClr val="tx2"/>
                </a:solidFill>
              </a:rPr>
              <a:t> Opening report for </a:t>
            </a:r>
            <a:r>
              <a:rPr lang="en-US" sz="1800" dirty="0" smtClean="0">
                <a:solidFill>
                  <a:schemeClr val="tx2"/>
                </a:solidFill>
              </a:rPr>
              <a:t>TG4n(MBAN</a:t>
            </a:r>
            <a:r>
              <a:rPr lang="en-US" sz="1800" dirty="0">
                <a:solidFill>
                  <a:schemeClr val="tx2"/>
                </a:solidFill>
              </a:rPr>
              <a:t>) Task Group</a:t>
            </a:r>
          </a:p>
          <a:p>
            <a:pPr>
              <a:spcBef>
                <a:spcPts val="600"/>
              </a:spcBef>
              <a:spcAft>
                <a:spcPts val="600"/>
              </a:spcAft>
            </a:pPr>
            <a:r>
              <a:rPr lang="en-US" sz="1800" b="1" dirty="0">
                <a:solidFill>
                  <a:schemeClr val="tx2"/>
                </a:solidFill>
              </a:rPr>
              <a:t>Purpose:</a:t>
            </a:r>
            <a:r>
              <a:rPr lang="en-US" sz="1800" dirty="0">
                <a:solidFill>
                  <a:schemeClr val="tx2"/>
                </a:solidFill>
              </a:rPr>
              <a:t>	 Outline accomplishments from the Jan 2011 meeting and planned tasks for this meeting.</a:t>
            </a:r>
          </a:p>
          <a:p>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dirty="0" smtClean="0"/>
              <a:t>May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14339" name="Slide Number Placeholder 5"/>
          <p:cNvSpPr>
            <a:spLocks noGrp="1"/>
          </p:cNvSpPr>
          <p:nvPr>
            <p:ph type="sldNum" sz="quarter" idx="12"/>
          </p:nvPr>
        </p:nvSpPr>
        <p:spPr>
          <a:noFill/>
        </p:spPr>
        <p:txBody>
          <a:bodyPr/>
          <a:lstStyle/>
          <a:p>
            <a:r>
              <a:rPr lang="en-US"/>
              <a:t>Slide </a:t>
            </a:r>
            <a:fld id="{F3343B75-6D38-4F7E-81F7-13DB087886D5}" type="slidenum">
              <a:rPr lang="en-US"/>
              <a:pPr/>
              <a:t>2</a:t>
            </a:fld>
            <a:endParaRPr lang="en-US"/>
          </a:p>
        </p:txBody>
      </p:sp>
      <p:sp>
        <p:nvSpPr>
          <p:cNvPr id="14340" name="Rectangle 2"/>
          <p:cNvSpPr>
            <a:spLocks noGrp="1" noChangeArrowheads="1"/>
          </p:cNvSpPr>
          <p:nvPr>
            <p:ph type="ctrTitle"/>
          </p:nvPr>
        </p:nvSpPr>
        <p:spPr>
          <a:xfrm>
            <a:off x="685800" y="2286000"/>
            <a:ext cx="7772400" cy="1143000"/>
          </a:xfrm>
        </p:spPr>
        <p:txBody>
          <a:bodyPr/>
          <a:lstStyle/>
          <a:p>
            <a:r>
              <a:rPr lang="en-US" dirty="0" smtClean="0"/>
              <a:t>IEEE </a:t>
            </a:r>
            <a:r>
              <a:rPr lang="en-US" dirty="0" smtClean="0"/>
              <a:t>802.15.4N Task </a:t>
            </a:r>
            <a:r>
              <a:rPr lang="en-US" dirty="0" smtClean="0"/>
              <a:t>Group</a:t>
            </a:r>
          </a:p>
        </p:txBody>
      </p:sp>
      <p:sp>
        <p:nvSpPr>
          <p:cNvPr id="14341" name="Rectangle 3"/>
          <p:cNvSpPr>
            <a:spLocks noGrp="1" noChangeArrowheads="1"/>
          </p:cNvSpPr>
          <p:nvPr>
            <p:ph type="subTitle" idx="1"/>
          </p:nvPr>
        </p:nvSpPr>
        <p:spPr/>
        <p:txBody>
          <a:bodyPr/>
          <a:lstStyle/>
          <a:p>
            <a:r>
              <a:rPr lang="en-US" dirty="0" smtClean="0"/>
              <a:t>Opening Report</a:t>
            </a:r>
          </a:p>
          <a:p>
            <a:r>
              <a:rPr lang="en-US" sz="2400" dirty="0" smtClean="0"/>
              <a:t>1</a:t>
            </a:r>
            <a:r>
              <a:rPr lang="en-US" sz="2400" baseline="30000" dirty="0" smtClean="0"/>
              <a:t>st</a:t>
            </a:r>
            <a:r>
              <a:rPr lang="en-US" sz="2400" dirty="0" smtClean="0"/>
              <a:t> Meeting of the CMB Task Group</a:t>
            </a:r>
          </a:p>
          <a:p>
            <a:r>
              <a:rPr lang="en-US" sz="2400" dirty="0" smtClean="0"/>
              <a:t>ATLANTA</a:t>
            </a:r>
          </a:p>
          <a:p>
            <a:r>
              <a:rPr lang="en-US" sz="2400" dirty="0" smtClean="0"/>
              <a:t>May13-17, 2012</a:t>
            </a:r>
          </a:p>
        </p:txBody>
      </p:sp>
      <p:sp>
        <p:nvSpPr>
          <p:cNvPr id="14342" name="Date Placeholder 3"/>
          <p:cNvSpPr>
            <a:spLocks noGrp="1"/>
          </p:cNvSpPr>
          <p:nvPr>
            <p:ph type="dt" sz="quarter" idx="10"/>
          </p:nvPr>
        </p:nvSpPr>
        <p:spPr>
          <a:noFill/>
        </p:spPr>
        <p:txBody>
          <a:bodyPr/>
          <a:lstStyle/>
          <a:p>
            <a:r>
              <a:rPr lang="en-US" dirty="0" smtClean="0"/>
              <a:t>May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Scope of CMB Task Group</a:t>
            </a:r>
          </a:p>
        </p:txBody>
      </p:sp>
      <p:sp>
        <p:nvSpPr>
          <p:cNvPr id="15363" name="Content Placeholder 2"/>
          <p:cNvSpPr>
            <a:spLocks noGrp="1"/>
          </p:cNvSpPr>
          <p:nvPr>
            <p:ph idx="1"/>
          </p:nvPr>
        </p:nvSpPr>
        <p:spPr/>
        <p:txBody>
          <a:bodyPr/>
          <a:lstStyle/>
          <a:p>
            <a:r>
              <a:rPr lang="en-GB" sz="2800" dirty="0" smtClean="0"/>
              <a:t>Draft an amendment of 802.15.4 for MBAN</a:t>
            </a:r>
          </a:p>
          <a:p>
            <a:endParaRPr lang="en-US" sz="2400" dirty="0" smtClean="0">
              <a:solidFill>
                <a:schemeClr val="tx1"/>
              </a:solidFill>
              <a:latin typeface="+mn-lt"/>
              <a:ea typeface="+mn-ea"/>
              <a:cs typeface="+mn-cs"/>
            </a:endParaRPr>
          </a:p>
          <a:p>
            <a:r>
              <a:rPr lang="en-US" sz="2400" dirty="0" smtClean="0">
                <a:solidFill>
                  <a:schemeClr val="tx1"/>
                </a:solidFill>
                <a:latin typeface="+mn-lt"/>
                <a:ea typeface="+mn-ea"/>
                <a:cs typeface="+mn-cs"/>
              </a:rPr>
              <a:t>This amendment defines a physical layer for IEEE Std. 802.15.4 utilizing the approved 174-216 MHz, 407-425 MHz and 608-630 MHz medical bands in China. This amendment defines modifications to the Medium Access Control (MAC) layer needed to support this new physical layer.</a:t>
            </a: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3</a:t>
            </a:fld>
            <a:endParaRPr lang="en-US"/>
          </a:p>
        </p:txBody>
      </p:sp>
      <p:sp>
        <p:nvSpPr>
          <p:cNvPr id="15365"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15366" name="Date Placeholder 3"/>
          <p:cNvSpPr>
            <a:spLocks noGrp="1"/>
          </p:cNvSpPr>
          <p:nvPr>
            <p:ph type="dt" sz="quarter" idx="10"/>
          </p:nvPr>
        </p:nvSpPr>
        <p:spPr>
          <a:noFill/>
        </p:spPr>
        <p:txBody>
          <a:bodyPr/>
          <a:lstStyle/>
          <a:p>
            <a:r>
              <a:rPr lang="en-US" dirty="0" smtClean="0"/>
              <a:t>Mar 2012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r>
              <a:rPr lang="en-GB"/>
              <a:t>Slide </a:t>
            </a:r>
            <a:fld id="{887DE331-2E35-431D-8A39-61AD89087195}" type="slidenum">
              <a:rPr lang="en-GB"/>
              <a:pPr/>
              <a:t>4</a:t>
            </a:fld>
            <a:endParaRPr lang="en-GB"/>
          </a:p>
        </p:txBody>
      </p:sp>
      <p:sp>
        <p:nvSpPr>
          <p:cNvPr id="16387" name="Rectangle 2"/>
          <p:cNvSpPr>
            <a:spLocks noGrp="1" noChangeArrowheads="1"/>
          </p:cNvSpPr>
          <p:nvPr>
            <p:ph type="title"/>
          </p:nvPr>
        </p:nvSpPr>
        <p:spPr>
          <a:xfrm>
            <a:off x="684213" y="692150"/>
            <a:ext cx="7772400" cy="576263"/>
          </a:xfrm>
        </p:spPr>
        <p:txBody>
          <a:bodyPr/>
          <a:lstStyle/>
          <a:p>
            <a:pPr eaLnBrk="1" hangingPunct="1"/>
            <a:r>
              <a:rPr lang="en-US" dirty="0" smtClean="0"/>
              <a:t>CMB Background</a:t>
            </a:r>
          </a:p>
        </p:txBody>
      </p:sp>
      <p:sp>
        <p:nvSpPr>
          <p:cNvPr id="17414" name="Rectangle 3"/>
          <p:cNvSpPr>
            <a:spLocks noGrp="1" noChangeArrowheads="1"/>
          </p:cNvSpPr>
          <p:nvPr>
            <p:ph type="body" idx="1"/>
          </p:nvPr>
        </p:nvSpPr>
        <p:spPr>
          <a:xfrm>
            <a:off x="609600" y="1219200"/>
            <a:ext cx="8101012" cy="4840287"/>
          </a:xfrm>
        </p:spPr>
        <p:txBody>
          <a:bodyPr/>
          <a:lstStyle/>
          <a:p>
            <a:pPr eaLnBrk="1" hangingPunct="1">
              <a:spcBef>
                <a:spcPts val="1200"/>
              </a:spcBef>
              <a:buNone/>
            </a:pPr>
            <a:r>
              <a:rPr lang="en-US" sz="2000" i="1" dirty="0" smtClean="0"/>
              <a:t>     </a:t>
            </a:r>
          </a:p>
          <a:p>
            <a:pPr eaLnBrk="1" hangingPunct="1">
              <a:spcBef>
                <a:spcPts val="1200"/>
              </a:spcBef>
            </a:pPr>
            <a:r>
              <a:rPr lang="x-none" sz="2000" i="1" smtClean="0"/>
              <a:t>Wireless connectivity is already used for healthcare applications both within hospitals and in residential situations. This provides flexibility to clinicians and healthcare providers and mobility and convenience for the patients. Low Rate Wireless Personal Area Networks (LR-WPAN) are already widely being used for this. Applications include electrocardiography and the monitoring of pulse oximetry, blood pressure and glucose levels as well as other patient vital signs like respiration, heart rate and temperature. In China as in the US, LR-WPAN is part of the growing Internet of Things Industries; it has been applied in hospital areas for medical and related info communications. </a:t>
            </a:r>
            <a:endParaRPr lang="en-US" sz="2000" i="1" dirty="0" smtClean="0"/>
          </a:p>
          <a:p>
            <a:endParaRPr lang="en-US" sz="2000" i="1" dirty="0" smtClean="0"/>
          </a:p>
          <a:p>
            <a:r>
              <a:rPr lang="x-none" sz="2000" i="1" smtClean="0"/>
              <a:t>IEEE </a:t>
            </a:r>
            <a:r>
              <a:rPr lang="en-US" sz="2000" i="1" dirty="0" smtClean="0"/>
              <a:t>Std. </a:t>
            </a:r>
            <a:r>
              <a:rPr lang="x-none" sz="2000" i="1" smtClean="0"/>
              <a:t>802.15.4 Chinese medical devices will make use of the existing high volume applications in the Chinese medical band</a:t>
            </a:r>
            <a:r>
              <a:rPr lang="en-US" sz="2000" i="1" dirty="0" smtClean="0"/>
              <a:t>s</a:t>
            </a:r>
            <a:r>
              <a:rPr lang="x-none" sz="2000" i="1" smtClean="0"/>
              <a:t>. </a:t>
            </a:r>
            <a:endParaRPr lang="en-US" sz="2000" dirty="0" smtClean="0"/>
          </a:p>
          <a:p>
            <a:r>
              <a:rPr lang="x-none" sz="2000" i="1" smtClean="0"/>
              <a:t> </a:t>
            </a:r>
            <a:endParaRPr lang="en-US" sz="2000" dirty="0" smtClean="0"/>
          </a:p>
          <a:p>
            <a:pPr eaLnBrk="1" hangingPunct="1">
              <a:spcBef>
                <a:spcPts val="1200"/>
              </a:spcBef>
            </a:pPr>
            <a:endParaRPr lang="en-US" sz="2000" dirty="0" smtClean="0"/>
          </a:p>
          <a:p>
            <a:pPr eaLnBrk="1" hangingPunct="1">
              <a:spcBef>
                <a:spcPts val="1200"/>
              </a:spcBef>
            </a:pPr>
            <a:endParaRPr lang="en-US" sz="1200" dirty="0" smtClean="0"/>
          </a:p>
        </p:txBody>
      </p:sp>
      <p:sp>
        <p:nvSpPr>
          <p:cNvPr id="16389"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16390" name="Date Placeholder 3"/>
          <p:cNvSpPr>
            <a:spLocks noGrp="1"/>
          </p:cNvSpPr>
          <p:nvPr>
            <p:ph type="dt" sz="quarter" idx="10"/>
          </p:nvPr>
        </p:nvSpPr>
        <p:spPr>
          <a:noFill/>
        </p:spPr>
        <p:txBody>
          <a:bodyPr/>
          <a:lstStyle/>
          <a:p>
            <a:r>
              <a:rPr lang="en-US" dirty="0" smtClean="0"/>
              <a:t>May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r>
              <a:rPr lang="en-GB"/>
              <a:t>Slide </a:t>
            </a:r>
            <a:fld id="{887DE331-2E35-431D-8A39-61AD89087195}" type="slidenum">
              <a:rPr lang="en-GB"/>
              <a:pPr/>
              <a:t>5</a:t>
            </a:fld>
            <a:endParaRPr lang="en-GB"/>
          </a:p>
        </p:txBody>
      </p:sp>
      <p:sp>
        <p:nvSpPr>
          <p:cNvPr id="16387" name="Rectangle 2"/>
          <p:cNvSpPr>
            <a:spLocks noGrp="1" noChangeArrowheads="1"/>
          </p:cNvSpPr>
          <p:nvPr>
            <p:ph type="title"/>
          </p:nvPr>
        </p:nvSpPr>
        <p:spPr>
          <a:xfrm>
            <a:off x="684213" y="692150"/>
            <a:ext cx="7772400" cy="576263"/>
          </a:xfrm>
        </p:spPr>
        <p:txBody>
          <a:bodyPr/>
          <a:lstStyle/>
          <a:p>
            <a:pPr eaLnBrk="1" hangingPunct="1"/>
            <a:r>
              <a:rPr lang="en-US" dirty="0" smtClean="0"/>
              <a:t>PAR and 5C</a:t>
            </a:r>
          </a:p>
        </p:txBody>
      </p:sp>
      <p:sp>
        <p:nvSpPr>
          <p:cNvPr id="17414" name="Rectangle 3"/>
          <p:cNvSpPr>
            <a:spLocks noGrp="1" noChangeArrowheads="1"/>
          </p:cNvSpPr>
          <p:nvPr>
            <p:ph type="body" idx="1"/>
          </p:nvPr>
        </p:nvSpPr>
        <p:spPr>
          <a:xfrm>
            <a:off x="609600" y="1219200"/>
            <a:ext cx="8101012" cy="4840287"/>
          </a:xfrm>
        </p:spPr>
        <p:txBody>
          <a:bodyPr/>
          <a:lstStyle/>
          <a:p>
            <a:pPr eaLnBrk="1" hangingPunct="1">
              <a:spcBef>
                <a:spcPts val="1200"/>
              </a:spcBef>
              <a:buNone/>
            </a:pPr>
            <a:r>
              <a:rPr lang="en-US" sz="2000" i="1" dirty="0" smtClean="0"/>
              <a:t>     </a:t>
            </a:r>
          </a:p>
          <a:p>
            <a:pPr eaLnBrk="1" hangingPunct="1">
              <a:spcBef>
                <a:spcPts val="1200"/>
              </a:spcBef>
            </a:pPr>
            <a:r>
              <a:rPr lang="en-US" sz="2800" i="1" dirty="0" smtClean="0"/>
              <a:t>PAR</a:t>
            </a:r>
          </a:p>
          <a:p>
            <a:pPr lvl="2" eaLnBrk="1" hangingPunct="1">
              <a:spcBef>
                <a:spcPts val="1200"/>
              </a:spcBef>
            </a:pPr>
            <a:r>
              <a:rPr lang="en-US" sz="2800" i="1" dirty="0" smtClean="0"/>
              <a:t>15-12-0215-00-004n-PAR-Approved</a:t>
            </a:r>
          </a:p>
          <a:p>
            <a:pPr lvl="2" eaLnBrk="1" hangingPunct="1">
              <a:spcBef>
                <a:spcPts val="1200"/>
              </a:spcBef>
              <a:buNone/>
            </a:pPr>
            <a:endParaRPr lang="en-US" sz="2800" i="1" dirty="0" smtClean="0"/>
          </a:p>
          <a:p>
            <a:pPr lvl="1" eaLnBrk="1" hangingPunct="1">
              <a:spcBef>
                <a:spcPts val="1200"/>
              </a:spcBef>
            </a:pPr>
            <a:endParaRPr lang="en-US" dirty="0" smtClean="0"/>
          </a:p>
          <a:p>
            <a:pPr eaLnBrk="1" hangingPunct="1">
              <a:spcBef>
                <a:spcPts val="1200"/>
              </a:spcBef>
            </a:pPr>
            <a:r>
              <a:rPr lang="en-US" sz="2800" i="1" dirty="0" smtClean="0"/>
              <a:t>5C</a:t>
            </a:r>
          </a:p>
          <a:p>
            <a:pPr lvl="2" eaLnBrk="1" hangingPunct="1">
              <a:spcBef>
                <a:spcPts val="1200"/>
              </a:spcBef>
            </a:pPr>
            <a:r>
              <a:rPr lang="en-US" sz="2800" i="1" dirty="0" smtClean="0"/>
              <a:t>15-12-0007-05-004n-Chinese-MBAN-Body-Area-Network-5C</a:t>
            </a:r>
          </a:p>
          <a:p>
            <a:pPr eaLnBrk="1" hangingPunct="1">
              <a:spcBef>
                <a:spcPts val="1200"/>
              </a:spcBef>
            </a:pPr>
            <a:endParaRPr lang="en-US" sz="1200" dirty="0" smtClean="0"/>
          </a:p>
        </p:txBody>
      </p:sp>
      <p:sp>
        <p:nvSpPr>
          <p:cNvPr id="16389"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16390" name="Date Placeholder 3"/>
          <p:cNvSpPr>
            <a:spLocks noGrp="1"/>
          </p:cNvSpPr>
          <p:nvPr>
            <p:ph type="dt" sz="quarter" idx="10"/>
          </p:nvPr>
        </p:nvSpPr>
        <p:spPr>
          <a:noFill/>
        </p:spPr>
        <p:txBody>
          <a:bodyPr/>
          <a:lstStyle/>
          <a:p>
            <a:r>
              <a:rPr lang="en-US" dirty="0" smtClean="0"/>
              <a:t>May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Agenda for Atlanta Conference</a:t>
            </a:r>
          </a:p>
        </p:txBody>
      </p:sp>
      <p:sp>
        <p:nvSpPr>
          <p:cNvPr id="19459" name="Content Placeholder 2"/>
          <p:cNvSpPr>
            <a:spLocks noGrp="1"/>
          </p:cNvSpPr>
          <p:nvPr>
            <p:ph idx="1"/>
          </p:nvPr>
        </p:nvSpPr>
        <p:spPr>
          <a:xfrm>
            <a:off x="685800" y="1981200"/>
            <a:ext cx="8153400" cy="4114800"/>
          </a:xfrm>
        </p:spPr>
        <p:txBody>
          <a:bodyPr/>
          <a:lstStyle/>
          <a:p>
            <a:r>
              <a:rPr lang="en-US" dirty="0" smtClean="0"/>
              <a:t>Initiated Task Group</a:t>
            </a:r>
          </a:p>
          <a:p>
            <a:pPr lvl="1"/>
            <a:r>
              <a:rPr lang="en-US" dirty="0" smtClean="0"/>
              <a:t>Nominating Officer</a:t>
            </a:r>
          </a:p>
          <a:p>
            <a:pPr lvl="1"/>
            <a:r>
              <a:rPr lang="en-US" dirty="0" smtClean="0"/>
              <a:t>Discussed Timeline of 4N</a:t>
            </a:r>
          </a:p>
          <a:p>
            <a:r>
              <a:rPr lang="en-US" dirty="0" smtClean="0"/>
              <a:t>Discussed Requirement</a:t>
            </a:r>
          </a:p>
          <a:p>
            <a:pPr lvl="1">
              <a:buNone/>
            </a:pPr>
            <a:endParaRPr lang="en-US" dirty="0" smtClean="0"/>
          </a:p>
          <a:p>
            <a:r>
              <a:rPr lang="en-US" dirty="0" smtClean="0"/>
              <a:t>Call for Applications</a:t>
            </a:r>
          </a:p>
        </p:txBody>
      </p:sp>
      <p:sp>
        <p:nvSpPr>
          <p:cNvPr id="19460"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smtClean="0"/>
              <a:t>Vinno</a:t>
            </a:r>
            <a:endParaRPr lang="en-US" dirty="0" smtClean="0"/>
          </a:p>
        </p:txBody>
      </p:sp>
      <p:sp>
        <p:nvSpPr>
          <p:cNvPr id="19461" name="Slide Number Placeholder 5"/>
          <p:cNvSpPr>
            <a:spLocks noGrp="1"/>
          </p:cNvSpPr>
          <p:nvPr>
            <p:ph type="sldNum" sz="quarter" idx="12"/>
          </p:nvPr>
        </p:nvSpPr>
        <p:spPr>
          <a:noFill/>
        </p:spPr>
        <p:txBody>
          <a:bodyPr/>
          <a:lstStyle/>
          <a:p>
            <a:r>
              <a:rPr lang="en-US"/>
              <a:t>Slide </a:t>
            </a:r>
            <a:fld id="{BE2B9C12-0E44-4F93-BAA6-3B05119A33B0}" type="slidenum">
              <a:rPr lang="en-US"/>
              <a:pPr/>
              <a:t>6</a:t>
            </a:fld>
            <a:endParaRPr lang="en-US"/>
          </a:p>
        </p:txBody>
      </p:sp>
      <p:sp>
        <p:nvSpPr>
          <p:cNvPr id="19462" name="Date Placeholder 3"/>
          <p:cNvSpPr>
            <a:spLocks noGrp="1"/>
          </p:cNvSpPr>
          <p:nvPr>
            <p:ph type="dt" sz="quarter" idx="10"/>
          </p:nvPr>
        </p:nvSpPr>
        <p:spPr>
          <a:noFill/>
        </p:spPr>
        <p:txBody>
          <a:bodyPr/>
          <a:lstStyle/>
          <a:p>
            <a:r>
              <a:rPr lang="en-US" dirty="0" smtClean="0"/>
              <a:t>May 2012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1335</TotalTime>
  <Words>343</Words>
  <Application>Microsoft Office PowerPoint</Application>
  <PresentationFormat>On-screen Show (4:3)</PresentationFormat>
  <Paragraphs>68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IEEE 802.15.4N Task Group</vt:lpstr>
      <vt:lpstr>Scope of CMB Task Group</vt:lpstr>
      <vt:lpstr>CMB Background</vt:lpstr>
      <vt:lpstr>PAR and 5C</vt:lpstr>
      <vt:lpstr>Agenda for Atlanta Conference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76</cp:revision>
  <cp:lastPrinted>1998-02-10T13:28:06Z</cp:lastPrinted>
  <dcterms:created xsi:type="dcterms:W3CDTF">1999-11-08T18:59:45Z</dcterms:created>
  <dcterms:modified xsi:type="dcterms:W3CDTF">2012-05-06T06:03:21Z</dcterms:modified>
  <cp:contentStatus>Final</cp:contentStatus>
</cp:coreProperties>
</file>