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3"/>
  </p:notesMasterIdLst>
  <p:handoutMasterIdLst>
    <p:handoutMasterId r:id="rId34"/>
  </p:handoutMasterIdLst>
  <p:sldIdLst>
    <p:sldId id="259" r:id="rId2"/>
    <p:sldId id="260" r:id="rId3"/>
    <p:sldId id="288" r:id="rId4"/>
    <p:sldId id="290" r:id="rId5"/>
    <p:sldId id="261" r:id="rId6"/>
    <p:sldId id="262" r:id="rId7"/>
    <p:sldId id="273" r:id="rId8"/>
    <p:sldId id="263" r:id="rId9"/>
    <p:sldId id="274" r:id="rId10"/>
    <p:sldId id="264" r:id="rId11"/>
    <p:sldId id="275" r:id="rId12"/>
    <p:sldId id="267" r:id="rId13"/>
    <p:sldId id="277" r:id="rId14"/>
    <p:sldId id="268" r:id="rId15"/>
    <p:sldId id="278" r:id="rId16"/>
    <p:sldId id="269" r:id="rId17"/>
    <p:sldId id="279" r:id="rId18"/>
    <p:sldId id="270" r:id="rId19"/>
    <p:sldId id="280" r:id="rId20"/>
    <p:sldId id="271" r:id="rId21"/>
    <p:sldId id="281" r:id="rId22"/>
    <p:sldId id="266" r:id="rId23"/>
    <p:sldId id="276" r:id="rId24"/>
    <p:sldId id="282" r:id="rId25"/>
    <p:sldId id="283" r:id="rId26"/>
    <p:sldId id="272" r:id="rId27"/>
    <p:sldId id="284" r:id="rId28"/>
    <p:sldId id="285" r:id="rId29"/>
    <p:sldId id="286" r:id="rId30"/>
    <p:sldId id="287" r:id="rId31"/>
    <p:sldId id="289" r:id="rId32"/>
  </p:sldIdLst>
  <p:sldSz cx="9144000" cy="6858000" type="screen4x3"/>
  <p:notesSz cx="6934200" cy="92202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356" autoAdjust="0"/>
    <p:restoredTop sz="86438" autoAdjust="0"/>
  </p:normalViewPr>
  <p:slideViewPr>
    <p:cSldViewPr>
      <p:cViewPr varScale="1">
        <p:scale>
          <a:sx n="113" d="100"/>
          <a:sy n="113"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9" y="-42900"/>
            <a:ext cx="2693987"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802.15-15-11-0731-02-0ptc</a:t>
            </a:r>
          </a:p>
        </p:txBody>
      </p:sp>
      <p:sp>
        <p:nvSpPr>
          <p:cNvPr id="3075" name="Rectangle 3"/>
          <p:cNvSpPr>
            <a:spLocks noGrp="1" noChangeArrowheads="1"/>
          </p:cNvSpPr>
          <p:nvPr>
            <p:ph type="dt" sz="quarter" idx="1"/>
          </p:nvPr>
        </p:nvSpPr>
        <p:spPr bwMode="auto">
          <a:xfrm>
            <a:off x="695326" y="172543"/>
            <a:ext cx="2309813"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October 2011</a:t>
            </a:r>
          </a:p>
        </p:txBody>
      </p:sp>
      <p:sp>
        <p:nvSpPr>
          <p:cNvPr id="3076" name="Rectangle 4"/>
          <p:cNvSpPr>
            <a:spLocks noGrp="1" noChangeArrowheads="1"/>
          </p:cNvSpPr>
          <p:nvPr>
            <p:ph type="ftr" sz="quarter" idx="2"/>
          </p:nvPr>
        </p:nvSpPr>
        <p:spPr bwMode="auto">
          <a:xfrm>
            <a:off x="4160838" y="8923690"/>
            <a:ext cx="2157412"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cs typeface="+mn-cs"/>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4" y="8923690"/>
            <a:ext cx="1385887"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cs typeface="+mn-cs"/>
              </a:defRPr>
            </a:lvl1pPr>
          </a:lstStyle>
          <a:p>
            <a:pPr>
              <a:defRPr/>
            </a:pPr>
            <a:r>
              <a:rPr lang="en-US"/>
              <a:t>Page </a:t>
            </a:r>
            <a:fld id="{5A80E01B-F893-4576-9F7F-C1A1717E938A}" type="slidenum">
              <a:rPr lang="en-US"/>
              <a:pPr>
                <a:defRPr/>
              </a:pPr>
              <a:t>‹#›</a:t>
            </a:fld>
            <a:endParaRPr lang="en-US"/>
          </a:p>
        </p:txBody>
      </p:sp>
      <p:sp>
        <p:nvSpPr>
          <p:cNvPr id="50182" name="Line 6"/>
          <p:cNvSpPr>
            <a:spLocks noChangeShapeType="1"/>
          </p:cNvSpPr>
          <p:nvPr/>
        </p:nvSpPr>
        <p:spPr bwMode="auto">
          <a:xfrm>
            <a:off x="693739" y="384832"/>
            <a:ext cx="5546725"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50183" name="Rectangle 7"/>
          <p:cNvSpPr>
            <a:spLocks noChangeArrowheads="1"/>
          </p:cNvSpPr>
          <p:nvPr/>
        </p:nvSpPr>
        <p:spPr bwMode="auto">
          <a:xfrm>
            <a:off x="693738" y="8923691"/>
            <a:ext cx="711200" cy="184666"/>
          </a:xfrm>
          <a:prstGeom prst="rect">
            <a:avLst/>
          </a:prstGeom>
          <a:noFill/>
          <a:ln>
            <a:noFill/>
          </a:ln>
          <a:extLst>
            <a:ext uri="{909E8E84-426E-40DD-AFC4-6F175D3DCCD1}"/>
            <a:ext uri="{91240B29-F687-4F45-9708-019B960494DF}"/>
          </a:extLst>
        </p:spPr>
        <p:txBody>
          <a:bodyPr lIns="0" tIns="0" rIns="0" bIns="0">
            <a:spAutoFit/>
          </a:bodyPr>
          <a:lstStyle/>
          <a:p>
            <a:pPr defTabSz="933450" eaLnBrk="0" hangingPunct="0">
              <a:defRPr/>
            </a:pPr>
            <a:r>
              <a:rPr lang="en-US">
                <a:cs typeface="Arial" pitchFamily="34" charset="0"/>
              </a:rPr>
              <a:t>Submission</a:t>
            </a:r>
          </a:p>
        </p:txBody>
      </p:sp>
      <p:sp>
        <p:nvSpPr>
          <p:cNvPr id="50184" name="Line 8"/>
          <p:cNvSpPr>
            <a:spLocks noChangeShapeType="1"/>
          </p:cNvSpPr>
          <p:nvPr/>
        </p:nvSpPr>
        <p:spPr bwMode="auto">
          <a:xfrm>
            <a:off x="693738" y="8912650"/>
            <a:ext cx="5700712"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121759"/>
            <a:ext cx="2814638"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802.15-15-11-0731-02-0ptc</a:t>
            </a:r>
          </a:p>
        </p:txBody>
      </p:sp>
      <p:sp>
        <p:nvSpPr>
          <p:cNvPr id="2051" name="Rectangle 3"/>
          <p:cNvSpPr>
            <a:spLocks noGrp="1" noChangeArrowheads="1"/>
          </p:cNvSpPr>
          <p:nvPr>
            <p:ph type="dt" idx="1"/>
          </p:nvPr>
        </p:nvSpPr>
        <p:spPr bwMode="auto">
          <a:xfrm>
            <a:off x="654050" y="93684"/>
            <a:ext cx="273685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October 2011</a:t>
            </a:r>
          </a:p>
        </p:txBody>
      </p:sp>
      <p:sp>
        <p:nvSpPr>
          <p:cNvPr id="14340" name="Rectangle 4"/>
          <p:cNvSpPr>
            <a:spLocks noGrp="1" noRot="1" noChangeAspect="1" noChangeArrowheads="1" noTextEdit="1"/>
          </p:cNvSpPr>
          <p:nvPr>
            <p:ph type="sldImg" idx="2"/>
          </p:nvPr>
        </p:nvSpPr>
        <p:spPr bwMode="auto">
          <a:xfrm>
            <a:off x="1169988" y="696913"/>
            <a:ext cx="4594225" cy="344646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379832"/>
            <a:ext cx="5086350" cy="4149563"/>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26845"/>
            <a:ext cx="2509838"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26845"/>
            <a:ext cx="801688"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AA6D62FE-DBDB-49FA-91EC-1522A4F9D80A}" type="slidenum">
              <a:rPr lang="en-US"/>
              <a:pPr>
                <a:defRPr/>
              </a:pPr>
              <a:t>‹#›</a:t>
            </a:fld>
            <a:endParaRPr lang="en-US"/>
          </a:p>
        </p:txBody>
      </p:sp>
      <p:sp>
        <p:nvSpPr>
          <p:cNvPr id="29704" name="Rectangle 8"/>
          <p:cNvSpPr>
            <a:spLocks noChangeArrowheads="1"/>
          </p:cNvSpPr>
          <p:nvPr/>
        </p:nvSpPr>
        <p:spPr bwMode="auto">
          <a:xfrm>
            <a:off x="723900" y="8926845"/>
            <a:ext cx="711200" cy="184666"/>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a:cs typeface="Arial" pitchFamily="34" charset="0"/>
              </a:rPr>
              <a:t>Submission</a:t>
            </a:r>
          </a:p>
        </p:txBody>
      </p:sp>
      <p:sp>
        <p:nvSpPr>
          <p:cNvPr id="29705" name="Line 9"/>
          <p:cNvSpPr>
            <a:spLocks noChangeShapeType="1"/>
          </p:cNvSpPr>
          <p:nvPr/>
        </p:nvSpPr>
        <p:spPr bwMode="auto">
          <a:xfrm>
            <a:off x="723900" y="8925268"/>
            <a:ext cx="5486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29706" name="Line 10"/>
          <p:cNvSpPr>
            <a:spLocks noChangeShapeType="1"/>
          </p:cNvSpPr>
          <p:nvPr/>
        </p:nvSpPr>
        <p:spPr bwMode="auto">
          <a:xfrm>
            <a:off x="647700" y="294933"/>
            <a:ext cx="56388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xfrm>
            <a:off x="1169988" y="696913"/>
            <a:ext cx="4594225" cy="3446462"/>
          </a:xfrm>
          <a:ln/>
        </p:spPr>
      </p:sp>
      <p:sp>
        <p:nvSpPr>
          <p:cNvPr id="17410" name="Notes Placeholder 2"/>
          <p:cNvSpPr>
            <a:spLocks noGrp="1"/>
          </p:cNvSpPr>
          <p:nvPr>
            <p:ph type="body" idx="1"/>
          </p:nvPr>
        </p:nvSpPr>
        <p:spPr>
          <a:noFill/>
          <a:ln/>
        </p:spPr>
        <p:txBody>
          <a:bodyPr/>
          <a:lstStyle/>
          <a:p>
            <a:endParaRPr lang="en-US" smtClean="0"/>
          </a:p>
        </p:txBody>
      </p:sp>
      <p:sp>
        <p:nvSpPr>
          <p:cNvPr id="30724" name="Header Placeholder 3"/>
          <p:cNvSpPr>
            <a:spLocks noGrp="1"/>
          </p:cNvSpPr>
          <p:nvPr>
            <p:ph type="hdr" sz="quarter"/>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802.15-15-11-0731-02-0ptc</a:t>
            </a:r>
          </a:p>
        </p:txBody>
      </p:sp>
      <p:sp>
        <p:nvSpPr>
          <p:cNvPr id="30725" name="Date Placeholder 4"/>
          <p:cNvSpPr>
            <a:spLocks noGrp="1"/>
          </p:cNvSpPr>
          <p:nvPr>
            <p:ph type="dt" sz="quarter" idx="1"/>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October 2011</a:t>
            </a:r>
          </a:p>
        </p:txBody>
      </p:sp>
      <p:sp>
        <p:nvSpPr>
          <p:cNvPr id="30726" name="Footer Placeholder 5"/>
          <p:cNvSpPr>
            <a:spLocks noGrp="1"/>
          </p:cNvSpPr>
          <p:nvPr>
            <p:ph type="ftr" sz="quarter" idx="4"/>
          </p:nvPr>
        </p:nvSpPr>
        <p:spPr>
          <a:extLst>
            <a:ext uri="{909E8E84-426E-40DD-AFC4-6F175D3DCCD1}"/>
            <a:ext uri="{91240B29-F687-4F45-9708-019B960494DF}"/>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&lt;author&gt;, &lt;company&gt;</a:t>
            </a:r>
          </a:p>
        </p:txBody>
      </p:sp>
      <p:sp>
        <p:nvSpPr>
          <p:cNvPr id="30727" name="Slide Number Placeholder 6"/>
          <p:cNvSpPr>
            <a:spLocks noGrp="1"/>
          </p:cNvSpPr>
          <p:nvPr>
            <p:ph type="sldNum" sz="quarter" idx="5"/>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2A3FE61E-358B-462D-A24F-B474361EE902}"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Shape 1"/>
          <p:cNvSpPr txBox="1">
            <a:spLocks noChangeArrowheads="1"/>
          </p:cNvSpPr>
          <p:nvPr/>
        </p:nvSpPr>
        <p:spPr bwMode="auto">
          <a:xfrm>
            <a:off x="0" y="0"/>
            <a:ext cx="0" cy="0"/>
          </a:xfrm>
          <a:prstGeom prst="rect">
            <a:avLst/>
          </a:prstGeom>
          <a:noFill/>
          <a:ln w="9525">
            <a:noFill/>
            <a:miter lim="800000"/>
            <a:headEnd/>
            <a:tailEnd/>
          </a:ln>
        </p:spPr>
        <p:txBody>
          <a:bodyPr lIns="91188" tIns="45594" rIns="91188" bIns="45594"/>
          <a:lstStyle/>
          <a:p>
            <a:pPr algn="ctr"/>
            <a:fld id="{7EC491B9-D023-4ACD-BCB9-5011C5B8AD86}" type="slidenum">
              <a:rPr lang="en-US" sz="1400">
                <a:solidFill>
                  <a:srgbClr val="FFFFFF"/>
                </a:solidFill>
                <a:latin typeface="Arial" charset="0"/>
                <a:ea typeface="DejaVu Sans"/>
                <a:cs typeface="DejaVu Sans"/>
              </a:rPr>
              <a:pPr algn="ctr"/>
              <a:t>2</a:t>
            </a:fld>
            <a:endParaRPr lang="en-US">
              <a:latin typeface="Arial" charset="0"/>
              <a:ea typeface="DejaVu Sans"/>
              <a:cs typeface="DejaVu Sans"/>
            </a:endParaRPr>
          </a:p>
        </p:txBody>
      </p:sp>
      <p:sp>
        <p:nvSpPr>
          <p:cNvPr id="19458" name="CustomShape 2"/>
          <p:cNvSpPr>
            <a:spLocks noChangeArrowheads="1"/>
          </p:cNvSpPr>
          <p:nvPr/>
        </p:nvSpPr>
        <p:spPr bwMode="auto">
          <a:xfrm>
            <a:off x="3927475" y="8758086"/>
            <a:ext cx="3005138" cy="460537"/>
          </a:xfrm>
          <a:prstGeom prst="rect">
            <a:avLst/>
          </a:prstGeom>
          <a:noFill/>
          <a:ln w="9525">
            <a:noFill/>
            <a:miter lim="800000"/>
            <a:headEnd/>
            <a:tailEnd/>
          </a:ln>
        </p:spPr>
        <p:txBody>
          <a:bodyPr lIns="91188" tIns="47418" rIns="91188" bIns="47418" anchor="b"/>
          <a:lstStyle/>
          <a:p>
            <a:pPr algn="r" eaLnBrk="0" hangingPunct="0"/>
            <a:fld id="{044A09DF-83A3-4A7C-A240-41FAC4365C28}" type="slidenum">
              <a:rPr lang="en-US">
                <a:solidFill>
                  <a:srgbClr val="000000"/>
                </a:solidFill>
              </a:rPr>
              <a:pPr algn="r" eaLnBrk="0" hangingPunct="0"/>
              <a:t>2</a:t>
            </a:fld>
            <a:endParaRPr lang="en-US"/>
          </a:p>
        </p:txBody>
      </p:sp>
      <p:sp>
        <p:nvSpPr>
          <p:cNvPr id="19459" name="CustomShape 3"/>
          <p:cNvSpPr>
            <a:spLocks noChangeArrowheads="1"/>
          </p:cNvSpPr>
          <p:nvPr/>
        </p:nvSpPr>
        <p:spPr bwMode="auto">
          <a:xfrm>
            <a:off x="1155700" y="690805"/>
            <a:ext cx="4622800" cy="3458758"/>
          </a:xfrm>
          <a:prstGeom prst="rect">
            <a:avLst/>
          </a:prstGeom>
          <a:solidFill>
            <a:srgbClr val="FFFFFF"/>
          </a:solidFill>
          <a:ln w="9360">
            <a:solidFill>
              <a:srgbClr val="000000"/>
            </a:solidFill>
            <a:miter lim="800000"/>
            <a:headEnd/>
            <a:tailEnd/>
          </a:ln>
        </p:spPr>
        <p:txBody>
          <a:bodyPr lIns="92647" tIns="46324" rIns="92647" bIns="46324"/>
          <a:lstStyle/>
          <a:p>
            <a:pPr eaLnBrk="0" hangingPunct="0"/>
            <a:endParaRPr lang="en-US"/>
          </a:p>
        </p:txBody>
      </p:sp>
      <p:sp>
        <p:nvSpPr>
          <p:cNvPr id="19460" name="PlaceHolder 4"/>
          <p:cNvSpPr>
            <a:spLocks noGrp="1"/>
          </p:cNvSpPr>
          <p:nvPr>
            <p:ph type="body"/>
          </p:nvPr>
        </p:nvSpPr>
        <p:spPr>
          <a:xfrm>
            <a:off x="693739" y="4379832"/>
            <a:ext cx="5546725" cy="4242617"/>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802.15-15-11-0731-02-0ptc</a:t>
            </a:r>
            <a:endParaRPr lang="en-US"/>
          </a:p>
        </p:txBody>
      </p:sp>
      <p:sp>
        <p:nvSpPr>
          <p:cNvPr id="5" name="Date Placeholder 4"/>
          <p:cNvSpPr>
            <a:spLocks noGrp="1"/>
          </p:cNvSpPr>
          <p:nvPr>
            <p:ph type="dt" idx="11"/>
          </p:nvPr>
        </p:nvSpPr>
        <p:spPr/>
        <p:txBody>
          <a:bodyPr/>
          <a:lstStyle/>
          <a:p>
            <a:pPr>
              <a:defRPr/>
            </a:pPr>
            <a:r>
              <a:rPr lang="en-US" smtClean="0"/>
              <a:t>October 2011</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AA6D62FE-DBDB-49FA-91EC-1522A4F9D80A}"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378281"/>
            <a:ext cx="1600200" cy="215444"/>
          </a:xfrm>
          <a:ln/>
        </p:spPr>
        <p:txBody>
          <a:bodyPr/>
          <a:lstStyle>
            <a:lvl1pPr>
              <a:defRPr/>
            </a:lvl1pPr>
          </a:lstStyle>
          <a:p>
            <a:pPr>
              <a:defRPr/>
            </a:pPr>
            <a:r>
              <a:rPr lang="en-US" dirty="0" smtClean="0"/>
              <a:t>May 2012</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D1C1DDD-4E7C-490F-B69D-B544ABD486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82AAE38-AB60-4415-AD44-7A05D43960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Ken Jackson, Rail Safety Consulting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CF7A9A2-CF45-4839-A798-B9FDBB9444D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Ken Jackson, Rail Safety Consulting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4FBAC36-A14C-4FFB-B345-7F7BB41E78E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377825"/>
            <a:ext cx="1600200" cy="215900"/>
          </a:xfrm>
        </p:spPr>
        <p:txBody>
          <a:bodyPr/>
          <a:lstStyle>
            <a:lvl1pPr>
              <a:defRPr smtClean="0"/>
            </a:lvl1pPr>
          </a:lstStyle>
          <a:p>
            <a:pPr>
              <a:defRPr/>
            </a:pPr>
            <a:r>
              <a:rPr lang="en-US" dirty="0" smtClean="0"/>
              <a:t>May 2012</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smtClean="0"/>
            </a:lvl1pPr>
          </a:lstStyle>
          <a:p>
            <a:pPr>
              <a:defRPr/>
            </a:pPr>
            <a:r>
              <a:rPr lang="en-US" dirty="0" smtClean="0"/>
              <a:t>Ken Jackson, Rail Safety Consulting</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44B7A3B4-F9E1-473E-83AB-C7155C4F01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9798343-F8A1-48E9-9E0F-66BE52DE94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E9EBE58-9885-4707-9E63-463A2AADD9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8"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8986D19F-A259-49D0-841B-F0E939255B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4"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F6050279-7BE8-4F07-82B9-193822AED8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4495800" y="394156"/>
            <a:ext cx="3962400" cy="215444"/>
          </a:xfrm>
          <a:prstGeom prst="rect">
            <a:avLst/>
          </a:prstGeom>
          <a:noFill/>
          <a:ln>
            <a:noFill/>
          </a:ln>
          <a:extLst>
            <a:ext uri="{909E8E84-426E-40DD-AFC4-6F175D3DCCD1}"/>
            <a:ext uri="{91240B29-F687-4F45-9708-019B960494DF}"/>
          </a:extLst>
        </p:spPr>
        <p:txBody>
          <a:bodyPr lIns="0" tIns="0" rIns="0" bIns="0" anchor="b">
            <a:spAutoFit/>
          </a:bodyPr>
          <a:lstStyle/>
          <a:p>
            <a:pPr lvl="4" algn="r" eaLnBrk="0" hangingPunct="0"/>
            <a:r>
              <a:rPr lang="en-US" sz="1400" b="1" dirty="0" smtClean="0"/>
              <a:t>802-15-12-0217-00-004p</a:t>
            </a:r>
            <a:endParaRPr lang="en-US" sz="1400" b="1" dirty="0"/>
          </a:p>
        </p:txBody>
      </p:sp>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4" name="Rectangle 9"/>
          <p:cNvSpPr>
            <a:spLocks noChangeArrowheads="1"/>
          </p:cNvSpPr>
          <p:nvPr/>
        </p:nvSpPr>
        <p:spPr bwMode="auto">
          <a:xfrm>
            <a:off x="685800" y="6475413"/>
            <a:ext cx="711200" cy="182562"/>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a:cs typeface="Arial" pitchFamily="34" charset="0"/>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6" name="Rectangle 4"/>
          <p:cNvSpPr>
            <a:spLocks noGrp="1" noChangeArrowheads="1"/>
          </p:cNvSpPr>
          <p:nvPr>
            <p:ph type="dt" sz="half" idx="10"/>
          </p:nvPr>
        </p:nvSpPr>
        <p:spPr>
          <a:xfrm>
            <a:off x="685800" y="377825"/>
            <a:ext cx="1600200" cy="215900"/>
          </a:xfrm>
        </p:spPr>
        <p:txBody>
          <a:bodyPr/>
          <a:lstStyle>
            <a:lvl1pPr>
              <a:defRPr smtClean="0"/>
            </a:lvl1pPr>
          </a:lstStyle>
          <a:p>
            <a:pPr>
              <a:defRPr/>
            </a:pPr>
            <a:r>
              <a:rPr lang="en-US" dirty="0" smtClean="0"/>
              <a:t>May 2012</a:t>
            </a:r>
            <a:endParaRPr lang="en-US" dirty="0"/>
          </a:p>
        </p:txBody>
      </p:sp>
      <p:sp>
        <p:nvSpPr>
          <p:cNvPr id="7" name="Rectangle 5"/>
          <p:cNvSpPr>
            <a:spLocks noGrp="1" noChangeArrowheads="1"/>
          </p:cNvSpPr>
          <p:nvPr>
            <p:ph type="ftr" sz="quarter" idx="11"/>
          </p:nvPr>
        </p:nvSpPr>
        <p:spPr>
          <a:xfrm>
            <a:off x="4953000" y="6477000"/>
            <a:ext cx="3581400" cy="184666"/>
          </a:xfrm>
        </p:spPr>
        <p:txBody>
          <a:bodyPr/>
          <a:lstStyle>
            <a:lvl1pPr>
              <a:defRPr dirty="0" smtClean="0"/>
            </a:lvl1pPr>
          </a:lstStyle>
          <a:p>
            <a:pPr>
              <a:defRPr/>
            </a:pPr>
            <a:r>
              <a:rPr lang="en-US" dirty="0" smtClean="0"/>
              <a:t>Ken Jackson, Rail Safety Consulting</a:t>
            </a:r>
            <a:endParaRPr lang="en-US" dirty="0"/>
          </a:p>
        </p:txBody>
      </p:sp>
      <p:sp>
        <p:nvSpPr>
          <p:cNvPr id="8" name="Rectangle 6"/>
          <p:cNvSpPr>
            <a:spLocks noGrp="1" noChangeArrowheads="1"/>
          </p:cNvSpPr>
          <p:nvPr>
            <p:ph type="sldNum" sz="quarter" idx="12"/>
          </p:nvPr>
        </p:nvSpPr>
        <p:spPr/>
        <p:txBody>
          <a:bodyPr/>
          <a:lstStyle>
            <a:lvl1pPr>
              <a:defRPr/>
            </a:lvl1pPr>
          </a:lstStyle>
          <a:p>
            <a:pPr>
              <a:defRPr/>
            </a:pPr>
            <a:r>
              <a:rPr lang="en-US"/>
              <a:t>Slide </a:t>
            </a:r>
            <a:fld id="{1BC1A356-610E-4ED3-8875-B4C845836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May 2012</a:t>
            </a:r>
            <a:endParaRPr lang="en-US" dirty="0"/>
          </a:p>
        </p:txBody>
      </p:sp>
      <p:sp>
        <p:nvSpPr>
          <p:cNvPr id="4" name="Footer Placeholder 3"/>
          <p:cNvSpPr>
            <a:spLocks noGrp="1"/>
          </p:cNvSpPr>
          <p:nvPr>
            <p:ph type="ftr" sz="quarter" idx="11"/>
          </p:nvPr>
        </p:nvSpPr>
        <p:spPr/>
        <p:txBody>
          <a:bodyPr/>
          <a:lstStyle/>
          <a:p>
            <a:pPr>
              <a:defRPr/>
            </a:pPr>
            <a:r>
              <a:rPr lang="en-US" smtClean="0"/>
              <a:t>Ken Jackson, Rail Safety Consulting</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4EE805-0CAA-4646-9D52-2F3370EE1EE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5200" y="1447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2012</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Ken Jackson, Rail Safety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ED75EEE-0BB4-44D3-9A3D-2D38BF2709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cs typeface="+mn-cs"/>
              </a:defRPr>
            </a:lvl1pPr>
          </a:lstStyle>
          <a:p>
            <a:pPr>
              <a:defRPr/>
            </a:pPr>
            <a:r>
              <a:rPr lang="en-US" dirty="0" smtClean="0"/>
              <a:t>May 2012</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mtClean="0">
                <a:cs typeface="+mn-cs"/>
              </a:defRPr>
            </a:lvl1pPr>
          </a:lstStyle>
          <a:p>
            <a:pPr>
              <a:defRPr/>
            </a:pPr>
            <a:r>
              <a:rPr lang="en-US" dirty="0" smtClean="0"/>
              <a:t>Ken Jackson, Rail Safety Consulting</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mn-cs"/>
              </a:defRPr>
            </a:lvl1pPr>
          </a:lstStyle>
          <a:p>
            <a:pPr>
              <a:defRPr/>
            </a:pPr>
            <a:r>
              <a:rPr lang="en-US"/>
              <a:t>Slide </a:t>
            </a:r>
            <a:fld id="{9F4EE805-0CAA-4646-9D52-2F3370EE1EE1}" type="slidenum">
              <a:rPr lang="en-US"/>
              <a:pPr>
                <a:defRPr/>
              </a:pPr>
              <a:t>‹#›</a:t>
            </a:fld>
            <a:endParaRPr lang="en-US"/>
          </a:p>
        </p:txBody>
      </p:sp>
      <p:sp>
        <p:nvSpPr>
          <p:cNvPr id="1031" name="Rectangle 7"/>
          <p:cNvSpPr>
            <a:spLocks noChangeArrowheads="1"/>
          </p:cNvSpPr>
          <p:nvPr/>
        </p:nvSpPr>
        <p:spPr bwMode="auto">
          <a:xfrm>
            <a:off x="4495800" y="393700"/>
            <a:ext cx="3962400" cy="215900"/>
          </a:xfrm>
          <a:prstGeom prst="rect">
            <a:avLst/>
          </a:prstGeom>
          <a:noFill/>
          <a:ln>
            <a:noFill/>
          </a:ln>
          <a:extLst>
            <a:ext uri="{909E8E84-426E-40DD-AFC4-6F175D3DCCD1}"/>
            <a:ext uri="{91240B29-F687-4F45-9708-019B960494DF}"/>
          </a:extLst>
        </p:spPr>
        <p:txBody>
          <a:bodyPr lIns="0" tIns="0" rIns="0" bIns="0" anchor="b">
            <a:spAutoFit/>
          </a:bodyPr>
          <a:lstStyle/>
          <a:p>
            <a:pPr lvl="4" algn="r" eaLnBrk="0" hangingPunct="0">
              <a:defRPr/>
            </a:pPr>
            <a:r>
              <a:rPr lang="en-US" sz="1400" b="1" dirty="0" smtClean="0">
                <a:cs typeface="Arial" pitchFamily="34" charset="0"/>
              </a:rPr>
              <a:t>802-15-12-0217-00-004p</a:t>
            </a:r>
            <a:endParaRPr lang="en-US" sz="1400" b="1" dirty="0">
              <a:cs typeface="Arial" pitchFamily="34"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a:cs typeface="Arial" pitchFamily="34"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62" r:id="rId7"/>
    <p:sldLayoutId id="2147483664" r:id="rId8"/>
    <p:sldLayoutId id="2147483655" r:id="rId9"/>
    <p:sldLayoutId id="2147483654" r:id="rId10"/>
    <p:sldLayoutId id="2147483653" r:id="rId11"/>
    <p:sldLayoutId id="2147483652" r:id="rId12"/>
    <p:sldLayoutId id="2147483663" r:id="rId13"/>
  </p:sldLayoutIdLst>
  <p:timing>
    <p:tnLst>
      <p:par>
        <p:cTn id="1" dur="indefinite" restart="never" nodeType="tmRoot"/>
      </p:par>
    </p:tnLst>
  </p:timing>
  <p:hf sldNum="0"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28600" y="609600"/>
            <a:ext cx="8686800" cy="5781070"/>
          </a:xfrm>
          <a:prstGeom prst="rect">
            <a:avLst/>
          </a:prstGeom>
          <a:noFill/>
          <a:ln w="12700">
            <a:noFill/>
            <a:miter lim="800000"/>
            <a:headEnd type="none" w="sm" len="sm"/>
            <a:tailEnd type="none" w="sm" len="sm"/>
          </a:ln>
          <a:effectLst/>
        </p:spPr>
        <p:txBody>
          <a:bodyPr wrap="square">
            <a:spAutoFit/>
          </a:bodyPr>
          <a:lstStyle/>
          <a:p>
            <a:pPr algn="ctr" eaLnBrk="0" hangingPunct="0">
              <a:defRPr/>
            </a:pPr>
            <a:r>
              <a:rPr lang="en-US" sz="1800" b="1" u="sng" dirty="0">
                <a:solidFill>
                  <a:schemeClr val="tx2"/>
                </a:solidFill>
                <a:effectLst>
                  <a:outerShdw blurRad="38100" dist="38100" dir="2700000" algn="tl">
                    <a:srgbClr val="C0C0C0"/>
                  </a:outerShdw>
                </a:effectLst>
                <a:cs typeface="+mn-cs"/>
              </a:rPr>
              <a:t>Project: IEEE P802.15 Working Group for Wireless Personal Area Networks (WPANs)</a:t>
            </a:r>
            <a:endParaRPr lang="en-US" sz="1600" b="1" dirty="0">
              <a:solidFill>
                <a:schemeClr val="tx2"/>
              </a:solidFill>
              <a:cs typeface="+mn-cs"/>
            </a:endParaRPr>
          </a:p>
          <a:p>
            <a:pPr eaLnBrk="0" hangingPunct="0">
              <a:defRPr/>
            </a:pPr>
            <a:endParaRPr lang="en-US" sz="1600" dirty="0">
              <a:solidFill>
                <a:schemeClr val="tx2"/>
              </a:solidFill>
              <a:cs typeface="+mn-cs"/>
            </a:endParaRPr>
          </a:p>
          <a:p>
            <a:pPr eaLnBrk="0" hangingPunct="0">
              <a:defRPr/>
            </a:pPr>
            <a:r>
              <a:rPr lang="en-US" sz="1600" b="1" dirty="0">
                <a:solidFill>
                  <a:schemeClr val="tx2"/>
                </a:solidFill>
                <a:cs typeface="+mn-cs"/>
              </a:rPr>
              <a:t>Submission Title:</a:t>
            </a:r>
            <a:r>
              <a:rPr lang="en-US" sz="1600" dirty="0">
                <a:solidFill>
                  <a:schemeClr val="tx2"/>
                </a:solidFill>
                <a:cs typeface="+mn-cs"/>
              </a:rPr>
              <a:t> </a:t>
            </a:r>
            <a:r>
              <a:rPr lang="en-US" sz="1600" dirty="0" smtClean="0">
                <a:solidFill>
                  <a:schemeClr val="tx2"/>
                </a:solidFill>
                <a:cs typeface="+mn-cs"/>
              </a:rPr>
              <a:t>[</a:t>
            </a:r>
            <a:r>
              <a:rPr lang="en-US" sz="1600" dirty="0" smtClean="0">
                <a:solidFill>
                  <a:srgbClr val="FF0000"/>
                </a:solidFill>
                <a:cs typeface="+mn-cs"/>
              </a:rPr>
              <a:t>PTC System Background and History -  A Systems Overview</a:t>
            </a:r>
            <a:r>
              <a:rPr lang="en-US" sz="1600" dirty="0" smtClean="0">
                <a:solidFill>
                  <a:schemeClr val="tx2"/>
                </a:solidFill>
                <a:cs typeface="+mn-cs"/>
              </a:rPr>
              <a:t>]</a:t>
            </a:r>
            <a:r>
              <a:rPr lang="en-US" sz="1600" dirty="0">
                <a:solidFill>
                  <a:schemeClr val="tx2"/>
                </a:solidFill>
                <a:cs typeface="+mn-cs"/>
              </a:rPr>
              <a:t>	</a:t>
            </a:r>
          </a:p>
          <a:p>
            <a:pPr eaLnBrk="0" hangingPunct="0">
              <a:defRPr/>
            </a:pPr>
            <a:r>
              <a:rPr lang="en-US" sz="1600" b="1" dirty="0">
                <a:solidFill>
                  <a:schemeClr val="tx2"/>
                </a:solidFill>
                <a:cs typeface="+mn-cs"/>
              </a:rPr>
              <a:t>Date Submitted: </a:t>
            </a:r>
            <a:r>
              <a:rPr lang="en-US" sz="1600" dirty="0" smtClean="0">
                <a:solidFill>
                  <a:schemeClr val="tx2"/>
                </a:solidFill>
                <a:cs typeface="+mn-cs"/>
              </a:rPr>
              <a:t>[</a:t>
            </a:r>
            <a:r>
              <a:rPr lang="en-US" sz="1600" dirty="0" smtClean="0">
                <a:solidFill>
                  <a:srgbClr val="FF0000"/>
                </a:solidFill>
                <a:cs typeface="+mn-cs"/>
              </a:rPr>
              <a:t>2 May 2012</a:t>
            </a:r>
            <a:r>
              <a:rPr lang="en-US" sz="1600" dirty="0">
                <a:solidFill>
                  <a:schemeClr val="tx2"/>
                </a:solidFill>
                <a:cs typeface="+mn-cs"/>
              </a:rPr>
              <a:t>]	</a:t>
            </a:r>
          </a:p>
          <a:p>
            <a:pPr eaLnBrk="0" hangingPunct="0">
              <a:defRPr/>
            </a:pPr>
            <a:r>
              <a:rPr lang="en-US" sz="1600" b="1" dirty="0">
                <a:solidFill>
                  <a:schemeClr val="tx2"/>
                </a:solidFill>
                <a:cs typeface="+mn-cs"/>
              </a:rPr>
              <a:t>Source:</a:t>
            </a:r>
            <a:r>
              <a:rPr lang="en-US" sz="1600" dirty="0">
                <a:solidFill>
                  <a:schemeClr val="tx2"/>
                </a:solidFill>
                <a:cs typeface="+mn-cs"/>
              </a:rPr>
              <a:t> </a:t>
            </a:r>
            <a:r>
              <a:rPr lang="en-US" sz="1600" dirty="0" smtClean="0">
                <a:solidFill>
                  <a:schemeClr val="tx2"/>
                </a:solidFill>
                <a:cs typeface="+mn-cs"/>
              </a:rPr>
              <a:t>[</a:t>
            </a:r>
            <a:r>
              <a:rPr lang="en-US" sz="1600" dirty="0" smtClean="0">
                <a:solidFill>
                  <a:srgbClr val="FF0000"/>
                </a:solidFill>
                <a:cs typeface="+mn-cs"/>
              </a:rPr>
              <a:t>Ken Jackson</a:t>
            </a:r>
            <a:r>
              <a:rPr lang="en-US" sz="1600" dirty="0" smtClean="0">
                <a:solidFill>
                  <a:schemeClr val="tx2"/>
                </a:solidFill>
                <a:cs typeface="+mn-cs"/>
              </a:rPr>
              <a:t>] </a:t>
            </a:r>
            <a:r>
              <a:rPr lang="en-US" sz="1600" dirty="0">
                <a:solidFill>
                  <a:schemeClr val="tx2"/>
                </a:solidFill>
                <a:cs typeface="+mn-cs"/>
              </a:rPr>
              <a:t>Company </a:t>
            </a:r>
            <a:r>
              <a:rPr lang="en-US" sz="1600" dirty="0" smtClean="0">
                <a:solidFill>
                  <a:schemeClr val="tx2"/>
                </a:solidFill>
                <a:cs typeface="+mn-cs"/>
              </a:rPr>
              <a:t>[</a:t>
            </a:r>
            <a:r>
              <a:rPr lang="en-US" sz="1600" dirty="0" smtClean="0">
                <a:solidFill>
                  <a:srgbClr val="FF0000"/>
                </a:solidFill>
                <a:cs typeface="+mn-cs"/>
              </a:rPr>
              <a:t>Rail Safety Consulting, A Division of TUV </a:t>
            </a:r>
            <a:r>
              <a:rPr lang="en-US" sz="1600" dirty="0" err="1" smtClean="0">
                <a:solidFill>
                  <a:srgbClr val="FF0000"/>
                </a:solidFill>
                <a:cs typeface="+mn-cs"/>
              </a:rPr>
              <a:t>Rheinland</a:t>
            </a:r>
            <a:r>
              <a:rPr lang="en-US" sz="1600" dirty="0" smtClean="0">
                <a:solidFill>
                  <a:schemeClr val="tx2"/>
                </a:solidFill>
                <a:cs typeface="+mn-cs"/>
              </a:rPr>
              <a:t>]</a:t>
            </a:r>
            <a:endParaRPr lang="en-US" sz="1600" dirty="0">
              <a:solidFill>
                <a:schemeClr val="tx2"/>
              </a:solidFill>
              <a:cs typeface="+mn-cs"/>
            </a:endParaRPr>
          </a:p>
          <a:p>
            <a:pPr eaLnBrk="0" hangingPunct="0">
              <a:defRPr/>
            </a:pPr>
            <a:r>
              <a:rPr lang="en-US" sz="1600" dirty="0">
                <a:solidFill>
                  <a:schemeClr val="tx2"/>
                </a:solidFill>
                <a:cs typeface="+mn-cs"/>
              </a:rPr>
              <a:t>Address </a:t>
            </a:r>
            <a:r>
              <a:rPr lang="en-US" sz="1600" dirty="0" smtClean="0">
                <a:solidFill>
                  <a:schemeClr val="tx2"/>
                </a:solidFill>
                <a:cs typeface="+mn-cs"/>
              </a:rPr>
              <a:t>[</a:t>
            </a:r>
            <a:r>
              <a:rPr lang="en-US" sz="1600" dirty="0" smtClean="0">
                <a:solidFill>
                  <a:srgbClr val="FF0000"/>
                </a:solidFill>
                <a:cs typeface="+mn-cs"/>
              </a:rPr>
              <a:t>1151 Pittsford-Victor Rd, Pittsford, NY 14534, USA</a:t>
            </a:r>
            <a:r>
              <a:rPr lang="en-US" sz="1600" dirty="0" smtClean="0">
                <a:solidFill>
                  <a:schemeClr val="tx2"/>
                </a:solidFill>
                <a:cs typeface="+mn-cs"/>
              </a:rPr>
              <a:t>]</a:t>
            </a:r>
            <a:endParaRPr lang="en-US" sz="1600" dirty="0">
              <a:solidFill>
                <a:schemeClr val="tx2"/>
              </a:solidFill>
              <a:cs typeface="+mn-cs"/>
            </a:endParaRPr>
          </a:p>
          <a:p>
            <a:pPr eaLnBrk="0" hangingPunct="0">
              <a:defRPr/>
            </a:pPr>
            <a:r>
              <a:rPr lang="en-US" sz="1600" dirty="0">
                <a:solidFill>
                  <a:schemeClr val="tx2"/>
                </a:solidFill>
                <a:cs typeface="+mn-cs"/>
              </a:rPr>
              <a:t>Voice:[</a:t>
            </a:r>
            <a:r>
              <a:rPr lang="en-US" sz="1600" dirty="0">
                <a:solidFill>
                  <a:srgbClr val="FF0000"/>
                </a:solidFill>
                <a:cs typeface="+mn-cs"/>
              </a:rPr>
              <a:t>+1 </a:t>
            </a:r>
            <a:r>
              <a:rPr lang="en-US" sz="1600" dirty="0" smtClean="0">
                <a:solidFill>
                  <a:srgbClr val="FF0000"/>
                </a:solidFill>
                <a:cs typeface="+mn-cs"/>
              </a:rPr>
              <a:t>585.203.1099</a:t>
            </a:r>
            <a:r>
              <a:rPr lang="en-US" sz="1600" dirty="0" smtClean="0">
                <a:solidFill>
                  <a:schemeClr val="tx2"/>
                </a:solidFill>
                <a:cs typeface="+mn-cs"/>
              </a:rPr>
              <a:t>], </a:t>
            </a:r>
            <a:r>
              <a:rPr lang="en-US" sz="1600" dirty="0">
                <a:solidFill>
                  <a:schemeClr val="tx2"/>
                </a:solidFill>
                <a:cs typeface="+mn-cs"/>
              </a:rPr>
              <a:t>FAX: </a:t>
            </a:r>
            <a:r>
              <a:rPr lang="en-US" sz="1600" dirty="0" smtClean="0">
                <a:solidFill>
                  <a:schemeClr val="tx2"/>
                </a:solidFill>
                <a:cs typeface="+mn-cs"/>
              </a:rPr>
              <a:t>[</a:t>
            </a:r>
            <a:r>
              <a:rPr lang="en-US" sz="1600" dirty="0" smtClean="0">
                <a:solidFill>
                  <a:srgbClr val="FF0000"/>
                </a:solidFill>
                <a:cs typeface="+mn-cs"/>
              </a:rPr>
              <a:t>+1 585.203.1094</a:t>
            </a:r>
            <a:r>
              <a:rPr lang="en-US" sz="1600" dirty="0" smtClean="0">
                <a:solidFill>
                  <a:schemeClr val="tx2"/>
                </a:solidFill>
                <a:cs typeface="+mn-cs"/>
              </a:rPr>
              <a:t>], </a:t>
            </a:r>
            <a:r>
              <a:rPr lang="en-US" sz="1600" dirty="0">
                <a:solidFill>
                  <a:schemeClr val="tx2"/>
                </a:solidFill>
                <a:cs typeface="+mn-cs"/>
              </a:rPr>
              <a:t>E-Mail</a:t>
            </a:r>
            <a:r>
              <a:rPr lang="en-US" sz="1600" dirty="0" smtClean="0">
                <a:solidFill>
                  <a:schemeClr val="tx2"/>
                </a:solidFill>
                <a:cs typeface="+mn-cs"/>
              </a:rPr>
              <a:t>:[</a:t>
            </a:r>
            <a:r>
              <a:rPr lang="en-US" sz="1600" dirty="0" smtClean="0">
                <a:solidFill>
                  <a:srgbClr val="FF0000"/>
                </a:solidFill>
                <a:cs typeface="+mn-cs"/>
              </a:rPr>
              <a:t>kjackson@railsafetyconsulting.com</a:t>
            </a:r>
            <a:r>
              <a:rPr lang="en-US" sz="1600" dirty="0" smtClean="0">
                <a:solidFill>
                  <a:schemeClr val="tx2"/>
                </a:solidFill>
                <a:cs typeface="+mn-cs"/>
              </a:rPr>
              <a:t>]</a:t>
            </a:r>
            <a:r>
              <a:rPr lang="en-US" sz="1600" dirty="0">
                <a:solidFill>
                  <a:schemeClr val="tx2"/>
                </a:solidFill>
                <a:cs typeface="+mn-cs"/>
              </a:rPr>
              <a:t>	</a:t>
            </a:r>
          </a:p>
          <a:p>
            <a:pPr eaLnBrk="0" hangingPunct="0">
              <a:spcBef>
                <a:spcPts val="600"/>
              </a:spcBef>
              <a:spcAft>
                <a:spcPts val="600"/>
              </a:spcAft>
              <a:defRPr/>
            </a:pPr>
            <a:r>
              <a:rPr lang="en-US" sz="1600" b="1" dirty="0">
                <a:solidFill>
                  <a:schemeClr val="tx2"/>
                </a:solidFill>
                <a:cs typeface="+mn-cs"/>
              </a:rPr>
              <a:t>Re:</a:t>
            </a:r>
            <a:r>
              <a:rPr lang="en-US" sz="1600" dirty="0">
                <a:solidFill>
                  <a:schemeClr val="tx2"/>
                </a:solidFill>
                <a:cs typeface="+mn-cs"/>
              </a:rPr>
              <a:t> [</a:t>
            </a:r>
            <a:r>
              <a:rPr lang="en-US" sz="1600" dirty="0">
                <a:solidFill>
                  <a:srgbClr val="FF0000"/>
                </a:solidFill>
                <a:cs typeface="+mn-cs"/>
              </a:rPr>
              <a:t>If this is a proposed revision, cite the original document.</a:t>
            </a:r>
            <a:r>
              <a:rPr lang="en-US" sz="1600" dirty="0">
                <a:solidFill>
                  <a:schemeClr val="tx2"/>
                </a:solidFill>
                <a:cs typeface="+mn-cs"/>
              </a:rPr>
              <a:t>]</a:t>
            </a:r>
          </a:p>
          <a:p>
            <a:pPr eaLnBrk="0" hangingPunct="0">
              <a:spcBef>
                <a:spcPts val="100"/>
              </a:spcBef>
              <a:spcAft>
                <a:spcPts val="100"/>
              </a:spcAft>
              <a:defRPr/>
            </a:pPr>
            <a:r>
              <a:rPr lang="en-US" dirty="0">
                <a:solidFill>
                  <a:schemeClr val="accent2"/>
                </a:solidFill>
                <a:cs typeface="+mn-cs"/>
              </a:rPr>
              <a:t>[If this is a response to a Call for Contributions, cite the name and date of the Call for Contributions to which this document responds, as well as the relevant item number in the Call for Contributions.]</a:t>
            </a:r>
          </a:p>
          <a:p>
            <a:pPr eaLnBrk="0" hangingPunct="0">
              <a:defRPr/>
            </a:pPr>
            <a:r>
              <a:rPr lang="en-US" dirty="0">
                <a:solidFill>
                  <a:schemeClr val="accent2"/>
                </a:solidFill>
                <a:cs typeface="+mn-cs"/>
              </a:rPr>
              <a:t>[Note: Contributions that are not responsive to this section of the template, and contributions which do</a:t>
            </a:r>
          </a:p>
          <a:p>
            <a:pPr eaLnBrk="0" hangingPunct="0">
              <a:defRPr/>
            </a:pPr>
            <a:r>
              <a:rPr lang="en-US" dirty="0">
                <a:solidFill>
                  <a:schemeClr val="accent2"/>
                </a:solidFill>
                <a:cs typeface="+mn-cs"/>
              </a:rPr>
              <a:t>not address the topic under which they are submitted, may be refused or consigned to the “General Contributions” area.]	</a:t>
            </a:r>
            <a:endParaRPr lang="en-US" dirty="0">
              <a:solidFill>
                <a:schemeClr val="tx2"/>
              </a:solidFill>
              <a:cs typeface="+mn-cs"/>
            </a:endParaRPr>
          </a:p>
          <a:p>
            <a:pPr eaLnBrk="0" hangingPunct="0">
              <a:spcBef>
                <a:spcPts val="600"/>
              </a:spcBef>
              <a:spcAft>
                <a:spcPts val="600"/>
              </a:spcAft>
              <a:defRPr/>
            </a:pPr>
            <a:r>
              <a:rPr lang="en-US" sz="1600" b="1" dirty="0">
                <a:solidFill>
                  <a:schemeClr val="tx2"/>
                </a:solidFill>
                <a:cs typeface="+mn-cs"/>
              </a:rPr>
              <a:t>Abstract:</a:t>
            </a:r>
            <a:r>
              <a:rPr lang="en-US" sz="1600" dirty="0">
                <a:solidFill>
                  <a:schemeClr val="tx2"/>
                </a:solidFill>
                <a:cs typeface="+mn-cs"/>
              </a:rPr>
              <a:t>	</a:t>
            </a:r>
            <a:r>
              <a:rPr lang="en-US" sz="1600" dirty="0" smtClean="0">
                <a:solidFill>
                  <a:schemeClr val="tx2"/>
                </a:solidFill>
                <a:cs typeface="+mn-cs"/>
              </a:rPr>
              <a:t>[</a:t>
            </a:r>
            <a:r>
              <a:rPr lang="en-US" sz="1600" dirty="0" smtClean="0">
                <a:solidFill>
                  <a:srgbClr val="FF0000"/>
                </a:solidFill>
                <a:cs typeface="+mn-cs"/>
              </a:rPr>
              <a:t>A presentation of the significant PTC systems developed since 1980</a:t>
            </a:r>
            <a:r>
              <a:rPr lang="en-US" sz="1600" dirty="0" smtClean="0">
                <a:solidFill>
                  <a:schemeClr val="tx2"/>
                </a:solidFill>
                <a:cs typeface="+mn-cs"/>
              </a:rPr>
              <a:t>]</a:t>
            </a:r>
            <a:endParaRPr lang="en-US" sz="1600" dirty="0">
              <a:solidFill>
                <a:schemeClr val="tx2"/>
              </a:solidFill>
              <a:cs typeface="+mn-cs"/>
            </a:endParaRPr>
          </a:p>
          <a:p>
            <a:pPr eaLnBrk="0" hangingPunct="0">
              <a:spcBef>
                <a:spcPts val="600"/>
              </a:spcBef>
              <a:spcAft>
                <a:spcPts val="600"/>
              </a:spcAft>
              <a:defRPr/>
            </a:pPr>
            <a:r>
              <a:rPr lang="en-US" sz="1600" b="1" dirty="0">
                <a:solidFill>
                  <a:schemeClr val="tx2"/>
                </a:solidFill>
                <a:cs typeface="+mn-cs"/>
              </a:rPr>
              <a:t>Purpose:</a:t>
            </a:r>
            <a:r>
              <a:rPr lang="en-US" sz="1600" dirty="0">
                <a:solidFill>
                  <a:schemeClr val="tx2"/>
                </a:solidFill>
                <a:cs typeface="+mn-cs"/>
              </a:rPr>
              <a:t>	[</a:t>
            </a:r>
            <a:r>
              <a:rPr lang="en-US" sz="1600" dirty="0">
                <a:solidFill>
                  <a:srgbClr val="FF0000"/>
                </a:solidFill>
                <a:cs typeface="+mn-cs"/>
              </a:rPr>
              <a:t>Intention of this document is </a:t>
            </a:r>
            <a:r>
              <a:rPr lang="en-US" sz="1600" dirty="0" smtClean="0">
                <a:solidFill>
                  <a:srgbClr val="FF0000"/>
                </a:solidFill>
                <a:cs typeface="+mn-cs"/>
              </a:rPr>
              <a:t>to provide some comparative data and historical perspective on the various PTC systems created by partnerships between vendors and sponsoring railroads.  It also explains some of the key radio features of the various systems</a:t>
            </a:r>
            <a:r>
              <a:rPr lang="en-US" sz="1600" dirty="0" smtClean="0">
                <a:solidFill>
                  <a:schemeClr val="tx2"/>
                </a:solidFill>
                <a:cs typeface="+mn-cs"/>
              </a:rPr>
              <a:t>.]</a:t>
            </a:r>
            <a:endParaRPr lang="en-US" sz="1600" dirty="0">
              <a:solidFill>
                <a:schemeClr val="tx2"/>
              </a:solidFill>
              <a:cs typeface="+mn-cs"/>
            </a:endParaRPr>
          </a:p>
          <a:p>
            <a:pPr eaLnBrk="0" hangingPunct="0">
              <a:defRPr/>
            </a:pPr>
            <a:r>
              <a:rPr lang="en-US" sz="1600" b="1" dirty="0">
                <a:solidFill>
                  <a:schemeClr val="tx2"/>
                </a:solidFill>
                <a:cs typeface="+mn-cs"/>
              </a:rPr>
              <a:t>Notice:</a:t>
            </a:r>
            <a:r>
              <a:rPr lang="en-US" sz="1600" dirty="0">
                <a:solidFill>
                  <a:schemeClr val="tx2"/>
                </a:solidFill>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cs typeface="+mn-cs"/>
              </a:rPr>
              <a:t>Release:</a:t>
            </a:r>
            <a:r>
              <a:rPr lang="en-US" sz="1600" dirty="0">
                <a:solidFill>
                  <a:schemeClr val="tx2"/>
                </a:solidFill>
                <a:cs typeface="+mn-cs"/>
              </a:rPr>
              <a:t>	The contributor acknowledges and accepts that this contribution becomes the property of IEEE and may be made publicly available by P802.15.	</a:t>
            </a:r>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3" name="Footer Placeholder 2"/>
          <p:cNvSpPr>
            <a:spLocks noGrp="1"/>
          </p:cNvSpPr>
          <p:nvPr>
            <p:ph type="ftr" sz="quarter" idx="11"/>
          </p:nvPr>
        </p:nvSpPr>
        <p:spPr>
          <a:xfrm>
            <a:off x="3352800" y="6475413"/>
            <a:ext cx="5257800" cy="184666"/>
          </a:xfrm>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smtClean="0"/>
              <a:t>Historic System - PTS</a:t>
            </a:r>
            <a:br>
              <a:rPr lang="en-US" dirty="0" smtClean="0"/>
            </a:br>
            <a:r>
              <a:rPr lang="en-US" sz="2400" dirty="0" smtClean="0"/>
              <a:t>Positive Train Separation</a:t>
            </a:r>
            <a:endParaRPr lang="en-US" dirty="0" smtClean="0"/>
          </a:p>
        </p:txBody>
      </p:sp>
      <p:sp>
        <p:nvSpPr>
          <p:cNvPr id="23554" name="Content Placeholder 2"/>
          <p:cNvSpPr>
            <a:spLocks noGrp="1"/>
          </p:cNvSpPr>
          <p:nvPr>
            <p:ph idx="1"/>
          </p:nvPr>
        </p:nvSpPr>
        <p:spPr>
          <a:xfrm>
            <a:off x="685800" y="1828800"/>
            <a:ext cx="7848600" cy="4114800"/>
          </a:xfrm>
        </p:spPr>
        <p:txBody>
          <a:bodyPr/>
          <a:lstStyle/>
          <a:p>
            <a:pPr lvl="0"/>
            <a:r>
              <a:rPr lang="en-US" sz="2400" dirty="0" smtClean="0"/>
              <a:t>Followed ARES for BN (BNSF), added UP as a partner </a:t>
            </a:r>
          </a:p>
          <a:p>
            <a:pPr lvl="0"/>
            <a:r>
              <a:rPr lang="en-US" sz="2400" dirty="0" smtClean="0"/>
              <a:t>Part of large scale GE-Harris development of optimized train movement mgmt. system</a:t>
            </a:r>
          </a:p>
          <a:p>
            <a:pPr lvl="0"/>
            <a:r>
              <a:rPr lang="en-US" sz="2400" dirty="0" smtClean="0"/>
              <a:t>Collision prevention # 1 goal</a:t>
            </a:r>
          </a:p>
          <a:p>
            <a:pPr lvl="0"/>
            <a:r>
              <a:rPr lang="en-US" sz="2400" dirty="0" smtClean="0"/>
              <a:t>Used Differential GPS for location</a:t>
            </a:r>
          </a:p>
          <a:p>
            <a:pPr lvl="0"/>
            <a:r>
              <a:rPr lang="en-US" sz="2400" dirty="0" smtClean="0"/>
              <a:t>Radio portion: satellite two-way communication</a:t>
            </a:r>
          </a:p>
          <a:p>
            <a:r>
              <a:rPr lang="en-US" sz="2400" dirty="0" smtClean="0"/>
              <a:t>Demonstrated on Oregon/Washington (Portland area) mainlines - 800 miles planned per news articles</a:t>
            </a:r>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4" name="Footer Placeholder 3"/>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85800" y="685800"/>
            <a:ext cx="7772400" cy="762000"/>
          </a:xfrm>
        </p:spPr>
        <p:txBody>
          <a:bodyPr/>
          <a:lstStyle/>
          <a:p>
            <a:pPr eaLnBrk="1" hangingPunct="1"/>
            <a:r>
              <a:rPr lang="en-US" dirty="0" smtClean="0"/>
              <a:t>Historic System - PTS</a:t>
            </a:r>
          </a:p>
        </p:txBody>
      </p:sp>
      <p:sp>
        <p:nvSpPr>
          <p:cNvPr id="23554" name="Content Placeholder 2"/>
          <p:cNvSpPr>
            <a:spLocks noGrp="1"/>
          </p:cNvSpPr>
          <p:nvPr>
            <p:ph idx="1"/>
          </p:nvPr>
        </p:nvSpPr>
        <p:spPr>
          <a:xfrm>
            <a:off x="685800" y="1676400"/>
            <a:ext cx="7620000" cy="4114800"/>
          </a:xfrm>
        </p:spPr>
        <p:txBody>
          <a:bodyPr/>
          <a:lstStyle/>
          <a:p>
            <a:r>
              <a:rPr lang="en-US" sz="2000" dirty="0" smtClean="0"/>
              <a:t>SPONSOR:		BNSF/UP/GE Harris</a:t>
            </a:r>
          </a:p>
          <a:p>
            <a:r>
              <a:rPr lang="en-US" sz="2000" dirty="0" smtClean="0"/>
              <a:t>SUPPLIER(s):	GE-Harris, ROCKWELL and AMCI </a:t>
            </a:r>
          </a:p>
          <a:p>
            <a:r>
              <a:rPr lang="en-US" sz="2000" dirty="0" smtClean="0"/>
              <a:t>STRUCTURE:		</a:t>
            </a:r>
          </a:p>
          <a:p>
            <a:r>
              <a:rPr lang="en-US" sz="2000" dirty="0" smtClean="0"/>
              <a:t>MESSAGING STD:	</a:t>
            </a:r>
          </a:p>
          <a:p>
            <a:r>
              <a:rPr lang="en-US" sz="2000" dirty="0" smtClean="0"/>
              <a:t>MAX BIT RATE:	</a:t>
            </a:r>
          </a:p>
          <a:p>
            <a:r>
              <a:rPr lang="en-US" sz="2000" dirty="0" smtClean="0"/>
              <a:t>FREQ BAND:	UHF/VHF	</a:t>
            </a:r>
          </a:p>
          <a:p>
            <a:r>
              <a:rPr lang="en-US" sz="2000" dirty="0" smtClean="0"/>
              <a:t>RADIO MFGR:	Rockwell ??</a:t>
            </a:r>
          </a:p>
          <a:p>
            <a:r>
              <a:rPr lang="en-US" sz="2000" dirty="0" smtClean="0"/>
              <a:t>COMMS RANGE:	LOS</a:t>
            </a:r>
          </a:p>
          <a:p>
            <a:r>
              <a:rPr lang="en-US" sz="2000" dirty="0" smtClean="0"/>
              <a:t>COMMS BETWEEN:	 Wayside and train</a:t>
            </a:r>
          </a:p>
          <a:p>
            <a:r>
              <a:rPr lang="en-US" sz="2000" dirty="0" smtClean="0"/>
              <a:t>STATUS:		Demonstration discontinued in Oregon/</a:t>
            </a:r>
            <a:br>
              <a:rPr lang="en-US" sz="2000" dirty="0" smtClean="0"/>
            </a:br>
            <a:r>
              <a:rPr lang="en-US" sz="2000" dirty="0" smtClean="0"/>
              <a:t>                                  Washington in 2000.</a:t>
            </a:r>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4" name="Footer Placeholder 3"/>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smtClean="0"/>
              <a:t>Historic System - BART AATC</a:t>
            </a:r>
            <a:br>
              <a:rPr lang="en-US" dirty="0" smtClean="0"/>
            </a:br>
            <a:r>
              <a:rPr lang="en-US" sz="2400" dirty="0" smtClean="0"/>
              <a:t>Advanced Automated Train Control</a:t>
            </a:r>
            <a:endParaRPr lang="en-US" dirty="0" smtClean="0"/>
          </a:p>
        </p:txBody>
      </p:sp>
      <p:sp>
        <p:nvSpPr>
          <p:cNvPr id="3" name="Content Placeholder 2"/>
          <p:cNvSpPr>
            <a:spLocks noGrp="1"/>
          </p:cNvSpPr>
          <p:nvPr>
            <p:ph idx="1"/>
          </p:nvPr>
        </p:nvSpPr>
        <p:spPr>
          <a:xfrm>
            <a:off x="685800" y="1752600"/>
            <a:ext cx="7924800" cy="4724400"/>
          </a:xfrm>
        </p:spPr>
        <p:txBody>
          <a:bodyPr>
            <a:normAutofit fontScale="62500" lnSpcReduction="20000"/>
          </a:bodyPr>
          <a:lstStyle/>
          <a:p>
            <a:pPr lvl="0"/>
            <a:r>
              <a:rPr lang="en-US" sz="3800" dirty="0" smtClean="0"/>
              <a:t>Planned to replace long-troubled BART track circuit based designs in a “standalone” manner.  Several “kludges” for train separation would be replaced.</a:t>
            </a:r>
          </a:p>
          <a:p>
            <a:pPr lvl="0"/>
            <a:r>
              <a:rPr lang="en-US" sz="3800" dirty="0" smtClean="0"/>
              <a:t>Applied first to original BART territory.</a:t>
            </a:r>
          </a:p>
          <a:p>
            <a:pPr lvl="0"/>
            <a:r>
              <a:rPr lang="en-US" sz="3800" dirty="0" smtClean="0"/>
              <a:t>Derived from military vehicle location and </a:t>
            </a:r>
            <a:r>
              <a:rPr lang="en-US" sz="3800" dirty="0" err="1" smtClean="0"/>
              <a:t>comms</a:t>
            </a:r>
            <a:r>
              <a:rPr lang="en-US" sz="3800" dirty="0" smtClean="0"/>
              <a:t> system by Hughes Aircraft later acquired by Raytheon.</a:t>
            </a:r>
          </a:p>
          <a:p>
            <a:pPr lvl="0"/>
            <a:r>
              <a:rPr lang="en-US" sz="3800" dirty="0" smtClean="0"/>
              <a:t>RF </a:t>
            </a:r>
            <a:r>
              <a:rPr lang="en-US" sz="3800" dirty="0" err="1" smtClean="0"/>
              <a:t>comms</a:t>
            </a:r>
            <a:r>
              <a:rPr lang="en-US" sz="3800" dirty="0" smtClean="0"/>
              <a:t> provided location by triangulation plus high speed data </a:t>
            </a:r>
            <a:r>
              <a:rPr lang="en-US" sz="3800" dirty="0" err="1" smtClean="0"/>
              <a:t>comms</a:t>
            </a:r>
            <a:r>
              <a:rPr lang="en-US" sz="3800" dirty="0" smtClean="0"/>
              <a:t> with trains.</a:t>
            </a:r>
          </a:p>
          <a:p>
            <a:pPr lvl="0"/>
            <a:r>
              <a:rPr lang="en-US" sz="3800" dirty="0" smtClean="0"/>
              <a:t>Turned over to Harmon when Raytheon realized they couldn’t commercialize.</a:t>
            </a:r>
          </a:p>
          <a:p>
            <a:pPr lvl="0"/>
            <a:r>
              <a:rPr lang="en-US" sz="3800" dirty="0" smtClean="0"/>
              <a:t>Many technical issues with translating from surface to subway application.</a:t>
            </a:r>
          </a:p>
          <a:p>
            <a:pPr lvl="0"/>
            <a:r>
              <a:rPr lang="en-US" sz="3800" dirty="0" smtClean="0"/>
              <a:t>Development halted by GE after takeover of Harmon and subsequent customer issues.</a:t>
            </a:r>
          </a:p>
          <a:p>
            <a:pPr eaLnBrk="1" hangingPunct="1">
              <a:defRPr/>
            </a:pPr>
            <a:endParaRPr lang="en-US" dirty="0" smtClean="0"/>
          </a:p>
        </p:txBody>
      </p:sp>
      <p:sp>
        <p:nvSpPr>
          <p:cNvPr id="4" name="Date Placeholder 3"/>
          <p:cNvSpPr>
            <a:spLocks noGrp="1"/>
          </p:cNvSpPr>
          <p:nvPr>
            <p:ph type="dt" sz="quarter"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533400"/>
            <a:ext cx="7772400" cy="1066800"/>
          </a:xfrm>
        </p:spPr>
        <p:txBody>
          <a:bodyPr/>
          <a:lstStyle/>
          <a:p>
            <a:pPr eaLnBrk="1" hangingPunct="1"/>
            <a:r>
              <a:rPr lang="en-US" dirty="0" smtClean="0"/>
              <a:t>Historic System - BART AATC</a:t>
            </a:r>
          </a:p>
        </p:txBody>
      </p:sp>
      <p:sp>
        <p:nvSpPr>
          <p:cNvPr id="3" name="Content Placeholder 2"/>
          <p:cNvSpPr>
            <a:spLocks noGrp="1"/>
          </p:cNvSpPr>
          <p:nvPr>
            <p:ph idx="1"/>
          </p:nvPr>
        </p:nvSpPr>
        <p:spPr>
          <a:xfrm>
            <a:off x="762000" y="1600200"/>
            <a:ext cx="7772400" cy="4114800"/>
          </a:xfrm>
        </p:spPr>
        <p:txBody>
          <a:bodyPr>
            <a:normAutofit fontScale="62500" lnSpcReduction="20000"/>
          </a:bodyPr>
          <a:lstStyle/>
          <a:p>
            <a:r>
              <a:rPr lang="en-US" dirty="0" smtClean="0"/>
              <a:t>SYSTEM:		Advanced Automatic Train Control (BART)</a:t>
            </a:r>
          </a:p>
          <a:p>
            <a:r>
              <a:rPr lang="en-US" dirty="0" smtClean="0"/>
              <a:t>SUPPLIER(s):	Raytheon then Harmon then GE</a:t>
            </a:r>
          </a:p>
          <a:p>
            <a:r>
              <a:rPr lang="en-US" dirty="0" smtClean="0"/>
              <a:t>STRUCTURE:	ISO 7 layer</a:t>
            </a:r>
          </a:p>
          <a:p>
            <a:r>
              <a:rPr lang="en-US" dirty="0" smtClean="0"/>
              <a:t>MESSAGING STD:	Military EPLRS</a:t>
            </a:r>
          </a:p>
          <a:p>
            <a:r>
              <a:rPr lang="en-US" dirty="0" smtClean="0"/>
              <a:t>MAX BIT RATE:	Very </a:t>
            </a:r>
            <a:r>
              <a:rPr lang="en-US" dirty="0" smtClean="0"/>
              <a:t>high - 128 KBPS </a:t>
            </a:r>
            <a:endParaRPr lang="en-US" dirty="0" smtClean="0"/>
          </a:p>
          <a:p>
            <a:r>
              <a:rPr lang="en-US" dirty="0" smtClean="0"/>
              <a:t>FREQ BAND:	UHF – military 420 MHz proposed</a:t>
            </a:r>
          </a:p>
          <a:p>
            <a:r>
              <a:rPr lang="en-US" dirty="0" smtClean="0"/>
              <a:t>RADIO MFGR:	Raytheon (for demonstrations)</a:t>
            </a:r>
          </a:p>
          <a:p>
            <a:r>
              <a:rPr lang="en-US" dirty="0" smtClean="0"/>
              <a:t>COMMS RANGE:	Short range multiple TX/RX for location</a:t>
            </a:r>
            <a:br>
              <a:rPr lang="en-US" dirty="0" smtClean="0"/>
            </a:br>
            <a:r>
              <a:rPr lang="en-US" dirty="0" smtClean="0"/>
              <a:t>			and data </a:t>
            </a:r>
            <a:r>
              <a:rPr lang="en-US" dirty="0" err="1" smtClean="0"/>
              <a:t>xmission</a:t>
            </a:r>
            <a:endParaRPr lang="en-US" dirty="0" smtClean="0"/>
          </a:p>
          <a:p>
            <a:r>
              <a:rPr lang="en-US" dirty="0" smtClean="0"/>
              <a:t>COMMS BETWEEN:	 Among multiple waysides and to trains</a:t>
            </a:r>
            <a:br>
              <a:rPr lang="en-US" dirty="0" smtClean="0"/>
            </a:br>
            <a:r>
              <a:rPr lang="en-US" dirty="0" smtClean="0"/>
              <a:t>			 at all times</a:t>
            </a:r>
          </a:p>
          <a:p>
            <a:r>
              <a:rPr lang="en-US" dirty="0" smtClean="0"/>
              <a:t>STATUS:		Contract cancelled / project abandoned</a:t>
            </a:r>
            <a:br>
              <a:rPr lang="en-US" dirty="0" smtClean="0"/>
            </a:br>
            <a:r>
              <a:rPr lang="en-US" dirty="0" smtClean="0"/>
              <a:t>			by GE after Harmon acquisition.</a:t>
            </a:r>
          </a:p>
          <a:p>
            <a:pPr eaLnBrk="1" hangingPunct="1">
              <a:defRPr/>
            </a:pPr>
            <a:endParaRPr lang="en-US" dirty="0" smtClean="0"/>
          </a:p>
        </p:txBody>
      </p:sp>
      <p:sp>
        <p:nvSpPr>
          <p:cNvPr id="4" name="Date Placeholder 3"/>
          <p:cNvSpPr>
            <a:spLocks noGrp="1"/>
          </p:cNvSpPr>
          <p:nvPr>
            <p:ph type="dt" sz="quarter"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a:xfrm>
            <a:off x="5486400" y="6475413"/>
            <a:ext cx="3124200" cy="369332"/>
          </a:xfrm>
        </p:spPr>
        <p:txBody>
          <a:bodyPr/>
          <a:lstStyle/>
          <a:p>
            <a:pPr>
              <a:defRPr/>
            </a:pPr>
            <a:r>
              <a:rPr lang="en-US" dirty="0"/>
              <a:t>Ken Jackson, Rail Safety Consulting</a:t>
            </a:r>
          </a:p>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dirty="0" smtClean="0"/>
              <a:t>Historic System - NAJPTC (IDOT PTC)</a:t>
            </a:r>
            <a:br>
              <a:rPr lang="en-US" dirty="0" smtClean="0"/>
            </a:br>
            <a:r>
              <a:rPr lang="en-US" sz="2400" dirty="0" smtClean="0"/>
              <a:t>North American Joint Positive Train Control - Illinois DOT</a:t>
            </a:r>
            <a:endParaRPr lang="en-US" dirty="0" smtClean="0"/>
          </a:p>
        </p:txBody>
      </p:sp>
      <p:sp>
        <p:nvSpPr>
          <p:cNvPr id="3" name="Content Placeholder 2"/>
          <p:cNvSpPr>
            <a:spLocks noGrp="1"/>
          </p:cNvSpPr>
          <p:nvPr>
            <p:ph sz="half" idx="1"/>
          </p:nvPr>
        </p:nvSpPr>
        <p:spPr>
          <a:xfrm>
            <a:off x="685800" y="1828800"/>
            <a:ext cx="7848600" cy="4419600"/>
          </a:xfrm>
        </p:spPr>
        <p:txBody>
          <a:bodyPr>
            <a:normAutofit fontScale="62500" lnSpcReduction="20000"/>
          </a:bodyPr>
          <a:lstStyle/>
          <a:p>
            <a:pPr lvl="0"/>
            <a:r>
              <a:rPr lang="en-US" dirty="0" smtClean="0"/>
              <a:t>Also known as North American Joint PTC (NAJPTC) demonstration.</a:t>
            </a:r>
          </a:p>
          <a:p>
            <a:pPr lvl="0"/>
            <a:r>
              <a:rPr lang="en-US" dirty="0" smtClean="0"/>
              <a:t>Started  in 1995 with Southern Pacific, ARINC and CANAC using ATCS design.</a:t>
            </a:r>
          </a:p>
          <a:p>
            <a:pPr lvl="0"/>
            <a:r>
              <a:rPr lang="en-US" dirty="0" smtClean="0"/>
              <a:t>Led by FRA, contracted to TTCI as client systems engineer and LMCo as supplier.</a:t>
            </a:r>
          </a:p>
          <a:p>
            <a:pPr lvl="0"/>
            <a:r>
              <a:rPr lang="en-US" dirty="0" smtClean="0"/>
              <a:t>Wayside centric system – train profiles sent from “zone controller ” computer server, onboard database limited in scope.  Digital distribution of bulletins and authorities planned.</a:t>
            </a:r>
          </a:p>
          <a:p>
            <a:pPr lvl="0"/>
            <a:r>
              <a:rPr lang="en-US" dirty="0" smtClean="0"/>
              <a:t>Onboard equip subcontracted to Wabtec.</a:t>
            </a:r>
          </a:p>
          <a:p>
            <a:pPr lvl="0"/>
            <a:r>
              <a:rPr lang="en-US" dirty="0" smtClean="0"/>
              <a:t>Operate standalone on prior dark territory (virtual signaling) and as overlay on CTC.</a:t>
            </a:r>
          </a:p>
          <a:p>
            <a:pPr lvl="0"/>
            <a:r>
              <a:rPr lang="en-US" dirty="0" smtClean="0"/>
              <a:t>Intended to demonstrate vital operation with high speed passenger &amp; freight.</a:t>
            </a:r>
          </a:p>
          <a:p>
            <a:pPr lvl="0"/>
            <a:r>
              <a:rPr lang="en-US" dirty="0" smtClean="0"/>
              <a:t>Advanced crossing </a:t>
            </a:r>
            <a:r>
              <a:rPr lang="en-US" dirty="0" smtClean="0"/>
              <a:t>activation by ITCS </a:t>
            </a:r>
            <a:r>
              <a:rPr lang="en-US" dirty="0" smtClean="0"/>
              <a:t>and quad gates – some crossing </a:t>
            </a:r>
            <a:r>
              <a:rPr lang="en-US" dirty="0" smtClean="0"/>
              <a:t>eliminations, </a:t>
            </a:r>
            <a:r>
              <a:rPr lang="en-US" dirty="0" smtClean="0"/>
              <a:t>all to support 110 mph passenger operations.</a:t>
            </a:r>
          </a:p>
          <a:p>
            <a:pPr lvl="0"/>
            <a:r>
              <a:rPr lang="en-US" dirty="0" smtClean="0"/>
              <a:t>Host railroad was UP with Amtrak participation.</a:t>
            </a:r>
          </a:p>
          <a:p>
            <a:pPr eaLnBrk="1" hangingPunct="1">
              <a:defRPr/>
            </a:pPr>
            <a:endParaRPr lang="en-US" dirty="0" smtClean="0"/>
          </a:p>
        </p:txBody>
      </p:sp>
      <p:sp>
        <p:nvSpPr>
          <p:cNvPr id="12" name="Date Placeholder 11"/>
          <p:cNvSpPr>
            <a:spLocks noGrp="1"/>
          </p:cNvSpPr>
          <p:nvPr>
            <p:ph type="dt" sz="quarter" idx="10"/>
          </p:nvPr>
        </p:nvSpPr>
        <p:spPr/>
        <p:txBody>
          <a:bodyPr/>
          <a:lstStyle/>
          <a:p>
            <a:pPr>
              <a:defRPr/>
            </a:pPr>
            <a:r>
              <a:rPr lang="en-US" dirty="0" smtClean="0"/>
              <a:t>May </a:t>
            </a:r>
            <a:r>
              <a:rPr lang="en-US" dirty="0"/>
              <a:t>2012</a:t>
            </a:r>
          </a:p>
        </p:txBody>
      </p:sp>
      <p:sp>
        <p:nvSpPr>
          <p:cNvPr id="15" name="Footer Placeholder 14"/>
          <p:cNvSpPr>
            <a:spLocks noGrp="1"/>
          </p:cNvSpPr>
          <p:nvPr>
            <p:ph type="ftr" sz="quarter" idx="11"/>
          </p:nvPr>
        </p:nvSpPr>
        <p:spPr>
          <a:xfrm>
            <a:off x="5486400" y="6475413"/>
            <a:ext cx="3124200" cy="369332"/>
          </a:xfrm>
        </p:spPr>
        <p:txBody>
          <a:bodyPr/>
          <a:lstStyle/>
          <a:p>
            <a:pPr>
              <a:defRPr/>
            </a:pPr>
            <a:r>
              <a:rPr lang="en-US" dirty="0" smtClean="0"/>
              <a:t>Ken Jackson, Rail Safety Consulting</a:t>
            </a:r>
          </a:p>
          <a:p>
            <a:pP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685800"/>
            <a:ext cx="7772400" cy="762000"/>
          </a:xfrm>
        </p:spPr>
        <p:txBody>
          <a:bodyPr/>
          <a:lstStyle/>
          <a:p>
            <a:pPr eaLnBrk="1" hangingPunct="1"/>
            <a:r>
              <a:rPr lang="en-US" dirty="0" smtClean="0"/>
              <a:t>Historic System - NAJPTC (IDOT PTC)</a:t>
            </a:r>
          </a:p>
        </p:txBody>
      </p:sp>
      <p:sp>
        <p:nvSpPr>
          <p:cNvPr id="3" name="Content Placeholder 2"/>
          <p:cNvSpPr>
            <a:spLocks noGrp="1"/>
          </p:cNvSpPr>
          <p:nvPr>
            <p:ph sz="half" idx="1"/>
          </p:nvPr>
        </p:nvSpPr>
        <p:spPr>
          <a:xfrm>
            <a:off x="685800" y="1676400"/>
            <a:ext cx="7848600" cy="4419600"/>
          </a:xfrm>
        </p:spPr>
        <p:txBody>
          <a:bodyPr>
            <a:normAutofit fontScale="62500" lnSpcReduction="20000"/>
          </a:bodyPr>
          <a:lstStyle/>
          <a:p>
            <a:r>
              <a:rPr lang="en-US" sz="3200" dirty="0" smtClean="0"/>
              <a:t>SPONSOR:		IDOT/FRA/UP/AMTRAK/TTCI/AAR</a:t>
            </a:r>
          </a:p>
          <a:p>
            <a:r>
              <a:rPr lang="en-US" sz="3200" dirty="0" smtClean="0"/>
              <a:t>SUPPLIER(s):	Lockheed Martin with Wabtec Onboard</a:t>
            </a:r>
          </a:p>
          <a:p>
            <a:r>
              <a:rPr lang="en-US" sz="3200" dirty="0" smtClean="0"/>
              <a:t>STRUCTURE:	 ISO 7 Layer, Synchronous HDLC-LAPB	</a:t>
            </a:r>
          </a:p>
          <a:p>
            <a:r>
              <a:rPr lang="en-US" sz="3200" dirty="0" smtClean="0"/>
              <a:t>MESSAGING STD:	ATCS 200</a:t>
            </a:r>
          </a:p>
          <a:p>
            <a:r>
              <a:rPr lang="en-US" sz="3200" dirty="0" smtClean="0"/>
              <a:t>MAX BIT RATE:	9600 Bits/sec</a:t>
            </a:r>
          </a:p>
          <a:p>
            <a:r>
              <a:rPr lang="en-US" sz="3200" dirty="0" smtClean="0"/>
              <a:t>FREQ BAND:	VHF		</a:t>
            </a:r>
          </a:p>
          <a:p>
            <a:r>
              <a:rPr lang="en-US" sz="3200" dirty="0" smtClean="0"/>
              <a:t>RADIO MFGR:	</a:t>
            </a:r>
          </a:p>
          <a:p>
            <a:r>
              <a:rPr lang="en-US" sz="3200" dirty="0" smtClean="0"/>
              <a:t>DISTANCE RANGE:	LOS</a:t>
            </a:r>
          </a:p>
          <a:p>
            <a:r>
              <a:rPr lang="en-US" sz="3200" dirty="0" smtClean="0"/>
              <a:t>COMMS BETWEEN:	Train to Wayside Zone Controller</a:t>
            </a:r>
          </a:p>
          <a:p>
            <a:pPr eaLnBrk="1" hangingPunct="1">
              <a:defRPr/>
            </a:pPr>
            <a:endParaRPr lang="en-US" dirty="0" smtClean="0"/>
          </a:p>
        </p:txBody>
      </p:sp>
      <p:sp>
        <p:nvSpPr>
          <p:cNvPr id="12" name="Date Placeholder 11"/>
          <p:cNvSpPr>
            <a:spLocks noGrp="1"/>
          </p:cNvSpPr>
          <p:nvPr>
            <p:ph type="dt" sz="quarter" idx="10"/>
          </p:nvPr>
        </p:nvSpPr>
        <p:spPr/>
        <p:txBody>
          <a:bodyPr/>
          <a:lstStyle/>
          <a:p>
            <a:pPr>
              <a:defRPr/>
            </a:pPr>
            <a:r>
              <a:rPr lang="en-US" dirty="0" smtClean="0"/>
              <a:t>May </a:t>
            </a:r>
            <a:r>
              <a:rPr lang="en-US" dirty="0"/>
              <a:t>2012</a:t>
            </a:r>
          </a:p>
        </p:txBody>
      </p:sp>
      <p:sp>
        <p:nvSpPr>
          <p:cNvPr id="15" name="Footer Placeholder 14"/>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smtClean="0"/>
              <a:t>Historic System - EMTS (I - VII)</a:t>
            </a:r>
            <a:br>
              <a:rPr lang="en-US" dirty="0" smtClean="0"/>
            </a:br>
            <a:r>
              <a:rPr lang="en-US" sz="2400" dirty="0" smtClean="0"/>
              <a:t>Electronic Train Management System</a:t>
            </a:r>
            <a:endParaRPr lang="en-US" dirty="0" smtClean="0"/>
          </a:p>
        </p:txBody>
      </p:sp>
      <p:sp>
        <p:nvSpPr>
          <p:cNvPr id="9" name="Content Placeholder 8"/>
          <p:cNvSpPr>
            <a:spLocks noGrp="1"/>
          </p:cNvSpPr>
          <p:nvPr>
            <p:ph idx="1"/>
          </p:nvPr>
        </p:nvSpPr>
        <p:spPr>
          <a:xfrm>
            <a:off x="685800" y="1905000"/>
            <a:ext cx="7772400" cy="4114800"/>
          </a:xfrm>
        </p:spPr>
        <p:txBody>
          <a:bodyPr/>
          <a:lstStyle/>
          <a:p>
            <a:pPr lvl="0"/>
            <a:r>
              <a:rPr lang="en-US" sz="2400" dirty="0" smtClean="0"/>
              <a:t>System development contracted by BNSF to Wabtec</a:t>
            </a:r>
          </a:p>
          <a:p>
            <a:pPr lvl="0"/>
            <a:r>
              <a:rPr lang="en-US" sz="2400" dirty="0" smtClean="0"/>
              <a:t>Work started in late 1990s after PTS and ARES</a:t>
            </a:r>
          </a:p>
          <a:p>
            <a:pPr lvl="0"/>
            <a:r>
              <a:rPr lang="en-US" sz="2400" dirty="0" smtClean="0"/>
              <a:t>Non-vital overlay with continuous in-cab display</a:t>
            </a:r>
          </a:p>
          <a:p>
            <a:pPr lvl="0"/>
            <a:r>
              <a:rPr lang="en-US" sz="2400" dirty="0" smtClean="0"/>
              <a:t>Deployed in several territories with different operating methods.</a:t>
            </a:r>
          </a:p>
          <a:p>
            <a:pPr lvl="0"/>
            <a:r>
              <a:rPr lang="en-US" sz="2400" dirty="0" smtClean="0"/>
              <a:t>BNSF continues to expand and refine ETMS, I-ETMS is a spin off.</a:t>
            </a:r>
          </a:p>
          <a:p>
            <a:pPr lvl="0"/>
            <a:r>
              <a:rPr lang="en-US" sz="2400" dirty="0" smtClean="0"/>
              <a:t>Uses </a:t>
            </a:r>
            <a:r>
              <a:rPr lang="en-US" sz="2400" dirty="0" err="1" smtClean="0"/>
              <a:t>MeteorComm</a:t>
            </a:r>
            <a:r>
              <a:rPr lang="en-US" sz="2400" dirty="0" smtClean="0"/>
              <a:t> radio</a:t>
            </a:r>
          </a:p>
          <a:p>
            <a:endParaRPr lang="en-US" sz="2400" dirty="0"/>
          </a:p>
        </p:txBody>
      </p:sp>
      <p:sp>
        <p:nvSpPr>
          <p:cNvPr id="7" name="Date Placeholder 6"/>
          <p:cNvSpPr>
            <a:spLocks noGrp="1"/>
          </p:cNvSpPr>
          <p:nvPr>
            <p:ph type="dt" sz="half" idx="10"/>
          </p:nvPr>
        </p:nvSpPr>
        <p:spPr/>
        <p:txBody>
          <a:bodyPr/>
          <a:lstStyle/>
          <a:p>
            <a:pPr>
              <a:defRPr/>
            </a:pPr>
            <a:r>
              <a:rPr lang="en-US" dirty="0" smtClean="0"/>
              <a:t>May </a:t>
            </a:r>
            <a:r>
              <a:rPr lang="en-US" dirty="0"/>
              <a:t>2012</a:t>
            </a:r>
          </a:p>
        </p:txBody>
      </p:sp>
      <p:sp>
        <p:nvSpPr>
          <p:cNvPr id="8" name="Footer Placeholder 7"/>
          <p:cNvSpPr>
            <a:spLocks noGrp="1"/>
          </p:cNvSpPr>
          <p:nvPr>
            <p:ph type="ftr" sz="quarter" idx="11"/>
          </p:nvPr>
        </p:nvSpPr>
        <p:spPr>
          <a:xfrm>
            <a:off x="5486400" y="6475413"/>
            <a:ext cx="3124200" cy="369332"/>
          </a:xfrm>
        </p:spPr>
        <p:txBody>
          <a:bodyPr/>
          <a:lstStyle/>
          <a:p>
            <a:pPr>
              <a:defRPr/>
            </a:pPr>
            <a:r>
              <a:rPr lang="en-US" dirty="0"/>
              <a:t>Ken Jackson, Rail Safety Consulting</a:t>
            </a:r>
          </a:p>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685800"/>
            <a:ext cx="7772400" cy="838200"/>
          </a:xfrm>
        </p:spPr>
        <p:txBody>
          <a:bodyPr/>
          <a:lstStyle/>
          <a:p>
            <a:pPr eaLnBrk="1" hangingPunct="1"/>
            <a:r>
              <a:rPr lang="en-US" dirty="0" smtClean="0"/>
              <a:t>Historic System - EMTS (I - VII)</a:t>
            </a:r>
          </a:p>
        </p:txBody>
      </p:sp>
      <p:sp>
        <p:nvSpPr>
          <p:cNvPr id="9" name="Content Placeholder 8"/>
          <p:cNvSpPr>
            <a:spLocks noGrp="1"/>
          </p:cNvSpPr>
          <p:nvPr>
            <p:ph idx="1"/>
          </p:nvPr>
        </p:nvSpPr>
        <p:spPr>
          <a:xfrm>
            <a:off x="685800" y="1600200"/>
            <a:ext cx="7772400" cy="4724400"/>
          </a:xfrm>
        </p:spPr>
        <p:txBody>
          <a:bodyPr/>
          <a:lstStyle/>
          <a:p>
            <a:r>
              <a:rPr lang="en-US" sz="2000" dirty="0" smtClean="0"/>
              <a:t>SPONSOR:		BNSF</a:t>
            </a:r>
          </a:p>
          <a:p>
            <a:r>
              <a:rPr lang="en-US" sz="2000" dirty="0" smtClean="0"/>
              <a:t>SUPPLIER(s):	Wabtec</a:t>
            </a:r>
          </a:p>
          <a:p>
            <a:r>
              <a:rPr lang="en-US" sz="2000" dirty="0" smtClean="0"/>
              <a:t>STRUCTURE:		</a:t>
            </a:r>
          </a:p>
          <a:p>
            <a:r>
              <a:rPr lang="en-US" sz="2000" dirty="0" smtClean="0"/>
              <a:t>MESSAGING STD:	</a:t>
            </a:r>
            <a:r>
              <a:rPr lang="en-US" sz="2000" dirty="0" err="1" smtClean="0"/>
              <a:t>MeteorComm</a:t>
            </a:r>
            <a:r>
              <a:rPr lang="en-US" sz="2000" dirty="0" smtClean="0"/>
              <a:t> proprietary</a:t>
            </a:r>
          </a:p>
          <a:p>
            <a:r>
              <a:rPr lang="en-US" sz="2000" dirty="0" smtClean="0"/>
              <a:t>MAX BIT RATE:	</a:t>
            </a:r>
          </a:p>
          <a:p>
            <a:r>
              <a:rPr lang="en-US" sz="2000" dirty="0" smtClean="0"/>
              <a:t>FREQ BAND:	900 MHz being converted to 220 MHz</a:t>
            </a:r>
          </a:p>
          <a:p>
            <a:r>
              <a:rPr lang="en-US" sz="2000" dirty="0" smtClean="0"/>
              <a:t>RADIO MFGR:	</a:t>
            </a:r>
            <a:r>
              <a:rPr lang="en-US" sz="2000" dirty="0" err="1" smtClean="0"/>
              <a:t>MeteorComm</a:t>
            </a:r>
            <a:endParaRPr lang="en-US" sz="2000" dirty="0" smtClean="0"/>
          </a:p>
          <a:p>
            <a:r>
              <a:rPr lang="en-US" sz="2000" dirty="0" smtClean="0"/>
              <a:t>COMMS RANGE:	LOS</a:t>
            </a:r>
          </a:p>
          <a:p>
            <a:r>
              <a:rPr lang="en-US" sz="2000" dirty="0" smtClean="0"/>
              <a:t>COMMS BETWEEN:	Wayside and Locomotive &amp; Office and Locomotive</a:t>
            </a:r>
          </a:p>
          <a:p>
            <a:r>
              <a:rPr lang="en-US" sz="2000" dirty="0" smtClean="0"/>
              <a:t>STATUS:		In service on several different territories,</a:t>
            </a:r>
            <a:br>
              <a:rPr lang="en-US" sz="2000" dirty="0" smtClean="0"/>
            </a:br>
            <a:r>
              <a:rPr lang="en-US" sz="2000" dirty="0" smtClean="0"/>
              <a:t>			being expanded per RSIA 08</a:t>
            </a:r>
          </a:p>
          <a:p>
            <a:endParaRPr lang="en-US" sz="2000" dirty="0"/>
          </a:p>
        </p:txBody>
      </p:sp>
      <p:sp>
        <p:nvSpPr>
          <p:cNvPr id="7" name="Date Placeholder 6"/>
          <p:cNvSpPr>
            <a:spLocks noGrp="1"/>
          </p:cNvSpPr>
          <p:nvPr>
            <p:ph type="dt" sz="half" idx="10"/>
          </p:nvPr>
        </p:nvSpPr>
        <p:spPr/>
        <p:txBody>
          <a:bodyPr/>
          <a:lstStyle/>
          <a:p>
            <a:pPr>
              <a:defRPr/>
            </a:pPr>
            <a:r>
              <a:rPr lang="en-US" dirty="0" smtClean="0"/>
              <a:t>May </a:t>
            </a:r>
            <a:r>
              <a:rPr lang="en-US" dirty="0"/>
              <a:t>2012</a:t>
            </a:r>
          </a:p>
        </p:txBody>
      </p:sp>
      <p:sp>
        <p:nvSpPr>
          <p:cNvPr id="8" name="Footer Placeholder 7"/>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smtClean="0"/>
              <a:t>Historic System - CBTM</a:t>
            </a:r>
            <a:br>
              <a:rPr lang="en-US" dirty="0" smtClean="0"/>
            </a:br>
            <a:r>
              <a:rPr lang="en-US" sz="2400" dirty="0" smtClean="0"/>
              <a:t>Communications Based Train Management </a:t>
            </a:r>
          </a:p>
        </p:txBody>
      </p:sp>
      <p:sp>
        <p:nvSpPr>
          <p:cNvPr id="22" name="Date Placeholder 21"/>
          <p:cNvSpPr>
            <a:spLocks noGrp="1"/>
          </p:cNvSpPr>
          <p:nvPr>
            <p:ph type="dt" sz="quarter" idx="10"/>
          </p:nvPr>
        </p:nvSpPr>
        <p:spPr/>
        <p:txBody>
          <a:bodyPr/>
          <a:lstStyle/>
          <a:p>
            <a:pPr>
              <a:defRPr/>
            </a:pPr>
            <a:r>
              <a:rPr lang="en-US" dirty="0" smtClean="0"/>
              <a:t>May </a:t>
            </a:r>
            <a:r>
              <a:rPr lang="en-US" dirty="0"/>
              <a:t>2012</a:t>
            </a:r>
          </a:p>
        </p:txBody>
      </p:sp>
      <p:sp>
        <p:nvSpPr>
          <p:cNvPr id="23" name="Footer Placeholder 22"/>
          <p:cNvSpPr>
            <a:spLocks noGrp="1"/>
          </p:cNvSpPr>
          <p:nvPr>
            <p:ph type="ftr" sz="quarter" idx="11"/>
          </p:nvPr>
        </p:nvSpPr>
        <p:spPr>
          <a:xfrm>
            <a:off x="5486400" y="6475413"/>
            <a:ext cx="3124200" cy="184666"/>
          </a:xfrm>
        </p:spPr>
        <p:txBody>
          <a:bodyPr/>
          <a:lstStyle/>
          <a:p>
            <a:pPr>
              <a:defRPr/>
            </a:pPr>
            <a:r>
              <a:rPr lang="en-US" dirty="0" smtClean="0"/>
              <a:t>Ken Jackson, Rail Safety Consulting</a:t>
            </a:r>
          </a:p>
        </p:txBody>
      </p:sp>
      <p:sp>
        <p:nvSpPr>
          <p:cNvPr id="8" name="Content Placeholder 7"/>
          <p:cNvSpPr>
            <a:spLocks noGrp="1"/>
          </p:cNvSpPr>
          <p:nvPr>
            <p:ph sz="half" idx="1"/>
          </p:nvPr>
        </p:nvSpPr>
        <p:spPr>
          <a:xfrm>
            <a:off x="762000" y="1828800"/>
            <a:ext cx="7848600" cy="4724400"/>
          </a:xfrm>
        </p:spPr>
        <p:txBody>
          <a:bodyPr/>
          <a:lstStyle/>
          <a:p>
            <a:pPr lvl="0"/>
            <a:r>
              <a:rPr lang="en-US" sz="2400" dirty="0" smtClean="0"/>
              <a:t>Non-vital overlay PTC system from Wabtec</a:t>
            </a:r>
          </a:p>
          <a:p>
            <a:pPr lvl="0"/>
            <a:r>
              <a:rPr lang="en-US" sz="2400" dirty="0" smtClean="0"/>
              <a:t>First application specific to “dark” territory, signaled operation to come later</a:t>
            </a:r>
          </a:p>
          <a:p>
            <a:pPr lvl="0"/>
            <a:r>
              <a:rPr lang="en-US" sz="2400" dirty="0" smtClean="0"/>
              <a:t>Only goal to advise crew of need to stop/slow and enforce if no action taken.</a:t>
            </a:r>
          </a:p>
          <a:p>
            <a:pPr lvl="0"/>
            <a:r>
              <a:rPr lang="en-US" sz="2400" dirty="0" smtClean="0"/>
              <a:t>In-cab display activated only when warning or alert needed for crew use, else blank.</a:t>
            </a:r>
          </a:p>
          <a:p>
            <a:pPr lvl="0"/>
            <a:r>
              <a:rPr lang="en-US" sz="2400" dirty="0" smtClean="0"/>
              <a:t>Was demonstrated over 50 mile coal line territory</a:t>
            </a:r>
          </a:p>
          <a:p>
            <a:pPr lvl="0"/>
            <a:r>
              <a:rPr lang="en-US" sz="2400" dirty="0" smtClean="0"/>
              <a:t>Intended to integrate with “NGD - New Generation Dispatch” at CSX HQ.</a:t>
            </a:r>
          </a:p>
          <a:p>
            <a:pPr>
              <a:buNone/>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685800"/>
            <a:ext cx="7772400" cy="762000"/>
          </a:xfrm>
        </p:spPr>
        <p:txBody>
          <a:bodyPr/>
          <a:lstStyle/>
          <a:p>
            <a:pPr eaLnBrk="1" hangingPunct="1"/>
            <a:r>
              <a:rPr lang="en-US" dirty="0" smtClean="0"/>
              <a:t>Historic System - CBTM</a:t>
            </a:r>
          </a:p>
        </p:txBody>
      </p:sp>
      <p:sp>
        <p:nvSpPr>
          <p:cNvPr id="22" name="Date Placeholder 21"/>
          <p:cNvSpPr>
            <a:spLocks noGrp="1"/>
          </p:cNvSpPr>
          <p:nvPr>
            <p:ph type="dt" sz="quarter" idx="10"/>
          </p:nvPr>
        </p:nvSpPr>
        <p:spPr/>
        <p:txBody>
          <a:bodyPr/>
          <a:lstStyle/>
          <a:p>
            <a:pPr>
              <a:defRPr/>
            </a:pPr>
            <a:r>
              <a:rPr lang="en-US" dirty="0" smtClean="0"/>
              <a:t>May </a:t>
            </a:r>
            <a:r>
              <a:rPr lang="en-US" dirty="0"/>
              <a:t>2012</a:t>
            </a:r>
          </a:p>
        </p:txBody>
      </p:sp>
      <p:sp>
        <p:nvSpPr>
          <p:cNvPr id="23" name="Footer Placeholder 22"/>
          <p:cNvSpPr>
            <a:spLocks noGrp="1"/>
          </p:cNvSpPr>
          <p:nvPr>
            <p:ph type="ftr" sz="quarter" idx="11"/>
          </p:nvPr>
        </p:nvSpPr>
        <p:spPr>
          <a:xfrm>
            <a:off x="5486400" y="6475413"/>
            <a:ext cx="3124200" cy="184666"/>
          </a:xfrm>
        </p:spPr>
        <p:txBody>
          <a:bodyPr/>
          <a:lstStyle/>
          <a:p>
            <a:pPr>
              <a:defRPr/>
            </a:pPr>
            <a:r>
              <a:rPr lang="en-US" dirty="0" smtClean="0"/>
              <a:t>Ken Jackson, Rail Safety Consulting</a:t>
            </a:r>
          </a:p>
        </p:txBody>
      </p:sp>
      <p:sp>
        <p:nvSpPr>
          <p:cNvPr id="8" name="Content Placeholder 7"/>
          <p:cNvSpPr>
            <a:spLocks noGrp="1"/>
          </p:cNvSpPr>
          <p:nvPr>
            <p:ph sz="half" idx="1"/>
          </p:nvPr>
        </p:nvSpPr>
        <p:spPr>
          <a:xfrm>
            <a:off x="762000" y="1600200"/>
            <a:ext cx="7848600" cy="4648200"/>
          </a:xfrm>
        </p:spPr>
        <p:txBody>
          <a:bodyPr/>
          <a:lstStyle/>
          <a:p>
            <a:r>
              <a:rPr lang="en-US" sz="2000" dirty="0" smtClean="0"/>
              <a:t>SPONSOR:		CSX</a:t>
            </a:r>
          </a:p>
          <a:p>
            <a:r>
              <a:rPr lang="en-US" sz="2000" dirty="0" smtClean="0"/>
              <a:t>SUPPLIER(s):	Wabtec</a:t>
            </a:r>
          </a:p>
          <a:p>
            <a:r>
              <a:rPr lang="en-US" sz="2000" dirty="0" smtClean="0"/>
              <a:t>STRUCTURE:	Same as ETMS	</a:t>
            </a:r>
          </a:p>
          <a:p>
            <a:r>
              <a:rPr lang="en-US" sz="2000" dirty="0" smtClean="0"/>
              <a:t>MESSAGING STD:	ATCS 200</a:t>
            </a:r>
          </a:p>
          <a:p>
            <a:r>
              <a:rPr lang="en-US" sz="2000" dirty="0" smtClean="0"/>
              <a:t>MAX BIT RATE:	</a:t>
            </a:r>
          </a:p>
          <a:p>
            <a:r>
              <a:rPr lang="en-US" sz="2000" dirty="0" smtClean="0"/>
              <a:t>FREQ BAND:		</a:t>
            </a:r>
          </a:p>
          <a:p>
            <a:r>
              <a:rPr lang="en-US" sz="2000" dirty="0" smtClean="0"/>
              <a:t>RADIO MFGR:	</a:t>
            </a:r>
            <a:r>
              <a:rPr lang="en-US" sz="2000" dirty="0" err="1" smtClean="0"/>
              <a:t>MeteorComm</a:t>
            </a:r>
            <a:endParaRPr lang="en-US" sz="2000" dirty="0" smtClean="0"/>
          </a:p>
          <a:p>
            <a:r>
              <a:rPr lang="en-US" sz="2000" dirty="0" smtClean="0"/>
              <a:t>COMMS RANGE:	LOS</a:t>
            </a:r>
          </a:p>
          <a:p>
            <a:r>
              <a:rPr lang="en-US" sz="2000" dirty="0" smtClean="0"/>
              <a:t>COMMS BETWEEN:	Wayside and Locomotive &amp; Office</a:t>
            </a:r>
            <a:br>
              <a:rPr lang="en-US" sz="2000" dirty="0" smtClean="0"/>
            </a:br>
            <a:r>
              <a:rPr lang="en-US" sz="2000" dirty="0" smtClean="0"/>
              <a:t>			and Locomotive</a:t>
            </a:r>
          </a:p>
          <a:p>
            <a:r>
              <a:rPr lang="en-US" sz="2000" dirty="0" smtClean="0"/>
              <a:t>STATUS:		Demonstration terminated - Superseded by</a:t>
            </a:r>
            <a:br>
              <a:rPr lang="en-US" sz="2000" dirty="0" smtClean="0"/>
            </a:br>
            <a:r>
              <a:rPr lang="en-US" sz="2000" dirty="0" smtClean="0"/>
              <a:t>			I-ETMS and RSIA 08</a:t>
            </a:r>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ustomShape 1"/>
          <p:cNvSpPr>
            <a:spLocks noChangeArrowheads="1"/>
          </p:cNvSpPr>
          <p:nvPr/>
        </p:nvSpPr>
        <p:spPr bwMode="auto">
          <a:xfrm>
            <a:off x="685800" y="3254375"/>
            <a:ext cx="7772400" cy="1470025"/>
          </a:xfrm>
          <a:prstGeom prst="rect">
            <a:avLst/>
          </a:prstGeom>
          <a:noFill/>
          <a:ln w="9525">
            <a:noFill/>
            <a:miter lim="800000"/>
            <a:headEnd/>
            <a:tailEnd/>
          </a:ln>
        </p:spPr>
        <p:txBody>
          <a:bodyPr lIns="90000" tIns="45000" rIns="90000" bIns="45000" anchor="ctr"/>
          <a:lstStyle/>
          <a:p>
            <a:pPr algn="ctr" eaLnBrk="0" hangingPunct="0"/>
            <a:endParaRPr lang="en-US"/>
          </a:p>
        </p:txBody>
      </p:sp>
      <p:sp>
        <p:nvSpPr>
          <p:cNvPr id="18435" name="Subtitle 2"/>
          <p:cNvSpPr>
            <a:spLocks noGrp="1"/>
          </p:cNvSpPr>
          <p:nvPr>
            <p:ph type="subTitle" idx="1"/>
          </p:nvPr>
        </p:nvSpPr>
        <p:spPr>
          <a:xfrm>
            <a:off x="1371600" y="4343400"/>
            <a:ext cx="6400800" cy="1752600"/>
          </a:xfrm>
        </p:spPr>
        <p:txBody>
          <a:bodyPr/>
          <a:lstStyle/>
          <a:p>
            <a:pPr eaLnBrk="1" hangingPunct="1"/>
            <a:r>
              <a:rPr lang="en-US" sz="1800" dirty="0" smtClean="0"/>
              <a:t>Ken Jackson</a:t>
            </a:r>
          </a:p>
          <a:p>
            <a:pPr eaLnBrk="1" hangingPunct="1"/>
            <a:r>
              <a:rPr lang="en-US" sz="1800" dirty="0" smtClean="0"/>
              <a:t>Rail Safety Consulting</a:t>
            </a:r>
          </a:p>
          <a:p>
            <a:pPr eaLnBrk="1" hangingPunct="1"/>
            <a:r>
              <a:rPr lang="en-US" sz="1800" dirty="0" smtClean="0"/>
              <a:t>May 2, 2012</a:t>
            </a:r>
          </a:p>
        </p:txBody>
      </p:sp>
      <p:sp>
        <p:nvSpPr>
          <p:cNvPr id="7" name="Date Placeholder 6"/>
          <p:cNvSpPr>
            <a:spLocks noGrp="1"/>
          </p:cNvSpPr>
          <p:nvPr>
            <p:ph type="dt" sz="quarter" idx="10"/>
          </p:nvPr>
        </p:nvSpPr>
        <p:spPr>
          <a:xfrm>
            <a:off x="685800" y="381000"/>
            <a:ext cx="1600200" cy="215444"/>
          </a:xfrm>
        </p:spPr>
        <p:txBody>
          <a:bodyPr/>
          <a:lstStyle/>
          <a:p>
            <a:pPr>
              <a:defRPr/>
            </a:pPr>
            <a:r>
              <a:rPr lang="en-US" dirty="0" smtClean="0"/>
              <a:t>May </a:t>
            </a:r>
            <a:r>
              <a:rPr lang="en-US" dirty="0"/>
              <a:t>2012</a:t>
            </a:r>
          </a:p>
        </p:txBody>
      </p:sp>
      <p:sp>
        <p:nvSpPr>
          <p:cNvPr id="8" name="Footer Placeholder 7"/>
          <p:cNvSpPr>
            <a:spLocks noGrp="1"/>
          </p:cNvSpPr>
          <p:nvPr>
            <p:ph type="ftr" sz="quarter" idx="11"/>
          </p:nvPr>
        </p:nvSpPr>
        <p:spPr/>
        <p:txBody>
          <a:bodyPr/>
          <a:lstStyle/>
          <a:p>
            <a:pPr>
              <a:defRPr/>
            </a:pPr>
            <a:r>
              <a:rPr lang="en-US" dirty="0" smtClean="0"/>
              <a:t>Ken Jackson, Rail Safety Consulting</a:t>
            </a:r>
            <a:endParaRPr lang="en-US" dirty="0"/>
          </a:p>
        </p:txBody>
      </p:sp>
      <p:pic>
        <p:nvPicPr>
          <p:cNvPr id="18438" name="Picture 3"/>
          <p:cNvPicPr>
            <a:picLocks noChangeAspect="1"/>
          </p:cNvPicPr>
          <p:nvPr/>
        </p:nvPicPr>
        <p:blipFill>
          <a:blip r:embed="rId3" cstate="print"/>
          <a:srcRect/>
          <a:stretch>
            <a:fillRect/>
          </a:stretch>
        </p:blipFill>
        <p:spPr bwMode="auto">
          <a:xfrm>
            <a:off x="762000" y="762000"/>
            <a:ext cx="3051175" cy="890588"/>
          </a:xfrm>
          <a:prstGeom prst="rect">
            <a:avLst/>
          </a:prstGeom>
          <a:noFill/>
          <a:ln w="9525">
            <a:noFill/>
            <a:miter lim="800000"/>
            <a:headEnd/>
            <a:tailEnd/>
          </a:ln>
        </p:spPr>
      </p:pic>
      <p:sp>
        <p:nvSpPr>
          <p:cNvPr id="9" name="Title 8"/>
          <p:cNvSpPr>
            <a:spLocks noGrp="1"/>
          </p:cNvSpPr>
          <p:nvPr>
            <p:ph type="ctrTitle"/>
          </p:nvPr>
        </p:nvSpPr>
        <p:spPr/>
        <p:txBody>
          <a:bodyPr/>
          <a:lstStyle/>
          <a:p>
            <a:r>
              <a:rPr lang="en-US" dirty="0" smtClean="0"/>
              <a:t>PTC System Background &amp; History</a:t>
            </a:r>
            <a:br>
              <a:rPr lang="en-US" dirty="0" smtClean="0"/>
            </a:br>
            <a:r>
              <a:rPr lang="en-US" dirty="0" smtClean="0"/>
              <a:t>A Systems 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Historic System - ASES</a:t>
            </a:r>
            <a:br>
              <a:rPr lang="en-US" dirty="0" smtClean="0"/>
            </a:br>
            <a:r>
              <a:rPr lang="en-US" sz="2400" dirty="0" smtClean="0"/>
              <a:t>Advanced Speed Enforcement System</a:t>
            </a:r>
          </a:p>
        </p:txBody>
      </p:sp>
      <p:sp>
        <p:nvSpPr>
          <p:cNvPr id="28675" name="Content Placeholder 2"/>
          <p:cNvSpPr>
            <a:spLocks noGrp="1"/>
          </p:cNvSpPr>
          <p:nvPr>
            <p:ph idx="1"/>
          </p:nvPr>
        </p:nvSpPr>
        <p:spPr>
          <a:xfrm>
            <a:off x="685800" y="1828800"/>
            <a:ext cx="7772400" cy="4724400"/>
          </a:xfrm>
        </p:spPr>
        <p:txBody>
          <a:bodyPr>
            <a:noAutofit/>
          </a:bodyPr>
          <a:lstStyle/>
          <a:p>
            <a:pPr lvl="0"/>
            <a:r>
              <a:rPr lang="en-US" sz="2000" dirty="0" smtClean="0"/>
              <a:t>Overlay for New Jersey Transit</a:t>
            </a:r>
          </a:p>
          <a:p>
            <a:pPr lvl="0"/>
            <a:r>
              <a:rPr lang="en-US" sz="2000" dirty="0" smtClean="0"/>
              <a:t>Merges two systems--continuous cab signaling and positive train stop (PTS) by intermittent cab linked to </a:t>
            </a:r>
            <a:r>
              <a:rPr lang="en-US" sz="2000" dirty="0" err="1" smtClean="0"/>
              <a:t>xponders</a:t>
            </a:r>
            <a:r>
              <a:rPr lang="en-US" sz="2000" dirty="0" smtClean="0"/>
              <a:t>.</a:t>
            </a:r>
          </a:p>
          <a:p>
            <a:pPr lvl="0"/>
            <a:r>
              <a:rPr lang="en-US" sz="2000" dirty="0" smtClean="0"/>
              <a:t>The intermittent cab signal portion of the</a:t>
            </a:r>
          </a:p>
          <a:p>
            <a:pPr lvl="0"/>
            <a:r>
              <a:rPr lang="en-US" sz="2000" dirty="0" smtClean="0"/>
              <a:t>Brings a train to a stop if it should run through a red signal, even if the train is traveling at less than 20 m.p.h.</a:t>
            </a:r>
          </a:p>
          <a:p>
            <a:pPr lvl="0"/>
            <a:r>
              <a:rPr lang="en-US" sz="2000" dirty="0" smtClean="0"/>
              <a:t>Uses transponders to transmit speed enforcement data to train in each block.</a:t>
            </a:r>
          </a:p>
          <a:p>
            <a:pPr lvl="0"/>
            <a:r>
              <a:rPr lang="en-US" sz="2000" dirty="0" smtClean="0"/>
              <a:t>Similar to ACSES except in-cab speed display was more sophisticated.</a:t>
            </a:r>
          </a:p>
          <a:p>
            <a:pPr lvl="0"/>
            <a:r>
              <a:rPr lang="en-US" sz="2000" dirty="0" smtClean="0"/>
              <a:t>Had some technical issues when deployed – Ansaldo Sweden cab signal.</a:t>
            </a:r>
          </a:p>
          <a:p>
            <a:pPr eaLnBrk="1" hangingPunct="1">
              <a:defRPr/>
            </a:pPr>
            <a:endParaRPr lang="en-US" sz="2000"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3" name="Footer Placeholder 2"/>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5800" y="685800"/>
            <a:ext cx="7772400" cy="838200"/>
          </a:xfrm>
        </p:spPr>
        <p:txBody>
          <a:bodyPr/>
          <a:lstStyle/>
          <a:p>
            <a:pPr eaLnBrk="1" hangingPunct="1"/>
            <a:r>
              <a:rPr lang="en-US" dirty="0" smtClean="0"/>
              <a:t>Historic System - ASES</a:t>
            </a:r>
          </a:p>
        </p:txBody>
      </p:sp>
      <p:sp>
        <p:nvSpPr>
          <p:cNvPr id="28675" name="Content Placeholder 2"/>
          <p:cNvSpPr>
            <a:spLocks noGrp="1"/>
          </p:cNvSpPr>
          <p:nvPr>
            <p:ph idx="1"/>
          </p:nvPr>
        </p:nvSpPr>
        <p:spPr>
          <a:xfrm>
            <a:off x="685800" y="1676400"/>
            <a:ext cx="7772400" cy="4724400"/>
          </a:xfrm>
        </p:spPr>
        <p:txBody>
          <a:bodyPr>
            <a:noAutofit/>
          </a:bodyPr>
          <a:lstStyle/>
          <a:p>
            <a:r>
              <a:rPr lang="en-US" sz="2000" dirty="0" smtClean="0"/>
              <a:t>SPONSOR:		NJ Transit</a:t>
            </a:r>
          </a:p>
          <a:p>
            <a:r>
              <a:rPr lang="en-US" sz="2000" dirty="0" smtClean="0"/>
              <a:t>SUPPLIER(s):	US&amp;S - Ansaldo</a:t>
            </a:r>
          </a:p>
          <a:p>
            <a:r>
              <a:rPr lang="en-US" sz="2000" dirty="0" smtClean="0"/>
              <a:t>STRUCTURE:	</a:t>
            </a:r>
          </a:p>
          <a:p>
            <a:r>
              <a:rPr lang="en-US" sz="2000" dirty="0" smtClean="0"/>
              <a:t>MESSAGING STD:	</a:t>
            </a:r>
            <a:r>
              <a:rPr lang="en-US" sz="2000" dirty="0" err="1" smtClean="0"/>
              <a:t>Eurobalise</a:t>
            </a:r>
            <a:endParaRPr lang="en-US" sz="2000" dirty="0" smtClean="0"/>
          </a:p>
          <a:p>
            <a:r>
              <a:rPr lang="en-US" sz="2000" dirty="0" smtClean="0"/>
              <a:t>MAX BIT RATE:	</a:t>
            </a:r>
          </a:p>
          <a:p>
            <a:r>
              <a:rPr lang="en-US" sz="2000" dirty="0" smtClean="0"/>
              <a:t>FREQ BAND:	27 MHz	</a:t>
            </a:r>
          </a:p>
          <a:p>
            <a:r>
              <a:rPr lang="en-US" sz="2000" dirty="0" smtClean="0"/>
              <a:t>RADIO MFGR:	Ansaldo</a:t>
            </a:r>
          </a:p>
          <a:p>
            <a:r>
              <a:rPr lang="en-US" sz="2000" dirty="0" smtClean="0"/>
              <a:t>COMMS RANGE:	6 feet</a:t>
            </a:r>
          </a:p>
          <a:p>
            <a:r>
              <a:rPr lang="en-US" sz="2000" dirty="0" smtClean="0"/>
              <a:t>COMMS BETWEEN:	 Transponders and Train</a:t>
            </a:r>
          </a:p>
          <a:p>
            <a:r>
              <a:rPr lang="en-US" sz="2000" dirty="0" smtClean="0"/>
              <a:t>STATUS:		Not in use, to be superseded by ACES II</a:t>
            </a:r>
            <a:br>
              <a:rPr lang="en-US" sz="2000" dirty="0" smtClean="0"/>
            </a:br>
            <a:r>
              <a:rPr lang="en-US" sz="2000" dirty="0" smtClean="0"/>
              <a:t>			(PTC system = ACSES II)</a:t>
            </a:r>
          </a:p>
          <a:p>
            <a:pPr eaLnBrk="1" hangingPunct="1">
              <a:defRPr/>
            </a:pPr>
            <a:endParaRPr lang="en-US" sz="2000"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3" name="Footer Placeholder 2"/>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smtClean="0"/>
              <a:t>Historic/Current System - ITCS</a:t>
            </a:r>
            <a:br>
              <a:rPr lang="en-US" dirty="0" smtClean="0"/>
            </a:br>
            <a:r>
              <a:rPr lang="en-US" sz="2400" dirty="0" smtClean="0"/>
              <a:t>Incremental Train Control System</a:t>
            </a:r>
            <a:endParaRPr lang="en-US" dirty="0" smtClean="0"/>
          </a:p>
        </p:txBody>
      </p:sp>
      <p:sp>
        <p:nvSpPr>
          <p:cNvPr id="3" name="Content Placeholder 2"/>
          <p:cNvSpPr>
            <a:spLocks noGrp="1"/>
          </p:cNvSpPr>
          <p:nvPr>
            <p:ph idx="1"/>
          </p:nvPr>
        </p:nvSpPr>
        <p:spPr/>
        <p:txBody>
          <a:bodyPr>
            <a:normAutofit fontScale="85000" lnSpcReduction="20000"/>
          </a:bodyPr>
          <a:lstStyle/>
          <a:p>
            <a:pPr lvl="0"/>
            <a:r>
              <a:rPr lang="en-US" sz="2800" dirty="0" smtClean="0"/>
              <a:t>Began with Conrail/MDOT/AMTRAK to speed up passenger trains across Mich.</a:t>
            </a:r>
          </a:p>
          <a:p>
            <a:pPr lvl="0"/>
            <a:r>
              <a:rPr lang="en-US" sz="2800" dirty="0" smtClean="0"/>
              <a:t>Initial development in mid 1990’s – still being upgraded to original 110 mph target</a:t>
            </a:r>
          </a:p>
          <a:p>
            <a:pPr lvl="0"/>
            <a:r>
              <a:rPr lang="en-US" sz="2800" dirty="0" smtClean="0"/>
              <a:t>Includes advanced crossing start for high speed trains.</a:t>
            </a:r>
          </a:p>
          <a:p>
            <a:pPr lvl="0"/>
            <a:r>
              <a:rPr lang="en-US" sz="2800" dirty="0" smtClean="0"/>
              <a:t>Was Harmon system based on VHLC and </a:t>
            </a:r>
            <a:r>
              <a:rPr lang="en-US" sz="2800" dirty="0" err="1" smtClean="0"/>
              <a:t>UltraCab</a:t>
            </a:r>
            <a:r>
              <a:rPr lang="en-US" sz="2800" dirty="0" smtClean="0"/>
              <a:t> Cab Signal designs.</a:t>
            </a:r>
          </a:p>
          <a:p>
            <a:pPr lvl="0"/>
            <a:r>
              <a:rPr lang="en-US" sz="2800" dirty="0" smtClean="0"/>
              <a:t>Uses distributed “zones” of control which communicate peer-to-peer with vital data</a:t>
            </a:r>
          </a:p>
          <a:p>
            <a:pPr eaLnBrk="1" hangingPunct="1">
              <a:defRPr/>
            </a:pPr>
            <a:endParaRPr lang="en-US"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4" name="Footer Placeholder 3"/>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685800"/>
            <a:ext cx="7772400" cy="838200"/>
          </a:xfrm>
        </p:spPr>
        <p:txBody>
          <a:bodyPr/>
          <a:lstStyle/>
          <a:p>
            <a:pPr eaLnBrk="1" hangingPunct="1"/>
            <a:r>
              <a:rPr lang="en-US" dirty="0" smtClean="0"/>
              <a:t>Historic/Current System - ITCS</a:t>
            </a:r>
          </a:p>
        </p:txBody>
      </p:sp>
      <p:sp>
        <p:nvSpPr>
          <p:cNvPr id="3" name="Content Placeholder 2"/>
          <p:cNvSpPr>
            <a:spLocks noGrp="1"/>
          </p:cNvSpPr>
          <p:nvPr>
            <p:ph idx="1"/>
          </p:nvPr>
        </p:nvSpPr>
        <p:spPr>
          <a:xfrm>
            <a:off x="685800" y="1676400"/>
            <a:ext cx="7848600" cy="4648200"/>
          </a:xfrm>
        </p:spPr>
        <p:txBody>
          <a:bodyPr>
            <a:normAutofit fontScale="85000" lnSpcReduction="20000"/>
          </a:bodyPr>
          <a:lstStyle/>
          <a:p>
            <a:r>
              <a:rPr lang="en-US" sz="2400" dirty="0" smtClean="0"/>
              <a:t>SPONSOR:		GE/MDOT/AMTRAK/FRA  (CONRAIL - NS)</a:t>
            </a:r>
          </a:p>
          <a:p>
            <a:r>
              <a:rPr lang="en-US" sz="2400" dirty="0" smtClean="0"/>
              <a:t>SUPPLIER(s):	Harmon then GETS-GS  </a:t>
            </a:r>
          </a:p>
          <a:p>
            <a:r>
              <a:rPr lang="en-US" sz="2400" dirty="0" smtClean="0"/>
              <a:t>STRUCTURE:	OSI 7-layer GE proprietary layers 2, 3, 5, 7</a:t>
            </a:r>
            <a:br>
              <a:rPr lang="en-US" sz="2400" dirty="0" smtClean="0"/>
            </a:br>
            <a:r>
              <a:rPr lang="en-US" sz="2400" dirty="0" smtClean="0"/>
              <a:t>			TCP/IP and TDMA</a:t>
            </a:r>
          </a:p>
          <a:p>
            <a:r>
              <a:rPr lang="en-US" sz="2400" dirty="0" smtClean="0"/>
              <a:t>MESSAGING STD:	Proprietary application over IP </a:t>
            </a:r>
          </a:p>
          <a:p>
            <a:r>
              <a:rPr lang="en-US" sz="2400" dirty="0" smtClean="0"/>
              <a:t>MAX BIT RATE:	</a:t>
            </a:r>
          </a:p>
          <a:p>
            <a:r>
              <a:rPr lang="en-US" sz="2400" dirty="0" smtClean="0"/>
              <a:t>FREQ BAND:	220 MHz </a:t>
            </a:r>
          </a:p>
          <a:p>
            <a:r>
              <a:rPr lang="en-US" sz="2400" dirty="0" smtClean="0"/>
              <a:t>RADIO MFGR:	 GE MDS spread spectrum radio </a:t>
            </a:r>
          </a:p>
          <a:p>
            <a:r>
              <a:rPr lang="en-US" sz="2400" dirty="0" smtClean="0"/>
              <a:t>COMMS RANGE:	Dependent on Wayside Zone design and </a:t>
            </a:r>
            <a:br>
              <a:rPr lang="en-US" sz="2400" dirty="0" smtClean="0"/>
            </a:br>
            <a:r>
              <a:rPr lang="en-US" sz="2400" dirty="0" smtClean="0"/>
              <a:t>			train speed limits</a:t>
            </a:r>
          </a:p>
          <a:p>
            <a:r>
              <a:rPr lang="en-US" sz="2400" dirty="0" smtClean="0"/>
              <a:t>COMMS BETWEEN:	Wayside zone and locomotive,  </a:t>
            </a:r>
            <a:br>
              <a:rPr lang="en-US" sz="2400" dirty="0" smtClean="0"/>
            </a:br>
            <a:r>
              <a:rPr lang="en-US" sz="2400" dirty="0" smtClean="0"/>
              <a:t>			Wayside-wayside (proprietary </a:t>
            </a:r>
            <a:r>
              <a:rPr lang="en-US" sz="2400" dirty="0" err="1" smtClean="0"/>
              <a:t>msg</a:t>
            </a:r>
            <a:r>
              <a:rPr lang="en-US" sz="2400" dirty="0" smtClean="0"/>
              <a:t>)</a:t>
            </a:r>
          </a:p>
          <a:p>
            <a:r>
              <a:rPr lang="en-US" sz="2400" dirty="0" smtClean="0"/>
              <a:t>STATUS:		In service – being expanded, currently </a:t>
            </a:r>
            <a:br>
              <a:rPr lang="en-US" sz="2400" dirty="0" smtClean="0"/>
            </a:br>
            <a:r>
              <a:rPr lang="en-US" sz="2400" dirty="0" smtClean="0"/>
              <a:t>			approved for 110 mph operation</a:t>
            </a:r>
          </a:p>
          <a:p>
            <a:pPr eaLnBrk="1" hangingPunct="1">
              <a:defRPr/>
            </a:pPr>
            <a:endParaRPr lang="en-US" sz="2000"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4" name="Footer Placeholder 3"/>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Current System - I-ETMS</a:t>
            </a:r>
            <a:br>
              <a:rPr lang="en-US" dirty="0" smtClean="0"/>
            </a:br>
            <a:r>
              <a:rPr lang="en-US" sz="2400" dirty="0" smtClean="0"/>
              <a:t>Interoperable Electronic Train Management System</a:t>
            </a:r>
            <a:endParaRPr lang="en-US" dirty="0" smtClean="0"/>
          </a:p>
        </p:txBody>
      </p:sp>
      <p:sp>
        <p:nvSpPr>
          <p:cNvPr id="28675" name="Content Placeholder 2"/>
          <p:cNvSpPr>
            <a:spLocks noGrp="1"/>
          </p:cNvSpPr>
          <p:nvPr>
            <p:ph idx="1"/>
          </p:nvPr>
        </p:nvSpPr>
        <p:spPr>
          <a:xfrm>
            <a:off x="685800" y="1752600"/>
            <a:ext cx="7848600" cy="4724400"/>
          </a:xfrm>
        </p:spPr>
        <p:txBody>
          <a:bodyPr>
            <a:noAutofit/>
          </a:bodyPr>
          <a:lstStyle/>
          <a:p>
            <a:pPr lvl="0"/>
            <a:r>
              <a:rPr lang="en-US" sz="2400" dirty="0" smtClean="0"/>
              <a:t>System being used by all 7 class I RRs for FRA required PTC</a:t>
            </a:r>
          </a:p>
          <a:p>
            <a:pPr lvl="0"/>
            <a:r>
              <a:rPr lang="en-US" sz="2400" dirty="0" smtClean="0"/>
              <a:t>Current plan is for about 60,000 miles to be equipped.</a:t>
            </a:r>
          </a:p>
          <a:p>
            <a:pPr lvl="0"/>
            <a:r>
              <a:rPr lang="en-US" sz="2400" dirty="0" smtClean="0"/>
              <a:t>Also being used by commuter lines Metrolink, San Diego North County, likely to be used on TRE (DART) and others.</a:t>
            </a:r>
          </a:p>
          <a:p>
            <a:pPr lvl="0"/>
            <a:r>
              <a:rPr lang="en-US" sz="2400" dirty="0" smtClean="0"/>
              <a:t>Vital onboard and wayside designs.</a:t>
            </a:r>
          </a:p>
          <a:p>
            <a:pPr lvl="0"/>
            <a:r>
              <a:rPr lang="en-US" sz="2400" dirty="0" smtClean="0"/>
              <a:t>Primary vital communication is between Onboard &amp; Wayside.</a:t>
            </a:r>
          </a:p>
          <a:p>
            <a:pPr lvl="0"/>
            <a:r>
              <a:rPr lang="en-US" sz="2400" dirty="0" smtClean="0"/>
              <a:t>Radio is specific design ordered by the RRs (BNSF, UP, CSX, NS) who own the vendor.</a:t>
            </a:r>
          </a:p>
          <a:p>
            <a:pPr eaLnBrk="1" hangingPunct="1">
              <a:defRPr/>
            </a:pPr>
            <a:endParaRPr lang="en-US" sz="2000"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3" name="Footer Placeholder 2"/>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5800" y="685800"/>
            <a:ext cx="7772400" cy="762000"/>
          </a:xfrm>
        </p:spPr>
        <p:txBody>
          <a:bodyPr/>
          <a:lstStyle/>
          <a:p>
            <a:pPr eaLnBrk="1" hangingPunct="1"/>
            <a:r>
              <a:rPr lang="en-US" dirty="0" smtClean="0"/>
              <a:t>Current System - I-ETMS</a:t>
            </a:r>
          </a:p>
        </p:txBody>
      </p:sp>
      <p:sp>
        <p:nvSpPr>
          <p:cNvPr id="28675" name="Content Placeholder 2"/>
          <p:cNvSpPr>
            <a:spLocks noGrp="1"/>
          </p:cNvSpPr>
          <p:nvPr>
            <p:ph idx="1"/>
          </p:nvPr>
        </p:nvSpPr>
        <p:spPr>
          <a:xfrm>
            <a:off x="685800" y="1524000"/>
            <a:ext cx="7772400" cy="4724400"/>
          </a:xfrm>
        </p:spPr>
        <p:txBody>
          <a:bodyPr>
            <a:noAutofit/>
          </a:bodyPr>
          <a:lstStyle/>
          <a:p>
            <a:r>
              <a:rPr lang="en-US" sz="2000" dirty="0" smtClean="0"/>
              <a:t>SPONSOR:		AAR/ITC Class I RRs</a:t>
            </a:r>
          </a:p>
          <a:p>
            <a:r>
              <a:rPr lang="en-US" sz="2000" dirty="0" smtClean="0"/>
              <a:t>SUPPLIER(s):	Wabtec, </a:t>
            </a:r>
            <a:r>
              <a:rPr lang="en-US" sz="2000" dirty="0" err="1" smtClean="0"/>
              <a:t>MeteorComm</a:t>
            </a:r>
            <a:r>
              <a:rPr lang="en-US" sz="2000" dirty="0" smtClean="0"/>
              <a:t>, plus </a:t>
            </a:r>
            <a:br>
              <a:rPr lang="en-US" sz="2000" dirty="0" smtClean="0"/>
            </a:br>
            <a:r>
              <a:rPr lang="en-US" sz="2000" dirty="0" smtClean="0"/>
              <a:t>			other suppliers for Wayside logic</a:t>
            </a:r>
          </a:p>
          <a:p>
            <a:r>
              <a:rPr lang="en-US" sz="2000" dirty="0" smtClean="0"/>
              <a:t>STRUCTURE:	Proprietary “</a:t>
            </a:r>
            <a:r>
              <a:rPr lang="en-US" sz="2000" dirty="0" err="1" smtClean="0"/>
              <a:t>ITCNet</a:t>
            </a:r>
            <a:r>
              <a:rPr lang="en-US" sz="2000" dirty="0" smtClean="0"/>
              <a:t>”, OSI 7 layer TCP/IP </a:t>
            </a:r>
          </a:p>
          <a:p>
            <a:r>
              <a:rPr lang="en-US" sz="2000" dirty="0" smtClean="0"/>
              <a:t>MESSAGING STD:	ITC AAR Standard, Class D messages,</a:t>
            </a:r>
            <a:br>
              <a:rPr lang="en-US" sz="2000" dirty="0" smtClean="0"/>
            </a:br>
            <a:r>
              <a:rPr lang="en-US" sz="2000" dirty="0" smtClean="0"/>
              <a:t>			Edge Message Protocol (EMP)</a:t>
            </a:r>
          </a:p>
          <a:p>
            <a:r>
              <a:rPr lang="en-US" sz="2000" dirty="0" smtClean="0"/>
              <a:t>MAX BIT RATE:	</a:t>
            </a:r>
            <a:r>
              <a:rPr lang="en-US" sz="2000" dirty="0" smtClean="0"/>
              <a:t>determined by </a:t>
            </a:r>
            <a:r>
              <a:rPr lang="en-US" sz="2000" dirty="0" smtClean="0"/>
              <a:t>radio (TCP/IP </a:t>
            </a:r>
            <a:r>
              <a:rPr lang="en-US" sz="2000" dirty="0" smtClean="0"/>
              <a:t>is 10 </a:t>
            </a:r>
            <a:r>
              <a:rPr lang="en-US" sz="2000" dirty="0" smtClean="0"/>
              <a:t>Mbps) </a:t>
            </a:r>
          </a:p>
          <a:p>
            <a:r>
              <a:rPr lang="en-US" sz="2000" dirty="0" smtClean="0"/>
              <a:t>FREQ BAND:	220 MHz</a:t>
            </a:r>
          </a:p>
          <a:p>
            <a:r>
              <a:rPr lang="en-US" sz="2000" dirty="0" smtClean="0"/>
              <a:t>RADIO MFGR:	</a:t>
            </a:r>
            <a:r>
              <a:rPr lang="en-US" sz="2000" dirty="0" err="1" smtClean="0"/>
              <a:t>MeteorComm</a:t>
            </a:r>
            <a:endParaRPr lang="en-US" sz="2000" dirty="0" smtClean="0"/>
          </a:p>
          <a:p>
            <a:r>
              <a:rPr lang="en-US" sz="2000" dirty="0" smtClean="0"/>
              <a:t>COMMS RANGE:	LOS</a:t>
            </a:r>
          </a:p>
          <a:p>
            <a:r>
              <a:rPr lang="en-US" sz="2000" dirty="0" smtClean="0"/>
              <a:t>COMMS BETWEEN:	Wayside and </a:t>
            </a:r>
            <a:r>
              <a:rPr lang="en-US" sz="2000" dirty="0" smtClean="0"/>
              <a:t>Vehicle; </a:t>
            </a:r>
            <a:r>
              <a:rPr lang="en-US" sz="2000" dirty="0" smtClean="0"/>
              <a:t>Office and Vehicle</a:t>
            </a:r>
          </a:p>
          <a:p>
            <a:r>
              <a:rPr lang="en-US" sz="2000" dirty="0" smtClean="0"/>
              <a:t>STATUS:		Under test in several RR laboratories, </a:t>
            </a:r>
            <a:br>
              <a:rPr lang="en-US" sz="2000" dirty="0" smtClean="0"/>
            </a:br>
            <a:r>
              <a:rPr lang="en-US" sz="2000" dirty="0" smtClean="0"/>
              <a:t>			field tests starting in 2012.</a:t>
            </a:r>
          </a:p>
          <a:p>
            <a:pPr eaLnBrk="1" hangingPunct="1">
              <a:defRPr/>
            </a:pPr>
            <a:endParaRPr lang="en-US" sz="2000" dirty="0" smtClean="0"/>
          </a:p>
        </p:txBody>
      </p:sp>
      <p:sp>
        <p:nvSpPr>
          <p:cNvPr id="2" name="Date Placeholder 1"/>
          <p:cNvSpPr>
            <a:spLocks noGrp="1"/>
          </p:cNvSpPr>
          <p:nvPr>
            <p:ph type="dt" sz="quarter" idx="10"/>
          </p:nvPr>
        </p:nvSpPr>
        <p:spPr/>
        <p:txBody>
          <a:bodyPr/>
          <a:lstStyle/>
          <a:p>
            <a:pPr>
              <a:defRPr/>
            </a:pPr>
            <a:r>
              <a:rPr lang="en-US" dirty="0" smtClean="0"/>
              <a:t>May </a:t>
            </a:r>
            <a:r>
              <a:rPr lang="en-US" dirty="0"/>
              <a:t>2012</a:t>
            </a:r>
          </a:p>
        </p:txBody>
      </p:sp>
      <p:sp>
        <p:nvSpPr>
          <p:cNvPr id="3" name="Footer Placeholder 2"/>
          <p:cNvSpPr>
            <a:spLocks noGrp="1"/>
          </p:cNvSpPr>
          <p:nvPr>
            <p:ph type="ftr" sz="quarter" idx="11"/>
          </p:nvPr>
        </p:nvSpPr>
        <p:spPr>
          <a:xfrm>
            <a:off x="5486400" y="6475413"/>
            <a:ext cx="3124200" cy="184666"/>
          </a:xfrm>
        </p:spPr>
        <p:txBody>
          <a:bodyPr/>
          <a:lstStyle/>
          <a:p>
            <a:pPr>
              <a:defRPr/>
            </a:pPr>
            <a:r>
              <a:rPr lang="en-US" dirty="0"/>
              <a:t>Ken Jackson</a:t>
            </a:r>
            <a:r>
              <a:rPr lang="en-US" dirty="0" smtClean="0"/>
              <a:t>, </a:t>
            </a:r>
            <a:r>
              <a:rPr lang="en-US" dirty="0"/>
              <a:t>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85800"/>
            <a:ext cx="7772400" cy="838200"/>
          </a:xfrm>
        </p:spPr>
        <p:txBody>
          <a:bodyPr/>
          <a:lstStyle/>
          <a:p>
            <a:pPr eaLnBrk="1" hangingPunct="1"/>
            <a:r>
              <a:rPr lang="en-US" dirty="0" smtClean="0"/>
              <a:t>Current System - ACSES II</a:t>
            </a:r>
            <a:br>
              <a:rPr lang="en-US" dirty="0" smtClean="0"/>
            </a:br>
            <a:r>
              <a:rPr lang="en-US" sz="2400" dirty="0" smtClean="0"/>
              <a:t>Advanced Civil Speed Enforcement System</a:t>
            </a:r>
          </a:p>
        </p:txBody>
      </p:sp>
      <p:sp>
        <p:nvSpPr>
          <p:cNvPr id="3" name="Content Placeholder 2"/>
          <p:cNvSpPr>
            <a:spLocks noGrp="1"/>
          </p:cNvSpPr>
          <p:nvPr>
            <p:ph idx="1"/>
          </p:nvPr>
        </p:nvSpPr>
        <p:spPr>
          <a:xfrm>
            <a:off x="685800" y="1752600"/>
            <a:ext cx="7772400" cy="4648200"/>
          </a:xfrm>
        </p:spPr>
        <p:txBody>
          <a:bodyPr>
            <a:normAutofit fontScale="70000" lnSpcReduction="20000"/>
          </a:bodyPr>
          <a:lstStyle/>
          <a:p>
            <a:r>
              <a:rPr lang="en-US" sz="3400" dirty="0" smtClean="0"/>
              <a:t>System overlaid on track circuits and cab </a:t>
            </a:r>
            <a:r>
              <a:rPr lang="en-US" sz="3400" dirty="0" smtClean="0"/>
              <a:t>signal </a:t>
            </a:r>
            <a:r>
              <a:rPr lang="en-US" sz="3400" dirty="0" smtClean="0"/>
              <a:t>as </a:t>
            </a:r>
            <a:r>
              <a:rPr lang="en-US" sz="3400" dirty="0" smtClean="0"/>
              <a:t>required by FRA for High Speed 150 mph AMTRAK operation on NEC (</a:t>
            </a:r>
            <a:r>
              <a:rPr lang="en-US" sz="3400" dirty="0" err="1" smtClean="0"/>
              <a:t>Acela</a:t>
            </a:r>
            <a:r>
              <a:rPr lang="en-US" sz="3400" dirty="0" smtClean="0"/>
              <a:t> trains)</a:t>
            </a:r>
          </a:p>
          <a:p>
            <a:pPr lvl="0"/>
            <a:r>
              <a:rPr lang="en-US" sz="3400" dirty="0" smtClean="0"/>
              <a:t>Originally conceived by AMTRAK (Larry Light)</a:t>
            </a:r>
          </a:p>
          <a:p>
            <a:pPr lvl="0"/>
            <a:r>
              <a:rPr lang="en-US" sz="3400" dirty="0" smtClean="0"/>
              <a:t>Used exclusively on NEC for AMTRAK</a:t>
            </a:r>
          </a:p>
          <a:p>
            <a:pPr lvl="0"/>
            <a:r>
              <a:rPr lang="en-US" sz="3400" dirty="0" smtClean="0"/>
              <a:t>Original version does not have TSR radio transmission – portable programmable  </a:t>
            </a:r>
            <a:r>
              <a:rPr lang="en-US" sz="3400" dirty="0" err="1" smtClean="0"/>
              <a:t>xponders</a:t>
            </a:r>
            <a:r>
              <a:rPr lang="en-US" sz="3400" dirty="0" smtClean="0"/>
              <a:t> used instead – being superseded by ACSES II with TSR </a:t>
            </a:r>
            <a:r>
              <a:rPr lang="en-US" sz="3400" dirty="0" smtClean="0"/>
              <a:t>radio at 220 </a:t>
            </a:r>
            <a:r>
              <a:rPr lang="en-US" sz="3400" smtClean="0"/>
              <a:t>MHz.</a:t>
            </a:r>
            <a:endParaRPr lang="en-US" sz="3400" dirty="0" smtClean="0"/>
          </a:p>
          <a:p>
            <a:pPr eaLnBrk="1" hangingPunct="1">
              <a:defRPr/>
            </a:pPr>
            <a:endParaRPr lang="en-US" sz="2400" dirty="0" smtClean="0"/>
          </a:p>
        </p:txBody>
      </p:sp>
      <p:sp>
        <p:nvSpPr>
          <p:cNvPr id="4" name="Date Placeholder 3"/>
          <p:cNvSpPr>
            <a:spLocks noGrp="1"/>
          </p:cNvSpPr>
          <p:nvPr>
            <p:ph type="dt" sz="quarter"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85800"/>
            <a:ext cx="7772400" cy="838200"/>
          </a:xfrm>
        </p:spPr>
        <p:txBody>
          <a:bodyPr/>
          <a:lstStyle/>
          <a:p>
            <a:pPr eaLnBrk="1" hangingPunct="1"/>
            <a:r>
              <a:rPr lang="en-US" dirty="0" smtClean="0"/>
              <a:t>Current System - ACSES II</a:t>
            </a:r>
            <a:r>
              <a:rPr lang="en-US" sz="2400" dirty="0" smtClean="0"/>
              <a:t/>
            </a:r>
            <a:br>
              <a:rPr lang="en-US" sz="2400" dirty="0" smtClean="0"/>
            </a:br>
            <a:r>
              <a:rPr lang="en-US" sz="2400" dirty="0" smtClean="0"/>
              <a:t>Advanced Civil Speed Enforcement System</a:t>
            </a:r>
          </a:p>
        </p:txBody>
      </p:sp>
      <p:sp>
        <p:nvSpPr>
          <p:cNvPr id="3" name="Content Placeholder 2"/>
          <p:cNvSpPr>
            <a:spLocks noGrp="1"/>
          </p:cNvSpPr>
          <p:nvPr>
            <p:ph idx="1"/>
          </p:nvPr>
        </p:nvSpPr>
        <p:spPr>
          <a:xfrm>
            <a:off x="685800" y="1676400"/>
            <a:ext cx="7848600" cy="4648200"/>
          </a:xfrm>
        </p:spPr>
        <p:txBody>
          <a:bodyPr>
            <a:normAutofit fontScale="70000" lnSpcReduction="20000"/>
          </a:bodyPr>
          <a:lstStyle/>
          <a:p>
            <a:pPr>
              <a:buNone/>
            </a:pPr>
            <a:r>
              <a:rPr lang="en-US" u="sng" dirty="0" smtClean="0"/>
              <a:t>RADIO FOR TRANSMITTING SIGNAL ASPECT AND TSRs</a:t>
            </a:r>
          </a:p>
          <a:p>
            <a:r>
              <a:rPr lang="en-US" dirty="0" smtClean="0"/>
              <a:t>SPONSOR:		AMTRAK</a:t>
            </a:r>
          </a:p>
          <a:p>
            <a:r>
              <a:rPr lang="en-US" dirty="0" smtClean="0"/>
              <a:t>SUPPLIER(s):	Alstom/PHW</a:t>
            </a:r>
          </a:p>
          <a:p>
            <a:r>
              <a:rPr lang="en-US" dirty="0" smtClean="0"/>
              <a:t>STRUCTURE:	ACSES II CDMA/TDMA standard</a:t>
            </a:r>
          </a:p>
          <a:p>
            <a:r>
              <a:rPr lang="en-US" dirty="0" smtClean="0"/>
              <a:t>MESSAGING STD:ATCS 200</a:t>
            </a:r>
          </a:p>
          <a:p>
            <a:r>
              <a:rPr lang="en-US" dirty="0" smtClean="0"/>
              <a:t>MAX BIT RATE:	approx 9600 bps</a:t>
            </a:r>
          </a:p>
          <a:p>
            <a:r>
              <a:rPr lang="en-US" dirty="0" smtClean="0"/>
              <a:t>FREQ BAND:	900 MHz ATCS Channels, being</a:t>
            </a:r>
            <a:br>
              <a:rPr lang="en-US" dirty="0" smtClean="0"/>
            </a:br>
            <a:r>
              <a:rPr lang="en-US" dirty="0" smtClean="0"/>
              <a:t>			 converted to 220 MHz at 12.5 kHz </a:t>
            </a:r>
            <a:br>
              <a:rPr lang="en-US" dirty="0" smtClean="0"/>
            </a:br>
            <a:r>
              <a:rPr lang="en-US" dirty="0" smtClean="0"/>
              <a:t>			channel spacing.</a:t>
            </a:r>
          </a:p>
          <a:p>
            <a:r>
              <a:rPr lang="en-US" dirty="0" smtClean="0"/>
              <a:t>RADIO MFGR:	GE MDS</a:t>
            </a:r>
          </a:p>
          <a:p>
            <a:r>
              <a:rPr lang="en-US" dirty="0" smtClean="0"/>
              <a:t>COMMS RANGE:	LOS with controlled power output</a:t>
            </a:r>
          </a:p>
          <a:p>
            <a:r>
              <a:rPr lang="en-US" dirty="0" smtClean="0"/>
              <a:t>COMMS BETWEEN: Wayside base station and train</a:t>
            </a:r>
          </a:p>
          <a:p>
            <a:r>
              <a:rPr lang="en-US" dirty="0" smtClean="0"/>
              <a:t>STATUS:		In service - Northeast Corridor</a:t>
            </a:r>
          </a:p>
          <a:p>
            <a:endParaRPr lang="en-US" dirty="0" smtClean="0"/>
          </a:p>
        </p:txBody>
      </p:sp>
      <p:sp>
        <p:nvSpPr>
          <p:cNvPr id="4" name="Date Placeholder 3"/>
          <p:cNvSpPr>
            <a:spLocks noGrp="1"/>
          </p:cNvSpPr>
          <p:nvPr>
            <p:ph type="dt" sz="quarter"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a:xfrm>
            <a:off x="5486400" y="6475413"/>
            <a:ext cx="3124200" cy="184666"/>
          </a:xfrm>
        </p:spPr>
        <p:txBody>
          <a:bodyPr/>
          <a:lstStyle/>
          <a:p>
            <a:pPr>
              <a:defRPr/>
            </a:pPr>
            <a:r>
              <a:rPr lang="en-US" dirty="0"/>
              <a:t>Ken Jackson, Rail Safety </a:t>
            </a:r>
            <a:r>
              <a:rPr lang="en-US" dirty="0" smtClean="0"/>
              <a:t>Consulting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85800"/>
            <a:ext cx="7772400" cy="838200"/>
          </a:xfrm>
        </p:spPr>
        <p:txBody>
          <a:bodyPr/>
          <a:lstStyle/>
          <a:p>
            <a:pPr eaLnBrk="1" hangingPunct="1"/>
            <a:r>
              <a:rPr lang="en-US" dirty="0" smtClean="0"/>
              <a:t>Current System - ACSES II</a:t>
            </a:r>
            <a:br>
              <a:rPr lang="en-US" dirty="0" smtClean="0"/>
            </a:br>
            <a:endParaRPr lang="en-US" sz="2400" dirty="0" smtClean="0"/>
          </a:p>
        </p:txBody>
      </p:sp>
      <p:sp>
        <p:nvSpPr>
          <p:cNvPr id="3" name="Content Placeholder 2"/>
          <p:cNvSpPr>
            <a:spLocks noGrp="1"/>
          </p:cNvSpPr>
          <p:nvPr>
            <p:ph idx="1"/>
          </p:nvPr>
        </p:nvSpPr>
        <p:spPr>
          <a:xfrm>
            <a:off x="685800" y="1600200"/>
            <a:ext cx="8001000" cy="4648200"/>
          </a:xfrm>
        </p:spPr>
        <p:txBody>
          <a:bodyPr>
            <a:normAutofit fontScale="70000" lnSpcReduction="20000"/>
          </a:bodyPr>
          <a:lstStyle/>
          <a:p>
            <a:pPr>
              <a:buNone/>
            </a:pPr>
            <a:r>
              <a:rPr lang="en-US" u="sng" dirty="0" smtClean="0"/>
              <a:t>TRANSPONDERS </a:t>
            </a:r>
            <a:r>
              <a:rPr lang="en-US" dirty="0" smtClean="0"/>
              <a:t> </a:t>
            </a:r>
          </a:p>
          <a:p>
            <a:r>
              <a:rPr lang="en-US" dirty="0" smtClean="0"/>
              <a:t>SPONSOR	:		AMTRAK</a:t>
            </a:r>
          </a:p>
          <a:p>
            <a:r>
              <a:rPr lang="en-US" dirty="0" smtClean="0"/>
              <a:t>SUPPLIER(s):		Alstom/Ansaldo</a:t>
            </a:r>
          </a:p>
          <a:p>
            <a:r>
              <a:rPr lang="en-US" dirty="0" smtClean="0"/>
              <a:t>STRUCTURE:		</a:t>
            </a:r>
            <a:r>
              <a:rPr lang="en-US" dirty="0" err="1" smtClean="0"/>
              <a:t>Eurobalise</a:t>
            </a:r>
            <a:r>
              <a:rPr lang="en-US" dirty="0" smtClean="0"/>
              <a:t> - short distance</a:t>
            </a:r>
          </a:p>
          <a:p>
            <a:r>
              <a:rPr lang="en-US" dirty="0" smtClean="0"/>
              <a:t>MESSAGING STD:	</a:t>
            </a:r>
            <a:r>
              <a:rPr lang="en-US" dirty="0" err="1" smtClean="0"/>
              <a:t>Eurobalise</a:t>
            </a:r>
            <a:r>
              <a:rPr lang="en-US" dirty="0" smtClean="0"/>
              <a:t>, 170 bits data, </a:t>
            </a:r>
            <a:br>
              <a:rPr lang="en-US" dirty="0" smtClean="0"/>
            </a:br>
            <a:r>
              <a:rPr lang="en-US" dirty="0" smtClean="0"/>
              <a:t>				72 bits CRC, 255 total bits</a:t>
            </a:r>
          </a:p>
          <a:p>
            <a:r>
              <a:rPr lang="en-US" dirty="0" smtClean="0"/>
              <a:t>MAX BIT RATE:		50 KBPS</a:t>
            </a:r>
          </a:p>
          <a:p>
            <a:r>
              <a:rPr lang="en-US" dirty="0" smtClean="0"/>
              <a:t>FREQ BAND:		27 MHz carrier energize,  </a:t>
            </a:r>
            <a:br>
              <a:rPr lang="en-US" dirty="0" smtClean="0"/>
            </a:br>
            <a:r>
              <a:rPr lang="en-US" dirty="0" smtClean="0"/>
              <a:t>				4.5 MHz response FSK message</a:t>
            </a:r>
          </a:p>
          <a:p>
            <a:r>
              <a:rPr lang="en-US" dirty="0" smtClean="0"/>
              <a:t>RADIO MFGR:		Alstom Europe/ Ansaldo Europe</a:t>
            </a:r>
          </a:p>
          <a:p>
            <a:r>
              <a:rPr lang="en-US" dirty="0" smtClean="0"/>
              <a:t>DISTANCE RANGE:	about 10 feet</a:t>
            </a:r>
          </a:p>
          <a:p>
            <a:r>
              <a:rPr lang="en-US" dirty="0" smtClean="0"/>
              <a:t>COMMS BETWEEN:	track mounted </a:t>
            </a:r>
            <a:r>
              <a:rPr lang="en-US" dirty="0" err="1" smtClean="0"/>
              <a:t>xponder</a:t>
            </a:r>
            <a:r>
              <a:rPr lang="en-US" dirty="0" smtClean="0"/>
              <a:t> and</a:t>
            </a:r>
            <a:br>
              <a:rPr lang="en-US" dirty="0" smtClean="0"/>
            </a:br>
            <a:r>
              <a:rPr lang="en-US" dirty="0" smtClean="0"/>
              <a:t>				locomotive or MU Car</a:t>
            </a:r>
          </a:p>
          <a:p>
            <a:r>
              <a:rPr lang="en-US" dirty="0" smtClean="0"/>
              <a:t>STATUS:			In service – Northeast Corridor</a:t>
            </a:r>
          </a:p>
          <a:p>
            <a:endParaRPr lang="en-US" dirty="0" smtClean="0"/>
          </a:p>
        </p:txBody>
      </p:sp>
      <p:sp>
        <p:nvSpPr>
          <p:cNvPr id="4" name="Date Placeholder 3"/>
          <p:cNvSpPr>
            <a:spLocks noGrp="1"/>
          </p:cNvSpPr>
          <p:nvPr>
            <p:ph type="dt" sz="quarter"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09600"/>
            <a:ext cx="7772400" cy="1066800"/>
          </a:xfrm>
        </p:spPr>
        <p:txBody>
          <a:bodyPr/>
          <a:lstStyle/>
          <a:p>
            <a:pPr eaLnBrk="1" hangingPunct="1"/>
            <a:r>
              <a:rPr lang="en-US" dirty="0" smtClean="0"/>
              <a:t>Current System - NYCT CBTC</a:t>
            </a:r>
            <a:br>
              <a:rPr lang="en-US" dirty="0" smtClean="0"/>
            </a:br>
            <a:r>
              <a:rPr lang="en-US" sz="2400" dirty="0" smtClean="0"/>
              <a:t>Communication Based Train Control</a:t>
            </a:r>
          </a:p>
        </p:txBody>
      </p:sp>
      <p:sp>
        <p:nvSpPr>
          <p:cNvPr id="3" name="Content Placeholder 2"/>
          <p:cNvSpPr>
            <a:spLocks noGrp="1"/>
          </p:cNvSpPr>
          <p:nvPr>
            <p:ph idx="1"/>
          </p:nvPr>
        </p:nvSpPr>
        <p:spPr>
          <a:xfrm>
            <a:off x="685800" y="1828800"/>
            <a:ext cx="7772400" cy="4648200"/>
          </a:xfrm>
        </p:spPr>
        <p:txBody>
          <a:bodyPr>
            <a:normAutofit fontScale="70000" lnSpcReduction="20000"/>
          </a:bodyPr>
          <a:lstStyle/>
          <a:p>
            <a:pPr lvl="0"/>
            <a:r>
              <a:rPr lang="en-US" sz="3400" dirty="0" smtClean="0"/>
              <a:t>True Moving block CBTC with local zone control</a:t>
            </a:r>
          </a:p>
          <a:p>
            <a:pPr lvl="0"/>
            <a:r>
              <a:rPr lang="en-US" sz="3400" dirty="0" smtClean="0"/>
              <a:t>Radio system is a (proprietary) high-speed vital local area network between train &amp; zone controller and between zone controllers</a:t>
            </a:r>
          </a:p>
          <a:p>
            <a:pPr lvl="0"/>
            <a:r>
              <a:rPr lang="en-US" sz="3400" dirty="0" smtClean="0"/>
              <a:t>Zone Controllers use fiber based physical network to other zone controllers</a:t>
            </a:r>
          </a:p>
          <a:p>
            <a:pPr lvl="0"/>
            <a:r>
              <a:rPr lang="en-US" sz="3400" dirty="0" smtClean="0"/>
              <a:t>Both above ground and subway tunnel operation.</a:t>
            </a:r>
          </a:p>
          <a:p>
            <a:pPr lvl="0"/>
            <a:r>
              <a:rPr lang="en-US" sz="3400" dirty="0" smtClean="0"/>
              <a:t>Uses Transponders for train location with tachometer type incremental navigation</a:t>
            </a:r>
          </a:p>
          <a:p>
            <a:endParaRPr lang="en-US" dirty="0" smtClean="0"/>
          </a:p>
        </p:txBody>
      </p:sp>
      <p:sp>
        <p:nvSpPr>
          <p:cNvPr id="4" name="Date Placeholder 3"/>
          <p:cNvSpPr>
            <a:spLocks noGrp="1"/>
          </p:cNvSpPr>
          <p:nvPr>
            <p:ph type="dt" sz="quarter" idx="10"/>
          </p:nvPr>
        </p:nvSpPr>
        <p:spPr/>
        <p:txBody>
          <a:bodyPr/>
          <a:lstStyle/>
          <a:p>
            <a:pPr>
              <a:defRPr/>
            </a:pPr>
            <a:r>
              <a:rPr lang="en-US"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TIMELINE - </a:t>
            </a:r>
            <a:br>
              <a:rPr lang="en-US" dirty="0" smtClean="0"/>
            </a:br>
            <a:r>
              <a:rPr lang="en-US" dirty="0" smtClean="0"/>
              <a:t>RADIO BASED SYSTEMS</a:t>
            </a:r>
            <a:endParaRPr lang="en-US" dirty="0"/>
          </a:p>
        </p:txBody>
      </p:sp>
      <p:sp>
        <p:nvSpPr>
          <p:cNvPr id="4" name="Date Placeholder 3"/>
          <p:cNvSpPr>
            <a:spLocks noGrp="1"/>
          </p:cNvSpPr>
          <p:nvPr>
            <p:ph type="dt" sz="half" idx="10"/>
          </p:nvPr>
        </p:nvSpPr>
        <p:spPr/>
        <p:txBody>
          <a:bodyPr/>
          <a:lstStyle/>
          <a:p>
            <a:pPr>
              <a:defRPr/>
            </a:pPr>
            <a:r>
              <a:rPr lang="en-US" smtClean="0"/>
              <a:t>May 2012</a:t>
            </a:r>
            <a:endParaRPr lang="en-US" dirty="0"/>
          </a:p>
        </p:txBody>
      </p:sp>
      <p:sp>
        <p:nvSpPr>
          <p:cNvPr id="5" name="Footer Placeholder 4"/>
          <p:cNvSpPr>
            <a:spLocks noGrp="1"/>
          </p:cNvSpPr>
          <p:nvPr>
            <p:ph type="ftr" sz="quarter" idx="11"/>
          </p:nvPr>
        </p:nvSpPr>
        <p:spPr/>
        <p:txBody>
          <a:bodyPr/>
          <a:lstStyle/>
          <a:p>
            <a:pPr>
              <a:defRPr/>
            </a:pPr>
            <a:r>
              <a:rPr lang="en-US" smtClean="0"/>
              <a:t>Ken Jackson, Rail Safety Consulting</a:t>
            </a:r>
            <a:endParaRPr lang="en-US" dirty="0" smtClean="0"/>
          </a:p>
        </p:txBody>
      </p:sp>
      <p:graphicFrame>
        <p:nvGraphicFramePr>
          <p:cNvPr id="7" name="Table 6"/>
          <p:cNvGraphicFramePr>
            <a:graphicFrameLocks noGrp="1"/>
          </p:cNvGraphicFramePr>
          <p:nvPr/>
        </p:nvGraphicFramePr>
        <p:xfrm>
          <a:off x="914400" y="2209800"/>
          <a:ext cx="7620000" cy="2595880"/>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370840">
                <a:tc>
                  <a:txBody>
                    <a:bodyPr/>
                    <a:lstStyle/>
                    <a:p>
                      <a:r>
                        <a:rPr lang="en-US" dirty="0" smtClean="0"/>
                        <a:t>&lt; 1970s </a:t>
                      </a:r>
                      <a:endParaRPr lang="en-US" dirty="0"/>
                    </a:p>
                  </a:txBody>
                  <a:tcPr/>
                </a:tc>
                <a:tc>
                  <a:txBody>
                    <a:bodyPr/>
                    <a:lstStyle/>
                    <a:p>
                      <a:r>
                        <a:rPr lang="en-US" dirty="0" smtClean="0"/>
                        <a:t>1980s</a:t>
                      </a:r>
                      <a:endParaRPr lang="en-US" dirty="0"/>
                    </a:p>
                  </a:txBody>
                  <a:tcPr/>
                </a:tc>
                <a:tc>
                  <a:txBody>
                    <a:bodyPr/>
                    <a:lstStyle/>
                    <a:p>
                      <a:r>
                        <a:rPr lang="en-US" dirty="0" smtClean="0"/>
                        <a:t>1990s</a:t>
                      </a:r>
                      <a:endParaRPr lang="en-US" dirty="0"/>
                    </a:p>
                  </a:txBody>
                  <a:tcPr/>
                </a:tc>
                <a:tc>
                  <a:txBody>
                    <a:bodyPr/>
                    <a:lstStyle/>
                    <a:p>
                      <a:r>
                        <a:rPr lang="en-US" dirty="0" smtClean="0"/>
                        <a:t>2000s</a:t>
                      </a:r>
                      <a:endParaRPr lang="en-US" dirty="0"/>
                    </a:p>
                  </a:txBody>
                  <a:tcPr/>
                </a:tc>
                <a:tc>
                  <a:txBody>
                    <a:bodyPr/>
                    <a:lstStyle/>
                    <a:p>
                      <a:r>
                        <a:rPr lang="en-US" dirty="0" smtClean="0"/>
                        <a:t>2010s</a:t>
                      </a:r>
                      <a:endParaRPr lang="en-US" dirty="0"/>
                    </a:p>
                  </a:txBody>
                  <a:tcPr/>
                </a:tc>
              </a:tr>
              <a:tr h="370840">
                <a:tc>
                  <a:txBody>
                    <a:bodyPr/>
                    <a:lstStyle/>
                    <a:p>
                      <a:r>
                        <a:rPr lang="en-US" sz="1200" baseline="0" dirty="0" smtClean="0"/>
                        <a:t>Radio Code Line</a:t>
                      </a:r>
                      <a:endParaRPr lang="en-US" sz="1200" baseline="0" dirty="0"/>
                    </a:p>
                  </a:txBody>
                  <a:tcPr/>
                </a:tc>
                <a:tc>
                  <a:txBody>
                    <a:bodyPr/>
                    <a:lstStyle/>
                    <a:p>
                      <a:r>
                        <a:rPr lang="en-US" sz="1200" baseline="0" dirty="0" smtClean="0"/>
                        <a:t>ATCS </a:t>
                      </a:r>
                      <a:endParaRPr lang="en-US" sz="1200" baseline="0" dirty="0"/>
                    </a:p>
                  </a:txBody>
                  <a:tcPr/>
                </a:tc>
                <a:tc>
                  <a:txBody>
                    <a:bodyPr/>
                    <a:lstStyle/>
                    <a:p>
                      <a:r>
                        <a:rPr lang="en-US" sz="1200" baseline="0" dirty="0" smtClean="0"/>
                        <a:t>BART AATC</a:t>
                      </a:r>
                      <a:endParaRPr lang="en-US" sz="1200" baseline="0" dirty="0"/>
                    </a:p>
                  </a:txBody>
                  <a:tcPr/>
                </a:tc>
                <a:tc>
                  <a:txBody>
                    <a:bodyPr/>
                    <a:lstStyle/>
                    <a:p>
                      <a:r>
                        <a:rPr lang="en-US" sz="1200" baseline="0" dirty="0" smtClean="0"/>
                        <a:t>ACSES I</a:t>
                      </a:r>
                      <a:endParaRPr lang="en-US" sz="1200" baseline="0" dirty="0"/>
                    </a:p>
                  </a:txBody>
                  <a:tcPr/>
                </a:tc>
                <a:tc>
                  <a:txBody>
                    <a:bodyPr/>
                    <a:lstStyle/>
                    <a:p>
                      <a:r>
                        <a:rPr lang="en-US" sz="1200" baseline="0" dirty="0" smtClean="0"/>
                        <a:t>I-ETMS</a:t>
                      </a:r>
                      <a:endParaRPr lang="en-US" sz="1200" baseline="0" dirty="0"/>
                    </a:p>
                  </a:txBody>
                  <a:tcPr/>
                </a:tc>
              </a:tr>
              <a:tr h="370840">
                <a:tc>
                  <a:txBody>
                    <a:bodyPr/>
                    <a:lstStyle/>
                    <a:p>
                      <a:r>
                        <a:rPr lang="en-US" sz="1200" baseline="0" dirty="0" smtClean="0"/>
                        <a:t>Voice Radio</a:t>
                      </a:r>
                      <a:endParaRPr lang="en-US" sz="1200" baseline="0" dirty="0"/>
                    </a:p>
                  </a:txBody>
                  <a:tcPr/>
                </a:tc>
                <a:tc>
                  <a:txBody>
                    <a:bodyPr/>
                    <a:lstStyle/>
                    <a:p>
                      <a:r>
                        <a:rPr lang="en-US" sz="1200" baseline="0" dirty="0" smtClean="0"/>
                        <a:t>ARES</a:t>
                      </a:r>
                      <a:endParaRPr lang="en-US" sz="1200" baseline="0" dirty="0"/>
                    </a:p>
                  </a:txBody>
                  <a:tcPr/>
                </a:tc>
                <a:tc>
                  <a:txBody>
                    <a:bodyPr/>
                    <a:lstStyle/>
                    <a:p>
                      <a:r>
                        <a:rPr lang="en-US" sz="1200" baseline="0" dirty="0" smtClean="0"/>
                        <a:t>NJT ASES</a:t>
                      </a:r>
                      <a:endParaRPr lang="en-US" sz="1200" baseline="0" dirty="0"/>
                    </a:p>
                  </a:txBody>
                  <a:tcPr/>
                </a:tc>
                <a:tc>
                  <a:txBody>
                    <a:bodyPr/>
                    <a:lstStyle/>
                    <a:p>
                      <a:r>
                        <a:rPr lang="en-US" sz="1200" baseline="0" dirty="0" smtClean="0"/>
                        <a:t>NAJPTC (IDOT)</a:t>
                      </a:r>
                      <a:endParaRPr lang="en-US" sz="1200" baseline="0" dirty="0"/>
                    </a:p>
                  </a:txBody>
                  <a:tcPr/>
                </a:tc>
                <a:tc>
                  <a:txBody>
                    <a:bodyPr/>
                    <a:lstStyle/>
                    <a:p>
                      <a:r>
                        <a:rPr lang="en-US" sz="1200" baseline="0" dirty="0" smtClean="0"/>
                        <a:t>ACSES II</a:t>
                      </a:r>
                      <a:endParaRPr lang="en-US" sz="1200" baseline="0" dirty="0"/>
                    </a:p>
                  </a:txBody>
                  <a:tcPr/>
                </a:tc>
              </a:tr>
              <a:tr h="370840">
                <a:tc>
                  <a:txBody>
                    <a:bodyPr/>
                    <a:lstStyle/>
                    <a:p>
                      <a:endParaRPr lang="en-US" sz="1200" baseline="0"/>
                    </a:p>
                  </a:txBody>
                  <a:tcPr/>
                </a:tc>
                <a:tc>
                  <a:txBody>
                    <a:bodyPr/>
                    <a:lstStyle/>
                    <a:p>
                      <a:endParaRPr lang="en-US" sz="1200" baseline="0" dirty="0"/>
                    </a:p>
                  </a:txBody>
                  <a:tcPr/>
                </a:tc>
                <a:tc>
                  <a:txBody>
                    <a:bodyPr/>
                    <a:lstStyle/>
                    <a:p>
                      <a:r>
                        <a:rPr lang="en-US" sz="1200" baseline="0" dirty="0" smtClean="0"/>
                        <a:t>NYCT CBTC</a:t>
                      </a:r>
                      <a:endParaRPr lang="en-US" sz="1200" baseline="0" dirty="0"/>
                    </a:p>
                  </a:txBody>
                  <a:tcPr/>
                </a:tc>
                <a:tc>
                  <a:txBody>
                    <a:bodyPr/>
                    <a:lstStyle/>
                    <a:p>
                      <a:r>
                        <a:rPr lang="en-US" sz="1200" baseline="0" dirty="0" smtClean="0"/>
                        <a:t>ETMS</a:t>
                      </a:r>
                      <a:endParaRPr lang="en-US" sz="1200" baseline="0" dirty="0"/>
                    </a:p>
                  </a:txBody>
                  <a:tcPr/>
                </a:tc>
                <a:tc>
                  <a:txBody>
                    <a:bodyPr/>
                    <a:lstStyle/>
                    <a:p>
                      <a:r>
                        <a:rPr lang="en-US" sz="1200" baseline="0" dirty="0" smtClean="0"/>
                        <a:t>PATH CBTC</a:t>
                      </a:r>
                      <a:endParaRPr lang="en-US" sz="1200" baseline="0" dirty="0"/>
                    </a:p>
                  </a:txBody>
                  <a:tcPr/>
                </a:tc>
              </a:tr>
              <a:tr h="370840">
                <a:tc>
                  <a:txBody>
                    <a:bodyPr/>
                    <a:lstStyle/>
                    <a:p>
                      <a:endParaRPr lang="en-US" sz="1200" baseline="0"/>
                    </a:p>
                  </a:txBody>
                  <a:tcPr/>
                </a:tc>
                <a:tc>
                  <a:txBody>
                    <a:bodyPr/>
                    <a:lstStyle/>
                    <a:p>
                      <a:endParaRPr lang="en-US" sz="1200" baseline="0" dirty="0"/>
                    </a:p>
                  </a:txBody>
                  <a:tcPr/>
                </a:tc>
                <a:tc>
                  <a:txBody>
                    <a:bodyPr/>
                    <a:lstStyle/>
                    <a:p>
                      <a:r>
                        <a:rPr lang="en-US" sz="1200" baseline="0" dirty="0" smtClean="0"/>
                        <a:t>PTS</a:t>
                      </a:r>
                      <a:endParaRPr lang="en-US" sz="1200" baseline="0" dirty="0"/>
                    </a:p>
                  </a:txBody>
                  <a:tcPr/>
                </a:tc>
                <a:tc>
                  <a:txBody>
                    <a:bodyPr/>
                    <a:lstStyle/>
                    <a:p>
                      <a:r>
                        <a:rPr lang="en-US" sz="1200" baseline="0" dirty="0" smtClean="0"/>
                        <a:t>CBTM</a:t>
                      </a:r>
                      <a:endParaRPr lang="en-US" sz="1200" baseline="0" dirty="0"/>
                    </a:p>
                  </a:txBody>
                  <a:tcPr/>
                </a:tc>
                <a:tc>
                  <a:txBody>
                    <a:bodyPr/>
                    <a:lstStyle/>
                    <a:p>
                      <a:endParaRPr lang="en-US" sz="1200" baseline="0" dirty="0"/>
                    </a:p>
                  </a:txBody>
                  <a:tcPr/>
                </a:tc>
              </a:tr>
              <a:tr h="370840">
                <a:tc>
                  <a:txBody>
                    <a:bodyPr/>
                    <a:lstStyle/>
                    <a:p>
                      <a:endParaRPr lang="en-US" sz="1200" baseline="0"/>
                    </a:p>
                  </a:txBody>
                  <a:tcPr/>
                </a:tc>
                <a:tc>
                  <a:txBody>
                    <a:bodyPr/>
                    <a:lstStyle/>
                    <a:p>
                      <a:endParaRPr lang="en-US" sz="1200" baseline="0"/>
                    </a:p>
                  </a:txBody>
                  <a:tcPr/>
                </a:tc>
                <a:tc>
                  <a:txBody>
                    <a:bodyPr/>
                    <a:lstStyle/>
                    <a:p>
                      <a:r>
                        <a:rPr lang="en-US" sz="1200" baseline="0" dirty="0" smtClean="0"/>
                        <a:t>ITCS</a:t>
                      </a:r>
                      <a:endParaRPr lang="en-US" sz="1200" baseline="0" dirty="0"/>
                    </a:p>
                  </a:txBody>
                  <a:tcPr/>
                </a:tc>
                <a:tc>
                  <a:txBody>
                    <a:bodyPr/>
                    <a:lstStyle/>
                    <a:p>
                      <a:endParaRPr lang="en-US" sz="1200" baseline="0" dirty="0"/>
                    </a:p>
                  </a:txBody>
                  <a:tcPr/>
                </a:tc>
                <a:tc>
                  <a:txBody>
                    <a:bodyPr/>
                    <a:lstStyle/>
                    <a:p>
                      <a:endParaRPr lang="en-US" sz="1200" baseline="0" dirty="0"/>
                    </a:p>
                  </a:txBody>
                  <a:tcPr/>
                </a:tc>
              </a:tr>
              <a:tr h="370840">
                <a:tc>
                  <a:txBody>
                    <a:bodyPr/>
                    <a:lstStyle/>
                    <a:p>
                      <a:endParaRPr lang="en-US" sz="1200" baseline="0"/>
                    </a:p>
                  </a:txBody>
                  <a:tcPr/>
                </a:tc>
                <a:tc>
                  <a:txBody>
                    <a:bodyPr/>
                    <a:lstStyle/>
                    <a:p>
                      <a:endParaRPr lang="en-US" sz="1200" baseline="0"/>
                    </a:p>
                  </a:txBody>
                  <a:tcPr/>
                </a:tc>
                <a:tc>
                  <a:txBody>
                    <a:bodyPr/>
                    <a:lstStyle/>
                    <a:p>
                      <a:endParaRPr lang="en-US" sz="1200" baseline="0"/>
                    </a:p>
                  </a:txBody>
                  <a:tcPr/>
                </a:tc>
                <a:tc>
                  <a:txBody>
                    <a:bodyPr/>
                    <a:lstStyle/>
                    <a:p>
                      <a:endParaRPr lang="en-US" sz="1200" baseline="0" dirty="0"/>
                    </a:p>
                  </a:txBody>
                  <a:tcPr/>
                </a:tc>
                <a:tc>
                  <a:txBody>
                    <a:bodyPr/>
                    <a:lstStyle/>
                    <a:p>
                      <a:endParaRPr lang="en-US" sz="1200" baseline="0" dirty="0"/>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85800"/>
            <a:ext cx="7772400" cy="457200"/>
          </a:xfrm>
        </p:spPr>
        <p:txBody>
          <a:bodyPr/>
          <a:lstStyle/>
          <a:p>
            <a:pPr eaLnBrk="1" hangingPunct="1"/>
            <a:r>
              <a:rPr lang="en-US" dirty="0" smtClean="0"/>
              <a:t>Current System - NYCT CBTC</a:t>
            </a:r>
          </a:p>
        </p:txBody>
      </p:sp>
      <p:sp>
        <p:nvSpPr>
          <p:cNvPr id="3" name="Content Placeholder 2"/>
          <p:cNvSpPr>
            <a:spLocks noGrp="1"/>
          </p:cNvSpPr>
          <p:nvPr>
            <p:ph idx="1"/>
          </p:nvPr>
        </p:nvSpPr>
        <p:spPr>
          <a:xfrm>
            <a:off x="609600" y="1371600"/>
            <a:ext cx="8001000" cy="4648200"/>
          </a:xfrm>
        </p:spPr>
        <p:txBody>
          <a:bodyPr>
            <a:normAutofit fontScale="70000" lnSpcReduction="20000"/>
          </a:bodyPr>
          <a:lstStyle/>
          <a:p>
            <a:r>
              <a:rPr lang="en-US" dirty="0" smtClean="0"/>
              <a:t>SPONSOR:		New York City Transit (PATH)</a:t>
            </a:r>
          </a:p>
          <a:p>
            <a:r>
              <a:rPr lang="en-US" dirty="0" smtClean="0"/>
              <a:t>SUPPLIER(s):	Siemens + Thales</a:t>
            </a:r>
          </a:p>
          <a:p>
            <a:r>
              <a:rPr lang="en-US" dirty="0" smtClean="0"/>
              <a:t>STRUCTURE:	IP Messaging Scheme – proprietary</a:t>
            </a:r>
            <a:br>
              <a:rPr lang="en-US" dirty="0" smtClean="0"/>
            </a:br>
            <a:r>
              <a:rPr lang="en-US" dirty="0" smtClean="0"/>
              <a:t>			application</a:t>
            </a:r>
          </a:p>
          <a:p>
            <a:r>
              <a:rPr lang="en-US" dirty="0" smtClean="0"/>
              <a:t>MESSAGING STD:WLAN Siemens std.</a:t>
            </a:r>
          </a:p>
          <a:p>
            <a:r>
              <a:rPr lang="en-US" dirty="0" smtClean="0"/>
              <a:t>MAX BIT RATE:	128 KBPS per train  (4 MBPS total max)</a:t>
            </a:r>
          </a:p>
          <a:p>
            <a:r>
              <a:rPr lang="en-US" dirty="0" smtClean="0"/>
              <a:t>FREQ BAND:	5.725Ghz - 5.825Ghz</a:t>
            </a:r>
          </a:p>
          <a:p>
            <a:r>
              <a:rPr lang="en-US" dirty="0" smtClean="0"/>
              <a:t>RADIO MFGR:	Siemens Type PULZ80</a:t>
            </a:r>
          </a:p>
          <a:p>
            <a:r>
              <a:rPr lang="en-US" dirty="0" smtClean="0"/>
              <a:t>COMMS RANGE:	limited</a:t>
            </a:r>
          </a:p>
          <a:p>
            <a:r>
              <a:rPr lang="en-US" dirty="0" smtClean="0"/>
              <a:t>COMMS BETWEEN: Wayside zone controllers and Trains </a:t>
            </a:r>
            <a:br>
              <a:rPr lang="en-US" dirty="0" smtClean="0"/>
            </a:br>
            <a:r>
              <a:rPr lang="en-US" dirty="0" smtClean="0"/>
              <a:t>			    and other zone controllers</a:t>
            </a:r>
          </a:p>
          <a:p>
            <a:r>
              <a:rPr lang="en-US" dirty="0" smtClean="0"/>
              <a:t>STATUS:		Operating on NYCT </a:t>
            </a:r>
            <a:r>
              <a:rPr lang="en-US" dirty="0" err="1" smtClean="0"/>
              <a:t>Canarsie</a:t>
            </a:r>
            <a:r>
              <a:rPr lang="en-US" dirty="0" smtClean="0"/>
              <a:t> Line,</a:t>
            </a:r>
            <a:br>
              <a:rPr lang="en-US" dirty="0" smtClean="0"/>
            </a:br>
            <a:r>
              <a:rPr lang="en-US" dirty="0" smtClean="0"/>
              <a:t>			being installed on PATH, NYCT Flushing 			Line and Culver Line Test Track.</a:t>
            </a:r>
          </a:p>
          <a:p>
            <a:pPr lvl="0"/>
            <a:endParaRPr lang="en-US" dirty="0" smtClean="0"/>
          </a:p>
        </p:txBody>
      </p:sp>
      <p:sp>
        <p:nvSpPr>
          <p:cNvPr id="4" name="Date Placeholder 3"/>
          <p:cNvSpPr>
            <a:spLocks noGrp="1"/>
          </p:cNvSpPr>
          <p:nvPr>
            <p:ph type="dt" sz="quarter" idx="10"/>
          </p:nvPr>
        </p:nvSpPr>
        <p:spPr/>
        <p:txBody>
          <a:bodyPr/>
          <a:lstStyle/>
          <a:p>
            <a:pPr>
              <a:defRPr/>
            </a:pPr>
            <a:r>
              <a:rPr lang="en-US"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2971800"/>
          </a:xfrm>
        </p:spPr>
        <p:txBody>
          <a:bodyPr/>
          <a:lstStyle/>
          <a:p>
            <a:r>
              <a:rPr lang="en-US" dirty="0" smtClean="0"/>
              <a:t>END</a:t>
            </a:r>
            <a:br>
              <a:rPr lang="en-US" dirty="0" smtClean="0"/>
            </a:br>
            <a:r>
              <a:rPr lang="en-US" dirty="0" smtClean="0"/>
              <a:t/>
            </a:r>
            <a:br>
              <a:rPr lang="en-US" dirty="0" smtClean="0"/>
            </a:br>
            <a:r>
              <a:rPr lang="en-US" dirty="0" smtClean="0"/>
              <a:t>Additions and Improvements</a:t>
            </a:r>
            <a:r>
              <a:rPr lang="en-US" smtClean="0"/>
              <a:t/>
            </a:r>
            <a:br>
              <a:rPr lang="en-US" smtClean="0"/>
            </a:br>
            <a:r>
              <a:rPr lang="en-US" smtClean="0"/>
              <a:t>Welcome !</a:t>
            </a:r>
            <a:endParaRPr lang="en-US" dirty="0"/>
          </a:p>
        </p:txBody>
      </p:sp>
      <p:sp>
        <p:nvSpPr>
          <p:cNvPr id="4" name="Date Placeholder 3"/>
          <p:cNvSpPr>
            <a:spLocks noGrp="1"/>
          </p:cNvSpPr>
          <p:nvPr>
            <p:ph type="dt" sz="half" idx="10"/>
          </p:nvPr>
        </p:nvSpPr>
        <p:spPr/>
        <p:txBody>
          <a:bodyPr/>
          <a:lstStyle/>
          <a:p>
            <a:pPr>
              <a:defRPr/>
            </a:pPr>
            <a:r>
              <a:rPr lang="en-US" smtClean="0"/>
              <a:t>May 2012</a:t>
            </a:r>
            <a:endParaRPr lang="en-US" dirty="0"/>
          </a:p>
        </p:txBody>
      </p:sp>
      <p:sp>
        <p:nvSpPr>
          <p:cNvPr id="5" name="Footer Placeholder 4"/>
          <p:cNvSpPr>
            <a:spLocks noGrp="1"/>
          </p:cNvSpPr>
          <p:nvPr>
            <p:ph type="ftr" sz="quarter" idx="11"/>
          </p:nvPr>
        </p:nvSpPr>
        <p:spPr/>
        <p:txBody>
          <a:bodyPr/>
          <a:lstStyle/>
          <a:p>
            <a:pPr>
              <a:defRPr/>
            </a:pPr>
            <a:r>
              <a:rPr lang="en-US" smtClean="0"/>
              <a:t>Ken Jackson, Rail Safety Consulting</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38200"/>
          </a:xfrm>
        </p:spPr>
        <p:txBody>
          <a:bodyPr/>
          <a:lstStyle/>
          <a:p>
            <a:r>
              <a:rPr lang="en-US" dirty="0" smtClean="0"/>
              <a:t>Generic PTC System</a:t>
            </a:r>
            <a:endParaRPr lang="en-US" dirty="0"/>
          </a:p>
        </p:txBody>
      </p:sp>
      <p:sp>
        <p:nvSpPr>
          <p:cNvPr id="4" name="Date Placeholder 3"/>
          <p:cNvSpPr>
            <a:spLocks noGrp="1"/>
          </p:cNvSpPr>
          <p:nvPr>
            <p:ph type="dt" sz="half" idx="10"/>
          </p:nvPr>
        </p:nvSpPr>
        <p:spPr/>
        <p:txBody>
          <a:bodyPr/>
          <a:lstStyle/>
          <a:p>
            <a:pPr>
              <a:defRPr/>
            </a:pPr>
            <a:r>
              <a:rPr lang="en-US" smtClean="0"/>
              <a:t>May 2012</a:t>
            </a:r>
            <a:endParaRPr lang="en-US" dirty="0"/>
          </a:p>
        </p:txBody>
      </p:sp>
      <p:sp>
        <p:nvSpPr>
          <p:cNvPr id="5" name="Footer Placeholder 4"/>
          <p:cNvSpPr>
            <a:spLocks noGrp="1"/>
          </p:cNvSpPr>
          <p:nvPr>
            <p:ph type="ftr" sz="quarter" idx="11"/>
          </p:nvPr>
        </p:nvSpPr>
        <p:spPr/>
        <p:txBody>
          <a:bodyPr/>
          <a:lstStyle/>
          <a:p>
            <a:pPr>
              <a:defRPr/>
            </a:pPr>
            <a:r>
              <a:rPr lang="en-US" smtClean="0"/>
              <a:t>Ken Jackson, Rail Safety Consulting</a:t>
            </a:r>
            <a:endParaRPr lang="en-US" dirty="0" smtClean="0"/>
          </a:p>
        </p:txBody>
      </p:sp>
      <p:graphicFrame>
        <p:nvGraphicFramePr>
          <p:cNvPr id="6" name="Object 5"/>
          <p:cNvGraphicFramePr>
            <a:graphicFrameLocks noChangeAspect="1"/>
          </p:cNvGraphicFramePr>
          <p:nvPr/>
        </p:nvGraphicFramePr>
        <p:xfrm>
          <a:off x="0" y="1600200"/>
          <a:ext cx="9144000" cy="4878387"/>
        </p:xfrm>
        <a:graphic>
          <a:graphicData uri="http://schemas.openxmlformats.org/presentationml/2006/ole">
            <p:oleObj spid="_x0000_s1026" name="Visio" r:id="rId3" imgW="9617391" imgH="5130101" progId="Visio.Drawing.11">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85800"/>
            <a:ext cx="7772400" cy="685800"/>
          </a:xfrm>
        </p:spPr>
        <p:txBody>
          <a:bodyPr/>
          <a:lstStyle/>
          <a:p>
            <a:pPr eaLnBrk="1" hangingPunct="1"/>
            <a:r>
              <a:rPr lang="en-US" dirty="0" smtClean="0"/>
              <a:t>Before PTC - Radio Code Line</a:t>
            </a:r>
          </a:p>
        </p:txBody>
      </p:sp>
      <p:sp>
        <p:nvSpPr>
          <p:cNvPr id="3" name="Content Placeholder 2"/>
          <p:cNvSpPr>
            <a:spLocks noGrp="1"/>
          </p:cNvSpPr>
          <p:nvPr>
            <p:ph idx="1"/>
          </p:nvPr>
        </p:nvSpPr>
        <p:spPr>
          <a:xfrm>
            <a:off x="685800" y="1600200"/>
            <a:ext cx="7772400" cy="4800600"/>
          </a:xfrm>
        </p:spPr>
        <p:txBody>
          <a:bodyPr>
            <a:normAutofit fontScale="62500" lnSpcReduction="20000"/>
          </a:bodyPr>
          <a:lstStyle/>
          <a:p>
            <a:pPr lvl="0"/>
            <a:r>
              <a:rPr lang="en-US" sz="3500" dirty="0" smtClean="0"/>
              <a:t>Replaced pole-to-pole wiring along railroad between signal locations.</a:t>
            </a:r>
          </a:p>
          <a:p>
            <a:pPr lvl="0"/>
            <a:r>
              <a:rPr lang="en-US" sz="3500" dirty="0" smtClean="0"/>
              <a:t>Non-vital supervisory data link (R/Link by </a:t>
            </a:r>
            <a:r>
              <a:rPr lang="en-US" sz="3500" dirty="0" err="1" smtClean="0"/>
              <a:t>Safetran</a:t>
            </a:r>
            <a:r>
              <a:rPr lang="en-US" sz="3500" dirty="0" smtClean="0"/>
              <a:t> as example)</a:t>
            </a:r>
          </a:p>
          <a:p>
            <a:pPr lvl="0"/>
            <a:r>
              <a:rPr lang="en-US" sz="3500" dirty="0" smtClean="0"/>
              <a:t>FSK/FM at 160 MHZ, UHF, or 900 </a:t>
            </a:r>
            <a:r>
              <a:rPr lang="en-US" sz="3500" dirty="0" err="1" smtClean="0"/>
              <a:t>MHz.</a:t>
            </a:r>
            <a:endParaRPr lang="en-US" sz="3500" dirty="0" smtClean="0"/>
          </a:p>
          <a:p>
            <a:pPr lvl="0"/>
            <a:r>
              <a:rPr lang="en-US" sz="3500" dirty="0" smtClean="0"/>
              <a:t>Transmitted code system control messages and indication messages via RF carrier between office and field location (wayside).  </a:t>
            </a:r>
          </a:p>
          <a:p>
            <a:pPr lvl="0"/>
            <a:r>
              <a:rPr lang="en-US" sz="3500" dirty="0" smtClean="0"/>
              <a:t>Operated from 300 baud to 4800 baud</a:t>
            </a:r>
          </a:p>
          <a:p>
            <a:pPr lvl="0"/>
            <a:r>
              <a:rPr lang="en-US" sz="3500" dirty="0" smtClean="0"/>
              <a:t>Vital data was carried in coded AF track circuits.</a:t>
            </a:r>
          </a:p>
          <a:p>
            <a:pPr lvl="0"/>
            <a:r>
              <a:rPr lang="en-US" sz="3500" dirty="0" smtClean="0"/>
              <a:t>Later versions (HD/Link by </a:t>
            </a:r>
            <a:r>
              <a:rPr lang="en-US" sz="3500" dirty="0" err="1" smtClean="0"/>
              <a:t>Safetran</a:t>
            </a:r>
            <a:r>
              <a:rPr lang="en-US" sz="3500" dirty="0" smtClean="0"/>
              <a:t>) used ATCS-200 messaging protocol to send vital data between field locations by radio.  HD/Link radio was spread-spectrum low power.</a:t>
            </a:r>
          </a:p>
          <a:p>
            <a:pPr lvl="1"/>
            <a:r>
              <a:rPr lang="en-US" dirty="0" smtClean="0"/>
              <a:t>Also used to relay AEI data and wayside detector data to signal locations.</a:t>
            </a:r>
            <a:endParaRPr lang="en-US" dirty="0"/>
          </a:p>
        </p:txBody>
      </p:sp>
      <p:sp>
        <p:nvSpPr>
          <p:cNvPr id="13" name="Date Placeholder 12"/>
          <p:cNvSpPr>
            <a:spLocks noGrp="1"/>
          </p:cNvSpPr>
          <p:nvPr>
            <p:ph type="dt" sz="half" idx="10"/>
          </p:nvPr>
        </p:nvSpPr>
        <p:spPr/>
        <p:txBody>
          <a:bodyPr/>
          <a:lstStyle/>
          <a:p>
            <a:pPr>
              <a:defRPr/>
            </a:pPr>
            <a:r>
              <a:rPr lang="en-US" dirty="0" smtClean="0"/>
              <a:t>May </a:t>
            </a:r>
            <a:r>
              <a:rPr lang="en-US" dirty="0"/>
              <a:t>2012</a:t>
            </a:r>
          </a:p>
        </p:txBody>
      </p:sp>
      <p:sp>
        <p:nvSpPr>
          <p:cNvPr id="14" name="Footer Placeholder 13"/>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Historic System - ATCS</a:t>
            </a:r>
            <a:br>
              <a:rPr lang="en-US" dirty="0" smtClean="0"/>
            </a:br>
            <a:r>
              <a:rPr lang="en-US" sz="2400" dirty="0" smtClean="0"/>
              <a:t>Automated Train Control System </a:t>
            </a:r>
            <a:endParaRPr lang="en-US" dirty="0" smtClean="0"/>
          </a:p>
        </p:txBody>
      </p:sp>
      <p:sp>
        <p:nvSpPr>
          <p:cNvPr id="71" name="Content Placeholder 70"/>
          <p:cNvSpPr>
            <a:spLocks noGrp="1"/>
          </p:cNvSpPr>
          <p:nvPr>
            <p:ph idx="1"/>
          </p:nvPr>
        </p:nvSpPr>
        <p:spPr>
          <a:xfrm>
            <a:off x="609600" y="1600200"/>
            <a:ext cx="7772400" cy="4876800"/>
          </a:xfrm>
        </p:spPr>
        <p:txBody>
          <a:bodyPr/>
          <a:lstStyle/>
          <a:p>
            <a:pPr lvl="0"/>
            <a:r>
              <a:rPr lang="en-US" sz="2400" dirty="0" smtClean="0"/>
              <a:t>Joint development by railroads (AAR + Canadian), and several suppliers</a:t>
            </a:r>
          </a:p>
          <a:p>
            <a:pPr lvl="0"/>
            <a:r>
              <a:rPr lang="en-US" sz="2400" dirty="0" smtClean="0"/>
              <a:t>Pre-GPS system</a:t>
            </a:r>
          </a:p>
          <a:p>
            <a:pPr lvl="0"/>
            <a:r>
              <a:rPr lang="en-US" sz="2400" dirty="0" smtClean="0"/>
              <a:t>Was a standards building activity intended to drive future signal product development.</a:t>
            </a:r>
          </a:p>
          <a:p>
            <a:pPr lvl="0"/>
            <a:r>
              <a:rPr lang="en-US" sz="2400" dirty="0" smtClean="0"/>
              <a:t>Used RF </a:t>
            </a:r>
            <a:r>
              <a:rPr lang="en-US" sz="2400" dirty="0" err="1" smtClean="0"/>
              <a:t>comms</a:t>
            </a:r>
            <a:r>
              <a:rPr lang="en-US" sz="2400" dirty="0" smtClean="0"/>
              <a:t> for “CTC code line”, “vital wayside-wayside”, ”vital wayside-train” messaging.</a:t>
            </a:r>
          </a:p>
          <a:p>
            <a:pPr lvl="0"/>
            <a:r>
              <a:rPr lang="en-US" sz="2400" dirty="0" smtClean="0"/>
              <a:t>Strong interest and support in Canada – still being referenced in the Transport Canada archives.</a:t>
            </a:r>
          </a:p>
          <a:p>
            <a:pPr lvl="0"/>
            <a:r>
              <a:rPr lang="en-US" sz="2400" dirty="0" smtClean="0"/>
              <a:t>Radio Messaging/protocol - ATCS-200 series standards are surviving artifacts used in other systems.</a:t>
            </a:r>
            <a:endParaRPr lang="en-US" dirty="0"/>
          </a:p>
        </p:txBody>
      </p:sp>
      <p:sp>
        <p:nvSpPr>
          <p:cNvPr id="4" name="Date Placeholder 3"/>
          <p:cNvSpPr>
            <a:spLocks noGrp="1"/>
          </p:cNvSpPr>
          <p:nvPr>
            <p:ph type="dt" sz="half"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
        <p:nvSpPr>
          <p:cNvPr id="14" name="Title 1"/>
          <p:cNvSpPr>
            <a:spLocks noGrp="1"/>
          </p:cNvSpPr>
          <p:nvPr/>
        </p:nvSpPr>
        <p:spPr bwMode="auto">
          <a:xfrm>
            <a:off x="685800" y="581024"/>
            <a:ext cx="7772400" cy="1095375"/>
          </a:xfrm>
          <a:prstGeom prst="rect">
            <a:avLst/>
          </a:prstGeom>
          <a:noFill/>
          <a:ln w="9525">
            <a:noFill/>
            <a:miter lim="800000"/>
            <a:headEnd/>
            <a:tailEnd/>
          </a:ln>
        </p:spPr>
        <p:txBody>
          <a:bodyPr lIns="92075" tIns="46038" rIns="92075" bIns="46038" anchor="ct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endParaRPr lang="en-US" kern="0" dirty="0">
              <a:solidFill>
                <a:srgbClr val="009DD9"/>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685800"/>
            <a:ext cx="7772400" cy="762000"/>
          </a:xfrm>
        </p:spPr>
        <p:txBody>
          <a:bodyPr/>
          <a:lstStyle/>
          <a:p>
            <a:pPr eaLnBrk="1" hangingPunct="1"/>
            <a:r>
              <a:rPr lang="en-US" dirty="0" smtClean="0"/>
              <a:t>Historic System - ATCS</a:t>
            </a:r>
          </a:p>
        </p:txBody>
      </p:sp>
      <p:sp>
        <p:nvSpPr>
          <p:cNvPr id="71" name="Content Placeholder 70"/>
          <p:cNvSpPr>
            <a:spLocks noGrp="1"/>
          </p:cNvSpPr>
          <p:nvPr>
            <p:ph idx="1"/>
          </p:nvPr>
        </p:nvSpPr>
        <p:spPr>
          <a:xfrm>
            <a:off x="533400" y="1600200"/>
            <a:ext cx="8077200" cy="4953000"/>
          </a:xfrm>
        </p:spPr>
        <p:txBody>
          <a:bodyPr/>
          <a:lstStyle/>
          <a:p>
            <a:r>
              <a:rPr lang="en-US" sz="2000" dirty="0" smtClean="0"/>
              <a:t>SPONSOR:		AAR and Canadian Railroads, Transport </a:t>
            </a:r>
            <a:br>
              <a:rPr lang="en-US" sz="2000" dirty="0" smtClean="0"/>
            </a:br>
            <a:r>
              <a:rPr lang="en-US" sz="2000" dirty="0" smtClean="0"/>
              <a:t>			Canada</a:t>
            </a:r>
          </a:p>
          <a:p>
            <a:r>
              <a:rPr lang="en-US" sz="2000" dirty="0" smtClean="0"/>
              <a:t>SUPPLIER(s):	</a:t>
            </a:r>
            <a:r>
              <a:rPr lang="en-US" sz="2000" dirty="0" err="1" smtClean="0"/>
              <a:t>Safetran</a:t>
            </a:r>
            <a:r>
              <a:rPr lang="en-US" sz="2000" dirty="0" smtClean="0"/>
              <a:t>, others</a:t>
            </a:r>
          </a:p>
          <a:p>
            <a:r>
              <a:rPr lang="en-US" sz="2000" dirty="0" smtClean="0"/>
              <a:t>STRUCTURE:	ISO 7 Layer, Synchronous HDLC-LAPB</a:t>
            </a:r>
          </a:p>
          <a:p>
            <a:r>
              <a:rPr lang="en-US" sz="2000" dirty="0" smtClean="0"/>
              <a:t>MESSAGING STD:	ATCS 200 (series of </a:t>
            </a:r>
            <a:r>
              <a:rPr lang="en-US" sz="2000" dirty="0" err="1" smtClean="0"/>
              <a:t>stds</a:t>
            </a:r>
            <a:r>
              <a:rPr lang="en-US" sz="2000" dirty="0" smtClean="0"/>
              <a:t>)</a:t>
            </a:r>
          </a:p>
          <a:p>
            <a:r>
              <a:rPr lang="en-US" sz="2000" dirty="0" smtClean="0"/>
              <a:t>MAX BIT RATE:	4800 bps</a:t>
            </a:r>
          </a:p>
          <a:p>
            <a:r>
              <a:rPr lang="en-US" sz="2000" dirty="0" smtClean="0"/>
              <a:t>FREQ BAND:	UHF, 900 MHz duplex (896 mobile TX, </a:t>
            </a:r>
            <a:br>
              <a:rPr lang="en-US" sz="2000" dirty="0" smtClean="0"/>
            </a:br>
            <a:r>
              <a:rPr lang="en-US" sz="2000" dirty="0" smtClean="0"/>
              <a:t>			935 base TX, 6 channels reserved for ATCS)</a:t>
            </a:r>
          </a:p>
          <a:p>
            <a:r>
              <a:rPr lang="en-US" sz="2000" dirty="0" smtClean="0"/>
              <a:t>MODULATION:	FSK Baseband/Direct FM</a:t>
            </a:r>
          </a:p>
          <a:p>
            <a:r>
              <a:rPr lang="en-US" sz="2000" dirty="0" smtClean="0"/>
              <a:t>RADIO MFGR(s):	</a:t>
            </a:r>
            <a:r>
              <a:rPr lang="en-US" sz="2000" dirty="0" err="1" smtClean="0"/>
              <a:t>Safetran</a:t>
            </a:r>
            <a:r>
              <a:rPr lang="en-US" sz="2000" dirty="0" smtClean="0"/>
              <a:t>, Harris, others.</a:t>
            </a:r>
          </a:p>
          <a:p>
            <a:r>
              <a:rPr lang="en-US" sz="2000" dirty="0" smtClean="0"/>
              <a:t>COMMS RANGE:	LOS</a:t>
            </a:r>
          </a:p>
          <a:p>
            <a:r>
              <a:rPr lang="en-US" sz="2000" dirty="0" smtClean="0"/>
              <a:t>COMMS BETWEEN:	base site, wayside, vehicle,</a:t>
            </a:r>
          </a:p>
          <a:p>
            <a:r>
              <a:rPr lang="en-US" sz="2000" dirty="0" smtClean="0"/>
              <a:t>STATUS:		ATCS standard for vital and non-vital</a:t>
            </a:r>
            <a:br>
              <a:rPr lang="en-US" sz="2000" dirty="0" smtClean="0"/>
            </a:br>
            <a:r>
              <a:rPr lang="en-US" sz="2000" dirty="0" smtClean="0"/>
              <a:t>			messaging over radio still in use.</a:t>
            </a:r>
            <a:endParaRPr lang="en-US" dirty="0"/>
          </a:p>
        </p:txBody>
      </p:sp>
      <p:sp>
        <p:nvSpPr>
          <p:cNvPr id="4" name="Date Placeholder 3"/>
          <p:cNvSpPr>
            <a:spLocks noGrp="1"/>
          </p:cNvSpPr>
          <p:nvPr>
            <p:ph type="dt" sz="half" idx="10"/>
          </p:nvPr>
        </p:nvSpPr>
        <p:spPr/>
        <p:txBody>
          <a:bodyPr/>
          <a:lstStyle/>
          <a:p>
            <a:pPr>
              <a:defRPr/>
            </a:pPr>
            <a:r>
              <a:rPr lang="en-US" dirty="0" smtClean="0"/>
              <a:t>May </a:t>
            </a:r>
            <a:r>
              <a:rPr lang="en-US" dirty="0"/>
              <a:t>2012</a:t>
            </a:r>
          </a:p>
        </p:txBody>
      </p:sp>
      <p:sp>
        <p:nvSpPr>
          <p:cNvPr id="5" name="Footer Placeholder 4"/>
          <p:cNvSpPr>
            <a:spLocks noGrp="1"/>
          </p:cNvSpPr>
          <p:nvPr>
            <p:ph type="ftr" sz="quarter" idx="11"/>
          </p:nvPr>
        </p:nvSpPr>
        <p:spPr/>
        <p:txBody>
          <a:bodyPr/>
          <a:lstStyle/>
          <a:p>
            <a:pPr>
              <a:defRPr/>
            </a:pPr>
            <a:r>
              <a:rPr lang="en-US" dirty="0" smtClean="0"/>
              <a:t>Ken Jackson, Rail Safety Consulting</a:t>
            </a:r>
            <a:endParaRPr lang="en-US" dirty="0"/>
          </a:p>
        </p:txBody>
      </p:sp>
      <p:sp>
        <p:nvSpPr>
          <p:cNvPr id="14" name="Title 1"/>
          <p:cNvSpPr>
            <a:spLocks noGrp="1"/>
          </p:cNvSpPr>
          <p:nvPr/>
        </p:nvSpPr>
        <p:spPr bwMode="auto">
          <a:xfrm>
            <a:off x="685800" y="581025"/>
            <a:ext cx="7772400" cy="685800"/>
          </a:xfrm>
          <a:prstGeom prst="rect">
            <a:avLst/>
          </a:prstGeom>
          <a:noFill/>
          <a:ln w="9525">
            <a:noFill/>
            <a:miter lim="800000"/>
            <a:headEnd/>
            <a:tailEnd/>
          </a:ln>
        </p:spPr>
        <p:txBody>
          <a:bodyPr lIns="92075" tIns="46038" rIns="92075" bIns="46038" anchor="ct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endParaRPr lang="en-US" kern="0" dirty="0">
              <a:solidFill>
                <a:srgbClr val="009DD9"/>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Historic System - ARES</a:t>
            </a:r>
            <a:br>
              <a:rPr lang="en-US" dirty="0" smtClean="0"/>
            </a:br>
            <a:r>
              <a:rPr lang="en-US" sz="2400" dirty="0" smtClean="0"/>
              <a:t>Advanced Railroad Electronics System</a:t>
            </a:r>
            <a:endParaRPr lang="en-US" dirty="0" smtClean="0"/>
          </a:p>
        </p:txBody>
      </p:sp>
      <p:sp>
        <p:nvSpPr>
          <p:cNvPr id="9" name="Content Placeholder 8"/>
          <p:cNvSpPr>
            <a:spLocks noGrp="1"/>
          </p:cNvSpPr>
          <p:nvPr>
            <p:ph idx="1"/>
          </p:nvPr>
        </p:nvSpPr>
        <p:spPr>
          <a:xfrm>
            <a:off x="685800" y="1828800"/>
            <a:ext cx="7772400" cy="4114800"/>
          </a:xfrm>
        </p:spPr>
        <p:txBody>
          <a:bodyPr/>
          <a:lstStyle/>
          <a:p>
            <a:pPr lvl="0"/>
            <a:r>
              <a:rPr lang="en-US" sz="2400" dirty="0" smtClean="0"/>
              <a:t>First system to use GPS for train location</a:t>
            </a:r>
          </a:p>
          <a:p>
            <a:pPr lvl="0"/>
            <a:r>
              <a:rPr lang="en-US" sz="2400" dirty="0" smtClean="0"/>
              <a:t>Derived from Boeing 757/767 avionics system.</a:t>
            </a:r>
          </a:p>
          <a:p>
            <a:pPr lvl="0"/>
            <a:r>
              <a:rPr lang="en-US" sz="2400" dirty="0" smtClean="0"/>
              <a:t>Intended to protect freight and passenger trains from mishaps</a:t>
            </a:r>
          </a:p>
          <a:p>
            <a:pPr lvl="0"/>
            <a:r>
              <a:rPr lang="en-US" sz="2400" dirty="0" smtClean="0"/>
              <a:t>Demonstrated on 250 miles in Minnesota. Cost, management, and crew issues stopped it.</a:t>
            </a:r>
          </a:p>
          <a:p>
            <a:endParaRPr lang="en-US" sz="2400" dirty="0"/>
          </a:p>
        </p:txBody>
      </p:sp>
      <p:sp>
        <p:nvSpPr>
          <p:cNvPr id="7" name="Date Placeholder 6"/>
          <p:cNvSpPr>
            <a:spLocks noGrp="1"/>
          </p:cNvSpPr>
          <p:nvPr>
            <p:ph type="dt" sz="half" idx="10"/>
          </p:nvPr>
        </p:nvSpPr>
        <p:spPr/>
        <p:txBody>
          <a:bodyPr/>
          <a:lstStyle/>
          <a:p>
            <a:pPr>
              <a:defRPr/>
            </a:pPr>
            <a:r>
              <a:rPr lang="en-US" dirty="0" smtClean="0"/>
              <a:t>May </a:t>
            </a:r>
            <a:r>
              <a:rPr lang="en-US" dirty="0"/>
              <a:t>2012</a:t>
            </a:r>
          </a:p>
        </p:txBody>
      </p:sp>
      <p:sp>
        <p:nvSpPr>
          <p:cNvPr id="8" name="Footer Placeholder 7"/>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685800"/>
            <a:ext cx="7772400" cy="762000"/>
          </a:xfrm>
        </p:spPr>
        <p:txBody>
          <a:bodyPr/>
          <a:lstStyle/>
          <a:p>
            <a:pPr eaLnBrk="1" hangingPunct="1"/>
            <a:r>
              <a:rPr lang="en-US" dirty="0" smtClean="0"/>
              <a:t>Historic System - ARES</a:t>
            </a:r>
          </a:p>
        </p:txBody>
      </p:sp>
      <p:sp>
        <p:nvSpPr>
          <p:cNvPr id="9" name="Content Placeholder 8"/>
          <p:cNvSpPr>
            <a:spLocks noGrp="1"/>
          </p:cNvSpPr>
          <p:nvPr>
            <p:ph idx="1"/>
          </p:nvPr>
        </p:nvSpPr>
        <p:spPr>
          <a:xfrm>
            <a:off x="685800" y="1676400"/>
            <a:ext cx="7772400" cy="4648200"/>
          </a:xfrm>
        </p:spPr>
        <p:txBody>
          <a:bodyPr/>
          <a:lstStyle/>
          <a:p>
            <a:r>
              <a:rPr lang="en-US" sz="2000" dirty="0" smtClean="0"/>
              <a:t>SPONSOR:		BN/AMTRAK</a:t>
            </a:r>
          </a:p>
          <a:p>
            <a:r>
              <a:rPr lang="en-US" sz="2000" dirty="0" smtClean="0"/>
              <a:t>SUPPLIER(s):	Rockwell Collins   Demo 1985-1993</a:t>
            </a:r>
          </a:p>
          <a:p>
            <a:r>
              <a:rPr lang="en-US" sz="2000" dirty="0" smtClean="0"/>
              <a:t>STRUCTURE:	Proprietary	</a:t>
            </a:r>
          </a:p>
          <a:p>
            <a:r>
              <a:rPr lang="en-US" sz="2000" dirty="0" smtClean="0"/>
              <a:t>MESSAGING STD:	UNK - proprietary ?</a:t>
            </a:r>
          </a:p>
          <a:p>
            <a:r>
              <a:rPr lang="en-US" sz="2000" dirty="0" smtClean="0"/>
              <a:t>MAX BIT RATE:	2400</a:t>
            </a:r>
          </a:p>
          <a:p>
            <a:r>
              <a:rPr lang="en-US" sz="2000" dirty="0" smtClean="0"/>
              <a:t>FREQ BAND:	MICROWAVE (Pt-to-Pt), VHF 160 MHz</a:t>
            </a:r>
          </a:p>
          <a:p>
            <a:r>
              <a:rPr lang="en-US" sz="2000" dirty="0" smtClean="0"/>
              <a:t>RADIO MFGR:	AAR Standard Radios (GE, Motorola, Harris, etc.)</a:t>
            </a:r>
          </a:p>
          <a:p>
            <a:r>
              <a:rPr lang="en-US" sz="2000" dirty="0" smtClean="0"/>
              <a:t>DISTANCE RANGE:	Line of </a:t>
            </a:r>
            <a:r>
              <a:rPr lang="en-US" sz="2000" dirty="0" smtClean="0"/>
              <a:t>Sight (LOS)</a:t>
            </a:r>
            <a:endParaRPr lang="en-US" sz="2000" dirty="0" smtClean="0"/>
          </a:p>
          <a:p>
            <a:r>
              <a:rPr lang="en-US" sz="2000" dirty="0" smtClean="0"/>
              <a:t>COMMS BETWEEN:	Base Wayside Locomotive</a:t>
            </a:r>
          </a:p>
          <a:p>
            <a:r>
              <a:rPr lang="en-US" sz="2000" dirty="0" smtClean="0"/>
              <a:t>STATUS:		ARES shut down in 1993 in Minnesota</a:t>
            </a:r>
          </a:p>
          <a:p>
            <a:endParaRPr lang="en-US" sz="2000" dirty="0"/>
          </a:p>
        </p:txBody>
      </p:sp>
      <p:sp>
        <p:nvSpPr>
          <p:cNvPr id="7" name="Date Placeholder 6"/>
          <p:cNvSpPr>
            <a:spLocks noGrp="1"/>
          </p:cNvSpPr>
          <p:nvPr>
            <p:ph type="dt" sz="half" idx="10"/>
          </p:nvPr>
        </p:nvSpPr>
        <p:spPr/>
        <p:txBody>
          <a:bodyPr/>
          <a:lstStyle/>
          <a:p>
            <a:pPr>
              <a:defRPr/>
            </a:pPr>
            <a:r>
              <a:rPr lang="en-US" dirty="0" smtClean="0"/>
              <a:t>May </a:t>
            </a:r>
            <a:r>
              <a:rPr lang="en-US" dirty="0"/>
              <a:t>2012</a:t>
            </a:r>
          </a:p>
        </p:txBody>
      </p:sp>
      <p:sp>
        <p:nvSpPr>
          <p:cNvPr id="8" name="Footer Placeholder 7"/>
          <p:cNvSpPr>
            <a:spLocks noGrp="1"/>
          </p:cNvSpPr>
          <p:nvPr>
            <p:ph type="ftr" sz="quarter" idx="11"/>
          </p:nvPr>
        </p:nvSpPr>
        <p:spPr/>
        <p:txBody>
          <a:bodyPr/>
          <a:lstStyle/>
          <a:p>
            <a:pPr>
              <a:defRPr/>
            </a:pPr>
            <a:r>
              <a:rPr lang="en-US" dirty="0" smtClean="0"/>
              <a:t>Ken Jackson, Rail Safety Consulting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1904</Words>
  <Application>Microsoft Office PowerPoint</Application>
  <PresentationFormat>On-screen Show (4:3)</PresentationFormat>
  <Paragraphs>460</Paragraphs>
  <Slides>31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IEEE-P802_15</vt:lpstr>
      <vt:lpstr>Visio</vt:lpstr>
      <vt:lpstr>Slide 1</vt:lpstr>
      <vt:lpstr>PTC System Background &amp; History A Systems Overview</vt:lpstr>
      <vt:lpstr>TIMELINE -  RADIO BASED SYSTEMS</vt:lpstr>
      <vt:lpstr>Generic PTC System</vt:lpstr>
      <vt:lpstr>Before PTC - Radio Code Line</vt:lpstr>
      <vt:lpstr>Historic System - ATCS Automated Train Control System </vt:lpstr>
      <vt:lpstr>Historic System - ATCS</vt:lpstr>
      <vt:lpstr>Historic System - ARES Advanced Railroad Electronics System</vt:lpstr>
      <vt:lpstr>Historic System - ARES</vt:lpstr>
      <vt:lpstr>Historic System - PTS Positive Train Separation</vt:lpstr>
      <vt:lpstr>Historic System - PTS</vt:lpstr>
      <vt:lpstr>Historic System - BART AATC Advanced Automated Train Control</vt:lpstr>
      <vt:lpstr>Historic System - BART AATC</vt:lpstr>
      <vt:lpstr>Historic System - NAJPTC (IDOT PTC) North American Joint Positive Train Control - Illinois DOT</vt:lpstr>
      <vt:lpstr>Historic System - NAJPTC (IDOT PTC)</vt:lpstr>
      <vt:lpstr>Historic System - EMTS (I - VII) Electronic Train Management System</vt:lpstr>
      <vt:lpstr>Historic System - EMTS (I - VII)</vt:lpstr>
      <vt:lpstr>Historic System - CBTM Communications Based Train Management </vt:lpstr>
      <vt:lpstr>Historic System - CBTM</vt:lpstr>
      <vt:lpstr>Historic System - ASES Advanced Speed Enforcement System</vt:lpstr>
      <vt:lpstr>Historic System - ASES</vt:lpstr>
      <vt:lpstr>Historic/Current System - ITCS Incremental Train Control System</vt:lpstr>
      <vt:lpstr>Historic/Current System - ITCS</vt:lpstr>
      <vt:lpstr>Current System - I-ETMS Interoperable Electronic Train Management System</vt:lpstr>
      <vt:lpstr>Current System - I-ETMS</vt:lpstr>
      <vt:lpstr>Current System - ACSES II Advanced Civil Speed Enforcement System</vt:lpstr>
      <vt:lpstr>Current System - ACSES II Advanced Civil Speed Enforcement System</vt:lpstr>
      <vt:lpstr>Current System - ACSES II </vt:lpstr>
      <vt:lpstr>Current System - NYCT CBTC Communication Based Train Control</vt:lpstr>
      <vt:lpstr>Current System - NYCT CBTC</vt:lpstr>
      <vt:lpstr>END  Additions and Improvements Welcome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2012-04-26T18:35:45Z</dcterms:created>
  <dcterms:modified xsi:type="dcterms:W3CDTF">2012-05-01T17:04:47Z</dcterms:modified>
</cp:coreProperties>
</file>