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embeddings/Microsoft_Equation1.bin" ContentType="application/vnd.openxmlformats-officedocument.oleObject"/>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4" r:id="rId6"/>
    <p:sldId id="265" r:id="rId7"/>
    <p:sldId id="266" r:id="rId8"/>
    <p:sldId id="267" r:id="rId9"/>
    <p:sldId id="268"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560"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 Id="rId2"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5/14/12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extLst>
      <p:ext uri="{BB962C8B-B14F-4D97-AF65-F5344CB8AC3E}">
        <p14:creationId xmlns:p14="http://schemas.microsoft.com/office/powerpoint/2010/main" val="360084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March 2012</a:t>
            </a:r>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lvl1pPr>
              <a:defRPr/>
            </a:lvl1p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March 2012</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March 2012</a:t>
            </a:r>
            <a:endParaRPr lang="en-US" dirty="0"/>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March 2012</a:t>
            </a:r>
            <a:endParaRPr lang="en-US" dirty="0"/>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March 2012</a:t>
            </a:r>
            <a:endParaRPr lang="en-US" dirty="0"/>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March 2012</a:t>
            </a:r>
            <a:endParaRPr lang="en-US" dirty="0"/>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dirty="0" smtClean="0"/>
              <a:t>March 2012</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Jussi Haapola</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sz="1800" b="1" kern="1200" dirty="0" smtClean="0">
                <a:solidFill>
                  <a:schemeClr val="tx1"/>
                </a:solidFill>
                <a:latin typeface="+mn-lt"/>
                <a:ea typeface="+mn-ea"/>
                <a:cs typeface="+mn-cs"/>
              </a:rPr>
              <a:t>15-12-0213-</a:t>
            </a:r>
            <a:r>
              <a:rPr lang="en-US" sz="1800" b="1" kern="1200" dirty="0" smtClean="0">
                <a:solidFill>
                  <a:schemeClr val="tx1"/>
                </a:solidFill>
                <a:latin typeface="+mn-lt"/>
                <a:ea typeface="+mn-ea"/>
                <a:cs typeface="+mn-cs"/>
              </a:rPr>
              <a:t>01-</a:t>
            </a:r>
            <a:r>
              <a:rPr lang="en-US" sz="1800" b="1" kern="1200" dirty="0" smtClean="0">
                <a:solidFill>
                  <a:schemeClr val="tx1"/>
                </a:solidFill>
                <a:latin typeface="+mn-lt"/>
                <a:ea typeface="+mn-ea"/>
                <a:cs typeface="+mn-cs"/>
              </a:rPr>
              <a:t>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Microsoft_Equation1.bin"/><Relationship Id="rId4" Type="http://schemas.openxmlformats.org/officeDocument/2006/relationships/image" Target="../media/image1.emf"/><Relationship Id="rId5" Type="http://schemas.openxmlformats.org/officeDocument/2006/relationships/oleObject" Target="../embeddings/oleObject1.bin"/><Relationship Id="rId6"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632312"/>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:[Update on Priority Access – Distribution of Priority Channel Access Slots over the </a:t>
            </a:r>
            <a:r>
              <a:rPr lang="en-US" b="1" dirty="0" err="1" smtClean="0"/>
              <a:t>Superframe</a:t>
            </a:r>
            <a:r>
              <a:rPr lang="en-US" b="1" dirty="0" smtClean="0"/>
              <a:t>] </a:t>
            </a:r>
            <a:endParaRPr lang="en-US" b="1" dirty="0"/>
          </a:p>
          <a:p>
            <a:r>
              <a:rPr lang="en-US" b="1" dirty="0"/>
              <a:t>Date Submitted: </a:t>
            </a:r>
            <a:r>
              <a:rPr lang="en-US" b="1" dirty="0" smtClean="0"/>
              <a:t>[</a:t>
            </a:r>
            <a:r>
              <a:rPr lang="en-US" b="1" dirty="0" smtClean="0"/>
              <a:t>May</a:t>
            </a:r>
            <a:r>
              <a:rPr lang="en-US" b="1" dirty="0" smtClean="0"/>
              <a:t> 14, </a:t>
            </a:r>
            <a:r>
              <a:rPr lang="en-US" b="1" dirty="0" smtClean="0"/>
              <a:t>2012]</a:t>
            </a:r>
            <a:endParaRPr lang="en-US" b="1" dirty="0"/>
          </a:p>
          <a:p>
            <a:r>
              <a:rPr lang="en-US" b="1" dirty="0"/>
              <a:t>Source</a:t>
            </a:r>
            <a:r>
              <a:rPr lang="en-US" b="1" dirty="0" smtClean="0"/>
              <a:t>:[Jussi Haapola]</a:t>
            </a:r>
            <a:endParaRPr lang="en-US" b="1" dirty="0"/>
          </a:p>
          <a:p>
            <a:r>
              <a:rPr lang="en-US" dirty="0"/>
              <a:t>Company </a:t>
            </a:r>
            <a:r>
              <a:rPr lang="en-US" dirty="0" smtClean="0"/>
              <a:t>[Centre for Wireless Communications / University of Oulu]</a:t>
            </a:r>
            <a:endParaRPr lang="en-US" dirty="0"/>
          </a:p>
          <a:p>
            <a:r>
              <a:rPr lang="fi-FI" dirty="0" err="1"/>
              <a:t>Address</a:t>
            </a:r>
            <a:r>
              <a:rPr lang="fi-FI" dirty="0"/>
              <a:t> </a:t>
            </a:r>
            <a:r>
              <a:rPr lang="fi-FI" dirty="0" smtClean="0"/>
              <a:t>[P.O. Box 4500, FI-90014 </a:t>
            </a:r>
            <a:r>
              <a:rPr lang="fi-FI" dirty="0" err="1" smtClean="0"/>
              <a:t>University</a:t>
            </a:r>
            <a:r>
              <a:rPr lang="fi-FI" dirty="0" smtClean="0"/>
              <a:t> of Oulu, Finland]</a:t>
            </a:r>
            <a:endParaRPr lang="fi-FI" dirty="0"/>
          </a:p>
          <a:p>
            <a:r>
              <a:rPr lang="fr-FR" dirty="0"/>
              <a:t>Voice: </a:t>
            </a:r>
            <a:r>
              <a:rPr lang="fr-FR" dirty="0" smtClean="0"/>
              <a:t>[+358 40 8363 018], </a:t>
            </a:r>
            <a:r>
              <a:rPr lang="fr-FR" dirty="0"/>
              <a:t>FAX: </a:t>
            </a:r>
            <a:r>
              <a:rPr lang="fr-FR" dirty="0" smtClean="0"/>
              <a:t>[+358 8 553 2845], </a:t>
            </a:r>
            <a:r>
              <a:rPr lang="fr-FR" dirty="0"/>
              <a:t>E-Mail: </a:t>
            </a:r>
            <a:r>
              <a:rPr lang="fr-FR" dirty="0" smtClean="0"/>
              <a:t>[</a:t>
            </a:r>
            <a:r>
              <a:rPr lang="fr-FR" dirty="0" err="1" smtClean="0"/>
              <a:t>jhaapola@ee.oulu.fi</a:t>
            </a:r>
            <a:r>
              <a:rPr lang="fr-FR" dirty="0" smtClean="0"/>
              <a:t>]</a:t>
            </a:r>
            <a:endParaRPr lang="fr-FR" dirty="0"/>
          </a:p>
          <a:p>
            <a:r>
              <a:rPr lang="en-US" b="1" dirty="0"/>
              <a:t>Re</a:t>
            </a:r>
            <a:r>
              <a:rPr lang="en-US" b="1" dirty="0" smtClean="0"/>
              <a:t>:[</a:t>
            </a:r>
            <a:r>
              <a:rPr lang="en-US" dirty="0" smtClean="0"/>
              <a:t>Progress and MAC work</a:t>
            </a:r>
            <a:r>
              <a:rPr lang="en-US" b="1" dirty="0" smtClean="0"/>
              <a:t>]</a:t>
            </a:r>
            <a:endParaRPr lang="en-US" b="1" dirty="0"/>
          </a:p>
          <a:p>
            <a:r>
              <a:rPr lang="en-US" b="1" dirty="0"/>
              <a:t>Abstract</a:t>
            </a:r>
            <a:r>
              <a:rPr lang="en-US" b="1" dirty="0" smtClean="0"/>
              <a:t>:</a:t>
            </a:r>
            <a:r>
              <a:rPr lang="en-US" b="1" dirty="0" smtClean="0"/>
              <a:t>[</a:t>
            </a:r>
            <a:r>
              <a:rPr lang="en-US" dirty="0" smtClean="0"/>
              <a:t>Update of Discussion </a:t>
            </a:r>
            <a:r>
              <a:rPr lang="en-US" dirty="0" smtClean="0"/>
              <a:t>slides for March 25 MAC subgroup conference call</a:t>
            </a:r>
            <a:r>
              <a:rPr lang="en-US" b="1" dirty="0" smtClean="0"/>
              <a:t>]</a:t>
            </a:r>
            <a:endParaRPr lang="en-US" b="1" dirty="0"/>
          </a:p>
          <a:p>
            <a:r>
              <a:rPr lang="en-US" b="1" dirty="0"/>
              <a:t>Purpose</a:t>
            </a:r>
            <a:r>
              <a:rPr lang="en-US" b="1" dirty="0" smtClean="0"/>
              <a:t>:[</a:t>
            </a:r>
            <a:r>
              <a:rPr lang="en-US" dirty="0" smtClean="0"/>
              <a:t>Refine and complete technical content of draft]</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dirty="0" smtClean="0"/>
              <a:t>May </a:t>
            </a:r>
            <a:r>
              <a:rPr lang="en-US" dirty="0" smtClean="0"/>
              <a:t>2012</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Jussi Haapola</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84238"/>
          </a:xfrm>
        </p:spPr>
        <p:txBody>
          <a:bodyPr/>
          <a:lstStyle/>
          <a:p>
            <a:r>
              <a:rPr lang="en-US" dirty="0" smtClean="0"/>
              <a:t>Summary of Changes (cont.)</a:t>
            </a:r>
            <a:endParaRPr lang="en-US" dirty="0"/>
          </a:p>
        </p:txBody>
      </p:sp>
      <p:sp>
        <p:nvSpPr>
          <p:cNvPr id="3" name="Content Placeholder 2"/>
          <p:cNvSpPr>
            <a:spLocks noGrp="1"/>
          </p:cNvSpPr>
          <p:nvPr>
            <p:ph idx="1"/>
          </p:nvPr>
        </p:nvSpPr>
        <p:spPr>
          <a:xfrm>
            <a:off x="457200" y="1066800"/>
            <a:ext cx="8229600" cy="5410200"/>
          </a:xfrm>
        </p:spPr>
        <p:txBody>
          <a:bodyPr>
            <a:normAutofit fontScale="62500" lnSpcReduction="20000"/>
          </a:bodyPr>
          <a:lstStyle/>
          <a:p>
            <a:r>
              <a:rPr lang="en-US" dirty="0" smtClean="0"/>
              <a:t>When PCA allocation occurs, it occurs at least a number of times per </a:t>
            </a:r>
            <a:r>
              <a:rPr lang="en-US" dirty="0" err="1" smtClean="0"/>
              <a:t>superframe</a:t>
            </a:r>
            <a:r>
              <a:rPr lang="en-US" dirty="0" smtClean="0"/>
              <a:t> equal to:</a:t>
            </a:r>
          </a:p>
          <a:p>
            <a:endParaRPr lang="en-US" dirty="0" smtClean="0"/>
          </a:p>
          <a:p>
            <a:endParaRPr lang="en-US" dirty="0" smtClean="0"/>
          </a:p>
          <a:p>
            <a:endParaRPr lang="en-US" dirty="0" smtClean="0"/>
          </a:p>
          <a:p>
            <a:endParaRPr lang="en-US" dirty="0"/>
          </a:p>
          <a:p>
            <a:endParaRPr lang="en-US" dirty="0"/>
          </a:p>
          <a:p>
            <a:pPr marL="0" indent="0">
              <a:buNone/>
            </a:pPr>
            <a:endParaRPr lang="en-US" dirty="0" smtClean="0"/>
          </a:p>
          <a:p>
            <a:pPr marL="0" indent="0">
              <a:buNone/>
            </a:pPr>
            <a:r>
              <a:rPr lang="en-US" dirty="0" smtClean="0"/>
              <a:t>where </a:t>
            </a:r>
            <a:r>
              <a:rPr lang="en-US" i="1" dirty="0" err="1" smtClean="0"/>
              <a:t>SDur</a:t>
            </a:r>
            <a:r>
              <a:rPr lang="en-US" i="1" dirty="0" smtClean="0"/>
              <a:t> =</a:t>
            </a:r>
            <a:r>
              <a:rPr lang="en-US" dirty="0" smtClean="0"/>
              <a:t> </a:t>
            </a:r>
            <a:r>
              <a:rPr lang="en-US" dirty="0"/>
              <a:t>2</a:t>
            </a:r>
            <a:r>
              <a:rPr lang="en-US" i="1" baseline="30000" dirty="0"/>
              <a:t>macSuperframeOrder</a:t>
            </a:r>
            <a:r>
              <a:rPr lang="en-US" i="1" dirty="0"/>
              <a:t> × </a:t>
            </a:r>
            <a:r>
              <a:rPr lang="en-US" i="1" dirty="0" err="1"/>
              <a:t>aBaseSlotDuration</a:t>
            </a:r>
            <a:r>
              <a:rPr lang="en-US" i="1" dirty="0"/>
              <a:t> x 16 x MAC-SAP-symbol-</a:t>
            </a:r>
            <a:r>
              <a:rPr lang="en-US" i="1" dirty="0" smtClean="0"/>
              <a:t>rate </a:t>
            </a:r>
            <a:r>
              <a:rPr lang="en-US" dirty="0" smtClean="0"/>
              <a:t>in  seconds and          indicate floor and ceiling functions, respectively.</a:t>
            </a:r>
          </a:p>
          <a:p>
            <a:r>
              <a:rPr lang="en-US" dirty="0" smtClean="0"/>
              <a:t>The first allocation occurs in the beginning of the </a:t>
            </a:r>
            <a:r>
              <a:rPr lang="en-US" dirty="0" err="1" smtClean="0"/>
              <a:t>superframe</a:t>
            </a:r>
            <a:r>
              <a:rPr lang="en-US" dirty="0" smtClean="0"/>
              <a:t>, immediately after the beacon.</a:t>
            </a:r>
          </a:p>
          <a:p>
            <a:r>
              <a:rPr lang="en-US" dirty="0" smtClean="0"/>
              <a:t>Subsequent PCA allocations in the same </a:t>
            </a:r>
            <a:r>
              <a:rPr lang="en-US" dirty="0" err="1" smtClean="0"/>
              <a:t>superframe</a:t>
            </a:r>
            <a:r>
              <a:rPr lang="en-US" dirty="0" smtClean="0"/>
              <a:t> are evenly distributed, in time.</a:t>
            </a:r>
          </a:p>
          <a:p>
            <a:pPr lvl="1"/>
            <a:r>
              <a:rPr lang="en-US" dirty="0" smtClean="0"/>
              <a:t>Should a priority channel access allocation, apart from the first one, coincide with a CFP allocation the priority channel access allocation is omitted.</a:t>
            </a:r>
          </a:p>
          <a:p>
            <a:pPr marL="342900" lvl="2" indent="-342900"/>
            <a:r>
              <a:rPr lang="en-US" sz="3200" dirty="0" smtClean="0"/>
              <a:t>With DSME, </a:t>
            </a:r>
            <a:r>
              <a:rPr lang="en-US" sz="3200" dirty="0"/>
              <a:t>if </a:t>
            </a:r>
            <a:r>
              <a:rPr lang="en-US" sz="3200" i="1" dirty="0" err="1"/>
              <a:t>macCAPReductionFlag</a:t>
            </a:r>
            <a:r>
              <a:rPr lang="en-US" sz="3200" i="1" dirty="0"/>
              <a:t> </a:t>
            </a:r>
            <a:r>
              <a:rPr lang="en-US" sz="3200" dirty="0" smtClean="0"/>
              <a:t>is TRUE and </a:t>
            </a:r>
            <a:r>
              <a:rPr lang="en-US" sz="3200" dirty="0" smtClean="0"/>
              <a:t>multi</a:t>
            </a:r>
            <a:r>
              <a:rPr lang="en-US" sz="3200" dirty="0"/>
              <a:t>-</a:t>
            </a:r>
            <a:r>
              <a:rPr lang="en-US" sz="3200" dirty="0" err="1"/>
              <a:t>superframe</a:t>
            </a:r>
            <a:r>
              <a:rPr lang="en-US" sz="3200" dirty="0"/>
              <a:t> duration &gt; </a:t>
            </a:r>
            <a:r>
              <a:rPr lang="en-US" sz="3200" dirty="0" err="1" smtClean="0"/>
              <a:t>mCMDT</a:t>
            </a:r>
            <a:r>
              <a:rPr lang="en-US" sz="3200" dirty="0" smtClean="0"/>
              <a:t>, then </a:t>
            </a:r>
            <a:r>
              <a:rPr lang="en-US" sz="3200" i="1" dirty="0" err="1"/>
              <a:t>macPriorityChannelAccess</a:t>
            </a:r>
            <a:r>
              <a:rPr lang="en-US" sz="3200" dirty="0"/>
              <a:t> is </a:t>
            </a:r>
            <a:r>
              <a:rPr lang="en-US" sz="3200" dirty="0" smtClean="0"/>
              <a:t>must be set to FALSE.</a:t>
            </a:r>
            <a:endParaRPr lang="en-US" sz="3200" dirty="0"/>
          </a:p>
          <a:p>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3779755387"/>
              </p:ext>
            </p:extLst>
          </p:nvPr>
        </p:nvGraphicFramePr>
        <p:xfrm>
          <a:off x="687388" y="1676400"/>
          <a:ext cx="7466012" cy="1752600"/>
        </p:xfrm>
        <a:graphic>
          <a:graphicData uri="http://schemas.openxmlformats.org/presentationml/2006/ole">
            <mc:AlternateContent xmlns:mc="http://schemas.openxmlformats.org/markup-compatibility/2006">
              <mc:Choice xmlns:v="urn:schemas-microsoft-com:vml" Requires="v">
                <p:oleObj spid="_x0000_s1052" name="Equation" r:id="rId3" imgW="6172200" imgH="1447800" progId="Equation.3">
                  <p:embed/>
                </p:oleObj>
              </mc:Choice>
              <mc:Fallback>
                <p:oleObj name="Equation" r:id="rId3" imgW="6172200" imgH="1447800" progId="Equation.3">
                  <p:embed/>
                  <p:pic>
                    <p:nvPicPr>
                      <p:cNvPr id="0" name=""/>
                      <p:cNvPicPr/>
                      <p:nvPr/>
                    </p:nvPicPr>
                    <p:blipFill>
                      <a:blip r:embed="rId4"/>
                      <a:stretch>
                        <a:fillRect/>
                      </a:stretch>
                    </p:blipFill>
                    <p:spPr>
                      <a:xfrm>
                        <a:off x="687388" y="1676400"/>
                        <a:ext cx="7466012" cy="17526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727611328"/>
              </p:ext>
            </p:extLst>
          </p:nvPr>
        </p:nvGraphicFramePr>
        <p:xfrm>
          <a:off x="2667000" y="3962400"/>
          <a:ext cx="444500" cy="241300"/>
        </p:xfrm>
        <a:graphic>
          <a:graphicData uri="http://schemas.openxmlformats.org/presentationml/2006/ole">
            <mc:AlternateContent xmlns:mc="http://schemas.openxmlformats.org/markup-compatibility/2006">
              <mc:Choice xmlns:v="urn:schemas-microsoft-com:vml" Requires="v">
                <p:oleObj spid="_x0000_s1053" name="Equation" r:id="rId5" imgW="444500" imgH="241300" progId="Equation.3">
                  <p:embed/>
                </p:oleObj>
              </mc:Choice>
              <mc:Fallback>
                <p:oleObj name="Equation" r:id="rId5" imgW="444500" imgH="241300" progId="Equation.3">
                  <p:embed/>
                  <p:pic>
                    <p:nvPicPr>
                      <p:cNvPr id="0" name=""/>
                      <p:cNvPicPr/>
                      <p:nvPr/>
                    </p:nvPicPr>
                    <p:blipFill>
                      <a:blip r:embed="rId6"/>
                      <a:stretch>
                        <a:fillRect/>
                      </a:stretch>
                    </p:blipFill>
                    <p:spPr>
                      <a:xfrm>
                        <a:off x="2667000" y="3962400"/>
                        <a:ext cx="444500" cy="241300"/>
                      </a:xfrm>
                      <a:prstGeom prst="rect">
                        <a:avLst/>
                      </a:prstGeom>
                    </p:spPr>
                  </p:pic>
                </p:oleObj>
              </mc:Fallback>
            </mc:AlternateContent>
          </a:graphicData>
        </a:graphic>
      </p:graphicFrame>
      <p:sp>
        <p:nvSpPr>
          <p:cNvPr id="10"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Tree>
    <p:extLst>
      <p:ext uri="{BB962C8B-B14F-4D97-AF65-F5344CB8AC3E}">
        <p14:creationId xmlns:p14="http://schemas.microsoft.com/office/powerpoint/2010/main" val="481310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Priority Access in Beacon Enabled PAN – Spreading of Slots over Long </a:t>
            </a:r>
            <a:r>
              <a:rPr lang="en-US" dirty="0" err="1"/>
              <a:t>S</a:t>
            </a:r>
            <a:r>
              <a:rPr lang="en-US" dirty="0" err="1" smtClean="0"/>
              <a:t>uperframes</a:t>
            </a:r>
            <a:endParaRPr lang="en-US" dirty="0"/>
          </a:p>
        </p:txBody>
      </p:sp>
      <p:sp>
        <p:nvSpPr>
          <p:cNvPr id="3" name="Subtitle 2"/>
          <p:cNvSpPr>
            <a:spLocks noGrp="1"/>
          </p:cNvSpPr>
          <p:nvPr>
            <p:ph type="subTitle" idx="1"/>
          </p:nvPr>
        </p:nvSpPr>
        <p:spPr/>
        <p:txBody>
          <a:bodyPr/>
          <a:lstStyle/>
          <a:p>
            <a:r>
              <a:rPr lang="en-US" dirty="0" smtClean="0"/>
              <a:t>Problem, Discussion and Refinement</a:t>
            </a:r>
          </a:p>
          <a:p>
            <a:endParaRPr lang="en-US" dirty="0"/>
          </a:p>
        </p:txBody>
      </p:sp>
      <p:sp>
        <p:nvSpPr>
          <p:cNvPr id="4"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5"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
        <p:nvSpPr>
          <p:cNvPr id="6" name="Slide Number Placeholder 5"/>
          <p:cNvSpPr>
            <a:spLocks noGrp="1"/>
          </p:cNvSpPr>
          <p:nvPr>
            <p:ph type="sldNum" sz="quarter" idx="12"/>
          </p:nvPr>
        </p:nvSpPr>
        <p:spPr>
          <a:xfrm>
            <a:off x="3124200" y="6324600"/>
            <a:ext cx="2362200" cy="365125"/>
          </a:xfrm>
        </p:spPr>
        <p:txBody>
          <a:bodyPr/>
          <a:lstStyle/>
          <a:p>
            <a:r>
              <a:rPr lang="en-US" dirty="0" smtClean="0"/>
              <a:t>Slide </a:t>
            </a:r>
            <a:fld id="{620CC5EC-2E3F-4448-B089-1301A9909F72}"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Scheme in a nutshell</a:t>
            </a:r>
            <a:endParaRPr lang="en-US" dirty="0"/>
          </a:p>
        </p:txBody>
      </p:sp>
      <p:sp>
        <p:nvSpPr>
          <p:cNvPr id="3" name="Content Placeholder 2"/>
          <p:cNvSpPr>
            <a:spLocks noGrp="1"/>
          </p:cNvSpPr>
          <p:nvPr>
            <p:ph idx="1"/>
          </p:nvPr>
        </p:nvSpPr>
        <p:spPr/>
        <p:txBody>
          <a:bodyPr/>
          <a:lstStyle/>
          <a:p>
            <a:r>
              <a:rPr lang="en-US" dirty="0" smtClean="0"/>
              <a:t>Reserve time at the start of the Contention Access Period for priority access</a:t>
            </a:r>
          </a:p>
          <a:p>
            <a:r>
              <a:rPr lang="en-US" dirty="0" smtClean="0"/>
              <a:t>Normal traffic waits until after this time to start slotted CSMA or Slotted Aloha</a:t>
            </a:r>
          </a:p>
          <a:p>
            <a:r>
              <a:rPr lang="en-US" dirty="0" smtClean="0"/>
              <a:t>Thus priority traffic has less contention and has a chance to win over normal traffic every superframe</a:t>
            </a:r>
            <a:endParaRPr lang="en-US" dirty="0"/>
          </a:p>
        </p:txBody>
      </p:sp>
      <p:sp>
        <p:nvSpPr>
          <p:cNvPr id="4"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5"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
        <p:nvSpPr>
          <p:cNvPr id="6" name="Slide Number Placeholder 5"/>
          <p:cNvSpPr>
            <a:spLocks noGrp="1"/>
          </p:cNvSpPr>
          <p:nvPr>
            <p:ph type="sldNum" sz="quarter" idx="12"/>
          </p:nvPr>
        </p:nvSpPr>
        <p:spPr>
          <a:xfrm>
            <a:off x="3124200" y="6324600"/>
            <a:ext cx="2362200" cy="365125"/>
          </a:xfrm>
        </p:spPr>
        <p:txBody>
          <a:bodyPr/>
          <a:lstStyle/>
          <a:p>
            <a:r>
              <a:rPr lang="en-US" dirty="0"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84238"/>
          </a:xfrm>
        </p:spPr>
        <p:txBody>
          <a:bodyPr/>
          <a:lstStyle/>
          <a:p>
            <a:r>
              <a:rPr lang="en-US" dirty="0" smtClean="0"/>
              <a:t>How we specify it now </a:t>
            </a:r>
            <a:endParaRPr lang="en-US" dirty="0"/>
          </a:p>
        </p:txBody>
      </p:sp>
      <p:sp>
        <p:nvSpPr>
          <p:cNvPr id="3" name="Content Placeholder 2"/>
          <p:cNvSpPr>
            <a:spLocks noGrp="1"/>
          </p:cNvSpPr>
          <p:nvPr>
            <p:ph idx="1"/>
          </p:nvPr>
        </p:nvSpPr>
        <p:spPr>
          <a:xfrm>
            <a:off x="457200" y="1371600"/>
            <a:ext cx="8229600" cy="5181600"/>
          </a:xfrm>
        </p:spPr>
        <p:txBody>
          <a:bodyPr>
            <a:normAutofit fontScale="70000" lnSpcReduction="20000"/>
          </a:bodyPr>
          <a:lstStyle/>
          <a:p>
            <a:r>
              <a:rPr lang="en-US" dirty="0" smtClean="0"/>
              <a:t>Reserve the first 2 time slots of the CAP in every </a:t>
            </a:r>
            <a:r>
              <a:rPr lang="en-US" dirty="0" err="1" smtClean="0"/>
              <a:t>superframe</a:t>
            </a:r>
            <a:endParaRPr lang="en-US" dirty="0" smtClean="0"/>
          </a:p>
          <a:p>
            <a:r>
              <a:rPr lang="en-US" dirty="0" smtClean="0"/>
              <a:t>Observations: </a:t>
            </a:r>
          </a:p>
          <a:p>
            <a:pPr lvl="1"/>
            <a:r>
              <a:rPr lang="en-US" dirty="0" smtClean="0"/>
              <a:t>Dedicating two entire time slots at the beginning of the CAP to Priority channel access may be overkill.</a:t>
            </a:r>
          </a:p>
          <a:p>
            <a:pPr lvl="1"/>
            <a:r>
              <a:rPr lang="en-US" dirty="0" smtClean="0"/>
              <a:t>As the </a:t>
            </a:r>
            <a:r>
              <a:rPr lang="en-US" dirty="0" err="1" smtClean="0"/>
              <a:t>superframe</a:t>
            </a:r>
            <a:r>
              <a:rPr lang="en-US" dirty="0" smtClean="0"/>
              <a:t> duration can become excessively long with high beacon orders and long symbol durations, it is better to have shorter priority channel access slots, but more often. </a:t>
            </a:r>
          </a:p>
          <a:p>
            <a:pPr>
              <a:buNone/>
            </a:pPr>
            <a:r>
              <a:rPr lang="en-US" dirty="0"/>
              <a:t>Slot duration = 2</a:t>
            </a:r>
            <a:r>
              <a:rPr lang="en-US" i="1" baseline="30000" dirty="0"/>
              <a:t>macSuperframeOrder</a:t>
            </a:r>
            <a:r>
              <a:rPr lang="en-US" i="1" dirty="0"/>
              <a:t> × </a:t>
            </a:r>
            <a:r>
              <a:rPr lang="en-US" i="1" dirty="0" err="1"/>
              <a:t>aBaseSlotDuration</a:t>
            </a:r>
            <a:endParaRPr lang="en-US" i="1" dirty="0"/>
          </a:p>
          <a:p>
            <a:pPr>
              <a:buNone/>
            </a:pPr>
            <a:r>
              <a:rPr lang="en-US" i="1" dirty="0" err="1"/>
              <a:t>aBaseSlotDuration</a:t>
            </a:r>
            <a:r>
              <a:rPr lang="en-US" i="1" dirty="0"/>
              <a:t> = </a:t>
            </a:r>
            <a:r>
              <a:rPr lang="en-US" i="1" dirty="0" smtClean="0"/>
              <a:t>60, </a:t>
            </a:r>
            <a:r>
              <a:rPr lang="en-US" i="1" dirty="0" err="1" smtClean="0"/>
              <a:t>macSuperframeOrder</a:t>
            </a:r>
            <a:r>
              <a:rPr lang="en-US" i="1" dirty="0" smtClean="0"/>
              <a:t> </a:t>
            </a:r>
            <a:r>
              <a:rPr lang="en-US" i="1" dirty="0"/>
              <a:t>= 0 to </a:t>
            </a:r>
            <a:r>
              <a:rPr lang="en-US" i="1" dirty="0" smtClean="0"/>
              <a:t>14</a:t>
            </a:r>
          </a:p>
          <a:p>
            <a:pPr>
              <a:buNone/>
            </a:pPr>
            <a:r>
              <a:rPr lang="en-US" dirty="0" err="1" smtClean="0"/>
              <a:t>Superframe</a:t>
            </a:r>
            <a:r>
              <a:rPr lang="en-US" dirty="0" smtClean="0"/>
              <a:t> Duration = [960, …, 15.728.640) symbols.</a:t>
            </a:r>
          </a:p>
          <a:p>
            <a:pPr>
              <a:buNone/>
            </a:pPr>
            <a:r>
              <a:rPr lang="en-US" dirty="0" smtClean="0"/>
              <a:t>Maximal MAC SAP symbol duration ~2.5 </a:t>
            </a:r>
            <a:r>
              <a:rPr lang="en-US" dirty="0" err="1" smtClean="0"/>
              <a:t>ms</a:t>
            </a:r>
            <a:r>
              <a:rPr lang="en-US" dirty="0" smtClean="0"/>
              <a:t> FSK, much longer for DSSS</a:t>
            </a:r>
          </a:p>
          <a:p>
            <a:pPr>
              <a:buNone/>
            </a:pPr>
            <a:r>
              <a:rPr lang="en-US" dirty="0"/>
              <a:t>	</a:t>
            </a:r>
            <a:r>
              <a:rPr lang="en-US" dirty="0" smtClean="0"/>
              <a:t>-&gt; </a:t>
            </a:r>
            <a:r>
              <a:rPr lang="en-US" dirty="0" err="1" smtClean="0"/>
              <a:t>Superframe</a:t>
            </a:r>
            <a:r>
              <a:rPr lang="en-US" dirty="0" smtClean="0"/>
              <a:t> duration can be 11 hours or more in DSSS case.</a:t>
            </a:r>
          </a:p>
          <a:p>
            <a:pPr>
              <a:buNone/>
            </a:pPr>
            <a:r>
              <a:rPr lang="en-US" dirty="0"/>
              <a:t>	</a:t>
            </a:r>
            <a:r>
              <a:rPr lang="en-US" dirty="0" smtClean="0"/>
              <a:t>-&gt; in case of DSME extension (and CAP reduction), BI can be 116 days.</a:t>
            </a:r>
          </a:p>
        </p:txBody>
      </p:sp>
      <p:sp>
        <p:nvSpPr>
          <p:cNvPr id="4"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5"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
        <p:nvSpPr>
          <p:cNvPr id="6" name="Slide Number Placeholder 5"/>
          <p:cNvSpPr>
            <a:spLocks noGrp="1"/>
          </p:cNvSpPr>
          <p:nvPr>
            <p:ph type="sldNum" sz="quarter" idx="12"/>
          </p:nvPr>
        </p:nvSpPr>
        <p:spPr>
          <a:xfrm>
            <a:off x="3124200" y="6324600"/>
            <a:ext cx="2362200" cy="365125"/>
          </a:xfrm>
        </p:spPr>
        <p:txBody>
          <a:bodyPr/>
          <a:lstStyle/>
          <a:p>
            <a:r>
              <a:rPr lang="en-US" dirty="0"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need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Having two </a:t>
            </a:r>
            <a:r>
              <a:rPr lang="en-US" i="1" dirty="0" err="1" smtClean="0"/>
              <a:t>aMinCAPLength</a:t>
            </a:r>
            <a:r>
              <a:rPr lang="en-US" i="1" dirty="0" smtClean="0"/>
              <a:t> (2*440 = 880 symbols) duration for every priority channel access allocation would be sufficient for contention and transaction of maximum of two priority message MPDU fragments. </a:t>
            </a:r>
          </a:p>
          <a:p>
            <a:r>
              <a:rPr lang="en-US" i="1" dirty="0" smtClean="0"/>
              <a:t>Priority messages usually have a delay tolerance. In the case of energy distribution networks that tolerance is about 30 seconds.</a:t>
            </a:r>
          </a:p>
          <a:p>
            <a:r>
              <a:rPr lang="en-US" i="1" dirty="0" smtClean="0"/>
              <a:t>As a safety margin, if we allocate at least one priority channel access every 15 seconds, many critical event scenarios can be served.</a:t>
            </a:r>
            <a:endParaRPr lang="en-US" dirty="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8"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Tree>
    <p:extLst>
      <p:ext uri="{BB962C8B-B14F-4D97-AF65-F5344CB8AC3E}">
        <p14:creationId xmlns:p14="http://schemas.microsoft.com/office/powerpoint/2010/main" val="1895567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Allocation</a:t>
            </a:r>
            <a:endParaRPr lang="en-US" dirty="0"/>
          </a:p>
        </p:txBody>
      </p:sp>
      <p:sp>
        <p:nvSpPr>
          <p:cNvPr id="3" name="Content Placeholder 2"/>
          <p:cNvSpPr>
            <a:spLocks noGrp="1"/>
          </p:cNvSpPr>
          <p:nvPr>
            <p:ph idx="1"/>
          </p:nvPr>
        </p:nvSpPr>
        <p:spPr/>
        <p:txBody>
          <a:bodyPr/>
          <a:lstStyle/>
          <a:p>
            <a:pPr marL="0" indent="0">
              <a:buNone/>
            </a:pPr>
            <a:r>
              <a:rPr lang="en-US" dirty="0" smtClean="0"/>
              <a:t>SD = </a:t>
            </a:r>
            <a:r>
              <a:rPr lang="en-US" dirty="0"/>
              <a:t>2</a:t>
            </a:r>
            <a:r>
              <a:rPr lang="en-US" i="1" baseline="30000" dirty="0"/>
              <a:t>macSuperframeOrder</a:t>
            </a:r>
            <a:r>
              <a:rPr lang="en-US" i="1" dirty="0"/>
              <a:t> × </a:t>
            </a:r>
            <a:r>
              <a:rPr lang="en-US" i="1" dirty="0" err="1" smtClean="0"/>
              <a:t>aBaseSlotDuration</a:t>
            </a:r>
            <a:r>
              <a:rPr lang="en-US" i="1" dirty="0" smtClean="0"/>
              <a:t> x 16 x MAC-SAP-symbol-rate  [seconds]</a:t>
            </a:r>
            <a:endParaRPr lang="en-US" i="1" dirty="0"/>
          </a:p>
          <a:p>
            <a:pPr marL="0" indent="0">
              <a:buNone/>
            </a:pPr>
            <a:r>
              <a:rPr lang="en-US" dirty="0" smtClean="0"/>
              <a:t>(SD = </a:t>
            </a:r>
            <a:r>
              <a:rPr lang="en-US" dirty="0" err="1" smtClean="0"/>
              <a:t>superframe</a:t>
            </a:r>
            <a:r>
              <a:rPr lang="en-US" dirty="0" smtClean="0"/>
              <a:t> duration in seconds)</a:t>
            </a:r>
          </a:p>
          <a:p>
            <a:r>
              <a:rPr lang="en-US" dirty="0" smtClean="0"/>
              <a:t>If </a:t>
            </a:r>
            <a:r>
              <a:rPr lang="en-US" dirty="0" err="1" smtClean="0"/>
              <a:t>superframe</a:t>
            </a:r>
            <a:r>
              <a:rPr lang="en-US" dirty="0" smtClean="0"/>
              <a:t> duration is less than 5 seconds</a:t>
            </a:r>
          </a:p>
          <a:p>
            <a:pPr lvl="1"/>
            <a:r>
              <a:rPr lang="en-US" dirty="0" smtClean="0"/>
              <a:t>Priority channel access allocation at least once every \floor(5/SD) </a:t>
            </a:r>
            <a:r>
              <a:rPr lang="en-US" dirty="0" err="1" smtClean="0"/>
              <a:t>superframes</a:t>
            </a:r>
            <a:endParaRPr lang="en-US" dirty="0" smtClean="0"/>
          </a:p>
          <a:p>
            <a:pPr lvl="1"/>
            <a:r>
              <a:rPr lang="en-US" dirty="0" smtClean="0"/>
              <a:t>2 for SO = 0, </a:t>
            </a:r>
            <a:r>
              <a:rPr lang="en-US" dirty="0" err="1" smtClean="0"/>
              <a:t>SymDur</a:t>
            </a:r>
            <a:r>
              <a:rPr lang="en-US" dirty="0" smtClean="0"/>
              <a:t> 2.5 </a:t>
            </a:r>
            <a:r>
              <a:rPr lang="en-US" dirty="0" err="1" smtClean="0"/>
              <a:t>ms</a:t>
            </a:r>
            <a:r>
              <a:rPr lang="en-US" dirty="0" smtClean="0"/>
              <a:t>, 195 for SO = 0, </a:t>
            </a:r>
            <a:r>
              <a:rPr lang="en-US" dirty="0" err="1" smtClean="0"/>
              <a:t>SymDur</a:t>
            </a:r>
            <a:r>
              <a:rPr lang="en-US" dirty="0" smtClean="0"/>
              <a:t> 26.67 us.</a:t>
            </a:r>
            <a:endParaRPr lang="en-US" dirty="0"/>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6</a:t>
            </a:fld>
            <a:endParaRPr lang="en-US" dirty="0"/>
          </a:p>
        </p:txBody>
      </p:sp>
      <p:sp>
        <p:nvSpPr>
          <p:cNvPr id="16"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7"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Tree>
    <p:extLst>
      <p:ext uri="{BB962C8B-B14F-4D97-AF65-F5344CB8AC3E}">
        <p14:creationId xmlns:p14="http://schemas.microsoft.com/office/powerpoint/2010/main" val="4203359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Allocation (cont.)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5 s &lt; SD ≤ 15 s</a:t>
            </a:r>
          </a:p>
          <a:p>
            <a:pPr lvl="1"/>
            <a:r>
              <a:rPr lang="en-US" dirty="0" smtClean="0"/>
              <a:t>Priority channel access allocation at least once every </a:t>
            </a:r>
            <a:r>
              <a:rPr lang="en-US" dirty="0" err="1" smtClean="0"/>
              <a:t>superframe</a:t>
            </a:r>
            <a:r>
              <a:rPr lang="en-US" dirty="0" smtClean="0"/>
              <a:t>.</a:t>
            </a:r>
          </a:p>
          <a:p>
            <a:pPr lvl="1"/>
            <a:r>
              <a:rPr lang="en-US" dirty="0" smtClean="0"/>
              <a:t>Priority channel access occupation of the SD</a:t>
            </a:r>
          </a:p>
          <a:p>
            <a:pPr lvl="2"/>
            <a:r>
              <a:rPr lang="en-US" dirty="0" smtClean="0"/>
              <a:t>FSK: Worst case 46 %, minimal case 0.16 % </a:t>
            </a:r>
          </a:p>
          <a:p>
            <a:r>
              <a:rPr lang="en-US" dirty="0" smtClean="0"/>
              <a:t>If SD &gt; 15 s</a:t>
            </a:r>
          </a:p>
          <a:p>
            <a:pPr lvl="1"/>
            <a:r>
              <a:rPr lang="en-US" dirty="0" smtClean="0"/>
              <a:t>Priority channel access allocation at least \ceil(SD/15) times per </a:t>
            </a:r>
            <a:r>
              <a:rPr lang="en-US" dirty="0" err="1" smtClean="0"/>
              <a:t>superframe</a:t>
            </a:r>
            <a:endParaRPr lang="en-US" dirty="0" smtClean="0"/>
          </a:p>
          <a:p>
            <a:pPr lvl="1"/>
            <a:r>
              <a:rPr lang="en-US" dirty="0" smtClean="0"/>
              <a:t>Priority channel access occupation of the SD</a:t>
            </a:r>
          </a:p>
          <a:p>
            <a:pPr lvl="2"/>
            <a:r>
              <a:rPr lang="en-US" dirty="0" smtClean="0"/>
              <a:t>FSK: Worst case 29 % (</a:t>
            </a:r>
            <a:r>
              <a:rPr lang="en-US" dirty="0" err="1" smtClean="0"/>
              <a:t>SymDur</a:t>
            </a:r>
            <a:r>
              <a:rPr lang="en-US" dirty="0" smtClean="0"/>
              <a:t> 2.5 </a:t>
            </a:r>
            <a:r>
              <a:rPr lang="en-US" dirty="0" err="1" smtClean="0"/>
              <a:t>ms</a:t>
            </a:r>
            <a:r>
              <a:rPr lang="en-US" dirty="0" smtClean="0"/>
              <a:t>), minimal case 0.15 %</a:t>
            </a:r>
          </a:p>
          <a:p>
            <a:pPr lvl="1"/>
            <a:endParaRPr lang="en-US" dirty="0" smtClean="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
        <p:nvSpPr>
          <p:cNvPr id="8"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9"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Tree>
    <p:extLst>
      <p:ext uri="{BB962C8B-B14F-4D97-AF65-F5344CB8AC3E}">
        <p14:creationId xmlns:p14="http://schemas.microsoft.com/office/powerpoint/2010/main" val="825582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Allocation (cont.)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If SD or multi-</a:t>
            </a:r>
            <a:r>
              <a:rPr lang="en-US" dirty="0" err="1" smtClean="0"/>
              <a:t>superframe</a:t>
            </a:r>
            <a:r>
              <a:rPr lang="en-US" dirty="0" smtClean="0"/>
              <a:t> duration (temporal) &gt; 15 s, there is a problem with CFP and DSME</a:t>
            </a:r>
          </a:p>
          <a:p>
            <a:pPr lvl="1"/>
            <a:r>
              <a:rPr lang="en-US" dirty="0" smtClean="0"/>
              <a:t>CFP precludes allocation of group access slots</a:t>
            </a:r>
          </a:p>
          <a:p>
            <a:pPr lvl="2"/>
            <a:r>
              <a:rPr lang="en-US" dirty="0" smtClean="0"/>
              <a:t>General priority channel access slots precluded</a:t>
            </a:r>
          </a:p>
          <a:p>
            <a:pPr lvl="2"/>
            <a:r>
              <a:rPr lang="en-US" dirty="0" smtClean="0"/>
              <a:t>Proposal: Allocate priority channel access slots evenly throughout the </a:t>
            </a:r>
            <a:r>
              <a:rPr lang="en-US" dirty="0" err="1" smtClean="0"/>
              <a:t>superframe</a:t>
            </a:r>
            <a:r>
              <a:rPr lang="en-US" dirty="0" smtClean="0"/>
              <a:t>, but omit the ones coinciding with CFP.</a:t>
            </a:r>
          </a:p>
          <a:p>
            <a:pPr lvl="1"/>
            <a:r>
              <a:rPr lang="en-US" dirty="0" smtClean="0"/>
              <a:t>DSME allows for CAP reduction</a:t>
            </a:r>
          </a:p>
          <a:p>
            <a:pPr lvl="2"/>
            <a:r>
              <a:rPr lang="en-US" dirty="0" smtClean="0"/>
              <a:t>If no CAP in most </a:t>
            </a:r>
            <a:r>
              <a:rPr lang="en-US" dirty="0" err="1" smtClean="0"/>
              <a:t>superframes</a:t>
            </a:r>
            <a:r>
              <a:rPr lang="en-US" dirty="0" smtClean="0"/>
              <a:t>, no priority channel access slots either.</a:t>
            </a:r>
          </a:p>
          <a:p>
            <a:pPr lvl="2"/>
            <a:r>
              <a:rPr lang="en-US" dirty="0" smtClean="0"/>
              <a:t>Proposal: if Priority channel access enabled and multi-</a:t>
            </a:r>
            <a:r>
              <a:rPr lang="en-US" dirty="0" err="1" smtClean="0"/>
              <a:t>superframe</a:t>
            </a:r>
            <a:r>
              <a:rPr lang="en-US" dirty="0" smtClean="0"/>
              <a:t> duration &gt; 15 s, </a:t>
            </a:r>
            <a:r>
              <a:rPr lang="en-US" i="1" dirty="0" err="1"/>
              <a:t>macCAPReductionFlag</a:t>
            </a:r>
            <a:r>
              <a:rPr lang="en-US" i="1" dirty="0"/>
              <a:t> </a:t>
            </a:r>
            <a:r>
              <a:rPr lang="en-US" dirty="0" smtClean="0"/>
              <a:t>must be always set to FALSE.</a:t>
            </a:r>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8"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Tree>
    <p:extLst>
      <p:ext uri="{BB962C8B-B14F-4D97-AF65-F5344CB8AC3E}">
        <p14:creationId xmlns:p14="http://schemas.microsoft.com/office/powerpoint/2010/main" val="30574366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84238"/>
          </a:xfrm>
        </p:spPr>
        <p:txBody>
          <a:bodyPr/>
          <a:lstStyle/>
          <a:p>
            <a:r>
              <a:rPr lang="en-US" dirty="0" smtClean="0"/>
              <a:t>Summary of Changes</a:t>
            </a:r>
            <a:endParaRPr lang="en-US" dirty="0"/>
          </a:p>
        </p:txBody>
      </p:sp>
      <p:sp>
        <p:nvSpPr>
          <p:cNvPr id="3" name="Content Placeholder 2"/>
          <p:cNvSpPr>
            <a:spLocks noGrp="1"/>
          </p:cNvSpPr>
          <p:nvPr>
            <p:ph idx="1"/>
          </p:nvPr>
        </p:nvSpPr>
        <p:spPr>
          <a:xfrm>
            <a:off x="457200" y="1219200"/>
            <a:ext cx="8229600" cy="4906963"/>
          </a:xfrm>
        </p:spPr>
        <p:txBody>
          <a:bodyPr>
            <a:normAutofit fontScale="62500" lnSpcReduction="20000"/>
          </a:bodyPr>
          <a:lstStyle/>
          <a:p>
            <a:r>
              <a:rPr lang="en-US" dirty="0" smtClean="0"/>
              <a:t>Priority Channel Access (PCA) MAC PIB attributes:</a:t>
            </a:r>
          </a:p>
          <a:p>
            <a:pPr lvl="1"/>
            <a:r>
              <a:rPr lang="en-US" i="1" dirty="0" err="1" smtClean="0"/>
              <a:t>macPriorityChannelAccess</a:t>
            </a:r>
            <a:r>
              <a:rPr lang="en-US" i="1" dirty="0" smtClean="0"/>
              <a:t>;</a:t>
            </a:r>
            <a:r>
              <a:rPr lang="en-US" dirty="0" smtClean="0"/>
              <a:t> Boolean; True/False, default </a:t>
            </a:r>
            <a:r>
              <a:rPr lang="en-US" dirty="0" smtClean="0"/>
              <a:t>False</a:t>
            </a:r>
            <a:endParaRPr lang="en-US" dirty="0" smtClean="0"/>
          </a:p>
          <a:p>
            <a:pPr lvl="2"/>
            <a:r>
              <a:rPr lang="en-US" dirty="0" smtClean="0"/>
              <a:t>Priority channel access enabled or disabled</a:t>
            </a:r>
          </a:p>
          <a:p>
            <a:pPr lvl="1"/>
            <a:r>
              <a:rPr lang="en-US" i="1" dirty="0" err="1" smtClean="0"/>
              <a:t>aPCAAllocationSuperRate</a:t>
            </a:r>
            <a:r>
              <a:rPr lang="en-US" i="1" dirty="0" smtClean="0"/>
              <a:t>;</a:t>
            </a:r>
            <a:r>
              <a:rPr lang="en-US" dirty="0" smtClean="0"/>
              <a:t> Boolean; True/False; </a:t>
            </a:r>
            <a:r>
              <a:rPr lang="en-US" dirty="0"/>
              <a:t>d</a:t>
            </a:r>
            <a:r>
              <a:rPr lang="en-US" dirty="0" smtClean="0"/>
              <a:t>efault True</a:t>
            </a:r>
          </a:p>
          <a:p>
            <a:pPr lvl="2"/>
            <a:r>
              <a:rPr lang="en-US" dirty="0" smtClean="0"/>
              <a:t>Priority channel access allocation rate. </a:t>
            </a:r>
          </a:p>
          <a:p>
            <a:pPr lvl="2"/>
            <a:r>
              <a:rPr lang="en-US" dirty="0"/>
              <a:t>T</a:t>
            </a:r>
            <a:r>
              <a:rPr lang="en-US" dirty="0" smtClean="0"/>
              <a:t>rue indicates one or more allocations per </a:t>
            </a:r>
            <a:r>
              <a:rPr lang="en-US" dirty="0" err="1" smtClean="0"/>
              <a:t>superframe</a:t>
            </a:r>
            <a:endParaRPr lang="en-US" dirty="0" smtClean="0"/>
          </a:p>
          <a:p>
            <a:pPr lvl="2"/>
            <a:r>
              <a:rPr lang="en-US" dirty="0" smtClean="0"/>
              <a:t>False indicates less than one allocation per </a:t>
            </a:r>
            <a:r>
              <a:rPr lang="en-US" dirty="0" err="1" smtClean="0"/>
              <a:t>superframe</a:t>
            </a:r>
            <a:endParaRPr lang="en-US" dirty="0" smtClean="0"/>
          </a:p>
          <a:p>
            <a:pPr lvl="1"/>
            <a:r>
              <a:rPr lang="en-US" i="1" dirty="0" err="1" smtClean="0"/>
              <a:t>aPCAAllocationRate</a:t>
            </a:r>
            <a:r>
              <a:rPr lang="en-US" i="1" dirty="0" smtClean="0"/>
              <a:t>;</a:t>
            </a:r>
            <a:r>
              <a:rPr lang="en-US" dirty="0" smtClean="0"/>
              <a:t> Integer; Implementation Dependent; default 1</a:t>
            </a:r>
          </a:p>
          <a:p>
            <a:pPr lvl="2"/>
            <a:r>
              <a:rPr lang="en-US" dirty="0" smtClean="0"/>
              <a:t>If </a:t>
            </a:r>
            <a:r>
              <a:rPr lang="en-US" i="1" dirty="0" err="1"/>
              <a:t>aPCAAllocationSuperRate</a:t>
            </a:r>
            <a:r>
              <a:rPr lang="en-US" dirty="0"/>
              <a:t> </a:t>
            </a:r>
            <a:r>
              <a:rPr lang="en-US" dirty="0" smtClean="0"/>
              <a:t>is True number of allocations per </a:t>
            </a:r>
            <a:r>
              <a:rPr lang="en-US" dirty="0" err="1" smtClean="0"/>
              <a:t>superframe</a:t>
            </a:r>
            <a:r>
              <a:rPr lang="en-US" dirty="0" smtClean="0"/>
              <a:t> is the value of </a:t>
            </a:r>
            <a:r>
              <a:rPr lang="en-US" i="1" dirty="0" err="1" smtClean="0"/>
              <a:t>aPCAAllocationRate</a:t>
            </a:r>
            <a:endParaRPr lang="en-US" i="1" dirty="0" smtClean="0"/>
          </a:p>
          <a:p>
            <a:pPr lvl="2"/>
            <a:r>
              <a:rPr lang="en-US" dirty="0"/>
              <a:t>If </a:t>
            </a:r>
            <a:r>
              <a:rPr lang="en-US" i="1" dirty="0" err="1"/>
              <a:t>aPCAAllocationSuperRate</a:t>
            </a:r>
            <a:r>
              <a:rPr lang="en-US" dirty="0"/>
              <a:t> is </a:t>
            </a:r>
            <a:r>
              <a:rPr lang="en-US" dirty="0" smtClean="0"/>
              <a:t>False </a:t>
            </a:r>
            <a:r>
              <a:rPr lang="en-US" dirty="0"/>
              <a:t>number of </a:t>
            </a:r>
            <a:r>
              <a:rPr lang="en-US" dirty="0" err="1" smtClean="0"/>
              <a:t>superframes</a:t>
            </a:r>
            <a:r>
              <a:rPr lang="en-US" dirty="0" smtClean="0"/>
              <a:t> per priority channel access allocation </a:t>
            </a:r>
            <a:r>
              <a:rPr lang="en-US" dirty="0"/>
              <a:t>is </a:t>
            </a:r>
            <a:r>
              <a:rPr lang="en-US" i="1" dirty="0" err="1" smtClean="0"/>
              <a:t>aPCAAllocationRate</a:t>
            </a:r>
            <a:endParaRPr lang="en-US" i="1" dirty="0" smtClean="0"/>
          </a:p>
          <a:p>
            <a:pPr lvl="1"/>
            <a:r>
              <a:rPr lang="en-US" dirty="0" err="1" smtClean="0"/>
              <a:t>macCriticalMessageDelayTolerance</a:t>
            </a:r>
            <a:r>
              <a:rPr lang="en-US" dirty="0" smtClean="0"/>
              <a:t> (</a:t>
            </a:r>
            <a:r>
              <a:rPr lang="en-US" dirty="0" err="1" smtClean="0"/>
              <a:t>mCMDT</a:t>
            </a:r>
            <a:r>
              <a:rPr lang="en-US" dirty="0" smtClean="0"/>
              <a:t>); Double; Implementation Dependent; default 15.0</a:t>
            </a:r>
          </a:p>
          <a:p>
            <a:pPr lvl="2"/>
            <a:r>
              <a:rPr lang="en-US" dirty="0" smtClean="0"/>
              <a:t>Minimum allocation rate</a:t>
            </a:r>
            <a:r>
              <a:rPr lang="en-US" dirty="0" smtClean="0"/>
              <a:t>, in seconds, for priority channel access allocations </a:t>
            </a:r>
            <a:endParaRPr lang="en-US" dirty="0" smtClean="0"/>
          </a:p>
          <a:p>
            <a:r>
              <a:rPr lang="en-US" dirty="0" smtClean="0"/>
              <a:t>Each priority channel access allocation is 880 symbol durations</a:t>
            </a:r>
          </a:p>
          <a:p>
            <a:r>
              <a:rPr lang="en-US" dirty="0" smtClean="0"/>
              <a:t>When </a:t>
            </a:r>
            <a:r>
              <a:rPr lang="en-US" i="1" dirty="0" err="1" smtClean="0"/>
              <a:t>macPriorityChannelAccess</a:t>
            </a:r>
            <a:r>
              <a:rPr lang="en-US" dirty="0" smtClean="0"/>
              <a:t> is True and a PCA Allocation occurs the value of </a:t>
            </a:r>
            <a:r>
              <a:rPr lang="en-US" i="1" dirty="0" err="1" smtClean="0"/>
              <a:t>aMinCAPLength</a:t>
            </a:r>
            <a:r>
              <a:rPr lang="en-US" i="1" dirty="0" smtClean="0"/>
              <a:t> shall be 1320 or (</a:t>
            </a:r>
            <a:r>
              <a:rPr lang="en-US" dirty="0" smtClean="0"/>
              <a:t>2</a:t>
            </a:r>
            <a:r>
              <a:rPr lang="en-US" i="1" baseline="30000" dirty="0" smtClean="0"/>
              <a:t>macSuperframeOrder</a:t>
            </a:r>
            <a:r>
              <a:rPr lang="en-US" i="1" dirty="0" smtClean="0"/>
              <a:t> </a:t>
            </a:r>
            <a:r>
              <a:rPr lang="en-US" i="1" dirty="0"/>
              <a:t>× </a:t>
            </a:r>
            <a:r>
              <a:rPr lang="en-US" i="1" dirty="0" err="1" smtClean="0"/>
              <a:t>aBaseSlotDuration</a:t>
            </a:r>
            <a:r>
              <a:rPr lang="en-US" i="1" dirty="0" smtClean="0"/>
              <a:t> </a:t>
            </a:r>
            <a:r>
              <a:rPr lang="en-US" i="1" dirty="0"/>
              <a:t>x </a:t>
            </a:r>
            <a:r>
              <a:rPr lang="en-US" i="1" dirty="0" smtClean="0"/>
              <a:t>16)  symbols, whichever is smaller.</a:t>
            </a:r>
            <a:endParaRPr lang="en-US" dirty="0" smtClean="0"/>
          </a:p>
          <a:p>
            <a:endParaRPr lang="en-US" dirty="0" smtClean="0"/>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
        <p:nvSpPr>
          <p:cNvPr id="7" name="Footer Placeholder 6"/>
          <p:cNvSpPr>
            <a:spLocks noGrp="1"/>
          </p:cNvSpPr>
          <p:nvPr>
            <p:ph type="ftr" sz="quarter" idx="11"/>
          </p:nvPr>
        </p:nvSpPr>
        <p:spPr>
          <a:xfrm>
            <a:off x="5791200" y="6324600"/>
            <a:ext cx="2895600" cy="365125"/>
          </a:xfrm>
        </p:spPr>
        <p:txBody>
          <a:bodyPr/>
          <a:lstStyle/>
          <a:p>
            <a:r>
              <a:rPr lang="en-US" dirty="0" smtClean="0"/>
              <a:t>Jussi Haapola</a:t>
            </a:r>
            <a:endParaRPr lang="en-US" dirty="0"/>
          </a:p>
        </p:txBody>
      </p:sp>
      <p:sp>
        <p:nvSpPr>
          <p:cNvPr id="8" name="Date Placeholder 4"/>
          <p:cNvSpPr>
            <a:spLocks noGrp="1"/>
          </p:cNvSpPr>
          <p:nvPr>
            <p:ph type="dt" sz="half" idx="10"/>
          </p:nvPr>
        </p:nvSpPr>
        <p:spPr>
          <a:xfrm>
            <a:off x="228600" y="76200"/>
            <a:ext cx="2133600" cy="381000"/>
          </a:xfrm>
        </p:spPr>
        <p:txBody>
          <a:bodyPr/>
          <a:lstStyle/>
          <a:p>
            <a:r>
              <a:rPr lang="en-US" dirty="0" smtClean="0"/>
              <a:t>May </a:t>
            </a:r>
            <a:r>
              <a:rPr lang="en-US" dirty="0" smtClean="0"/>
              <a:t>2012</a:t>
            </a:r>
            <a:endParaRPr lang="en-US" dirty="0"/>
          </a:p>
        </p:txBody>
      </p:sp>
    </p:spTree>
    <p:extLst>
      <p:ext uri="{BB962C8B-B14F-4D97-AF65-F5344CB8AC3E}">
        <p14:creationId xmlns:p14="http://schemas.microsoft.com/office/powerpoint/2010/main" val="1162199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17718</TotalTime>
  <Words>1116</Words>
  <Application>Microsoft Macintosh PowerPoint</Application>
  <PresentationFormat>On-screen Show (4:3)</PresentationFormat>
  <Paragraphs>115</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3" baseType="lpstr">
      <vt:lpstr>Office Theme</vt:lpstr>
      <vt:lpstr>Microsoft Equation</vt:lpstr>
      <vt:lpstr>Equation</vt:lpstr>
      <vt:lpstr>PowerPoint Presentation</vt:lpstr>
      <vt:lpstr>Priority Access in Beacon Enabled PAN – Spreading of Slots over Long Superframes</vt:lpstr>
      <vt:lpstr>Basic Scheme in a nutshell</vt:lpstr>
      <vt:lpstr>How we specify it now </vt:lpstr>
      <vt:lpstr>What we need</vt:lpstr>
      <vt:lpstr>The Allocation</vt:lpstr>
      <vt:lpstr>The Allocation (cont.)</vt:lpstr>
      <vt:lpstr>The Allocation (cont.)</vt:lpstr>
      <vt:lpstr>Summary of Changes</vt:lpstr>
      <vt:lpstr>Summary of Changes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Jussi Haapola</cp:lastModifiedBy>
  <cp:revision>232</cp:revision>
  <dcterms:created xsi:type="dcterms:W3CDTF">2011-01-14T17:45:45Z</dcterms:created>
  <dcterms:modified xsi:type="dcterms:W3CDTF">2012-05-14T15:02:32Z</dcterms:modified>
</cp:coreProperties>
</file>