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3/27/2012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2012</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b="1" dirty="0" smtClean="0"/>
              <a:t>15-12-0198-00-004k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:[Refinements to Priority Access Text – discussion points</a:t>
            </a:r>
            <a:endParaRPr lang="en-US" b="1" dirty="0"/>
          </a:p>
          <a:p>
            <a:r>
              <a:rPr lang="en-US" b="1" dirty="0"/>
              <a:t>Date Submitted: </a:t>
            </a:r>
            <a:r>
              <a:rPr lang="en-US" b="1" dirty="0" smtClean="0"/>
              <a:t>[Sept 16,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a:t>
            </a:r>
            <a:r>
              <a:rPr lang="en-US" dirty="0" smtClean="0"/>
              <a:t>Discussion slides for March 27 MAC subgroup conference call</a:t>
            </a:r>
            <a:r>
              <a:rPr lang="en-US" b="1" dirty="0" smtClean="0"/>
              <a:t>]</a:t>
            </a:r>
            <a:endParaRPr lang="en-US" b="1" dirty="0"/>
          </a:p>
          <a:p>
            <a:r>
              <a:rPr lang="en-US" b="1" dirty="0"/>
              <a:t>Purpose</a:t>
            </a:r>
            <a:r>
              <a:rPr lang="en-US" b="1" dirty="0" smtClean="0"/>
              <a:t>:[</a:t>
            </a:r>
            <a:r>
              <a:rPr lang="en-US" dirty="0" smtClean="0"/>
              <a:t>Refine and complete technical content of draft]</a:t>
            </a:r>
            <a:endParaRPr lang="en-US" dirty="0" smtClean="0"/>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Marc 2012</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Specifying Priority Access in Beacon enabled PAN</a:t>
            </a:r>
            <a:endParaRPr lang="en-US" dirty="0"/>
          </a:p>
        </p:txBody>
      </p:sp>
      <p:sp>
        <p:nvSpPr>
          <p:cNvPr id="3" name="Subtitle 2"/>
          <p:cNvSpPr>
            <a:spLocks noGrp="1"/>
          </p:cNvSpPr>
          <p:nvPr>
            <p:ph type="subTitle" idx="1"/>
          </p:nvPr>
        </p:nvSpPr>
        <p:spPr/>
        <p:txBody>
          <a:bodyPr/>
          <a:lstStyle/>
          <a:p>
            <a:r>
              <a:rPr lang="en-US" dirty="0" smtClean="0"/>
              <a:t>Discussion and Refinement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Scheme in a nutshell</a:t>
            </a:r>
            <a:endParaRPr lang="en-US" dirty="0"/>
          </a:p>
        </p:txBody>
      </p:sp>
      <p:sp>
        <p:nvSpPr>
          <p:cNvPr id="3" name="Content Placeholder 2"/>
          <p:cNvSpPr>
            <a:spLocks noGrp="1"/>
          </p:cNvSpPr>
          <p:nvPr>
            <p:ph idx="1"/>
          </p:nvPr>
        </p:nvSpPr>
        <p:spPr/>
        <p:txBody>
          <a:bodyPr/>
          <a:lstStyle/>
          <a:p>
            <a:r>
              <a:rPr lang="en-US" dirty="0" smtClean="0"/>
              <a:t>Reserve a time t the start of the Contention Access Period for priority access</a:t>
            </a:r>
          </a:p>
          <a:p>
            <a:r>
              <a:rPr lang="en-US" dirty="0" smtClean="0"/>
              <a:t>Normal traffic waits until after this time to start slotted CSMA</a:t>
            </a:r>
          </a:p>
          <a:p>
            <a:r>
              <a:rPr lang="en-US" dirty="0" smtClean="0"/>
              <a:t>Thus priority traffic has less contention and wins CSMA over normal traffic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specify it </a:t>
            </a:r>
            <a:endParaRPr lang="en-US" dirty="0"/>
          </a:p>
        </p:txBody>
      </p:sp>
      <p:sp>
        <p:nvSpPr>
          <p:cNvPr id="3" name="Content Placeholder 2"/>
          <p:cNvSpPr>
            <a:spLocks noGrp="1"/>
          </p:cNvSpPr>
          <p:nvPr>
            <p:ph idx="1"/>
          </p:nvPr>
        </p:nvSpPr>
        <p:spPr/>
        <p:txBody>
          <a:bodyPr>
            <a:normAutofit lnSpcReduction="10000"/>
          </a:bodyPr>
          <a:lstStyle/>
          <a:p>
            <a:r>
              <a:rPr lang="en-US" dirty="0" smtClean="0"/>
              <a:t>Reserve the first 2 slots of the CAP in every superframe</a:t>
            </a:r>
          </a:p>
          <a:p>
            <a:r>
              <a:rPr lang="en-US" dirty="0" smtClean="0"/>
              <a:t>Which led to the observation that there has to be at least 2 slots in the CAP for this to work (actually there needs to be at least 3). </a:t>
            </a:r>
          </a:p>
          <a:p>
            <a:r>
              <a:rPr lang="en-US" dirty="0" smtClean="0"/>
              <a:t>Which led to adding text that suggests the minimum CAP length has to consider “room” for priority slots and normal slots</a:t>
            </a:r>
          </a:p>
          <a:p>
            <a:r>
              <a:rPr lang="en-US" dirty="0" smtClean="0"/>
              <a:t>Which led to….</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457200" y="1676400"/>
            <a:ext cx="5029200" cy="4648200"/>
          </a:xfrm>
        </p:spPr>
        <p:txBody>
          <a:bodyPr>
            <a:normAutofit fontScale="85000" lnSpcReduction="20000"/>
          </a:bodyPr>
          <a:lstStyle/>
          <a:p>
            <a:pPr>
              <a:buNone/>
            </a:pPr>
            <a:r>
              <a:rPr lang="en-US" dirty="0" smtClean="0"/>
              <a:t>Slot duration = </a:t>
            </a:r>
          </a:p>
          <a:p>
            <a:pPr lvl="1">
              <a:buNone/>
            </a:pPr>
            <a:r>
              <a:rPr lang="en-US" dirty="0" smtClean="0"/>
              <a:t>2</a:t>
            </a:r>
            <a:r>
              <a:rPr lang="en-US" i="1" baseline="30000" dirty="0" smtClean="0"/>
              <a:t>macSuperframeOrder</a:t>
            </a:r>
            <a:r>
              <a:rPr lang="en-US" i="1" dirty="0" smtClean="0"/>
              <a:t> </a:t>
            </a:r>
            <a:r>
              <a:rPr lang="en-US" i="1" dirty="0"/>
              <a:t>× </a:t>
            </a:r>
            <a:r>
              <a:rPr lang="en-US" i="1" dirty="0" err="1" smtClean="0"/>
              <a:t>aBaseSlotDuration</a:t>
            </a:r>
            <a:endParaRPr lang="en-US" i="1" dirty="0" smtClean="0"/>
          </a:p>
          <a:p>
            <a:pPr lvl="1">
              <a:buNone/>
            </a:pPr>
            <a:r>
              <a:rPr lang="en-US" i="1" dirty="0" err="1" smtClean="0"/>
              <a:t>aBaseSlotDuration</a:t>
            </a:r>
            <a:r>
              <a:rPr lang="en-US" i="1" dirty="0" smtClean="0"/>
              <a:t> = 60</a:t>
            </a:r>
          </a:p>
          <a:p>
            <a:pPr lvl="1">
              <a:buNone/>
            </a:pPr>
            <a:r>
              <a:rPr lang="en-US" i="1" dirty="0" err="1" smtClean="0"/>
              <a:t>macSuperframeOrder</a:t>
            </a:r>
            <a:r>
              <a:rPr lang="en-US" i="1" dirty="0" smtClean="0"/>
              <a:t> = 0 to 14</a:t>
            </a:r>
          </a:p>
          <a:p>
            <a:pPr>
              <a:buNone/>
            </a:pPr>
            <a:endParaRPr lang="en-US" dirty="0"/>
          </a:p>
          <a:p>
            <a:pPr>
              <a:buNone/>
            </a:pPr>
            <a:r>
              <a:rPr lang="en-US" dirty="0" smtClean="0"/>
              <a:t>Slot duration = </a:t>
            </a:r>
          </a:p>
          <a:p>
            <a:pPr>
              <a:buNone/>
            </a:pPr>
            <a:r>
              <a:rPr lang="en-US" dirty="0" smtClean="0"/>
              <a:t>(60, 120, 240, 480, 960, 1920, 3840, 7680,15360,30720, 61440 122880, 245760, 491520 983040) Symbols!</a:t>
            </a:r>
          </a:p>
          <a:p>
            <a:pPr>
              <a:buNone/>
            </a:pPr>
            <a:r>
              <a:rPr lang="en-US" dirty="0" smtClean="0"/>
              <a:t>At a 1ms symbol … yikes?!?</a:t>
            </a:r>
          </a:p>
        </p:txBody>
      </p:sp>
      <p:pic>
        <p:nvPicPr>
          <p:cNvPr id="1026" name="Picture 2"/>
          <p:cNvPicPr>
            <a:picLocks noChangeAspect="1" noChangeArrowheads="1"/>
          </p:cNvPicPr>
          <p:nvPr/>
        </p:nvPicPr>
        <p:blipFill>
          <a:blip r:embed="rId2" cstate="print"/>
          <a:srcRect/>
          <a:stretch>
            <a:fillRect/>
          </a:stretch>
        </p:blipFill>
        <p:spPr bwMode="auto">
          <a:xfrm>
            <a:off x="5327098" y="1524000"/>
            <a:ext cx="3816902" cy="3810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we really want is some period of time at the beginning of each CAP that is dedicated to priority traffic to avoid contention with normal traffic</a:t>
            </a:r>
          </a:p>
          <a:p>
            <a:r>
              <a:rPr lang="en-US" dirty="0" smtClean="0"/>
              <a:t>Priority traffic events are infrequent (by definition) and probably short messages (to increase probability of reliable first-try delivery)</a:t>
            </a:r>
          </a:p>
          <a:p>
            <a:r>
              <a:rPr lang="en-US" dirty="0" smtClean="0"/>
              <a:t>If we specify the priority period as a certain number of symbol periods we can achieve this</a:t>
            </a:r>
          </a:p>
          <a:p>
            <a:r>
              <a:rPr lang="en-US" dirty="0" smtClean="0"/>
              <a:t>Suggest a multiple (possibly &lt; 1) of </a:t>
            </a:r>
            <a:r>
              <a:rPr lang="en-US" dirty="0" err="1" smtClean="0"/>
              <a:t>aMinCAPLength</a:t>
            </a:r>
            <a:r>
              <a:rPr lang="en-US" dirty="0" smtClean="0"/>
              <a:t> (which is 440 symbol durations).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Superframe Structure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802.15.4-2011</a:t>
            </a:r>
          </a:p>
          <a:p>
            <a:pPr lvl="1"/>
            <a:r>
              <a:rPr lang="en-US" dirty="0" smtClean="0"/>
              <a:t>SF consists of 16 slots;</a:t>
            </a:r>
          </a:p>
          <a:p>
            <a:pPr lvl="1"/>
            <a:r>
              <a:rPr lang="en-US" dirty="0" smtClean="0"/>
              <a:t>Slot 0 is defined as Beacon </a:t>
            </a:r>
          </a:p>
          <a:p>
            <a:pPr lvl="1"/>
            <a:r>
              <a:rPr lang="en-US" dirty="0" smtClean="0"/>
              <a:t>CAP is at least 440 Symbols duration </a:t>
            </a:r>
          </a:p>
          <a:p>
            <a:pPr lvl="2"/>
            <a:r>
              <a:rPr lang="en-US" dirty="0" smtClean="0"/>
              <a:t>Minimum CAP slots depends on slot duration</a:t>
            </a:r>
          </a:p>
          <a:p>
            <a:pPr lvl="2"/>
            <a:r>
              <a:rPr lang="en-US" dirty="0" smtClean="0"/>
              <a:t>Number of CAP slots = 15-# GTS slots</a:t>
            </a:r>
          </a:p>
          <a:p>
            <a:pPr lvl="1"/>
            <a:r>
              <a:rPr lang="en-US" dirty="0" smtClean="0"/>
              <a:t>CPF is up to 7 GTS slots</a:t>
            </a:r>
          </a:p>
          <a:p>
            <a:pPr lvl="1"/>
            <a:endParaRPr lang="en-US" dirty="0" smtClean="0"/>
          </a:p>
          <a:p>
            <a:r>
              <a:rPr lang="en-US" dirty="0" smtClean="0"/>
              <a:t>802.15.4e DSME</a:t>
            </a:r>
          </a:p>
          <a:p>
            <a:pPr lvl="1"/>
            <a:r>
              <a:rPr lang="en-US" dirty="0" smtClean="0"/>
              <a:t>More GTS slots achieved via multi-superframe, </a:t>
            </a:r>
          </a:p>
          <a:p>
            <a:pPr lvl="1"/>
            <a:r>
              <a:rPr lang="en-US" dirty="0" smtClean="0"/>
              <a:t>Each superframe  </a:t>
            </a:r>
          </a:p>
          <a:p>
            <a:pPr lvl="2"/>
            <a:r>
              <a:rPr lang="en-US" dirty="0" smtClean="0"/>
              <a:t>The CAP is the first 9 slots</a:t>
            </a:r>
          </a:p>
          <a:p>
            <a:pPr lvl="2"/>
            <a:r>
              <a:rPr lang="en-US" dirty="0" smtClean="0"/>
              <a:t>CFP is the remaining 7 slots</a:t>
            </a:r>
          </a:p>
          <a:p>
            <a:pPr lvl="1"/>
            <a:r>
              <a:rPr lang="en-US" dirty="0" smtClean="0"/>
              <a:t>Number of SFs in a multi-</a:t>
            </a:r>
            <a:r>
              <a:rPr lang="en-US" dirty="0" err="1" smtClean="0"/>
              <a:t>superframes</a:t>
            </a:r>
            <a:r>
              <a:rPr lang="en-US" dirty="0" smtClean="0"/>
              <a:t> determined by </a:t>
            </a:r>
            <a:r>
              <a:rPr lang="en-US" i="1" dirty="0" err="1" smtClean="0"/>
              <a:t>macMultisuperframeOrder</a:t>
            </a:r>
            <a:r>
              <a:rPr lang="en-US" i="1" dirty="0" smtClean="0"/>
              <a:t> </a:t>
            </a:r>
            <a:r>
              <a:rPr lang="en-US" dirty="0" smtClean="0"/>
              <a:t>and</a:t>
            </a:r>
            <a:r>
              <a:rPr lang="en-US" i="1" dirty="0" smtClean="0"/>
              <a:t> </a:t>
            </a:r>
            <a:r>
              <a:rPr lang="en-US" i="1" dirty="0" err="1" smtClean="0"/>
              <a:t>macSuperframeOrder</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 Order Vs Min CAP slots</a:t>
            </a:r>
            <a:endParaRPr lang="en-US" dirty="0"/>
          </a:p>
        </p:txBody>
      </p:sp>
      <p:sp>
        <p:nvSpPr>
          <p:cNvPr id="3" name="Content Placeholder 2"/>
          <p:cNvSpPr>
            <a:spLocks noGrp="1"/>
          </p:cNvSpPr>
          <p:nvPr>
            <p:ph idx="1"/>
          </p:nvPr>
        </p:nvSpPr>
        <p:spPr>
          <a:xfrm>
            <a:off x="457200" y="1600201"/>
            <a:ext cx="8229600" cy="1752600"/>
          </a:xfrm>
        </p:spPr>
        <p:txBody>
          <a:bodyPr/>
          <a:lstStyle/>
          <a:p>
            <a:r>
              <a:rPr lang="en-US" dirty="0" err="1" smtClean="0"/>
              <a:t>aMinCAPLength</a:t>
            </a:r>
            <a:r>
              <a:rPr lang="en-US" dirty="0" smtClean="0"/>
              <a:t> = 440 symbols</a:t>
            </a:r>
          </a:p>
          <a:p>
            <a:pPr>
              <a:buNone/>
            </a:pPr>
            <a:r>
              <a:rPr lang="en-US" dirty="0"/>
              <a:t>	</a:t>
            </a:r>
            <a:endParaRPr lang="en-US" dirty="0" smtClean="0"/>
          </a:p>
        </p:txBody>
      </p:sp>
      <p:graphicFrame>
        <p:nvGraphicFramePr>
          <p:cNvPr id="4" name="Table 3"/>
          <p:cNvGraphicFramePr>
            <a:graphicFrameLocks noGrp="1"/>
          </p:cNvGraphicFramePr>
          <p:nvPr/>
        </p:nvGraphicFramePr>
        <p:xfrm>
          <a:off x="914400" y="2209800"/>
          <a:ext cx="6705600" cy="2225040"/>
        </p:xfrm>
        <a:graphic>
          <a:graphicData uri="http://schemas.openxmlformats.org/drawingml/2006/table">
            <a:tbl>
              <a:tblPr firstRow="1" bandRow="1">
                <a:tableStyleId>{5C22544A-7EE6-4342-B048-85BDC9FD1C3A}</a:tableStyleId>
              </a:tblPr>
              <a:tblGrid>
                <a:gridCol w="2286000"/>
                <a:gridCol w="2103120"/>
                <a:gridCol w="2316480"/>
              </a:tblGrid>
              <a:tr h="370840">
                <a:tc>
                  <a:txBody>
                    <a:bodyPr/>
                    <a:lstStyle/>
                    <a:p>
                      <a:r>
                        <a:rPr lang="en-US" dirty="0" err="1" smtClean="0"/>
                        <a:t>macSuperframeOrder</a:t>
                      </a:r>
                      <a:endParaRPr lang="en-US" dirty="0"/>
                    </a:p>
                  </a:txBody>
                  <a:tcPr/>
                </a:tc>
                <a:tc>
                  <a:txBody>
                    <a:bodyPr/>
                    <a:lstStyle/>
                    <a:p>
                      <a:r>
                        <a:rPr lang="en-US" dirty="0" smtClean="0"/>
                        <a:t>Minimum CAP Slots</a:t>
                      </a:r>
                    </a:p>
                  </a:txBody>
                  <a:tcPr/>
                </a:tc>
                <a:tc>
                  <a:txBody>
                    <a:bodyPr/>
                    <a:lstStyle/>
                    <a:p>
                      <a:r>
                        <a:rPr lang="en-US" dirty="0" smtClean="0"/>
                        <a:t>Slot Duration symbols</a:t>
                      </a:r>
                    </a:p>
                  </a:txBody>
                  <a:tcPr/>
                </a:tc>
              </a:tr>
              <a:tr h="370840">
                <a:tc>
                  <a:txBody>
                    <a:bodyPr/>
                    <a:lstStyle/>
                    <a:p>
                      <a:r>
                        <a:rPr lang="en-US" dirty="0" smtClean="0"/>
                        <a:t>0</a:t>
                      </a:r>
                      <a:endParaRPr lang="en-US" dirty="0"/>
                    </a:p>
                  </a:txBody>
                  <a:tcPr/>
                </a:tc>
                <a:tc>
                  <a:txBody>
                    <a:bodyPr/>
                    <a:lstStyle/>
                    <a:p>
                      <a:r>
                        <a:rPr lang="en-US" dirty="0" smtClean="0"/>
                        <a:t>8</a:t>
                      </a:r>
                    </a:p>
                  </a:txBody>
                  <a:tcPr/>
                </a:tc>
                <a:tc>
                  <a:txBody>
                    <a:bodyPr/>
                    <a:lstStyle/>
                    <a:p>
                      <a:r>
                        <a:rPr lang="en-US" dirty="0" smtClean="0"/>
                        <a:t>60</a:t>
                      </a:r>
                    </a:p>
                  </a:txBody>
                  <a:tcPr/>
                </a:tc>
              </a:tr>
              <a:tr h="370840">
                <a:tc>
                  <a:txBody>
                    <a:bodyPr/>
                    <a:lstStyle/>
                    <a:p>
                      <a:r>
                        <a:rPr lang="en-US" dirty="0" smtClean="0"/>
                        <a:t>1</a:t>
                      </a:r>
                      <a:endParaRPr lang="en-US" dirty="0"/>
                    </a:p>
                  </a:txBody>
                  <a:tcPr/>
                </a:tc>
                <a:tc>
                  <a:txBody>
                    <a:bodyPr/>
                    <a:lstStyle/>
                    <a:p>
                      <a:r>
                        <a:rPr lang="en-US" dirty="0" smtClean="0"/>
                        <a:t>4</a:t>
                      </a:r>
                    </a:p>
                  </a:txBody>
                  <a:tcPr/>
                </a:tc>
                <a:tc>
                  <a:txBody>
                    <a:bodyPr/>
                    <a:lstStyle/>
                    <a:p>
                      <a:r>
                        <a:rPr lang="en-US" dirty="0" smtClean="0"/>
                        <a:t>120</a:t>
                      </a:r>
                    </a:p>
                  </a:txBody>
                  <a:tcPr/>
                </a:tc>
              </a:tr>
              <a:tr h="370840">
                <a:tc>
                  <a:txBody>
                    <a:bodyPr/>
                    <a:lstStyle/>
                    <a:p>
                      <a:r>
                        <a:rPr lang="en-US" dirty="0" smtClean="0"/>
                        <a:t>2</a:t>
                      </a:r>
                      <a:endParaRPr lang="en-US" dirty="0"/>
                    </a:p>
                  </a:txBody>
                  <a:tcPr/>
                </a:tc>
                <a:tc>
                  <a:txBody>
                    <a:bodyPr/>
                    <a:lstStyle/>
                    <a:p>
                      <a:r>
                        <a:rPr lang="en-US" dirty="0" smtClean="0"/>
                        <a:t>2</a:t>
                      </a:r>
                    </a:p>
                  </a:txBody>
                  <a:tcPr/>
                </a:tc>
                <a:tc>
                  <a:txBody>
                    <a:bodyPr/>
                    <a:lstStyle/>
                    <a:p>
                      <a:r>
                        <a:rPr lang="en-US" dirty="0" smtClean="0"/>
                        <a:t>240</a:t>
                      </a:r>
                    </a:p>
                  </a:txBody>
                  <a:tcPr/>
                </a:tc>
              </a:tr>
              <a:tr h="370840">
                <a:tc>
                  <a:txBody>
                    <a:bodyPr/>
                    <a:lstStyle/>
                    <a:p>
                      <a:r>
                        <a:rPr lang="en-US" dirty="0" smtClean="0"/>
                        <a:t>3</a:t>
                      </a:r>
                      <a:endParaRPr lang="en-US" dirty="0"/>
                    </a:p>
                  </a:txBody>
                  <a:tcPr/>
                </a:tc>
                <a:tc>
                  <a:txBody>
                    <a:bodyPr/>
                    <a:lstStyle/>
                    <a:p>
                      <a:r>
                        <a:rPr lang="en-US" dirty="0" smtClean="0"/>
                        <a:t>1</a:t>
                      </a:r>
                    </a:p>
                  </a:txBody>
                  <a:tcPr/>
                </a:tc>
                <a:tc>
                  <a:txBody>
                    <a:bodyPr/>
                    <a:lstStyle/>
                    <a:p>
                      <a:r>
                        <a:rPr lang="en-US" dirty="0" smtClean="0"/>
                        <a:t>480</a:t>
                      </a:r>
                    </a:p>
                  </a:txBody>
                  <a:tcPr/>
                </a:tc>
              </a:tr>
              <a:tr h="370840">
                <a:tc>
                  <a:txBody>
                    <a:bodyPr/>
                    <a:lstStyle/>
                    <a:p>
                      <a:r>
                        <a:rPr lang="en-US" dirty="0" smtClean="0"/>
                        <a:t>4..14</a:t>
                      </a:r>
                      <a:endParaRPr lang="en-US" dirty="0"/>
                    </a:p>
                  </a:txBody>
                  <a:tcPr/>
                </a:tc>
                <a:tc>
                  <a:txBody>
                    <a:bodyPr/>
                    <a:lstStyle/>
                    <a:p>
                      <a:r>
                        <a:rPr lang="en-US" dirty="0" smtClean="0"/>
                        <a:t>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960.. 983040</a:t>
                      </a:r>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17363</TotalTime>
  <Words>570</Words>
  <Application>Microsoft Office PowerPoint</Application>
  <PresentationFormat>On-screen Show (4:3)</PresentationFormat>
  <Paragraphs>78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Specifying Priority Access in Beacon enabled PAN</vt:lpstr>
      <vt:lpstr>Basic Scheme in a nutshell</vt:lpstr>
      <vt:lpstr>How we specify it </vt:lpstr>
      <vt:lpstr>A problem?</vt:lpstr>
      <vt:lpstr>Proposal</vt:lpstr>
      <vt:lpstr>Background</vt:lpstr>
      <vt:lpstr>Superframe Structure</vt:lpstr>
      <vt:lpstr>Beacon Order Vs Min CAP slots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188</cp:revision>
  <dcterms:created xsi:type="dcterms:W3CDTF">2011-01-14T17:45:45Z</dcterms:created>
  <dcterms:modified xsi:type="dcterms:W3CDTF">2012-03-27T19:11:08Z</dcterms:modified>
</cp:coreProperties>
</file>