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1" r:id="rId3"/>
    <p:sldId id="263" r:id="rId4"/>
    <p:sldId id="265" r:id="rId5"/>
    <p:sldId id="256" r:id="rId6"/>
    <p:sldId id="26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3" d="100"/>
          <a:sy n="53" d="100"/>
        </p:scale>
        <p:origin x="-1830" y="-84"/>
      </p:cViewPr>
      <p:guideLst>
        <p:guide orient="horz" pos="2923"/>
        <p:guide pos="2184"/>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F431075E-E91A-4AD4-A3B2-F35F2EF5E546}" type="slidenum">
              <a:rPr lang="en-US" altLang="ja-JP"/>
              <a:pPr>
                <a:defRPr/>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1D4C7330-3C9C-417E-888B-48A14DE55AA0}" type="slidenum">
              <a:rPr lang="en-US" altLang="ja-JP"/>
              <a:pPr>
                <a:defRPr/>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a:xfrm>
            <a:off x="1154113" y="701675"/>
            <a:ext cx="4625975" cy="3468688"/>
          </a:xfrm>
          <a:ln/>
        </p:spPr>
      </p:sp>
      <p:sp>
        <p:nvSpPr>
          <p:cNvPr id="9219" name="ノート プレースホルダ 2"/>
          <p:cNvSpPr>
            <a:spLocks noGrp="1"/>
          </p:cNvSpPr>
          <p:nvPr>
            <p:ph type="body" idx="1"/>
          </p:nvPr>
        </p:nvSpPr>
        <p:spPr>
          <a:noFill/>
          <a:ln/>
        </p:spPr>
        <p:txBody>
          <a:bodyPr/>
          <a:lstStyle/>
          <a:p>
            <a:endParaRPr kumimoji="1" lang="ja-JP" altLang="en-US" dirty="0" smtClean="0">
              <a:latin typeface="Times New Roman" pitchFamily="18" charset="0"/>
            </a:endParaRPr>
          </a:p>
        </p:txBody>
      </p:sp>
      <p:sp>
        <p:nvSpPr>
          <p:cNvPr id="9220" name="ヘッダー プレースホルダ 3"/>
          <p:cNvSpPr>
            <a:spLocks noGrp="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9221" name="日付プレースホルダ 4"/>
          <p:cNvSpPr>
            <a:spLocks noGrp="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9222" name="フッター プレースホルダ 5"/>
          <p:cNvSpPr>
            <a:spLocks noGrp="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9223" name="スライド番号プレースホルダ 6"/>
          <p:cNvSpPr>
            <a:spLocks noGrp="1"/>
          </p:cNvSpPr>
          <p:nvPr>
            <p:ph type="sldNum" sz="quarter" idx="5"/>
          </p:nvPr>
        </p:nvSpPr>
        <p:spPr>
          <a:noFill/>
        </p:spPr>
        <p:txBody>
          <a:bodyPr/>
          <a:lstStyle/>
          <a:p>
            <a:r>
              <a:rPr lang="en-US" altLang="ja-JP" dirty="0" smtClean="0">
                <a:latin typeface="Times New Roman" pitchFamily="18" charset="0"/>
              </a:rPr>
              <a:t>Page </a:t>
            </a:r>
            <a:fld id="{5BB1FBDF-0285-4286-A0F3-6B9F826993E3}" type="slidenum">
              <a:rPr lang="en-US" altLang="ja-JP" smtClean="0">
                <a:latin typeface="Times New Roman" pitchFamily="18" charset="0"/>
              </a:rPr>
              <a:pPr/>
              <a:t>1</a:t>
            </a:fld>
            <a:endParaRPr lang="en-US" altLang="ja-JP"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5</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B94E1D-87B0-4219-81EB-ACD286BBF37E}"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7825"/>
            <a:ext cx="1600200" cy="215900"/>
          </a:xfrm>
        </p:spPr>
        <p:txBody>
          <a:bodyPr/>
          <a:lstStyle>
            <a:lvl1pPr>
              <a:defRPr smtClean="0"/>
            </a:lvl1pPr>
          </a:lstStyle>
          <a:p>
            <a:pPr>
              <a:defRPr/>
            </a:pPr>
            <a:r>
              <a:rPr lang="en-US" altLang="ja-JP" smtClean="0"/>
              <a:t>March 2012</a:t>
            </a:r>
            <a:endParaRPr lang="en-US" altLang="ja-JP" dirty="0"/>
          </a:p>
        </p:txBody>
      </p:sp>
      <p:sp>
        <p:nvSpPr>
          <p:cNvPr id="5" name="Rectangle 5"/>
          <p:cNvSpPr>
            <a:spLocks noGrp="1" noChangeArrowheads="1"/>
          </p:cNvSpPr>
          <p:nvPr>
            <p:ph type="ftr" sz="quarter" idx="11"/>
          </p:nvPr>
        </p:nvSpPr>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ja-JP" dirty="0"/>
              <a:t>Slide </a:t>
            </a:r>
            <a:fld id="{29A4BFA6-B654-4AD1-9016-41C4765CBD37}"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CAECD0-4E41-4E31-A147-875B65E048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BB0628-A7C8-4E96-853C-0B64830D58BF}"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2012</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C599886-D6FD-4EE2-B03A-71366CDE602E}" type="slidenum">
              <a:rPr lang="en-US" altLang="ja-JP"/>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atin typeface="Times New Roman" pitchFamily="16" charset="0"/>
                <a:ea typeface="ＭＳ Ｐゴシック" pitchFamily="50" charset="-128"/>
              </a:defRPr>
            </a:lvl1pPr>
          </a:lstStyle>
          <a:p>
            <a:pPr>
              <a:defRPr/>
            </a:pPr>
            <a:r>
              <a:rPr lang="en-US" altLang="ja-JP" smtClean="0"/>
              <a:t>March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6" charset="0"/>
                <a:ea typeface="ＭＳ Ｐゴシック" pitchFamily="50" charset="-128"/>
              </a:defRPr>
            </a:lvl1pPr>
          </a:lstStyle>
          <a:p>
            <a:pPr>
              <a:defRPr/>
            </a:pPr>
            <a:r>
              <a:rPr lang="ja-JP" altLang="en-US" dirty="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6" charset="0"/>
                <a:ea typeface="ＭＳ Ｐゴシック" pitchFamily="50" charset="-128"/>
              </a:defRPr>
            </a:lvl1pPr>
          </a:lstStyle>
          <a:p>
            <a:pPr>
              <a:defRPr/>
            </a:pPr>
            <a:r>
              <a:rPr lang="en-US" altLang="ja-JP" dirty="0"/>
              <a:t>Slide </a:t>
            </a:r>
            <a:fld id="{6EF7CE75-698C-407B-B57B-574C79E1AC10}" type="slidenum">
              <a:rPr lang="en-US" altLang="ja-JP"/>
              <a:pPr>
                <a:defRPr/>
              </a:pPr>
              <a:t>&lt;#&gt;</a:t>
            </a:fld>
            <a:endParaRPr lang="en-US" altLang="ja-JP" dirty="0"/>
          </a:p>
        </p:txBody>
      </p:sp>
      <p:sp>
        <p:nvSpPr>
          <p:cNvPr id="1031" name="Rectangle 7"/>
          <p:cNvSpPr>
            <a:spLocks noChangeArrowheads="1"/>
          </p:cNvSpPr>
          <p:nvPr/>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903288" lvl="4" algn="r">
              <a:defRPr/>
            </a:pPr>
            <a:r>
              <a:rPr lang="en-US" altLang="ja-JP" sz="1400" b="1" dirty="0">
                <a:latin typeface="Times New Roman" pitchFamily="16" charset="0"/>
                <a:ea typeface="ＭＳ Ｐゴシック" pitchFamily="50" charset="-128"/>
              </a:rPr>
              <a:t>doc.: IEEE </a:t>
            </a:r>
            <a:r>
              <a:rPr lang="en-US" altLang="ja-JP" sz="1400" b="1" dirty="0" smtClean="0">
                <a:latin typeface="Times New Roman" pitchFamily="16" charset="0"/>
                <a:ea typeface="ＭＳ Ｐゴシック" pitchFamily="50" charset="-128"/>
              </a:rPr>
              <a:t>802.</a:t>
            </a:r>
            <a:r>
              <a:rPr lang="en-US" altLang="ja-JP" sz="1400" b="1" dirty="0" smtClean="0"/>
              <a:t>15-12-0191-00-0sru</a:t>
            </a:r>
            <a:endParaRPr lang="en-US" altLang="ja-JP" sz="1400" b="1" dirty="0">
              <a:latin typeface="Times New Roman" pitchFamily="16" charset="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5" r:id="rId4"/>
    <p:sldLayoutId id="2147483726" r:id="rId5"/>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 1"/>
          <p:cNvSpPr>
            <a:spLocks noGrp="1"/>
          </p:cNvSpPr>
          <p:nvPr>
            <p:ph type="dt" sz="quarter" idx="10"/>
          </p:nvPr>
        </p:nvSpPr>
        <p:spPr>
          <a:noFill/>
        </p:spPr>
        <p:txBody>
          <a:bodyPr/>
          <a:lstStyle/>
          <a:p>
            <a:r>
              <a:rPr lang="en-US" altLang="ja-JP" smtClean="0">
                <a:latin typeface="Times New Roman" pitchFamily="18" charset="0"/>
              </a:rPr>
              <a:t>March 2012</a:t>
            </a:r>
            <a:endParaRPr lang="en-US" altLang="ja-JP" dirty="0">
              <a:latin typeface="Times New Roman" pitchFamily="18" charset="0"/>
            </a:endParaRPr>
          </a:p>
        </p:txBody>
      </p:sp>
      <p:sp>
        <p:nvSpPr>
          <p:cNvPr id="3075" name="フッター プレースホルダ 2"/>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3076" name="スライド番号プレースホルダ 3"/>
          <p:cNvSpPr>
            <a:spLocks noGrp="1"/>
          </p:cNvSpPr>
          <p:nvPr>
            <p:ph type="sldNum" sz="quarter" idx="12"/>
          </p:nvPr>
        </p:nvSpPr>
        <p:spPr>
          <a:noFill/>
        </p:spPr>
        <p:txBody>
          <a:bodyPr/>
          <a:lstStyle/>
          <a:p>
            <a:r>
              <a:rPr lang="en-US" altLang="ja-JP" dirty="0" smtClean="0">
                <a:latin typeface="Times New Roman" pitchFamily="18" charset="0"/>
              </a:rPr>
              <a:t>Slide </a:t>
            </a:r>
            <a:fld id="{455D16D8-4D79-4666-9202-18CBFD30108D}" type="slidenum">
              <a:rPr lang="en-US" altLang="ja-JP" smtClean="0">
                <a:latin typeface="Times New Roman" pitchFamily="18" charset="0"/>
              </a:rPr>
              <a:pPr/>
              <a:t>1</a:t>
            </a:fld>
            <a:endParaRPr lang="en-US" altLang="ja-JP" dirty="0" smtClean="0">
              <a:latin typeface="Times New Roman" pitchFamily="18" charset="0"/>
            </a:endParaRPr>
          </a:p>
        </p:txBody>
      </p:sp>
      <p:sp>
        <p:nvSpPr>
          <p:cNvPr id="27651" name="Rectangle 3"/>
          <p:cNvSpPr>
            <a:spLocks noChangeArrowheads="1"/>
          </p:cNvSpPr>
          <p:nvPr/>
        </p:nvSpPr>
        <p:spPr bwMode="auto">
          <a:xfrm>
            <a:off x="152400" y="609600"/>
            <a:ext cx="8991600" cy="4945063"/>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ea typeface="ＭＳ Ｐゴシック" pitchFamily="50" charset="-128"/>
              </a:rPr>
              <a:t>Project: IEEE P802.15 Working Group for Wireless Personal Area Networks (WPANs)</a:t>
            </a:r>
            <a:endParaRPr lang="en-US" altLang="ja-JP" sz="1600" b="1" dirty="0">
              <a:solidFill>
                <a:schemeClr val="tx2"/>
              </a:solidFill>
              <a:latin typeface="Times New Roman" pitchFamily="16" charset="0"/>
              <a:ea typeface="ＭＳ Ｐゴシック" pitchFamily="50" charset="-128"/>
            </a:endParaRPr>
          </a:p>
          <a:p>
            <a:pPr>
              <a:defRPr/>
            </a:pPr>
            <a:endParaRPr lang="en-US" altLang="ja-JP" sz="1600" dirty="0">
              <a:solidFill>
                <a:schemeClr val="tx2"/>
              </a:solidFill>
              <a:latin typeface="Times New Roman" pitchFamily="16" charset="0"/>
              <a:ea typeface="ＭＳ Ｐゴシック" pitchFamily="50" charset="-128"/>
            </a:endParaRPr>
          </a:p>
          <a:p>
            <a:pPr>
              <a:defRPr/>
            </a:pPr>
            <a:r>
              <a:rPr lang="en-US" altLang="ja-JP" sz="1600" b="1" dirty="0">
                <a:solidFill>
                  <a:schemeClr val="tx2"/>
                </a:solidFill>
                <a:latin typeface="Times New Roman" pitchFamily="16" charset="0"/>
                <a:ea typeface="ＭＳ Ｐゴシック" pitchFamily="50" charset="-128"/>
              </a:rPr>
              <a:t>Submission Title:</a:t>
            </a:r>
            <a:r>
              <a:rPr lang="en-US" altLang="ja-JP" sz="1600" dirty="0">
                <a:solidFill>
                  <a:schemeClr val="tx2"/>
                </a:solidFill>
                <a:latin typeface="Times New Roman" pitchFamily="16" charset="0"/>
                <a:ea typeface="ＭＳ Ｐゴシック" pitchFamily="50" charset="-128"/>
              </a:rPr>
              <a:t> </a:t>
            </a:r>
            <a:r>
              <a:rPr lang="en-US" altLang="ja-JP" sz="1600" dirty="0">
                <a:latin typeface="Times New Roman" pitchFamily="16" charset="0"/>
              </a:rPr>
              <a:t>IG SRU Closing Report for </a:t>
            </a:r>
            <a:r>
              <a:rPr lang="en-US" altLang="ja-JP" sz="1600" dirty="0" smtClean="0">
                <a:latin typeface="Times New Roman" pitchFamily="16" charset="0"/>
              </a:rPr>
              <a:t>March 2012</a:t>
            </a:r>
            <a:r>
              <a:rPr lang="en-US" altLang="ja-JP" sz="1600" dirty="0">
                <a:solidFill>
                  <a:schemeClr val="tx2"/>
                </a:solidFill>
                <a:latin typeface="Times New Roman" pitchFamily="16" charset="0"/>
                <a:ea typeface="ＭＳ Ｐゴシック" pitchFamily="50" charset="-128"/>
              </a:rPr>
              <a:t>	</a:t>
            </a:r>
          </a:p>
          <a:p>
            <a:pPr>
              <a:defRPr/>
            </a:pPr>
            <a:r>
              <a:rPr lang="en-US" altLang="ja-JP" sz="1600" b="1" dirty="0">
                <a:solidFill>
                  <a:schemeClr val="tx2"/>
                </a:solidFill>
                <a:latin typeface="Times New Roman" pitchFamily="16" charset="0"/>
                <a:ea typeface="ＭＳ Ｐゴシック" pitchFamily="50" charset="-128"/>
              </a:rPr>
              <a:t>Date Submitted: </a:t>
            </a:r>
            <a:r>
              <a:rPr lang="en-US" altLang="ja-JP" sz="1600" b="1" dirty="0" smtClean="0">
                <a:solidFill>
                  <a:schemeClr val="tx2"/>
                </a:solidFill>
                <a:latin typeface="Times New Roman" pitchFamily="16" charset="0"/>
                <a:ea typeface="ＭＳ Ｐゴシック" pitchFamily="50" charset="-128"/>
              </a:rPr>
              <a:t>15 March 2012</a:t>
            </a:r>
            <a:r>
              <a:rPr lang="en-US" altLang="ja-JP" sz="1600" dirty="0">
                <a:solidFill>
                  <a:schemeClr val="tx2"/>
                </a:solidFill>
                <a:latin typeface="Times New Roman" pitchFamily="16" charset="0"/>
                <a:ea typeface="ＭＳ Ｐゴシック" pitchFamily="50" charset="-128"/>
              </a:rPr>
              <a:t>	</a:t>
            </a:r>
          </a:p>
          <a:p>
            <a:pPr>
              <a:defRPr/>
            </a:pPr>
            <a:r>
              <a:rPr lang="en-US" altLang="ja-JP" sz="1600" b="1" dirty="0">
                <a:latin typeface="Times New Roman" pitchFamily="16" charset="0"/>
                <a:ea typeface="ＭＳ Ｐゴシック" pitchFamily="50" charset="-128"/>
              </a:rPr>
              <a:t>Source:</a:t>
            </a:r>
            <a:r>
              <a:rPr lang="en-US" altLang="ja-JP" sz="1600" dirty="0">
                <a:latin typeface="Times New Roman" pitchFamily="16" charset="0"/>
                <a:ea typeface="ＭＳ Ｐゴシック" pitchFamily="50" charset="-128"/>
              </a:rPr>
              <a:t> [Shoichi Kitazawa] Company [ATR]</a:t>
            </a:r>
          </a:p>
          <a:p>
            <a:pPr>
              <a:defRPr/>
            </a:pPr>
            <a:r>
              <a:rPr lang="en-US" altLang="ja-JP" sz="1600" dirty="0">
                <a:latin typeface="Times New Roman" pitchFamily="16" charset="0"/>
                <a:ea typeface="ＭＳ Ｐゴシック" pitchFamily="50" charset="-128"/>
              </a:rPr>
              <a:t>Address [</a:t>
            </a:r>
            <a:r>
              <a:rPr lang="fi-FI" altLang="ja-JP" sz="1600" dirty="0">
                <a:latin typeface="Times New Roman" pitchFamily="16" charset="0"/>
                <a:ea typeface="ＭＳ Ｐゴシック" pitchFamily="50" charset="-128"/>
              </a:rPr>
              <a:t>2-2-2, Hikaridai Seika, Kyoto, 619-0288, JAPAN</a:t>
            </a:r>
            <a:r>
              <a:rPr lang="en-US" altLang="ja-JP" sz="1600" dirty="0">
                <a:latin typeface="Times New Roman" pitchFamily="16" charset="0"/>
                <a:ea typeface="ＭＳ Ｐゴシック" pitchFamily="50" charset="-128"/>
              </a:rPr>
              <a:t>]</a:t>
            </a:r>
          </a:p>
          <a:p>
            <a:pPr>
              <a:defRPr/>
            </a:pPr>
            <a:r>
              <a:rPr lang="en-US" altLang="ja-JP" sz="1600" dirty="0">
                <a:latin typeface="Times New Roman" pitchFamily="16" charset="0"/>
                <a:ea typeface="ＭＳ Ｐゴシック" pitchFamily="50" charset="-128"/>
              </a:rPr>
              <a:t>Voice:[+81-774-95-1565], FAX: [+81-774-95-1565], E-Mail:[kitazawa@atr.jp]</a:t>
            </a:r>
            <a:r>
              <a:rPr lang="en-US" altLang="ja-JP" sz="1600" dirty="0">
                <a:solidFill>
                  <a:schemeClr val="tx2"/>
                </a:solidFill>
                <a:latin typeface="Times New Roman" pitchFamily="16" charset="0"/>
                <a:ea typeface="ＭＳ Ｐゴシック" pitchFamily="50" charset="-128"/>
              </a:rPr>
              <a:t>	</a:t>
            </a: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Re:</a:t>
            </a:r>
            <a:endParaRPr lang="en-US" altLang="ja-JP" sz="1600" dirty="0">
              <a:solidFill>
                <a:schemeClr val="tx2"/>
              </a:solidFill>
              <a:latin typeface="Times New Roman" pitchFamily="16" charset="0"/>
              <a:ea typeface="ＭＳ Ｐゴシック" pitchFamily="50" charset="-128"/>
            </a:endParaRPr>
          </a:p>
          <a:p>
            <a:pPr>
              <a:spcBef>
                <a:spcPts val="100"/>
              </a:spcBef>
              <a:spcAft>
                <a:spcPts val="100"/>
              </a:spcAft>
              <a:defRPr/>
            </a:pPr>
            <a:endParaRPr lang="en-US" altLang="ja-JP" dirty="0">
              <a:solidFill>
                <a:schemeClr val="accent2"/>
              </a:solidFill>
              <a:latin typeface="Times New Roman" pitchFamily="16" charset="0"/>
              <a:ea typeface="ＭＳ Ｐゴシック" pitchFamily="50" charset="-128"/>
            </a:endParaRPr>
          </a:p>
          <a:p>
            <a:pPr>
              <a:spcBef>
                <a:spcPts val="100"/>
              </a:spcBef>
              <a:spcAft>
                <a:spcPts val="100"/>
              </a:spcAft>
              <a:defRPr/>
            </a:pPr>
            <a:r>
              <a:rPr lang="en-US" altLang="ja-JP" dirty="0">
                <a:solidFill>
                  <a:schemeClr val="accent2"/>
                </a:solidFill>
                <a:latin typeface="Times New Roman" pitchFamily="16" charset="0"/>
                <a:ea typeface="ＭＳ Ｐゴシック" pitchFamily="50" charset="-128"/>
              </a:rPr>
              <a:t>	</a:t>
            </a:r>
            <a:endParaRPr lang="en-US" altLang="ja-JP" dirty="0">
              <a:solidFill>
                <a:schemeClr val="tx2"/>
              </a:solidFill>
              <a:latin typeface="Times New Roman" pitchFamily="16" charset="0"/>
              <a:ea typeface="ＭＳ Ｐゴシック" pitchFamily="50" charset="-128"/>
            </a:endParaRP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Abstract:</a:t>
            </a:r>
            <a:r>
              <a:rPr lang="en-US" altLang="ja-JP" sz="1600" dirty="0">
                <a:solidFill>
                  <a:schemeClr val="tx2"/>
                </a:solidFill>
                <a:latin typeface="Times New Roman" pitchFamily="16" charset="0"/>
                <a:ea typeface="ＭＳ Ｐゴシック" pitchFamily="50" charset="-128"/>
              </a:rPr>
              <a:t>	</a:t>
            </a:r>
            <a:r>
              <a:rPr lang="en-US" altLang="ja-JP" sz="1600" dirty="0">
                <a:latin typeface="Times New Roman" pitchFamily="16" charset="0"/>
                <a:ea typeface="ＭＳ Ｐゴシック" pitchFamily="50" charset="-128"/>
              </a:rPr>
              <a:t>Closing report of IG SRU</a:t>
            </a: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Purpose:</a:t>
            </a:r>
            <a:r>
              <a:rPr lang="en-US" altLang="ja-JP" sz="1600" dirty="0">
                <a:solidFill>
                  <a:schemeClr val="tx2"/>
                </a:solidFill>
                <a:latin typeface="Times New Roman" pitchFamily="16" charset="0"/>
                <a:ea typeface="ＭＳ Ｐゴシック" pitchFamily="50" charset="-128"/>
              </a:rPr>
              <a:t>	</a:t>
            </a:r>
            <a:r>
              <a:rPr lang="en-US" altLang="ja-JP" sz="1600" dirty="0"/>
              <a:t> Information to 802.15 WG</a:t>
            </a:r>
            <a:endParaRPr lang="en-US" altLang="ja-JP" sz="1600" dirty="0">
              <a:solidFill>
                <a:schemeClr val="tx2"/>
              </a:solidFill>
              <a:latin typeface="Times New Roman" pitchFamily="16" charset="0"/>
              <a:ea typeface="ＭＳ Ｐゴシック" pitchFamily="50" charset="-128"/>
            </a:endParaRPr>
          </a:p>
          <a:p>
            <a:pPr>
              <a:defRPr/>
            </a:pPr>
            <a:r>
              <a:rPr lang="en-US" altLang="ja-JP" sz="1600" b="1" dirty="0">
                <a:solidFill>
                  <a:schemeClr val="tx2"/>
                </a:solidFill>
                <a:latin typeface="Times New Roman" pitchFamily="16" charset="0"/>
                <a:ea typeface="ＭＳ Ｐゴシック" pitchFamily="50" charset="-128"/>
              </a:rPr>
              <a:t>Notice:</a:t>
            </a:r>
            <a:r>
              <a:rPr lang="en-US" altLang="ja-JP" sz="1600" dirty="0">
                <a:solidFill>
                  <a:schemeClr val="tx2"/>
                </a:solidFill>
                <a:latin typeface="Times New Roman" pitchFamily="16" charset="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ea typeface="ＭＳ Ｐゴシック" pitchFamily="50" charset="-128"/>
              </a:rPr>
              <a:t>Release:</a:t>
            </a:r>
            <a:r>
              <a:rPr lang="en-US" altLang="ja-JP" sz="1600" dirty="0">
                <a:solidFill>
                  <a:schemeClr val="tx2"/>
                </a:solidFill>
                <a:latin typeface="Times New Roman" pitchFamily="16" charset="0"/>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March 2012</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5</a:t>
            </a:r>
            <a:r>
              <a:rPr lang="en-US" altLang="ja-JP" sz="3200" baseline="30000" dirty="0" smtClean="0">
                <a:ea typeface="ＭＳ Ｐゴシック" pitchFamily="50" charset="-128"/>
              </a:rPr>
              <a:t>th</a:t>
            </a:r>
            <a:r>
              <a:rPr lang="en-US" altLang="ja-JP" sz="3200" dirty="0" smtClean="0">
                <a:ea typeface="ＭＳ Ｐゴシック" pitchFamily="50" charset="-128"/>
              </a:rPr>
              <a:t>  </a:t>
            </a:r>
            <a:r>
              <a:rPr lang="en-US" altLang="ja-JP" sz="3200" dirty="0" smtClean="0">
                <a:ea typeface="ＭＳ Ｐゴシック" pitchFamily="50" charset="-128"/>
              </a:rPr>
              <a:t>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Waikoloa, HI</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15 March, 2012</a:t>
            </a:r>
            <a:endParaRPr lang="en-US" altLang="ja-JP" sz="32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required based upon contributions.</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r>
              <a:rPr lang="en-US" altLang="ja-JP" sz="2800" dirty="0" smtClean="0">
                <a:ea typeface="ＭＳ Ｐゴシック" pitchFamily="50" charset="-128"/>
              </a:rPr>
              <a:t>.</a:t>
            </a:r>
            <a:endParaRPr lang="en-US" altLang="ja-JP" sz="2800" dirty="0" smtClean="0">
              <a:ea typeface="ＭＳ Ｐゴシック" pitchFamily="50" charset="-128"/>
            </a:endParaRP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March 2012</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dirty="0" smtClean="0"/>
              <a:t>March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4</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t>Cooperative Channel Segmentation for interference mitigation in the 2.4GHz ISM Band</a:t>
            </a:r>
            <a:r>
              <a:rPr lang="ja-JP" altLang="en-US" sz="2000" dirty="0" smtClean="0"/>
              <a:t> </a:t>
            </a:r>
            <a:r>
              <a:rPr lang="en-US" altLang="ja-JP" sz="2000" dirty="0" smtClean="0"/>
              <a:t>(15-12-0183)</a:t>
            </a:r>
          </a:p>
          <a:p>
            <a:pPr lvl="1">
              <a:lnSpc>
                <a:spcPct val="80000"/>
              </a:lnSpc>
            </a:pPr>
            <a:r>
              <a:rPr lang="en-US" altLang="ja-JP" sz="2000" dirty="0" smtClean="0">
                <a:ea typeface="ＭＳ Ｐゴシック" pitchFamily="50" charset="-128"/>
              </a:rPr>
              <a:t>Overview of IG SRU Activities </a:t>
            </a:r>
            <a:r>
              <a:rPr lang="en-US" altLang="ja-JP" sz="2000" dirty="0" smtClean="0"/>
              <a:t>(15-12-0121)</a:t>
            </a: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Review of IG SRU technical document (15-12-0184)</a:t>
            </a:r>
          </a:p>
          <a:p>
            <a:pPr lvl="1">
              <a:lnSpc>
                <a:spcPct val="80000"/>
              </a:lnSpc>
            </a:pPr>
            <a:r>
              <a:rPr lang="en-US" altLang="ja-JP" sz="2000" dirty="0" smtClean="0">
                <a:ea typeface="ＭＳ Ｐゴシック" pitchFamily="50" charset="-128"/>
              </a:rPr>
              <a:t>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March 2012</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5</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a:t>
            </a:r>
            <a:r>
              <a:rPr lang="en-US" altLang="ja-JP" sz="2200" dirty="0" smtClean="0">
                <a:ea typeface="ＭＳ Ｐゴシック" pitchFamily="50" charset="-128"/>
              </a:rPr>
              <a:t>5th </a:t>
            </a:r>
            <a:r>
              <a:rPr lang="en-US" altLang="ja-JP" sz="2200" dirty="0" smtClean="0">
                <a:ea typeface="ＭＳ Ｐゴシック" pitchFamily="50" charset="-128"/>
              </a:rPr>
              <a:t>meeting </a:t>
            </a:r>
            <a:r>
              <a:rPr lang="en-US" altLang="ko-KR" sz="2200" dirty="0" smtClean="0">
                <a:ea typeface="굴림" pitchFamily="34" charset="-127"/>
              </a:rPr>
              <a:t>was called to order </a:t>
            </a:r>
            <a:r>
              <a:rPr lang="en-US" altLang="ko-KR" sz="2200" dirty="0" smtClean="0">
                <a:ea typeface="굴림" pitchFamily="34" charset="-127"/>
              </a:rPr>
              <a:t>15 March </a:t>
            </a:r>
            <a:r>
              <a:rPr lang="en-US" altLang="ko-KR" sz="2200" dirty="0" smtClean="0">
                <a:ea typeface="굴림" pitchFamily="34" charset="-127"/>
              </a:rPr>
              <a:t>2011 at </a:t>
            </a:r>
            <a:r>
              <a:rPr lang="en-US" altLang="ko-KR" sz="2200" dirty="0" smtClean="0">
                <a:ea typeface="굴림" pitchFamily="34" charset="-127"/>
              </a:rPr>
              <a:t>13:40 </a:t>
            </a:r>
            <a:r>
              <a:rPr lang="en-US" altLang="ko-KR" sz="2200" dirty="0" smtClean="0">
                <a:ea typeface="굴림" pitchFamily="34" charset="-127"/>
              </a:rPr>
              <a:t>and finished at </a:t>
            </a:r>
            <a:r>
              <a:rPr lang="en-US" altLang="ko-KR" sz="2200" dirty="0" smtClean="0">
                <a:ea typeface="굴림" pitchFamily="34" charset="-127"/>
              </a:rPr>
              <a:t>15:00.</a:t>
            </a:r>
            <a:endParaRPr lang="en-US" altLang="ko-KR" sz="2200" dirty="0" smtClean="0">
              <a:ea typeface="굴림" pitchFamily="34" charset="-127"/>
            </a:endParaRPr>
          </a:p>
          <a:p>
            <a:pPr lvl="1">
              <a:lnSpc>
                <a:spcPct val="80000"/>
              </a:lnSpc>
            </a:pPr>
            <a:r>
              <a:rPr lang="en-US" altLang="ja-JP" sz="1900" dirty="0" smtClean="0">
                <a:ea typeface="ＭＳ Ｐゴシック" pitchFamily="50" charset="-128"/>
              </a:rPr>
              <a:t>4 </a:t>
            </a:r>
            <a:r>
              <a:rPr lang="en-US" altLang="ja-JP" sz="1900" dirty="0" smtClean="0">
                <a:ea typeface="ＭＳ Ｐゴシック" pitchFamily="50" charset="-128"/>
              </a:rPr>
              <a:t>Attendee</a:t>
            </a:r>
          </a:p>
          <a:p>
            <a:pPr lvl="1">
              <a:lnSpc>
                <a:spcPct val="80000"/>
              </a:lnSpc>
            </a:pPr>
            <a:r>
              <a:rPr lang="en-US" altLang="ja-JP" sz="1900" dirty="0" smtClean="0">
                <a:ea typeface="ＭＳ Ｐゴシック" pitchFamily="50" charset="-128"/>
              </a:rPr>
              <a:t>Approve meeting agenda (</a:t>
            </a:r>
            <a:r>
              <a:rPr lang="en-US" altLang="ja-JP" sz="1900" dirty="0" smtClean="0">
                <a:ea typeface="ＭＳ Ｐゴシック" pitchFamily="50" charset="-128"/>
              </a:rPr>
              <a:t>15-12-0107r1</a:t>
            </a:r>
            <a:r>
              <a:rPr lang="en-US" altLang="ja-JP" sz="1900" dirty="0" smtClean="0">
                <a:ea typeface="ＭＳ Ｐゴシック" pitchFamily="50" charset="-128"/>
              </a:rPr>
              <a:t>)</a:t>
            </a:r>
          </a:p>
          <a:p>
            <a:pPr lvl="1">
              <a:lnSpc>
                <a:spcPct val="80000"/>
              </a:lnSpc>
            </a:pPr>
            <a:r>
              <a:rPr lang="en-US" altLang="ja-JP" sz="1900" dirty="0" smtClean="0">
                <a:ea typeface="ＭＳ Ｐゴシック" pitchFamily="50" charset="-128"/>
              </a:rPr>
              <a:t>Approve meeting minutes (</a:t>
            </a:r>
            <a:r>
              <a:rPr lang="en-US" altLang="ja-JP" sz="1900" dirty="0" smtClean="0">
                <a:ea typeface="ＭＳ Ｐゴシック" pitchFamily="50" charset="-128"/>
              </a:rPr>
              <a:t>15-12-0106r0</a:t>
            </a:r>
            <a:r>
              <a:rPr lang="en-US" altLang="ja-JP" sz="1900" dirty="0" smtClean="0">
                <a:ea typeface="ＭＳ Ｐゴシック" pitchFamily="50" charset="-128"/>
              </a:rPr>
              <a:t>).</a:t>
            </a:r>
          </a:p>
          <a:p>
            <a:pPr>
              <a:lnSpc>
                <a:spcPct val="80000"/>
              </a:lnSpc>
            </a:pPr>
            <a:r>
              <a:rPr lang="en-US" altLang="ja-JP" sz="2200" dirty="0" smtClean="0">
                <a:ea typeface="ＭＳ Ｐゴシック" pitchFamily="50" charset="-128"/>
              </a:rPr>
              <a:t>2 Technical Presentations.</a:t>
            </a:r>
          </a:p>
          <a:p>
            <a:pPr lvl="1">
              <a:lnSpc>
                <a:spcPct val="80000"/>
              </a:lnSpc>
            </a:pPr>
            <a:r>
              <a:rPr lang="en-US" altLang="ja-JP" sz="1800" dirty="0" smtClean="0"/>
              <a:t>Cooperative Channel Segmentation for interference mitigation in the 2.4GHz ISM Band</a:t>
            </a:r>
            <a:r>
              <a:rPr lang="ja-JP" altLang="en-US" sz="1800" dirty="0" smtClean="0"/>
              <a:t> </a:t>
            </a:r>
            <a:r>
              <a:rPr lang="en-US" altLang="ja-JP" sz="1800" dirty="0" smtClean="0"/>
              <a:t>(15-12-0183)</a:t>
            </a:r>
          </a:p>
          <a:p>
            <a:pPr lvl="1">
              <a:lnSpc>
                <a:spcPct val="80000"/>
              </a:lnSpc>
            </a:pPr>
            <a:r>
              <a:rPr lang="en-US" altLang="ja-JP" sz="1800" dirty="0" smtClean="0">
                <a:ea typeface="ＭＳ Ｐゴシック" pitchFamily="50" charset="-128"/>
              </a:rPr>
              <a:t>Overview of IG SRU Activities </a:t>
            </a:r>
            <a:r>
              <a:rPr lang="en-US" altLang="ja-JP" sz="1800" dirty="0" smtClean="0"/>
              <a:t>(15-12-0121)</a:t>
            </a:r>
            <a:endParaRPr lang="en-US" altLang="ja-JP" sz="1800" dirty="0" smtClean="0">
              <a:ea typeface="ＭＳ Ｐゴシック" pitchFamily="50" charset="-128"/>
            </a:endParaRPr>
          </a:p>
          <a:p>
            <a:pPr>
              <a:lnSpc>
                <a:spcPct val="80000"/>
              </a:lnSpc>
            </a:pPr>
            <a:r>
              <a:rPr lang="en-US" altLang="ko-KR" sz="2400" dirty="0" smtClean="0"/>
              <a:t>Review of </a:t>
            </a:r>
            <a:r>
              <a:rPr lang="en-US" altLang="ko-KR" sz="2400" dirty="0" smtClean="0"/>
              <a:t>Technical Document</a:t>
            </a:r>
            <a:endParaRPr lang="en-US" altLang="ja-JP" sz="2200" dirty="0" smtClean="0">
              <a:ea typeface="ＭＳ Ｐゴシック" pitchFamily="50" charset="-128"/>
            </a:endParaRPr>
          </a:p>
          <a:p>
            <a:pPr lvl="1">
              <a:lnSpc>
                <a:spcPct val="80000"/>
              </a:lnSpc>
            </a:pPr>
            <a:r>
              <a:rPr lang="en-US" altLang="ja-JP" sz="1800" dirty="0" smtClean="0">
                <a:ea typeface="ＭＳ Ｐゴシック" pitchFamily="50" charset="-128"/>
              </a:rPr>
              <a:t>IG SRU technical document (15-12-0184) </a:t>
            </a:r>
            <a:endParaRPr lang="en-US" altLang="ja-JP" sz="1800" dirty="0" smtClean="0">
              <a:ea typeface="ＭＳ Ｐゴシック" pitchFamily="50" charset="-128"/>
            </a:endParaRPr>
          </a:p>
          <a:p>
            <a:pPr>
              <a:lnSpc>
                <a:spcPct val="80000"/>
              </a:lnSpc>
            </a:pPr>
            <a:r>
              <a:rPr lang="en-US" altLang="ja-JP" sz="2700" dirty="0" smtClean="0">
                <a:ea typeface="ＭＳ Ｐゴシック" pitchFamily="50" charset="-128"/>
              </a:rPr>
              <a:t>Others</a:t>
            </a:r>
            <a:endParaRPr lang="en-US" altLang="ja-JP" sz="2700" dirty="0" smtClean="0">
              <a:ea typeface="ＭＳ Ｐゴシック" pitchFamily="50" charset="-128"/>
            </a:endParaRPr>
          </a:p>
          <a:p>
            <a:pPr lvl="1">
              <a:lnSpc>
                <a:spcPct val="80000"/>
              </a:lnSpc>
            </a:pPr>
            <a:r>
              <a:rPr lang="en-US" altLang="ja-JP" sz="1800" dirty="0" smtClean="0">
                <a:ea typeface="ＭＳ Ｐゴシック" pitchFamily="50" charset="-128"/>
              </a:rPr>
              <a:t>Next </a:t>
            </a:r>
            <a:r>
              <a:rPr lang="en-US" altLang="ja-JP" sz="1800" dirty="0" smtClean="0">
                <a:ea typeface="ＭＳ Ｐゴシック" pitchFamily="50" charset="-128"/>
              </a:rPr>
              <a:t>meeting will held plenary meeting at </a:t>
            </a:r>
            <a:r>
              <a:rPr lang="en-US" altLang="ja-JP" sz="1800" dirty="0" smtClean="0">
                <a:ea typeface="ＭＳ Ｐゴシック" pitchFamily="50" charset="-128"/>
              </a:rPr>
              <a:t>July </a:t>
            </a:r>
            <a:r>
              <a:rPr lang="en-US" altLang="ja-JP" sz="1800" dirty="0" smtClean="0">
                <a:ea typeface="ＭＳ Ｐゴシック" pitchFamily="50" charset="-128"/>
              </a:rPr>
              <a:t>2012.</a:t>
            </a:r>
            <a:endParaRPr lang="ja-JP" altLang="en-US" sz="18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a:t>
            </a:r>
            <a:r>
              <a:rPr kumimoji="1" lang="en-US" altLang="ja-JP" dirty="0" smtClean="0"/>
              <a:t>July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Hearing presentation.</a:t>
            </a:r>
          </a:p>
          <a:p>
            <a:r>
              <a:rPr kumimoji="1" lang="en-US" altLang="ja-JP" dirty="0" smtClean="0"/>
              <a:t>Editing </a:t>
            </a:r>
            <a:r>
              <a:rPr kumimoji="1" lang="en-US" altLang="ja-JP" dirty="0" smtClean="0"/>
              <a:t>Technical </a:t>
            </a:r>
            <a:r>
              <a:rPr kumimoji="1" lang="en-US" altLang="ja-JP" dirty="0" smtClean="0"/>
              <a:t>document.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2012</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txDef>
      <a:spPr>
        <a:solidFill>
          <a:schemeClr val="bg1"/>
        </a:solidFill>
      </a:spPr>
      <a:bodyPr wrap="square" tIns="36000" bIns="46800" rtlCol="0">
        <a:spAutoFit/>
      </a:bodyPr>
      <a:lstStyle>
        <a:defPPr>
          <a:defRPr kumimoji="1" sz="1400" b="1" dirty="0" smtClean="0">
            <a:latin typeface="Times New Roman" pitchFamily="18" charset="0"/>
            <a:cs typeface="Times New Roman" pitchFamily="18" charset="0"/>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747</TotalTime>
  <Words>311</Words>
  <Application>Microsoft Office PowerPoint</Application>
  <PresentationFormat>画面に合わせる (4:3)</PresentationFormat>
  <Paragraphs>69</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IEEE 802.15 IG SRU  5th  Meeting Closing report  Waikoloa, HI  15 March, 2012</vt:lpstr>
      <vt:lpstr>Draft plan of IG SRU schedule</vt:lpstr>
      <vt:lpstr>Agenda Items for the Week</vt:lpstr>
      <vt:lpstr>Accomplishment for the meeting</vt:lpstr>
      <vt:lpstr>Plan for July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&lt;11-0298-00-0sru&gt;</dc:description>
  <cp:lastModifiedBy>kitazawa</cp:lastModifiedBy>
  <cp:revision>23</cp:revision>
  <cp:lastPrinted>1998-02-10T13:28:06Z</cp:lastPrinted>
  <dcterms:created xsi:type="dcterms:W3CDTF">2010-11-03T06:31:56Z</dcterms:created>
  <dcterms:modified xsi:type="dcterms:W3CDTF">2012-03-16T03:10:40Z</dcterms:modified>
</cp:coreProperties>
</file>