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jpeg" ContentType="image/jpeg"/>
  <Default Extension="xml" ContentType="application/xml"/>
  <Override PartName="/ppt/tableStyles.xml" ContentType="application/vnd.openxmlformats-officedocument.presentationml.tableStyles+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Default Extension="doc" ContentType="application/msword"/>
  <Override PartName="/ppt/theme/theme2.xml" ContentType="application/vnd.openxmlformats-officedocument.theme+xml"/>
  <Default Extension="pict" ContentType="image/pict"/>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slides/slide3.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Override PartName="/ppt/slideLayouts/slideLayout9.xml" ContentType="application/vnd.openxmlformats-officedocument.presentationml.slideLayout+xml"/>
  <Override PartName="/ppt/presentation.xml" ContentType="application/vnd.openxmlformats-officedocument.presentationml.presentation.main+xml"/>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s/slide6.xml" ContentType="application/vnd.openxmlformats-officedocument.presentationml.slide+xml"/>
  <Default Extension="vml" ContentType="application/vnd.openxmlformats-officedocument.vmlDrawing"/>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autoCompressPictures="0">
  <p:sldMasterIdLst>
    <p:sldMasterId id="2147483648" r:id="rId1"/>
  </p:sldMasterIdLst>
  <p:notesMasterIdLst>
    <p:notesMasterId r:id="rId8"/>
  </p:notesMasterIdLst>
  <p:handoutMasterIdLst>
    <p:handoutMasterId r:id="rId9"/>
  </p:handoutMasterIdLst>
  <p:sldIdLst>
    <p:sldId id="269" r:id="rId2"/>
    <p:sldId id="266" r:id="rId3"/>
    <p:sldId id="270" r:id="rId4"/>
    <p:sldId id="272" r:id="rId5"/>
    <p:sldId id="279" r:id="rId6"/>
    <p:sldId id="277"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p:cViewPr varScale="1">
        <p:scale>
          <a:sx n="137" d="100"/>
          <a:sy n="137" d="100"/>
        </p:scale>
        <p:origin x="-872"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6" d="100"/>
          <a:sy n="66" d="100"/>
        </p:scale>
        <p:origin x="19" y="4"/>
      </p:cViewPr>
      <p:guideLst/>
    </p:cSldViewPr>
  </p:notes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handoutMaster" Target="handoutMasters/handoutMaster1.xml"/><Relationship Id="rId10" Type="http://schemas.openxmlformats.org/officeDocument/2006/relationships/printerSettings" Target="printerSettings/printerSettings1.bin"/></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ict"/></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3EA90AA9-3F44-CA43-8734-385D9CB6D159}"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2474B621-0683-2C49-85C4-D962E663A1EC}"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802.11-yy/xxxxr0</a:t>
            </a:r>
          </a:p>
        </p:txBody>
      </p:sp>
      <p:sp>
        <p:nvSpPr>
          <p:cNvPr id="5" name="Rectangle 3"/>
          <p:cNvSpPr>
            <a:spLocks noGrp="1" noChangeArrowheads="1"/>
          </p:cNvSpPr>
          <p:nvPr>
            <p:ph type="dt" idx="1"/>
          </p:nvPr>
        </p:nvSpPr>
        <p:spPr>
          <a:ln/>
        </p:spPr>
        <p:txBody>
          <a:bodyPr/>
          <a:lstStyle/>
          <a:p>
            <a:r>
              <a:rPr lang="en-US"/>
              <a:t>Month Year</a:t>
            </a:r>
          </a:p>
        </p:txBody>
      </p:sp>
      <p:sp>
        <p:nvSpPr>
          <p:cNvPr id="6" name="Rectangle 6"/>
          <p:cNvSpPr>
            <a:spLocks noGrp="1" noChangeArrowheads="1"/>
          </p:cNvSpPr>
          <p:nvPr>
            <p:ph type="ftr" sz="quarter" idx="4"/>
          </p:nvPr>
        </p:nvSpPr>
        <p:spPr>
          <a:ln/>
        </p:spPr>
        <p:txBody>
          <a:bodyPr/>
          <a:lstStyle/>
          <a:p>
            <a:pPr lvl="4"/>
            <a:r>
              <a:rPr lang="en-US"/>
              <a:t>John Doe, Some Company</a:t>
            </a:r>
          </a:p>
        </p:txBody>
      </p:sp>
      <p:sp>
        <p:nvSpPr>
          <p:cNvPr id="7" name="Rectangle 7"/>
          <p:cNvSpPr>
            <a:spLocks noGrp="1" noChangeArrowheads="1"/>
          </p:cNvSpPr>
          <p:nvPr>
            <p:ph type="sldNum" sz="quarter" idx="5"/>
          </p:nvPr>
        </p:nvSpPr>
        <p:spPr>
          <a:ln/>
        </p:spPr>
        <p:txBody>
          <a:bodyPr/>
          <a:lstStyle/>
          <a:p>
            <a:r>
              <a:rPr lang="en-US"/>
              <a:t>Page </a:t>
            </a:r>
            <a:fld id="{F505B3FA-7285-5747-A549-FA4E5A6AB061}"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March 2012</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A297B430-F312-904B-8958-C21B8627C4E9}"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2012</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FBE70C81-7B7C-B549-9BE0-E5D3148C1B7A}"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2012</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E2C4BB83-D087-2E44-8943-4E6A8C81510A}"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2012</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AA8A01DF-F7FD-444B-8432-819BBAFADCAE}"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March 2012</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D6079F3C-77A3-1A46-B472-518C5B0DD8EE}"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March 2012</a:t>
            </a:r>
            <a:endParaRPr lang="en-US"/>
          </a:p>
        </p:txBody>
      </p:sp>
      <p:sp>
        <p:nvSpPr>
          <p:cNvPr id="6" name="Footer Placeholder 5"/>
          <p:cNvSpPr>
            <a:spLocks noGrp="1"/>
          </p:cNvSpPr>
          <p:nvPr>
            <p:ph type="ftr" sz="quarter" idx="11"/>
          </p:nvPr>
        </p:nvSpPr>
        <p:spPr/>
        <p:txBody>
          <a:bodyPr/>
          <a:lstStyle>
            <a:lvl1pPr>
              <a:defRPr/>
            </a:lvl1pPr>
          </a:lstStyle>
          <a:p>
            <a:r>
              <a:rPr lang="en-US" smtClean="0"/>
              <a:t>John Notor, Notor Research</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FDCB52CC-92EA-D34D-B04F-C2F29B2B4B1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March 2012</a:t>
            </a:r>
            <a:endParaRPr lang="en-US"/>
          </a:p>
        </p:txBody>
      </p:sp>
      <p:sp>
        <p:nvSpPr>
          <p:cNvPr id="8" name="Footer Placeholder 7"/>
          <p:cNvSpPr>
            <a:spLocks noGrp="1"/>
          </p:cNvSpPr>
          <p:nvPr>
            <p:ph type="ftr" sz="quarter" idx="11"/>
          </p:nvPr>
        </p:nvSpPr>
        <p:spPr/>
        <p:txBody>
          <a:bodyPr/>
          <a:lstStyle>
            <a:lvl1pPr>
              <a:defRPr/>
            </a:lvl1pPr>
          </a:lstStyle>
          <a:p>
            <a:r>
              <a:rPr lang="en-US" smtClean="0"/>
              <a:t>John Notor, Notor Research</a:t>
            </a:r>
            <a:endParaRPr lang="en-US"/>
          </a:p>
        </p:txBody>
      </p:sp>
      <p:sp>
        <p:nvSpPr>
          <p:cNvPr id="9" name="Slide Number Placeholder 8"/>
          <p:cNvSpPr>
            <a:spLocks noGrp="1"/>
          </p:cNvSpPr>
          <p:nvPr>
            <p:ph type="sldNum" sz="quarter" idx="12"/>
          </p:nvPr>
        </p:nvSpPr>
        <p:spPr/>
        <p:txBody>
          <a:bodyPr/>
          <a:lstStyle>
            <a:lvl1pPr>
              <a:defRPr smtClean="0"/>
            </a:lvl1pPr>
          </a:lstStyle>
          <a:p>
            <a:r>
              <a:rPr lang="en-US"/>
              <a:t>Slide </a:t>
            </a:r>
            <a:fld id="{43183BB2-E59F-2449-B6B7-250EC0775583}"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March 2012</a:t>
            </a:r>
            <a:endParaRPr lang="en-US"/>
          </a:p>
        </p:txBody>
      </p:sp>
      <p:sp>
        <p:nvSpPr>
          <p:cNvPr id="4" name="Footer Placeholder 3"/>
          <p:cNvSpPr>
            <a:spLocks noGrp="1"/>
          </p:cNvSpPr>
          <p:nvPr>
            <p:ph type="ftr" sz="quarter" idx="11"/>
          </p:nvPr>
        </p:nvSpPr>
        <p:spPr/>
        <p:txBody>
          <a:bodyPr/>
          <a:lstStyle>
            <a:lvl1pPr>
              <a:defRPr/>
            </a:lvl1pPr>
          </a:lstStyle>
          <a:p>
            <a:r>
              <a:rPr lang="en-US" smtClean="0"/>
              <a:t>John Notor, Notor Research</a:t>
            </a:r>
            <a:endParaRPr lang="en-US"/>
          </a:p>
        </p:txBody>
      </p:sp>
      <p:sp>
        <p:nvSpPr>
          <p:cNvPr id="5" name="Slide Number Placeholder 4"/>
          <p:cNvSpPr>
            <a:spLocks noGrp="1"/>
          </p:cNvSpPr>
          <p:nvPr>
            <p:ph type="sldNum" sz="quarter" idx="12"/>
          </p:nvPr>
        </p:nvSpPr>
        <p:spPr/>
        <p:txBody>
          <a:bodyPr/>
          <a:lstStyle>
            <a:lvl1pPr>
              <a:defRPr smtClean="0"/>
            </a:lvl1pPr>
          </a:lstStyle>
          <a:p>
            <a:r>
              <a:rPr lang="en-US"/>
              <a:t>Slide </a:t>
            </a:r>
            <a:fld id="{3378A90E-76CC-0C48-832A-0C72DEA87CC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March 2012</a:t>
            </a:r>
            <a:endParaRPr lang="en-US"/>
          </a:p>
        </p:txBody>
      </p:sp>
      <p:sp>
        <p:nvSpPr>
          <p:cNvPr id="3" name="Footer Placeholder 2"/>
          <p:cNvSpPr>
            <a:spLocks noGrp="1"/>
          </p:cNvSpPr>
          <p:nvPr>
            <p:ph type="ftr" sz="quarter" idx="11"/>
          </p:nvPr>
        </p:nvSpPr>
        <p:spPr/>
        <p:txBody>
          <a:bodyPr/>
          <a:lstStyle>
            <a:lvl1pPr>
              <a:defRPr/>
            </a:lvl1pPr>
          </a:lstStyle>
          <a:p>
            <a:r>
              <a:rPr lang="en-US" smtClean="0"/>
              <a:t>John Notor, Notor Research</a:t>
            </a:r>
            <a:endParaRPr lang="en-US"/>
          </a:p>
        </p:txBody>
      </p:sp>
      <p:sp>
        <p:nvSpPr>
          <p:cNvPr id="4" name="Slide Number Placeholder 3"/>
          <p:cNvSpPr>
            <a:spLocks noGrp="1"/>
          </p:cNvSpPr>
          <p:nvPr>
            <p:ph type="sldNum" sz="quarter" idx="12"/>
          </p:nvPr>
        </p:nvSpPr>
        <p:spPr/>
        <p:txBody>
          <a:bodyPr/>
          <a:lstStyle>
            <a:lvl1pPr>
              <a:defRPr smtClean="0"/>
            </a:lvl1pPr>
          </a:lstStyle>
          <a:p>
            <a:r>
              <a:rPr lang="en-US"/>
              <a:t>Slide </a:t>
            </a:r>
            <a:fld id="{B6B77F6A-D333-0443-9145-E228F9AE8646}"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2012</a:t>
            </a:r>
            <a:endParaRPr lang="en-US"/>
          </a:p>
        </p:txBody>
      </p:sp>
      <p:sp>
        <p:nvSpPr>
          <p:cNvPr id="6" name="Footer Placeholder 5"/>
          <p:cNvSpPr>
            <a:spLocks noGrp="1"/>
          </p:cNvSpPr>
          <p:nvPr>
            <p:ph type="ftr" sz="quarter" idx="11"/>
          </p:nvPr>
        </p:nvSpPr>
        <p:spPr/>
        <p:txBody>
          <a:bodyPr/>
          <a:lstStyle>
            <a:lvl1pPr>
              <a:defRPr/>
            </a:lvl1pPr>
          </a:lstStyle>
          <a:p>
            <a:r>
              <a:rPr lang="en-US" smtClean="0"/>
              <a:t>John Notor, Notor Research</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5C6098D5-F8B3-984C-9677-8CFCA2391FE5}"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2012</a:t>
            </a:r>
            <a:endParaRPr lang="en-US"/>
          </a:p>
        </p:txBody>
      </p:sp>
      <p:sp>
        <p:nvSpPr>
          <p:cNvPr id="6" name="Footer Placeholder 5"/>
          <p:cNvSpPr>
            <a:spLocks noGrp="1"/>
          </p:cNvSpPr>
          <p:nvPr>
            <p:ph type="ftr" sz="quarter" idx="11"/>
          </p:nvPr>
        </p:nvSpPr>
        <p:spPr/>
        <p:txBody>
          <a:bodyPr/>
          <a:lstStyle>
            <a:lvl1pPr>
              <a:defRPr/>
            </a:lvl1pPr>
          </a:lstStyle>
          <a:p>
            <a:r>
              <a:rPr lang="en-US" smtClean="0"/>
              <a:t>John Notor, Notor Research</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81E71742-22FB-214E-A1FC-BF75AF31D4E9}"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118177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smtClean="0"/>
              <a:t>March 2012</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smtClean="0"/>
              <a:t>John Notor, Notor Research</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BC99DE0B-716D-1C46-81CF-44A5EF85A93A}" type="slidenum">
              <a:rPr lang="en-US"/>
              <a:pPr/>
              <a:t>‹#›</a:t>
            </a:fld>
            <a:endParaRPr lang="en-US"/>
          </a:p>
        </p:txBody>
      </p:sp>
      <p:sp>
        <p:nvSpPr>
          <p:cNvPr id="1031" name="Rectangle 7"/>
          <p:cNvSpPr>
            <a:spLocks noChangeArrowheads="1"/>
          </p:cNvSpPr>
          <p:nvPr userDrawn="1"/>
        </p:nvSpPr>
        <p:spPr bwMode="auto">
          <a:xfrm>
            <a:off x="6019800" y="332601"/>
            <a:ext cx="2438400"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lvl="4" algn="r"/>
            <a:r>
              <a:rPr lang="en-US" sz="1800" b="1" dirty="0"/>
              <a:t>doc.:</a:t>
            </a:r>
            <a:r>
              <a:rPr lang="en-US" sz="1800" b="1" dirty="0" smtClean="0"/>
              <a:t> 15-12</a:t>
            </a:r>
            <a:r>
              <a:rPr lang="en-US" sz="1800" b="1" dirty="0" smtClean="0"/>
              <a:t>/0190r0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8/dcn/12/18-12-0027-00-0000-progeny-lms-test-report-on-interference-of-m-lms-into-part-15-devices.pdf" TargetMode="External"/><Relationship Id="rId4" Type="http://schemas.openxmlformats.org/officeDocument/2006/relationships/hyperlink" Target="https://mentor.ieee.org/802.18/dcn/12/18-12-0033-01-0000-reply-comments-progeny-lms-test-report.doc" TargetMode="External"/><Relationship Id="rId1" Type="http://schemas.openxmlformats.org/officeDocument/2006/relationships/slideLayout" Target="../slideLayouts/slideLayout2.xml"/><Relationship Id="rId2" Type="http://schemas.openxmlformats.org/officeDocument/2006/relationships/hyperlink" Target="https://mentor.ieee.org/802.18/dcn/12/18-12-0021-01-0000-the-wireless-telecommunications-bureau-and-the-office-of.pd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8/dcn/12/18-12-0031-01-0000-draft-contrib-to-wp-5d-toward-revision-11-of-rec-itu-m-1457.zip" TargetMode="External"/><Relationship Id="rId4" Type="http://schemas.openxmlformats.org/officeDocument/2006/relationships/hyperlink" Target="https://mentor.ieee.org/802.18/dcn/12/18-12-0032-02-0000-proposed-draft-liaison-statement-to-itu-r-wp-5a-on-crs.docx" TargetMode="External"/><Relationship Id="rId1" Type="http://schemas.openxmlformats.org/officeDocument/2006/relationships/slideLayout" Target="../slideLayouts/slideLayout2.xml"/><Relationship Id="rId2" Type="http://schemas.openxmlformats.org/officeDocument/2006/relationships/hyperlink" Target="https://mentor.ieee.org/802.18/dcn/12/18-12-0028-01-0000-proposed-cont-to-itu-r-wp-5d-update-of-wirelessman-advanced-rit-of-rec-m-2012-meeting-y.docx"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8/dcn/12/18-12-0029-00-0000-ieee-802-11-to-802-18-liaison.ppt"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r>
              <a:rPr lang="en-US" smtClean="0"/>
              <a:t>March 2012</a:t>
            </a:r>
            <a:endParaRPr lang="en-US"/>
          </a:p>
        </p:txBody>
      </p:sp>
      <p:sp>
        <p:nvSpPr>
          <p:cNvPr id="8" name="Footer Placeholder 4"/>
          <p:cNvSpPr>
            <a:spLocks noGrp="1"/>
          </p:cNvSpPr>
          <p:nvPr>
            <p:ph type="ftr" sz="quarter" idx="11"/>
          </p:nvPr>
        </p:nvSpPr>
        <p:spPr/>
        <p:txBody>
          <a:bodyPr/>
          <a:lstStyle/>
          <a:p>
            <a:r>
              <a:rPr lang="en-US" smtClean="0"/>
              <a:t>John Notor, Notor Research</a:t>
            </a:r>
            <a:endParaRPr lang="en-US"/>
          </a:p>
        </p:txBody>
      </p:sp>
      <p:sp>
        <p:nvSpPr>
          <p:cNvPr id="9" name="Slide Number Placeholder 5"/>
          <p:cNvSpPr>
            <a:spLocks noGrp="1"/>
          </p:cNvSpPr>
          <p:nvPr>
            <p:ph type="sldNum" sz="quarter" idx="12"/>
          </p:nvPr>
        </p:nvSpPr>
        <p:spPr/>
        <p:txBody>
          <a:bodyPr/>
          <a:lstStyle/>
          <a:p>
            <a:r>
              <a:rPr lang="en-US"/>
              <a:t>Slide </a:t>
            </a:r>
            <a:fld id="{5E067CF2-20FE-FA4C-997C-80B439DAF1EE}" type="slidenum">
              <a:rPr lang="en-US"/>
              <a:pPr/>
              <a:t>1</a:t>
            </a:fld>
            <a:endParaRPr lang="en-US"/>
          </a:p>
        </p:txBody>
      </p:sp>
      <p:sp>
        <p:nvSpPr>
          <p:cNvPr id="30722" name="Rectangle 2"/>
          <p:cNvSpPr>
            <a:spLocks noGrp="1" noChangeArrowheads="1"/>
          </p:cNvSpPr>
          <p:nvPr>
            <p:ph type="title"/>
          </p:nvPr>
        </p:nvSpPr>
        <p:spPr>
          <a:xfrm>
            <a:off x="685800" y="685800"/>
            <a:ext cx="7772400" cy="838200"/>
          </a:xfrm>
          <a:noFill/>
          <a:ln/>
        </p:spPr>
        <p:txBody>
          <a:bodyPr/>
          <a:lstStyle/>
          <a:p>
            <a:r>
              <a:rPr lang="en-US" dirty="0" smtClean="0"/>
              <a:t>Liaison Report from 802.18</a:t>
            </a:r>
            <a:endParaRPr lang="en-US"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p:spPr>
        <p:txBody>
          <a:bodyPr>
            <a:prstTxWarp prst="textNoShape">
              <a:avLst/>
            </a:prstTxWarp>
            <a:spAutoFit/>
          </a:bodyPr>
          <a:lstStyle/>
          <a:p>
            <a:r>
              <a:rPr lang="en-US" sz="900" b="1"/>
              <a:t>Notice:</a:t>
            </a:r>
            <a:r>
              <a:rPr lang="en-US" sz="900"/>
              <a:t> </a:t>
            </a:r>
            <a:r>
              <a:rPr lang="en-US" sz="800"/>
              <a:t>This document has been prepared to assist IEEE 802.18.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a:t>Date:</a:t>
            </a:r>
            <a:r>
              <a:rPr lang="en-US" sz="2000" b="0" dirty="0" smtClean="0"/>
              <a:t> March 15, </a:t>
            </a:r>
            <a:r>
              <a:rPr lang="en-US" sz="2000" b="0" dirty="0" smtClean="0"/>
              <a:t>2012</a:t>
            </a:r>
            <a:endParaRPr lang="en-US" sz="2000" b="0" dirty="0"/>
          </a:p>
        </p:txBody>
      </p:sp>
      <p:graphicFrame>
        <p:nvGraphicFramePr>
          <p:cNvPr id="30731" name="Object 11"/>
          <p:cNvGraphicFramePr>
            <a:graphicFrameLocks noChangeAspect="1"/>
          </p:cNvGraphicFramePr>
          <p:nvPr/>
        </p:nvGraphicFramePr>
        <p:xfrm>
          <a:off x="517525" y="2286000"/>
          <a:ext cx="8243888" cy="2505075"/>
        </p:xfrm>
        <a:graphic>
          <a:graphicData uri="http://schemas.openxmlformats.org/presentationml/2006/ole">
            <p:oleObj spid="_x0000_s30731" name="Document" r:id="rId4" imgW="8255000" imgH="2514600" progId="Word.Document.8">
              <p:embed/>
            </p:oleObj>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a:t>Authors:</a:t>
            </a:r>
            <a:endParaRPr lang="en-US" sz="20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2012</a:t>
            </a:r>
            <a:endParaRPr lang="en-US"/>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2</a:t>
            </a:fld>
            <a:endParaRPr lang="en-US"/>
          </a:p>
        </p:txBody>
      </p:sp>
      <p:sp>
        <p:nvSpPr>
          <p:cNvPr id="21506" name="Rectangle 2"/>
          <p:cNvSpPr>
            <a:spLocks noGrp="1" noChangeArrowheads="1"/>
          </p:cNvSpPr>
          <p:nvPr>
            <p:ph type="title"/>
          </p:nvPr>
        </p:nvSpPr>
        <p:spPr/>
        <p:txBody>
          <a:bodyPr/>
          <a:lstStyle/>
          <a:p>
            <a:r>
              <a:rPr lang="en-GB" sz="2800" dirty="0" smtClean="0"/>
              <a:t>Overview</a:t>
            </a:r>
            <a:endParaRPr lang="en-GB" sz="2800" dirty="0"/>
          </a:p>
        </p:txBody>
      </p:sp>
      <p:sp>
        <p:nvSpPr>
          <p:cNvPr id="21507" name="Rectangle 3"/>
          <p:cNvSpPr>
            <a:spLocks noGrp="1" noChangeArrowheads="1"/>
          </p:cNvSpPr>
          <p:nvPr>
            <p:ph type="body" idx="1"/>
          </p:nvPr>
        </p:nvSpPr>
        <p:spPr/>
        <p:txBody>
          <a:bodyPr/>
          <a:lstStyle/>
          <a:p>
            <a:r>
              <a:rPr lang="en-US" sz="2000" b="0" dirty="0" smtClean="0"/>
              <a:t>This document summarizes the activities of the IEEE 802.18 Radio Regulatory Technical Advisory Group (RR-TAG) during the</a:t>
            </a:r>
            <a:r>
              <a:rPr lang="en-US" sz="2000" b="0" dirty="0" smtClean="0"/>
              <a:t> March </a:t>
            </a:r>
            <a:r>
              <a:rPr lang="en-US" sz="2000" b="0" dirty="0" smtClean="0"/>
              <a:t>2012 IEEE 802</a:t>
            </a:r>
            <a:r>
              <a:rPr lang="en-US" sz="2000" b="0" dirty="0" smtClean="0"/>
              <a:t> Plenary Meeting </a:t>
            </a:r>
            <a:r>
              <a:rPr lang="en-US" sz="2000" b="0" dirty="0" smtClean="0"/>
              <a:t>held at the</a:t>
            </a:r>
            <a:r>
              <a:rPr lang="en-US" sz="2000" b="0" dirty="0" smtClean="0"/>
              <a:t> Hilton Waikoloa, Big Island, HI.</a:t>
            </a:r>
            <a:endParaRPr lang="en-US" sz="2000" b="0"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2012</a:t>
            </a:r>
            <a:endParaRPr lang="en-US"/>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3</a:t>
            </a:fld>
            <a:endParaRPr lang="en-US"/>
          </a:p>
        </p:txBody>
      </p:sp>
      <p:sp>
        <p:nvSpPr>
          <p:cNvPr id="21506" name="Rectangle 2"/>
          <p:cNvSpPr>
            <a:spLocks noGrp="1" noChangeArrowheads="1"/>
          </p:cNvSpPr>
          <p:nvPr>
            <p:ph type="title"/>
          </p:nvPr>
        </p:nvSpPr>
        <p:spPr/>
        <p:txBody>
          <a:bodyPr/>
          <a:lstStyle/>
          <a:p>
            <a:r>
              <a:rPr lang="en-GB" sz="2800" dirty="0" smtClean="0"/>
              <a:t>FCC </a:t>
            </a:r>
            <a:r>
              <a:rPr lang="en-GB" sz="2800" dirty="0" smtClean="0"/>
              <a:t>Proceedings</a:t>
            </a:r>
            <a:endParaRPr lang="en-GB" sz="2800" dirty="0"/>
          </a:p>
        </p:txBody>
      </p:sp>
      <p:sp>
        <p:nvSpPr>
          <p:cNvPr id="21507" name="Rectangle 3"/>
          <p:cNvSpPr>
            <a:spLocks noGrp="1" noChangeArrowheads="1"/>
          </p:cNvSpPr>
          <p:nvPr>
            <p:ph type="body" idx="1"/>
          </p:nvPr>
        </p:nvSpPr>
        <p:spPr/>
        <p:txBody>
          <a:bodyPr/>
          <a:lstStyle/>
          <a:p>
            <a:pPr>
              <a:spcBef>
                <a:spcPts val="0"/>
              </a:spcBef>
              <a:spcAft>
                <a:spcPts val="600"/>
              </a:spcAft>
            </a:pPr>
            <a:r>
              <a:rPr lang="en-US" sz="2000" b="0" dirty="0" smtClean="0"/>
              <a:t>FCC Request for Comments on the Progen</a:t>
            </a:r>
            <a:r>
              <a:rPr lang="en-US" sz="2000" b="0" dirty="0" smtClean="0"/>
              <a:t>y Test Report re: M-LMS interference into Part 15 Devices in the 902-928 </a:t>
            </a:r>
            <a:r>
              <a:rPr lang="en-US" sz="2000" b="0" dirty="0" smtClean="0"/>
              <a:t>MHz band:</a:t>
            </a:r>
            <a:r>
              <a:rPr lang="en-US" sz="2000" b="0" dirty="0" smtClean="0"/>
              <a:t/>
            </a:r>
            <a:br>
              <a:rPr lang="en-US" sz="2000" b="0" dirty="0" smtClean="0"/>
            </a:br>
            <a:r>
              <a:rPr lang="en-US" sz="1000" b="0" dirty="0" smtClean="0">
                <a:hlinkClick r:id="rId2"/>
              </a:rPr>
              <a:t>https://mentor.ieee.org/802.18/dcn/12/18-12-0021-01-0000-the-wireless-telecommunications-bureau-and-the-office-of.pdf</a:t>
            </a:r>
            <a:endParaRPr lang="en-US" sz="1000" b="0" dirty="0" smtClean="0"/>
          </a:p>
          <a:p>
            <a:pPr>
              <a:spcBef>
                <a:spcPts val="0"/>
              </a:spcBef>
              <a:spcAft>
                <a:spcPts val="600"/>
              </a:spcAft>
            </a:pPr>
            <a:r>
              <a:rPr lang="en-US" sz="2000" b="0" dirty="0" smtClean="0"/>
              <a:t>The Progeny Test Report</a:t>
            </a:r>
            <a:r>
              <a:rPr lang="en-US" sz="1000" b="0" dirty="0" smtClean="0"/>
              <a:t/>
            </a:r>
            <a:br>
              <a:rPr lang="en-US" sz="1000" b="0" dirty="0" smtClean="0"/>
            </a:br>
            <a:r>
              <a:rPr lang="en-US" sz="1000" b="0" dirty="0" smtClean="0">
                <a:hlinkClick r:id="rId3"/>
              </a:rPr>
              <a:t>https://mentor.ieee.org/802.18/dcn/12/18-12-0027-00-0000-progeny-lms-test-report-on-interference-of-m-lms-into-part-15-devices.pdf</a:t>
            </a:r>
            <a:endParaRPr lang="en-US" sz="1000" b="0" dirty="0" smtClean="0"/>
          </a:p>
          <a:p>
            <a:pPr>
              <a:spcBef>
                <a:spcPts val="0"/>
              </a:spcBef>
              <a:spcAft>
                <a:spcPts val="600"/>
              </a:spcAft>
            </a:pPr>
            <a:r>
              <a:rPr lang="en-US" sz="2000" b="0" dirty="0" smtClean="0"/>
              <a:t>The RR-TAG created document 18-12/33r1, </a:t>
            </a:r>
            <a:r>
              <a:rPr lang="en-US" sz="2000" b="0" dirty="0" smtClean="0"/>
              <a:t>Reply Comments Progeny LMS Test </a:t>
            </a:r>
            <a:r>
              <a:rPr lang="en-US" sz="2000" b="0" dirty="0" smtClean="0"/>
              <a:t>Report, which was approved and forwarded to the EC for review and approval to submit to the FCC. </a:t>
            </a:r>
            <a:r>
              <a:rPr lang="en-US" sz="1000" b="0" dirty="0" smtClean="0">
                <a:hlinkClick r:id="rId3"/>
              </a:rPr>
              <a:t>FCC.</a:t>
            </a:r>
            <a:r>
              <a:rPr lang="en-US" sz="1000" b="0" dirty="0" smtClean="0">
                <a:hlinkClick r:id="rId4"/>
              </a:rPr>
              <a:t>https://mentor.ieee.org/802.18/dcn/12/18-12-0033-01-0000-reply-comments-progeny-lms-test-report.doc</a:t>
            </a:r>
            <a:endParaRPr lang="en-US" sz="1000" b="0" dirty="0" smtClean="0">
              <a:hlinkClick r:id="rId3"/>
            </a:endParaRPr>
          </a:p>
          <a:p>
            <a:pPr lvl="1">
              <a:spcBef>
                <a:spcPts val="0"/>
              </a:spcBef>
              <a:spcAft>
                <a:spcPts val="600"/>
              </a:spcAft>
            </a:pPr>
            <a:r>
              <a:rPr lang="en-US" sz="1600" b="0" dirty="0" smtClean="0"/>
              <a:t>Recommends that the FCC reject the test report.</a:t>
            </a:r>
            <a:endParaRPr lang="en-US" sz="1600" b="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2012</a:t>
            </a:r>
            <a:endParaRPr lang="en-US"/>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4</a:t>
            </a:fld>
            <a:endParaRPr lang="en-US"/>
          </a:p>
        </p:txBody>
      </p:sp>
      <p:sp>
        <p:nvSpPr>
          <p:cNvPr id="21506" name="Rectangle 2"/>
          <p:cNvSpPr>
            <a:spLocks noGrp="1" noChangeArrowheads="1"/>
          </p:cNvSpPr>
          <p:nvPr>
            <p:ph type="title"/>
          </p:nvPr>
        </p:nvSpPr>
        <p:spPr>
          <a:xfrm>
            <a:off x="685800" y="685800"/>
            <a:ext cx="7772400" cy="990600"/>
          </a:xfrm>
        </p:spPr>
        <p:txBody>
          <a:bodyPr/>
          <a:lstStyle/>
          <a:p>
            <a:r>
              <a:rPr lang="en-US" sz="2800" dirty="0" smtClean="0"/>
              <a:t>Petition for Rulemaking by Lockheed Martin </a:t>
            </a:r>
            <a:br>
              <a:rPr lang="en-US" sz="2800" dirty="0" smtClean="0"/>
            </a:br>
            <a:r>
              <a:rPr lang="en-US" sz="2800" dirty="0" smtClean="0"/>
              <a:t>re: 433 MHz RFID Operation, (18-11/101r0)</a:t>
            </a:r>
            <a:endParaRPr lang="en-GB" sz="2800" dirty="0"/>
          </a:p>
        </p:txBody>
      </p:sp>
      <p:sp>
        <p:nvSpPr>
          <p:cNvPr id="21507" name="Rectangle 3"/>
          <p:cNvSpPr>
            <a:spLocks noGrp="1" noChangeArrowheads="1"/>
          </p:cNvSpPr>
          <p:nvPr>
            <p:ph type="body" idx="1"/>
          </p:nvPr>
        </p:nvSpPr>
        <p:spPr>
          <a:xfrm>
            <a:off x="685800" y="1905000"/>
            <a:ext cx="7772400" cy="4114800"/>
          </a:xfrm>
        </p:spPr>
        <p:txBody>
          <a:bodyPr/>
          <a:lstStyle/>
          <a:p>
            <a:pPr>
              <a:spcBef>
                <a:spcPts val="0"/>
              </a:spcBef>
              <a:spcAft>
                <a:spcPts val="600"/>
              </a:spcAft>
            </a:pPr>
            <a:r>
              <a:rPr lang="en-US" sz="2000" b="0" dirty="0" smtClean="0"/>
              <a:t>Changes sought by petition:</a:t>
            </a:r>
          </a:p>
          <a:p>
            <a:pPr lvl="1">
              <a:spcBef>
                <a:spcPts val="0"/>
              </a:spcBef>
              <a:spcAft>
                <a:spcPts val="600"/>
              </a:spcAft>
            </a:pPr>
            <a:r>
              <a:rPr lang="en-US" sz="1600" b="0" dirty="0" smtClean="0"/>
              <a:t>Permitting a limited increase of the usable frequency range from presently allowed 433.5-434.5 MHz to a wider range, 433.05-434.79 MHz.</a:t>
            </a:r>
          </a:p>
          <a:p>
            <a:pPr lvl="1">
              <a:spcBef>
                <a:spcPts val="0"/>
              </a:spcBef>
              <a:spcAft>
                <a:spcPts val="600"/>
              </a:spcAft>
            </a:pPr>
            <a:r>
              <a:rPr lang="en-US" sz="1600" b="0" dirty="0" smtClean="0"/>
              <a:t>Introducing a Listen Before Talk (LBT) protocol.</a:t>
            </a:r>
          </a:p>
          <a:p>
            <a:pPr lvl="1">
              <a:spcBef>
                <a:spcPts val="0"/>
              </a:spcBef>
              <a:spcAft>
                <a:spcPts val="600"/>
              </a:spcAft>
            </a:pPr>
            <a:r>
              <a:rPr lang="en-US" sz="1600" b="0" dirty="0" smtClean="0"/>
              <a:t>Adopting a new timing rule that allows a maximum duration of transmission of 10 seconds for a single device and a minimum silent period of 1 second.</a:t>
            </a:r>
          </a:p>
          <a:p>
            <a:pPr lvl="1">
              <a:spcBef>
                <a:spcPts val="0"/>
              </a:spcBef>
              <a:spcAft>
                <a:spcPts val="600"/>
              </a:spcAft>
            </a:pPr>
            <a:r>
              <a:rPr lang="en-US" sz="1600" b="0" dirty="0" smtClean="0"/>
              <a:t>Allowing bi-directional communications between two devices for a maximum period of 10 seconds after which both devices must commence a silent period of at least 1 second.</a:t>
            </a:r>
          </a:p>
          <a:p>
            <a:pPr lvl="1">
              <a:spcBef>
                <a:spcPts val="0"/>
              </a:spcBef>
              <a:spcAft>
                <a:spcPts val="600"/>
              </a:spcAft>
            </a:pPr>
            <a:r>
              <a:rPr lang="en-US" sz="1600" b="0" dirty="0" smtClean="0"/>
              <a:t>Allowing an EIRP of 1 </a:t>
            </a:r>
            <a:r>
              <a:rPr lang="en-US" sz="1600" b="0" dirty="0" err="1" smtClean="0"/>
              <a:t>mW</a:t>
            </a:r>
            <a:r>
              <a:rPr lang="en-US" sz="1600" b="0" dirty="0" smtClean="0"/>
              <a:t> Peak and a total maximum EIRP across the entire band of 3 </a:t>
            </a:r>
            <a:r>
              <a:rPr lang="en-US" sz="1600" b="0" dirty="0" err="1" smtClean="0"/>
              <a:t>mW</a:t>
            </a:r>
            <a:r>
              <a:rPr lang="en-US" sz="1600" b="0" dirty="0" smtClean="0"/>
              <a:t> Peak. Similarly, for the field strength at 3 meters, adopting a level of 57,700 </a:t>
            </a:r>
            <a:r>
              <a:rPr lang="en-US" sz="1600" b="0" dirty="0" err="1" smtClean="0"/>
              <a:t>uV/m</a:t>
            </a:r>
            <a:r>
              <a:rPr lang="en-US" sz="1600" b="0" dirty="0" smtClean="0"/>
              <a:t> Peak with a resolution bandwidth of 100 kHz. The averaging requirements specified in 47 C.F.R. § 15.35 do not apply.</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2012</a:t>
            </a:r>
            <a:endParaRPr lang="en-US"/>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5</a:t>
            </a:fld>
            <a:endParaRPr lang="en-US"/>
          </a:p>
        </p:txBody>
      </p:sp>
      <p:sp>
        <p:nvSpPr>
          <p:cNvPr id="21506" name="Rectangle 2"/>
          <p:cNvSpPr>
            <a:spLocks noGrp="1" noChangeArrowheads="1"/>
          </p:cNvSpPr>
          <p:nvPr>
            <p:ph type="title"/>
          </p:nvPr>
        </p:nvSpPr>
        <p:spPr/>
        <p:txBody>
          <a:bodyPr/>
          <a:lstStyle/>
          <a:p>
            <a:r>
              <a:rPr lang="en-GB" sz="2800" dirty="0" smtClean="0"/>
              <a:t>ITU-R Documents </a:t>
            </a:r>
            <a:r>
              <a:rPr lang="en-GB" sz="2800" dirty="0" smtClean="0"/>
              <a:t>Reviewed and Approved </a:t>
            </a:r>
            <a:r>
              <a:rPr lang="en-GB" sz="2800" dirty="0" smtClean="0"/>
              <a:t>by the RR-TAG</a:t>
            </a:r>
            <a:endParaRPr lang="en-GB" sz="2800" dirty="0"/>
          </a:p>
        </p:txBody>
      </p:sp>
      <p:sp>
        <p:nvSpPr>
          <p:cNvPr id="21507" name="Rectangle 3"/>
          <p:cNvSpPr>
            <a:spLocks noGrp="1" noChangeArrowheads="1"/>
          </p:cNvSpPr>
          <p:nvPr>
            <p:ph type="body" idx="1"/>
          </p:nvPr>
        </p:nvSpPr>
        <p:spPr>
          <a:xfrm>
            <a:off x="609600" y="1981200"/>
            <a:ext cx="7772400" cy="3886200"/>
          </a:xfrm>
        </p:spPr>
        <p:txBody>
          <a:bodyPr/>
          <a:lstStyle/>
          <a:p>
            <a:pPr>
              <a:spcBef>
                <a:spcPts val="0"/>
              </a:spcBef>
              <a:spcAft>
                <a:spcPts val="600"/>
              </a:spcAft>
            </a:pPr>
            <a:r>
              <a:rPr lang="en-US" sz="2000" b="0" dirty="0" smtClean="0"/>
              <a:t>IEEE 802.16 submitted three documents for review/approval to the RR-TAG.</a:t>
            </a:r>
          </a:p>
          <a:p>
            <a:pPr lvl="1">
              <a:spcBef>
                <a:spcPts val="0"/>
              </a:spcBef>
              <a:spcAft>
                <a:spcPts val="600"/>
              </a:spcAft>
            </a:pPr>
            <a:r>
              <a:rPr lang="en-US" sz="1600" dirty="0" smtClean="0"/>
              <a:t>Proposed Cont. to ITU-R WP 5D-Update Of </a:t>
            </a:r>
            <a:r>
              <a:rPr lang="en-US" sz="1600" dirty="0" err="1" smtClean="0"/>
              <a:t>WirelessMAN</a:t>
            </a:r>
            <a:r>
              <a:rPr lang="en-US" sz="1600" dirty="0" smtClean="0"/>
              <a:t>-Advanced RIT of Rec. M.2012 (Meeting Y)</a:t>
            </a:r>
            <a:r>
              <a:rPr lang="en-US" sz="1200" b="0" dirty="0" smtClean="0"/>
              <a:t/>
            </a:r>
            <a:br>
              <a:rPr lang="en-US" sz="1200" b="0" dirty="0" smtClean="0"/>
            </a:br>
            <a:r>
              <a:rPr lang="en-US" sz="1600" dirty="0" smtClean="0"/>
              <a:t>Link:</a:t>
            </a:r>
            <a:r>
              <a:rPr lang="en-US" sz="1200" b="0" dirty="0" smtClean="0"/>
              <a:t> </a:t>
            </a:r>
            <a:r>
              <a:rPr lang="en-US" sz="1000" b="0" dirty="0" smtClean="0">
                <a:hlinkClick r:id="rId2"/>
              </a:rPr>
              <a:t>https://mentor.ieee.org/802.18/dcn/12/18-12-0028-01-0000-proposed-cont-to-itu-r-wp-5d-update-of-wirelessman-advanced-rit-of-rec-m-2012-meeting-y.docx</a:t>
            </a:r>
            <a:endParaRPr lang="en-US" sz="1000" b="0" dirty="0" smtClean="0"/>
          </a:p>
          <a:p>
            <a:pPr lvl="1">
              <a:spcBef>
                <a:spcPts val="0"/>
              </a:spcBef>
              <a:spcAft>
                <a:spcPts val="600"/>
              </a:spcAft>
            </a:pPr>
            <a:r>
              <a:rPr lang="en-US" sz="1600" dirty="0" smtClean="0"/>
              <a:t>Draft Contrib. to WP 5D toward Revision 11 of Rec. ITU- M.</a:t>
            </a:r>
            <a:r>
              <a:rPr lang="en-US" sz="1600" dirty="0" smtClean="0"/>
              <a:t>1457</a:t>
            </a:r>
            <a:br>
              <a:rPr lang="en-US" sz="1600" dirty="0" smtClean="0"/>
            </a:br>
            <a:r>
              <a:rPr lang="en-US" sz="1600" dirty="0" smtClean="0"/>
              <a:t>Link:</a:t>
            </a:r>
            <a:r>
              <a:rPr lang="en-US" sz="1600" dirty="0" smtClean="0"/>
              <a:t> </a:t>
            </a:r>
            <a:r>
              <a:rPr lang="en-US" sz="1000" b="0" dirty="0" smtClean="0">
                <a:hlinkClick r:id="rId3"/>
              </a:rPr>
              <a:t>https://mentor.ieee.org/802.18/dcn/12/18-12-0031-01-0000-draft-contrib-to-wp-5d-toward-revision-11-of-rec-itu-m-1457.zip</a:t>
            </a:r>
            <a:endParaRPr lang="en-US" sz="1000" b="0" dirty="0" smtClean="0"/>
          </a:p>
          <a:p>
            <a:pPr lvl="1">
              <a:spcBef>
                <a:spcPts val="0"/>
              </a:spcBef>
              <a:spcAft>
                <a:spcPts val="600"/>
              </a:spcAft>
            </a:pPr>
            <a:r>
              <a:rPr lang="en-US" sz="1600" dirty="0" smtClean="0"/>
              <a:t>Proposed Draft Liaison Statement to ITU-R WP 5A on CRS</a:t>
            </a:r>
            <a:br>
              <a:rPr lang="en-US" sz="1600" dirty="0" smtClean="0"/>
            </a:br>
            <a:r>
              <a:rPr lang="en-US" sz="1600" dirty="0" smtClean="0"/>
              <a:t>Link:</a:t>
            </a:r>
            <a:r>
              <a:rPr lang="en-US" sz="1600" dirty="0" smtClean="0"/>
              <a:t> </a:t>
            </a:r>
            <a:r>
              <a:rPr lang="en-US" sz="1000" b="0" dirty="0" smtClean="0">
                <a:hlinkClick r:id="rId4"/>
              </a:rPr>
              <a:t>https://mentor.ieee.org/802.18/dcn/12/18-12-0032-02-0000-proposed-draft-liaison-statement-to-itu-r-wp-5a-on-crs.docx</a:t>
            </a:r>
            <a:endParaRPr lang="en-US" sz="1000" b="0" dirty="0" smtClean="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2012</a:t>
            </a:r>
            <a:endParaRPr lang="en-US"/>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6</a:t>
            </a:fld>
            <a:endParaRPr lang="en-US"/>
          </a:p>
        </p:txBody>
      </p:sp>
      <p:sp>
        <p:nvSpPr>
          <p:cNvPr id="21506" name="Rectangle 2"/>
          <p:cNvSpPr>
            <a:spLocks noGrp="1" noChangeArrowheads="1"/>
          </p:cNvSpPr>
          <p:nvPr>
            <p:ph type="title"/>
          </p:nvPr>
        </p:nvSpPr>
        <p:spPr>
          <a:xfrm>
            <a:off x="685800" y="685800"/>
            <a:ext cx="7772400" cy="838200"/>
          </a:xfrm>
        </p:spPr>
        <p:txBody>
          <a:bodyPr/>
          <a:lstStyle/>
          <a:p>
            <a:r>
              <a:rPr lang="en-GB" sz="2800" dirty="0" smtClean="0"/>
              <a:t>Informational Presentations</a:t>
            </a:r>
            <a:endParaRPr lang="en-GB" sz="2800" dirty="0"/>
          </a:p>
        </p:txBody>
      </p:sp>
      <p:sp>
        <p:nvSpPr>
          <p:cNvPr id="21507" name="Rectangle 3"/>
          <p:cNvSpPr>
            <a:spLocks noGrp="1" noChangeArrowheads="1"/>
          </p:cNvSpPr>
          <p:nvPr>
            <p:ph type="body" idx="1"/>
          </p:nvPr>
        </p:nvSpPr>
        <p:spPr>
          <a:xfrm>
            <a:off x="685800" y="1524000"/>
            <a:ext cx="7772400" cy="4572000"/>
          </a:xfrm>
        </p:spPr>
        <p:txBody>
          <a:bodyPr/>
          <a:lstStyle/>
          <a:p>
            <a:pPr>
              <a:spcBef>
                <a:spcPts val="0"/>
              </a:spcBef>
              <a:spcAft>
                <a:spcPts val="600"/>
              </a:spcAft>
            </a:pPr>
            <a:r>
              <a:rPr lang="en-US" sz="2000" b="0" dirty="0" smtClean="0"/>
              <a:t>Richard Kennedy, Research in Motion, presented an overview of regulatory issues of interest on</a:t>
            </a:r>
            <a:r>
              <a:rPr lang="en-US" sz="2000" b="0" dirty="0" smtClean="0"/>
              <a:t> Tuesday PM1.</a:t>
            </a:r>
            <a:r>
              <a:rPr lang="en-US" sz="2000" b="0" dirty="0" smtClean="0"/>
              <a:t/>
            </a:r>
            <a:br>
              <a:rPr lang="en-US" sz="2000" b="0" dirty="0" smtClean="0"/>
            </a:br>
            <a:r>
              <a:rPr lang="en-US" sz="1600" b="0" dirty="0" smtClean="0"/>
              <a:t>Link:</a:t>
            </a:r>
            <a:r>
              <a:rPr lang="en-US" sz="1600" b="0" dirty="0" smtClean="0"/>
              <a:t> </a:t>
            </a:r>
            <a:r>
              <a:rPr lang="en-US" sz="1000" b="0" dirty="0" smtClean="0">
                <a:hlinkClick r:id="rId2"/>
              </a:rPr>
              <a:t>https://mentor.ieee.org/802.18/dcn/12/18-12-0029-00-0000-ieee-802-11-to-802-18</a:t>
            </a:r>
            <a:r>
              <a:rPr lang="en-US" sz="1000" b="0" smtClean="0">
                <a:hlinkClick r:id="rId2"/>
              </a:rPr>
              <a:t>-liaison.ppt</a:t>
            </a:r>
            <a:endParaRPr lang="en-US" sz="1000" b="0" dirty="0" smtClean="0"/>
          </a:p>
        </p:txBody>
      </p:sp>
    </p:spTree>
  </p:cSld>
  <p:clrMapOvr>
    <a:masterClrMapping/>
  </p:clrMapOvr>
</p:sld>
</file>

<file path=ppt/theme/theme1.xml><?xml version="1.0" encoding="utf-8"?>
<a:theme xmlns:a="http://schemas.openxmlformats.org/drawingml/2006/main" name="802-18-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802-18-Submission.pot</Template>
  <TotalTime>292</TotalTime>
  <Words>877</Words>
  <Application>Microsoft Macintosh PowerPoint</Application>
  <PresentationFormat>On-screen Show (4:3)</PresentationFormat>
  <Paragraphs>47</Paragraphs>
  <Slides>6</Slides>
  <Notes>1</Notes>
  <HiddenSlides>0</HiddenSlides>
  <MMClips>0</MMClips>
  <ScaleCrop>false</ScaleCrop>
  <HeadingPairs>
    <vt:vector size="6" baseType="variant">
      <vt:variant>
        <vt:lpstr>Design Template</vt:lpstr>
      </vt:variant>
      <vt:variant>
        <vt:i4>1</vt:i4>
      </vt:variant>
      <vt:variant>
        <vt:lpstr>Embedded OLE Servers</vt:lpstr>
      </vt:variant>
      <vt:variant>
        <vt:i4>1</vt:i4>
      </vt:variant>
      <vt:variant>
        <vt:lpstr>Slide Titles</vt:lpstr>
      </vt:variant>
      <vt:variant>
        <vt:i4>6</vt:i4>
      </vt:variant>
    </vt:vector>
  </HeadingPairs>
  <TitlesOfParts>
    <vt:vector size="8" baseType="lpstr">
      <vt:lpstr>802-18-Submission</vt:lpstr>
      <vt:lpstr>Document</vt:lpstr>
      <vt:lpstr>Liaison Report from 802.18</vt:lpstr>
      <vt:lpstr>Overview</vt:lpstr>
      <vt:lpstr>FCC Proceedings</vt:lpstr>
      <vt:lpstr>Petition for Rulemaking by Lockheed Martin  re: 433 MHz RFID Operation, (18-11/101r0)</vt:lpstr>
      <vt:lpstr>ITU-R Documents Reviewed and Approved by the RR-TAG</vt:lpstr>
      <vt:lpstr>Informational Presentations</vt:lpstr>
    </vt:vector>
  </TitlesOfParts>
  <Manager/>
  <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RR-TAG Opening Report Jan 2012 Jacksonville</dc:title>
  <dc:subject/>
  <dc:creator>John H Notor</dc:creator>
  <cp:keywords/>
  <dc:description/>
  <cp:lastModifiedBy>John H Notor</cp:lastModifiedBy>
  <cp:revision>92</cp:revision>
  <cp:lastPrinted>2012-01-11T22:16:33Z</cp:lastPrinted>
  <dcterms:created xsi:type="dcterms:W3CDTF">2012-03-16T02:11:44Z</dcterms:created>
  <dcterms:modified xsi:type="dcterms:W3CDTF">2012-03-16T02:38:25Z</dcterms:modified>
  <cp:category/>
</cp:coreProperties>
</file>