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73" r:id="rId2"/>
    <p:sldMasterId id="2147483661" r:id="rId3"/>
  </p:sldMasterIdLst>
  <p:notesMasterIdLst>
    <p:notesMasterId r:id="rId34"/>
  </p:notesMasterIdLst>
  <p:handoutMasterIdLst>
    <p:handoutMasterId r:id="rId35"/>
  </p:handoutMasterIdLst>
  <p:sldIdLst>
    <p:sldId id="259" r:id="rId4"/>
    <p:sldId id="285" r:id="rId5"/>
    <p:sldId id="286" r:id="rId6"/>
    <p:sldId id="287" r:id="rId7"/>
    <p:sldId id="288" r:id="rId8"/>
    <p:sldId id="289" r:id="rId9"/>
    <p:sldId id="290" r:id="rId10"/>
    <p:sldId id="291" r:id="rId11"/>
    <p:sldId id="292" r:id="rId12"/>
    <p:sldId id="293" r:id="rId13"/>
    <p:sldId id="294" r:id="rId14"/>
    <p:sldId id="296" r:id="rId15"/>
    <p:sldId id="297" r:id="rId16"/>
    <p:sldId id="298" r:id="rId17"/>
    <p:sldId id="299" r:id="rId18"/>
    <p:sldId id="300" r:id="rId19"/>
    <p:sldId id="301" r:id="rId20"/>
    <p:sldId id="302" r:id="rId21"/>
    <p:sldId id="303" r:id="rId22"/>
    <p:sldId id="304" r:id="rId23"/>
    <p:sldId id="305" r:id="rId24"/>
    <p:sldId id="307" r:id="rId25"/>
    <p:sldId id="308" r:id="rId26"/>
    <p:sldId id="309" r:id="rId27"/>
    <p:sldId id="310" r:id="rId28"/>
    <p:sldId id="311" r:id="rId29"/>
    <p:sldId id="312" r:id="rId30"/>
    <p:sldId id="313" r:id="rId31"/>
    <p:sldId id="314" r:id="rId32"/>
    <p:sldId id="315" r:id="rId3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60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7" autoAdjust="0"/>
    <p:restoredTop sz="94640" autoAdjust="0"/>
  </p:normalViewPr>
  <p:slideViewPr>
    <p:cSldViewPr>
      <p:cViewPr>
        <p:scale>
          <a:sx n="100" d="100"/>
          <a:sy n="100" d="100"/>
        </p:scale>
        <p:origin x="-3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1626" y="-78"/>
      </p:cViewPr>
      <p:guideLst>
        <p:guide orient="horz" pos="2923"/>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smtClean="0"/>
              <a:t>doc.: IEEE 802.15-&lt;0xxx-00-004k&gt;</a:t>
            </a:r>
            <a:endParaRPr lang="en-US" altLang="ja-JP"/>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ltLang="ja-JP"/>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ja-JP"/>
              <a:t>Page </a:t>
            </a:r>
            <a:fld id="{99D98B7D-4B3E-4CC3-9426-B33D181ED16A}" type="slidenum">
              <a:rPr lang="en-US" altLang="ja-JP"/>
              <a:pPr/>
              <a:t>‹#›</a:t>
            </a:fld>
            <a:endParaRPr lang="en-US" altLang="ja-JP"/>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r>
              <a:rPr lang="en-US" altLang="ja-JP"/>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Tree>
    <p:extLst>
      <p:ext uri="{BB962C8B-B14F-4D97-AF65-F5344CB8AC3E}">
        <p14:creationId xmlns:p14="http://schemas.microsoft.com/office/powerpoint/2010/main" val="15882946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smtClean="0"/>
              <a:t>doc.: IEEE 802.15-&lt;0xxx-00-004k&gt;</a:t>
            </a:r>
            <a:endParaRPr lang="en-US" altLang="ja-JP"/>
          </a:p>
        </p:txBody>
      </p:sp>
      <p:sp>
        <p:nvSpPr>
          <p:cNvPr id="2051" name="Rectangle 3"/>
          <p:cNvSpPr>
            <a:spLocks noGrp="1" noChangeArrowheads="1"/>
          </p:cNvSpPr>
          <p:nvPr>
            <p:ph type="dt" idx="1"/>
          </p:nvPr>
        </p:nvSpPr>
        <p:spPr bwMode="auto">
          <a:xfrm>
            <a:off x="654050" y="95706"/>
            <a:ext cx="273685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dirty="0" smtClean="0"/>
              <a:t>&lt;</a:t>
            </a:r>
            <a:r>
              <a:rPr lang="en-US" altLang="zh-CN" dirty="0" smtClean="0">
                <a:ea typeface="宋体" pitchFamily="2" charset="-122"/>
              </a:rPr>
              <a:t> September, 2011 </a:t>
            </a:r>
            <a:r>
              <a:rPr lang="en-US" altLang="ja-JP" dirty="0" smtClean="0"/>
              <a:t>&gt;</a:t>
            </a:r>
            <a:endParaRPr lang="en-US" altLang="ja-JP" dirty="0"/>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771900" y="8985250"/>
            <a:ext cx="2509838" cy="36933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ja-JP" dirty="0" smtClean="0"/>
              <a:t>&lt;</a:t>
            </a:r>
            <a:r>
              <a:rPr lang="en-US" altLang="ja-JP" dirty="0" err="1" smtClean="0"/>
              <a:t>Shu</a:t>
            </a:r>
            <a:r>
              <a:rPr lang="en-US" altLang="ja-JP" dirty="0" smtClean="0"/>
              <a:t> Kato&gt;, &lt;Tohoku University&gt;</a:t>
            </a:r>
            <a:endParaRPr lang="en-US" altLang="ja-JP" dirty="0"/>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ltLang="ja-JP"/>
              <a:t>Page </a:t>
            </a:r>
            <a:fld id="{7589EAD7-D413-4228-B81A-9EA22B621B40}" type="slidenum">
              <a:rPr lang="en-US" altLang="ja-JP"/>
              <a:pPr/>
              <a:t>‹#›</a:t>
            </a:fld>
            <a:endParaRPr lang="en-US" altLang="ja-JP"/>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r>
              <a:rPr lang="en-US" altLang="ja-JP"/>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Tree>
    <p:extLst>
      <p:ext uri="{BB962C8B-B14F-4D97-AF65-F5344CB8AC3E}">
        <p14:creationId xmlns:p14="http://schemas.microsoft.com/office/powerpoint/2010/main" val="1215732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smtClean="0"/>
              <a:t>doc.: IEEE 802.15-&lt;0xxx-00-004k&gt;</a:t>
            </a:r>
            <a:endParaRPr lang="en-US" altLang="ja-JP"/>
          </a:p>
        </p:txBody>
      </p:sp>
      <p:sp>
        <p:nvSpPr>
          <p:cNvPr id="5" name="日付プレースホルダー 4"/>
          <p:cNvSpPr>
            <a:spLocks noGrp="1"/>
          </p:cNvSpPr>
          <p:nvPr>
            <p:ph type="dt" idx="11"/>
          </p:nvPr>
        </p:nvSpPr>
        <p:spPr/>
        <p:txBody>
          <a:bodyPr/>
          <a:lstStyle/>
          <a:p>
            <a:r>
              <a:rPr lang="en-US" altLang="ja-JP" smtClean="0"/>
              <a:t>&lt;</a:t>
            </a:r>
            <a:r>
              <a:rPr lang="en-US" altLang="zh-CN" smtClean="0">
                <a:ea typeface="宋体" pitchFamily="2" charset="-122"/>
              </a:rPr>
              <a:t> September, 2011 </a:t>
            </a:r>
            <a:r>
              <a:rPr lang="en-US" altLang="ja-JP" smtClean="0"/>
              <a:t>&gt;</a:t>
            </a:r>
            <a:endParaRPr lang="en-US" altLang="ja-JP" dirty="0"/>
          </a:p>
        </p:txBody>
      </p:sp>
      <p:sp>
        <p:nvSpPr>
          <p:cNvPr id="6" name="フッター プレースホルダー 5"/>
          <p:cNvSpPr>
            <a:spLocks noGrp="1"/>
          </p:cNvSpPr>
          <p:nvPr>
            <p:ph type="ftr" sz="quarter" idx="12"/>
          </p:nvPr>
        </p:nvSpPr>
        <p:spPr/>
        <p:txBody>
          <a:bodyPr/>
          <a:lstStyle/>
          <a:p>
            <a:pPr lvl="4"/>
            <a:r>
              <a:rPr lang="en-US" altLang="ja-JP" smtClean="0"/>
              <a:t>&lt;Shu Kato&gt;, &lt;Tohoku University&gt;</a:t>
            </a:r>
            <a:endParaRPr lang="en-US" altLang="ja-JP" dirty="0"/>
          </a:p>
        </p:txBody>
      </p:sp>
      <p:sp>
        <p:nvSpPr>
          <p:cNvPr id="7" name="スライド番号プレースホルダー 6"/>
          <p:cNvSpPr>
            <a:spLocks noGrp="1"/>
          </p:cNvSpPr>
          <p:nvPr>
            <p:ph type="sldNum" sz="quarter" idx="13"/>
          </p:nvPr>
        </p:nvSpPr>
        <p:spPr/>
        <p:txBody>
          <a:bodyPr/>
          <a:lstStyle/>
          <a:p>
            <a:r>
              <a:rPr lang="en-US" altLang="ja-JP" smtClean="0"/>
              <a:t>Page </a:t>
            </a:r>
            <a:fld id="{7589EAD7-D413-4228-B81A-9EA22B621B40}" type="slidenum">
              <a:rPr lang="en-US" altLang="ja-JP" smtClean="0"/>
              <a:pPr/>
              <a:t>1</a:t>
            </a:fld>
            <a:endParaRPr lang="en-US" altLang="ja-JP"/>
          </a:p>
        </p:txBody>
      </p:sp>
    </p:spTree>
    <p:extLst>
      <p:ext uri="{BB962C8B-B14F-4D97-AF65-F5344CB8AC3E}">
        <p14:creationId xmlns:p14="http://schemas.microsoft.com/office/powerpoint/2010/main" val="1932765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smtClean="0"/>
              <a:t>doc.: IEEE 802.15-&lt;0xxx-00-004k&gt;</a:t>
            </a:r>
            <a:endParaRPr lang="en-US" altLang="ja-JP"/>
          </a:p>
        </p:txBody>
      </p:sp>
      <p:sp>
        <p:nvSpPr>
          <p:cNvPr id="5" name="日付プレースホルダー 4"/>
          <p:cNvSpPr>
            <a:spLocks noGrp="1"/>
          </p:cNvSpPr>
          <p:nvPr>
            <p:ph type="dt" idx="11"/>
          </p:nvPr>
        </p:nvSpPr>
        <p:spPr/>
        <p:txBody>
          <a:bodyPr/>
          <a:lstStyle/>
          <a:p>
            <a:r>
              <a:rPr lang="en-US" altLang="ja-JP" smtClean="0"/>
              <a:t>&lt;</a:t>
            </a:r>
            <a:r>
              <a:rPr lang="en-US" altLang="zh-CN" smtClean="0">
                <a:ea typeface="宋体" pitchFamily="2" charset="-122"/>
              </a:rPr>
              <a:t> September, 2011 </a:t>
            </a:r>
            <a:r>
              <a:rPr lang="en-US" altLang="ja-JP" smtClean="0"/>
              <a:t>&gt;</a:t>
            </a:r>
            <a:endParaRPr lang="en-US" altLang="ja-JP" dirty="0"/>
          </a:p>
        </p:txBody>
      </p:sp>
      <p:sp>
        <p:nvSpPr>
          <p:cNvPr id="6" name="フッター プレースホルダー 5"/>
          <p:cNvSpPr>
            <a:spLocks noGrp="1"/>
          </p:cNvSpPr>
          <p:nvPr>
            <p:ph type="ftr" sz="quarter" idx="12"/>
          </p:nvPr>
        </p:nvSpPr>
        <p:spPr/>
        <p:txBody>
          <a:bodyPr/>
          <a:lstStyle/>
          <a:p>
            <a:pPr lvl="4"/>
            <a:r>
              <a:rPr lang="en-US" altLang="ja-JP" smtClean="0"/>
              <a:t>&lt;Shu Kato&gt;, &lt;Tohoku University&gt;</a:t>
            </a:r>
            <a:endParaRPr lang="en-US" altLang="ja-JP" dirty="0"/>
          </a:p>
        </p:txBody>
      </p:sp>
      <p:sp>
        <p:nvSpPr>
          <p:cNvPr id="7" name="スライド番号プレースホルダー 6"/>
          <p:cNvSpPr>
            <a:spLocks noGrp="1"/>
          </p:cNvSpPr>
          <p:nvPr>
            <p:ph type="sldNum" sz="quarter" idx="13"/>
          </p:nvPr>
        </p:nvSpPr>
        <p:spPr/>
        <p:txBody>
          <a:bodyPr/>
          <a:lstStyle/>
          <a:p>
            <a:r>
              <a:rPr lang="en-US" altLang="ja-JP" smtClean="0"/>
              <a:t>Page </a:t>
            </a:r>
            <a:fld id="{7589EAD7-D413-4228-B81A-9EA22B621B40}" type="slidenum">
              <a:rPr lang="en-US" altLang="ja-JP" smtClean="0"/>
              <a:pPr/>
              <a:t>3</a:t>
            </a:fld>
            <a:endParaRPr lang="en-US" altLang="ja-JP"/>
          </a:p>
        </p:txBody>
      </p:sp>
    </p:spTree>
    <p:extLst>
      <p:ext uri="{BB962C8B-B14F-4D97-AF65-F5344CB8AC3E}">
        <p14:creationId xmlns:p14="http://schemas.microsoft.com/office/powerpoint/2010/main" val="405363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1978686" y="-119735"/>
            <a:ext cx="4303053" cy="430887"/>
          </a:xfrm>
        </p:spPr>
        <p:txBody>
          <a:bodyPr/>
          <a:lstStyle/>
          <a:p>
            <a:r>
              <a:rPr lang="en-US" smtClean="0"/>
              <a:t>doc.: IEEE 802.15-&lt;0xxx-00-004k&gt;</a:t>
            </a:r>
            <a:endParaRPr lang="en-US" dirty="0"/>
          </a:p>
        </p:txBody>
      </p:sp>
      <p:sp>
        <p:nvSpPr>
          <p:cNvPr id="5" name="Date Placeholder 4"/>
          <p:cNvSpPr>
            <a:spLocks noGrp="1"/>
          </p:cNvSpPr>
          <p:nvPr>
            <p:ph type="dt" idx="11"/>
          </p:nvPr>
        </p:nvSpPr>
        <p:spPr>
          <a:xfrm>
            <a:off x="654050" y="-119735"/>
            <a:ext cx="1878172" cy="430887"/>
          </a:xfrm>
        </p:spPr>
        <p:txBody>
          <a:bodyPr/>
          <a:lstStyle/>
          <a:p>
            <a:fld id="{225029A0-B148-4017-8EF9-00F7FC1C617B}" type="datetime1">
              <a:rPr lang="en-US" smtClean="0"/>
              <a:pPr/>
              <a:t>3/16/2012</a:t>
            </a:fld>
            <a:r>
              <a:rPr lang="en-US" smtClean="0"/>
              <a:t>November 2009</a:t>
            </a:r>
            <a:endParaRPr lang="en-US" dirty="0"/>
          </a:p>
        </p:txBody>
      </p:sp>
      <p:sp>
        <p:nvSpPr>
          <p:cNvPr id="6" name="Footer Placeholder 5"/>
          <p:cNvSpPr>
            <a:spLocks noGrp="1"/>
          </p:cNvSpPr>
          <p:nvPr>
            <p:ph type="ftr" sz="quarter" idx="12"/>
          </p:nvPr>
        </p:nvSpPr>
        <p:spPr>
          <a:xfrm>
            <a:off x="4080264" y="8985251"/>
            <a:ext cx="2201474" cy="369332"/>
          </a:xfrm>
        </p:spPr>
        <p:txBody>
          <a:bodyPr/>
          <a:lstStyle/>
          <a:p>
            <a:pPr lvl="4"/>
            <a:r>
              <a:rPr lang="en-US" smtClean="0"/>
              <a:t>Sameer Vermani, Qualcomm</a:t>
            </a:r>
            <a:endParaRPr lang="en-US" dirty="0"/>
          </a:p>
        </p:txBody>
      </p:sp>
      <p:sp>
        <p:nvSpPr>
          <p:cNvPr id="7" name="Slide Number Placeholder 6"/>
          <p:cNvSpPr>
            <a:spLocks noGrp="1"/>
          </p:cNvSpPr>
          <p:nvPr>
            <p:ph type="sldNum" sz="quarter" idx="13"/>
          </p:nvPr>
        </p:nvSpPr>
        <p:spPr>
          <a:xfrm>
            <a:off x="3328594" y="8985251"/>
            <a:ext cx="406795" cy="369332"/>
          </a:xfrm>
        </p:spPr>
        <p:txBody>
          <a:bodyPr/>
          <a:lstStyle/>
          <a:p>
            <a:pPr>
              <a:defRPr/>
            </a:pPr>
            <a:r>
              <a:rPr lang="en-US" smtClean="0"/>
              <a:t>Page </a:t>
            </a:r>
            <a:fld id="{A40D6B13-8646-42AE-AE5F-75F7278B0F18}"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a:xfrm>
            <a:off x="2933700" y="8985250"/>
            <a:ext cx="801688" cy="184666"/>
          </a:xfrm>
        </p:spPr>
        <p:txBody>
          <a:bodyPr/>
          <a:lstStyle/>
          <a:p>
            <a:fld id="{1A03C50E-DFC5-46D6-94EF-4D1B2F2C8546}" type="slidenum">
              <a:rPr kumimoji="1" lang="ja-JP" altLang="en-US" smtClean="0"/>
              <a:t>7</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March 15, 2012</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r>
              <a:rPr lang="en-US" altLang="ja-JP"/>
              <a:t>Slide </a:t>
            </a:r>
            <a:fld id="{09E80338-AD17-4A8D-9736-CACAC731AE2F}"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r>
              <a:rPr lang="en-US" altLang="ja-JP" smtClean="0"/>
              <a:t>March 15, 2012</a:t>
            </a:r>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r>
              <a:rPr lang="en-US" altLang="ja-JP"/>
              <a:t>Slide </a:t>
            </a:r>
            <a:fld id="{FCB48217-B01C-4F33-B948-9FE2AA72AD56}"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March 15, 2012</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r>
              <a:rPr lang="en-US" altLang="ja-JP"/>
              <a:t>Slide </a:t>
            </a:r>
            <a:fld id="{020879DF-E9A8-4C20-A05F-6007F18805E0}" type="slidenum">
              <a:rPr lang="en-US"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85800"/>
            <a:ext cx="5676900" cy="54102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March 15, 2012</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r>
              <a:rPr lang="en-US" altLang="ja-JP"/>
              <a:t>Slide </a:t>
            </a:r>
            <a:fld id="{B9D72F2F-9C1D-498A-9632-471EE52B4193}" type="slidenum">
              <a:rPr lang="en-US" altLang="ja-JP"/>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08E461F-7AE7-4E26-BF22-25CCA9E20466}"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3369658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08E461F-7AE7-4E26-BF22-25CCA9E20466}"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4999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08E461F-7AE7-4E26-BF22-25CCA9E20466}"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16418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08E461F-7AE7-4E26-BF22-25CCA9E20466}" type="datetimeFigureOut">
              <a:rPr kumimoji="1" lang="ja-JP" altLang="en-US" smtClean="0"/>
              <a:t>2012/3/16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2994673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08E461F-7AE7-4E26-BF22-25CCA9E20466}" type="datetimeFigureOut">
              <a:rPr kumimoji="1" lang="ja-JP" altLang="en-US" smtClean="0"/>
              <a:t>2012/3/16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3935593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08E461F-7AE7-4E26-BF22-25CCA9E20466}" type="datetimeFigureOut">
              <a:rPr kumimoji="1" lang="ja-JP" altLang="en-US" smtClean="0"/>
              <a:t>2012/3/16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2183319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08E461F-7AE7-4E26-BF22-25CCA9E20466}" type="datetimeFigureOut">
              <a:rPr kumimoji="1" lang="ja-JP" altLang="en-US" smtClean="0"/>
              <a:t>2012/3/16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3190829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March 15, 2012</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r>
              <a:rPr lang="en-US" altLang="ja-JP"/>
              <a:t>Slide </a:t>
            </a:r>
            <a:fld id="{C6D41411-7A40-4426-BD0F-B2AC579E5127}" type="slidenum">
              <a:rPr lang="en-US" altLang="ja-JP"/>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08E461F-7AE7-4E26-BF22-25CCA9E20466}" type="datetimeFigureOut">
              <a:rPr kumimoji="1" lang="ja-JP" altLang="en-US" smtClean="0"/>
              <a:t>2012/3/16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2238564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08E461F-7AE7-4E26-BF22-25CCA9E20466}" type="datetimeFigureOut">
              <a:rPr kumimoji="1" lang="ja-JP" altLang="en-US" smtClean="0"/>
              <a:t>2012/3/16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3656087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08E461F-7AE7-4E26-BF22-25CCA9E20466}"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3022415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08E461F-7AE7-4E26-BF22-25CCA9E20466}"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2361904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F8C929A-8D5E-4FAD-91CF-231913793CB5}"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411631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F8C929A-8D5E-4FAD-91CF-231913793CB5}"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603296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F8C929A-8D5E-4FAD-91CF-231913793CB5}"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3173830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F8C929A-8D5E-4FAD-91CF-231913793CB5}" type="datetimeFigureOut">
              <a:rPr kumimoji="1" lang="ja-JP" altLang="en-US" smtClean="0"/>
              <a:t>2012/3/16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3869175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F8C929A-8D5E-4FAD-91CF-231913793CB5}" type="datetimeFigureOut">
              <a:rPr kumimoji="1" lang="ja-JP" altLang="en-US" smtClean="0"/>
              <a:t>2012/3/16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1260403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F8C929A-8D5E-4FAD-91CF-231913793CB5}" type="datetimeFigureOut">
              <a:rPr kumimoji="1" lang="ja-JP" altLang="en-US" smtClean="0"/>
              <a:t>2012/3/16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305281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r>
              <a:rPr lang="en-US" altLang="ja-JP" smtClean="0"/>
              <a:t>March 15, 2012</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r>
              <a:rPr lang="en-US" altLang="ja-JP"/>
              <a:t>Slide </a:t>
            </a:r>
            <a:fld id="{B000828D-55E8-4ECC-A993-32E77AAD1D92}" type="slidenum">
              <a:rPr lang="en-US" altLang="ja-JP"/>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F8C929A-8D5E-4FAD-91CF-231913793CB5}" type="datetimeFigureOut">
              <a:rPr kumimoji="1" lang="ja-JP" altLang="en-US" smtClean="0"/>
              <a:t>2012/3/16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1339720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F8C929A-8D5E-4FAD-91CF-231913793CB5}" type="datetimeFigureOut">
              <a:rPr kumimoji="1" lang="ja-JP" altLang="en-US" smtClean="0"/>
              <a:t>2012/3/16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2351859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F8C929A-8D5E-4FAD-91CF-231913793CB5}" type="datetimeFigureOut">
              <a:rPr kumimoji="1" lang="ja-JP" altLang="en-US" smtClean="0"/>
              <a:t>2012/3/16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2483901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F8C929A-8D5E-4FAD-91CF-231913793CB5}"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3632411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F8C929A-8D5E-4FAD-91CF-231913793CB5}"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2462832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r>
              <a:rPr lang="en-US" altLang="ja-JP" smtClean="0"/>
              <a:t>March 15, 2012</a:t>
            </a:r>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r>
              <a:rPr lang="en-US" altLang="ja-JP"/>
              <a:t>Slide </a:t>
            </a:r>
            <a:fld id="{6BD38794-CF09-42F4-8D17-2DE283522FD3}"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r>
              <a:rPr lang="en-US" altLang="ja-JP" smtClean="0"/>
              <a:t>March 15, 2012</a:t>
            </a:r>
            <a:endParaRPr lang="en-US" altLang="ja-JP"/>
          </a:p>
        </p:txBody>
      </p:sp>
      <p:sp>
        <p:nvSpPr>
          <p:cNvPr id="8" name="フッター プレースホルダ 7"/>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9" name="スライド番号プレースホルダ 8"/>
          <p:cNvSpPr>
            <a:spLocks noGrp="1"/>
          </p:cNvSpPr>
          <p:nvPr>
            <p:ph type="sldNum" sz="quarter" idx="12"/>
          </p:nvPr>
        </p:nvSpPr>
        <p:spPr/>
        <p:txBody>
          <a:bodyPr/>
          <a:lstStyle>
            <a:lvl1pPr>
              <a:defRPr/>
            </a:lvl1pPr>
          </a:lstStyle>
          <a:p>
            <a:r>
              <a:rPr lang="en-US" altLang="ja-JP"/>
              <a:t>Slide </a:t>
            </a:r>
            <a:fld id="{701B6CD4-F0E4-4503-A6A8-8E5397E9284B}"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r>
              <a:rPr lang="en-US" altLang="ja-JP" smtClean="0"/>
              <a:t>March 15, 2012</a:t>
            </a:r>
            <a:endParaRPr lang="en-US" altLang="ja-JP"/>
          </a:p>
        </p:txBody>
      </p:sp>
      <p:sp>
        <p:nvSpPr>
          <p:cNvPr id="4" name="フッター プレースホルダ 3"/>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5" name="スライド番号プレースホルダ 4"/>
          <p:cNvSpPr>
            <a:spLocks noGrp="1"/>
          </p:cNvSpPr>
          <p:nvPr>
            <p:ph type="sldNum" sz="quarter" idx="12"/>
          </p:nvPr>
        </p:nvSpPr>
        <p:spPr/>
        <p:txBody>
          <a:bodyPr/>
          <a:lstStyle>
            <a:lvl1pPr>
              <a:defRPr/>
            </a:lvl1pPr>
          </a:lstStyle>
          <a:p>
            <a:r>
              <a:rPr lang="en-US" altLang="ja-JP"/>
              <a:t>Slide </a:t>
            </a:r>
            <a:fld id="{9A8650F2-F17B-4903-BB1A-46F71895656B}"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dirty="0" smtClean="0"/>
              <a:t>March 15, 2012</a:t>
            </a:r>
            <a:endParaRPr lang="en-US" altLang="ja-JP" dirty="0"/>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smtClean="0"/>
              <a:t>Slide </a:t>
            </a:r>
            <a:fld id="{F9E575C7-AA80-4EB1-82FB-E02A5F786BE0}" type="slidenum">
              <a:rPr lang="en-US" altLang="ja-JP" smtClean="0"/>
              <a:pPr/>
              <a:t>‹#›</a:t>
            </a:fld>
            <a:endParaRPr lang="en-US" altLang="ja-JP"/>
          </a:p>
        </p:txBody>
      </p:sp>
    </p:spTree>
    <p:extLst>
      <p:ext uri="{BB962C8B-B14F-4D97-AF65-F5344CB8AC3E}">
        <p14:creationId xmlns:p14="http://schemas.microsoft.com/office/powerpoint/2010/main" val="37746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r>
              <a:rPr lang="en-US" altLang="ja-JP" smtClean="0"/>
              <a:t>March 15, 2012</a:t>
            </a:r>
            <a:endParaRPr lang="en-US" altLang="ja-JP"/>
          </a:p>
        </p:txBody>
      </p:sp>
      <p:sp>
        <p:nvSpPr>
          <p:cNvPr id="3" name="フッター プレースホルダ 2"/>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4" name="スライド番号プレースホルダ 3"/>
          <p:cNvSpPr>
            <a:spLocks noGrp="1"/>
          </p:cNvSpPr>
          <p:nvPr>
            <p:ph type="sldNum" sz="quarter" idx="12"/>
          </p:nvPr>
        </p:nvSpPr>
        <p:spPr/>
        <p:txBody>
          <a:bodyPr/>
          <a:lstStyle>
            <a:lvl1pPr>
              <a:defRPr/>
            </a:lvl1pPr>
          </a:lstStyle>
          <a:p>
            <a:r>
              <a:rPr lang="en-US" altLang="ja-JP"/>
              <a:t>Slide </a:t>
            </a:r>
            <a:fld id="{3CC51840-E056-40D1-8D7C-AACDEE9FEEB4}" type="slidenum">
              <a:rPr lang="en-US" altLang="ja-JP"/>
              <a:pPr/>
              <a:t>‹#›</a:t>
            </a:fld>
            <a:endParaRPr lang="en-US" altLang="ja-JP"/>
          </a:p>
        </p:txBody>
      </p:sp>
      <p:sp>
        <p:nvSpPr>
          <p:cNvPr id="5" name="タイトル 4"/>
          <p:cNvSpPr>
            <a:spLocks noGrp="1"/>
          </p:cNvSpPr>
          <p:nvPr>
            <p:ph type="title"/>
          </p:nvPr>
        </p:nvSpPr>
        <p:spPr/>
        <p:txBody>
          <a:bodyPr/>
          <a:lstStyle/>
          <a:p>
            <a:r>
              <a:rPr kumimoji="1" lang="ja-JP" altLang="en-US" smtClean="0"/>
              <a:t>マスター タイトルの書式設定</a:t>
            </a:r>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r>
              <a:rPr lang="en-US" altLang="ja-JP" smtClean="0"/>
              <a:t>March 15, 2012</a:t>
            </a:r>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r>
              <a:rPr lang="en-US" altLang="ja-JP"/>
              <a:t>Slide </a:t>
            </a:r>
            <a:fld id="{572CD3B2-7908-4CD1-A2EC-BE77FF999991}"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smtClean="0"/>
              <a:t>March 15, 2012</a:t>
            </a:r>
            <a:endParaRPr lang="en-US" altLang="ja-JP"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dirty="0" smtClean="0"/>
              <a:t>&lt;</a:t>
            </a:r>
            <a:r>
              <a:rPr lang="en-US" altLang="ja-JP" dirty="0" err="1" smtClean="0"/>
              <a:t>Shu</a:t>
            </a:r>
            <a:r>
              <a:rPr lang="en-US" altLang="ja-JP" dirty="0" smtClean="0"/>
              <a:t> Kato&gt;, &lt;Tohoku University&gt;</a:t>
            </a:r>
            <a:endParaRPr lang="en-US" altLang="ja-JP"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a:t>Slide </a:t>
            </a:r>
            <a:fld id="{F9E575C7-AA80-4EB1-82FB-E02A5F786BE0}" type="slidenum">
              <a:rPr lang="en-US" altLang="ja-JP"/>
              <a:pPr/>
              <a:t>‹#›</a:t>
            </a:fld>
            <a:endParaRPr lang="en-US" altLang="ja-JP"/>
          </a:p>
        </p:txBody>
      </p:sp>
      <p:sp>
        <p:nvSpPr>
          <p:cNvPr id="1031" name="Rectangle 7"/>
          <p:cNvSpPr>
            <a:spLocks noChangeArrowheads="1"/>
          </p:cNvSpPr>
          <p:nvPr/>
        </p:nvSpPr>
        <p:spPr bwMode="auto">
          <a:xfrm>
            <a:off x="3347864" y="394156"/>
            <a:ext cx="5110336" cy="215444"/>
          </a:xfrm>
          <a:prstGeom prst="rect">
            <a:avLst/>
          </a:prstGeom>
          <a:noFill/>
          <a:ln w="9525">
            <a:noFill/>
            <a:miter lim="800000"/>
            <a:headEnd/>
            <a:tailEnd/>
          </a:ln>
          <a:effectLst/>
        </p:spPr>
        <p:txBody>
          <a:bodyPr wrap="square" lIns="0" tIns="0" rIns="0" bIns="0" anchor="b">
            <a:spAutoFit/>
          </a:bodyPr>
          <a:lstStyle/>
          <a:p>
            <a:pPr lvl="4" algn="r"/>
            <a:r>
              <a:rPr lang="en-US" altLang="ja-JP" sz="1400" b="1" dirty="0">
                <a:ea typeface="ＭＳ Ｐゴシック" charset="-128"/>
              </a:rPr>
              <a:t>doc.: </a:t>
            </a:r>
            <a:r>
              <a:rPr lang="en-US" altLang="ja-JP" sz="1400" b="1" dirty="0" smtClean="0">
                <a:ea typeface="ＭＳ Ｐゴシック" charset="-128"/>
              </a:rPr>
              <a:t>IEEE </a:t>
            </a:r>
            <a:r>
              <a:rPr lang="en-US" altLang="ja-JP" sz="1400" b="1" dirty="0" smtClean="0">
                <a:ea typeface="ＭＳ Ｐゴシック" charset="-128"/>
              </a:rPr>
              <a:t>802.15-12-0189-00-004k</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ltLang="ja-JP">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 id="2147483658" r:id="rId11"/>
    <p:sldLayoutId id="2147483659" r:id="rId12"/>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E461F-7AE7-4E26-BF22-25CCA9E20466}" type="datetimeFigureOut">
              <a:rPr kumimoji="1" lang="ja-JP" altLang="en-US" smtClean="0"/>
              <a:t>2012/3/16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1045940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C929A-8D5E-4FAD-91CF-231913793CB5}" type="datetimeFigureOut">
              <a:rPr kumimoji="1" lang="ja-JP" altLang="en-US" smtClean="0"/>
              <a:t>2012/3/16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35126269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 2"/>
          <p:cNvSpPr>
            <a:spLocks noGrp="1"/>
          </p:cNvSpPr>
          <p:nvPr>
            <p:ph type="ftr" sz="quarter" idx="11"/>
          </p:nvPr>
        </p:nvSpPr>
        <p:spPr/>
        <p:txBody>
          <a:bodyPr/>
          <a:lstStyle/>
          <a:p>
            <a:r>
              <a:rPr lang="en-US" altLang="ja-JP" smtClean="0"/>
              <a:t>&lt;Shu Kato&gt;, &lt;Tohoku University&gt;</a:t>
            </a:r>
            <a:endParaRPr lang="en-US" altLang="ja-JP"/>
          </a:p>
        </p:txBody>
      </p:sp>
      <p:sp>
        <p:nvSpPr>
          <p:cNvPr id="6" name="スライド番号プレースホルダ 3"/>
          <p:cNvSpPr>
            <a:spLocks noGrp="1"/>
          </p:cNvSpPr>
          <p:nvPr>
            <p:ph type="sldNum" sz="quarter" idx="12"/>
          </p:nvPr>
        </p:nvSpPr>
        <p:spPr/>
        <p:txBody>
          <a:bodyPr/>
          <a:lstStyle/>
          <a:p>
            <a:r>
              <a:rPr lang="en-US" altLang="ja-JP"/>
              <a:t>Slide </a:t>
            </a:r>
            <a:fld id="{25911F47-EE7D-4F2F-87FE-805CD7449DA6}" type="slidenum">
              <a:rPr lang="en-US" altLang="ja-JP"/>
              <a:pPr/>
              <a:t>1</a:t>
            </a:fld>
            <a:endParaRPr lang="en-US" altLang="ja-JP"/>
          </a:p>
        </p:txBody>
      </p:sp>
      <p:sp>
        <p:nvSpPr>
          <p:cNvPr id="27651" name="Rectangle 3"/>
          <p:cNvSpPr>
            <a:spLocks noChangeArrowheads="1"/>
          </p:cNvSpPr>
          <p:nvPr/>
        </p:nvSpPr>
        <p:spPr bwMode="auto">
          <a:xfrm>
            <a:off x="152400" y="609600"/>
            <a:ext cx="8991600" cy="4980851"/>
          </a:xfrm>
          <a:prstGeom prst="rect">
            <a:avLst/>
          </a:prstGeom>
          <a:noFill/>
          <a:ln w="12700">
            <a:noFill/>
            <a:miter lim="800000"/>
            <a:headEnd type="none" w="sm" len="sm"/>
            <a:tailEnd type="none" w="sm" len="sm"/>
          </a:ln>
          <a:effec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Submission Title: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kumimoji="1" lang="en-US" altLang="ja-JP" sz="1600" b="1" dirty="0">
                <a:solidFill>
                  <a:srgbClr val="060FBA"/>
                </a:solidFill>
                <a:latin typeface="Arial" pitchFamily="34" charset="0"/>
                <a:cs typeface="Arial" pitchFamily="34" charset="0"/>
              </a:rPr>
              <a:t>Proposed 900 MHz and 430 MHz Channelization in for IEEE802.15.4k </a:t>
            </a:r>
            <a:r>
              <a:rPr lang="en-US" altLang="ja-JP" sz="1600" dirty="0" smtClean="0">
                <a:solidFill>
                  <a:schemeClr val="tx2"/>
                </a:solidFill>
                <a:ea typeface="ＭＳ Ｐゴシック" charset="-128"/>
              </a:rPr>
              <a:t>]</a:t>
            </a:r>
            <a:r>
              <a:rPr lang="en-US" altLang="ja-JP" sz="1600" dirty="0">
                <a:solidFill>
                  <a:schemeClr val="tx2"/>
                </a:solidFill>
                <a:ea typeface="ＭＳ Ｐゴシック" charset="-128"/>
              </a:rPr>
              <a:t>	</a:t>
            </a:r>
          </a:p>
          <a:p>
            <a:r>
              <a:rPr lang="en-US" altLang="ja-JP" sz="1600" b="1" dirty="0">
                <a:solidFill>
                  <a:schemeClr val="tx2"/>
                </a:solidFill>
                <a:ea typeface="ＭＳ Ｐゴシック" charset="-128"/>
              </a:rPr>
              <a:t>Date Submitted: </a:t>
            </a:r>
            <a:r>
              <a:rPr lang="en-US" altLang="ja-JP" sz="1600" dirty="0" smtClean="0">
                <a:solidFill>
                  <a:schemeClr val="tx2"/>
                </a:solidFill>
                <a:ea typeface="ＭＳ Ｐゴシック" charset="-128"/>
              </a:rPr>
              <a:t>[</a:t>
            </a:r>
            <a:r>
              <a:rPr lang="en-US" altLang="ja-JP" sz="1600" dirty="0" smtClean="0">
                <a:ea typeface="ＭＳ Ｐゴシック" charset="-128"/>
              </a:rPr>
              <a:t>15 March, 2012</a:t>
            </a:r>
            <a:r>
              <a:rPr lang="en-US" altLang="ja-JP" sz="1600" dirty="0" smtClean="0">
                <a:solidFill>
                  <a:schemeClr val="tx2"/>
                </a:solidFill>
                <a:ea typeface="ＭＳ Ｐゴシック" charset="-128"/>
              </a:rPr>
              <a:t>]</a:t>
            </a:r>
            <a:r>
              <a:rPr lang="en-US" altLang="ja-JP" sz="1600" dirty="0">
                <a:solidFill>
                  <a:schemeClr val="tx2"/>
                </a:solidFill>
                <a:ea typeface="ＭＳ Ｐゴシック" charset="-128"/>
              </a:rPr>
              <a:t>	</a:t>
            </a:r>
          </a:p>
          <a:p>
            <a:r>
              <a:rPr lang="en-US" altLang="ja-JP" sz="1600" b="1" dirty="0">
                <a:solidFill>
                  <a:schemeClr val="tx2"/>
                </a:solidFill>
                <a:ea typeface="ＭＳ Ｐゴシック" charset="-128"/>
              </a:rPr>
              <a:t>Source: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[Shu Kato, </a:t>
            </a:r>
            <a:r>
              <a:rPr lang="en-US" altLang="ja-JP" sz="1600" dirty="0" err="1" smtClean="0">
                <a:solidFill>
                  <a:schemeClr val="tx2"/>
                </a:solidFill>
                <a:ea typeface="ＭＳ Ｐゴシック" charset="-128"/>
              </a:rPr>
              <a:t>Hirokazu</a:t>
            </a:r>
            <a:r>
              <a:rPr lang="en-US" altLang="ja-JP" sz="1600" dirty="0" smtClean="0">
                <a:solidFill>
                  <a:schemeClr val="tx2"/>
                </a:solidFill>
                <a:ea typeface="ＭＳ Ｐゴシック" charset="-128"/>
              </a:rPr>
              <a:t> Sawada, Hiroyuki Nakase] </a:t>
            </a:r>
            <a:r>
              <a:rPr lang="en-US" altLang="ja-JP" sz="1600" dirty="0">
                <a:solidFill>
                  <a:schemeClr val="tx2"/>
                </a:solidFill>
                <a:ea typeface="ＭＳ Ｐゴシック" charset="-128"/>
              </a:rPr>
              <a:t>Company </a:t>
            </a:r>
            <a:r>
              <a:rPr lang="en-US" altLang="ja-JP" sz="1600" dirty="0" smtClean="0">
                <a:solidFill>
                  <a:schemeClr val="tx2"/>
                </a:solidFill>
                <a:ea typeface="ＭＳ Ｐゴシック" charset="-128"/>
              </a:rPr>
              <a:t>[ Tohoku University]</a:t>
            </a:r>
            <a:endParaRPr lang="en-US" altLang="ja-JP" sz="1600" dirty="0">
              <a:solidFill>
                <a:schemeClr val="tx2"/>
              </a:solidFill>
              <a:ea typeface="ＭＳ Ｐゴシック" charset="-128"/>
            </a:endParaRPr>
          </a:p>
          <a:p>
            <a:r>
              <a:rPr lang="en-US" altLang="ja-JP" sz="1600" dirty="0">
                <a:solidFill>
                  <a:schemeClr val="tx2"/>
                </a:solidFill>
                <a:ea typeface="ＭＳ Ｐゴシック" charset="-128"/>
              </a:rPr>
              <a:t>Address </a:t>
            </a:r>
            <a:r>
              <a:rPr lang="en-US" altLang="ja-JP" sz="1600" dirty="0" smtClean="0">
                <a:solidFill>
                  <a:schemeClr val="tx2"/>
                </a:solidFill>
                <a:ea typeface="ＭＳ Ｐゴシック" charset="-128"/>
              </a:rPr>
              <a:t>[2-1-1, </a:t>
            </a:r>
            <a:r>
              <a:rPr lang="en-US" altLang="ja-JP" sz="1600" dirty="0" err="1" smtClean="0">
                <a:solidFill>
                  <a:schemeClr val="tx2"/>
                </a:solidFill>
                <a:ea typeface="ＭＳ Ｐゴシック" charset="-128"/>
              </a:rPr>
              <a:t>Katahira</a:t>
            </a:r>
            <a:r>
              <a:rPr lang="en-US" altLang="ja-JP" sz="1600" dirty="0" smtClean="0">
                <a:solidFill>
                  <a:schemeClr val="tx2"/>
                </a:solidFill>
                <a:ea typeface="ＭＳ Ｐゴシック" charset="-128"/>
              </a:rPr>
              <a:t>, Aoba-</a:t>
            </a:r>
            <a:r>
              <a:rPr lang="en-US" altLang="ja-JP" sz="1600" dirty="0" err="1" smtClean="0">
                <a:solidFill>
                  <a:schemeClr val="tx2"/>
                </a:solidFill>
                <a:ea typeface="ＭＳ Ｐゴシック" charset="-128"/>
              </a:rPr>
              <a:t>ku</a:t>
            </a:r>
            <a:r>
              <a:rPr lang="en-US" altLang="ja-JP" sz="1600" dirty="0" smtClean="0">
                <a:solidFill>
                  <a:schemeClr val="tx2"/>
                </a:solidFill>
                <a:ea typeface="ＭＳ Ｐゴシック" charset="-128"/>
              </a:rPr>
              <a:t>, Sendai, Miyagi, Japan]</a:t>
            </a:r>
            <a:endParaRPr lang="en-US" altLang="ja-JP" sz="1600" dirty="0">
              <a:solidFill>
                <a:schemeClr val="tx2"/>
              </a:solidFill>
              <a:ea typeface="ＭＳ Ｐゴシック" charset="-128"/>
            </a:endParaRPr>
          </a:p>
          <a:p>
            <a:r>
              <a:rPr lang="en-US" altLang="ja-JP" sz="1600" dirty="0">
                <a:solidFill>
                  <a:schemeClr val="tx2"/>
                </a:solidFill>
                <a:ea typeface="ＭＳ Ｐゴシック" charset="-128"/>
              </a:rPr>
              <a:t>Voice</a:t>
            </a:r>
            <a:r>
              <a:rPr lang="en-US" altLang="ja-JP" sz="1600" dirty="0" smtClean="0">
                <a:solidFill>
                  <a:schemeClr val="tx2"/>
                </a:solidFill>
                <a:ea typeface="ＭＳ Ｐゴシック" charset="-128"/>
              </a:rPr>
              <a:t>:[+81-22-217-5506], </a:t>
            </a:r>
            <a:r>
              <a:rPr lang="en-US" altLang="ja-JP" sz="1600" dirty="0">
                <a:solidFill>
                  <a:schemeClr val="tx2"/>
                </a:solidFill>
                <a:ea typeface="ＭＳ Ｐゴシック" charset="-128"/>
              </a:rPr>
              <a:t>FAX: </a:t>
            </a:r>
            <a:r>
              <a:rPr lang="en-US" altLang="ja-JP" sz="1600" dirty="0" smtClean="0">
                <a:solidFill>
                  <a:schemeClr val="tx2"/>
                </a:solidFill>
                <a:ea typeface="ＭＳ Ｐゴシック" charset="-128"/>
              </a:rPr>
              <a:t>[+81-22-217-5476], </a:t>
            </a:r>
            <a:r>
              <a:rPr lang="en-US" altLang="ja-JP" sz="1600" dirty="0">
                <a:solidFill>
                  <a:schemeClr val="tx2"/>
                </a:solidFill>
                <a:ea typeface="ＭＳ Ｐゴシック" charset="-128"/>
              </a:rPr>
              <a:t>E-Mail</a:t>
            </a:r>
            <a:r>
              <a:rPr lang="en-US" altLang="ja-JP" sz="1600" dirty="0" smtClean="0">
                <a:solidFill>
                  <a:schemeClr val="tx2"/>
                </a:solidFill>
                <a:ea typeface="ＭＳ Ｐゴシック" charset="-128"/>
              </a:rPr>
              <a:t>:[shukato@riec.tohoku.ac.jp]</a:t>
            </a:r>
            <a:r>
              <a:rPr lang="en-US" altLang="ja-JP" sz="1600" dirty="0">
                <a:solidFill>
                  <a:schemeClr val="tx2"/>
                </a:solidFill>
                <a:ea typeface="ＭＳ Ｐゴシック" charset="-128"/>
              </a:rPr>
              <a:t>	</a:t>
            </a:r>
          </a:p>
          <a:p>
            <a:pPr>
              <a:spcBef>
                <a:spcPts val="600"/>
              </a:spcBef>
              <a:spcAft>
                <a:spcPts val="600"/>
              </a:spcAft>
            </a:pPr>
            <a:r>
              <a:rPr lang="en-US" altLang="ja-JP" sz="1600" b="1" dirty="0">
                <a:solidFill>
                  <a:schemeClr val="tx2"/>
                </a:solidFill>
                <a:ea typeface="ＭＳ Ｐゴシック" charset="-128"/>
              </a:rPr>
              <a:t>Re: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[Channelization in Japan for 8082.15.4k]</a:t>
            </a:r>
            <a:endParaRPr lang="en-US" altLang="ja-JP" sz="1600" dirty="0">
              <a:solidFill>
                <a:schemeClr val="tx2"/>
              </a:solidFill>
              <a:ea typeface="ＭＳ Ｐゴシック" charset="-128"/>
            </a:endParaRPr>
          </a:p>
          <a:p>
            <a:pPr>
              <a:spcBef>
                <a:spcPts val="100"/>
              </a:spcBef>
              <a:spcAft>
                <a:spcPts val="100"/>
              </a:spcAft>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[900 MHz and 430 MHz Channelization for </a:t>
            </a:r>
            <a:r>
              <a:rPr lang="en-US" altLang="ja-JP" sz="1600" dirty="0" smtClean="0"/>
              <a:t>IEEE is proposed]</a:t>
            </a:r>
            <a:endParaRPr lang="en-US" altLang="ja-JP" sz="1600"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[Presented to the IEEE802.15.4k LECIM task group for </a:t>
            </a:r>
            <a:r>
              <a:rPr lang="en-US" altLang="ja-JP" sz="1600" dirty="0" smtClean="0">
                <a:solidFill>
                  <a:schemeClr val="tx2"/>
                </a:solidFill>
                <a:ea typeface="ＭＳ Ｐゴシック" pitchFamily="34" charset="-128"/>
              </a:rPr>
              <a:t>consideration</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2" name="日付プレースホルダー 1"/>
          <p:cNvSpPr>
            <a:spLocks noGrp="1"/>
          </p:cNvSpPr>
          <p:nvPr>
            <p:ph type="dt" sz="half" idx="10"/>
          </p:nvPr>
        </p:nvSpPr>
        <p:spPr/>
        <p:txBody>
          <a:bodyPr/>
          <a:lstStyle/>
          <a:p>
            <a:r>
              <a:rPr lang="en-US" altLang="ja-JP" smtClean="0"/>
              <a:t>March 15, 2012</a:t>
            </a:r>
            <a:endParaRPr lang="en-US" altLang="ja-JP"/>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43891"/>
            <a:ext cx="7488832" cy="274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69" y="4149080"/>
            <a:ext cx="841436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23527" y="652626"/>
            <a:ext cx="8564611" cy="369332"/>
          </a:xfrm>
          <a:prstGeom prst="rect">
            <a:avLst/>
          </a:prstGeom>
          <a:noFill/>
        </p:spPr>
        <p:txBody>
          <a:bodyPr wrap="square" rtlCol="0">
            <a:spAutoFit/>
          </a:bodyPr>
          <a:lstStyle/>
          <a:p>
            <a:r>
              <a:rPr lang="en-US" altLang="ja-JP" sz="1800" b="1" dirty="0">
                <a:solidFill>
                  <a:srgbClr val="060FBA"/>
                </a:solidFill>
              </a:rPr>
              <a:t>6</a:t>
            </a:r>
            <a:r>
              <a:rPr kumimoji="1" lang="en-US" altLang="ja-JP" sz="1800" b="1" dirty="0" smtClean="0">
                <a:solidFill>
                  <a:srgbClr val="060FBA"/>
                </a:solidFill>
              </a:rPr>
              <a:t>00 kHz channels </a:t>
            </a:r>
            <a:r>
              <a:rPr kumimoji="1" lang="en-US" altLang="ja-JP" sz="1800" b="1" dirty="0" smtClean="0"/>
              <a:t>by combing </a:t>
            </a:r>
            <a:r>
              <a:rPr lang="en-US" altLang="ja-JP" sz="1800" b="1" dirty="0" smtClean="0"/>
              <a:t>three </a:t>
            </a:r>
            <a:r>
              <a:rPr kumimoji="1" lang="en-US" altLang="ja-JP" sz="1800" b="1" dirty="0" smtClean="0"/>
              <a:t>unit channels (for 250 </a:t>
            </a:r>
            <a:r>
              <a:rPr kumimoji="1" lang="en-US" altLang="ja-JP" sz="1800" b="1" dirty="0" err="1" smtClean="0"/>
              <a:t>mW</a:t>
            </a:r>
            <a:r>
              <a:rPr kumimoji="1" lang="en-US" altLang="ja-JP" sz="1800" b="1" dirty="0" smtClean="0"/>
              <a:t> Transmission) </a:t>
            </a:r>
            <a:endParaRPr kumimoji="1" lang="ja-JP" altLang="en-US" sz="1800" b="1" dirty="0"/>
          </a:p>
        </p:txBody>
      </p:sp>
      <p:sp>
        <p:nvSpPr>
          <p:cNvPr id="5" name="テキスト ボックス 4"/>
          <p:cNvSpPr txBox="1"/>
          <p:nvPr/>
        </p:nvSpPr>
        <p:spPr>
          <a:xfrm>
            <a:off x="323528" y="3779748"/>
            <a:ext cx="8564611" cy="369332"/>
          </a:xfrm>
          <a:prstGeom prst="rect">
            <a:avLst/>
          </a:prstGeom>
          <a:noFill/>
        </p:spPr>
        <p:txBody>
          <a:bodyPr wrap="square" rtlCol="0">
            <a:spAutoFit/>
          </a:bodyPr>
          <a:lstStyle/>
          <a:p>
            <a:r>
              <a:rPr lang="en-US" altLang="ja-JP" sz="1800" b="1" dirty="0" smtClean="0">
                <a:solidFill>
                  <a:srgbClr val="060FBA"/>
                </a:solidFill>
              </a:rPr>
              <a:t>1 M</a:t>
            </a:r>
            <a:r>
              <a:rPr kumimoji="1" lang="en-US" altLang="ja-JP" sz="1800" b="1" dirty="0" smtClean="0">
                <a:solidFill>
                  <a:srgbClr val="060FBA"/>
                </a:solidFill>
              </a:rPr>
              <a:t>Hz channels </a:t>
            </a:r>
            <a:r>
              <a:rPr kumimoji="1" lang="en-US" altLang="ja-JP" sz="1800" b="1" dirty="0" smtClean="0"/>
              <a:t>by combing </a:t>
            </a:r>
            <a:r>
              <a:rPr lang="en-US" altLang="ja-JP" sz="1800" b="1" dirty="0" smtClean="0"/>
              <a:t>five </a:t>
            </a:r>
            <a:r>
              <a:rPr kumimoji="1" lang="en-US" altLang="ja-JP" sz="1800" b="1" dirty="0" smtClean="0"/>
              <a:t>unit channels (for 250 </a:t>
            </a:r>
            <a:r>
              <a:rPr kumimoji="1" lang="en-US" altLang="ja-JP" sz="1800" b="1" dirty="0" err="1" smtClean="0"/>
              <a:t>mW</a:t>
            </a:r>
            <a:r>
              <a:rPr kumimoji="1" lang="en-US" altLang="ja-JP" sz="1800" b="1" dirty="0" smtClean="0"/>
              <a:t> Transmission) </a:t>
            </a:r>
            <a:endParaRPr kumimoji="1" lang="ja-JP" altLang="en-US" sz="1800" b="1" dirty="0"/>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3" name="スライド番号プレースホルダー 2"/>
          <p:cNvSpPr>
            <a:spLocks noGrp="1"/>
          </p:cNvSpPr>
          <p:nvPr>
            <p:ph type="sldNum" sz="quarter" idx="12"/>
          </p:nvPr>
        </p:nvSpPr>
        <p:spPr/>
        <p:txBody>
          <a:bodyPr/>
          <a:lstStyle/>
          <a:p>
            <a:r>
              <a:rPr lang="en-US" altLang="ja-JP" smtClean="0"/>
              <a:t>Slide </a:t>
            </a:r>
            <a:fld id="{3CC51840-E056-40D1-8D7C-AACDEE9FEEB4}" type="slidenum">
              <a:rPr lang="en-US" altLang="ja-JP" smtClean="0"/>
              <a:pPr/>
              <a:t>10</a:t>
            </a:fld>
            <a:endParaRPr lang="en-US" altLang="ja-JP"/>
          </a:p>
        </p:txBody>
      </p:sp>
      <p:sp>
        <p:nvSpPr>
          <p:cNvPr id="6" name="日付プレースホルダー 5"/>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313090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矢印コネクタ 2"/>
          <p:cNvCxnSpPr/>
          <p:nvPr/>
        </p:nvCxnSpPr>
        <p:spPr>
          <a:xfrm>
            <a:off x="539552" y="5733256"/>
            <a:ext cx="81369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フリーフォーム 3"/>
          <p:cNvSpPr/>
          <p:nvPr/>
        </p:nvSpPr>
        <p:spPr>
          <a:xfrm>
            <a:off x="611561" y="2033845"/>
            <a:ext cx="4752528" cy="2880320"/>
          </a:xfrm>
          <a:custGeom>
            <a:avLst/>
            <a:gdLst>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18" fmla="*/ 4815192 w 4824919"/>
              <a:gd name="connsiteY18" fmla="*/ 22957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36239 w 4824919"/>
              <a:gd name="connsiteY3" fmla="*/ 2574659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792312 w 4824919"/>
              <a:gd name="connsiteY11" fmla="*/ 625324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38003 w 4824919"/>
              <a:gd name="connsiteY11" fmla="*/ 625324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63860 w 4824919"/>
              <a:gd name="connsiteY10" fmla="*/ 625324 h 2840477"/>
              <a:gd name="connsiteX11" fmla="*/ 3838003 w 4824919"/>
              <a:gd name="connsiteY11" fmla="*/ 625324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63860 w 4824919"/>
              <a:gd name="connsiteY10" fmla="*/ 625324 h 2840477"/>
              <a:gd name="connsiteX11" fmla="*/ 3838003 w 4824919"/>
              <a:gd name="connsiteY11" fmla="*/ 625324 h 2840477"/>
              <a:gd name="connsiteX12" fmla="*/ 3838003 w 4824919"/>
              <a:gd name="connsiteY12" fmla="*/ 5081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49217 w 4824919"/>
              <a:gd name="connsiteY15" fmla="*/ 620243 h 2835396"/>
              <a:gd name="connsiteX16" fmla="*/ 4241260 w 4824919"/>
              <a:gd name="connsiteY16" fmla="*/ 1833447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49217 w 4824919"/>
              <a:gd name="connsiteY15" fmla="*/ 620243 h 2835396"/>
              <a:gd name="connsiteX16" fmla="*/ 4249217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49217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112146 w 4824919"/>
              <a:gd name="connsiteY13" fmla="*/ 0 h 2835396"/>
              <a:gd name="connsiteX14" fmla="*/ 4020765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112146 w 4824919"/>
              <a:gd name="connsiteY13" fmla="*/ 0 h 2835396"/>
              <a:gd name="connsiteX14" fmla="*/ 4112146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746622 w 4824919"/>
              <a:gd name="connsiteY12" fmla="*/ 0 h 2835396"/>
              <a:gd name="connsiteX13" fmla="*/ 4112146 w 4824919"/>
              <a:gd name="connsiteY13" fmla="*/ 0 h 2835396"/>
              <a:gd name="connsiteX14" fmla="*/ 4112146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746622 w 4824919"/>
              <a:gd name="connsiteY11" fmla="*/ 620243 h 2835396"/>
              <a:gd name="connsiteX12" fmla="*/ 3746622 w 4824919"/>
              <a:gd name="connsiteY12" fmla="*/ 0 h 2835396"/>
              <a:gd name="connsiteX13" fmla="*/ 4112146 w 4824919"/>
              <a:gd name="connsiteY13" fmla="*/ 0 h 2835396"/>
              <a:gd name="connsiteX14" fmla="*/ 4112146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24919" h="2835396">
                <a:moveTo>
                  <a:pt x="0" y="2232281"/>
                </a:moveTo>
                <a:lnTo>
                  <a:pt x="719847" y="2232281"/>
                </a:lnTo>
                <a:lnTo>
                  <a:pt x="731047" y="2613881"/>
                </a:lnTo>
                <a:lnTo>
                  <a:pt x="1781929" y="2613881"/>
                </a:lnTo>
                <a:lnTo>
                  <a:pt x="1781929" y="2835396"/>
                </a:lnTo>
                <a:lnTo>
                  <a:pt x="2421597" y="2835396"/>
                </a:lnTo>
                <a:lnTo>
                  <a:pt x="2421597" y="2259456"/>
                </a:lnTo>
                <a:lnTo>
                  <a:pt x="3061264" y="2259456"/>
                </a:lnTo>
                <a:lnTo>
                  <a:pt x="3054485" y="1833447"/>
                </a:lnTo>
                <a:lnTo>
                  <a:pt x="3579779" y="1833447"/>
                </a:lnTo>
                <a:lnTo>
                  <a:pt x="3563860" y="620243"/>
                </a:lnTo>
                <a:lnTo>
                  <a:pt x="3746622" y="620243"/>
                </a:lnTo>
                <a:lnTo>
                  <a:pt x="3746622" y="0"/>
                </a:lnTo>
                <a:lnTo>
                  <a:pt x="4112146" y="0"/>
                </a:lnTo>
                <a:lnTo>
                  <a:pt x="4112146" y="620243"/>
                </a:lnTo>
                <a:lnTo>
                  <a:pt x="4294908" y="620243"/>
                </a:lnTo>
                <a:cubicBezTo>
                  <a:pt x="4292256" y="1024644"/>
                  <a:pt x="4297560" y="1412025"/>
                  <a:pt x="4294908" y="1816426"/>
                </a:cubicBezTo>
                <a:lnTo>
                  <a:pt x="4824919" y="1833447"/>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フリーフォーム 7"/>
          <p:cNvSpPr/>
          <p:nvPr/>
        </p:nvSpPr>
        <p:spPr>
          <a:xfrm flipH="1">
            <a:off x="5364088" y="3906053"/>
            <a:ext cx="2952328" cy="1008112"/>
          </a:xfrm>
          <a:custGeom>
            <a:avLst/>
            <a:gdLst>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18" fmla="*/ 4815192 w 4824919"/>
              <a:gd name="connsiteY18" fmla="*/ 22957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241260"/>
              <a:gd name="connsiteY0" fmla="*/ 2237362 h 2840477"/>
              <a:gd name="connsiteX1" fmla="*/ 719847 w 4241260"/>
              <a:gd name="connsiteY1" fmla="*/ 2237362 h 2840477"/>
              <a:gd name="connsiteX2" fmla="*/ 719847 w 4241260"/>
              <a:gd name="connsiteY2" fmla="*/ 2597285 h 2840477"/>
              <a:gd name="connsiteX3" fmla="*/ 1809345 w 4241260"/>
              <a:gd name="connsiteY3" fmla="*/ 2597285 h 2840477"/>
              <a:gd name="connsiteX4" fmla="*/ 1809345 w 4241260"/>
              <a:gd name="connsiteY4" fmla="*/ 2840477 h 2840477"/>
              <a:gd name="connsiteX5" fmla="*/ 2431915 w 4241260"/>
              <a:gd name="connsiteY5" fmla="*/ 2840477 h 2840477"/>
              <a:gd name="connsiteX6" fmla="*/ 2431915 w 4241260"/>
              <a:gd name="connsiteY6" fmla="*/ 2247090 h 2840477"/>
              <a:gd name="connsiteX7" fmla="*/ 3054485 w 4241260"/>
              <a:gd name="connsiteY7" fmla="*/ 2247090 h 2840477"/>
              <a:gd name="connsiteX8" fmla="*/ 3054485 w 4241260"/>
              <a:gd name="connsiteY8" fmla="*/ 1838528 h 2840477"/>
              <a:gd name="connsiteX9" fmla="*/ 3579779 w 4241260"/>
              <a:gd name="connsiteY9" fmla="*/ 1838528 h 2840477"/>
              <a:gd name="connsiteX10" fmla="*/ 3579779 w 4241260"/>
              <a:gd name="connsiteY10" fmla="*/ 593387 h 2840477"/>
              <a:gd name="connsiteX11" fmla="*/ 3822970 w 4241260"/>
              <a:gd name="connsiteY11" fmla="*/ 593387 h 2840477"/>
              <a:gd name="connsiteX12" fmla="*/ 3813243 w 4241260"/>
              <a:gd name="connsiteY12" fmla="*/ 0 h 2840477"/>
              <a:gd name="connsiteX13" fmla="*/ 3998068 w 4241260"/>
              <a:gd name="connsiteY13" fmla="*/ 0 h 2840477"/>
              <a:gd name="connsiteX14" fmla="*/ 4007796 w 4241260"/>
              <a:gd name="connsiteY14" fmla="*/ 593387 h 2840477"/>
              <a:gd name="connsiteX15" fmla="*/ 4241260 w 4241260"/>
              <a:gd name="connsiteY15" fmla="*/ 593387 h 2840477"/>
              <a:gd name="connsiteX16" fmla="*/ 4241260 w 4241260"/>
              <a:gd name="connsiteY16" fmla="*/ 1838528 h 2840477"/>
              <a:gd name="connsiteX0" fmla="*/ 0 w 4241260"/>
              <a:gd name="connsiteY0" fmla="*/ 2237362 h 2840477"/>
              <a:gd name="connsiteX1" fmla="*/ 719847 w 4241260"/>
              <a:gd name="connsiteY1" fmla="*/ 2237362 h 2840477"/>
              <a:gd name="connsiteX2" fmla="*/ 719847 w 4241260"/>
              <a:gd name="connsiteY2" fmla="*/ 2597285 h 2840477"/>
              <a:gd name="connsiteX3" fmla="*/ 1809345 w 4241260"/>
              <a:gd name="connsiteY3" fmla="*/ 2597285 h 2840477"/>
              <a:gd name="connsiteX4" fmla="*/ 1809345 w 4241260"/>
              <a:gd name="connsiteY4" fmla="*/ 2840477 h 2840477"/>
              <a:gd name="connsiteX5" fmla="*/ 2431915 w 4241260"/>
              <a:gd name="connsiteY5" fmla="*/ 2840477 h 2840477"/>
              <a:gd name="connsiteX6" fmla="*/ 2431915 w 4241260"/>
              <a:gd name="connsiteY6" fmla="*/ 2247090 h 2840477"/>
              <a:gd name="connsiteX7" fmla="*/ 3054485 w 4241260"/>
              <a:gd name="connsiteY7" fmla="*/ 2247090 h 2840477"/>
              <a:gd name="connsiteX8" fmla="*/ 3054485 w 4241260"/>
              <a:gd name="connsiteY8" fmla="*/ 1838528 h 2840477"/>
              <a:gd name="connsiteX9" fmla="*/ 3579779 w 4241260"/>
              <a:gd name="connsiteY9" fmla="*/ 1838528 h 2840477"/>
              <a:gd name="connsiteX10" fmla="*/ 3579779 w 4241260"/>
              <a:gd name="connsiteY10" fmla="*/ 593387 h 2840477"/>
              <a:gd name="connsiteX11" fmla="*/ 3822970 w 4241260"/>
              <a:gd name="connsiteY11" fmla="*/ 593387 h 2840477"/>
              <a:gd name="connsiteX12" fmla="*/ 3813243 w 4241260"/>
              <a:gd name="connsiteY12" fmla="*/ 0 h 2840477"/>
              <a:gd name="connsiteX13" fmla="*/ 3998068 w 4241260"/>
              <a:gd name="connsiteY13" fmla="*/ 0 h 2840477"/>
              <a:gd name="connsiteX14" fmla="*/ 4007796 w 4241260"/>
              <a:gd name="connsiteY14" fmla="*/ 593387 h 2840477"/>
              <a:gd name="connsiteX15" fmla="*/ 4241260 w 4241260"/>
              <a:gd name="connsiteY15" fmla="*/ 593387 h 2840477"/>
              <a:gd name="connsiteX0" fmla="*/ 0 w 4007796"/>
              <a:gd name="connsiteY0" fmla="*/ 2237362 h 2840477"/>
              <a:gd name="connsiteX1" fmla="*/ 719847 w 4007796"/>
              <a:gd name="connsiteY1" fmla="*/ 2237362 h 2840477"/>
              <a:gd name="connsiteX2" fmla="*/ 719847 w 4007796"/>
              <a:gd name="connsiteY2" fmla="*/ 2597285 h 2840477"/>
              <a:gd name="connsiteX3" fmla="*/ 1809345 w 4007796"/>
              <a:gd name="connsiteY3" fmla="*/ 2597285 h 2840477"/>
              <a:gd name="connsiteX4" fmla="*/ 1809345 w 4007796"/>
              <a:gd name="connsiteY4" fmla="*/ 2840477 h 2840477"/>
              <a:gd name="connsiteX5" fmla="*/ 2431915 w 4007796"/>
              <a:gd name="connsiteY5" fmla="*/ 2840477 h 2840477"/>
              <a:gd name="connsiteX6" fmla="*/ 2431915 w 4007796"/>
              <a:gd name="connsiteY6" fmla="*/ 2247090 h 2840477"/>
              <a:gd name="connsiteX7" fmla="*/ 3054485 w 4007796"/>
              <a:gd name="connsiteY7" fmla="*/ 2247090 h 2840477"/>
              <a:gd name="connsiteX8" fmla="*/ 3054485 w 4007796"/>
              <a:gd name="connsiteY8" fmla="*/ 1838528 h 2840477"/>
              <a:gd name="connsiteX9" fmla="*/ 3579779 w 4007796"/>
              <a:gd name="connsiteY9" fmla="*/ 1838528 h 2840477"/>
              <a:gd name="connsiteX10" fmla="*/ 3579779 w 4007796"/>
              <a:gd name="connsiteY10" fmla="*/ 593387 h 2840477"/>
              <a:gd name="connsiteX11" fmla="*/ 3822970 w 4007796"/>
              <a:gd name="connsiteY11" fmla="*/ 593387 h 2840477"/>
              <a:gd name="connsiteX12" fmla="*/ 3813243 w 4007796"/>
              <a:gd name="connsiteY12" fmla="*/ 0 h 2840477"/>
              <a:gd name="connsiteX13" fmla="*/ 3998068 w 4007796"/>
              <a:gd name="connsiteY13" fmla="*/ 0 h 2840477"/>
              <a:gd name="connsiteX14" fmla="*/ 4007796 w 4007796"/>
              <a:gd name="connsiteY14" fmla="*/ 593387 h 2840477"/>
              <a:gd name="connsiteX0" fmla="*/ 0 w 3998068"/>
              <a:gd name="connsiteY0" fmla="*/ 2237362 h 2840477"/>
              <a:gd name="connsiteX1" fmla="*/ 719847 w 3998068"/>
              <a:gd name="connsiteY1" fmla="*/ 2237362 h 2840477"/>
              <a:gd name="connsiteX2" fmla="*/ 719847 w 3998068"/>
              <a:gd name="connsiteY2" fmla="*/ 2597285 h 2840477"/>
              <a:gd name="connsiteX3" fmla="*/ 1809345 w 3998068"/>
              <a:gd name="connsiteY3" fmla="*/ 2597285 h 2840477"/>
              <a:gd name="connsiteX4" fmla="*/ 1809345 w 3998068"/>
              <a:gd name="connsiteY4" fmla="*/ 2840477 h 2840477"/>
              <a:gd name="connsiteX5" fmla="*/ 2431915 w 3998068"/>
              <a:gd name="connsiteY5" fmla="*/ 2840477 h 2840477"/>
              <a:gd name="connsiteX6" fmla="*/ 2431915 w 3998068"/>
              <a:gd name="connsiteY6" fmla="*/ 2247090 h 2840477"/>
              <a:gd name="connsiteX7" fmla="*/ 3054485 w 3998068"/>
              <a:gd name="connsiteY7" fmla="*/ 2247090 h 2840477"/>
              <a:gd name="connsiteX8" fmla="*/ 3054485 w 3998068"/>
              <a:gd name="connsiteY8" fmla="*/ 1838528 h 2840477"/>
              <a:gd name="connsiteX9" fmla="*/ 3579779 w 3998068"/>
              <a:gd name="connsiteY9" fmla="*/ 1838528 h 2840477"/>
              <a:gd name="connsiteX10" fmla="*/ 3579779 w 3998068"/>
              <a:gd name="connsiteY10" fmla="*/ 593387 h 2840477"/>
              <a:gd name="connsiteX11" fmla="*/ 3822970 w 3998068"/>
              <a:gd name="connsiteY11" fmla="*/ 593387 h 2840477"/>
              <a:gd name="connsiteX12" fmla="*/ 3813243 w 3998068"/>
              <a:gd name="connsiteY12" fmla="*/ 0 h 2840477"/>
              <a:gd name="connsiteX13" fmla="*/ 3998068 w 3998068"/>
              <a:gd name="connsiteY13" fmla="*/ 0 h 2840477"/>
              <a:gd name="connsiteX0" fmla="*/ 0 w 3822970"/>
              <a:gd name="connsiteY0" fmla="*/ 2237362 h 2840477"/>
              <a:gd name="connsiteX1" fmla="*/ 719847 w 3822970"/>
              <a:gd name="connsiteY1" fmla="*/ 2237362 h 2840477"/>
              <a:gd name="connsiteX2" fmla="*/ 719847 w 3822970"/>
              <a:gd name="connsiteY2" fmla="*/ 2597285 h 2840477"/>
              <a:gd name="connsiteX3" fmla="*/ 1809345 w 3822970"/>
              <a:gd name="connsiteY3" fmla="*/ 2597285 h 2840477"/>
              <a:gd name="connsiteX4" fmla="*/ 1809345 w 3822970"/>
              <a:gd name="connsiteY4" fmla="*/ 2840477 h 2840477"/>
              <a:gd name="connsiteX5" fmla="*/ 2431915 w 3822970"/>
              <a:gd name="connsiteY5" fmla="*/ 2840477 h 2840477"/>
              <a:gd name="connsiteX6" fmla="*/ 2431915 w 3822970"/>
              <a:gd name="connsiteY6" fmla="*/ 2247090 h 2840477"/>
              <a:gd name="connsiteX7" fmla="*/ 3054485 w 3822970"/>
              <a:gd name="connsiteY7" fmla="*/ 2247090 h 2840477"/>
              <a:gd name="connsiteX8" fmla="*/ 3054485 w 3822970"/>
              <a:gd name="connsiteY8" fmla="*/ 1838528 h 2840477"/>
              <a:gd name="connsiteX9" fmla="*/ 3579779 w 3822970"/>
              <a:gd name="connsiteY9" fmla="*/ 1838528 h 2840477"/>
              <a:gd name="connsiteX10" fmla="*/ 3579779 w 3822970"/>
              <a:gd name="connsiteY10" fmla="*/ 593387 h 2840477"/>
              <a:gd name="connsiteX11" fmla="*/ 3822970 w 3822970"/>
              <a:gd name="connsiteY11" fmla="*/ 593387 h 2840477"/>
              <a:gd name="connsiteX12" fmla="*/ 3813243 w 3822970"/>
              <a:gd name="connsiteY12" fmla="*/ 0 h 2840477"/>
              <a:gd name="connsiteX0" fmla="*/ 0 w 3822970"/>
              <a:gd name="connsiteY0" fmla="*/ 1643975 h 2247090"/>
              <a:gd name="connsiteX1" fmla="*/ 719847 w 3822970"/>
              <a:gd name="connsiteY1" fmla="*/ 1643975 h 2247090"/>
              <a:gd name="connsiteX2" fmla="*/ 719847 w 3822970"/>
              <a:gd name="connsiteY2" fmla="*/ 2003898 h 2247090"/>
              <a:gd name="connsiteX3" fmla="*/ 1809345 w 3822970"/>
              <a:gd name="connsiteY3" fmla="*/ 2003898 h 2247090"/>
              <a:gd name="connsiteX4" fmla="*/ 1809345 w 3822970"/>
              <a:gd name="connsiteY4" fmla="*/ 2247090 h 2247090"/>
              <a:gd name="connsiteX5" fmla="*/ 2431915 w 3822970"/>
              <a:gd name="connsiteY5" fmla="*/ 2247090 h 2247090"/>
              <a:gd name="connsiteX6" fmla="*/ 2431915 w 3822970"/>
              <a:gd name="connsiteY6" fmla="*/ 1653703 h 2247090"/>
              <a:gd name="connsiteX7" fmla="*/ 3054485 w 3822970"/>
              <a:gd name="connsiteY7" fmla="*/ 1653703 h 2247090"/>
              <a:gd name="connsiteX8" fmla="*/ 3054485 w 3822970"/>
              <a:gd name="connsiteY8" fmla="*/ 1245141 h 2247090"/>
              <a:gd name="connsiteX9" fmla="*/ 3579779 w 3822970"/>
              <a:gd name="connsiteY9" fmla="*/ 1245141 h 2247090"/>
              <a:gd name="connsiteX10" fmla="*/ 3579779 w 3822970"/>
              <a:gd name="connsiteY10" fmla="*/ 0 h 2247090"/>
              <a:gd name="connsiteX11" fmla="*/ 3822970 w 3822970"/>
              <a:gd name="connsiteY11" fmla="*/ 0 h 2247090"/>
              <a:gd name="connsiteX0" fmla="*/ 0 w 3579779"/>
              <a:gd name="connsiteY0" fmla="*/ 1643975 h 2247090"/>
              <a:gd name="connsiteX1" fmla="*/ 719847 w 3579779"/>
              <a:gd name="connsiteY1" fmla="*/ 1643975 h 2247090"/>
              <a:gd name="connsiteX2" fmla="*/ 719847 w 3579779"/>
              <a:gd name="connsiteY2" fmla="*/ 2003898 h 2247090"/>
              <a:gd name="connsiteX3" fmla="*/ 1809345 w 3579779"/>
              <a:gd name="connsiteY3" fmla="*/ 2003898 h 2247090"/>
              <a:gd name="connsiteX4" fmla="*/ 1809345 w 3579779"/>
              <a:gd name="connsiteY4" fmla="*/ 2247090 h 2247090"/>
              <a:gd name="connsiteX5" fmla="*/ 2431915 w 3579779"/>
              <a:gd name="connsiteY5" fmla="*/ 2247090 h 2247090"/>
              <a:gd name="connsiteX6" fmla="*/ 2431915 w 3579779"/>
              <a:gd name="connsiteY6" fmla="*/ 1653703 h 2247090"/>
              <a:gd name="connsiteX7" fmla="*/ 3054485 w 3579779"/>
              <a:gd name="connsiteY7" fmla="*/ 1653703 h 2247090"/>
              <a:gd name="connsiteX8" fmla="*/ 3054485 w 3579779"/>
              <a:gd name="connsiteY8" fmla="*/ 1245141 h 2247090"/>
              <a:gd name="connsiteX9" fmla="*/ 3579779 w 3579779"/>
              <a:gd name="connsiteY9" fmla="*/ 1245141 h 2247090"/>
              <a:gd name="connsiteX10" fmla="*/ 3579779 w 3579779"/>
              <a:gd name="connsiteY10" fmla="*/ 0 h 2247090"/>
              <a:gd name="connsiteX0" fmla="*/ 0 w 3579779"/>
              <a:gd name="connsiteY0" fmla="*/ 398834 h 1001949"/>
              <a:gd name="connsiteX1" fmla="*/ 719847 w 3579779"/>
              <a:gd name="connsiteY1" fmla="*/ 398834 h 1001949"/>
              <a:gd name="connsiteX2" fmla="*/ 719847 w 3579779"/>
              <a:gd name="connsiteY2" fmla="*/ 758757 h 1001949"/>
              <a:gd name="connsiteX3" fmla="*/ 1809345 w 3579779"/>
              <a:gd name="connsiteY3" fmla="*/ 758757 h 1001949"/>
              <a:gd name="connsiteX4" fmla="*/ 1809345 w 3579779"/>
              <a:gd name="connsiteY4" fmla="*/ 1001949 h 1001949"/>
              <a:gd name="connsiteX5" fmla="*/ 2431915 w 3579779"/>
              <a:gd name="connsiteY5" fmla="*/ 1001949 h 1001949"/>
              <a:gd name="connsiteX6" fmla="*/ 2431915 w 3579779"/>
              <a:gd name="connsiteY6" fmla="*/ 408562 h 1001949"/>
              <a:gd name="connsiteX7" fmla="*/ 3054485 w 3579779"/>
              <a:gd name="connsiteY7" fmla="*/ 408562 h 1001949"/>
              <a:gd name="connsiteX8" fmla="*/ 3054485 w 3579779"/>
              <a:gd name="connsiteY8" fmla="*/ 0 h 1001949"/>
              <a:gd name="connsiteX9" fmla="*/ 3579779 w 3579779"/>
              <a:gd name="connsiteY9" fmla="*/ 0 h 1001949"/>
              <a:gd name="connsiteX0" fmla="*/ 0 w 3054485"/>
              <a:gd name="connsiteY0" fmla="*/ 398834 h 1001949"/>
              <a:gd name="connsiteX1" fmla="*/ 719847 w 3054485"/>
              <a:gd name="connsiteY1" fmla="*/ 398834 h 1001949"/>
              <a:gd name="connsiteX2" fmla="*/ 719847 w 3054485"/>
              <a:gd name="connsiteY2" fmla="*/ 758757 h 1001949"/>
              <a:gd name="connsiteX3" fmla="*/ 1809345 w 3054485"/>
              <a:gd name="connsiteY3" fmla="*/ 758757 h 1001949"/>
              <a:gd name="connsiteX4" fmla="*/ 1809345 w 3054485"/>
              <a:gd name="connsiteY4" fmla="*/ 1001949 h 1001949"/>
              <a:gd name="connsiteX5" fmla="*/ 2431915 w 3054485"/>
              <a:gd name="connsiteY5" fmla="*/ 1001949 h 1001949"/>
              <a:gd name="connsiteX6" fmla="*/ 2431915 w 3054485"/>
              <a:gd name="connsiteY6" fmla="*/ 408562 h 1001949"/>
              <a:gd name="connsiteX7" fmla="*/ 3054485 w 3054485"/>
              <a:gd name="connsiteY7" fmla="*/ 408562 h 1001949"/>
              <a:gd name="connsiteX8" fmla="*/ 3054485 w 3054485"/>
              <a:gd name="connsiteY8" fmla="*/ 0 h 1001949"/>
              <a:gd name="connsiteX0" fmla="*/ 0 w 3054485"/>
              <a:gd name="connsiteY0" fmla="*/ 398834 h 1001949"/>
              <a:gd name="connsiteX1" fmla="*/ 719847 w 3054485"/>
              <a:gd name="connsiteY1" fmla="*/ 398834 h 1001949"/>
              <a:gd name="connsiteX2" fmla="*/ 719847 w 3054485"/>
              <a:gd name="connsiteY2" fmla="*/ 758757 h 1001949"/>
              <a:gd name="connsiteX3" fmla="*/ 1809345 w 3054485"/>
              <a:gd name="connsiteY3" fmla="*/ 1001949 h 1001949"/>
              <a:gd name="connsiteX4" fmla="*/ 2431915 w 3054485"/>
              <a:gd name="connsiteY4" fmla="*/ 1001949 h 1001949"/>
              <a:gd name="connsiteX5" fmla="*/ 2431915 w 3054485"/>
              <a:gd name="connsiteY5" fmla="*/ 408562 h 1001949"/>
              <a:gd name="connsiteX6" fmla="*/ 3054485 w 3054485"/>
              <a:gd name="connsiteY6" fmla="*/ 408562 h 1001949"/>
              <a:gd name="connsiteX7" fmla="*/ 3054485 w 3054485"/>
              <a:gd name="connsiteY7" fmla="*/ 0 h 1001949"/>
              <a:gd name="connsiteX0" fmla="*/ 0 w 3054485"/>
              <a:gd name="connsiteY0" fmla="*/ 398834 h 1008112"/>
              <a:gd name="connsiteX1" fmla="*/ 719847 w 3054485"/>
              <a:gd name="connsiteY1" fmla="*/ 398834 h 1008112"/>
              <a:gd name="connsiteX2" fmla="*/ 679334 w 3054485"/>
              <a:gd name="connsiteY2" fmla="*/ 1008112 h 1008112"/>
              <a:gd name="connsiteX3" fmla="*/ 1809345 w 3054485"/>
              <a:gd name="connsiteY3" fmla="*/ 1001949 h 1008112"/>
              <a:gd name="connsiteX4" fmla="*/ 2431915 w 3054485"/>
              <a:gd name="connsiteY4" fmla="*/ 1001949 h 1008112"/>
              <a:gd name="connsiteX5" fmla="*/ 2431915 w 3054485"/>
              <a:gd name="connsiteY5" fmla="*/ 408562 h 1008112"/>
              <a:gd name="connsiteX6" fmla="*/ 3054485 w 3054485"/>
              <a:gd name="connsiteY6" fmla="*/ 408562 h 1008112"/>
              <a:gd name="connsiteX7" fmla="*/ 3054485 w 3054485"/>
              <a:gd name="connsiteY7" fmla="*/ 0 h 1008112"/>
              <a:gd name="connsiteX0" fmla="*/ 0 w 3054485"/>
              <a:gd name="connsiteY0" fmla="*/ 398834 h 1008111"/>
              <a:gd name="connsiteX1" fmla="*/ 719847 w 3054485"/>
              <a:gd name="connsiteY1" fmla="*/ 398834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54485"/>
              <a:gd name="connsiteY0" fmla="*/ 398834 h 1008112"/>
              <a:gd name="connsiteX1" fmla="*/ 719847 w 3054485"/>
              <a:gd name="connsiteY1" fmla="*/ 398834 h 1008112"/>
              <a:gd name="connsiteX2" fmla="*/ 679334 w 3054485"/>
              <a:gd name="connsiteY2" fmla="*/ 1008112 h 1008112"/>
              <a:gd name="connsiteX3" fmla="*/ 1809345 w 3054485"/>
              <a:gd name="connsiteY3" fmla="*/ 1001949 h 1008112"/>
              <a:gd name="connsiteX4" fmla="*/ 2431915 w 3054485"/>
              <a:gd name="connsiteY4" fmla="*/ 1001949 h 1008112"/>
              <a:gd name="connsiteX5" fmla="*/ 2431915 w 3054485"/>
              <a:gd name="connsiteY5" fmla="*/ 408562 h 1008112"/>
              <a:gd name="connsiteX6" fmla="*/ 3054485 w 3054485"/>
              <a:gd name="connsiteY6" fmla="*/ 408562 h 1008112"/>
              <a:gd name="connsiteX7" fmla="*/ 3054485 w 3054485"/>
              <a:gd name="connsiteY7" fmla="*/ 0 h 1008112"/>
              <a:gd name="connsiteX0" fmla="*/ 0 w 3054485"/>
              <a:gd name="connsiteY0" fmla="*/ 398834 h 1008111"/>
              <a:gd name="connsiteX1" fmla="*/ 719847 w 3054485"/>
              <a:gd name="connsiteY1" fmla="*/ 398834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54485"/>
              <a:gd name="connsiteY0" fmla="*/ 398834 h 1008111"/>
              <a:gd name="connsiteX1" fmla="*/ 753558 w 3054485"/>
              <a:gd name="connsiteY1" fmla="*/ 360040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54485"/>
              <a:gd name="connsiteY0" fmla="*/ 398834 h 1008111"/>
              <a:gd name="connsiteX1" fmla="*/ 753558 w 3054485"/>
              <a:gd name="connsiteY1" fmla="*/ 144016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43162"/>
              <a:gd name="connsiteY0" fmla="*/ 144016 h 1008111"/>
              <a:gd name="connsiteX1" fmla="*/ 742235 w 3043162"/>
              <a:gd name="connsiteY1" fmla="*/ 144016 h 1008111"/>
              <a:gd name="connsiteX2" fmla="*/ 742235 w 3043162"/>
              <a:gd name="connsiteY2" fmla="*/ 1008111 h 1008111"/>
              <a:gd name="connsiteX3" fmla="*/ 1798022 w 3043162"/>
              <a:gd name="connsiteY3" fmla="*/ 1001949 h 1008111"/>
              <a:gd name="connsiteX4" fmla="*/ 2420592 w 3043162"/>
              <a:gd name="connsiteY4" fmla="*/ 1001949 h 1008111"/>
              <a:gd name="connsiteX5" fmla="*/ 2420592 w 3043162"/>
              <a:gd name="connsiteY5" fmla="*/ 408562 h 1008111"/>
              <a:gd name="connsiteX6" fmla="*/ 3043162 w 3043162"/>
              <a:gd name="connsiteY6" fmla="*/ 408562 h 1008111"/>
              <a:gd name="connsiteX7" fmla="*/ 3043162 w 3043162"/>
              <a:gd name="connsiteY7" fmla="*/ 0 h 1008111"/>
              <a:gd name="connsiteX0" fmla="*/ 0 w 3043162"/>
              <a:gd name="connsiteY0" fmla="*/ 144016 h 1008112"/>
              <a:gd name="connsiteX1" fmla="*/ 742235 w 3043162"/>
              <a:gd name="connsiteY1" fmla="*/ 144016 h 1008112"/>
              <a:gd name="connsiteX2" fmla="*/ 742235 w 3043162"/>
              <a:gd name="connsiteY2" fmla="*/ 1008111 h 1008112"/>
              <a:gd name="connsiteX3" fmla="*/ 1798022 w 3043162"/>
              <a:gd name="connsiteY3" fmla="*/ 1001949 h 1008112"/>
              <a:gd name="connsiteX4" fmla="*/ 2375151 w 3043162"/>
              <a:gd name="connsiteY4" fmla="*/ 1008112 h 1008112"/>
              <a:gd name="connsiteX5" fmla="*/ 2420592 w 3043162"/>
              <a:gd name="connsiteY5" fmla="*/ 408562 h 1008112"/>
              <a:gd name="connsiteX6" fmla="*/ 3043162 w 3043162"/>
              <a:gd name="connsiteY6" fmla="*/ 408562 h 1008112"/>
              <a:gd name="connsiteX7" fmla="*/ 3043162 w 3043162"/>
              <a:gd name="connsiteY7" fmla="*/ 0 h 1008112"/>
              <a:gd name="connsiteX0" fmla="*/ 0 w 3043162"/>
              <a:gd name="connsiteY0" fmla="*/ 144016 h 1008112"/>
              <a:gd name="connsiteX1" fmla="*/ 742235 w 3043162"/>
              <a:gd name="connsiteY1" fmla="*/ 144016 h 1008112"/>
              <a:gd name="connsiteX2" fmla="*/ 742235 w 3043162"/>
              <a:gd name="connsiteY2" fmla="*/ 1008111 h 1008112"/>
              <a:gd name="connsiteX3" fmla="*/ 2375151 w 3043162"/>
              <a:gd name="connsiteY3" fmla="*/ 1008112 h 1008112"/>
              <a:gd name="connsiteX4" fmla="*/ 2420592 w 3043162"/>
              <a:gd name="connsiteY4" fmla="*/ 408562 h 1008112"/>
              <a:gd name="connsiteX5" fmla="*/ 3043162 w 3043162"/>
              <a:gd name="connsiteY5" fmla="*/ 408562 h 1008112"/>
              <a:gd name="connsiteX6" fmla="*/ 3043162 w 3043162"/>
              <a:gd name="connsiteY6" fmla="*/ 0 h 1008112"/>
              <a:gd name="connsiteX0" fmla="*/ 0 w 3043162"/>
              <a:gd name="connsiteY0" fmla="*/ 144016 h 1008112"/>
              <a:gd name="connsiteX1" fmla="*/ 742235 w 3043162"/>
              <a:gd name="connsiteY1" fmla="*/ 144016 h 1008112"/>
              <a:gd name="connsiteX2" fmla="*/ 742235 w 3043162"/>
              <a:gd name="connsiteY2" fmla="*/ 1008111 h 1008112"/>
              <a:gd name="connsiteX3" fmla="*/ 2375151 w 3043162"/>
              <a:gd name="connsiteY3" fmla="*/ 1008112 h 1008112"/>
              <a:gd name="connsiteX4" fmla="*/ 2375151 w 3043162"/>
              <a:gd name="connsiteY4" fmla="*/ 432047 h 1008112"/>
              <a:gd name="connsiteX5" fmla="*/ 3043162 w 3043162"/>
              <a:gd name="connsiteY5" fmla="*/ 408562 h 1008112"/>
              <a:gd name="connsiteX6" fmla="*/ 3043162 w 3043162"/>
              <a:gd name="connsiteY6" fmla="*/ 0 h 1008112"/>
              <a:gd name="connsiteX0" fmla="*/ 0 w 3043162"/>
              <a:gd name="connsiteY0" fmla="*/ 144016 h 1008112"/>
              <a:gd name="connsiteX1" fmla="*/ 742235 w 3043162"/>
              <a:gd name="connsiteY1" fmla="*/ 144016 h 1008112"/>
              <a:gd name="connsiteX2" fmla="*/ 742235 w 3043162"/>
              <a:gd name="connsiteY2" fmla="*/ 1008111 h 1008112"/>
              <a:gd name="connsiteX3" fmla="*/ 2375151 w 3043162"/>
              <a:gd name="connsiteY3" fmla="*/ 1008112 h 1008112"/>
              <a:gd name="connsiteX4" fmla="*/ 2375151 w 3043162"/>
              <a:gd name="connsiteY4" fmla="*/ 432047 h 1008112"/>
              <a:gd name="connsiteX5" fmla="*/ 3043162 w 3043162"/>
              <a:gd name="connsiteY5" fmla="*/ 432047 h 1008112"/>
              <a:gd name="connsiteX6" fmla="*/ 3043162 w 3043162"/>
              <a:gd name="connsiteY6" fmla="*/ 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162" h="1008112">
                <a:moveTo>
                  <a:pt x="0" y="144016"/>
                </a:moveTo>
                <a:lnTo>
                  <a:pt x="742235" y="144016"/>
                </a:lnTo>
                <a:lnTo>
                  <a:pt x="742235" y="1008111"/>
                </a:lnTo>
                <a:lnTo>
                  <a:pt x="2375151" y="1008112"/>
                </a:lnTo>
                <a:lnTo>
                  <a:pt x="2375151" y="432047"/>
                </a:lnTo>
                <a:lnTo>
                  <a:pt x="3043162" y="432047"/>
                </a:lnTo>
                <a:lnTo>
                  <a:pt x="3043162"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0" name="直線コネクタ 9"/>
          <p:cNvCxnSpPr/>
          <p:nvPr/>
        </p:nvCxnSpPr>
        <p:spPr>
          <a:xfrm>
            <a:off x="4301970" y="1358770"/>
            <a:ext cx="1" cy="44104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662010" y="1358770"/>
            <a:ext cx="15857" cy="439792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820888" y="1808820"/>
            <a:ext cx="45005" cy="393531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121950" y="1808820"/>
            <a:ext cx="14805" cy="392275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612090"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982020" y="2631472"/>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351950" y="2631472"/>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1316835" y="2631472"/>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358227" y="2624196"/>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996303"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587335"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957265"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082096" y="5769260"/>
            <a:ext cx="420308" cy="276999"/>
          </a:xfrm>
          <a:prstGeom prst="rect">
            <a:avLst/>
          </a:prstGeom>
          <a:noFill/>
        </p:spPr>
        <p:txBody>
          <a:bodyPr wrap="none" rtlCol="0">
            <a:spAutoFit/>
          </a:bodyPr>
          <a:lstStyle/>
          <a:p>
            <a:pPr algn="ctr"/>
            <a:r>
              <a:rPr kumimoji="1" lang="en-US" altLang="ja-JP" sz="1200" dirty="0" smtClean="0"/>
              <a:t>710</a:t>
            </a:r>
            <a:endParaRPr kumimoji="1" lang="ja-JP" altLang="en-US" sz="1200" dirty="0"/>
          </a:p>
        </p:txBody>
      </p:sp>
      <p:sp>
        <p:nvSpPr>
          <p:cNvPr id="23" name="テキスト ボックス 22"/>
          <p:cNvSpPr txBox="1"/>
          <p:nvPr/>
        </p:nvSpPr>
        <p:spPr>
          <a:xfrm>
            <a:off x="2126467" y="5769260"/>
            <a:ext cx="420308" cy="276999"/>
          </a:xfrm>
          <a:prstGeom prst="rect">
            <a:avLst/>
          </a:prstGeom>
          <a:noFill/>
        </p:spPr>
        <p:txBody>
          <a:bodyPr wrap="none" rtlCol="0">
            <a:spAutoFit/>
          </a:bodyPr>
          <a:lstStyle/>
          <a:p>
            <a:pPr algn="ctr"/>
            <a:r>
              <a:rPr lang="en-US" altLang="ja-JP" sz="1200" dirty="0" smtClean="0"/>
              <a:t>900</a:t>
            </a:r>
            <a:endParaRPr kumimoji="1" lang="ja-JP" altLang="en-US" sz="1200" dirty="0"/>
          </a:p>
        </p:txBody>
      </p:sp>
      <p:sp>
        <p:nvSpPr>
          <p:cNvPr id="24" name="テキスト ボックス 23"/>
          <p:cNvSpPr txBox="1"/>
          <p:nvPr/>
        </p:nvSpPr>
        <p:spPr>
          <a:xfrm>
            <a:off x="2771800" y="5769260"/>
            <a:ext cx="420308" cy="276999"/>
          </a:xfrm>
          <a:prstGeom prst="rect">
            <a:avLst/>
          </a:prstGeom>
          <a:noFill/>
        </p:spPr>
        <p:txBody>
          <a:bodyPr wrap="none" rtlCol="0">
            <a:spAutoFit/>
          </a:bodyPr>
          <a:lstStyle/>
          <a:p>
            <a:pPr algn="ctr"/>
            <a:r>
              <a:rPr lang="en-US" altLang="ja-JP" sz="1200" dirty="0" smtClean="0"/>
              <a:t>915</a:t>
            </a:r>
            <a:endParaRPr kumimoji="1" lang="ja-JP" altLang="en-US" sz="1200" dirty="0"/>
          </a:p>
        </p:txBody>
      </p:sp>
      <p:sp>
        <p:nvSpPr>
          <p:cNvPr id="25" name="テキスト ボックス 24"/>
          <p:cNvSpPr txBox="1"/>
          <p:nvPr/>
        </p:nvSpPr>
        <p:spPr>
          <a:xfrm>
            <a:off x="3401870" y="5769260"/>
            <a:ext cx="537328" cy="276999"/>
          </a:xfrm>
          <a:prstGeom prst="rect">
            <a:avLst/>
          </a:prstGeom>
          <a:noFill/>
        </p:spPr>
        <p:txBody>
          <a:bodyPr wrap="none" rtlCol="0">
            <a:spAutoFit/>
          </a:bodyPr>
          <a:lstStyle/>
          <a:p>
            <a:pPr algn="ctr"/>
            <a:r>
              <a:rPr kumimoji="1" lang="en-US" altLang="ja-JP" sz="1200" dirty="0" smtClean="0"/>
              <a:t>920.3</a:t>
            </a:r>
            <a:endParaRPr kumimoji="1" lang="ja-JP" altLang="en-US" sz="1200" dirty="0"/>
          </a:p>
        </p:txBody>
      </p:sp>
      <p:sp>
        <p:nvSpPr>
          <p:cNvPr id="27" name="テキスト ボックス 26"/>
          <p:cNvSpPr txBox="1"/>
          <p:nvPr/>
        </p:nvSpPr>
        <p:spPr>
          <a:xfrm>
            <a:off x="4842030" y="6219310"/>
            <a:ext cx="724878" cy="276999"/>
          </a:xfrm>
          <a:prstGeom prst="rect">
            <a:avLst/>
          </a:prstGeom>
          <a:noFill/>
        </p:spPr>
        <p:txBody>
          <a:bodyPr wrap="none" rtlCol="0">
            <a:spAutoFit/>
          </a:bodyPr>
          <a:lstStyle/>
          <a:p>
            <a:r>
              <a:rPr lang="en-US" altLang="ja-JP" sz="1200" dirty="0" smtClean="0"/>
              <a:t>+</a:t>
            </a:r>
            <a:r>
              <a:rPr kumimoji="1" lang="en-US" altLang="ja-JP" sz="1200" dirty="0" smtClean="0"/>
              <a:t>200kHz</a:t>
            </a:r>
            <a:endParaRPr kumimoji="1" lang="ja-JP" altLang="en-US" sz="1200" dirty="0"/>
          </a:p>
        </p:txBody>
      </p:sp>
      <p:sp>
        <p:nvSpPr>
          <p:cNvPr id="30" name="テキスト ボックス 29"/>
          <p:cNvSpPr txBox="1"/>
          <p:nvPr/>
        </p:nvSpPr>
        <p:spPr>
          <a:xfrm>
            <a:off x="5114792" y="5814265"/>
            <a:ext cx="537328" cy="276999"/>
          </a:xfrm>
          <a:prstGeom prst="rect">
            <a:avLst/>
          </a:prstGeom>
          <a:noFill/>
        </p:spPr>
        <p:txBody>
          <a:bodyPr wrap="none" rtlCol="0">
            <a:spAutoFit/>
          </a:bodyPr>
          <a:lstStyle/>
          <a:p>
            <a:pPr algn="ctr"/>
            <a:r>
              <a:rPr lang="en-US" altLang="ja-JP" sz="1200" dirty="0" smtClean="0"/>
              <a:t>924.3</a:t>
            </a:r>
            <a:endParaRPr kumimoji="1" lang="ja-JP" altLang="en-US" sz="1200" dirty="0"/>
          </a:p>
        </p:txBody>
      </p:sp>
      <p:sp>
        <p:nvSpPr>
          <p:cNvPr id="31" name="テキスト ボックス 30"/>
          <p:cNvSpPr txBox="1"/>
          <p:nvPr/>
        </p:nvSpPr>
        <p:spPr>
          <a:xfrm>
            <a:off x="5832140" y="5814265"/>
            <a:ext cx="420308" cy="276999"/>
          </a:xfrm>
          <a:prstGeom prst="rect">
            <a:avLst/>
          </a:prstGeom>
          <a:noFill/>
        </p:spPr>
        <p:txBody>
          <a:bodyPr wrap="none" rtlCol="0">
            <a:spAutoFit/>
          </a:bodyPr>
          <a:lstStyle/>
          <a:p>
            <a:pPr algn="ctr"/>
            <a:r>
              <a:rPr lang="en-US" altLang="ja-JP" sz="1200" dirty="0" smtClean="0"/>
              <a:t>930</a:t>
            </a:r>
            <a:endParaRPr kumimoji="1" lang="ja-JP" altLang="en-US" sz="1200" dirty="0"/>
          </a:p>
        </p:txBody>
      </p:sp>
      <p:sp>
        <p:nvSpPr>
          <p:cNvPr id="32" name="テキスト ボックス 31"/>
          <p:cNvSpPr txBox="1"/>
          <p:nvPr/>
        </p:nvSpPr>
        <p:spPr>
          <a:xfrm>
            <a:off x="6722708" y="5814265"/>
            <a:ext cx="498856" cy="276999"/>
          </a:xfrm>
          <a:prstGeom prst="rect">
            <a:avLst/>
          </a:prstGeom>
          <a:noFill/>
        </p:spPr>
        <p:txBody>
          <a:bodyPr wrap="none" rtlCol="0">
            <a:spAutoFit/>
          </a:bodyPr>
          <a:lstStyle/>
          <a:p>
            <a:pPr algn="ctr"/>
            <a:r>
              <a:rPr lang="en-US" altLang="ja-JP" sz="1200" dirty="0" smtClean="0"/>
              <a:t>1000</a:t>
            </a:r>
            <a:endParaRPr kumimoji="1" lang="ja-JP" altLang="en-US" sz="1200" dirty="0"/>
          </a:p>
        </p:txBody>
      </p:sp>
      <p:sp>
        <p:nvSpPr>
          <p:cNvPr id="33" name="テキスト ボックス 32"/>
          <p:cNvSpPr txBox="1"/>
          <p:nvPr/>
        </p:nvSpPr>
        <p:spPr>
          <a:xfrm>
            <a:off x="7362310" y="5814265"/>
            <a:ext cx="498856" cy="276999"/>
          </a:xfrm>
          <a:prstGeom prst="rect">
            <a:avLst/>
          </a:prstGeom>
          <a:noFill/>
        </p:spPr>
        <p:txBody>
          <a:bodyPr wrap="none" rtlCol="0">
            <a:spAutoFit/>
          </a:bodyPr>
          <a:lstStyle/>
          <a:p>
            <a:pPr algn="ctr"/>
            <a:r>
              <a:rPr lang="en-US" altLang="ja-JP" sz="1200" dirty="0" smtClean="0"/>
              <a:t>1215</a:t>
            </a:r>
            <a:endParaRPr kumimoji="1" lang="ja-JP" altLang="en-US" sz="1200" dirty="0"/>
          </a:p>
        </p:txBody>
      </p:sp>
      <p:sp>
        <p:nvSpPr>
          <p:cNvPr id="34" name="テキスト ボックス 33"/>
          <p:cNvSpPr txBox="1"/>
          <p:nvPr/>
        </p:nvSpPr>
        <p:spPr>
          <a:xfrm>
            <a:off x="35237" y="4014065"/>
            <a:ext cx="1197764" cy="276999"/>
          </a:xfrm>
          <a:prstGeom prst="rect">
            <a:avLst/>
          </a:prstGeom>
          <a:noFill/>
        </p:spPr>
        <p:txBody>
          <a:bodyPr wrap="none" rtlCol="0">
            <a:spAutoFit/>
          </a:bodyPr>
          <a:lstStyle/>
          <a:p>
            <a:pPr algn="ctr"/>
            <a:r>
              <a:rPr lang="en-US" altLang="ja-JP" sz="1200" dirty="0" smtClean="0"/>
              <a:t>-36dBm/100kHz</a:t>
            </a:r>
            <a:endParaRPr kumimoji="1" lang="ja-JP" altLang="en-US" sz="1200" dirty="0"/>
          </a:p>
        </p:txBody>
      </p:sp>
      <p:sp>
        <p:nvSpPr>
          <p:cNvPr id="35" name="テキスト ボックス 34"/>
          <p:cNvSpPr txBox="1"/>
          <p:nvPr/>
        </p:nvSpPr>
        <p:spPr>
          <a:xfrm>
            <a:off x="1253458" y="4419110"/>
            <a:ext cx="1101584" cy="276999"/>
          </a:xfrm>
          <a:prstGeom prst="rect">
            <a:avLst/>
          </a:prstGeom>
          <a:noFill/>
        </p:spPr>
        <p:txBody>
          <a:bodyPr wrap="none" rtlCol="0">
            <a:spAutoFit/>
          </a:bodyPr>
          <a:lstStyle/>
          <a:p>
            <a:pPr algn="ctr"/>
            <a:r>
              <a:rPr lang="en-US" altLang="ja-JP" sz="1200" dirty="0" smtClean="0"/>
              <a:t>-55dBm/1MHz</a:t>
            </a:r>
            <a:endParaRPr kumimoji="1" lang="ja-JP" altLang="en-US" sz="1200" dirty="0"/>
          </a:p>
        </p:txBody>
      </p:sp>
      <p:sp>
        <p:nvSpPr>
          <p:cNvPr id="36" name="テキスト ボックス 35"/>
          <p:cNvSpPr txBox="1"/>
          <p:nvPr/>
        </p:nvSpPr>
        <p:spPr>
          <a:xfrm>
            <a:off x="1871700" y="4914165"/>
            <a:ext cx="1197764" cy="276999"/>
          </a:xfrm>
          <a:prstGeom prst="rect">
            <a:avLst/>
          </a:prstGeom>
          <a:noFill/>
        </p:spPr>
        <p:txBody>
          <a:bodyPr wrap="none" rtlCol="0">
            <a:spAutoFit/>
          </a:bodyPr>
          <a:lstStyle/>
          <a:p>
            <a:pPr algn="ctr"/>
            <a:r>
              <a:rPr lang="en-US" altLang="ja-JP" sz="1200" dirty="0" smtClean="0"/>
              <a:t>-55dBm/100kHz</a:t>
            </a:r>
            <a:endParaRPr kumimoji="1" lang="ja-JP" altLang="en-US" sz="1200" dirty="0"/>
          </a:p>
        </p:txBody>
      </p:sp>
      <p:sp>
        <p:nvSpPr>
          <p:cNvPr id="37" name="テキスト ボックス 36"/>
          <p:cNvSpPr txBox="1"/>
          <p:nvPr/>
        </p:nvSpPr>
        <p:spPr>
          <a:xfrm>
            <a:off x="2456764" y="4059070"/>
            <a:ext cx="1197765" cy="276999"/>
          </a:xfrm>
          <a:prstGeom prst="rect">
            <a:avLst/>
          </a:prstGeom>
          <a:noFill/>
        </p:spPr>
        <p:txBody>
          <a:bodyPr wrap="none" rtlCol="0">
            <a:spAutoFit/>
          </a:bodyPr>
          <a:lstStyle/>
          <a:p>
            <a:pPr algn="ctr"/>
            <a:r>
              <a:rPr lang="en-US" altLang="ja-JP" sz="1200" dirty="0" smtClean="0"/>
              <a:t>-36dBm/100kHz</a:t>
            </a:r>
            <a:endParaRPr kumimoji="1" lang="ja-JP" altLang="en-US" sz="1200" dirty="0"/>
          </a:p>
        </p:txBody>
      </p:sp>
      <p:sp>
        <p:nvSpPr>
          <p:cNvPr id="38" name="テキスト ボックス 37"/>
          <p:cNvSpPr txBox="1"/>
          <p:nvPr/>
        </p:nvSpPr>
        <p:spPr>
          <a:xfrm>
            <a:off x="2942203" y="3609020"/>
            <a:ext cx="1217000" cy="276999"/>
          </a:xfrm>
          <a:prstGeom prst="rect">
            <a:avLst/>
          </a:prstGeom>
          <a:noFill/>
        </p:spPr>
        <p:txBody>
          <a:bodyPr wrap="none" rtlCol="0">
            <a:spAutoFit/>
          </a:bodyPr>
          <a:lstStyle/>
          <a:p>
            <a:pPr algn="ctr"/>
            <a:r>
              <a:rPr lang="en-US" altLang="ja-JP" sz="1200" b="1" dirty="0" smtClean="0">
                <a:solidFill>
                  <a:srgbClr val="060FBA"/>
                </a:solidFill>
              </a:rPr>
              <a:t>-29dBm/100kHz</a:t>
            </a:r>
            <a:endParaRPr kumimoji="1" lang="ja-JP" altLang="en-US" sz="1200" b="1" dirty="0">
              <a:solidFill>
                <a:srgbClr val="060FBA"/>
              </a:solidFill>
            </a:endParaRPr>
          </a:p>
        </p:txBody>
      </p:sp>
      <p:sp>
        <p:nvSpPr>
          <p:cNvPr id="39" name="テキスト ボックス 38"/>
          <p:cNvSpPr txBox="1"/>
          <p:nvPr/>
        </p:nvSpPr>
        <p:spPr>
          <a:xfrm>
            <a:off x="4797025" y="3654025"/>
            <a:ext cx="1197765" cy="276999"/>
          </a:xfrm>
          <a:prstGeom prst="rect">
            <a:avLst/>
          </a:prstGeom>
          <a:noFill/>
        </p:spPr>
        <p:txBody>
          <a:bodyPr wrap="none" rtlCol="0">
            <a:spAutoFit/>
          </a:bodyPr>
          <a:lstStyle/>
          <a:p>
            <a:pPr algn="ctr"/>
            <a:r>
              <a:rPr lang="en-US" altLang="ja-JP" sz="1200" dirty="0" smtClean="0"/>
              <a:t>-29dBm/100kHz</a:t>
            </a:r>
            <a:endParaRPr kumimoji="1" lang="ja-JP" altLang="en-US" sz="1200" dirty="0"/>
          </a:p>
        </p:txBody>
      </p:sp>
      <p:sp>
        <p:nvSpPr>
          <p:cNvPr id="40" name="テキスト ボックス 39"/>
          <p:cNvSpPr txBox="1"/>
          <p:nvPr/>
        </p:nvSpPr>
        <p:spPr>
          <a:xfrm>
            <a:off x="5382090" y="4059070"/>
            <a:ext cx="1197765" cy="276999"/>
          </a:xfrm>
          <a:prstGeom prst="rect">
            <a:avLst/>
          </a:prstGeom>
          <a:noFill/>
        </p:spPr>
        <p:txBody>
          <a:bodyPr wrap="none" rtlCol="0">
            <a:spAutoFit/>
          </a:bodyPr>
          <a:lstStyle/>
          <a:p>
            <a:pPr algn="ctr"/>
            <a:r>
              <a:rPr lang="en-US" altLang="ja-JP" sz="1200" dirty="0" smtClean="0"/>
              <a:t>-36dBm/100kHz</a:t>
            </a:r>
            <a:endParaRPr kumimoji="1" lang="ja-JP" altLang="en-US" sz="1200" dirty="0"/>
          </a:p>
        </p:txBody>
      </p:sp>
      <p:sp>
        <p:nvSpPr>
          <p:cNvPr id="41" name="テキスト ボックス 40"/>
          <p:cNvSpPr txBox="1"/>
          <p:nvPr/>
        </p:nvSpPr>
        <p:spPr>
          <a:xfrm>
            <a:off x="5652120" y="4869160"/>
            <a:ext cx="1197764" cy="276999"/>
          </a:xfrm>
          <a:prstGeom prst="rect">
            <a:avLst/>
          </a:prstGeom>
          <a:noFill/>
        </p:spPr>
        <p:txBody>
          <a:bodyPr wrap="none" rtlCol="0">
            <a:spAutoFit/>
          </a:bodyPr>
          <a:lstStyle/>
          <a:p>
            <a:pPr algn="ctr"/>
            <a:r>
              <a:rPr lang="en-US" altLang="ja-JP" sz="1200" dirty="0" smtClean="0"/>
              <a:t>-55dBm/100kHz</a:t>
            </a:r>
            <a:endParaRPr kumimoji="1" lang="ja-JP" altLang="en-US" sz="1200" dirty="0"/>
          </a:p>
        </p:txBody>
      </p:sp>
      <p:sp>
        <p:nvSpPr>
          <p:cNvPr id="42" name="テキスト ボックス 41"/>
          <p:cNvSpPr txBox="1"/>
          <p:nvPr/>
        </p:nvSpPr>
        <p:spPr>
          <a:xfrm>
            <a:off x="7002270" y="4869160"/>
            <a:ext cx="1101584" cy="276999"/>
          </a:xfrm>
          <a:prstGeom prst="rect">
            <a:avLst/>
          </a:prstGeom>
          <a:noFill/>
        </p:spPr>
        <p:txBody>
          <a:bodyPr wrap="none" rtlCol="0">
            <a:spAutoFit/>
          </a:bodyPr>
          <a:lstStyle/>
          <a:p>
            <a:pPr algn="ctr"/>
            <a:r>
              <a:rPr lang="en-US" altLang="ja-JP" sz="1200" dirty="0" smtClean="0"/>
              <a:t>-45dBm/1MHz</a:t>
            </a:r>
            <a:endParaRPr kumimoji="1" lang="ja-JP" altLang="en-US" sz="1200" dirty="0"/>
          </a:p>
        </p:txBody>
      </p:sp>
      <p:sp>
        <p:nvSpPr>
          <p:cNvPr id="44" name="テキスト ボックス 43"/>
          <p:cNvSpPr txBox="1"/>
          <p:nvPr/>
        </p:nvSpPr>
        <p:spPr>
          <a:xfrm>
            <a:off x="7671611" y="3789040"/>
            <a:ext cx="1119217" cy="276999"/>
          </a:xfrm>
          <a:prstGeom prst="rect">
            <a:avLst/>
          </a:prstGeom>
          <a:noFill/>
        </p:spPr>
        <p:txBody>
          <a:bodyPr wrap="none" rtlCol="0">
            <a:spAutoFit/>
          </a:bodyPr>
          <a:lstStyle/>
          <a:p>
            <a:pPr algn="ctr"/>
            <a:r>
              <a:rPr lang="en-US" altLang="ja-JP" sz="1200" dirty="0" smtClean="0"/>
              <a:t>-30dBm/1MH</a:t>
            </a:r>
            <a:r>
              <a:rPr lang="ja-JP" altLang="en-US" sz="1200" dirty="0" smtClean="0"/>
              <a:t>ｚ</a:t>
            </a:r>
            <a:endParaRPr kumimoji="1" lang="ja-JP" altLang="en-US" sz="1200" dirty="0"/>
          </a:p>
        </p:txBody>
      </p:sp>
      <p:sp>
        <p:nvSpPr>
          <p:cNvPr id="45" name="テキスト ボックス 44"/>
          <p:cNvSpPr txBox="1"/>
          <p:nvPr/>
        </p:nvSpPr>
        <p:spPr>
          <a:xfrm>
            <a:off x="2364275" y="2213865"/>
            <a:ext cx="1664238" cy="523220"/>
          </a:xfrm>
          <a:prstGeom prst="rect">
            <a:avLst/>
          </a:prstGeom>
          <a:noFill/>
        </p:spPr>
        <p:txBody>
          <a:bodyPr wrap="none" rtlCol="0">
            <a:spAutoFit/>
          </a:bodyPr>
          <a:lstStyle/>
          <a:p>
            <a:pPr algn="ctr"/>
            <a:r>
              <a:rPr lang="en-US" altLang="ja-JP" sz="1400" b="1" dirty="0" smtClean="0">
                <a:solidFill>
                  <a:srgbClr val="060FBA"/>
                </a:solidFill>
                <a:latin typeface="Arial" pitchFamily="34" charset="0"/>
                <a:cs typeface="Arial" pitchFamily="34" charset="0"/>
              </a:rPr>
              <a:t>Adjacent channel</a:t>
            </a:r>
          </a:p>
          <a:p>
            <a:pPr algn="ctr"/>
            <a:r>
              <a:rPr lang="en-US" altLang="ja-JP" sz="1400" b="1" dirty="0" smtClean="0">
                <a:solidFill>
                  <a:srgbClr val="060FBA"/>
                </a:solidFill>
                <a:latin typeface="Arial" pitchFamily="34" charset="0"/>
                <a:cs typeface="Arial" pitchFamily="34" charset="0"/>
              </a:rPr>
              <a:t>-5dBm/200kHz</a:t>
            </a:r>
            <a:endParaRPr kumimoji="1" lang="ja-JP" altLang="en-US" sz="1400" b="1" dirty="0">
              <a:solidFill>
                <a:srgbClr val="060FBA"/>
              </a:solidFill>
              <a:latin typeface="Arial" pitchFamily="34" charset="0"/>
              <a:cs typeface="Arial" pitchFamily="34" charset="0"/>
            </a:endParaRPr>
          </a:p>
        </p:txBody>
      </p:sp>
      <p:cxnSp>
        <p:nvCxnSpPr>
          <p:cNvPr id="47" name="直線矢印コネクタ 46"/>
          <p:cNvCxnSpPr>
            <a:stCxn id="45" idx="3"/>
          </p:cNvCxnSpPr>
          <p:nvPr/>
        </p:nvCxnSpPr>
        <p:spPr>
          <a:xfrm>
            <a:off x="4028513" y="2475475"/>
            <a:ext cx="228452" cy="188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4949017" y="2213865"/>
            <a:ext cx="1265283" cy="461665"/>
          </a:xfrm>
          <a:prstGeom prst="rect">
            <a:avLst/>
          </a:prstGeom>
          <a:noFill/>
        </p:spPr>
        <p:txBody>
          <a:bodyPr wrap="none" rtlCol="0">
            <a:spAutoFit/>
          </a:bodyPr>
          <a:lstStyle/>
          <a:p>
            <a:pPr algn="ctr"/>
            <a:r>
              <a:rPr lang="en-US" altLang="ja-JP" sz="1200" dirty="0" smtClean="0"/>
              <a:t>Adjacent channel</a:t>
            </a:r>
          </a:p>
          <a:p>
            <a:pPr algn="ctr"/>
            <a:r>
              <a:rPr lang="en-US" altLang="ja-JP" sz="1200" dirty="0" smtClean="0"/>
              <a:t>-5dBm/200kHz</a:t>
            </a:r>
            <a:endParaRPr kumimoji="1" lang="ja-JP" altLang="en-US" sz="1200" dirty="0"/>
          </a:p>
        </p:txBody>
      </p:sp>
      <p:cxnSp>
        <p:nvCxnSpPr>
          <p:cNvPr id="50" name="直線矢印コネクタ 49"/>
          <p:cNvCxnSpPr>
            <a:stCxn id="48" idx="1"/>
          </p:cNvCxnSpPr>
          <p:nvPr/>
        </p:nvCxnSpPr>
        <p:spPr>
          <a:xfrm flipH="1">
            <a:off x="4707017" y="2444698"/>
            <a:ext cx="242000" cy="2192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161755" y="838453"/>
            <a:ext cx="4482253" cy="646331"/>
          </a:xfrm>
          <a:prstGeom prst="rect">
            <a:avLst/>
          </a:prstGeom>
          <a:noFill/>
        </p:spPr>
        <p:txBody>
          <a:bodyPr wrap="none" rtlCol="0">
            <a:spAutoFit/>
          </a:bodyPr>
          <a:lstStyle/>
          <a:p>
            <a:pPr algn="ctr"/>
            <a:r>
              <a:rPr kumimoji="1" lang="en-US" altLang="ja-JP" dirty="0" smtClean="0"/>
              <a:t>Out of band power regulation (920MHz band)</a:t>
            </a:r>
          </a:p>
          <a:p>
            <a:pPr algn="ctr"/>
            <a:r>
              <a:rPr lang="en-US" altLang="ja-JP" dirty="0" smtClean="0"/>
              <a:t>STD-108</a:t>
            </a:r>
            <a:r>
              <a:rPr lang="ja-JP" altLang="en-US" dirty="0" smtClean="0"/>
              <a:t>　</a:t>
            </a:r>
            <a:r>
              <a:rPr lang="en-US" altLang="ja-JP" dirty="0" smtClean="0"/>
              <a:t>Pout=250mW (24dBm)</a:t>
            </a:r>
          </a:p>
        </p:txBody>
      </p:sp>
      <p:sp>
        <p:nvSpPr>
          <p:cNvPr id="61" name="テキスト ボックス 60"/>
          <p:cNvSpPr txBox="1"/>
          <p:nvPr/>
        </p:nvSpPr>
        <p:spPr>
          <a:xfrm>
            <a:off x="5022050" y="1133745"/>
            <a:ext cx="3387466" cy="738664"/>
          </a:xfrm>
          <a:prstGeom prst="rect">
            <a:avLst/>
          </a:prstGeom>
          <a:noFill/>
        </p:spPr>
        <p:txBody>
          <a:bodyPr wrap="none" rtlCol="0">
            <a:spAutoFit/>
          </a:bodyPr>
          <a:lstStyle/>
          <a:p>
            <a:r>
              <a:rPr kumimoji="1" lang="en-US" altLang="ja-JP" sz="1400" b="1" dirty="0" smtClean="0">
                <a:solidFill>
                  <a:srgbClr val="060FBA"/>
                </a:solidFill>
                <a:latin typeface="Arial" pitchFamily="34" charset="0"/>
                <a:cs typeface="Arial" pitchFamily="34" charset="0"/>
              </a:rPr>
              <a:t>Channel edge regulation</a:t>
            </a:r>
          </a:p>
          <a:p>
            <a:r>
              <a:rPr kumimoji="1" lang="en-US" altLang="ja-JP" sz="1400" b="1" dirty="0" smtClean="0">
                <a:solidFill>
                  <a:srgbClr val="060FBA"/>
                </a:solidFill>
                <a:latin typeface="Arial" pitchFamily="34" charset="0"/>
                <a:cs typeface="Arial" pitchFamily="34" charset="0"/>
              </a:rPr>
              <a:t>(In the case of using 920.0~922.3MHz)</a:t>
            </a:r>
          </a:p>
          <a:p>
            <a:r>
              <a:rPr lang="en-US" altLang="ja-JP" sz="1400" b="1" dirty="0" smtClean="0">
                <a:solidFill>
                  <a:srgbClr val="FF33CC"/>
                </a:solidFill>
                <a:latin typeface="Arial" pitchFamily="34" charset="0"/>
                <a:cs typeface="Arial" pitchFamily="34" charset="0"/>
              </a:rPr>
              <a:t>+4dBm</a:t>
            </a:r>
            <a:endParaRPr kumimoji="1" lang="ja-JP" altLang="en-US" sz="1400" b="1" dirty="0">
              <a:solidFill>
                <a:srgbClr val="FF33CC"/>
              </a:solidFill>
              <a:latin typeface="Arial" pitchFamily="34" charset="0"/>
              <a:cs typeface="Arial" pitchFamily="34" charset="0"/>
            </a:endParaRPr>
          </a:p>
        </p:txBody>
      </p:sp>
      <p:sp>
        <p:nvSpPr>
          <p:cNvPr id="62" name="テキスト ボックス 61"/>
          <p:cNvSpPr txBox="1"/>
          <p:nvPr/>
        </p:nvSpPr>
        <p:spPr>
          <a:xfrm>
            <a:off x="3491880" y="6264315"/>
            <a:ext cx="694421" cy="276999"/>
          </a:xfrm>
          <a:prstGeom prst="rect">
            <a:avLst/>
          </a:prstGeom>
          <a:noFill/>
        </p:spPr>
        <p:txBody>
          <a:bodyPr wrap="none" rtlCol="0">
            <a:spAutoFit/>
          </a:bodyPr>
          <a:lstStyle/>
          <a:p>
            <a:pPr algn="r"/>
            <a:r>
              <a:rPr kumimoji="1" lang="en-US" altLang="ja-JP" sz="1200" dirty="0" smtClean="0"/>
              <a:t>-200kHz</a:t>
            </a:r>
            <a:endParaRPr kumimoji="1" lang="ja-JP" altLang="en-US" sz="1200" dirty="0"/>
          </a:p>
        </p:txBody>
      </p:sp>
      <p:cxnSp>
        <p:nvCxnSpPr>
          <p:cNvPr id="64" name="直線矢印コネクタ 63"/>
          <p:cNvCxnSpPr>
            <a:stCxn id="62" idx="0"/>
          </p:cNvCxnSpPr>
          <p:nvPr/>
        </p:nvCxnSpPr>
        <p:spPr>
          <a:xfrm flipV="1">
            <a:off x="3839091" y="5724255"/>
            <a:ext cx="282859"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a:stCxn id="27" idx="0"/>
          </p:cNvCxnSpPr>
          <p:nvPr/>
        </p:nvCxnSpPr>
        <p:spPr>
          <a:xfrm flipH="1" flipV="1">
            <a:off x="4887035" y="5724255"/>
            <a:ext cx="317434" cy="495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a:stCxn id="61" idx="1"/>
            <a:endCxn id="4" idx="13"/>
          </p:cNvCxnSpPr>
          <p:nvPr/>
        </p:nvCxnSpPr>
        <p:spPr>
          <a:xfrm flipH="1">
            <a:off x="4662010" y="1503077"/>
            <a:ext cx="360040" cy="530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a:stCxn id="61" idx="1"/>
            <a:endCxn id="4" idx="12"/>
          </p:cNvCxnSpPr>
          <p:nvPr/>
        </p:nvCxnSpPr>
        <p:spPr>
          <a:xfrm flipH="1">
            <a:off x="4301970" y="1503077"/>
            <a:ext cx="720080" cy="530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a:off x="4301970" y="5769260"/>
            <a:ext cx="360040"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4076945" y="5769260"/>
            <a:ext cx="825867" cy="600164"/>
          </a:xfrm>
          <a:prstGeom prst="rect">
            <a:avLst/>
          </a:prstGeom>
          <a:noFill/>
        </p:spPr>
        <p:txBody>
          <a:bodyPr wrap="none" rtlCol="0">
            <a:spAutoFit/>
          </a:bodyPr>
          <a:lstStyle/>
          <a:p>
            <a:pPr algn="ctr"/>
            <a:r>
              <a:rPr lang="en-US" altLang="ja-JP" sz="1100" dirty="0" smtClean="0"/>
              <a:t>Occupied</a:t>
            </a:r>
          </a:p>
          <a:p>
            <a:pPr algn="ctr"/>
            <a:r>
              <a:rPr lang="en-US" altLang="ja-JP" sz="1100" dirty="0" smtClean="0"/>
              <a:t>bandwidth</a:t>
            </a:r>
          </a:p>
          <a:p>
            <a:pPr algn="ctr"/>
            <a:r>
              <a:rPr kumimoji="1" lang="en-US" altLang="ja-JP" sz="1100" dirty="0" smtClean="0"/>
              <a:t>200kHz x N</a:t>
            </a:r>
            <a:endParaRPr kumimoji="1" lang="ja-JP" altLang="en-US" sz="1100" dirty="0"/>
          </a:p>
        </p:txBody>
      </p:sp>
      <p:sp>
        <p:nvSpPr>
          <p:cNvPr id="77" name="テキスト ボックス 76"/>
          <p:cNvSpPr txBox="1"/>
          <p:nvPr/>
        </p:nvSpPr>
        <p:spPr>
          <a:xfrm>
            <a:off x="8100052" y="5814265"/>
            <a:ext cx="835036" cy="461665"/>
          </a:xfrm>
          <a:prstGeom prst="rect">
            <a:avLst/>
          </a:prstGeom>
          <a:noFill/>
        </p:spPr>
        <p:txBody>
          <a:bodyPr wrap="none" rtlCol="0">
            <a:spAutoFit/>
          </a:bodyPr>
          <a:lstStyle/>
          <a:p>
            <a:pPr algn="ctr"/>
            <a:r>
              <a:rPr kumimoji="1" lang="en-US" altLang="ja-JP" sz="1200" dirty="0" smtClean="0"/>
              <a:t>Frequency</a:t>
            </a:r>
          </a:p>
          <a:p>
            <a:pPr algn="ctr"/>
            <a:r>
              <a:rPr lang="en-US" altLang="ja-JP" sz="1200" dirty="0" smtClean="0"/>
              <a:t>[MHz]</a:t>
            </a:r>
            <a:endParaRPr kumimoji="1" lang="ja-JP" altLang="en-US" sz="1200" dirty="0"/>
          </a:p>
        </p:txBody>
      </p:sp>
      <p:cxnSp>
        <p:nvCxnSpPr>
          <p:cNvPr id="51" name="直線矢印コネクタ 50"/>
          <p:cNvCxnSpPr/>
          <p:nvPr/>
        </p:nvCxnSpPr>
        <p:spPr>
          <a:xfrm flipH="1">
            <a:off x="4481990" y="683695"/>
            <a:ext cx="675075" cy="1350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5236529" y="600943"/>
            <a:ext cx="1783743" cy="307777"/>
          </a:xfrm>
          <a:prstGeom prst="rect">
            <a:avLst/>
          </a:prstGeom>
          <a:noFill/>
        </p:spPr>
        <p:txBody>
          <a:bodyPr wrap="square" rtlCol="0">
            <a:spAutoFit/>
          </a:bodyPr>
          <a:lstStyle/>
          <a:p>
            <a:r>
              <a:rPr kumimoji="1" lang="en-US" altLang="ja-JP" sz="1400" b="1" dirty="0" smtClean="0">
                <a:solidFill>
                  <a:srgbClr val="060FBA"/>
                </a:solidFill>
              </a:rPr>
              <a:t>Pout=24dBm</a:t>
            </a:r>
            <a:endParaRPr kumimoji="1" lang="ja-JP" altLang="en-US" sz="1400" b="1" dirty="0">
              <a:solidFill>
                <a:srgbClr val="060FBA"/>
              </a:solidFill>
            </a:endParaRPr>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3CC51840-E056-40D1-8D7C-AACDEE9FEEB4}" type="slidenum">
              <a:rPr lang="en-US" altLang="ja-JP" smtClean="0"/>
              <a:pPr/>
              <a:t>11</a:t>
            </a:fld>
            <a:endParaRPr lang="en-US" altLang="ja-JP"/>
          </a:p>
        </p:txBody>
      </p:sp>
      <p:sp>
        <p:nvSpPr>
          <p:cNvPr id="6" name="日付プレースホルダー 5"/>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790753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61610" y="1889720"/>
            <a:ext cx="7229475" cy="44196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996825" y="6179393"/>
            <a:ext cx="3705225" cy="561975"/>
          </a:xfrm>
          <a:prstGeom prst="rect">
            <a:avLst/>
          </a:prstGeom>
          <a:noFill/>
          <a:ln w="9525">
            <a:noFill/>
            <a:miter lim="800000"/>
            <a:headEnd/>
            <a:tailEnd/>
          </a:ln>
        </p:spPr>
      </p:pic>
      <p:sp>
        <p:nvSpPr>
          <p:cNvPr id="2" name="テキスト ボックス 1"/>
          <p:cNvSpPr txBox="1"/>
          <p:nvPr/>
        </p:nvSpPr>
        <p:spPr>
          <a:xfrm>
            <a:off x="323528" y="665401"/>
            <a:ext cx="4965270" cy="1323439"/>
          </a:xfrm>
          <a:prstGeom prst="rect">
            <a:avLst/>
          </a:prstGeom>
          <a:noFill/>
        </p:spPr>
        <p:txBody>
          <a:bodyPr wrap="none" rtlCol="0">
            <a:spAutoFit/>
          </a:bodyPr>
          <a:lstStyle/>
          <a:p>
            <a:r>
              <a:rPr lang="en-US" altLang="ja-JP" b="1" dirty="0">
                <a:solidFill>
                  <a:srgbClr val="060FBA"/>
                </a:solidFill>
              </a:rPr>
              <a:t>Case </a:t>
            </a:r>
            <a:r>
              <a:rPr lang="en-US" altLang="ja-JP" b="1" dirty="0" smtClean="0">
                <a:solidFill>
                  <a:srgbClr val="060FBA"/>
                </a:solidFill>
              </a:rPr>
              <a:t>1-1(Pout=250 </a:t>
            </a:r>
            <a:r>
              <a:rPr lang="en-US" altLang="ja-JP" b="1" dirty="0" err="1" smtClean="0">
                <a:solidFill>
                  <a:srgbClr val="060FBA"/>
                </a:solidFill>
              </a:rPr>
              <a:t>mW</a:t>
            </a:r>
            <a:r>
              <a:rPr lang="en-US" altLang="ja-JP" b="1" dirty="0" smtClean="0">
                <a:solidFill>
                  <a:srgbClr val="060FBA"/>
                </a:solidFill>
              </a:rPr>
              <a:t>) </a:t>
            </a:r>
            <a:r>
              <a:rPr lang="en-US" altLang="ja-JP" dirty="0" smtClean="0"/>
              <a:t>922.5MHz~923.4MHz </a:t>
            </a:r>
            <a:r>
              <a:rPr lang="en-US" altLang="ja-JP" b="1" dirty="0">
                <a:solidFill>
                  <a:srgbClr val="FF33CC"/>
                </a:solidFill>
              </a:rPr>
              <a:t>(Ch33~Ch38</a:t>
            </a:r>
            <a:r>
              <a:rPr lang="en-US" altLang="ja-JP" b="1" dirty="0"/>
              <a:t>) </a:t>
            </a:r>
            <a:endParaRPr lang="en-US" altLang="ja-JP" b="1" dirty="0" smtClean="0"/>
          </a:p>
          <a:p>
            <a:r>
              <a:rPr lang="en-US" altLang="ja-JP" sz="1600" b="1" dirty="0" smtClean="0">
                <a:solidFill>
                  <a:srgbClr val="060FBA"/>
                </a:solidFill>
              </a:rPr>
              <a:t>   </a:t>
            </a:r>
            <a:r>
              <a:rPr lang="en-US" altLang="ja-JP" b="1" dirty="0">
                <a:solidFill>
                  <a:srgbClr val="060FBA"/>
                </a:solidFill>
              </a:rPr>
              <a:t>A. Power level limitation at the edge of occupied </a:t>
            </a:r>
            <a:r>
              <a:rPr lang="en-US" altLang="ja-JP" b="1" dirty="0" smtClean="0">
                <a:solidFill>
                  <a:srgbClr val="060FBA"/>
                </a:solidFill>
              </a:rPr>
              <a:t>band:</a:t>
            </a:r>
            <a:r>
              <a:rPr lang="en-US" altLang="ja-JP" b="1" dirty="0" smtClean="0">
                <a:solidFill>
                  <a:srgbClr val="FF33CC"/>
                </a:solidFill>
              </a:rPr>
              <a:t> Not specified – </a:t>
            </a:r>
          </a:p>
          <a:p>
            <a:r>
              <a:rPr lang="en-US" altLang="ja-JP" b="1" dirty="0">
                <a:solidFill>
                  <a:srgbClr val="FF33CC"/>
                </a:solidFill>
              </a:rPr>
              <a:t>	</a:t>
            </a:r>
            <a:r>
              <a:rPr lang="en-US" altLang="ja-JP" b="1" dirty="0" smtClean="0">
                <a:solidFill>
                  <a:srgbClr val="FF33CC"/>
                </a:solidFill>
              </a:rPr>
              <a:t>– </a:t>
            </a:r>
            <a:r>
              <a:rPr lang="en-US" altLang="ja-JP" b="1" dirty="0">
                <a:solidFill>
                  <a:srgbClr val="FF33CC"/>
                </a:solidFill>
              </a:rPr>
              <a:t>possible to transmit 1 </a:t>
            </a:r>
            <a:r>
              <a:rPr lang="en-US" altLang="ja-JP" b="1" dirty="0" err="1">
                <a:solidFill>
                  <a:srgbClr val="FF33CC"/>
                </a:solidFill>
              </a:rPr>
              <a:t>Mc</a:t>
            </a:r>
            <a:r>
              <a:rPr lang="en-US" altLang="ja-JP" b="1" dirty="0">
                <a:solidFill>
                  <a:srgbClr val="FF33CC"/>
                </a:solidFill>
              </a:rPr>
              <a:t>/s signals </a:t>
            </a:r>
          </a:p>
          <a:p>
            <a:r>
              <a:rPr lang="ja-JP" altLang="en-US" dirty="0"/>
              <a:t>　</a:t>
            </a:r>
            <a:r>
              <a:rPr lang="en-US" altLang="ja-JP" dirty="0"/>
              <a:t>B. Adjacent channel leakage power : less than </a:t>
            </a:r>
            <a:r>
              <a:rPr lang="en-US" altLang="ja-JP" dirty="0" smtClean="0"/>
              <a:t>-5dBm/200 </a:t>
            </a:r>
            <a:r>
              <a:rPr lang="en-US" altLang="ja-JP" dirty="0"/>
              <a:t>kHz</a:t>
            </a:r>
          </a:p>
          <a:p>
            <a:r>
              <a:rPr lang="ja-JP" altLang="en-US" dirty="0"/>
              <a:t>　</a:t>
            </a:r>
            <a:r>
              <a:rPr lang="en-US" altLang="ja-JP" dirty="0"/>
              <a:t>C.</a:t>
            </a:r>
            <a:r>
              <a:rPr lang="ja-JP" altLang="en-US" dirty="0"/>
              <a:t> </a:t>
            </a:r>
            <a:r>
              <a:rPr lang="en-US" altLang="ja-JP" dirty="0"/>
              <a:t>Further outer bands (shown in the following picture)</a:t>
            </a:r>
          </a:p>
          <a:p>
            <a:r>
              <a:rPr lang="en-US" altLang="ja-JP" dirty="0"/>
              <a:t>	: -29 </a:t>
            </a:r>
            <a:r>
              <a:rPr lang="en-US" altLang="ja-JP" dirty="0" err="1"/>
              <a:t>dBm</a:t>
            </a:r>
            <a:r>
              <a:rPr lang="en-US" altLang="ja-JP" dirty="0"/>
              <a:t>/100 kHz (-53dBc from the peak power</a:t>
            </a:r>
            <a:r>
              <a:rPr lang="en-US" altLang="ja-JP" sz="1600" dirty="0" smtClean="0"/>
              <a:t>)</a:t>
            </a:r>
            <a:endParaRPr lang="ja-JP" altLang="en-US" sz="1600" dirty="0"/>
          </a:p>
        </p:txBody>
      </p:sp>
      <p:sp>
        <p:nvSpPr>
          <p:cNvPr id="3" name="フッター プレースホルダー 2"/>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3CC51840-E056-40D1-8D7C-AACDEE9FEEB4}" type="slidenum">
              <a:rPr lang="en-US" altLang="ja-JP" smtClean="0"/>
              <a:pPr/>
              <a:t>12</a:t>
            </a:fld>
            <a:endParaRPr lang="en-US" altLang="ja-JP"/>
          </a:p>
        </p:txBody>
      </p:sp>
      <p:sp>
        <p:nvSpPr>
          <p:cNvPr id="5" name="日付プレースホルダー 4"/>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328997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9511" y="552743"/>
            <a:ext cx="8856985" cy="1508105"/>
          </a:xfrm>
          <a:prstGeom prst="rect">
            <a:avLst/>
          </a:prstGeom>
          <a:noFill/>
        </p:spPr>
        <p:txBody>
          <a:bodyPr wrap="square" rtlCol="0">
            <a:spAutoFit/>
          </a:bodyPr>
          <a:lstStyle/>
          <a:p>
            <a:r>
              <a:rPr kumimoji="1" lang="en-US" altLang="ja-JP" sz="1100" b="1" dirty="0" smtClean="0">
                <a:solidFill>
                  <a:srgbClr val="060FBA"/>
                </a:solidFill>
              </a:rPr>
              <a:t>Case 1-2 (Pout=250 </a:t>
            </a:r>
            <a:r>
              <a:rPr kumimoji="1" lang="en-US" altLang="ja-JP" sz="1100" b="1" dirty="0" err="1" smtClean="0">
                <a:solidFill>
                  <a:srgbClr val="060FBA"/>
                </a:solidFill>
              </a:rPr>
              <a:t>mW</a:t>
            </a:r>
            <a:r>
              <a:rPr kumimoji="1" lang="en-US" altLang="ja-JP" sz="1100" b="1" dirty="0" smtClean="0">
                <a:solidFill>
                  <a:srgbClr val="060FBA"/>
                </a:solidFill>
              </a:rPr>
              <a:t>), </a:t>
            </a:r>
          </a:p>
          <a:p>
            <a:r>
              <a:rPr kumimoji="1" lang="en-US" altLang="ja-JP" sz="1100" b="1" dirty="0" smtClean="0">
                <a:solidFill>
                  <a:srgbClr val="060FBA"/>
                </a:solidFill>
              </a:rPr>
              <a:t>Adjacent channel leakage power:</a:t>
            </a:r>
            <a:r>
              <a:rPr lang="en-US" altLang="ja-JP" sz="1100" b="1" dirty="0">
                <a:solidFill>
                  <a:srgbClr val="060FBA"/>
                </a:solidFill>
              </a:rPr>
              <a:t> </a:t>
            </a:r>
            <a:r>
              <a:rPr lang="en-US" altLang="ja-JP" sz="1100" b="1" dirty="0" smtClean="0">
                <a:solidFill>
                  <a:srgbClr val="060FBA"/>
                </a:solidFill>
              </a:rPr>
              <a:t>920.6MHz~922.3MHz </a:t>
            </a:r>
            <a:r>
              <a:rPr lang="en-US" altLang="ja-JP" sz="1100" b="1" dirty="0">
                <a:solidFill>
                  <a:srgbClr val="FF33CC"/>
                </a:solidFill>
              </a:rPr>
              <a:t>(Ch24~Ch32) </a:t>
            </a:r>
            <a:endParaRPr kumimoji="1" lang="en-US" altLang="ja-JP" sz="1100" b="1" dirty="0" smtClean="0">
              <a:solidFill>
                <a:srgbClr val="FF33CC"/>
              </a:solidFill>
            </a:endParaRPr>
          </a:p>
          <a:p>
            <a:r>
              <a:rPr lang="en-US" altLang="ja-JP" b="1" dirty="0">
                <a:solidFill>
                  <a:srgbClr val="FF33CC"/>
                </a:solidFill>
              </a:rPr>
              <a:t> </a:t>
            </a:r>
            <a:r>
              <a:rPr lang="en-US" altLang="ja-JP" b="1" dirty="0" smtClean="0">
                <a:solidFill>
                  <a:srgbClr val="FF33CC"/>
                </a:solidFill>
              </a:rPr>
              <a:t>  </a:t>
            </a:r>
            <a:r>
              <a:rPr kumimoji="1" lang="en-US" altLang="ja-JP" sz="1400" b="1" dirty="0" smtClean="0">
                <a:solidFill>
                  <a:srgbClr val="FF33CC"/>
                </a:solidFill>
              </a:rPr>
              <a:t>A. Power level limitation at the edge of occupied band</a:t>
            </a:r>
          </a:p>
          <a:p>
            <a:r>
              <a:rPr lang="en-US" altLang="ja-JP" sz="1400" b="1" dirty="0">
                <a:solidFill>
                  <a:srgbClr val="FF33CC"/>
                </a:solidFill>
              </a:rPr>
              <a:t>	</a:t>
            </a:r>
            <a:r>
              <a:rPr kumimoji="1" lang="en-US" altLang="ja-JP" sz="1400" b="1" dirty="0" smtClean="0">
                <a:solidFill>
                  <a:srgbClr val="FF33CC"/>
                </a:solidFill>
              </a:rPr>
              <a:t>: less than +4 </a:t>
            </a:r>
            <a:r>
              <a:rPr kumimoji="1" lang="en-US" altLang="ja-JP" sz="1400" b="1" dirty="0" err="1" smtClean="0">
                <a:solidFill>
                  <a:srgbClr val="FF33CC"/>
                </a:solidFill>
              </a:rPr>
              <a:t>dBm</a:t>
            </a:r>
            <a:r>
              <a:rPr kumimoji="1" lang="en-US" altLang="ja-JP" sz="1400" b="1" dirty="0" smtClean="0">
                <a:solidFill>
                  <a:srgbClr val="FF33CC"/>
                </a:solidFill>
              </a:rPr>
              <a:t> (- 20 </a:t>
            </a:r>
            <a:r>
              <a:rPr kumimoji="1" lang="en-US" altLang="ja-JP" sz="1400" b="1" dirty="0" err="1" smtClean="0">
                <a:solidFill>
                  <a:srgbClr val="FF33CC"/>
                </a:solidFill>
              </a:rPr>
              <a:t>dBc</a:t>
            </a:r>
            <a:r>
              <a:rPr lang="en-US" altLang="ja-JP" sz="1400" b="1" dirty="0">
                <a:solidFill>
                  <a:srgbClr val="FF33CC"/>
                </a:solidFill>
              </a:rPr>
              <a:t> </a:t>
            </a:r>
            <a:r>
              <a:rPr lang="en-US" altLang="ja-JP" sz="1400" b="1" dirty="0" smtClean="0">
                <a:solidFill>
                  <a:srgbClr val="FF33CC"/>
                </a:solidFill>
              </a:rPr>
              <a:t>from the peak power) - -----Not feasible to transmit 1Mc/s </a:t>
            </a:r>
            <a:r>
              <a:rPr lang="en-US" altLang="ja-JP" sz="1400" b="1" dirty="0">
                <a:solidFill>
                  <a:srgbClr val="FF33CC"/>
                </a:solidFill>
              </a:rPr>
              <a:t> </a:t>
            </a:r>
            <a:r>
              <a:rPr lang="en-US" altLang="ja-JP" sz="1400" b="1" dirty="0" smtClean="0">
                <a:solidFill>
                  <a:srgbClr val="FF33CC"/>
                </a:solidFill>
              </a:rPr>
              <a:t>signals</a:t>
            </a:r>
          </a:p>
          <a:p>
            <a:r>
              <a:rPr kumimoji="1" lang="ja-JP" altLang="en-US" sz="1400" dirty="0"/>
              <a:t>　</a:t>
            </a:r>
            <a:r>
              <a:rPr kumimoji="1" lang="en-US" altLang="ja-JP" sz="1400" dirty="0" smtClean="0"/>
              <a:t>B. Adjacent channel leakage power : less than -29dBm/200 kHz</a:t>
            </a:r>
          </a:p>
          <a:p>
            <a:r>
              <a:rPr lang="ja-JP" altLang="en-US" sz="1400" dirty="0"/>
              <a:t>　</a:t>
            </a:r>
            <a:r>
              <a:rPr lang="en-US" altLang="ja-JP" sz="1400" dirty="0" smtClean="0"/>
              <a:t>C.</a:t>
            </a:r>
            <a:r>
              <a:rPr lang="ja-JP" altLang="en-US" sz="1400" dirty="0"/>
              <a:t> </a:t>
            </a:r>
            <a:r>
              <a:rPr lang="en-US" altLang="ja-JP" sz="1400" dirty="0" smtClean="0"/>
              <a:t>Further outer bands (shown in the following picture)</a:t>
            </a:r>
          </a:p>
          <a:p>
            <a:r>
              <a:rPr lang="en-US" altLang="ja-JP" sz="1400" dirty="0"/>
              <a:t>	</a:t>
            </a:r>
            <a:r>
              <a:rPr lang="en-US" altLang="ja-JP" sz="1400" dirty="0" smtClean="0"/>
              <a:t>: -29 </a:t>
            </a:r>
            <a:r>
              <a:rPr lang="en-US" altLang="ja-JP" sz="1400" dirty="0" err="1" smtClean="0"/>
              <a:t>dBm</a:t>
            </a:r>
            <a:r>
              <a:rPr lang="en-US" altLang="ja-JP" sz="1400" dirty="0" smtClean="0"/>
              <a:t>/100 kHz </a:t>
            </a:r>
            <a:r>
              <a:rPr lang="en-US" altLang="ja-JP" sz="1400" dirty="0"/>
              <a:t>(-53dBc from the peak power</a:t>
            </a:r>
            <a:r>
              <a:rPr lang="en-US" altLang="ja-JP" dirty="0"/>
              <a:t>)</a:t>
            </a:r>
            <a:endParaRPr kumimoji="1" lang="ja-JP" altLang="en-US" dirty="0"/>
          </a:p>
        </p:txBody>
      </p:sp>
      <p:pic>
        <p:nvPicPr>
          <p:cNvPr id="2050" name="Picture 2"/>
          <p:cNvPicPr>
            <a:picLocks noChangeAspect="1" noChangeArrowheads="1"/>
          </p:cNvPicPr>
          <p:nvPr/>
        </p:nvPicPr>
        <p:blipFill>
          <a:blip r:embed="rId2" cstate="print"/>
          <a:srcRect/>
          <a:stretch>
            <a:fillRect/>
          </a:stretch>
        </p:blipFill>
        <p:spPr bwMode="auto">
          <a:xfrm>
            <a:off x="3356865" y="6264315"/>
            <a:ext cx="2733675" cy="352425"/>
          </a:xfrm>
          <a:prstGeom prst="rect">
            <a:avLst/>
          </a:prstGeom>
          <a:noFill/>
          <a:ln w="9525">
            <a:noFill/>
            <a:miter lim="800000"/>
            <a:headEnd/>
            <a:tailEnd/>
          </a:ln>
        </p:spPr>
      </p:pic>
      <p:pic>
        <p:nvPicPr>
          <p:cNvPr id="2" name="Picture 2"/>
          <p:cNvPicPr>
            <a:picLocks noChangeAspect="1" noChangeArrowheads="1"/>
          </p:cNvPicPr>
          <p:nvPr/>
        </p:nvPicPr>
        <p:blipFill>
          <a:blip r:embed="rId3" cstate="print"/>
          <a:srcRect/>
          <a:stretch>
            <a:fillRect/>
          </a:stretch>
        </p:blipFill>
        <p:spPr bwMode="auto">
          <a:xfrm>
            <a:off x="881590" y="2042120"/>
            <a:ext cx="7391400" cy="4267200"/>
          </a:xfrm>
          <a:prstGeom prst="rect">
            <a:avLst/>
          </a:prstGeom>
          <a:noFill/>
          <a:ln w="9525">
            <a:noFill/>
            <a:miter lim="800000"/>
            <a:headEnd/>
            <a:tailEnd/>
          </a:ln>
        </p:spPr>
      </p:pic>
      <p:sp>
        <p:nvSpPr>
          <p:cNvPr id="3" name="フッター プレースホルダー 2"/>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3CC51840-E056-40D1-8D7C-AACDEE9FEEB4}" type="slidenum">
              <a:rPr lang="en-US" altLang="ja-JP" smtClean="0"/>
              <a:pPr/>
              <a:t>13</a:t>
            </a:fld>
            <a:endParaRPr lang="en-US" altLang="ja-JP"/>
          </a:p>
        </p:txBody>
      </p:sp>
      <p:sp>
        <p:nvSpPr>
          <p:cNvPr id="5" name="日付プレースホルダー 4"/>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1730278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317575" y="823036"/>
            <a:ext cx="6300700" cy="1669859"/>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2407585" y="2483895"/>
            <a:ext cx="6300700" cy="2042535"/>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2407585" y="4571219"/>
            <a:ext cx="6210690" cy="2286781"/>
          </a:xfrm>
          <a:prstGeom prst="rect">
            <a:avLst/>
          </a:prstGeom>
          <a:noFill/>
          <a:ln w="9525">
            <a:noFill/>
            <a:miter lim="800000"/>
            <a:headEnd/>
            <a:tailEnd/>
          </a:ln>
        </p:spPr>
      </p:pic>
      <p:sp>
        <p:nvSpPr>
          <p:cNvPr id="6" name="正方形/長方形 5"/>
          <p:cNvSpPr/>
          <p:nvPr/>
        </p:nvSpPr>
        <p:spPr>
          <a:xfrm>
            <a:off x="5729715" y="1864614"/>
            <a:ext cx="180020" cy="180021"/>
          </a:xfrm>
          <a:prstGeom prst="rect">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557935" y="3564014"/>
            <a:ext cx="180020" cy="180021"/>
          </a:xfrm>
          <a:prstGeom prst="rect">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512930" y="5679250"/>
            <a:ext cx="180020" cy="180021"/>
          </a:xfrm>
          <a:prstGeom prst="rect">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512930" y="6219309"/>
            <a:ext cx="180020" cy="180021"/>
          </a:xfrm>
          <a:prstGeom prst="rect">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2008" y="1484784"/>
            <a:ext cx="2483768" cy="1569660"/>
          </a:xfrm>
          <a:prstGeom prst="rect">
            <a:avLst/>
          </a:prstGeom>
          <a:noFill/>
        </p:spPr>
        <p:txBody>
          <a:bodyPr wrap="square" rtlCol="0">
            <a:spAutoFit/>
          </a:bodyPr>
          <a:lstStyle/>
          <a:p>
            <a:r>
              <a:rPr kumimoji="1" lang="en-US" altLang="ja-JP" sz="1600" b="1" dirty="0" smtClean="0">
                <a:solidFill>
                  <a:srgbClr val="FF33CC"/>
                </a:solidFill>
              </a:rPr>
              <a:t>1MHz BW(5ch combined)</a:t>
            </a:r>
          </a:p>
          <a:p>
            <a:r>
              <a:rPr kumimoji="1" lang="en-US" altLang="ja-JP" sz="1600" b="1" dirty="0" smtClean="0">
                <a:solidFill>
                  <a:srgbClr val="FF33CC"/>
                </a:solidFill>
              </a:rPr>
              <a:t>Available channels</a:t>
            </a:r>
            <a:r>
              <a:rPr kumimoji="1" lang="ja-JP" altLang="en-US" sz="1600" b="1" dirty="0" smtClean="0">
                <a:solidFill>
                  <a:srgbClr val="FF33CC"/>
                </a:solidFill>
              </a:rPr>
              <a:t>：</a:t>
            </a:r>
            <a:r>
              <a:rPr kumimoji="1" lang="en-US" altLang="ja-JP" sz="1600" b="1" dirty="0" smtClean="0">
                <a:solidFill>
                  <a:srgbClr val="FF33CC"/>
                </a:solidFill>
              </a:rPr>
              <a:t>1</a:t>
            </a:r>
          </a:p>
          <a:p>
            <a:r>
              <a:rPr lang="en-US" altLang="ja-JP" sz="1600" b="1" dirty="0" smtClean="0">
                <a:solidFill>
                  <a:srgbClr val="FF33CC"/>
                </a:solidFill>
              </a:rPr>
              <a:t>(</a:t>
            </a:r>
            <a:r>
              <a:rPr lang="en-US" altLang="ja-JP" sz="1600" b="1" dirty="0" err="1" smtClean="0">
                <a:solidFill>
                  <a:srgbClr val="FF33CC"/>
                </a:solidFill>
              </a:rPr>
              <a:t>ch</a:t>
            </a:r>
            <a:r>
              <a:rPr lang="en-US" altLang="ja-JP" sz="1600" b="1" dirty="0" smtClean="0">
                <a:solidFill>
                  <a:srgbClr val="FF33CC"/>
                </a:solidFill>
              </a:rPr>
              <a:t> 33,34,35,36)</a:t>
            </a:r>
          </a:p>
          <a:p>
            <a:r>
              <a:rPr kumimoji="1" lang="en-US" altLang="ja-JP" sz="1600" b="1" dirty="0" smtClean="0">
                <a:solidFill>
                  <a:srgbClr val="FF33CC"/>
                </a:solidFill>
              </a:rPr>
              <a:t>Channel starts from 922 MHz: good for USA coordination</a:t>
            </a:r>
            <a:endParaRPr kumimoji="1" lang="ja-JP" altLang="en-US" sz="1600" b="1" dirty="0">
              <a:solidFill>
                <a:srgbClr val="FF33CC"/>
              </a:solidFill>
            </a:endParaRPr>
          </a:p>
        </p:txBody>
      </p:sp>
      <p:sp>
        <p:nvSpPr>
          <p:cNvPr id="11" name="テキスト ボックス 10"/>
          <p:cNvSpPr txBox="1"/>
          <p:nvPr/>
        </p:nvSpPr>
        <p:spPr>
          <a:xfrm>
            <a:off x="107504" y="3293985"/>
            <a:ext cx="2664296" cy="830997"/>
          </a:xfrm>
          <a:prstGeom prst="rect">
            <a:avLst/>
          </a:prstGeom>
          <a:noFill/>
        </p:spPr>
        <p:txBody>
          <a:bodyPr wrap="square" rtlCol="0">
            <a:spAutoFit/>
          </a:bodyPr>
          <a:lstStyle/>
          <a:p>
            <a:r>
              <a:rPr kumimoji="1" lang="en-US" altLang="ja-JP" sz="1600" b="1" dirty="0" smtClean="0">
                <a:solidFill>
                  <a:srgbClr val="060FBA"/>
                </a:solidFill>
              </a:rPr>
              <a:t>600kHz BW(3ch </a:t>
            </a:r>
            <a:r>
              <a:rPr lang="en-US" altLang="ja-JP" sz="1600" b="1" dirty="0" smtClean="0">
                <a:solidFill>
                  <a:srgbClr val="060FBA"/>
                </a:solidFill>
              </a:rPr>
              <a:t>combined</a:t>
            </a:r>
            <a:r>
              <a:rPr kumimoji="1" lang="en-US" altLang="ja-JP" sz="1600" b="1" dirty="0" smtClean="0">
                <a:solidFill>
                  <a:srgbClr val="060FBA"/>
                </a:solidFill>
              </a:rPr>
              <a:t>)</a:t>
            </a:r>
          </a:p>
          <a:p>
            <a:r>
              <a:rPr lang="en-US" altLang="ja-JP" sz="1600" b="1" dirty="0">
                <a:solidFill>
                  <a:srgbClr val="060FBA"/>
                </a:solidFill>
              </a:rPr>
              <a:t>Available channels</a:t>
            </a:r>
            <a:r>
              <a:rPr lang="ja-JP" altLang="en-US" sz="1600" b="1" dirty="0">
                <a:solidFill>
                  <a:srgbClr val="060FBA"/>
                </a:solidFill>
              </a:rPr>
              <a:t>：</a:t>
            </a:r>
            <a:r>
              <a:rPr lang="en-US" altLang="ja-JP" sz="1600" b="1" dirty="0">
                <a:solidFill>
                  <a:srgbClr val="060FBA"/>
                </a:solidFill>
              </a:rPr>
              <a:t>1</a:t>
            </a:r>
          </a:p>
          <a:p>
            <a:r>
              <a:rPr lang="en-US" altLang="ja-JP" sz="1600" b="1" dirty="0">
                <a:solidFill>
                  <a:srgbClr val="060FBA"/>
                </a:solidFill>
              </a:rPr>
              <a:t>(</a:t>
            </a:r>
            <a:r>
              <a:rPr lang="en-US" altLang="ja-JP" sz="1600" b="1" dirty="0" err="1">
                <a:solidFill>
                  <a:srgbClr val="060FBA"/>
                </a:solidFill>
              </a:rPr>
              <a:t>ch</a:t>
            </a:r>
            <a:r>
              <a:rPr lang="en-US" altLang="ja-JP" sz="1600" b="1" dirty="0">
                <a:solidFill>
                  <a:srgbClr val="060FBA"/>
                </a:solidFill>
              </a:rPr>
              <a:t> </a:t>
            </a:r>
            <a:r>
              <a:rPr lang="en-US" altLang="ja-JP" sz="1600" b="1" dirty="0" smtClean="0">
                <a:solidFill>
                  <a:srgbClr val="060FBA"/>
                </a:solidFill>
              </a:rPr>
              <a:t>33,34,35)</a:t>
            </a:r>
            <a:endParaRPr lang="ja-JP" altLang="en-US" sz="1600" b="1" dirty="0">
              <a:solidFill>
                <a:srgbClr val="060FBA"/>
              </a:solidFill>
            </a:endParaRPr>
          </a:p>
        </p:txBody>
      </p:sp>
      <p:sp>
        <p:nvSpPr>
          <p:cNvPr id="12" name="テキスト ボックス 11"/>
          <p:cNvSpPr txBox="1"/>
          <p:nvPr/>
        </p:nvSpPr>
        <p:spPr>
          <a:xfrm>
            <a:off x="144016" y="5336050"/>
            <a:ext cx="2483768" cy="830997"/>
          </a:xfrm>
          <a:prstGeom prst="rect">
            <a:avLst/>
          </a:prstGeom>
          <a:noFill/>
        </p:spPr>
        <p:txBody>
          <a:bodyPr wrap="square" rtlCol="0">
            <a:spAutoFit/>
          </a:bodyPr>
          <a:lstStyle/>
          <a:p>
            <a:r>
              <a:rPr lang="en-US" altLang="ja-JP" sz="1600" b="1" dirty="0" smtClean="0">
                <a:solidFill>
                  <a:srgbClr val="060FBA"/>
                </a:solidFill>
              </a:rPr>
              <a:t>4</a:t>
            </a:r>
            <a:r>
              <a:rPr kumimoji="1" lang="en-US" altLang="ja-JP" sz="1600" b="1" dirty="0" smtClean="0">
                <a:solidFill>
                  <a:srgbClr val="060FBA"/>
                </a:solidFill>
              </a:rPr>
              <a:t>00kHz BW(2ch </a:t>
            </a:r>
            <a:r>
              <a:rPr lang="en-US" altLang="ja-JP" sz="1600" b="1" dirty="0" smtClean="0">
                <a:solidFill>
                  <a:srgbClr val="060FBA"/>
                </a:solidFill>
              </a:rPr>
              <a:t>combined</a:t>
            </a:r>
            <a:r>
              <a:rPr kumimoji="1" lang="en-US" altLang="ja-JP" sz="1600" b="1" dirty="0" smtClean="0">
                <a:solidFill>
                  <a:srgbClr val="060FBA"/>
                </a:solidFill>
              </a:rPr>
              <a:t>)</a:t>
            </a:r>
          </a:p>
          <a:p>
            <a:r>
              <a:rPr lang="en-US" altLang="ja-JP" sz="1600" b="1" dirty="0">
                <a:solidFill>
                  <a:srgbClr val="060FBA"/>
                </a:solidFill>
              </a:rPr>
              <a:t>Available channels</a:t>
            </a:r>
            <a:r>
              <a:rPr lang="ja-JP" altLang="en-US" sz="1600" b="1" dirty="0" smtClean="0">
                <a:solidFill>
                  <a:srgbClr val="060FBA"/>
                </a:solidFill>
              </a:rPr>
              <a:t>：</a:t>
            </a:r>
            <a:r>
              <a:rPr lang="en-US" altLang="ja-JP" sz="1600" b="1" dirty="0" smtClean="0">
                <a:solidFill>
                  <a:srgbClr val="060FBA"/>
                </a:solidFill>
              </a:rPr>
              <a:t>2</a:t>
            </a:r>
            <a:endParaRPr lang="en-US" altLang="ja-JP" sz="1600" b="1" dirty="0">
              <a:solidFill>
                <a:srgbClr val="060FBA"/>
              </a:solidFill>
            </a:endParaRPr>
          </a:p>
          <a:p>
            <a:r>
              <a:rPr lang="en-US" altLang="ja-JP" sz="1600" b="1" dirty="0">
                <a:solidFill>
                  <a:srgbClr val="060FBA"/>
                </a:solidFill>
              </a:rPr>
              <a:t>(</a:t>
            </a:r>
            <a:r>
              <a:rPr lang="en-US" altLang="ja-JP" sz="1600" b="1" dirty="0" err="1">
                <a:solidFill>
                  <a:srgbClr val="060FBA"/>
                </a:solidFill>
              </a:rPr>
              <a:t>ch</a:t>
            </a:r>
            <a:r>
              <a:rPr lang="en-US" altLang="ja-JP" sz="1600" b="1" dirty="0">
                <a:solidFill>
                  <a:srgbClr val="060FBA"/>
                </a:solidFill>
              </a:rPr>
              <a:t> </a:t>
            </a:r>
            <a:r>
              <a:rPr lang="en-US" altLang="ja-JP" sz="1600" b="1" dirty="0" smtClean="0">
                <a:solidFill>
                  <a:srgbClr val="060FBA"/>
                </a:solidFill>
              </a:rPr>
              <a:t>33,34 and </a:t>
            </a:r>
            <a:r>
              <a:rPr lang="en-US" altLang="ja-JP" sz="1600" b="1" dirty="0" err="1" smtClean="0">
                <a:solidFill>
                  <a:srgbClr val="060FBA"/>
                </a:solidFill>
              </a:rPr>
              <a:t>Ch</a:t>
            </a:r>
            <a:r>
              <a:rPr lang="en-US" altLang="ja-JP" sz="1600" b="1" dirty="0" smtClean="0">
                <a:solidFill>
                  <a:srgbClr val="060FBA"/>
                </a:solidFill>
              </a:rPr>
              <a:t> 36,37)</a:t>
            </a:r>
            <a:endParaRPr lang="ja-JP" altLang="en-US" sz="1600" b="1" dirty="0">
              <a:solidFill>
                <a:srgbClr val="060FBA"/>
              </a:solidFill>
            </a:endParaRPr>
          </a:p>
        </p:txBody>
      </p:sp>
      <p:sp>
        <p:nvSpPr>
          <p:cNvPr id="2" name="テキスト ボックス 1"/>
          <p:cNvSpPr txBox="1"/>
          <p:nvPr/>
        </p:nvSpPr>
        <p:spPr>
          <a:xfrm>
            <a:off x="395536" y="548680"/>
            <a:ext cx="8030916" cy="369332"/>
          </a:xfrm>
          <a:prstGeom prst="rect">
            <a:avLst/>
          </a:prstGeom>
          <a:noFill/>
        </p:spPr>
        <p:txBody>
          <a:bodyPr wrap="none" rtlCol="0">
            <a:spAutoFit/>
          </a:bodyPr>
          <a:lstStyle/>
          <a:p>
            <a:r>
              <a:rPr kumimoji="1" lang="en-US" altLang="ja-JP" sz="1800" b="1" dirty="0" smtClean="0">
                <a:solidFill>
                  <a:srgbClr val="FF33CC"/>
                </a:solidFill>
              </a:rPr>
              <a:t>Channelization for Case 1-1 (Available channels: </a:t>
            </a:r>
            <a:r>
              <a:rPr kumimoji="1" lang="en-US" altLang="ja-JP" sz="1800" b="1" dirty="0" err="1" smtClean="0">
                <a:solidFill>
                  <a:srgbClr val="FF33CC"/>
                </a:solidFill>
              </a:rPr>
              <a:t>ch</a:t>
            </a:r>
            <a:r>
              <a:rPr kumimoji="1" lang="en-US" altLang="ja-JP" sz="1800" b="1" dirty="0" smtClean="0">
                <a:solidFill>
                  <a:srgbClr val="FF33CC"/>
                </a:solidFill>
              </a:rPr>
              <a:t> 33-38, guard band : one </a:t>
            </a:r>
            <a:r>
              <a:rPr kumimoji="1" lang="en-US" altLang="ja-JP" sz="1800" b="1" dirty="0" err="1" smtClean="0">
                <a:solidFill>
                  <a:srgbClr val="FF33CC"/>
                </a:solidFill>
              </a:rPr>
              <a:t>ch</a:t>
            </a:r>
            <a:r>
              <a:rPr kumimoji="1" lang="en-US" altLang="ja-JP" sz="1800" b="1" dirty="0" smtClean="0">
                <a:solidFill>
                  <a:srgbClr val="FF33CC"/>
                </a:solidFill>
              </a:rPr>
              <a:t>)</a:t>
            </a:r>
          </a:p>
        </p:txBody>
      </p:sp>
      <p:sp>
        <p:nvSpPr>
          <p:cNvPr id="4" name="テキスト ボックス 3"/>
          <p:cNvSpPr txBox="1"/>
          <p:nvPr/>
        </p:nvSpPr>
        <p:spPr>
          <a:xfrm>
            <a:off x="2915816" y="1196752"/>
            <a:ext cx="792088" cy="338554"/>
          </a:xfrm>
          <a:prstGeom prst="rect">
            <a:avLst/>
          </a:prstGeom>
          <a:noFill/>
        </p:spPr>
        <p:txBody>
          <a:bodyPr wrap="square" rtlCol="0">
            <a:spAutoFit/>
          </a:bodyPr>
          <a:lstStyle/>
          <a:p>
            <a:r>
              <a:rPr kumimoji="1" lang="en-US" altLang="ja-JP" sz="1600" dirty="0" err="1" smtClean="0"/>
              <a:t>Ch</a:t>
            </a:r>
            <a:r>
              <a:rPr kumimoji="1" lang="en-US" altLang="ja-JP" sz="1600" dirty="0" smtClean="0"/>
              <a:t> #</a:t>
            </a:r>
            <a:endParaRPr kumimoji="1" lang="ja-JP" altLang="en-US" sz="1600" dirty="0"/>
          </a:p>
        </p:txBody>
      </p:sp>
      <p:sp>
        <p:nvSpPr>
          <p:cNvPr id="5" name="テキスト ボックス 4"/>
          <p:cNvSpPr txBox="1"/>
          <p:nvPr/>
        </p:nvSpPr>
        <p:spPr>
          <a:xfrm>
            <a:off x="4253143" y="1196752"/>
            <a:ext cx="1182953" cy="338554"/>
          </a:xfrm>
          <a:prstGeom prst="rect">
            <a:avLst/>
          </a:prstGeom>
          <a:noFill/>
        </p:spPr>
        <p:txBody>
          <a:bodyPr wrap="none" rtlCol="0">
            <a:spAutoFit/>
          </a:bodyPr>
          <a:lstStyle/>
          <a:p>
            <a:r>
              <a:rPr kumimoji="1" lang="en-US" altLang="ja-JP" sz="1600" dirty="0" smtClean="0"/>
              <a:t>Center freq.</a:t>
            </a:r>
            <a:endParaRPr kumimoji="1" lang="ja-JP" altLang="en-US" sz="1600" dirty="0"/>
          </a:p>
        </p:txBody>
      </p:sp>
      <p:sp>
        <p:nvSpPr>
          <p:cNvPr id="14" name="テキスト ボックス 13"/>
          <p:cNvSpPr txBox="1"/>
          <p:nvPr/>
        </p:nvSpPr>
        <p:spPr>
          <a:xfrm>
            <a:off x="6084168" y="1196752"/>
            <a:ext cx="550151" cy="338554"/>
          </a:xfrm>
          <a:prstGeom prst="rect">
            <a:avLst/>
          </a:prstGeom>
          <a:noFill/>
        </p:spPr>
        <p:txBody>
          <a:bodyPr wrap="none" rtlCol="0">
            <a:spAutoFit/>
          </a:bodyPr>
          <a:lstStyle/>
          <a:p>
            <a:r>
              <a:rPr lang="en-US" altLang="ja-JP" sz="1600" dirty="0" err="1" smtClean="0"/>
              <a:t>Ch</a:t>
            </a:r>
            <a:r>
              <a:rPr lang="en-US" altLang="ja-JP" sz="1600" dirty="0" smtClean="0"/>
              <a:t> #</a:t>
            </a:r>
            <a:endParaRPr kumimoji="1" lang="ja-JP" altLang="en-US" sz="1600" dirty="0"/>
          </a:p>
        </p:txBody>
      </p:sp>
      <p:sp>
        <p:nvSpPr>
          <p:cNvPr id="15" name="テキスト ボックス 14"/>
          <p:cNvSpPr txBox="1"/>
          <p:nvPr/>
        </p:nvSpPr>
        <p:spPr>
          <a:xfrm>
            <a:off x="7256768" y="1196752"/>
            <a:ext cx="1182953" cy="338554"/>
          </a:xfrm>
          <a:prstGeom prst="rect">
            <a:avLst/>
          </a:prstGeom>
          <a:noFill/>
        </p:spPr>
        <p:txBody>
          <a:bodyPr wrap="none" rtlCol="0">
            <a:spAutoFit/>
          </a:bodyPr>
          <a:lstStyle/>
          <a:p>
            <a:r>
              <a:rPr kumimoji="1" lang="en-US" altLang="ja-JP" sz="1600" dirty="0" smtClean="0"/>
              <a:t>Center freq.</a:t>
            </a:r>
            <a:endParaRPr kumimoji="1" lang="ja-JP" altLang="en-US" sz="1600" dirty="0"/>
          </a:p>
        </p:txBody>
      </p:sp>
      <p:sp>
        <p:nvSpPr>
          <p:cNvPr id="3" name="フッター プレースホルダー 2"/>
          <p:cNvSpPr>
            <a:spLocks noGrp="1"/>
          </p:cNvSpPr>
          <p:nvPr>
            <p:ph type="ftr" sz="quarter" idx="11"/>
          </p:nvPr>
        </p:nvSpPr>
        <p:spPr/>
        <p:txBody>
          <a:bodyPr/>
          <a:lstStyle/>
          <a:p>
            <a:r>
              <a:rPr lang="en-US" altLang="ja-JP" smtClean="0"/>
              <a:t>&lt;Shu Kato&gt;, &lt;Tohoku University&gt;</a:t>
            </a:r>
            <a:endParaRPr lang="en-US" altLang="ja-JP"/>
          </a:p>
        </p:txBody>
      </p:sp>
      <p:sp>
        <p:nvSpPr>
          <p:cNvPr id="13" name="スライド番号プレースホルダー 12"/>
          <p:cNvSpPr>
            <a:spLocks noGrp="1"/>
          </p:cNvSpPr>
          <p:nvPr>
            <p:ph type="sldNum" sz="quarter" idx="12"/>
          </p:nvPr>
        </p:nvSpPr>
        <p:spPr/>
        <p:txBody>
          <a:bodyPr/>
          <a:lstStyle/>
          <a:p>
            <a:r>
              <a:rPr lang="en-US" altLang="ja-JP" smtClean="0"/>
              <a:t>Slide </a:t>
            </a:r>
            <a:fld id="{3CC51840-E056-40D1-8D7C-AACDEE9FEEB4}" type="slidenum">
              <a:rPr lang="en-US" altLang="ja-JP" smtClean="0"/>
              <a:pPr/>
              <a:t>14</a:t>
            </a:fld>
            <a:endParaRPr lang="en-US" altLang="ja-JP"/>
          </a:p>
        </p:txBody>
      </p:sp>
      <p:sp>
        <p:nvSpPr>
          <p:cNvPr id="16" name="日付プレースホルダー 15"/>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2824369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78382" y="611977"/>
            <a:ext cx="5509842" cy="523220"/>
          </a:xfrm>
          <a:prstGeom prst="rect">
            <a:avLst/>
          </a:prstGeom>
        </p:spPr>
        <p:txBody>
          <a:bodyPr wrap="none">
            <a:spAutoFit/>
          </a:bodyPr>
          <a:lstStyle/>
          <a:p>
            <a:pPr algn="r"/>
            <a:r>
              <a:rPr lang="en-US" altLang="ja-JP" sz="2800" b="1" dirty="0"/>
              <a:t>Case 2: Output power= 1 – 20 </a:t>
            </a:r>
            <a:r>
              <a:rPr lang="en-US" altLang="ja-JP" sz="2800" b="1" dirty="0" err="1" smtClean="0"/>
              <a:t>mW</a:t>
            </a:r>
            <a:endParaRPr lang="en-US" altLang="ja-JP" sz="2800" b="1" dirty="0"/>
          </a:p>
        </p:txBody>
      </p:sp>
      <p:sp>
        <p:nvSpPr>
          <p:cNvPr id="3" name="正方形/長方形 2"/>
          <p:cNvSpPr/>
          <p:nvPr/>
        </p:nvSpPr>
        <p:spPr>
          <a:xfrm>
            <a:off x="323528" y="1406381"/>
            <a:ext cx="8568952" cy="4401205"/>
          </a:xfrm>
          <a:prstGeom prst="rect">
            <a:avLst/>
          </a:prstGeom>
        </p:spPr>
        <p:txBody>
          <a:bodyPr wrap="square">
            <a:spAutoFit/>
          </a:bodyPr>
          <a:lstStyle/>
          <a:p>
            <a:r>
              <a:rPr lang="en-US" altLang="ja-JP" sz="2000" dirty="0" smtClean="0"/>
              <a:t>Radio channel</a:t>
            </a:r>
          </a:p>
          <a:p>
            <a:pPr marL="342900" indent="-342900">
              <a:buAutoNum type="arabicPeriod"/>
            </a:pPr>
            <a:r>
              <a:rPr lang="en-US" altLang="ja-JP" sz="2000" b="1" dirty="0" smtClean="0">
                <a:solidFill>
                  <a:srgbClr val="060FBA"/>
                </a:solidFill>
              </a:rPr>
              <a:t>916 – 916.8 MHz</a:t>
            </a:r>
            <a:r>
              <a:rPr lang="en-US" altLang="ja-JP" sz="2000" b="1" dirty="0">
                <a:solidFill>
                  <a:srgbClr val="060FBA"/>
                </a:solidFill>
              </a:rPr>
              <a:t>, 920.6MHz </a:t>
            </a:r>
            <a:r>
              <a:rPr lang="ja-JP" altLang="en-US" sz="2000" b="1" dirty="0">
                <a:solidFill>
                  <a:srgbClr val="060FBA"/>
                </a:solidFill>
              </a:rPr>
              <a:t> </a:t>
            </a:r>
            <a:r>
              <a:rPr lang="en-US" altLang="ja-JP" sz="2000" b="1" dirty="0" smtClean="0">
                <a:solidFill>
                  <a:srgbClr val="060FBA"/>
                </a:solidFill>
              </a:rPr>
              <a:t>- 928.0MHz</a:t>
            </a:r>
          </a:p>
          <a:p>
            <a:r>
              <a:rPr lang="en-US" altLang="ja-JP" sz="2000" b="1" dirty="0" smtClean="0">
                <a:solidFill>
                  <a:srgbClr val="060FBA"/>
                </a:solidFill>
              </a:rPr>
              <a:t>	916.0MHz </a:t>
            </a:r>
            <a:r>
              <a:rPr lang="ja-JP" altLang="en-US" sz="2000" b="1" dirty="0">
                <a:solidFill>
                  <a:srgbClr val="060FBA"/>
                </a:solidFill>
              </a:rPr>
              <a:t> </a:t>
            </a:r>
            <a:r>
              <a:rPr lang="en-US" altLang="ja-JP" sz="2000" b="1" dirty="0" smtClean="0">
                <a:solidFill>
                  <a:srgbClr val="060FBA"/>
                </a:solidFill>
              </a:rPr>
              <a:t>and 916.0MHz + N x 200kHz </a:t>
            </a:r>
          </a:p>
          <a:p>
            <a:r>
              <a:rPr lang="en-US" altLang="ja-JP" sz="2000" b="1" dirty="0" smtClean="0">
                <a:solidFill>
                  <a:srgbClr val="060FBA"/>
                </a:solidFill>
              </a:rPr>
              <a:t>	920.6MHz and 920.6MHz + N x 200kHz </a:t>
            </a:r>
          </a:p>
          <a:p>
            <a:r>
              <a:rPr lang="en-US" altLang="ja-JP" sz="2000" b="1" dirty="0" smtClean="0">
                <a:solidFill>
                  <a:srgbClr val="060FBA"/>
                </a:solidFill>
              </a:rPr>
              <a:t>	Unit channel bandwidth: 200 kHz,</a:t>
            </a:r>
            <a:r>
              <a:rPr lang="ja-JP" altLang="en-US" sz="2000" b="1" dirty="0">
                <a:solidFill>
                  <a:srgbClr val="060FBA"/>
                </a:solidFill>
              </a:rPr>
              <a:t> </a:t>
            </a:r>
            <a:r>
              <a:rPr lang="en-US" altLang="ja-JP" sz="2000" b="1" dirty="0" smtClean="0">
                <a:solidFill>
                  <a:srgbClr val="060FBA"/>
                </a:solidFill>
              </a:rPr>
              <a:t>can be combined up to 5</a:t>
            </a:r>
          </a:p>
          <a:p>
            <a:r>
              <a:rPr lang="en-US" altLang="ja-JP" sz="2000" dirty="0" smtClean="0"/>
              <a:t>2. </a:t>
            </a:r>
            <a:r>
              <a:rPr lang="en-US" altLang="ja-JP" sz="2000" dirty="0"/>
              <a:t> </a:t>
            </a:r>
            <a:r>
              <a:rPr lang="en-US" altLang="ja-JP" sz="2000" dirty="0" smtClean="0"/>
              <a:t>  928.15MHz - 929.65MHz </a:t>
            </a:r>
          </a:p>
          <a:p>
            <a:r>
              <a:rPr lang="en-US" altLang="ja-JP" sz="2000" dirty="0" smtClean="0"/>
              <a:t>	928.15MHz and 928.15MHz + N x 100kHz</a:t>
            </a:r>
          </a:p>
          <a:p>
            <a:r>
              <a:rPr lang="en-US" altLang="ja-JP" sz="2000" dirty="0"/>
              <a:t>	Unit channel bandwidth: </a:t>
            </a:r>
            <a:r>
              <a:rPr lang="en-US" altLang="ja-JP" sz="2000" dirty="0" smtClean="0"/>
              <a:t>100 </a:t>
            </a:r>
            <a:r>
              <a:rPr lang="en-US" altLang="ja-JP" sz="2000" dirty="0"/>
              <a:t>kHz,</a:t>
            </a:r>
            <a:r>
              <a:rPr lang="ja-JP" altLang="en-US" sz="2000" dirty="0"/>
              <a:t> </a:t>
            </a:r>
            <a:r>
              <a:rPr lang="en-US" altLang="ja-JP" sz="2000" dirty="0"/>
              <a:t>can be combined up to 5</a:t>
            </a:r>
          </a:p>
          <a:p>
            <a:endParaRPr lang="ja-JP" altLang="en-US" sz="2000" dirty="0" smtClean="0"/>
          </a:p>
          <a:p>
            <a:r>
              <a:rPr lang="en-US" altLang="ja-JP" sz="2000" dirty="0" smtClean="0"/>
              <a:t>Condition: Passive Systems have priority in these bands</a:t>
            </a:r>
          </a:p>
          <a:p>
            <a:r>
              <a:rPr lang="ja-JP" altLang="en-US" sz="2000" dirty="0" smtClean="0"/>
              <a:t>　</a:t>
            </a:r>
            <a:r>
              <a:rPr lang="en-US" altLang="ja-JP" sz="2000" dirty="0" smtClean="0"/>
              <a:t>Can not use </a:t>
            </a:r>
            <a:r>
              <a:rPr lang="ja-JP" altLang="en-US" sz="2000" dirty="0"/>
              <a:t> </a:t>
            </a:r>
            <a:r>
              <a:rPr lang="en-US" altLang="ja-JP" sz="2000" dirty="0" smtClean="0"/>
              <a:t>the channels with center frequency of 920.6MHz to 922.2MHz (ch#24 – 32) and channels with center frequency </a:t>
            </a:r>
            <a:r>
              <a:rPr lang="en-US" altLang="ja-JP" sz="2000" dirty="0"/>
              <a:t>of </a:t>
            </a:r>
            <a:r>
              <a:rPr lang="en-US" altLang="ja-JP" sz="2000" dirty="0" smtClean="0"/>
              <a:t>922.4MHz or higher (ch#33~) simultaneously</a:t>
            </a:r>
          </a:p>
          <a:p>
            <a:endParaRPr lang="en-US" altLang="ja-JP" sz="2000" dirty="0"/>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3CC51840-E056-40D1-8D7C-AACDEE9FEEB4}" type="slidenum">
              <a:rPr lang="en-US" altLang="ja-JP" smtClean="0"/>
              <a:pPr/>
              <a:t>15</a:t>
            </a:fld>
            <a:endParaRPr lang="en-US" altLang="ja-JP"/>
          </a:p>
        </p:txBody>
      </p:sp>
      <p:sp>
        <p:nvSpPr>
          <p:cNvPr id="6" name="日付プレースホルダー 5"/>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4118225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矢印コネクタ 2"/>
          <p:cNvCxnSpPr/>
          <p:nvPr/>
        </p:nvCxnSpPr>
        <p:spPr>
          <a:xfrm>
            <a:off x="539552" y="5733256"/>
            <a:ext cx="81369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フリーフォーム 3"/>
          <p:cNvSpPr/>
          <p:nvPr/>
        </p:nvSpPr>
        <p:spPr>
          <a:xfrm>
            <a:off x="611560" y="4301494"/>
            <a:ext cx="3015334" cy="612671"/>
          </a:xfrm>
          <a:custGeom>
            <a:avLst/>
            <a:gdLst>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18" fmla="*/ 4815192 w 4824919"/>
              <a:gd name="connsiteY18" fmla="*/ 22957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36239 w 4824919"/>
              <a:gd name="connsiteY3" fmla="*/ 2574659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792312 w 4824919"/>
              <a:gd name="connsiteY11" fmla="*/ 625324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38003 w 4824919"/>
              <a:gd name="connsiteY11" fmla="*/ 625324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63860 w 4824919"/>
              <a:gd name="connsiteY10" fmla="*/ 625324 h 2840477"/>
              <a:gd name="connsiteX11" fmla="*/ 3838003 w 4824919"/>
              <a:gd name="connsiteY11" fmla="*/ 625324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63860 w 4824919"/>
              <a:gd name="connsiteY10" fmla="*/ 625324 h 2840477"/>
              <a:gd name="connsiteX11" fmla="*/ 3838003 w 4824919"/>
              <a:gd name="connsiteY11" fmla="*/ 625324 h 2840477"/>
              <a:gd name="connsiteX12" fmla="*/ 3838003 w 4824919"/>
              <a:gd name="connsiteY12" fmla="*/ 5081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49217 w 4824919"/>
              <a:gd name="connsiteY15" fmla="*/ 620243 h 2835396"/>
              <a:gd name="connsiteX16" fmla="*/ 4241260 w 4824919"/>
              <a:gd name="connsiteY16" fmla="*/ 1833447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49217 w 4824919"/>
              <a:gd name="connsiteY15" fmla="*/ 620243 h 2835396"/>
              <a:gd name="connsiteX16" fmla="*/ 4249217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49217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112146 w 4824919"/>
              <a:gd name="connsiteY13" fmla="*/ 0 h 2835396"/>
              <a:gd name="connsiteX14" fmla="*/ 4020765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112146 w 4824919"/>
              <a:gd name="connsiteY13" fmla="*/ 0 h 2835396"/>
              <a:gd name="connsiteX14" fmla="*/ 4112146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746622 w 4824919"/>
              <a:gd name="connsiteY12" fmla="*/ 0 h 2835396"/>
              <a:gd name="connsiteX13" fmla="*/ 4112146 w 4824919"/>
              <a:gd name="connsiteY13" fmla="*/ 0 h 2835396"/>
              <a:gd name="connsiteX14" fmla="*/ 4112146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746622 w 4824919"/>
              <a:gd name="connsiteY11" fmla="*/ 620243 h 2835396"/>
              <a:gd name="connsiteX12" fmla="*/ 3746622 w 4824919"/>
              <a:gd name="connsiteY12" fmla="*/ 0 h 2835396"/>
              <a:gd name="connsiteX13" fmla="*/ 4112146 w 4824919"/>
              <a:gd name="connsiteY13" fmla="*/ 0 h 2835396"/>
              <a:gd name="connsiteX14" fmla="*/ 4112146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297560"/>
              <a:gd name="connsiteY0" fmla="*/ 2232281 h 2835396"/>
              <a:gd name="connsiteX1" fmla="*/ 719847 w 4297560"/>
              <a:gd name="connsiteY1" fmla="*/ 2232281 h 2835396"/>
              <a:gd name="connsiteX2" fmla="*/ 731047 w 4297560"/>
              <a:gd name="connsiteY2" fmla="*/ 2613881 h 2835396"/>
              <a:gd name="connsiteX3" fmla="*/ 1781929 w 4297560"/>
              <a:gd name="connsiteY3" fmla="*/ 2613881 h 2835396"/>
              <a:gd name="connsiteX4" fmla="*/ 1781929 w 4297560"/>
              <a:gd name="connsiteY4" fmla="*/ 2835396 h 2835396"/>
              <a:gd name="connsiteX5" fmla="*/ 2421597 w 4297560"/>
              <a:gd name="connsiteY5" fmla="*/ 2835396 h 2835396"/>
              <a:gd name="connsiteX6" fmla="*/ 2421597 w 4297560"/>
              <a:gd name="connsiteY6" fmla="*/ 2259456 h 2835396"/>
              <a:gd name="connsiteX7" fmla="*/ 3061264 w 4297560"/>
              <a:gd name="connsiteY7" fmla="*/ 2259456 h 2835396"/>
              <a:gd name="connsiteX8" fmla="*/ 3054485 w 4297560"/>
              <a:gd name="connsiteY8" fmla="*/ 1833447 h 2835396"/>
              <a:gd name="connsiteX9" fmla="*/ 3579779 w 4297560"/>
              <a:gd name="connsiteY9" fmla="*/ 1833447 h 2835396"/>
              <a:gd name="connsiteX10" fmla="*/ 3563860 w 4297560"/>
              <a:gd name="connsiteY10" fmla="*/ 620243 h 2835396"/>
              <a:gd name="connsiteX11" fmla="*/ 3746622 w 4297560"/>
              <a:gd name="connsiteY11" fmla="*/ 620243 h 2835396"/>
              <a:gd name="connsiteX12" fmla="*/ 3746622 w 4297560"/>
              <a:gd name="connsiteY12" fmla="*/ 0 h 2835396"/>
              <a:gd name="connsiteX13" fmla="*/ 4112146 w 4297560"/>
              <a:gd name="connsiteY13" fmla="*/ 0 h 2835396"/>
              <a:gd name="connsiteX14" fmla="*/ 4112146 w 4297560"/>
              <a:gd name="connsiteY14" fmla="*/ 620243 h 2835396"/>
              <a:gd name="connsiteX15" fmla="*/ 4294908 w 4297560"/>
              <a:gd name="connsiteY15" fmla="*/ 620243 h 2835396"/>
              <a:gd name="connsiteX16" fmla="*/ 4294908 w 4297560"/>
              <a:gd name="connsiteY16" fmla="*/ 1816426 h 2835396"/>
              <a:gd name="connsiteX0" fmla="*/ 0 w 4294908"/>
              <a:gd name="connsiteY0" fmla="*/ 2232281 h 2835396"/>
              <a:gd name="connsiteX1" fmla="*/ 719847 w 4294908"/>
              <a:gd name="connsiteY1" fmla="*/ 2232281 h 2835396"/>
              <a:gd name="connsiteX2" fmla="*/ 731047 w 4294908"/>
              <a:gd name="connsiteY2" fmla="*/ 2613881 h 2835396"/>
              <a:gd name="connsiteX3" fmla="*/ 1781929 w 4294908"/>
              <a:gd name="connsiteY3" fmla="*/ 2613881 h 2835396"/>
              <a:gd name="connsiteX4" fmla="*/ 1781929 w 4294908"/>
              <a:gd name="connsiteY4" fmla="*/ 2835396 h 2835396"/>
              <a:gd name="connsiteX5" fmla="*/ 2421597 w 4294908"/>
              <a:gd name="connsiteY5" fmla="*/ 2835396 h 2835396"/>
              <a:gd name="connsiteX6" fmla="*/ 2421597 w 4294908"/>
              <a:gd name="connsiteY6" fmla="*/ 2259456 h 2835396"/>
              <a:gd name="connsiteX7" fmla="*/ 3061264 w 4294908"/>
              <a:gd name="connsiteY7" fmla="*/ 2259456 h 2835396"/>
              <a:gd name="connsiteX8" fmla="*/ 3054485 w 4294908"/>
              <a:gd name="connsiteY8" fmla="*/ 1833447 h 2835396"/>
              <a:gd name="connsiteX9" fmla="*/ 3579779 w 4294908"/>
              <a:gd name="connsiteY9" fmla="*/ 1833447 h 2835396"/>
              <a:gd name="connsiteX10" fmla="*/ 3563860 w 4294908"/>
              <a:gd name="connsiteY10" fmla="*/ 620243 h 2835396"/>
              <a:gd name="connsiteX11" fmla="*/ 3746622 w 4294908"/>
              <a:gd name="connsiteY11" fmla="*/ 620243 h 2835396"/>
              <a:gd name="connsiteX12" fmla="*/ 3746622 w 4294908"/>
              <a:gd name="connsiteY12" fmla="*/ 0 h 2835396"/>
              <a:gd name="connsiteX13" fmla="*/ 4112146 w 4294908"/>
              <a:gd name="connsiteY13" fmla="*/ 0 h 2835396"/>
              <a:gd name="connsiteX14" fmla="*/ 4112146 w 4294908"/>
              <a:gd name="connsiteY14" fmla="*/ 620243 h 2835396"/>
              <a:gd name="connsiteX15" fmla="*/ 4294908 w 4294908"/>
              <a:gd name="connsiteY15" fmla="*/ 620243 h 2835396"/>
              <a:gd name="connsiteX0" fmla="*/ 0 w 4294908"/>
              <a:gd name="connsiteY0" fmla="*/ 2232281 h 2835396"/>
              <a:gd name="connsiteX1" fmla="*/ 719847 w 4294908"/>
              <a:gd name="connsiteY1" fmla="*/ 2232281 h 2835396"/>
              <a:gd name="connsiteX2" fmla="*/ 731047 w 4294908"/>
              <a:gd name="connsiteY2" fmla="*/ 2613881 h 2835396"/>
              <a:gd name="connsiteX3" fmla="*/ 1781929 w 4294908"/>
              <a:gd name="connsiteY3" fmla="*/ 2613881 h 2835396"/>
              <a:gd name="connsiteX4" fmla="*/ 1781929 w 4294908"/>
              <a:gd name="connsiteY4" fmla="*/ 2835396 h 2835396"/>
              <a:gd name="connsiteX5" fmla="*/ 2421597 w 4294908"/>
              <a:gd name="connsiteY5" fmla="*/ 2835396 h 2835396"/>
              <a:gd name="connsiteX6" fmla="*/ 2421597 w 4294908"/>
              <a:gd name="connsiteY6" fmla="*/ 2259456 h 2835396"/>
              <a:gd name="connsiteX7" fmla="*/ 3061264 w 4294908"/>
              <a:gd name="connsiteY7" fmla="*/ 2259456 h 2835396"/>
              <a:gd name="connsiteX8" fmla="*/ 3054485 w 4294908"/>
              <a:gd name="connsiteY8" fmla="*/ 1833447 h 2835396"/>
              <a:gd name="connsiteX9" fmla="*/ 3579779 w 4294908"/>
              <a:gd name="connsiteY9" fmla="*/ 1833447 h 2835396"/>
              <a:gd name="connsiteX10" fmla="*/ 3563860 w 4294908"/>
              <a:gd name="connsiteY10" fmla="*/ 620243 h 2835396"/>
              <a:gd name="connsiteX11" fmla="*/ 3746622 w 4294908"/>
              <a:gd name="connsiteY11" fmla="*/ 620243 h 2835396"/>
              <a:gd name="connsiteX12" fmla="*/ 3746622 w 4294908"/>
              <a:gd name="connsiteY12" fmla="*/ 0 h 2835396"/>
              <a:gd name="connsiteX13" fmla="*/ 4112146 w 4294908"/>
              <a:gd name="connsiteY13" fmla="*/ 0 h 2835396"/>
              <a:gd name="connsiteX14" fmla="*/ 4294908 w 4294908"/>
              <a:gd name="connsiteY14" fmla="*/ 620243 h 2835396"/>
              <a:gd name="connsiteX0" fmla="*/ 0 w 4294908"/>
              <a:gd name="connsiteY0" fmla="*/ 2232281 h 2835396"/>
              <a:gd name="connsiteX1" fmla="*/ 719847 w 4294908"/>
              <a:gd name="connsiteY1" fmla="*/ 2232281 h 2835396"/>
              <a:gd name="connsiteX2" fmla="*/ 731047 w 4294908"/>
              <a:gd name="connsiteY2" fmla="*/ 2613881 h 2835396"/>
              <a:gd name="connsiteX3" fmla="*/ 1781929 w 4294908"/>
              <a:gd name="connsiteY3" fmla="*/ 2613881 h 2835396"/>
              <a:gd name="connsiteX4" fmla="*/ 1781929 w 4294908"/>
              <a:gd name="connsiteY4" fmla="*/ 2835396 h 2835396"/>
              <a:gd name="connsiteX5" fmla="*/ 2421597 w 4294908"/>
              <a:gd name="connsiteY5" fmla="*/ 2835396 h 2835396"/>
              <a:gd name="connsiteX6" fmla="*/ 2421597 w 4294908"/>
              <a:gd name="connsiteY6" fmla="*/ 2259456 h 2835396"/>
              <a:gd name="connsiteX7" fmla="*/ 3061264 w 4294908"/>
              <a:gd name="connsiteY7" fmla="*/ 2259456 h 2835396"/>
              <a:gd name="connsiteX8" fmla="*/ 3054485 w 4294908"/>
              <a:gd name="connsiteY8" fmla="*/ 1833447 h 2835396"/>
              <a:gd name="connsiteX9" fmla="*/ 3579779 w 4294908"/>
              <a:gd name="connsiteY9" fmla="*/ 1833447 h 2835396"/>
              <a:gd name="connsiteX10" fmla="*/ 3563860 w 4294908"/>
              <a:gd name="connsiteY10" fmla="*/ 620243 h 2835396"/>
              <a:gd name="connsiteX11" fmla="*/ 3746622 w 4294908"/>
              <a:gd name="connsiteY11" fmla="*/ 620243 h 2835396"/>
              <a:gd name="connsiteX12" fmla="*/ 3746622 w 4294908"/>
              <a:gd name="connsiteY12" fmla="*/ 0 h 2835396"/>
              <a:gd name="connsiteX13" fmla="*/ 4294908 w 4294908"/>
              <a:gd name="connsiteY13" fmla="*/ 620243 h 2835396"/>
              <a:gd name="connsiteX0" fmla="*/ 0 w 4294908"/>
              <a:gd name="connsiteY0" fmla="*/ 1612038 h 2215153"/>
              <a:gd name="connsiteX1" fmla="*/ 719847 w 4294908"/>
              <a:gd name="connsiteY1" fmla="*/ 1612038 h 2215153"/>
              <a:gd name="connsiteX2" fmla="*/ 731047 w 4294908"/>
              <a:gd name="connsiteY2" fmla="*/ 1993638 h 2215153"/>
              <a:gd name="connsiteX3" fmla="*/ 1781929 w 4294908"/>
              <a:gd name="connsiteY3" fmla="*/ 1993638 h 2215153"/>
              <a:gd name="connsiteX4" fmla="*/ 1781929 w 4294908"/>
              <a:gd name="connsiteY4" fmla="*/ 2215153 h 2215153"/>
              <a:gd name="connsiteX5" fmla="*/ 2421597 w 4294908"/>
              <a:gd name="connsiteY5" fmla="*/ 2215153 h 2215153"/>
              <a:gd name="connsiteX6" fmla="*/ 2421597 w 4294908"/>
              <a:gd name="connsiteY6" fmla="*/ 1639213 h 2215153"/>
              <a:gd name="connsiteX7" fmla="*/ 3061264 w 4294908"/>
              <a:gd name="connsiteY7" fmla="*/ 1639213 h 2215153"/>
              <a:gd name="connsiteX8" fmla="*/ 3054485 w 4294908"/>
              <a:gd name="connsiteY8" fmla="*/ 1213204 h 2215153"/>
              <a:gd name="connsiteX9" fmla="*/ 3579779 w 4294908"/>
              <a:gd name="connsiteY9" fmla="*/ 1213204 h 2215153"/>
              <a:gd name="connsiteX10" fmla="*/ 3563860 w 4294908"/>
              <a:gd name="connsiteY10" fmla="*/ 0 h 2215153"/>
              <a:gd name="connsiteX11" fmla="*/ 3746622 w 4294908"/>
              <a:gd name="connsiteY11" fmla="*/ 0 h 2215153"/>
              <a:gd name="connsiteX12" fmla="*/ 4294908 w 4294908"/>
              <a:gd name="connsiteY12" fmla="*/ 0 h 2215153"/>
              <a:gd name="connsiteX0" fmla="*/ 0 w 4294908"/>
              <a:gd name="connsiteY0" fmla="*/ 1612038 h 2215153"/>
              <a:gd name="connsiteX1" fmla="*/ 719847 w 4294908"/>
              <a:gd name="connsiteY1" fmla="*/ 1612038 h 2215153"/>
              <a:gd name="connsiteX2" fmla="*/ 731047 w 4294908"/>
              <a:gd name="connsiteY2" fmla="*/ 1993638 h 2215153"/>
              <a:gd name="connsiteX3" fmla="*/ 1781929 w 4294908"/>
              <a:gd name="connsiteY3" fmla="*/ 1993638 h 2215153"/>
              <a:gd name="connsiteX4" fmla="*/ 1781929 w 4294908"/>
              <a:gd name="connsiteY4" fmla="*/ 2215153 h 2215153"/>
              <a:gd name="connsiteX5" fmla="*/ 2421597 w 4294908"/>
              <a:gd name="connsiteY5" fmla="*/ 2215153 h 2215153"/>
              <a:gd name="connsiteX6" fmla="*/ 2421597 w 4294908"/>
              <a:gd name="connsiteY6" fmla="*/ 1639213 h 2215153"/>
              <a:gd name="connsiteX7" fmla="*/ 3061264 w 4294908"/>
              <a:gd name="connsiteY7" fmla="*/ 1639213 h 2215153"/>
              <a:gd name="connsiteX8" fmla="*/ 3054485 w 4294908"/>
              <a:gd name="connsiteY8" fmla="*/ 1213204 h 2215153"/>
              <a:gd name="connsiteX9" fmla="*/ 3579779 w 4294908"/>
              <a:gd name="connsiteY9" fmla="*/ 1213204 h 2215153"/>
              <a:gd name="connsiteX10" fmla="*/ 3563860 w 4294908"/>
              <a:gd name="connsiteY10" fmla="*/ 0 h 2215153"/>
              <a:gd name="connsiteX11" fmla="*/ 4294908 w 4294908"/>
              <a:gd name="connsiteY11" fmla="*/ 0 h 2215153"/>
              <a:gd name="connsiteX0" fmla="*/ 0 w 4294908"/>
              <a:gd name="connsiteY0" fmla="*/ 1612038 h 2215153"/>
              <a:gd name="connsiteX1" fmla="*/ 719847 w 4294908"/>
              <a:gd name="connsiteY1" fmla="*/ 1612038 h 2215153"/>
              <a:gd name="connsiteX2" fmla="*/ 731047 w 4294908"/>
              <a:gd name="connsiteY2" fmla="*/ 1993638 h 2215153"/>
              <a:gd name="connsiteX3" fmla="*/ 1781929 w 4294908"/>
              <a:gd name="connsiteY3" fmla="*/ 1993638 h 2215153"/>
              <a:gd name="connsiteX4" fmla="*/ 1781929 w 4294908"/>
              <a:gd name="connsiteY4" fmla="*/ 2215153 h 2215153"/>
              <a:gd name="connsiteX5" fmla="*/ 2421597 w 4294908"/>
              <a:gd name="connsiteY5" fmla="*/ 2215153 h 2215153"/>
              <a:gd name="connsiteX6" fmla="*/ 2421597 w 4294908"/>
              <a:gd name="connsiteY6" fmla="*/ 1639213 h 2215153"/>
              <a:gd name="connsiteX7" fmla="*/ 3061264 w 4294908"/>
              <a:gd name="connsiteY7" fmla="*/ 1639213 h 2215153"/>
              <a:gd name="connsiteX8" fmla="*/ 3054485 w 4294908"/>
              <a:gd name="connsiteY8" fmla="*/ 1213204 h 2215153"/>
              <a:gd name="connsiteX9" fmla="*/ 3579779 w 4294908"/>
              <a:gd name="connsiteY9" fmla="*/ 1213204 h 2215153"/>
              <a:gd name="connsiteX10" fmla="*/ 4294908 w 4294908"/>
              <a:gd name="connsiteY10" fmla="*/ 0 h 2215153"/>
              <a:gd name="connsiteX0" fmla="*/ 0 w 4294908"/>
              <a:gd name="connsiteY0" fmla="*/ 1612038 h 2215153"/>
              <a:gd name="connsiteX1" fmla="*/ 719847 w 4294908"/>
              <a:gd name="connsiteY1" fmla="*/ 1612038 h 2215153"/>
              <a:gd name="connsiteX2" fmla="*/ 731047 w 4294908"/>
              <a:gd name="connsiteY2" fmla="*/ 1993638 h 2215153"/>
              <a:gd name="connsiteX3" fmla="*/ 1781929 w 4294908"/>
              <a:gd name="connsiteY3" fmla="*/ 1993638 h 2215153"/>
              <a:gd name="connsiteX4" fmla="*/ 1781929 w 4294908"/>
              <a:gd name="connsiteY4" fmla="*/ 2215153 h 2215153"/>
              <a:gd name="connsiteX5" fmla="*/ 2421597 w 4294908"/>
              <a:gd name="connsiteY5" fmla="*/ 2215153 h 2215153"/>
              <a:gd name="connsiteX6" fmla="*/ 2421597 w 4294908"/>
              <a:gd name="connsiteY6" fmla="*/ 1639213 h 2215153"/>
              <a:gd name="connsiteX7" fmla="*/ 3061264 w 4294908"/>
              <a:gd name="connsiteY7" fmla="*/ 1639213 h 2215153"/>
              <a:gd name="connsiteX8" fmla="*/ 3054485 w 4294908"/>
              <a:gd name="connsiteY8" fmla="*/ 1213204 h 2215153"/>
              <a:gd name="connsiteX9" fmla="*/ 4294908 w 4294908"/>
              <a:gd name="connsiteY9" fmla="*/ 0 h 2215153"/>
              <a:gd name="connsiteX0" fmla="*/ 0 w 3061264"/>
              <a:gd name="connsiteY0" fmla="*/ 398834 h 1001949"/>
              <a:gd name="connsiteX1" fmla="*/ 719847 w 3061264"/>
              <a:gd name="connsiteY1" fmla="*/ 398834 h 1001949"/>
              <a:gd name="connsiteX2" fmla="*/ 731047 w 3061264"/>
              <a:gd name="connsiteY2" fmla="*/ 780434 h 1001949"/>
              <a:gd name="connsiteX3" fmla="*/ 1781929 w 3061264"/>
              <a:gd name="connsiteY3" fmla="*/ 780434 h 1001949"/>
              <a:gd name="connsiteX4" fmla="*/ 1781929 w 3061264"/>
              <a:gd name="connsiteY4" fmla="*/ 1001949 h 1001949"/>
              <a:gd name="connsiteX5" fmla="*/ 2421597 w 3061264"/>
              <a:gd name="connsiteY5" fmla="*/ 1001949 h 1001949"/>
              <a:gd name="connsiteX6" fmla="*/ 2421597 w 3061264"/>
              <a:gd name="connsiteY6" fmla="*/ 426009 h 1001949"/>
              <a:gd name="connsiteX7" fmla="*/ 3061264 w 3061264"/>
              <a:gd name="connsiteY7" fmla="*/ 426009 h 1001949"/>
              <a:gd name="connsiteX8" fmla="*/ 3054485 w 3061264"/>
              <a:gd name="connsiteY8" fmla="*/ 0 h 1001949"/>
              <a:gd name="connsiteX0" fmla="*/ 0 w 3061264"/>
              <a:gd name="connsiteY0" fmla="*/ 0 h 603115"/>
              <a:gd name="connsiteX1" fmla="*/ 719847 w 3061264"/>
              <a:gd name="connsiteY1" fmla="*/ 0 h 603115"/>
              <a:gd name="connsiteX2" fmla="*/ 731047 w 3061264"/>
              <a:gd name="connsiteY2" fmla="*/ 381600 h 603115"/>
              <a:gd name="connsiteX3" fmla="*/ 1781929 w 3061264"/>
              <a:gd name="connsiteY3" fmla="*/ 381600 h 603115"/>
              <a:gd name="connsiteX4" fmla="*/ 1781929 w 3061264"/>
              <a:gd name="connsiteY4" fmla="*/ 603115 h 603115"/>
              <a:gd name="connsiteX5" fmla="*/ 2421597 w 3061264"/>
              <a:gd name="connsiteY5" fmla="*/ 603115 h 603115"/>
              <a:gd name="connsiteX6" fmla="*/ 2421597 w 3061264"/>
              <a:gd name="connsiteY6" fmla="*/ 27175 h 603115"/>
              <a:gd name="connsiteX7" fmla="*/ 3061264 w 3061264"/>
              <a:gd name="connsiteY7" fmla="*/ 27175 h 60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1264" h="603115">
                <a:moveTo>
                  <a:pt x="0" y="0"/>
                </a:moveTo>
                <a:lnTo>
                  <a:pt x="719847" y="0"/>
                </a:lnTo>
                <a:lnTo>
                  <a:pt x="731047" y="381600"/>
                </a:lnTo>
                <a:lnTo>
                  <a:pt x="1781929" y="381600"/>
                </a:lnTo>
                <a:lnTo>
                  <a:pt x="1781929" y="603115"/>
                </a:lnTo>
                <a:lnTo>
                  <a:pt x="2421597" y="603115"/>
                </a:lnTo>
                <a:lnTo>
                  <a:pt x="2421597" y="27175"/>
                </a:lnTo>
                <a:lnTo>
                  <a:pt x="3061264" y="2717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フリーフォーム 7"/>
          <p:cNvSpPr/>
          <p:nvPr/>
        </p:nvSpPr>
        <p:spPr>
          <a:xfrm flipH="1">
            <a:off x="5364088" y="4050069"/>
            <a:ext cx="2952328" cy="864096"/>
          </a:xfrm>
          <a:custGeom>
            <a:avLst/>
            <a:gdLst>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18" fmla="*/ 4815192 w 4824919"/>
              <a:gd name="connsiteY18" fmla="*/ 22957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241260"/>
              <a:gd name="connsiteY0" fmla="*/ 2237362 h 2840477"/>
              <a:gd name="connsiteX1" fmla="*/ 719847 w 4241260"/>
              <a:gd name="connsiteY1" fmla="*/ 2237362 h 2840477"/>
              <a:gd name="connsiteX2" fmla="*/ 719847 w 4241260"/>
              <a:gd name="connsiteY2" fmla="*/ 2597285 h 2840477"/>
              <a:gd name="connsiteX3" fmla="*/ 1809345 w 4241260"/>
              <a:gd name="connsiteY3" fmla="*/ 2597285 h 2840477"/>
              <a:gd name="connsiteX4" fmla="*/ 1809345 w 4241260"/>
              <a:gd name="connsiteY4" fmla="*/ 2840477 h 2840477"/>
              <a:gd name="connsiteX5" fmla="*/ 2431915 w 4241260"/>
              <a:gd name="connsiteY5" fmla="*/ 2840477 h 2840477"/>
              <a:gd name="connsiteX6" fmla="*/ 2431915 w 4241260"/>
              <a:gd name="connsiteY6" fmla="*/ 2247090 h 2840477"/>
              <a:gd name="connsiteX7" fmla="*/ 3054485 w 4241260"/>
              <a:gd name="connsiteY7" fmla="*/ 2247090 h 2840477"/>
              <a:gd name="connsiteX8" fmla="*/ 3054485 w 4241260"/>
              <a:gd name="connsiteY8" fmla="*/ 1838528 h 2840477"/>
              <a:gd name="connsiteX9" fmla="*/ 3579779 w 4241260"/>
              <a:gd name="connsiteY9" fmla="*/ 1838528 h 2840477"/>
              <a:gd name="connsiteX10" fmla="*/ 3579779 w 4241260"/>
              <a:gd name="connsiteY10" fmla="*/ 593387 h 2840477"/>
              <a:gd name="connsiteX11" fmla="*/ 3822970 w 4241260"/>
              <a:gd name="connsiteY11" fmla="*/ 593387 h 2840477"/>
              <a:gd name="connsiteX12" fmla="*/ 3813243 w 4241260"/>
              <a:gd name="connsiteY12" fmla="*/ 0 h 2840477"/>
              <a:gd name="connsiteX13" fmla="*/ 3998068 w 4241260"/>
              <a:gd name="connsiteY13" fmla="*/ 0 h 2840477"/>
              <a:gd name="connsiteX14" fmla="*/ 4007796 w 4241260"/>
              <a:gd name="connsiteY14" fmla="*/ 593387 h 2840477"/>
              <a:gd name="connsiteX15" fmla="*/ 4241260 w 4241260"/>
              <a:gd name="connsiteY15" fmla="*/ 593387 h 2840477"/>
              <a:gd name="connsiteX16" fmla="*/ 4241260 w 4241260"/>
              <a:gd name="connsiteY16" fmla="*/ 1838528 h 2840477"/>
              <a:gd name="connsiteX0" fmla="*/ 0 w 4241260"/>
              <a:gd name="connsiteY0" fmla="*/ 2237362 h 2840477"/>
              <a:gd name="connsiteX1" fmla="*/ 719847 w 4241260"/>
              <a:gd name="connsiteY1" fmla="*/ 2237362 h 2840477"/>
              <a:gd name="connsiteX2" fmla="*/ 719847 w 4241260"/>
              <a:gd name="connsiteY2" fmla="*/ 2597285 h 2840477"/>
              <a:gd name="connsiteX3" fmla="*/ 1809345 w 4241260"/>
              <a:gd name="connsiteY3" fmla="*/ 2597285 h 2840477"/>
              <a:gd name="connsiteX4" fmla="*/ 1809345 w 4241260"/>
              <a:gd name="connsiteY4" fmla="*/ 2840477 h 2840477"/>
              <a:gd name="connsiteX5" fmla="*/ 2431915 w 4241260"/>
              <a:gd name="connsiteY5" fmla="*/ 2840477 h 2840477"/>
              <a:gd name="connsiteX6" fmla="*/ 2431915 w 4241260"/>
              <a:gd name="connsiteY6" fmla="*/ 2247090 h 2840477"/>
              <a:gd name="connsiteX7" fmla="*/ 3054485 w 4241260"/>
              <a:gd name="connsiteY7" fmla="*/ 2247090 h 2840477"/>
              <a:gd name="connsiteX8" fmla="*/ 3054485 w 4241260"/>
              <a:gd name="connsiteY8" fmla="*/ 1838528 h 2840477"/>
              <a:gd name="connsiteX9" fmla="*/ 3579779 w 4241260"/>
              <a:gd name="connsiteY9" fmla="*/ 1838528 h 2840477"/>
              <a:gd name="connsiteX10" fmla="*/ 3579779 w 4241260"/>
              <a:gd name="connsiteY10" fmla="*/ 593387 h 2840477"/>
              <a:gd name="connsiteX11" fmla="*/ 3822970 w 4241260"/>
              <a:gd name="connsiteY11" fmla="*/ 593387 h 2840477"/>
              <a:gd name="connsiteX12" fmla="*/ 3813243 w 4241260"/>
              <a:gd name="connsiteY12" fmla="*/ 0 h 2840477"/>
              <a:gd name="connsiteX13" fmla="*/ 3998068 w 4241260"/>
              <a:gd name="connsiteY13" fmla="*/ 0 h 2840477"/>
              <a:gd name="connsiteX14" fmla="*/ 4007796 w 4241260"/>
              <a:gd name="connsiteY14" fmla="*/ 593387 h 2840477"/>
              <a:gd name="connsiteX15" fmla="*/ 4241260 w 4241260"/>
              <a:gd name="connsiteY15" fmla="*/ 593387 h 2840477"/>
              <a:gd name="connsiteX0" fmla="*/ 0 w 4007796"/>
              <a:gd name="connsiteY0" fmla="*/ 2237362 h 2840477"/>
              <a:gd name="connsiteX1" fmla="*/ 719847 w 4007796"/>
              <a:gd name="connsiteY1" fmla="*/ 2237362 h 2840477"/>
              <a:gd name="connsiteX2" fmla="*/ 719847 w 4007796"/>
              <a:gd name="connsiteY2" fmla="*/ 2597285 h 2840477"/>
              <a:gd name="connsiteX3" fmla="*/ 1809345 w 4007796"/>
              <a:gd name="connsiteY3" fmla="*/ 2597285 h 2840477"/>
              <a:gd name="connsiteX4" fmla="*/ 1809345 w 4007796"/>
              <a:gd name="connsiteY4" fmla="*/ 2840477 h 2840477"/>
              <a:gd name="connsiteX5" fmla="*/ 2431915 w 4007796"/>
              <a:gd name="connsiteY5" fmla="*/ 2840477 h 2840477"/>
              <a:gd name="connsiteX6" fmla="*/ 2431915 w 4007796"/>
              <a:gd name="connsiteY6" fmla="*/ 2247090 h 2840477"/>
              <a:gd name="connsiteX7" fmla="*/ 3054485 w 4007796"/>
              <a:gd name="connsiteY7" fmla="*/ 2247090 h 2840477"/>
              <a:gd name="connsiteX8" fmla="*/ 3054485 w 4007796"/>
              <a:gd name="connsiteY8" fmla="*/ 1838528 h 2840477"/>
              <a:gd name="connsiteX9" fmla="*/ 3579779 w 4007796"/>
              <a:gd name="connsiteY9" fmla="*/ 1838528 h 2840477"/>
              <a:gd name="connsiteX10" fmla="*/ 3579779 w 4007796"/>
              <a:gd name="connsiteY10" fmla="*/ 593387 h 2840477"/>
              <a:gd name="connsiteX11" fmla="*/ 3822970 w 4007796"/>
              <a:gd name="connsiteY11" fmla="*/ 593387 h 2840477"/>
              <a:gd name="connsiteX12" fmla="*/ 3813243 w 4007796"/>
              <a:gd name="connsiteY12" fmla="*/ 0 h 2840477"/>
              <a:gd name="connsiteX13" fmla="*/ 3998068 w 4007796"/>
              <a:gd name="connsiteY13" fmla="*/ 0 h 2840477"/>
              <a:gd name="connsiteX14" fmla="*/ 4007796 w 4007796"/>
              <a:gd name="connsiteY14" fmla="*/ 593387 h 2840477"/>
              <a:gd name="connsiteX0" fmla="*/ 0 w 3998068"/>
              <a:gd name="connsiteY0" fmla="*/ 2237362 h 2840477"/>
              <a:gd name="connsiteX1" fmla="*/ 719847 w 3998068"/>
              <a:gd name="connsiteY1" fmla="*/ 2237362 h 2840477"/>
              <a:gd name="connsiteX2" fmla="*/ 719847 w 3998068"/>
              <a:gd name="connsiteY2" fmla="*/ 2597285 h 2840477"/>
              <a:gd name="connsiteX3" fmla="*/ 1809345 w 3998068"/>
              <a:gd name="connsiteY3" fmla="*/ 2597285 h 2840477"/>
              <a:gd name="connsiteX4" fmla="*/ 1809345 w 3998068"/>
              <a:gd name="connsiteY4" fmla="*/ 2840477 h 2840477"/>
              <a:gd name="connsiteX5" fmla="*/ 2431915 w 3998068"/>
              <a:gd name="connsiteY5" fmla="*/ 2840477 h 2840477"/>
              <a:gd name="connsiteX6" fmla="*/ 2431915 w 3998068"/>
              <a:gd name="connsiteY6" fmla="*/ 2247090 h 2840477"/>
              <a:gd name="connsiteX7" fmla="*/ 3054485 w 3998068"/>
              <a:gd name="connsiteY7" fmla="*/ 2247090 h 2840477"/>
              <a:gd name="connsiteX8" fmla="*/ 3054485 w 3998068"/>
              <a:gd name="connsiteY8" fmla="*/ 1838528 h 2840477"/>
              <a:gd name="connsiteX9" fmla="*/ 3579779 w 3998068"/>
              <a:gd name="connsiteY9" fmla="*/ 1838528 h 2840477"/>
              <a:gd name="connsiteX10" fmla="*/ 3579779 w 3998068"/>
              <a:gd name="connsiteY10" fmla="*/ 593387 h 2840477"/>
              <a:gd name="connsiteX11" fmla="*/ 3822970 w 3998068"/>
              <a:gd name="connsiteY11" fmla="*/ 593387 h 2840477"/>
              <a:gd name="connsiteX12" fmla="*/ 3813243 w 3998068"/>
              <a:gd name="connsiteY12" fmla="*/ 0 h 2840477"/>
              <a:gd name="connsiteX13" fmla="*/ 3998068 w 3998068"/>
              <a:gd name="connsiteY13" fmla="*/ 0 h 2840477"/>
              <a:gd name="connsiteX0" fmla="*/ 0 w 3822970"/>
              <a:gd name="connsiteY0" fmla="*/ 2237362 h 2840477"/>
              <a:gd name="connsiteX1" fmla="*/ 719847 w 3822970"/>
              <a:gd name="connsiteY1" fmla="*/ 2237362 h 2840477"/>
              <a:gd name="connsiteX2" fmla="*/ 719847 w 3822970"/>
              <a:gd name="connsiteY2" fmla="*/ 2597285 h 2840477"/>
              <a:gd name="connsiteX3" fmla="*/ 1809345 w 3822970"/>
              <a:gd name="connsiteY3" fmla="*/ 2597285 h 2840477"/>
              <a:gd name="connsiteX4" fmla="*/ 1809345 w 3822970"/>
              <a:gd name="connsiteY4" fmla="*/ 2840477 h 2840477"/>
              <a:gd name="connsiteX5" fmla="*/ 2431915 w 3822970"/>
              <a:gd name="connsiteY5" fmla="*/ 2840477 h 2840477"/>
              <a:gd name="connsiteX6" fmla="*/ 2431915 w 3822970"/>
              <a:gd name="connsiteY6" fmla="*/ 2247090 h 2840477"/>
              <a:gd name="connsiteX7" fmla="*/ 3054485 w 3822970"/>
              <a:gd name="connsiteY7" fmla="*/ 2247090 h 2840477"/>
              <a:gd name="connsiteX8" fmla="*/ 3054485 w 3822970"/>
              <a:gd name="connsiteY8" fmla="*/ 1838528 h 2840477"/>
              <a:gd name="connsiteX9" fmla="*/ 3579779 w 3822970"/>
              <a:gd name="connsiteY9" fmla="*/ 1838528 h 2840477"/>
              <a:gd name="connsiteX10" fmla="*/ 3579779 w 3822970"/>
              <a:gd name="connsiteY10" fmla="*/ 593387 h 2840477"/>
              <a:gd name="connsiteX11" fmla="*/ 3822970 w 3822970"/>
              <a:gd name="connsiteY11" fmla="*/ 593387 h 2840477"/>
              <a:gd name="connsiteX12" fmla="*/ 3813243 w 3822970"/>
              <a:gd name="connsiteY12" fmla="*/ 0 h 2840477"/>
              <a:gd name="connsiteX0" fmla="*/ 0 w 3822970"/>
              <a:gd name="connsiteY0" fmla="*/ 1643975 h 2247090"/>
              <a:gd name="connsiteX1" fmla="*/ 719847 w 3822970"/>
              <a:gd name="connsiteY1" fmla="*/ 1643975 h 2247090"/>
              <a:gd name="connsiteX2" fmla="*/ 719847 w 3822970"/>
              <a:gd name="connsiteY2" fmla="*/ 2003898 h 2247090"/>
              <a:gd name="connsiteX3" fmla="*/ 1809345 w 3822970"/>
              <a:gd name="connsiteY3" fmla="*/ 2003898 h 2247090"/>
              <a:gd name="connsiteX4" fmla="*/ 1809345 w 3822970"/>
              <a:gd name="connsiteY4" fmla="*/ 2247090 h 2247090"/>
              <a:gd name="connsiteX5" fmla="*/ 2431915 w 3822970"/>
              <a:gd name="connsiteY5" fmla="*/ 2247090 h 2247090"/>
              <a:gd name="connsiteX6" fmla="*/ 2431915 w 3822970"/>
              <a:gd name="connsiteY6" fmla="*/ 1653703 h 2247090"/>
              <a:gd name="connsiteX7" fmla="*/ 3054485 w 3822970"/>
              <a:gd name="connsiteY7" fmla="*/ 1653703 h 2247090"/>
              <a:gd name="connsiteX8" fmla="*/ 3054485 w 3822970"/>
              <a:gd name="connsiteY8" fmla="*/ 1245141 h 2247090"/>
              <a:gd name="connsiteX9" fmla="*/ 3579779 w 3822970"/>
              <a:gd name="connsiteY9" fmla="*/ 1245141 h 2247090"/>
              <a:gd name="connsiteX10" fmla="*/ 3579779 w 3822970"/>
              <a:gd name="connsiteY10" fmla="*/ 0 h 2247090"/>
              <a:gd name="connsiteX11" fmla="*/ 3822970 w 3822970"/>
              <a:gd name="connsiteY11" fmla="*/ 0 h 2247090"/>
              <a:gd name="connsiteX0" fmla="*/ 0 w 3579779"/>
              <a:gd name="connsiteY0" fmla="*/ 1643975 h 2247090"/>
              <a:gd name="connsiteX1" fmla="*/ 719847 w 3579779"/>
              <a:gd name="connsiteY1" fmla="*/ 1643975 h 2247090"/>
              <a:gd name="connsiteX2" fmla="*/ 719847 w 3579779"/>
              <a:gd name="connsiteY2" fmla="*/ 2003898 h 2247090"/>
              <a:gd name="connsiteX3" fmla="*/ 1809345 w 3579779"/>
              <a:gd name="connsiteY3" fmla="*/ 2003898 h 2247090"/>
              <a:gd name="connsiteX4" fmla="*/ 1809345 w 3579779"/>
              <a:gd name="connsiteY4" fmla="*/ 2247090 h 2247090"/>
              <a:gd name="connsiteX5" fmla="*/ 2431915 w 3579779"/>
              <a:gd name="connsiteY5" fmla="*/ 2247090 h 2247090"/>
              <a:gd name="connsiteX6" fmla="*/ 2431915 w 3579779"/>
              <a:gd name="connsiteY6" fmla="*/ 1653703 h 2247090"/>
              <a:gd name="connsiteX7" fmla="*/ 3054485 w 3579779"/>
              <a:gd name="connsiteY7" fmla="*/ 1653703 h 2247090"/>
              <a:gd name="connsiteX8" fmla="*/ 3054485 w 3579779"/>
              <a:gd name="connsiteY8" fmla="*/ 1245141 h 2247090"/>
              <a:gd name="connsiteX9" fmla="*/ 3579779 w 3579779"/>
              <a:gd name="connsiteY9" fmla="*/ 1245141 h 2247090"/>
              <a:gd name="connsiteX10" fmla="*/ 3579779 w 3579779"/>
              <a:gd name="connsiteY10" fmla="*/ 0 h 2247090"/>
              <a:gd name="connsiteX0" fmla="*/ 0 w 3579779"/>
              <a:gd name="connsiteY0" fmla="*/ 398834 h 1001949"/>
              <a:gd name="connsiteX1" fmla="*/ 719847 w 3579779"/>
              <a:gd name="connsiteY1" fmla="*/ 398834 h 1001949"/>
              <a:gd name="connsiteX2" fmla="*/ 719847 w 3579779"/>
              <a:gd name="connsiteY2" fmla="*/ 758757 h 1001949"/>
              <a:gd name="connsiteX3" fmla="*/ 1809345 w 3579779"/>
              <a:gd name="connsiteY3" fmla="*/ 758757 h 1001949"/>
              <a:gd name="connsiteX4" fmla="*/ 1809345 w 3579779"/>
              <a:gd name="connsiteY4" fmla="*/ 1001949 h 1001949"/>
              <a:gd name="connsiteX5" fmla="*/ 2431915 w 3579779"/>
              <a:gd name="connsiteY5" fmla="*/ 1001949 h 1001949"/>
              <a:gd name="connsiteX6" fmla="*/ 2431915 w 3579779"/>
              <a:gd name="connsiteY6" fmla="*/ 408562 h 1001949"/>
              <a:gd name="connsiteX7" fmla="*/ 3054485 w 3579779"/>
              <a:gd name="connsiteY7" fmla="*/ 408562 h 1001949"/>
              <a:gd name="connsiteX8" fmla="*/ 3054485 w 3579779"/>
              <a:gd name="connsiteY8" fmla="*/ 0 h 1001949"/>
              <a:gd name="connsiteX9" fmla="*/ 3579779 w 3579779"/>
              <a:gd name="connsiteY9" fmla="*/ 0 h 1001949"/>
              <a:gd name="connsiteX0" fmla="*/ 0 w 3054485"/>
              <a:gd name="connsiteY0" fmla="*/ 398834 h 1001949"/>
              <a:gd name="connsiteX1" fmla="*/ 719847 w 3054485"/>
              <a:gd name="connsiteY1" fmla="*/ 398834 h 1001949"/>
              <a:gd name="connsiteX2" fmla="*/ 719847 w 3054485"/>
              <a:gd name="connsiteY2" fmla="*/ 758757 h 1001949"/>
              <a:gd name="connsiteX3" fmla="*/ 1809345 w 3054485"/>
              <a:gd name="connsiteY3" fmla="*/ 758757 h 1001949"/>
              <a:gd name="connsiteX4" fmla="*/ 1809345 w 3054485"/>
              <a:gd name="connsiteY4" fmla="*/ 1001949 h 1001949"/>
              <a:gd name="connsiteX5" fmla="*/ 2431915 w 3054485"/>
              <a:gd name="connsiteY5" fmla="*/ 1001949 h 1001949"/>
              <a:gd name="connsiteX6" fmla="*/ 2431915 w 3054485"/>
              <a:gd name="connsiteY6" fmla="*/ 408562 h 1001949"/>
              <a:gd name="connsiteX7" fmla="*/ 3054485 w 3054485"/>
              <a:gd name="connsiteY7" fmla="*/ 408562 h 1001949"/>
              <a:gd name="connsiteX8" fmla="*/ 3054485 w 3054485"/>
              <a:gd name="connsiteY8" fmla="*/ 0 h 1001949"/>
              <a:gd name="connsiteX0" fmla="*/ 0 w 3054485"/>
              <a:gd name="connsiteY0" fmla="*/ 398834 h 1001949"/>
              <a:gd name="connsiteX1" fmla="*/ 719847 w 3054485"/>
              <a:gd name="connsiteY1" fmla="*/ 398834 h 1001949"/>
              <a:gd name="connsiteX2" fmla="*/ 719847 w 3054485"/>
              <a:gd name="connsiteY2" fmla="*/ 758757 h 1001949"/>
              <a:gd name="connsiteX3" fmla="*/ 1809345 w 3054485"/>
              <a:gd name="connsiteY3" fmla="*/ 1001949 h 1001949"/>
              <a:gd name="connsiteX4" fmla="*/ 2431915 w 3054485"/>
              <a:gd name="connsiteY4" fmla="*/ 1001949 h 1001949"/>
              <a:gd name="connsiteX5" fmla="*/ 2431915 w 3054485"/>
              <a:gd name="connsiteY5" fmla="*/ 408562 h 1001949"/>
              <a:gd name="connsiteX6" fmla="*/ 3054485 w 3054485"/>
              <a:gd name="connsiteY6" fmla="*/ 408562 h 1001949"/>
              <a:gd name="connsiteX7" fmla="*/ 3054485 w 3054485"/>
              <a:gd name="connsiteY7" fmla="*/ 0 h 1001949"/>
              <a:gd name="connsiteX0" fmla="*/ 0 w 3054485"/>
              <a:gd name="connsiteY0" fmla="*/ 398834 h 1008112"/>
              <a:gd name="connsiteX1" fmla="*/ 719847 w 3054485"/>
              <a:gd name="connsiteY1" fmla="*/ 398834 h 1008112"/>
              <a:gd name="connsiteX2" fmla="*/ 679334 w 3054485"/>
              <a:gd name="connsiteY2" fmla="*/ 1008112 h 1008112"/>
              <a:gd name="connsiteX3" fmla="*/ 1809345 w 3054485"/>
              <a:gd name="connsiteY3" fmla="*/ 1001949 h 1008112"/>
              <a:gd name="connsiteX4" fmla="*/ 2431915 w 3054485"/>
              <a:gd name="connsiteY4" fmla="*/ 1001949 h 1008112"/>
              <a:gd name="connsiteX5" fmla="*/ 2431915 w 3054485"/>
              <a:gd name="connsiteY5" fmla="*/ 408562 h 1008112"/>
              <a:gd name="connsiteX6" fmla="*/ 3054485 w 3054485"/>
              <a:gd name="connsiteY6" fmla="*/ 408562 h 1008112"/>
              <a:gd name="connsiteX7" fmla="*/ 3054485 w 3054485"/>
              <a:gd name="connsiteY7" fmla="*/ 0 h 1008112"/>
              <a:gd name="connsiteX0" fmla="*/ 0 w 3054485"/>
              <a:gd name="connsiteY0" fmla="*/ 398834 h 1008111"/>
              <a:gd name="connsiteX1" fmla="*/ 719847 w 3054485"/>
              <a:gd name="connsiteY1" fmla="*/ 398834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54485"/>
              <a:gd name="connsiteY0" fmla="*/ 398834 h 1008112"/>
              <a:gd name="connsiteX1" fmla="*/ 719847 w 3054485"/>
              <a:gd name="connsiteY1" fmla="*/ 398834 h 1008112"/>
              <a:gd name="connsiteX2" fmla="*/ 679334 w 3054485"/>
              <a:gd name="connsiteY2" fmla="*/ 1008112 h 1008112"/>
              <a:gd name="connsiteX3" fmla="*/ 1809345 w 3054485"/>
              <a:gd name="connsiteY3" fmla="*/ 1001949 h 1008112"/>
              <a:gd name="connsiteX4" fmla="*/ 2431915 w 3054485"/>
              <a:gd name="connsiteY4" fmla="*/ 1001949 h 1008112"/>
              <a:gd name="connsiteX5" fmla="*/ 2431915 w 3054485"/>
              <a:gd name="connsiteY5" fmla="*/ 408562 h 1008112"/>
              <a:gd name="connsiteX6" fmla="*/ 3054485 w 3054485"/>
              <a:gd name="connsiteY6" fmla="*/ 408562 h 1008112"/>
              <a:gd name="connsiteX7" fmla="*/ 3054485 w 3054485"/>
              <a:gd name="connsiteY7" fmla="*/ 0 h 1008112"/>
              <a:gd name="connsiteX0" fmla="*/ 0 w 3054485"/>
              <a:gd name="connsiteY0" fmla="*/ 398834 h 1008111"/>
              <a:gd name="connsiteX1" fmla="*/ 719847 w 3054485"/>
              <a:gd name="connsiteY1" fmla="*/ 398834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54485"/>
              <a:gd name="connsiteY0" fmla="*/ 398834 h 1008111"/>
              <a:gd name="connsiteX1" fmla="*/ 753558 w 3054485"/>
              <a:gd name="connsiteY1" fmla="*/ 360040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54485"/>
              <a:gd name="connsiteY0" fmla="*/ 398834 h 1008111"/>
              <a:gd name="connsiteX1" fmla="*/ 753558 w 3054485"/>
              <a:gd name="connsiteY1" fmla="*/ 144016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43162"/>
              <a:gd name="connsiteY0" fmla="*/ 144016 h 1008111"/>
              <a:gd name="connsiteX1" fmla="*/ 742235 w 3043162"/>
              <a:gd name="connsiteY1" fmla="*/ 144016 h 1008111"/>
              <a:gd name="connsiteX2" fmla="*/ 742235 w 3043162"/>
              <a:gd name="connsiteY2" fmla="*/ 1008111 h 1008111"/>
              <a:gd name="connsiteX3" fmla="*/ 1798022 w 3043162"/>
              <a:gd name="connsiteY3" fmla="*/ 1001949 h 1008111"/>
              <a:gd name="connsiteX4" fmla="*/ 2420592 w 3043162"/>
              <a:gd name="connsiteY4" fmla="*/ 1001949 h 1008111"/>
              <a:gd name="connsiteX5" fmla="*/ 2420592 w 3043162"/>
              <a:gd name="connsiteY5" fmla="*/ 408562 h 1008111"/>
              <a:gd name="connsiteX6" fmla="*/ 3043162 w 3043162"/>
              <a:gd name="connsiteY6" fmla="*/ 408562 h 1008111"/>
              <a:gd name="connsiteX7" fmla="*/ 3043162 w 3043162"/>
              <a:gd name="connsiteY7" fmla="*/ 0 h 1008111"/>
              <a:gd name="connsiteX0" fmla="*/ 0 w 3043162"/>
              <a:gd name="connsiteY0" fmla="*/ 144016 h 1008112"/>
              <a:gd name="connsiteX1" fmla="*/ 742235 w 3043162"/>
              <a:gd name="connsiteY1" fmla="*/ 144016 h 1008112"/>
              <a:gd name="connsiteX2" fmla="*/ 742235 w 3043162"/>
              <a:gd name="connsiteY2" fmla="*/ 1008111 h 1008112"/>
              <a:gd name="connsiteX3" fmla="*/ 1798022 w 3043162"/>
              <a:gd name="connsiteY3" fmla="*/ 1001949 h 1008112"/>
              <a:gd name="connsiteX4" fmla="*/ 2375151 w 3043162"/>
              <a:gd name="connsiteY4" fmla="*/ 1008112 h 1008112"/>
              <a:gd name="connsiteX5" fmla="*/ 2420592 w 3043162"/>
              <a:gd name="connsiteY5" fmla="*/ 408562 h 1008112"/>
              <a:gd name="connsiteX6" fmla="*/ 3043162 w 3043162"/>
              <a:gd name="connsiteY6" fmla="*/ 408562 h 1008112"/>
              <a:gd name="connsiteX7" fmla="*/ 3043162 w 3043162"/>
              <a:gd name="connsiteY7" fmla="*/ 0 h 1008112"/>
              <a:gd name="connsiteX0" fmla="*/ 0 w 3043162"/>
              <a:gd name="connsiteY0" fmla="*/ 144016 h 1008112"/>
              <a:gd name="connsiteX1" fmla="*/ 742235 w 3043162"/>
              <a:gd name="connsiteY1" fmla="*/ 144016 h 1008112"/>
              <a:gd name="connsiteX2" fmla="*/ 742235 w 3043162"/>
              <a:gd name="connsiteY2" fmla="*/ 1008111 h 1008112"/>
              <a:gd name="connsiteX3" fmla="*/ 2375151 w 3043162"/>
              <a:gd name="connsiteY3" fmla="*/ 1008112 h 1008112"/>
              <a:gd name="connsiteX4" fmla="*/ 2420592 w 3043162"/>
              <a:gd name="connsiteY4" fmla="*/ 408562 h 1008112"/>
              <a:gd name="connsiteX5" fmla="*/ 3043162 w 3043162"/>
              <a:gd name="connsiteY5" fmla="*/ 408562 h 1008112"/>
              <a:gd name="connsiteX6" fmla="*/ 3043162 w 3043162"/>
              <a:gd name="connsiteY6" fmla="*/ 0 h 1008112"/>
              <a:gd name="connsiteX0" fmla="*/ 0 w 3043162"/>
              <a:gd name="connsiteY0" fmla="*/ 144016 h 1008112"/>
              <a:gd name="connsiteX1" fmla="*/ 742235 w 3043162"/>
              <a:gd name="connsiteY1" fmla="*/ 144016 h 1008112"/>
              <a:gd name="connsiteX2" fmla="*/ 742235 w 3043162"/>
              <a:gd name="connsiteY2" fmla="*/ 1008111 h 1008112"/>
              <a:gd name="connsiteX3" fmla="*/ 2375151 w 3043162"/>
              <a:gd name="connsiteY3" fmla="*/ 1008112 h 1008112"/>
              <a:gd name="connsiteX4" fmla="*/ 2375151 w 3043162"/>
              <a:gd name="connsiteY4" fmla="*/ 432047 h 1008112"/>
              <a:gd name="connsiteX5" fmla="*/ 3043162 w 3043162"/>
              <a:gd name="connsiteY5" fmla="*/ 408562 h 1008112"/>
              <a:gd name="connsiteX6" fmla="*/ 3043162 w 3043162"/>
              <a:gd name="connsiteY6" fmla="*/ 0 h 1008112"/>
              <a:gd name="connsiteX0" fmla="*/ 0 w 3043162"/>
              <a:gd name="connsiteY0" fmla="*/ 144016 h 1008112"/>
              <a:gd name="connsiteX1" fmla="*/ 742235 w 3043162"/>
              <a:gd name="connsiteY1" fmla="*/ 144016 h 1008112"/>
              <a:gd name="connsiteX2" fmla="*/ 742235 w 3043162"/>
              <a:gd name="connsiteY2" fmla="*/ 1008111 h 1008112"/>
              <a:gd name="connsiteX3" fmla="*/ 2375151 w 3043162"/>
              <a:gd name="connsiteY3" fmla="*/ 1008112 h 1008112"/>
              <a:gd name="connsiteX4" fmla="*/ 2375151 w 3043162"/>
              <a:gd name="connsiteY4" fmla="*/ 432047 h 1008112"/>
              <a:gd name="connsiteX5" fmla="*/ 3043162 w 3043162"/>
              <a:gd name="connsiteY5" fmla="*/ 432047 h 1008112"/>
              <a:gd name="connsiteX6" fmla="*/ 3043162 w 3043162"/>
              <a:gd name="connsiteY6" fmla="*/ 0 h 1008112"/>
              <a:gd name="connsiteX0" fmla="*/ 0 w 3043162"/>
              <a:gd name="connsiteY0" fmla="*/ 0 h 864096"/>
              <a:gd name="connsiteX1" fmla="*/ 742235 w 3043162"/>
              <a:gd name="connsiteY1" fmla="*/ 0 h 864096"/>
              <a:gd name="connsiteX2" fmla="*/ 742235 w 3043162"/>
              <a:gd name="connsiteY2" fmla="*/ 864095 h 864096"/>
              <a:gd name="connsiteX3" fmla="*/ 2375151 w 3043162"/>
              <a:gd name="connsiteY3" fmla="*/ 864096 h 864096"/>
              <a:gd name="connsiteX4" fmla="*/ 2375151 w 3043162"/>
              <a:gd name="connsiteY4" fmla="*/ 288031 h 864096"/>
              <a:gd name="connsiteX5" fmla="*/ 3043162 w 3043162"/>
              <a:gd name="connsiteY5" fmla="*/ 288031 h 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162" h="864096">
                <a:moveTo>
                  <a:pt x="0" y="0"/>
                </a:moveTo>
                <a:lnTo>
                  <a:pt x="742235" y="0"/>
                </a:lnTo>
                <a:lnTo>
                  <a:pt x="742235" y="864095"/>
                </a:lnTo>
                <a:lnTo>
                  <a:pt x="2375151" y="864096"/>
                </a:lnTo>
                <a:lnTo>
                  <a:pt x="2375151" y="288031"/>
                </a:lnTo>
                <a:lnTo>
                  <a:pt x="3043162" y="28803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5" name="直線コネクタ 14"/>
          <p:cNvCxnSpPr/>
          <p:nvPr/>
        </p:nvCxnSpPr>
        <p:spPr>
          <a:xfrm>
            <a:off x="2982020" y="2631472"/>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351950" y="2631472"/>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1316835" y="2631472"/>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996303"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587335"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957265"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082096" y="5769260"/>
            <a:ext cx="420308" cy="276999"/>
          </a:xfrm>
          <a:prstGeom prst="rect">
            <a:avLst/>
          </a:prstGeom>
          <a:noFill/>
        </p:spPr>
        <p:txBody>
          <a:bodyPr wrap="none" rtlCol="0">
            <a:spAutoFit/>
          </a:bodyPr>
          <a:lstStyle/>
          <a:p>
            <a:pPr algn="ctr"/>
            <a:r>
              <a:rPr kumimoji="1" lang="en-US" altLang="ja-JP" sz="1200" dirty="0" smtClean="0"/>
              <a:t>710</a:t>
            </a:r>
            <a:endParaRPr kumimoji="1" lang="ja-JP" altLang="en-US" sz="1200" dirty="0"/>
          </a:p>
        </p:txBody>
      </p:sp>
      <p:sp>
        <p:nvSpPr>
          <p:cNvPr id="23" name="テキスト ボックス 22"/>
          <p:cNvSpPr txBox="1"/>
          <p:nvPr/>
        </p:nvSpPr>
        <p:spPr>
          <a:xfrm>
            <a:off x="2126467" y="5769260"/>
            <a:ext cx="420308" cy="276999"/>
          </a:xfrm>
          <a:prstGeom prst="rect">
            <a:avLst/>
          </a:prstGeom>
          <a:noFill/>
        </p:spPr>
        <p:txBody>
          <a:bodyPr wrap="none" rtlCol="0">
            <a:spAutoFit/>
          </a:bodyPr>
          <a:lstStyle/>
          <a:p>
            <a:pPr algn="ctr"/>
            <a:r>
              <a:rPr lang="en-US" altLang="ja-JP" sz="1200" dirty="0" smtClean="0"/>
              <a:t>900</a:t>
            </a:r>
            <a:endParaRPr kumimoji="1" lang="ja-JP" altLang="en-US" sz="1200" dirty="0"/>
          </a:p>
        </p:txBody>
      </p:sp>
      <p:sp>
        <p:nvSpPr>
          <p:cNvPr id="24" name="テキスト ボックス 23"/>
          <p:cNvSpPr txBox="1"/>
          <p:nvPr/>
        </p:nvSpPr>
        <p:spPr>
          <a:xfrm>
            <a:off x="2771800" y="5769260"/>
            <a:ext cx="420308" cy="276999"/>
          </a:xfrm>
          <a:prstGeom prst="rect">
            <a:avLst/>
          </a:prstGeom>
          <a:noFill/>
        </p:spPr>
        <p:txBody>
          <a:bodyPr wrap="none" rtlCol="0">
            <a:spAutoFit/>
          </a:bodyPr>
          <a:lstStyle/>
          <a:p>
            <a:pPr algn="ctr"/>
            <a:r>
              <a:rPr lang="en-US" altLang="ja-JP" sz="1200" dirty="0" smtClean="0"/>
              <a:t>915</a:t>
            </a:r>
            <a:endParaRPr kumimoji="1" lang="ja-JP" altLang="en-US" sz="1200" dirty="0"/>
          </a:p>
        </p:txBody>
      </p:sp>
      <p:sp>
        <p:nvSpPr>
          <p:cNvPr id="31" name="テキスト ボックス 30"/>
          <p:cNvSpPr txBox="1"/>
          <p:nvPr/>
        </p:nvSpPr>
        <p:spPr>
          <a:xfrm>
            <a:off x="5832140" y="5814265"/>
            <a:ext cx="420308" cy="276999"/>
          </a:xfrm>
          <a:prstGeom prst="rect">
            <a:avLst/>
          </a:prstGeom>
          <a:noFill/>
        </p:spPr>
        <p:txBody>
          <a:bodyPr wrap="none" rtlCol="0">
            <a:spAutoFit/>
          </a:bodyPr>
          <a:lstStyle/>
          <a:p>
            <a:pPr algn="ctr"/>
            <a:r>
              <a:rPr lang="en-US" altLang="ja-JP" sz="1200" dirty="0" smtClean="0"/>
              <a:t>930</a:t>
            </a:r>
            <a:endParaRPr kumimoji="1" lang="ja-JP" altLang="en-US" sz="1200" dirty="0"/>
          </a:p>
        </p:txBody>
      </p:sp>
      <p:sp>
        <p:nvSpPr>
          <p:cNvPr id="32" name="テキスト ボックス 31"/>
          <p:cNvSpPr txBox="1"/>
          <p:nvPr/>
        </p:nvSpPr>
        <p:spPr>
          <a:xfrm>
            <a:off x="6722708" y="5814265"/>
            <a:ext cx="498856" cy="276999"/>
          </a:xfrm>
          <a:prstGeom prst="rect">
            <a:avLst/>
          </a:prstGeom>
          <a:noFill/>
        </p:spPr>
        <p:txBody>
          <a:bodyPr wrap="none" rtlCol="0">
            <a:spAutoFit/>
          </a:bodyPr>
          <a:lstStyle/>
          <a:p>
            <a:pPr algn="ctr"/>
            <a:r>
              <a:rPr lang="en-US" altLang="ja-JP" sz="1200" dirty="0" smtClean="0"/>
              <a:t>1000</a:t>
            </a:r>
            <a:endParaRPr kumimoji="1" lang="ja-JP" altLang="en-US" sz="1200" dirty="0"/>
          </a:p>
        </p:txBody>
      </p:sp>
      <p:sp>
        <p:nvSpPr>
          <p:cNvPr id="33" name="テキスト ボックス 32"/>
          <p:cNvSpPr txBox="1"/>
          <p:nvPr/>
        </p:nvSpPr>
        <p:spPr>
          <a:xfrm>
            <a:off x="7362310" y="5814265"/>
            <a:ext cx="498856" cy="276999"/>
          </a:xfrm>
          <a:prstGeom prst="rect">
            <a:avLst/>
          </a:prstGeom>
          <a:noFill/>
        </p:spPr>
        <p:txBody>
          <a:bodyPr wrap="none" rtlCol="0">
            <a:spAutoFit/>
          </a:bodyPr>
          <a:lstStyle/>
          <a:p>
            <a:pPr algn="ctr"/>
            <a:r>
              <a:rPr lang="en-US" altLang="ja-JP" sz="1200" dirty="0" smtClean="0"/>
              <a:t>1215</a:t>
            </a:r>
            <a:endParaRPr kumimoji="1" lang="ja-JP" altLang="en-US" sz="1200" dirty="0"/>
          </a:p>
        </p:txBody>
      </p:sp>
      <p:sp>
        <p:nvSpPr>
          <p:cNvPr id="34" name="テキスト ボックス 33"/>
          <p:cNvSpPr txBox="1"/>
          <p:nvPr/>
        </p:nvSpPr>
        <p:spPr>
          <a:xfrm>
            <a:off x="35237" y="4014065"/>
            <a:ext cx="1197764" cy="276999"/>
          </a:xfrm>
          <a:prstGeom prst="rect">
            <a:avLst/>
          </a:prstGeom>
          <a:noFill/>
        </p:spPr>
        <p:txBody>
          <a:bodyPr wrap="none" rtlCol="0">
            <a:spAutoFit/>
          </a:bodyPr>
          <a:lstStyle/>
          <a:p>
            <a:pPr algn="ctr"/>
            <a:r>
              <a:rPr lang="en-US" altLang="ja-JP" sz="1200" dirty="0" smtClean="0"/>
              <a:t>-36dBm/100kHz</a:t>
            </a:r>
            <a:endParaRPr kumimoji="1" lang="ja-JP" altLang="en-US" sz="1200" dirty="0"/>
          </a:p>
        </p:txBody>
      </p:sp>
      <p:sp>
        <p:nvSpPr>
          <p:cNvPr id="35" name="テキスト ボックス 34"/>
          <p:cNvSpPr txBox="1"/>
          <p:nvPr/>
        </p:nvSpPr>
        <p:spPr>
          <a:xfrm>
            <a:off x="1253458" y="4419110"/>
            <a:ext cx="1101584" cy="276999"/>
          </a:xfrm>
          <a:prstGeom prst="rect">
            <a:avLst/>
          </a:prstGeom>
          <a:noFill/>
        </p:spPr>
        <p:txBody>
          <a:bodyPr wrap="none" rtlCol="0">
            <a:spAutoFit/>
          </a:bodyPr>
          <a:lstStyle/>
          <a:p>
            <a:pPr algn="ctr"/>
            <a:r>
              <a:rPr lang="en-US" altLang="ja-JP" sz="1200" dirty="0" smtClean="0"/>
              <a:t>-55dBm/1MHz</a:t>
            </a:r>
            <a:endParaRPr kumimoji="1" lang="ja-JP" altLang="en-US" sz="1200" dirty="0"/>
          </a:p>
        </p:txBody>
      </p:sp>
      <p:sp>
        <p:nvSpPr>
          <p:cNvPr id="36" name="テキスト ボックス 35"/>
          <p:cNvSpPr txBox="1"/>
          <p:nvPr/>
        </p:nvSpPr>
        <p:spPr>
          <a:xfrm>
            <a:off x="1871700" y="4914165"/>
            <a:ext cx="1197764" cy="276999"/>
          </a:xfrm>
          <a:prstGeom prst="rect">
            <a:avLst/>
          </a:prstGeom>
          <a:noFill/>
        </p:spPr>
        <p:txBody>
          <a:bodyPr wrap="none" rtlCol="0">
            <a:spAutoFit/>
          </a:bodyPr>
          <a:lstStyle/>
          <a:p>
            <a:pPr algn="ctr"/>
            <a:r>
              <a:rPr lang="en-US" altLang="ja-JP" sz="1200" dirty="0" smtClean="0"/>
              <a:t>-55dBm/100kHz</a:t>
            </a:r>
            <a:endParaRPr kumimoji="1" lang="ja-JP" altLang="en-US" sz="1200" dirty="0"/>
          </a:p>
        </p:txBody>
      </p:sp>
      <p:sp>
        <p:nvSpPr>
          <p:cNvPr id="37" name="テキスト ボックス 36"/>
          <p:cNvSpPr txBox="1"/>
          <p:nvPr/>
        </p:nvSpPr>
        <p:spPr>
          <a:xfrm>
            <a:off x="2456764" y="4059070"/>
            <a:ext cx="1197765" cy="276999"/>
          </a:xfrm>
          <a:prstGeom prst="rect">
            <a:avLst/>
          </a:prstGeom>
          <a:noFill/>
        </p:spPr>
        <p:txBody>
          <a:bodyPr wrap="none" rtlCol="0">
            <a:spAutoFit/>
          </a:bodyPr>
          <a:lstStyle/>
          <a:p>
            <a:pPr algn="ctr"/>
            <a:r>
              <a:rPr lang="en-US" altLang="ja-JP" sz="1200" dirty="0" smtClean="0"/>
              <a:t>-36dBm/100kHz</a:t>
            </a:r>
            <a:endParaRPr kumimoji="1" lang="ja-JP" altLang="en-US" sz="1200" dirty="0"/>
          </a:p>
        </p:txBody>
      </p:sp>
      <p:sp>
        <p:nvSpPr>
          <p:cNvPr id="40" name="テキスト ボックス 39"/>
          <p:cNvSpPr txBox="1"/>
          <p:nvPr/>
        </p:nvSpPr>
        <p:spPr>
          <a:xfrm>
            <a:off x="5382090" y="4059070"/>
            <a:ext cx="1197765" cy="276999"/>
          </a:xfrm>
          <a:prstGeom prst="rect">
            <a:avLst/>
          </a:prstGeom>
          <a:noFill/>
        </p:spPr>
        <p:txBody>
          <a:bodyPr wrap="none" rtlCol="0">
            <a:spAutoFit/>
          </a:bodyPr>
          <a:lstStyle/>
          <a:p>
            <a:pPr algn="ctr"/>
            <a:r>
              <a:rPr lang="en-US" altLang="ja-JP" sz="1200" dirty="0" smtClean="0"/>
              <a:t>-36dBm/100kHz</a:t>
            </a:r>
            <a:endParaRPr kumimoji="1" lang="ja-JP" altLang="en-US" sz="1200" dirty="0"/>
          </a:p>
        </p:txBody>
      </p:sp>
      <p:sp>
        <p:nvSpPr>
          <p:cNvPr id="41" name="テキスト ボックス 40"/>
          <p:cNvSpPr txBox="1"/>
          <p:nvPr/>
        </p:nvSpPr>
        <p:spPr>
          <a:xfrm>
            <a:off x="5652120" y="4869160"/>
            <a:ext cx="1197764" cy="276999"/>
          </a:xfrm>
          <a:prstGeom prst="rect">
            <a:avLst/>
          </a:prstGeom>
          <a:noFill/>
        </p:spPr>
        <p:txBody>
          <a:bodyPr wrap="none" rtlCol="0">
            <a:spAutoFit/>
          </a:bodyPr>
          <a:lstStyle/>
          <a:p>
            <a:pPr algn="ctr"/>
            <a:r>
              <a:rPr lang="en-US" altLang="ja-JP" sz="1200" dirty="0" smtClean="0"/>
              <a:t>-55dBm/100kHz</a:t>
            </a:r>
            <a:endParaRPr kumimoji="1" lang="ja-JP" altLang="en-US" sz="1200" dirty="0"/>
          </a:p>
        </p:txBody>
      </p:sp>
      <p:sp>
        <p:nvSpPr>
          <p:cNvPr id="42" name="テキスト ボックス 41"/>
          <p:cNvSpPr txBox="1"/>
          <p:nvPr/>
        </p:nvSpPr>
        <p:spPr>
          <a:xfrm>
            <a:off x="7002270" y="4869160"/>
            <a:ext cx="1101584" cy="276999"/>
          </a:xfrm>
          <a:prstGeom prst="rect">
            <a:avLst/>
          </a:prstGeom>
          <a:noFill/>
        </p:spPr>
        <p:txBody>
          <a:bodyPr wrap="none" rtlCol="0">
            <a:spAutoFit/>
          </a:bodyPr>
          <a:lstStyle/>
          <a:p>
            <a:pPr algn="ctr"/>
            <a:r>
              <a:rPr lang="en-US" altLang="ja-JP" sz="1200" dirty="0" smtClean="0"/>
              <a:t>-45dBm/1MHz</a:t>
            </a:r>
            <a:endParaRPr kumimoji="1" lang="ja-JP" altLang="en-US" sz="1200" dirty="0"/>
          </a:p>
        </p:txBody>
      </p:sp>
      <p:sp>
        <p:nvSpPr>
          <p:cNvPr id="44" name="テキスト ボックス 43"/>
          <p:cNvSpPr txBox="1"/>
          <p:nvPr/>
        </p:nvSpPr>
        <p:spPr>
          <a:xfrm>
            <a:off x="7680429" y="3789040"/>
            <a:ext cx="1101584" cy="276999"/>
          </a:xfrm>
          <a:prstGeom prst="rect">
            <a:avLst/>
          </a:prstGeom>
          <a:noFill/>
        </p:spPr>
        <p:txBody>
          <a:bodyPr wrap="none" rtlCol="0">
            <a:spAutoFit/>
          </a:bodyPr>
          <a:lstStyle/>
          <a:p>
            <a:pPr algn="ctr"/>
            <a:r>
              <a:rPr lang="en-US" altLang="ja-JP" sz="1200" dirty="0" smtClean="0"/>
              <a:t>-30dBm/1MHz</a:t>
            </a:r>
            <a:endParaRPr kumimoji="1" lang="ja-JP" altLang="en-US" sz="1200" dirty="0"/>
          </a:p>
        </p:txBody>
      </p:sp>
      <p:sp>
        <p:nvSpPr>
          <p:cNvPr id="57" name="テキスト ボックス 56"/>
          <p:cNvSpPr txBox="1"/>
          <p:nvPr/>
        </p:nvSpPr>
        <p:spPr>
          <a:xfrm>
            <a:off x="206515" y="694437"/>
            <a:ext cx="4482253" cy="646331"/>
          </a:xfrm>
          <a:prstGeom prst="rect">
            <a:avLst/>
          </a:prstGeom>
          <a:noFill/>
        </p:spPr>
        <p:txBody>
          <a:bodyPr wrap="none" rtlCol="0">
            <a:spAutoFit/>
          </a:bodyPr>
          <a:lstStyle/>
          <a:p>
            <a:pPr algn="ctr"/>
            <a:r>
              <a:rPr kumimoji="1" lang="en-US" altLang="ja-JP" dirty="0" smtClean="0"/>
              <a:t>Out of band power regulation (920MHz band)</a:t>
            </a:r>
          </a:p>
          <a:p>
            <a:pPr algn="ctr"/>
            <a:r>
              <a:rPr lang="en-US" altLang="ja-JP" dirty="0" smtClean="0"/>
              <a:t>STD-108</a:t>
            </a:r>
            <a:r>
              <a:rPr lang="ja-JP" altLang="en-US" dirty="0" smtClean="0"/>
              <a:t>　</a:t>
            </a:r>
            <a:r>
              <a:rPr lang="en-US" altLang="ja-JP" dirty="0" smtClean="0"/>
              <a:t>Pout=1mW</a:t>
            </a:r>
            <a:r>
              <a:rPr lang="ja-JP" altLang="en-US" dirty="0" smtClean="0"/>
              <a:t>～</a:t>
            </a:r>
            <a:r>
              <a:rPr lang="en-US" altLang="ja-JP" dirty="0" smtClean="0"/>
              <a:t>20mW</a:t>
            </a:r>
          </a:p>
        </p:txBody>
      </p:sp>
      <p:sp>
        <p:nvSpPr>
          <p:cNvPr id="77" name="テキスト ボックス 76"/>
          <p:cNvSpPr txBox="1"/>
          <p:nvPr/>
        </p:nvSpPr>
        <p:spPr>
          <a:xfrm>
            <a:off x="8100052" y="5814265"/>
            <a:ext cx="835036" cy="461665"/>
          </a:xfrm>
          <a:prstGeom prst="rect">
            <a:avLst/>
          </a:prstGeom>
          <a:noFill/>
        </p:spPr>
        <p:txBody>
          <a:bodyPr wrap="none" rtlCol="0">
            <a:spAutoFit/>
          </a:bodyPr>
          <a:lstStyle/>
          <a:p>
            <a:pPr algn="ctr"/>
            <a:r>
              <a:rPr kumimoji="1" lang="en-US" altLang="ja-JP" sz="1200" dirty="0" smtClean="0"/>
              <a:t>Frequency</a:t>
            </a:r>
          </a:p>
          <a:p>
            <a:pPr algn="ctr"/>
            <a:r>
              <a:rPr lang="en-US" altLang="ja-JP" sz="1200" dirty="0" smtClean="0"/>
              <a:t>[MHz]</a:t>
            </a:r>
            <a:endParaRPr kumimoji="1" lang="ja-JP" altLang="en-US" sz="1200" dirty="0"/>
          </a:p>
        </p:txBody>
      </p:sp>
      <p:cxnSp>
        <p:nvCxnSpPr>
          <p:cNvPr id="52" name="直線コネクタ 51"/>
          <p:cNvCxnSpPr/>
          <p:nvPr/>
        </p:nvCxnSpPr>
        <p:spPr>
          <a:xfrm flipH="1">
            <a:off x="3581890" y="4329100"/>
            <a:ext cx="4950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4932040" y="4329100"/>
            <a:ext cx="495055" cy="0"/>
          </a:xfrm>
          <a:prstGeom prst="line">
            <a:avLst/>
          </a:prstGeom>
        </p:spPr>
        <p:style>
          <a:lnRef idx="1">
            <a:schemeClr val="accent1"/>
          </a:lnRef>
          <a:fillRef idx="0">
            <a:schemeClr val="accent1"/>
          </a:fillRef>
          <a:effectRef idx="0">
            <a:schemeClr val="accent1"/>
          </a:effectRef>
          <a:fontRef idx="minor">
            <a:schemeClr val="tx1"/>
          </a:fontRef>
        </p:style>
      </p:cxnSp>
      <p:sp>
        <p:nvSpPr>
          <p:cNvPr id="56" name="フリーフォーム 55"/>
          <p:cNvSpPr/>
          <p:nvPr/>
        </p:nvSpPr>
        <p:spPr>
          <a:xfrm>
            <a:off x="4090792" y="3584448"/>
            <a:ext cx="841248" cy="743712"/>
          </a:xfrm>
          <a:custGeom>
            <a:avLst/>
            <a:gdLst>
              <a:gd name="connsiteX0" fmla="*/ 0 w 841248"/>
              <a:gd name="connsiteY0" fmla="*/ 743712 h 743712"/>
              <a:gd name="connsiteX1" fmla="*/ 0 w 841248"/>
              <a:gd name="connsiteY1" fmla="*/ 377952 h 743712"/>
              <a:gd name="connsiteX2" fmla="*/ 158496 w 841248"/>
              <a:gd name="connsiteY2" fmla="*/ 377952 h 743712"/>
              <a:gd name="connsiteX3" fmla="*/ 146304 w 841248"/>
              <a:gd name="connsiteY3" fmla="*/ 0 h 743712"/>
              <a:gd name="connsiteX4" fmla="*/ 707136 w 841248"/>
              <a:gd name="connsiteY4" fmla="*/ 0 h 743712"/>
              <a:gd name="connsiteX5" fmla="*/ 707136 w 841248"/>
              <a:gd name="connsiteY5" fmla="*/ 390144 h 743712"/>
              <a:gd name="connsiteX6" fmla="*/ 841248 w 841248"/>
              <a:gd name="connsiteY6" fmla="*/ 390144 h 743712"/>
              <a:gd name="connsiteX7" fmla="*/ 841248 w 841248"/>
              <a:gd name="connsiteY7" fmla="*/ 743712 h 74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248" h="743712">
                <a:moveTo>
                  <a:pt x="0" y="743712"/>
                </a:moveTo>
                <a:lnTo>
                  <a:pt x="0" y="377952"/>
                </a:lnTo>
                <a:lnTo>
                  <a:pt x="158496" y="377952"/>
                </a:lnTo>
                <a:lnTo>
                  <a:pt x="146304" y="0"/>
                </a:lnTo>
                <a:lnTo>
                  <a:pt x="707136" y="0"/>
                </a:lnTo>
                <a:lnTo>
                  <a:pt x="707136" y="390144"/>
                </a:lnTo>
                <a:lnTo>
                  <a:pt x="841248" y="390144"/>
                </a:lnTo>
                <a:lnTo>
                  <a:pt x="841248" y="743712"/>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8" name="テキスト ボックス 57"/>
          <p:cNvSpPr txBox="1"/>
          <p:nvPr/>
        </p:nvSpPr>
        <p:spPr>
          <a:xfrm>
            <a:off x="566555" y="3068960"/>
            <a:ext cx="2835315" cy="646331"/>
          </a:xfrm>
          <a:prstGeom prst="rect">
            <a:avLst/>
          </a:prstGeom>
          <a:solidFill>
            <a:schemeClr val="bg1"/>
          </a:solidFill>
        </p:spPr>
        <p:txBody>
          <a:bodyPr wrap="square" rtlCol="0">
            <a:spAutoFit/>
          </a:bodyPr>
          <a:lstStyle/>
          <a:p>
            <a:r>
              <a:rPr lang="ja-JP" altLang="en-US" sz="1200" dirty="0" smtClean="0"/>
              <a:t>隣接チャネル漏えい電力規制値</a:t>
            </a:r>
            <a:endParaRPr kumimoji="1" lang="en-US" altLang="ja-JP" sz="1200" dirty="0" smtClean="0"/>
          </a:p>
          <a:p>
            <a:pPr defTabSz="423863"/>
            <a:r>
              <a:rPr lang="en-US" altLang="ja-JP" sz="1200" dirty="0" smtClean="0"/>
              <a:t>Pout=1</a:t>
            </a:r>
            <a:r>
              <a:rPr lang="ja-JP" altLang="en-US" sz="1200" dirty="0" smtClean="0"/>
              <a:t>～</a:t>
            </a:r>
            <a:r>
              <a:rPr lang="en-US" altLang="ja-JP" sz="1200" dirty="0" smtClean="0"/>
              <a:t>20mW:	 -15dBm/200kHz</a:t>
            </a:r>
            <a:r>
              <a:rPr lang="ja-JP" altLang="en-US" sz="1200" dirty="0" smtClean="0"/>
              <a:t>以下</a:t>
            </a:r>
            <a:endParaRPr kumimoji="1" lang="en-US" altLang="ja-JP" sz="1200" dirty="0" smtClean="0"/>
          </a:p>
          <a:p>
            <a:pPr>
              <a:tabLst>
                <a:tab pos="1258888" algn="l"/>
              </a:tabLst>
            </a:pPr>
            <a:r>
              <a:rPr lang="en-US" altLang="ja-JP" sz="1200" dirty="0" smtClean="0"/>
              <a:t>Pout=1mW</a:t>
            </a:r>
            <a:r>
              <a:rPr lang="ja-JP" altLang="en-US" sz="1200" dirty="0" smtClean="0"/>
              <a:t>以下</a:t>
            </a:r>
            <a:r>
              <a:rPr lang="en-US" altLang="ja-JP" sz="1200" dirty="0" smtClean="0"/>
              <a:t>:	 -26dBm/200kHz</a:t>
            </a:r>
            <a:r>
              <a:rPr lang="ja-JP" altLang="en-US" sz="1200" dirty="0" smtClean="0"/>
              <a:t>以下</a:t>
            </a:r>
            <a:endParaRPr kumimoji="1" lang="ja-JP" altLang="en-US" sz="1200" dirty="0"/>
          </a:p>
        </p:txBody>
      </p:sp>
      <p:cxnSp>
        <p:nvCxnSpPr>
          <p:cNvPr id="39" name="直線矢印コネクタ 38"/>
          <p:cNvCxnSpPr/>
          <p:nvPr/>
        </p:nvCxnSpPr>
        <p:spPr>
          <a:xfrm flipH="1">
            <a:off x="4572000" y="2213865"/>
            <a:ext cx="675075" cy="1350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5231011" y="1853824"/>
            <a:ext cx="3015335" cy="307777"/>
          </a:xfrm>
          <a:prstGeom prst="rect">
            <a:avLst/>
          </a:prstGeom>
          <a:noFill/>
        </p:spPr>
        <p:txBody>
          <a:bodyPr wrap="square" rtlCol="0">
            <a:spAutoFit/>
          </a:bodyPr>
          <a:lstStyle/>
          <a:p>
            <a:r>
              <a:rPr kumimoji="1" lang="en-US" altLang="ja-JP" sz="1400" dirty="0" smtClean="0"/>
              <a:t>Pout=0 ~ 13dBm</a:t>
            </a:r>
            <a:endParaRPr kumimoji="1" lang="ja-JP" altLang="en-US" sz="1400" dirty="0"/>
          </a:p>
        </p:txBody>
      </p:sp>
      <p:cxnSp>
        <p:nvCxnSpPr>
          <p:cNvPr id="46" name="直線矢印コネクタ 45"/>
          <p:cNvCxnSpPr>
            <a:stCxn id="58" idx="3"/>
            <a:endCxn id="56" idx="1"/>
          </p:cNvCxnSpPr>
          <p:nvPr/>
        </p:nvCxnSpPr>
        <p:spPr>
          <a:xfrm>
            <a:off x="3401870" y="3392126"/>
            <a:ext cx="688922" cy="570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58" idx="3"/>
            <a:endCxn id="56" idx="5"/>
          </p:cNvCxnSpPr>
          <p:nvPr/>
        </p:nvCxnSpPr>
        <p:spPr>
          <a:xfrm>
            <a:off x="3401870" y="3392126"/>
            <a:ext cx="1396058" cy="582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4076945"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4917235" y="2606348"/>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4242160" y="2593786"/>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797025" y="2581224"/>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842030" y="6219310"/>
            <a:ext cx="724878" cy="276999"/>
          </a:xfrm>
          <a:prstGeom prst="rect">
            <a:avLst/>
          </a:prstGeom>
          <a:noFill/>
        </p:spPr>
        <p:txBody>
          <a:bodyPr wrap="none" rtlCol="0">
            <a:spAutoFit/>
          </a:bodyPr>
          <a:lstStyle/>
          <a:p>
            <a:r>
              <a:rPr lang="en-US" altLang="ja-JP" sz="1200" dirty="0" smtClean="0"/>
              <a:t>+</a:t>
            </a:r>
            <a:r>
              <a:rPr kumimoji="1" lang="en-US" altLang="ja-JP" sz="1200" dirty="0" smtClean="0"/>
              <a:t>200kHz</a:t>
            </a:r>
            <a:endParaRPr kumimoji="1" lang="ja-JP" altLang="en-US" sz="1200" dirty="0"/>
          </a:p>
        </p:txBody>
      </p:sp>
      <p:sp>
        <p:nvSpPr>
          <p:cNvPr id="68" name="テキスト ボックス 67"/>
          <p:cNvSpPr txBox="1"/>
          <p:nvPr/>
        </p:nvSpPr>
        <p:spPr>
          <a:xfrm>
            <a:off x="3491880" y="6264315"/>
            <a:ext cx="694421" cy="276999"/>
          </a:xfrm>
          <a:prstGeom prst="rect">
            <a:avLst/>
          </a:prstGeom>
          <a:noFill/>
        </p:spPr>
        <p:txBody>
          <a:bodyPr wrap="none" rtlCol="0">
            <a:spAutoFit/>
          </a:bodyPr>
          <a:lstStyle/>
          <a:p>
            <a:pPr algn="r"/>
            <a:r>
              <a:rPr kumimoji="1" lang="en-US" altLang="ja-JP" sz="1200" dirty="0" smtClean="0"/>
              <a:t>-200kHz</a:t>
            </a:r>
            <a:endParaRPr kumimoji="1" lang="ja-JP" altLang="en-US" sz="1200" dirty="0"/>
          </a:p>
        </p:txBody>
      </p:sp>
      <p:cxnSp>
        <p:nvCxnSpPr>
          <p:cNvPr id="69" name="直線矢印コネクタ 68"/>
          <p:cNvCxnSpPr>
            <a:stCxn id="68" idx="0"/>
          </p:cNvCxnSpPr>
          <p:nvPr/>
        </p:nvCxnSpPr>
        <p:spPr>
          <a:xfrm flipV="1">
            <a:off x="3839091" y="5724255"/>
            <a:ext cx="282859"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stCxn id="67" idx="0"/>
          </p:cNvCxnSpPr>
          <p:nvPr/>
        </p:nvCxnSpPr>
        <p:spPr>
          <a:xfrm flipH="1" flipV="1">
            <a:off x="4887035" y="5724255"/>
            <a:ext cx="317434" cy="495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4301970" y="5769260"/>
            <a:ext cx="495055"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4076945" y="5844171"/>
            <a:ext cx="825867" cy="600164"/>
          </a:xfrm>
          <a:prstGeom prst="rect">
            <a:avLst/>
          </a:prstGeom>
          <a:noFill/>
        </p:spPr>
        <p:txBody>
          <a:bodyPr wrap="none" rtlCol="0">
            <a:spAutoFit/>
          </a:bodyPr>
          <a:lstStyle/>
          <a:p>
            <a:pPr algn="ctr"/>
            <a:r>
              <a:rPr lang="en-US" altLang="ja-JP" sz="1100" dirty="0" smtClean="0"/>
              <a:t>Occupied</a:t>
            </a:r>
          </a:p>
          <a:p>
            <a:pPr algn="ctr"/>
            <a:r>
              <a:rPr lang="en-US" altLang="ja-JP" sz="1100" dirty="0" smtClean="0"/>
              <a:t>bandwidth</a:t>
            </a:r>
          </a:p>
          <a:p>
            <a:pPr algn="ctr"/>
            <a:r>
              <a:rPr kumimoji="1" lang="en-US" altLang="ja-JP" sz="1100" dirty="0" smtClean="0"/>
              <a:t>200kHz x N</a:t>
            </a:r>
            <a:endParaRPr kumimoji="1" lang="ja-JP" altLang="en-US" sz="1100" dirty="0"/>
          </a:p>
        </p:txBody>
      </p:sp>
      <p:sp>
        <p:nvSpPr>
          <p:cNvPr id="74" name="テキスト ボックス 73"/>
          <p:cNvSpPr txBox="1"/>
          <p:nvPr/>
        </p:nvSpPr>
        <p:spPr>
          <a:xfrm>
            <a:off x="5039607" y="2663915"/>
            <a:ext cx="4104393" cy="646331"/>
          </a:xfrm>
          <a:prstGeom prst="rect">
            <a:avLst/>
          </a:prstGeom>
          <a:noFill/>
        </p:spPr>
        <p:txBody>
          <a:bodyPr wrap="square" rtlCol="0">
            <a:spAutoFit/>
          </a:bodyPr>
          <a:lstStyle/>
          <a:p>
            <a:r>
              <a:rPr kumimoji="1" lang="en-US" altLang="ja-JP" sz="1200" dirty="0" smtClean="0"/>
              <a:t>Channel edge regulation(In the case of using 915.9~922.3MHz)</a:t>
            </a:r>
          </a:p>
          <a:p>
            <a:r>
              <a:rPr lang="en-US" altLang="ja-JP" sz="1200" dirty="0" smtClean="0"/>
              <a:t>-20dBm/100kHz @ Pout=0dBm</a:t>
            </a:r>
          </a:p>
          <a:p>
            <a:r>
              <a:rPr kumimoji="1" lang="en-US" altLang="ja-JP" sz="1200" dirty="0" smtClean="0"/>
              <a:t>-7dBm/100kHz @ Pout=13dBm</a:t>
            </a:r>
            <a:endParaRPr kumimoji="1" lang="ja-JP" altLang="en-US" sz="1200" dirty="0"/>
          </a:p>
        </p:txBody>
      </p:sp>
      <p:cxnSp>
        <p:nvCxnSpPr>
          <p:cNvPr id="75" name="直線矢印コネクタ 74"/>
          <p:cNvCxnSpPr>
            <a:stCxn id="74" idx="1"/>
            <a:endCxn id="56" idx="4"/>
          </p:cNvCxnSpPr>
          <p:nvPr/>
        </p:nvCxnSpPr>
        <p:spPr>
          <a:xfrm flipH="1">
            <a:off x="4797928" y="2987081"/>
            <a:ext cx="241679" cy="597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a:stCxn id="74" idx="1"/>
            <a:endCxn id="56" idx="3"/>
          </p:cNvCxnSpPr>
          <p:nvPr/>
        </p:nvCxnSpPr>
        <p:spPr>
          <a:xfrm flipH="1">
            <a:off x="4237096" y="2987081"/>
            <a:ext cx="802511" cy="597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3CC51840-E056-40D1-8D7C-AACDEE9FEEB4}" type="slidenum">
              <a:rPr lang="en-US" altLang="ja-JP" smtClean="0"/>
              <a:pPr/>
              <a:t>16</a:t>
            </a:fld>
            <a:endParaRPr lang="en-US" altLang="ja-JP"/>
          </a:p>
        </p:txBody>
      </p:sp>
      <p:sp>
        <p:nvSpPr>
          <p:cNvPr id="6" name="日付プレースホルダー 5"/>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3263111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0521" y="747861"/>
            <a:ext cx="8487943" cy="1384995"/>
          </a:xfrm>
          <a:prstGeom prst="rect">
            <a:avLst/>
          </a:prstGeom>
          <a:noFill/>
        </p:spPr>
        <p:txBody>
          <a:bodyPr wrap="square" rtlCol="0">
            <a:spAutoFit/>
          </a:bodyPr>
          <a:lstStyle/>
          <a:p>
            <a:r>
              <a:rPr lang="en-US" altLang="ja-JP" b="1" dirty="0"/>
              <a:t>CASE 2-1(Pout=1-20 </a:t>
            </a:r>
            <a:r>
              <a:rPr lang="en-US" altLang="ja-JP" b="1" dirty="0" err="1"/>
              <a:t>mW</a:t>
            </a:r>
            <a:r>
              <a:rPr lang="en-US" altLang="ja-JP" b="1" dirty="0"/>
              <a:t>), </a:t>
            </a:r>
            <a:endParaRPr lang="ja-JP" altLang="ja-JP" dirty="0"/>
          </a:p>
          <a:p>
            <a:r>
              <a:rPr lang="en-US" altLang="ja-JP" dirty="0"/>
              <a:t>922.3MHz~928.1MHz </a:t>
            </a:r>
            <a:r>
              <a:rPr lang="en-US" altLang="ja-JP" b="1" dirty="0"/>
              <a:t>(</a:t>
            </a:r>
            <a:r>
              <a:rPr lang="en-US" altLang="ja-JP" b="1" dirty="0" err="1"/>
              <a:t>Ch</a:t>
            </a:r>
            <a:r>
              <a:rPr lang="en-US" altLang="ja-JP" b="1" dirty="0"/>
              <a:t> 33~Ch 61) </a:t>
            </a:r>
            <a:endParaRPr lang="ja-JP" altLang="ja-JP" dirty="0"/>
          </a:p>
          <a:p>
            <a:pPr marL="342900" indent="-342900">
              <a:buAutoNum type="alphaUcPeriod"/>
            </a:pPr>
            <a:r>
              <a:rPr lang="en-US" altLang="ja-JP" b="1" dirty="0" smtClean="0"/>
              <a:t>Power </a:t>
            </a:r>
            <a:r>
              <a:rPr lang="en-US" altLang="ja-JP" b="1" dirty="0"/>
              <a:t>level limitation at the edge of occupied band: </a:t>
            </a:r>
            <a:r>
              <a:rPr lang="en-US" altLang="ja-JP" b="1" dirty="0">
                <a:solidFill>
                  <a:srgbClr val="FF33CC"/>
                </a:solidFill>
              </a:rPr>
              <a:t>Not </a:t>
            </a:r>
            <a:r>
              <a:rPr lang="en-US" altLang="ja-JP" b="1" dirty="0" smtClean="0">
                <a:solidFill>
                  <a:srgbClr val="FF33CC"/>
                </a:solidFill>
              </a:rPr>
              <a:t>specified </a:t>
            </a:r>
          </a:p>
          <a:p>
            <a:r>
              <a:rPr lang="en-US" altLang="ja-JP" b="1" dirty="0">
                <a:solidFill>
                  <a:srgbClr val="FF33CC"/>
                </a:solidFill>
              </a:rPr>
              <a:t>	</a:t>
            </a:r>
            <a:r>
              <a:rPr lang="en-US" altLang="ja-JP" b="1" dirty="0" smtClean="0">
                <a:solidFill>
                  <a:srgbClr val="FF33CC"/>
                </a:solidFill>
              </a:rPr>
              <a:t>				(Roll off filter (Alpha=0.6 ) may work)</a:t>
            </a:r>
            <a:endParaRPr lang="ja-JP" altLang="ja-JP" dirty="0">
              <a:solidFill>
                <a:srgbClr val="FF33CC"/>
              </a:solidFill>
            </a:endParaRPr>
          </a:p>
          <a:p>
            <a:r>
              <a:rPr lang="en-US" altLang="ja-JP" dirty="0"/>
              <a:t>B. Adjacent channel leakage power : less than -15dBm/200 kHz</a:t>
            </a:r>
            <a:endParaRPr lang="ja-JP" altLang="ja-JP" dirty="0"/>
          </a:p>
          <a:p>
            <a:r>
              <a:rPr lang="en-US" altLang="ja-JP" dirty="0"/>
              <a:t>C. Further outer bands (shown in the following picture)</a:t>
            </a:r>
            <a:endParaRPr lang="ja-JP" altLang="ja-JP" dirty="0"/>
          </a:p>
          <a:p>
            <a:r>
              <a:rPr lang="en-US" altLang="ja-JP" dirty="0"/>
              <a:t>	: -36 </a:t>
            </a:r>
            <a:r>
              <a:rPr lang="en-US" altLang="ja-JP" dirty="0" err="1"/>
              <a:t>dBm</a:t>
            </a:r>
            <a:r>
              <a:rPr lang="en-US" altLang="ja-JP" dirty="0"/>
              <a:t>/100 kHz (-49dBc from the peak power</a:t>
            </a:r>
            <a:r>
              <a:rPr lang="en-US" altLang="ja-JP" dirty="0" smtClean="0"/>
              <a:t>)</a:t>
            </a:r>
            <a:endParaRPr lang="ja-JP" altLang="ja-JP" dirty="0"/>
          </a:p>
        </p:txBody>
      </p:sp>
      <p:pic>
        <p:nvPicPr>
          <p:cNvPr id="4098" name="Picture 2"/>
          <p:cNvPicPr>
            <a:picLocks noChangeAspect="1" noChangeArrowheads="1"/>
          </p:cNvPicPr>
          <p:nvPr/>
        </p:nvPicPr>
        <p:blipFill>
          <a:blip r:embed="rId2" cstate="print"/>
          <a:srcRect/>
          <a:stretch>
            <a:fillRect/>
          </a:stretch>
        </p:blipFill>
        <p:spPr bwMode="auto">
          <a:xfrm>
            <a:off x="566555" y="2204045"/>
            <a:ext cx="7810500" cy="410527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331640" y="6160343"/>
            <a:ext cx="6343650" cy="581025"/>
          </a:xfrm>
          <a:prstGeom prst="rect">
            <a:avLst/>
          </a:prstGeom>
          <a:noFill/>
          <a:ln w="9525">
            <a:noFill/>
            <a:miter lim="800000"/>
            <a:headEnd/>
            <a:tailEnd/>
          </a:ln>
        </p:spPr>
      </p:pic>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3" name="スライド番号プレースホルダー 2"/>
          <p:cNvSpPr>
            <a:spLocks noGrp="1"/>
          </p:cNvSpPr>
          <p:nvPr>
            <p:ph type="sldNum" sz="quarter" idx="12"/>
          </p:nvPr>
        </p:nvSpPr>
        <p:spPr/>
        <p:txBody>
          <a:bodyPr/>
          <a:lstStyle/>
          <a:p>
            <a:r>
              <a:rPr lang="en-US" altLang="ja-JP" smtClean="0"/>
              <a:t>Slide </a:t>
            </a:r>
            <a:fld id="{3CC51840-E056-40D1-8D7C-AACDEE9FEEB4}" type="slidenum">
              <a:rPr lang="en-US" altLang="ja-JP" smtClean="0"/>
              <a:pPr/>
              <a:t>17</a:t>
            </a:fld>
            <a:endParaRPr lang="en-US" altLang="ja-JP"/>
          </a:p>
        </p:txBody>
      </p:sp>
      <p:sp>
        <p:nvSpPr>
          <p:cNvPr id="5" name="日付プレースホルダー 4"/>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3187745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06514" y="604426"/>
            <a:ext cx="8541949" cy="1600438"/>
          </a:xfrm>
          <a:prstGeom prst="rect">
            <a:avLst/>
          </a:prstGeom>
          <a:noFill/>
        </p:spPr>
        <p:txBody>
          <a:bodyPr wrap="square" rtlCol="0">
            <a:spAutoFit/>
          </a:bodyPr>
          <a:lstStyle/>
          <a:p>
            <a:r>
              <a:rPr lang="en-US" altLang="ja-JP" sz="1400" b="1" dirty="0" smtClean="0"/>
              <a:t>CASE </a:t>
            </a:r>
            <a:r>
              <a:rPr lang="en-US" altLang="ja-JP" sz="1400" b="1" dirty="0"/>
              <a:t>2-2 (Pout=1-20 </a:t>
            </a:r>
            <a:r>
              <a:rPr lang="en-US" altLang="ja-JP" sz="1400" b="1" dirty="0" err="1"/>
              <a:t>mW</a:t>
            </a:r>
            <a:r>
              <a:rPr lang="en-US" altLang="ja-JP" sz="1400" b="1" dirty="0"/>
              <a:t>), </a:t>
            </a:r>
            <a:endParaRPr lang="ja-JP" altLang="ja-JP" sz="1400" dirty="0"/>
          </a:p>
          <a:p>
            <a:r>
              <a:rPr lang="en-US" altLang="ja-JP" sz="1400" dirty="0"/>
              <a:t>920.5 MHz~922.3MHz </a:t>
            </a:r>
            <a:r>
              <a:rPr lang="en-US" altLang="ja-JP" sz="1400" b="1" dirty="0"/>
              <a:t>(</a:t>
            </a:r>
            <a:r>
              <a:rPr lang="en-US" altLang="ja-JP" sz="1400" b="1" dirty="0" err="1"/>
              <a:t>Ch</a:t>
            </a:r>
            <a:r>
              <a:rPr lang="en-US" altLang="ja-JP" sz="1400" b="1" dirty="0"/>
              <a:t> 24~Ch 32) </a:t>
            </a:r>
            <a:endParaRPr lang="ja-JP" altLang="ja-JP" sz="1400" dirty="0"/>
          </a:p>
          <a:p>
            <a:r>
              <a:rPr lang="en-US" altLang="ja-JP" sz="1400" b="1" dirty="0"/>
              <a:t>A. Power level limitation at the edge of occupied band: -</a:t>
            </a:r>
            <a:r>
              <a:rPr lang="en-US" altLang="ja-JP" sz="1400" b="1" dirty="0">
                <a:solidFill>
                  <a:srgbClr val="FF33CC"/>
                </a:solidFill>
              </a:rPr>
              <a:t>7dBm or less (20 </a:t>
            </a:r>
            <a:r>
              <a:rPr lang="en-US" altLang="ja-JP" sz="1400" b="1" dirty="0" err="1">
                <a:solidFill>
                  <a:srgbClr val="FF33CC"/>
                </a:solidFill>
              </a:rPr>
              <a:t>dBc</a:t>
            </a:r>
            <a:r>
              <a:rPr lang="en-US" altLang="ja-JP" sz="1400" b="1" dirty="0">
                <a:solidFill>
                  <a:srgbClr val="FF33CC"/>
                </a:solidFill>
              </a:rPr>
              <a:t> max), </a:t>
            </a:r>
            <a:r>
              <a:rPr lang="en-US" altLang="ja-JP" sz="1400" b="1" dirty="0"/>
              <a:t>or  -26 </a:t>
            </a:r>
            <a:r>
              <a:rPr lang="en-US" altLang="ja-JP" sz="1400" b="1" dirty="0" err="1"/>
              <a:t>dBm</a:t>
            </a:r>
            <a:r>
              <a:rPr lang="en-US" altLang="ja-JP" sz="1400" b="1" dirty="0"/>
              <a:t> or less (for 0 </a:t>
            </a:r>
            <a:r>
              <a:rPr lang="en-US" altLang="ja-JP" sz="1400" b="1" dirty="0" err="1"/>
              <a:t>dBm</a:t>
            </a:r>
            <a:r>
              <a:rPr lang="en-US" altLang="ja-JP" sz="1400" b="1" dirty="0"/>
              <a:t> </a:t>
            </a:r>
            <a:r>
              <a:rPr lang="en-US" altLang="ja-JP" sz="1400" b="1" dirty="0" err="1"/>
              <a:t>Tx</a:t>
            </a:r>
            <a:r>
              <a:rPr lang="en-US" altLang="ja-JP" sz="1400" b="1" dirty="0"/>
              <a:t> power output)</a:t>
            </a:r>
            <a:endParaRPr lang="ja-JP" altLang="ja-JP" sz="1400" dirty="0"/>
          </a:p>
          <a:p>
            <a:r>
              <a:rPr lang="en-US" altLang="ja-JP" sz="1400" dirty="0"/>
              <a:t>B. Adjacent channel leakage power : less than -15dBm/200 kHz, or  -26 </a:t>
            </a:r>
            <a:r>
              <a:rPr lang="en-US" altLang="ja-JP" sz="1400" dirty="0" err="1"/>
              <a:t>dBm</a:t>
            </a:r>
            <a:r>
              <a:rPr lang="en-US" altLang="ja-JP" sz="1400" dirty="0"/>
              <a:t> or less (for 0 </a:t>
            </a:r>
            <a:r>
              <a:rPr lang="en-US" altLang="ja-JP" sz="1400" dirty="0" err="1"/>
              <a:t>dBm</a:t>
            </a:r>
            <a:r>
              <a:rPr lang="en-US" altLang="ja-JP" sz="1400" dirty="0"/>
              <a:t> </a:t>
            </a:r>
            <a:r>
              <a:rPr lang="en-US" altLang="ja-JP" sz="1400" dirty="0" err="1"/>
              <a:t>Tx</a:t>
            </a:r>
            <a:r>
              <a:rPr lang="en-US" altLang="ja-JP" sz="1400" dirty="0"/>
              <a:t> power output)</a:t>
            </a:r>
            <a:endParaRPr lang="ja-JP" altLang="ja-JP" sz="1400" dirty="0"/>
          </a:p>
          <a:p>
            <a:r>
              <a:rPr lang="en-US" altLang="ja-JP" sz="1400" dirty="0"/>
              <a:t>C. Further outer bands (shown in the following picture)</a:t>
            </a:r>
            <a:endParaRPr lang="ja-JP" altLang="ja-JP" sz="1400" dirty="0"/>
          </a:p>
          <a:p>
            <a:r>
              <a:rPr lang="en-US" altLang="ja-JP" sz="1400" dirty="0"/>
              <a:t>	: -36 </a:t>
            </a:r>
            <a:r>
              <a:rPr lang="en-US" altLang="ja-JP" sz="1400" dirty="0" err="1"/>
              <a:t>dBm</a:t>
            </a:r>
            <a:r>
              <a:rPr lang="en-US" altLang="ja-JP" sz="1400" dirty="0"/>
              <a:t>/100 kHz (-49dBc from the peak power</a:t>
            </a:r>
            <a:r>
              <a:rPr lang="en-US" altLang="ja-JP" sz="1400" dirty="0" smtClean="0"/>
              <a:t>)</a:t>
            </a:r>
            <a:endParaRPr lang="ja-JP" altLang="ja-JP" sz="1400" dirty="0"/>
          </a:p>
        </p:txBody>
      </p:sp>
      <p:pic>
        <p:nvPicPr>
          <p:cNvPr id="2050" name="Picture 2"/>
          <p:cNvPicPr>
            <a:picLocks noChangeAspect="1" noChangeArrowheads="1"/>
          </p:cNvPicPr>
          <p:nvPr/>
        </p:nvPicPr>
        <p:blipFill>
          <a:blip r:embed="rId2" cstate="print"/>
          <a:srcRect/>
          <a:stretch>
            <a:fillRect/>
          </a:stretch>
        </p:blipFill>
        <p:spPr bwMode="auto">
          <a:xfrm>
            <a:off x="926595" y="2356445"/>
            <a:ext cx="7096125" cy="39528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321750" y="6296025"/>
            <a:ext cx="4572000" cy="561975"/>
          </a:xfrm>
          <a:prstGeom prst="rect">
            <a:avLst/>
          </a:prstGeom>
          <a:noFill/>
          <a:ln w="9525">
            <a:noFill/>
            <a:miter lim="800000"/>
            <a:headEnd/>
            <a:tailEnd/>
          </a:ln>
        </p:spPr>
      </p:pic>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3" name="スライド番号プレースホルダー 2"/>
          <p:cNvSpPr>
            <a:spLocks noGrp="1"/>
          </p:cNvSpPr>
          <p:nvPr>
            <p:ph type="sldNum" sz="quarter" idx="12"/>
          </p:nvPr>
        </p:nvSpPr>
        <p:spPr/>
        <p:txBody>
          <a:bodyPr/>
          <a:lstStyle/>
          <a:p>
            <a:r>
              <a:rPr lang="en-US" altLang="ja-JP" smtClean="0"/>
              <a:t>Slide </a:t>
            </a:r>
            <a:fld id="{3CC51840-E056-40D1-8D7C-AACDEE9FEEB4}" type="slidenum">
              <a:rPr lang="en-US" altLang="ja-JP" smtClean="0"/>
              <a:pPr/>
              <a:t>18</a:t>
            </a:fld>
            <a:endParaRPr lang="en-US" altLang="ja-JP"/>
          </a:p>
        </p:txBody>
      </p:sp>
      <p:sp>
        <p:nvSpPr>
          <p:cNvPr id="4" name="日付プレースホルダー 3"/>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129592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76" y="2060848"/>
            <a:ext cx="847490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611560" y="738570"/>
            <a:ext cx="8064896" cy="1200329"/>
          </a:xfrm>
          <a:prstGeom prst="rect">
            <a:avLst/>
          </a:prstGeom>
        </p:spPr>
        <p:txBody>
          <a:bodyPr wrap="square">
            <a:spAutoFit/>
          </a:bodyPr>
          <a:lstStyle/>
          <a:p>
            <a:r>
              <a:rPr lang="en-US" altLang="ja-JP" b="1" dirty="0" smtClean="0">
                <a:solidFill>
                  <a:srgbClr val="FF33CC"/>
                </a:solidFill>
              </a:rPr>
              <a:t>Case 2-1</a:t>
            </a:r>
          </a:p>
          <a:p>
            <a:r>
              <a:rPr lang="en-US" altLang="ja-JP" b="1" dirty="0" smtClean="0">
                <a:solidFill>
                  <a:srgbClr val="FF33CC"/>
                </a:solidFill>
              </a:rPr>
              <a:t>1MHz BW(5ch </a:t>
            </a:r>
            <a:r>
              <a:rPr lang="en-US" altLang="ja-JP" b="1" dirty="0">
                <a:solidFill>
                  <a:srgbClr val="FF33CC"/>
                </a:solidFill>
              </a:rPr>
              <a:t>combined</a:t>
            </a:r>
            <a:r>
              <a:rPr lang="en-US" altLang="ja-JP" b="1" dirty="0" smtClean="0">
                <a:solidFill>
                  <a:srgbClr val="FF33CC"/>
                </a:solidFill>
              </a:rPr>
              <a:t>) </a:t>
            </a:r>
            <a:r>
              <a:rPr lang="en-US" altLang="ja-JP" b="1" dirty="0">
                <a:solidFill>
                  <a:srgbClr val="FF33CC"/>
                </a:solidFill>
              </a:rPr>
              <a:t>(</a:t>
            </a:r>
            <a:r>
              <a:rPr lang="en-US" altLang="ja-JP" b="1" dirty="0" err="1">
                <a:solidFill>
                  <a:srgbClr val="FF33CC"/>
                </a:solidFill>
              </a:rPr>
              <a:t>Ch</a:t>
            </a:r>
            <a:r>
              <a:rPr lang="en-US" altLang="ja-JP" b="1" dirty="0">
                <a:solidFill>
                  <a:srgbClr val="FF33CC"/>
                </a:solidFill>
              </a:rPr>
              <a:t> 33~Ch 61) </a:t>
            </a:r>
            <a:endParaRPr lang="en-US" altLang="ja-JP" b="1" dirty="0" smtClean="0">
              <a:solidFill>
                <a:srgbClr val="FF33CC"/>
              </a:solidFill>
            </a:endParaRPr>
          </a:p>
          <a:p>
            <a:r>
              <a:rPr lang="en-US" altLang="ja-JP" b="1" dirty="0" smtClean="0">
                <a:solidFill>
                  <a:srgbClr val="060FBA"/>
                </a:solidFill>
              </a:rPr>
              <a:t>Each channel to start at “0” MHz – 1.2 MHz for signal transmission bandwidth</a:t>
            </a:r>
          </a:p>
          <a:p>
            <a:r>
              <a:rPr lang="en-US" altLang="ja-JP" b="1" dirty="0">
                <a:solidFill>
                  <a:srgbClr val="060FBA"/>
                </a:solidFill>
              </a:rPr>
              <a:t>	</a:t>
            </a:r>
            <a:r>
              <a:rPr lang="en-US" altLang="ja-JP" b="1" dirty="0" smtClean="0">
                <a:solidFill>
                  <a:srgbClr val="060FBA"/>
                </a:solidFill>
              </a:rPr>
              <a:t>		</a:t>
            </a:r>
            <a:r>
              <a:rPr lang="en-US" altLang="ja-JP" b="1" dirty="0" smtClean="0">
                <a:solidFill>
                  <a:srgbClr val="FF33CC"/>
                </a:solidFill>
              </a:rPr>
              <a:t>(to coordinate USA frequency allocation)</a:t>
            </a:r>
          </a:p>
          <a:p>
            <a:r>
              <a:rPr lang="en-US" altLang="ja-JP" b="1" dirty="0">
                <a:solidFill>
                  <a:srgbClr val="FF33CC"/>
                </a:solidFill>
              </a:rPr>
              <a:t>	</a:t>
            </a:r>
            <a:r>
              <a:rPr lang="en-US" altLang="ja-JP" b="1" dirty="0" smtClean="0">
                <a:solidFill>
                  <a:srgbClr val="FF33CC"/>
                </a:solidFill>
              </a:rPr>
              <a:t>		(Roll off filter (Alpha= 0.17 ) may work)</a:t>
            </a:r>
            <a:endParaRPr lang="en-US" altLang="ja-JP" b="1" dirty="0">
              <a:solidFill>
                <a:srgbClr val="FF33CC"/>
              </a:solidFill>
            </a:endParaRPr>
          </a:p>
          <a:p>
            <a:r>
              <a:rPr lang="en-US" altLang="ja-JP" b="1" dirty="0">
                <a:solidFill>
                  <a:srgbClr val="060FBA"/>
                </a:solidFill>
              </a:rPr>
              <a:t>Available channels</a:t>
            </a:r>
            <a:r>
              <a:rPr lang="ja-JP" altLang="en-US" b="1" dirty="0" smtClean="0">
                <a:solidFill>
                  <a:srgbClr val="060FBA"/>
                </a:solidFill>
              </a:rPr>
              <a:t>：</a:t>
            </a:r>
            <a:r>
              <a:rPr lang="en-US" altLang="ja-JP" b="1" dirty="0" smtClean="0">
                <a:solidFill>
                  <a:srgbClr val="060FBA"/>
                </a:solidFill>
              </a:rPr>
              <a:t>3 (</a:t>
            </a:r>
            <a:r>
              <a:rPr lang="en-US" altLang="ja-JP" b="1" dirty="0" err="1" smtClean="0">
                <a:solidFill>
                  <a:srgbClr val="060FBA"/>
                </a:solidFill>
              </a:rPr>
              <a:t>ch.</a:t>
            </a:r>
            <a:r>
              <a:rPr lang="en-US" altLang="ja-JP" b="1" dirty="0" smtClean="0">
                <a:solidFill>
                  <a:srgbClr val="060FBA"/>
                </a:solidFill>
              </a:rPr>
              <a:t> 33,34,5,36,37,ch. , ….)</a:t>
            </a:r>
            <a:endParaRPr lang="ja-JP" altLang="en-US" b="1" dirty="0">
              <a:solidFill>
                <a:srgbClr val="060FBA"/>
              </a:solidFill>
            </a:endParaRPr>
          </a:p>
        </p:txBody>
      </p:sp>
      <p:sp>
        <p:nvSpPr>
          <p:cNvPr id="3" name="テキスト ボックス 2"/>
          <p:cNvSpPr txBox="1"/>
          <p:nvPr/>
        </p:nvSpPr>
        <p:spPr>
          <a:xfrm>
            <a:off x="4644008" y="3645024"/>
            <a:ext cx="429926" cy="307777"/>
          </a:xfrm>
          <a:prstGeom prst="rect">
            <a:avLst/>
          </a:prstGeom>
          <a:noFill/>
        </p:spPr>
        <p:txBody>
          <a:bodyPr wrap="none" rtlCol="0">
            <a:spAutoFit/>
          </a:bodyPr>
          <a:lstStyle/>
          <a:p>
            <a:r>
              <a:rPr lang="en-US" altLang="ja-JP" sz="1100" b="1" dirty="0" smtClean="0">
                <a:solidFill>
                  <a:srgbClr val="FF33CC"/>
                </a:solidFill>
                <a:latin typeface="Arial" pitchFamily="34" charset="0"/>
                <a:cs typeface="Arial" pitchFamily="34" charset="0"/>
              </a:rPr>
              <a:t>1M</a:t>
            </a:r>
            <a:r>
              <a:rPr lang="en-US" altLang="ja-JP" sz="1400" b="1" dirty="0" smtClean="0">
                <a:solidFill>
                  <a:srgbClr val="FF33CC"/>
                </a:solidFill>
                <a:latin typeface="Arial" pitchFamily="34" charset="0"/>
                <a:cs typeface="Arial" pitchFamily="34" charset="0"/>
              </a:rPr>
              <a:t> </a:t>
            </a:r>
            <a:endParaRPr kumimoji="1" lang="ja-JP" altLang="en-US" sz="1400" b="1" dirty="0">
              <a:solidFill>
                <a:srgbClr val="FF33CC"/>
              </a:solidFill>
              <a:latin typeface="Arial" pitchFamily="34" charset="0"/>
              <a:cs typeface="Arial" pitchFamily="34" charset="0"/>
            </a:endParaRPr>
          </a:p>
        </p:txBody>
      </p:sp>
      <p:sp>
        <p:nvSpPr>
          <p:cNvPr id="5" name="テキスト ボックス 4"/>
          <p:cNvSpPr txBox="1"/>
          <p:nvPr/>
        </p:nvSpPr>
        <p:spPr>
          <a:xfrm>
            <a:off x="611560" y="4993431"/>
            <a:ext cx="484935" cy="307777"/>
          </a:xfrm>
          <a:prstGeom prst="rect">
            <a:avLst/>
          </a:prstGeom>
          <a:noFill/>
        </p:spPr>
        <p:txBody>
          <a:bodyPr wrap="square" rtlCol="0">
            <a:spAutoFit/>
          </a:bodyPr>
          <a:lstStyle/>
          <a:p>
            <a:r>
              <a:rPr lang="en-US" altLang="ja-JP" sz="1100" b="1" dirty="0" smtClean="0">
                <a:solidFill>
                  <a:srgbClr val="FF33CC"/>
                </a:solidFill>
                <a:latin typeface="Arial" pitchFamily="34" charset="0"/>
                <a:cs typeface="Arial" pitchFamily="34" charset="0"/>
              </a:rPr>
              <a:t>1M</a:t>
            </a:r>
            <a:r>
              <a:rPr lang="en-US" altLang="ja-JP" sz="1400" b="1" dirty="0" smtClean="0">
                <a:solidFill>
                  <a:srgbClr val="FF33CC"/>
                </a:solidFill>
                <a:latin typeface="Arial" pitchFamily="34" charset="0"/>
                <a:cs typeface="Arial" pitchFamily="34" charset="0"/>
              </a:rPr>
              <a:t> </a:t>
            </a:r>
            <a:endParaRPr kumimoji="1" lang="ja-JP" altLang="en-US" sz="1400" b="1" dirty="0">
              <a:solidFill>
                <a:srgbClr val="FF33CC"/>
              </a:solidFill>
              <a:latin typeface="Arial" pitchFamily="34" charset="0"/>
              <a:cs typeface="Arial" pitchFamily="34" charset="0"/>
            </a:endParaRPr>
          </a:p>
        </p:txBody>
      </p:sp>
      <p:sp>
        <p:nvSpPr>
          <p:cNvPr id="6" name="テキスト ボックス 5"/>
          <p:cNvSpPr txBox="1"/>
          <p:nvPr/>
        </p:nvSpPr>
        <p:spPr>
          <a:xfrm>
            <a:off x="611560" y="5785519"/>
            <a:ext cx="234360" cy="307777"/>
          </a:xfrm>
          <a:prstGeom prst="rect">
            <a:avLst/>
          </a:prstGeom>
          <a:noFill/>
        </p:spPr>
        <p:txBody>
          <a:bodyPr wrap="none" rtlCol="0">
            <a:spAutoFit/>
          </a:bodyPr>
          <a:lstStyle/>
          <a:p>
            <a:r>
              <a:rPr lang="en-US" altLang="ja-JP" sz="1400" b="1" dirty="0" smtClean="0">
                <a:solidFill>
                  <a:srgbClr val="FF33CC"/>
                </a:solidFill>
                <a:latin typeface="Arial" pitchFamily="34" charset="0"/>
                <a:cs typeface="Arial" pitchFamily="34" charset="0"/>
              </a:rPr>
              <a:t> </a:t>
            </a:r>
            <a:endParaRPr kumimoji="1" lang="ja-JP" altLang="en-US" sz="1400" b="1" dirty="0">
              <a:solidFill>
                <a:srgbClr val="FF33CC"/>
              </a:solidFill>
              <a:latin typeface="Arial" pitchFamily="34" charset="0"/>
              <a:cs typeface="Arial" pitchFamily="34" charset="0"/>
            </a:endParaRPr>
          </a:p>
        </p:txBody>
      </p:sp>
      <p:sp>
        <p:nvSpPr>
          <p:cNvPr id="7" name="テキスト ボックス 6"/>
          <p:cNvSpPr txBox="1"/>
          <p:nvPr/>
        </p:nvSpPr>
        <p:spPr>
          <a:xfrm>
            <a:off x="4572000" y="5785519"/>
            <a:ext cx="429926" cy="307777"/>
          </a:xfrm>
          <a:prstGeom prst="rect">
            <a:avLst/>
          </a:prstGeom>
          <a:noFill/>
        </p:spPr>
        <p:txBody>
          <a:bodyPr wrap="none" rtlCol="0">
            <a:spAutoFit/>
          </a:bodyPr>
          <a:lstStyle/>
          <a:p>
            <a:r>
              <a:rPr lang="en-US" altLang="ja-JP" sz="1100" b="1" dirty="0" smtClean="0">
                <a:solidFill>
                  <a:srgbClr val="FF33CC"/>
                </a:solidFill>
                <a:latin typeface="Arial" pitchFamily="34" charset="0"/>
                <a:cs typeface="Arial" pitchFamily="34" charset="0"/>
              </a:rPr>
              <a:t>1M</a:t>
            </a:r>
            <a:r>
              <a:rPr lang="en-US" altLang="ja-JP" sz="1400" b="1" dirty="0" smtClean="0">
                <a:solidFill>
                  <a:srgbClr val="FF33CC"/>
                </a:solidFill>
                <a:latin typeface="Arial" pitchFamily="34" charset="0"/>
                <a:cs typeface="Arial" pitchFamily="34" charset="0"/>
              </a:rPr>
              <a:t> </a:t>
            </a:r>
            <a:endParaRPr kumimoji="1" lang="ja-JP" altLang="en-US" sz="1400" b="1" dirty="0">
              <a:solidFill>
                <a:srgbClr val="FF33CC"/>
              </a:solidFill>
              <a:latin typeface="Arial" pitchFamily="34" charset="0"/>
              <a:cs typeface="Arial" pitchFamily="34" charset="0"/>
            </a:endParaRPr>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8" name="スライド番号プレースホルダー 7"/>
          <p:cNvSpPr>
            <a:spLocks noGrp="1"/>
          </p:cNvSpPr>
          <p:nvPr>
            <p:ph type="sldNum" sz="quarter" idx="12"/>
          </p:nvPr>
        </p:nvSpPr>
        <p:spPr/>
        <p:txBody>
          <a:bodyPr/>
          <a:lstStyle/>
          <a:p>
            <a:r>
              <a:rPr lang="en-US" altLang="ja-JP" smtClean="0"/>
              <a:t>Slide </a:t>
            </a:r>
            <a:fld id="{3CC51840-E056-40D1-8D7C-AACDEE9FEEB4}" type="slidenum">
              <a:rPr lang="en-US" altLang="ja-JP" smtClean="0"/>
              <a:pPr/>
              <a:t>19</a:t>
            </a:fld>
            <a:endParaRPr lang="en-US" altLang="ja-JP"/>
          </a:p>
        </p:txBody>
      </p:sp>
      <p:sp>
        <p:nvSpPr>
          <p:cNvPr id="9" name="日付プレースホルダー 8"/>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1156879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77888"/>
            <a:ext cx="8229600" cy="1143000"/>
          </a:xfrm>
        </p:spPr>
        <p:txBody>
          <a:bodyPr>
            <a:noAutofit/>
          </a:bodyPr>
          <a:lstStyle/>
          <a:p>
            <a:r>
              <a:rPr kumimoji="1" lang="en-US" altLang="ja-JP" sz="3200" b="1" dirty="0" smtClean="0">
                <a:solidFill>
                  <a:srgbClr val="060FBA"/>
                </a:solidFill>
                <a:latin typeface="Arial" pitchFamily="34" charset="0"/>
                <a:cs typeface="Arial" pitchFamily="34" charset="0"/>
              </a:rPr>
              <a:t>Proposed 900 MHz and 430 MHz Channelization in for IEEE802.15.4k </a:t>
            </a:r>
            <a:endParaRPr kumimoji="1" lang="ja-JP" altLang="en-US" sz="3200" b="1" dirty="0">
              <a:solidFill>
                <a:srgbClr val="060FBA"/>
              </a:solidFill>
              <a:latin typeface="Arial" pitchFamily="34" charset="0"/>
              <a:cs typeface="Arial" pitchFamily="34" charset="0"/>
            </a:endParaRPr>
          </a:p>
        </p:txBody>
      </p:sp>
      <p:sp>
        <p:nvSpPr>
          <p:cNvPr id="3" name="コンテンツ プレースホルダー 2"/>
          <p:cNvSpPr>
            <a:spLocks noGrp="1"/>
          </p:cNvSpPr>
          <p:nvPr>
            <p:ph idx="1"/>
          </p:nvPr>
        </p:nvSpPr>
        <p:spPr>
          <a:xfrm>
            <a:off x="1936774" y="3298664"/>
            <a:ext cx="5011490" cy="1930536"/>
          </a:xfrm>
        </p:spPr>
        <p:txBody>
          <a:bodyPr/>
          <a:lstStyle/>
          <a:p>
            <a:pPr algn="ctr"/>
            <a:r>
              <a:rPr kumimoji="1" lang="en-US" altLang="ja-JP" b="1" dirty="0" smtClean="0"/>
              <a:t>March 15, 2012</a:t>
            </a:r>
          </a:p>
          <a:p>
            <a:pPr algn="ctr"/>
            <a:r>
              <a:rPr kumimoji="1" lang="en-US" altLang="ja-JP" b="1" dirty="0" smtClean="0"/>
              <a:t>Shu Kato</a:t>
            </a:r>
          </a:p>
          <a:p>
            <a:pPr algn="ctr"/>
            <a:r>
              <a:rPr lang="en-US" altLang="ja-JP" b="1" dirty="0" smtClean="0"/>
              <a:t>RIEC Tohoku University</a:t>
            </a:r>
            <a:endParaRPr kumimoji="1" lang="ja-JP" altLang="en-US" b="1" dirty="0"/>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C6D41411-7A40-4426-BD0F-B2AC579E5127}" type="slidenum">
              <a:rPr lang="en-US" altLang="ja-JP" smtClean="0"/>
              <a:pPr/>
              <a:t>2</a:t>
            </a:fld>
            <a:endParaRPr lang="en-US" altLang="ja-JP"/>
          </a:p>
        </p:txBody>
      </p:sp>
      <p:sp>
        <p:nvSpPr>
          <p:cNvPr id="6" name="日付プレースホルダー 5"/>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841805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571327"/>
            <a:ext cx="7848872" cy="769441"/>
          </a:xfrm>
          <a:prstGeom prst="rect">
            <a:avLst/>
          </a:prstGeom>
        </p:spPr>
        <p:txBody>
          <a:bodyPr wrap="square">
            <a:spAutoFit/>
          </a:bodyPr>
          <a:lstStyle/>
          <a:p>
            <a:r>
              <a:rPr lang="en-US" altLang="ja-JP" sz="1100" b="1" dirty="0">
                <a:solidFill>
                  <a:srgbClr val="060FBA"/>
                </a:solidFill>
              </a:rPr>
              <a:t>Case </a:t>
            </a:r>
            <a:r>
              <a:rPr lang="en-US" altLang="ja-JP" sz="1100" b="1" dirty="0" smtClean="0">
                <a:solidFill>
                  <a:srgbClr val="060FBA"/>
                </a:solidFill>
              </a:rPr>
              <a:t>2-1 600 kHz BW(3ch </a:t>
            </a:r>
            <a:r>
              <a:rPr lang="en-US" altLang="ja-JP" sz="1100" b="1" dirty="0">
                <a:solidFill>
                  <a:srgbClr val="060FBA"/>
                </a:solidFill>
              </a:rPr>
              <a:t>combined</a:t>
            </a:r>
            <a:r>
              <a:rPr lang="en-US" altLang="ja-JP" sz="1100" b="1" dirty="0" smtClean="0">
                <a:solidFill>
                  <a:srgbClr val="060FBA"/>
                </a:solidFill>
              </a:rPr>
              <a:t>) to </a:t>
            </a:r>
            <a:r>
              <a:rPr lang="en-US" altLang="ja-JP" sz="1100" b="1" dirty="0" smtClean="0">
                <a:solidFill>
                  <a:srgbClr val="FF33CC"/>
                </a:solidFill>
              </a:rPr>
              <a:t>transmit 512 </a:t>
            </a:r>
            <a:r>
              <a:rPr lang="en-US" altLang="ja-JP" sz="1100" b="1" dirty="0" err="1" smtClean="0">
                <a:solidFill>
                  <a:srgbClr val="FF33CC"/>
                </a:solidFill>
              </a:rPr>
              <a:t>kc</a:t>
            </a:r>
            <a:r>
              <a:rPr lang="en-US" altLang="ja-JP" sz="1100" b="1" dirty="0" smtClean="0">
                <a:solidFill>
                  <a:srgbClr val="FF33CC"/>
                </a:solidFill>
              </a:rPr>
              <a:t>/s signals </a:t>
            </a:r>
            <a:r>
              <a:rPr lang="en-US" altLang="ja-JP" sz="1100" b="1" dirty="0"/>
              <a:t>(</a:t>
            </a:r>
            <a:r>
              <a:rPr lang="en-US" altLang="ja-JP" sz="1100" b="1" dirty="0" err="1"/>
              <a:t>Ch</a:t>
            </a:r>
            <a:r>
              <a:rPr lang="en-US" altLang="ja-JP" sz="1100" b="1" dirty="0"/>
              <a:t> 33~Ch 61) </a:t>
            </a:r>
            <a:endParaRPr lang="en-US" altLang="ja-JP" sz="1100" b="1" dirty="0">
              <a:solidFill>
                <a:srgbClr val="FF33CC"/>
              </a:solidFill>
            </a:endParaRPr>
          </a:p>
          <a:p>
            <a:r>
              <a:rPr lang="en-US" altLang="ja-JP" sz="1100" b="1" dirty="0">
                <a:solidFill>
                  <a:srgbClr val="060FBA"/>
                </a:solidFill>
              </a:rPr>
              <a:t>Each channel </a:t>
            </a:r>
            <a:r>
              <a:rPr lang="en-US" altLang="ja-JP" sz="1100" b="1" dirty="0" smtClean="0">
                <a:solidFill>
                  <a:srgbClr val="060FBA"/>
                </a:solidFill>
              </a:rPr>
              <a:t>needs: 0.8 MHz channel spacing for </a:t>
            </a:r>
            <a:r>
              <a:rPr lang="en-US" altLang="ja-JP" sz="1100" b="1" dirty="0">
                <a:solidFill>
                  <a:srgbClr val="060FBA"/>
                </a:solidFill>
              </a:rPr>
              <a:t>signal </a:t>
            </a:r>
            <a:r>
              <a:rPr lang="en-US" altLang="ja-JP" sz="1100" b="1" dirty="0" smtClean="0">
                <a:solidFill>
                  <a:srgbClr val="060FBA"/>
                </a:solidFill>
              </a:rPr>
              <a:t>transmission</a:t>
            </a:r>
          </a:p>
          <a:p>
            <a:r>
              <a:rPr lang="en-US" altLang="ja-JP" sz="1100" b="1" dirty="0">
                <a:solidFill>
                  <a:srgbClr val="060FBA"/>
                </a:solidFill>
              </a:rPr>
              <a:t>	</a:t>
            </a:r>
            <a:r>
              <a:rPr lang="en-US" altLang="ja-JP" sz="1100" b="1" dirty="0" smtClean="0">
                <a:solidFill>
                  <a:srgbClr val="060FBA"/>
                </a:solidFill>
              </a:rPr>
              <a:t>		(Roll off filter (Alpha= 0.6) may work)</a:t>
            </a:r>
            <a:endParaRPr lang="en-US" altLang="ja-JP" sz="1100" b="1" dirty="0">
              <a:solidFill>
                <a:srgbClr val="060FBA"/>
              </a:solidFill>
            </a:endParaRPr>
          </a:p>
          <a:p>
            <a:r>
              <a:rPr lang="en-US" altLang="ja-JP" sz="1100" b="1" dirty="0">
                <a:solidFill>
                  <a:srgbClr val="060FBA"/>
                </a:solidFill>
              </a:rPr>
              <a:t>Available channels</a:t>
            </a:r>
            <a:r>
              <a:rPr lang="ja-JP" altLang="en-US" sz="1100" b="1" dirty="0" smtClean="0">
                <a:solidFill>
                  <a:srgbClr val="060FBA"/>
                </a:solidFill>
              </a:rPr>
              <a:t>：</a:t>
            </a:r>
            <a:r>
              <a:rPr lang="en-US" altLang="ja-JP" sz="1100" b="1" dirty="0" smtClean="0">
                <a:solidFill>
                  <a:srgbClr val="060FBA"/>
                </a:solidFill>
              </a:rPr>
              <a:t>7 (</a:t>
            </a:r>
            <a:r>
              <a:rPr lang="en-US" altLang="ja-JP" sz="1100" b="1" dirty="0" err="1" smtClean="0">
                <a:solidFill>
                  <a:srgbClr val="060FBA"/>
                </a:solidFill>
              </a:rPr>
              <a:t>ch.</a:t>
            </a:r>
            <a:r>
              <a:rPr lang="en-US" altLang="ja-JP" sz="1100" b="1" dirty="0" smtClean="0">
                <a:solidFill>
                  <a:srgbClr val="060FBA"/>
                </a:solidFill>
              </a:rPr>
              <a:t> 33,34,35,ch </a:t>
            </a:r>
            <a:r>
              <a:rPr lang="en-US" altLang="ja-JP" sz="1100" b="1" dirty="0">
                <a:solidFill>
                  <a:srgbClr val="060FBA"/>
                </a:solidFill>
              </a:rPr>
              <a:t>, ….)</a:t>
            </a:r>
            <a:endParaRPr lang="ja-JP" altLang="en-US" sz="1100" b="1" dirty="0">
              <a:solidFill>
                <a:srgbClr val="060FBA"/>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99" y="1340768"/>
            <a:ext cx="7922467" cy="40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311372"/>
            <a:ext cx="7389391" cy="99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4427984" y="2905199"/>
            <a:ext cx="373820" cy="307777"/>
          </a:xfrm>
          <a:prstGeom prst="rect">
            <a:avLst/>
          </a:prstGeom>
          <a:noFill/>
        </p:spPr>
        <p:txBody>
          <a:bodyPr wrap="none" rtlCol="0">
            <a:spAutoFit/>
          </a:bodyPr>
          <a:lstStyle/>
          <a:p>
            <a:r>
              <a:rPr kumimoji="1" lang="en-US" altLang="ja-JP" sz="1400" b="1" dirty="0" smtClean="0">
                <a:solidFill>
                  <a:srgbClr val="FF33CC"/>
                </a:solidFill>
              </a:rPr>
              <a:t>6K</a:t>
            </a:r>
            <a:endParaRPr kumimoji="1" lang="ja-JP" altLang="en-US" sz="1400" b="1" dirty="0">
              <a:solidFill>
                <a:srgbClr val="FF33CC"/>
              </a:solidFill>
            </a:endParaRPr>
          </a:p>
        </p:txBody>
      </p:sp>
      <p:sp>
        <p:nvSpPr>
          <p:cNvPr id="6" name="テキスト ボックス 5"/>
          <p:cNvSpPr txBox="1"/>
          <p:nvPr/>
        </p:nvSpPr>
        <p:spPr>
          <a:xfrm>
            <a:off x="755576" y="5785519"/>
            <a:ext cx="373820" cy="307777"/>
          </a:xfrm>
          <a:prstGeom prst="rect">
            <a:avLst/>
          </a:prstGeom>
          <a:noFill/>
        </p:spPr>
        <p:txBody>
          <a:bodyPr wrap="none" rtlCol="0">
            <a:spAutoFit/>
          </a:bodyPr>
          <a:lstStyle/>
          <a:p>
            <a:r>
              <a:rPr kumimoji="1" lang="en-US" altLang="ja-JP" sz="1400" b="1" dirty="0" smtClean="0">
                <a:solidFill>
                  <a:srgbClr val="FF33CC"/>
                </a:solidFill>
              </a:rPr>
              <a:t>6K</a:t>
            </a:r>
            <a:endParaRPr kumimoji="1" lang="ja-JP" altLang="en-US" sz="1400" b="1" dirty="0">
              <a:solidFill>
                <a:srgbClr val="FF33CC"/>
              </a:solidFill>
            </a:endParaRPr>
          </a:p>
        </p:txBody>
      </p:sp>
      <p:sp>
        <p:nvSpPr>
          <p:cNvPr id="8" name="テキスト ボックス 7"/>
          <p:cNvSpPr txBox="1"/>
          <p:nvPr/>
        </p:nvSpPr>
        <p:spPr>
          <a:xfrm>
            <a:off x="683568" y="3933056"/>
            <a:ext cx="373820" cy="307777"/>
          </a:xfrm>
          <a:prstGeom prst="rect">
            <a:avLst/>
          </a:prstGeom>
          <a:noFill/>
        </p:spPr>
        <p:txBody>
          <a:bodyPr wrap="none" rtlCol="0">
            <a:spAutoFit/>
          </a:bodyPr>
          <a:lstStyle/>
          <a:p>
            <a:r>
              <a:rPr kumimoji="1" lang="en-US" altLang="ja-JP" sz="1400" b="1" dirty="0" smtClean="0">
                <a:solidFill>
                  <a:srgbClr val="FF33CC"/>
                </a:solidFill>
              </a:rPr>
              <a:t>6K</a:t>
            </a:r>
            <a:endParaRPr kumimoji="1" lang="ja-JP" altLang="en-US" sz="1400" b="1" dirty="0">
              <a:solidFill>
                <a:srgbClr val="FF33CC"/>
              </a:solidFill>
            </a:endParaRPr>
          </a:p>
        </p:txBody>
      </p:sp>
      <p:sp>
        <p:nvSpPr>
          <p:cNvPr id="11" name="テキスト ボックス 10"/>
          <p:cNvSpPr txBox="1"/>
          <p:nvPr/>
        </p:nvSpPr>
        <p:spPr>
          <a:xfrm>
            <a:off x="4427984" y="4581128"/>
            <a:ext cx="373820" cy="307777"/>
          </a:xfrm>
          <a:prstGeom prst="rect">
            <a:avLst/>
          </a:prstGeom>
          <a:noFill/>
        </p:spPr>
        <p:txBody>
          <a:bodyPr wrap="none" rtlCol="0">
            <a:spAutoFit/>
          </a:bodyPr>
          <a:lstStyle/>
          <a:p>
            <a:r>
              <a:rPr kumimoji="1" lang="en-US" altLang="ja-JP" sz="1400" b="1" dirty="0" smtClean="0">
                <a:solidFill>
                  <a:srgbClr val="FF33CC"/>
                </a:solidFill>
              </a:rPr>
              <a:t>6K</a:t>
            </a:r>
            <a:endParaRPr kumimoji="1" lang="ja-JP" altLang="en-US" sz="1400" b="1" dirty="0">
              <a:solidFill>
                <a:srgbClr val="FF33CC"/>
              </a:solidFill>
            </a:endParaRPr>
          </a:p>
        </p:txBody>
      </p:sp>
      <p:sp>
        <p:nvSpPr>
          <p:cNvPr id="12" name="テキスト ボックス 11"/>
          <p:cNvSpPr txBox="1"/>
          <p:nvPr/>
        </p:nvSpPr>
        <p:spPr>
          <a:xfrm>
            <a:off x="4427984" y="3717032"/>
            <a:ext cx="373820" cy="307777"/>
          </a:xfrm>
          <a:prstGeom prst="rect">
            <a:avLst/>
          </a:prstGeom>
          <a:noFill/>
        </p:spPr>
        <p:txBody>
          <a:bodyPr wrap="none" rtlCol="0">
            <a:spAutoFit/>
          </a:bodyPr>
          <a:lstStyle/>
          <a:p>
            <a:r>
              <a:rPr kumimoji="1" lang="en-US" altLang="ja-JP" sz="1400" b="1" dirty="0" smtClean="0">
                <a:solidFill>
                  <a:srgbClr val="FF33CC"/>
                </a:solidFill>
              </a:rPr>
              <a:t>6K</a:t>
            </a:r>
            <a:endParaRPr kumimoji="1" lang="ja-JP" altLang="en-US" sz="1400" b="1" dirty="0">
              <a:solidFill>
                <a:srgbClr val="FF33CC"/>
              </a:solidFill>
            </a:endParaRPr>
          </a:p>
        </p:txBody>
      </p:sp>
      <p:sp>
        <p:nvSpPr>
          <p:cNvPr id="13" name="テキスト ボックス 12"/>
          <p:cNvSpPr txBox="1"/>
          <p:nvPr/>
        </p:nvSpPr>
        <p:spPr>
          <a:xfrm>
            <a:off x="683568" y="4849415"/>
            <a:ext cx="373820" cy="307777"/>
          </a:xfrm>
          <a:prstGeom prst="rect">
            <a:avLst/>
          </a:prstGeom>
          <a:noFill/>
        </p:spPr>
        <p:txBody>
          <a:bodyPr wrap="none" rtlCol="0">
            <a:spAutoFit/>
          </a:bodyPr>
          <a:lstStyle/>
          <a:p>
            <a:r>
              <a:rPr kumimoji="1" lang="en-US" altLang="ja-JP" sz="1400" b="1" dirty="0" smtClean="0">
                <a:solidFill>
                  <a:srgbClr val="FF33CC"/>
                </a:solidFill>
              </a:rPr>
              <a:t>6K</a:t>
            </a:r>
            <a:endParaRPr kumimoji="1" lang="ja-JP" altLang="en-US" sz="1400" b="1" dirty="0">
              <a:solidFill>
                <a:srgbClr val="FF33CC"/>
              </a:solidFill>
            </a:endParaRPr>
          </a:p>
        </p:txBody>
      </p:sp>
      <p:sp>
        <p:nvSpPr>
          <p:cNvPr id="14" name="テキスト ボックス 13"/>
          <p:cNvSpPr txBox="1"/>
          <p:nvPr/>
        </p:nvSpPr>
        <p:spPr>
          <a:xfrm>
            <a:off x="4499992" y="5569495"/>
            <a:ext cx="373820" cy="307777"/>
          </a:xfrm>
          <a:prstGeom prst="rect">
            <a:avLst/>
          </a:prstGeom>
          <a:noFill/>
        </p:spPr>
        <p:txBody>
          <a:bodyPr wrap="none" rtlCol="0">
            <a:spAutoFit/>
          </a:bodyPr>
          <a:lstStyle/>
          <a:p>
            <a:r>
              <a:rPr kumimoji="1" lang="en-US" altLang="ja-JP" sz="1400" b="1" dirty="0" smtClean="0">
                <a:solidFill>
                  <a:srgbClr val="FF33CC"/>
                </a:solidFill>
              </a:rPr>
              <a:t>6K</a:t>
            </a:r>
            <a:endParaRPr kumimoji="1" lang="ja-JP" altLang="en-US" sz="1400" b="1" dirty="0">
              <a:solidFill>
                <a:srgbClr val="FF33CC"/>
              </a:solidFill>
            </a:endParaRPr>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3CC51840-E056-40D1-8D7C-AACDEE9FEEB4}" type="slidenum">
              <a:rPr lang="en-US" altLang="ja-JP" smtClean="0"/>
              <a:pPr/>
              <a:t>20</a:t>
            </a:fld>
            <a:endParaRPr lang="en-US" altLang="ja-JP"/>
          </a:p>
        </p:txBody>
      </p:sp>
      <p:sp>
        <p:nvSpPr>
          <p:cNvPr id="7" name="日付プレースホルダー 6"/>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426609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799288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95536" y="668596"/>
            <a:ext cx="8208912" cy="600164"/>
          </a:xfrm>
          <a:prstGeom prst="rect">
            <a:avLst/>
          </a:prstGeom>
        </p:spPr>
        <p:txBody>
          <a:bodyPr wrap="square">
            <a:spAutoFit/>
          </a:bodyPr>
          <a:lstStyle/>
          <a:p>
            <a:r>
              <a:rPr lang="en-US" altLang="ja-JP" sz="1100" b="1" dirty="0">
                <a:solidFill>
                  <a:srgbClr val="060FBA"/>
                </a:solidFill>
              </a:rPr>
              <a:t>Case 2-1 </a:t>
            </a:r>
            <a:r>
              <a:rPr lang="en-US" altLang="ja-JP" sz="1100" b="1" dirty="0" smtClean="0">
                <a:solidFill>
                  <a:srgbClr val="060FBA"/>
                </a:solidFill>
              </a:rPr>
              <a:t>400 </a:t>
            </a:r>
            <a:r>
              <a:rPr lang="en-US" altLang="ja-JP" sz="1100" b="1" dirty="0">
                <a:solidFill>
                  <a:srgbClr val="060FBA"/>
                </a:solidFill>
              </a:rPr>
              <a:t>kHz </a:t>
            </a:r>
            <a:r>
              <a:rPr lang="en-US" altLang="ja-JP" sz="1100" b="1" dirty="0" smtClean="0">
                <a:solidFill>
                  <a:srgbClr val="060FBA"/>
                </a:solidFill>
              </a:rPr>
              <a:t>BW(2ch </a:t>
            </a:r>
            <a:r>
              <a:rPr lang="en-US" altLang="ja-JP" sz="1100" b="1" dirty="0">
                <a:solidFill>
                  <a:srgbClr val="060FBA"/>
                </a:solidFill>
              </a:rPr>
              <a:t>combined) to </a:t>
            </a:r>
            <a:r>
              <a:rPr lang="en-US" altLang="ja-JP" sz="1100" b="1" dirty="0">
                <a:solidFill>
                  <a:srgbClr val="FF33CC"/>
                </a:solidFill>
              </a:rPr>
              <a:t>transmit </a:t>
            </a:r>
            <a:r>
              <a:rPr lang="en-US" altLang="ja-JP" sz="1100" b="1" dirty="0" smtClean="0">
                <a:solidFill>
                  <a:srgbClr val="FF33CC"/>
                </a:solidFill>
              </a:rPr>
              <a:t>256 </a:t>
            </a:r>
            <a:r>
              <a:rPr lang="en-US" altLang="ja-JP" sz="1100" b="1" dirty="0" err="1" smtClean="0">
                <a:solidFill>
                  <a:srgbClr val="FF33CC"/>
                </a:solidFill>
              </a:rPr>
              <a:t>kc</a:t>
            </a:r>
            <a:r>
              <a:rPr lang="en-US" altLang="ja-JP" sz="1100" b="1" dirty="0" smtClean="0">
                <a:solidFill>
                  <a:srgbClr val="FF33CC"/>
                </a:solidFill>
              </a:rPr>
              <a:t>/s signals </a:t>
            </a:r>
            <a:r>
              <a:rPr lang="en-US" altLang="ja-JP" sz="1100" b="1" dirty="0"/>
              <a:t>(</a:t>
            </a:r>
            <a:r>
              <a:rPr lang="en-US" altLang="ja-JP" sz="1100" b="1" dirty="0" err="1"/>
              <a:t>Ch</a:t>
            </a:r>
            <a:r>
              <a:rPr lang="en-US" altLang="ja-JP" sz="1100" b="1" dirty="0"/>
              <a:t> 33~Ch 61) </a:t>
            </a:r>
            <a:endParaRPr lang="en-US" altLang="ja-JP" sz="1100" b="1" dirty="0">
              <a:solidFill>
                <a:srgbClr val="FF33CC"/>
              </a:solidFill>
            </a:endParaRPr>
          </a:p>
          <a:p>
            <a:r>
              <a:rPr lang="en-US" altLang="ja-JP" sz="1100" b="1" dirty="0">
                <a:solidFill>
                  <a:srgbClr val="060FBA"/>
                </a:solidFill>
              </a:rPr>
              <a:t>Each channel needs: </a:t>
            </a:r>
            <a:r>
              <a:rPr lang="en-US" altLang="ja-JP" sz="1100" b="1" dirty="0" smtClean="0">
                <a:solidFill>
                  <a:srgbClr val="060FBA"/>
                </a:solidFill>
              </a:rPr>
              <a:t>0.6 MHz </a:t>
            </a:r>
            <a:r>
              <a:rPr lang="en-US" altLang="ja-JP" sz="1100" b="1" dirty="0">
                <a:solidFill>
                  <a:srgbClr val="060FBA"/>
                </a:solidFill>
              </a:rPr>
              <a:t>channel spacing for signal transmission</a:t>
            </a:r>
          </a:p>
          <a:p>
            <a:r>
              <a:rPr lang="en-US" altLang="ja-JP" sz="1100" b="1" dirty="0">
                <a:solidFill>
                  <a:srgbClr val="060FBA"/>
                </a:solidFill>
              </a:rPr>
              <a:t>C</a:t>
            </a:r>
            <a:r>
              <a:rPr lang="en-US" altLang="ja-JP" sz="1100" b="1" dirty="0" smtClean="0">
                <a:solidFill>
                  <a:srgbClr val="060FBA"/>
                </a:solidFill>
              </a:rPr>
              <a:t>hannels</a:t>
            </a:r>
            <a:r>
              <a:rPr lang="ja-JP" altLang="en-US" sz="1100" b="1" dirty="0" smtClean="0">
                <a:solidFill>
                  <a:srgbClr val="060FBA"/>
                </a:solidFill>
              </a:rPr>
              <a:t>：</a:t>
            </a:r>
            <a:r>
              <a:rPr lang="en-US" altLang="ja-JP" sz="1100" b="1" dirty="0" smtClean="0">
                <a:solidFill>
                  <a:srgbClr val="060FBA"/>
                </a:solidFill>
              </a:rPr>
              <a:t>10 </a:t>
            </a:r>
            <a:r>
              <a:rPr lang="en-US" altLang="ja-JP" sz="1100" b="1" dirty="0">
                <a:solidFill>
                  <a:srgbClr val="060FBA"/>
                </a:solidFill>
              </a:rPr>
              <a:t>(</a:t>
            </a:r>
            <a:r>
              <a:rPr lang="en-US" altLang="ja-JP" sz="1100" b="1" dirty="0" err="1">
                <a:solidFill>
                  <a:srgbClr val="060FBA"/>
                </a:solidFill>
              </a:rPr>
              <a:t>ch</a:t>
            </a:r>
            <a:r>
              <a:rPr lang="en-US" altLang="ja-JP" sz="1100" b="1" dirty="0">
                <a:solidFill>
                  <a:srgbClr val="060FBA"/>
                </a:solidFill>
              </a:rPr>
              <a:t> </a:t>
            </a:r>
            <a:r>
              <a:rPr lang="en-US" altLang="ja-JP" sz="1100" b="1" dirty="0" smtClean="0">
                <a:solidFill>
                  <a:srgbClr val="060FBA"/>
                </a:solidFill>
              </a:rPr>
              <a:t>33, 34 </a:t>
            </a:r>
            <a:r>
              <a:rPr lang="en-US" altLang="ja-JP" sz="1100" b="1" dirty="0">
                <a:solidFill>
                  <a:srgbClr val="060FBA"/>
                </a:solidFill>
              </a:rPr>
              <a:t>….)</a:t>
            </a:r>
            <a:endParaRPr lang="ja-JP" altLang="en-US" sz="1100" b="1" dirty="0">
              <a:solidFill>
                <a:srgbClr val="060FBA"/>
              </a:solidFill>
            </a:endParaRPr>
          </a:p>
        </p:txBody>
      </p:sp>
      <p:sp>
        <p:nvSpPr>
          <p:cNvPr id="6" name="テキスト ボックス 5"/>
          <p:cNvSpPr txBox="1"/>
          <p:nvPr/>
        </p:nvSpPr>
        <p:spPr>
          <a:xfrm>
            <a:off x="4788024" y="5929535"/>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8" name="テキスト ボックス 7"/>
          <p:cNvSpPr txBox="1"/>
          <p:nvPr/>
        </p:nvSpPr>
        <p:spPr>
          <a:xfrm>
            <a:off x="4779052" y="5373216"/>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9" name="テキスト ボックス 8"/>
          <p:cNvSpPr txBox="1"/>
          <p:nvPr/>
        </p:nvSpPr>
        <p:spPr>
          <a:xfrm>
            <a:off x="4788024" y="4777407"/>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10" name="テキスト ボックス 9"/>
          <p:cNvSpPr txBox="1"/>
          <p:nvPr/>
        </p:nvSpPr>
        <p:spPr>
          <a:xfrm>
            <a:off x="4779052" y="4201343"/>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11" name="テキスト ボックス 10"/>
          <p:cNvSpPr txBox="1"/>
          <p:nvPr/>
        </p:nvSpPr>
        <p:spPr>
          <a:xfrm>
            <a:off x="4779052" y="3409255"/>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12" name="テキスト ボックス 11"/>
          <p:cNvSpPr txBox="1"/>
          <p:nvPr/>
        </p:nvSpPr>
        <p:spPr>
          <a:xfrm>
            <a:off x="4788024" y="2833191"/>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13" name="テキスト ボックス 12"/>
          <p:cNvSpPr txBox="1"/>
          <p:nvPr/>
        </p:nvSpPr>
        <p:spPr>
          <a:xfrm>
            <a:off x="1043608" y="5929535"/>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14" name="テキスト ボックス 13"/>
          <p:cNvSpPr txBox="1"/>
          <p:nvPr/>
        </p:nvSpPr>
        <p:spPr>
          <a:xfrm>
            <a:off x="1043608" y="5353471"/>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15" name="テキスト ボックス 14"/>
          <p:cNvSpPr txBox="1"/>
          <p:nvPr/>
        </p:nvSpPr>
        <p:spPr>
          <a:xfrm>
            <a:off x="1034636" y="4201343"/>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16" name="テキスト ボックス 15"/>
          <p:cNvSpPr txBox="1"/>
          <p:nvPr/>
        </p:nvSpPr>
        <p:spPr>
          <a:xfrm>
            <a:off x="1034636" y="4777407"/>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3CC51840-E056-40D1-8D7C-AACDEE9FEEB4}" type="slidenum">
              <a:rPr lang="en-US" altLang="ja-JP" smtClean="0"/>
              <a:pPr/>
              <a:t>21</a:t>
            </a:fld>
            <a:endParaRPr lang="en-US" altLang="ja-JP"/>
          </a:p>
        </p:txBody>
      </p:sp>
      <p:sp>
        <p:nvSpPr>
          <p:cNvPr id="5" name="日付プレースホルダー 4"/>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3226493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800" b="1" dirty="0"/>
              <a:t>Case 3: Output power= 1 </a:t>
            </a:r>
            <a:r>
              <a:rPr lang="en-US" altLang="ja-JP" sz="2800" b="1" dirty="0" err="1"/>
              <a:t>mW</a:t>
            </a:r>
            <a:r>
              <a:rPr lang="en-US" altLang="ja-JP" sz="2800" b="1" dirty="0"/>
              <a:t> or </a:t>
            </a:r>
            <a:r>
              <a:rPr lang="en-US" altLang="ja-JP" sz="2800" b="1" dirty="0" smtClean="0"/>
              <a:t>less</a:t>
            </a:r>
            <a:endParaRPr kumimoji="1" lang="ja-JP" altLang="en-US" sz="2800" dirty="0"/>
          </a:p>
        </p:txBody>
      </p:sp>
      <p:sp>
        <p:nvSpPr>
          <p:cNvPr id="3" name="コンテンツ プレースホルダー 2"/>
          <p:cNvSpPr>
            <a:spLocks noGrp="1"/>
          </p:cNvSpPr>
          <p:nvPr>
            <p:ph idx="1"/>
          </p:nvPr>
        </p:nvSpPr>
        <p:spPr>
          <a:xfrm>
            <a:off x="611560" y="1484784"/>
            <a:ext cx="8289554" cy="4844586"/>
          </a:xfrm>
        </p:spPr>
        <p:txBody>
          <a:bodyPr>
            <a:normAutofit/>
          </a:bodyPr>
          <a:lstStyle/>
          <a:p>
            <a:pPr marL="514350" indent="-514350">
              <a:buAutoNum type="arabicPeriod"/>
            </a:pPr>
            <a:r>
              <a:rPr lang="en-US" altLang="ja-JP" sz="2400" dirty="0" smtClean="0"/>
              <a:t>922.3MHz ~ 928.1MHz(Ch. 33</a:t>
            </a:r>
            <a:r>
              <a:rPr lang="ja-JP" altLang="en-US" sz="2400" dirty="0"/>
              <a:t>～</a:t>
            </a:r>
            <a:r>
              <a:rPr lang="en-US" altLang="ja-JP" sz="2400" dirty="0" smtClean="0"/>
              <a:t>61)</a:t>
            </a:r>
          </a:p>
          <a:p>
            <a:pPr marL="0" indent="0"/>
            <a:r>
              <a:rPr lang="en-US" altLang="ja-JP" sz="2400" dirty="0"/>
              <a:t>	</a:t>
            </a:r>
            <a:r>
              <a:rPr lang="en-US" altLang="ja-JP" sz="2400" b="1" dirty="0"/>
              <a:t>Power level limitation at the edge of </a:t>
            </a:r>
            <a:r>
              <a:rPr lang="en-US" altLang="ja-JP" sz="2400" b="1" dirty="0" smtClean="0"/>
              <a:t>	occupied </a:t>
            </a:r>
            <a:r>
              <a:rPr lang="en-US" altLang="ja-JP" sz="2400" b="1" dirty="0"/>
              <a:t>band: </a:t>
            </a:r>
            <a:r>
              <a:rPr lang="en-US" altLang="ja-JP" sz="2400" b="1" dirty="0">
                <a:solidFill>
                  <a:srgbClr val="FF33CC"/>
                </a:solidFill>
              </a:rPr>
              <a:t>Not specified </a:t>
            </a:r>
          </a:p>
          <a:p>
            <a:pPr marL="0" indent="0"/>
            <a:endParaRPr lang="en-US" altLang="ja-JP" sz="2400" dirty="0" smtClean="0"/>
          </a:p>
          <a:p>
            <a:pPr marL="0" indent="0"/>
            <a:r>
              <a:rPr lang="en-US" altLang="ja-JP" sz="2400" dirty="0" smtClean="0"/>
              <a:t>2.  915.9MHz ~ 916.9MHz (Ch. 1</a:t>
            </a:r>
            <a:r>
              <a:rPr lang="ja-JP" altLang="en-US" sz="2400" dirty="0"/>
              <a:t>～</a:t>
            </a:r>
            <a:r>
              <a:rPr lang="en-US" altLang="ja-JP" sz="2400" dirty="0"/>
              <a:t>5</a:t>
            </a:r>
            <a:r>
              <a:rPr lang="ja-JP" altLang="en-US" sz="2400" dirty="0"/>
              <a:t>）</a:t>
            </a:r>
            <a:endParaRPr lang="en-US" altLang="ja-JP" sz="2400" dirty="0"/>
          </a:p>
          <a:p>
            <a:r>
              <a:rPr lang="en-US" altLang="ja-JP" sz="1800" dirty="0" smtClean="0"/>
              <a:t>	</a:t>
            </a:r>
            <a:r>
              <a:rPr lang="en-US" altLang="ja-JP" sz="1800" b="1" dirty="0"/>
              <a:t>A. Power level limitation at the edge of occupied band: </a:t>
            </a:r>
          </a:p>
          <a:p>
            <a:r>
              <a:rPr lang="en-US" altLang="ja-JP" sz="1800" b="1" dirty="0" smtClean="0">
                <a:solidFill>
                  <a:srgbClr val="FF33CC"/>
                </a:solidFill>
              </a:rPr>
              <a:t> 	- 20 </a:t>
            </a:r>
            <a:r>
              <a:rPr lang="en-US" altLang="ja-JP" sz="1800" b="1" dirty="0" err="1" smtClean="0">
                <a:solidFill>
                  <a:srgbClr val="FF33CC"/>
                </a:solidFill>
              </a:rPr>
              <a:t>dBm</a:t>
            </a:r>
            <a:r>
              <a:rPr lang="en-US" altLang="ja-JP" sz="1800" b="1" dirty="0" smtClean="0">
                <a:solidFill>
                  <a:srgbClr val="FF33CC"/>
                </a:solidFill>
              </a:rPr>
              <a:t> </a:t>
            </a:r>
            <a:r>
              <a:rPr lang="en-US" altLang="ja-JP" sz="1800" b="1" dirty="0">
                <a:solidFill>
                  <a:srgbClr val="FF33CC"/>
                </a:solidFill>
              </a:rPr>
              <a:t>or less (20 </a:t>
            </a:r>
            <a:r>
              <a:rPr lang="en-US" altLang="ja-JP" sz="1800" b="1" dirty="0" err="1">
                <a:solidFill>
                  <a:srgbClr val="FF33CC"/>
                </a:solidFill>
              </a:rPr>
              <a:t>dBc</a:t>
            </a:r>
            <a:r>
              <a:rPr lang="en-US" altLang="ja-JP" sz="1800" b="1" dirty="0">
                <a:solidFill>
                  <a:srgbClr val="FF33CC"/>
                </a:solidFill>
              </a:rPr>
              <a:t> max)</a:t>
            </a:r>
            <a:endParaRPr lang="en-US" altLang="ja-JP" sz="1800" dirty="0"/>
          </a:p>
          <a:p>
            <a:endParaRPr kumimoji="1" lang="ja-JP" altLang="en-US" sz="2400" dirty="0"/>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C6D41411-7A40-4426-BD0F-B2AC579E5127}" type="slidenum">
              <a:rPr lang="en-US" altLang="ja-JP" smtClean="0"/>
              <a:pPr/>
              <a:t>22</a:t>
            </a:fld>
            <a:endParaRPr lang="en-US" altLang="ja-JP"/>
          </a:p>
        </p:txBody>
      </p:sp>
      <p:sp>
        <p:nvSpPr>
          <p:cNvPr id="6" name="日付プレースホルダー 5"/>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205356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512" y="685726"/>
            <a:ext cx="8964488" cy="1231106"/>
          </a:xfrm>
          <a:prstGeom prst="rect">
            <a:avLst/>
          </a:prstGeom>
          <a:noFill/>
        </p:spPr>
        <p:txBody>
          <a:bodyPr wrap="square" rtlCol="0">
            <a:spAutoFit/>
          </a:bodyPr>
          <a:lstStyle/>
          <a:p>
            <a:r>
              <a:rPr kumimoji="1" lang="en-US" altLang="ja-JP" sz="1800" b="1" dirty="0" smtClean="0">
                <a:solidFill>
                  <a:srgbClr val="060FBA"/>
                </a:solidFill>
              </a:rPr>
              <a:t>CASE 3-1 922.3MHz</a:t>
            </a:r>
            <a:r>
              <a:rPr lang="ja-JP" altLang="en-US" sz="1800" b="1" dirty="0">
                <a:solidFill>
                  <a:srgbClr val="060FBA"/>
                </a:solidFill>
              </a:rPr>
              <a:t> </a:t>
            </a:r>
            <a:r>
              <a:rPr lang="en-US" altLang="ja-JP" sz="1800" b="1" dirty="0" smtClean="0">
                <a:solidFill>
                  <a:srgbClr val="060FBA"/>
                </a:solidFill>
              </a:rPr>
              <a:t>- 928.1MHz (Ch. 33</a:t>
            </a:r>
            <a:r>
              <a:rPr lang="ja-JP" altLang="en-US" sz="1800" b="1" dirty="0" smtClean="0">
                <a:solidFill>
                  <a:srgbClr val="060FBA"/>
                </a:solidFill>
              </a:rPr>
              <a:t>～</a:t>
            </a:r>
            <a:r>
              <a:rPr lang="en-US" altLang="ja-JP" sz="1800" b="1" dirty="0" smtClean="0">
                <a:solidFill>
                  <a:srgbClr val="060FBA"/>
                </a:solidFill>
              </a:rPr>
              <a:t>61)</a:t>
            </a:r>
          </a:p>
          <a:p>
            <a:pPr lvl="0"/>
            <a:r>
              <a:rPr lang="en-US" altLang="ja-JP" sz="1400" b="1" dirty="0" smtClean="0"/>
              <a:t>A. Power </a:t>
            </a:r>
            <a:r>
              <a:rPr lang="en-US" altLang="ja-JP" sz="1400" b="1" dirty="0"/>
              <a:t>level limitation at the edge of occupied band: </a:t>
            </a:r>
            <a:r>
              <a:rPr lang="en-US" altLang="ja-JP" sz="1400" b="1" dirty="0">
                <a:solidFill>
                  <a:srgbClr val="FF33CC"/>
                </a:solidFill>
              </a:rPr>
              <a:t>Not </a:t>
            </a:r>
            <a:r>
              <a:rPr lang="en-US" altLang="ja-JP" sz="1400" b="1" dirty="0" smtClean="0">
                <a:solidFill>
                  <a:srgbClr val="FF33CC"/>
                </a:solidFill>
              </a:rPr>
              <a:t>specified – possible to transmit up to 1Mcps </a:t>
            </a:r>
            <a:endParaRPr lang="ja-JP" altLang="ja-JP" sz="1400" dirty="0">
              <a:solidFill>
                <a:srgbClr val="FF33CC"/>
              </a:solidFill>
            </a:endParaRPr>
          </a:p>
          <a:p>
            <a:r>
              <a:rPr lang="en-US" altLang="ja-JP" sz="1400" dirty="0" smtClean="0"/>
              <a:t>B</a:t>
            </a:r>
            <a:r>
              <a:rPr lang="en-US" altLang="ja-JP" sz="1400" dirty="0"/>
              <a:t>. Adjacent channel leakage power : less than -26 </a:t>
            </a:r>
            <a:r>
              <a:rPr lang="en-US" altLang="ja-JP" sz="1400" dirty="0" err="1"/>
              <a:t>dBm</a:t>
            </a:r>
            <a:r>
              <a:rPr lang="en-US" altLang="ja-JP" sz="1400" dirty="0"/>
              <a:t>/200 kHz</a:t>
            </a:r>
            <a:endParaRPr lang="ja-JP" altLang="ja-JP" sz="1400" dirty="0"/>
          </a:p>
          <a:p>
            <a:r>
              <a:rPr lang="en-US" altLang="ja-JP" sz="1400" dirty="0"/>
              <a:t>C. Further outer bands (shown in the following picture)</a:t>
            </a:r>
            <a:endParaRPr lang="ja-JP" altLang="ja-JP" sz="1400" dirty="0"/>
          </a:p>
          <a:p>
            <a:r>
              <a:rPr lang="en-US" altLang="ja-JP" sz="1400" dirty="0"/>
              <a:t>	: -36 </a:t>
            </a:r>
            <a:r>
              <a:rPr lang="en-US" altLang="ja-JP" sz="1400" dirty="0" err="1"/>
              <a:t>dBm</a:t>
            </a:r>
            <a:r>
              <a:rPr lang="en-US" altLang="ja-JP" sz="1400" dirty="0"/>
              <a:t>/100 kHz (-36 </a:t>
            </a:r>
            <a:r>
              <a:rPr lang="en-US" altLang="ja-JP" sz="1400" dirty="0" err="1"/>
              <a:t>dBc</a:t>
            </a:r>
            <a:r>
              <a:rPr lang="en-US" altLang="ja-JP" sz="1400" dirty="0"/>
              <a:t> from the peak power)</a:t>
            </a:r>
            <a:endParaRPr lang="ja-JP" altLang="ja-JP" sz="1400" dirty="0"/>
          </a:p>
        </p:txBody>
      </p:sp>
      <p:pic>
        <p:nvPicPr>
          <p:cNvPr id="3074" name="Picture 2"/>
          <p:cNvPicPr>
            <a:picLocks noChangeAspect="1" noChangeArrowheads="1"/>
          </p:cNvPicPr>
          <p:nvPr/>
        </p:nvPicPr>
        <p:blipFill>
          <a:blip r:embed="rId2" cstate="print"/>
          <a:srcRect/>
          <a:stretch>
            <a:fillRect/>
          </a:stretch>
        </p:blipFill>
        <p:spPr bwMode="auto">
          <a:xfrm>
            <a:off x="836585" y="2197571"/>
            <a:ext cx="7439025" cy="38957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781690" y="6179393"/>
            <a:ext cx="5505450" cy="561975"/>
          </a:xfrm>
          <a:prstGeom prst="rect">
            <a:avLst/>
          </a:prstGeom>
          <a:noFill/>
          <a:ln w="9525">
            <a:noFill/>
            <a:miter lim="800000"/>
            <a:headEnd/>
            <a:tailEnd/>
          </a:ln>
        </p:spPr>
      </p:pic>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3" name="スライド番号プレースホルダー 2"/>
          <p:cNvSpPr>
            <a:spLocks noGrp="1"/>
          </p:cNvSpPr>
          <p:nvPr>
            <p:ph type="sldNum" sz="quarter" idx="12"/>
          </p:nvPr>
        </p:nvSpPr>
        <p:spPr/>
        <p:txBody>
          <a:bodyPr/>
          <a:lstStyle/>
          <a:p>
            <a:r>
              <a:rPr lang="en-US" altLang="ja-JP" smtClean="0"/>
              <a:t>Slide </a:t>
            </a:r>
            <a:fld id="{3CC51840-E056-40D1-8D7C-AACDEE9FEEB4}" type="slidenum">
              <a:rPr lang="en-US" altLang="ja-JP" smtClean="0"/>
              <a:pPr/>
              <a:t>23</a:t>
            </a:fld>
            <a:endParaRPr lang="en-US" altLang="ja-JP"/>
          </a:p>
        </p:txBody>
      </p:sp>
      <p:sp>
        <p:nvSpPr>
          <p:cNvPr id="5" name="日付プレースホルダー 4"/>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3894211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9512" y="674693"/>
            <a:ext cx="8136904" cy="954107"/>
          </a:xfrm>
          <a:prstGeom prst="rect">
            <a:avLst/>
          </a:prstGeom>
          <a:noFill/>
        </p:spPr>
        <p:txBody>
          <a:bodyPr wrap="square" rtlCol="0">
            <a:spAutoFit/>
          </a:bodyPr>
          <a:lstStyle/>
          <a:p>
            <a:pPr lvl="0"/>
            <a:r>
              <a:rPr lang="en-US" altLang="ja-JP" sz="1100" b="1" dirty="0" smtClean="0"/>
              <a:t>Case 3-2</a:t>
            </a:r>
          </a:p>
          <a:p>
            <a:pPr lvl="0"/>
            <a:r>
              <a:rPr lang="en-US" altLang="ja-JP" sz="1100" b="1" dirty="0" smtClean="0"/>
              <a:t>Power </a:t>
            </a:r>
            <a:r>
              <a:rPr lang="en-US" altLang="ja-JP" sz="1100" b="1" dirty="0"/>
              <a:t>level limitation at the edge of occupied band: </a:t>
            </a:r>
            <a:r>
              <a:rPr lang="en-US" altLang="ja-JP" sz="1100" b="1" dirty="0">
                <a:solidFill>
                  <a:srgbClr val="FF0000"/>
                </a:solidFill>
              </a:rPr>
              <a:t>-20 </a:t>
            </a:r>
            <a:r>
              <a:rPr lang="en-US" altLang="ja-JP" sz="1100" b="1" dirty="0" err="1">
                <a:solidFill>
                  <a:srgbClr val="FF0000"/>
                </a:solidFill>
              </a:rPr>
              <a:t>dBm</a:t>
            </a:r>
            <a:r>
              <a:rPr lang="en-US" altLang="ja-JP" sz="1100" b="1" dirty="0">
                <a:solidFill>
                  <a:srgbClr val="FF0000"/>
                </a:solidFill>
              </a:rPr>
              <a:t> or less – not feasible to transmit 1Mc/s signals</a:t>
            </a:r>
            <a:endParaRPr lang="ja-JP" altLang="ja-JP" sz="1100" dirty="0">
              <a:solidFill>
                <a:srgbClr val="FF0000"/>
              </a:solidFill>
            </a:endParaRPr>
          </a:p>
          <a:p>
            <a:r>
              <a:rPr lang="en-US" altLang="ja-JP" sz="1100" dirty="0"/>
              <a:t>B. Adjacent channel leakage power : less than -26 </a:t>
            </a:r>
            <a:r>
              <a:rPr lang="en-US" altLang="ja-JP" sz="1100" dirty="0" err="1"/>
              <a:t>dBm</a:t>
            </a:r>
            <a:r>
              <a:rPr lang="en-US" altLang="ja-JP" sz="1100" dirty="0"/>
              <a:t>/200 kHz</a:t>
            </a:r>
            <a:endParaRPr lang="ja-JP" altLang="ja-JP" sz="1100" dirty="0"/>
          </a:p>
          <a:p>
            <a:r>
              <a:rPr lang="en-US" altLang="ja-JP" sz="1100" dirty="0"/>
              <a:t>C. Further outer bands (shown in the following picture)</a:t>
            </a:r>
            <a:endParaRPr lang="ja-JP" altLang="ja-JP" sz="1100" dirty="0"/>
          </a:p>
          <a:p>
            <a:r>
              <a:rPr lang="en-US" altLang="ja-JP" sz="1100" dirty="0"/>
              <a:t>	: -36 </a:t>
            </a:r>
            <a:r>
              <a:rPr lang="en-US" altLang="ja-JP" sz="1100" dirty="0" err="1"/>
              <a:t>dBm</a:t>
            </a:r>
            <a:r>
              <a:rPr lang="en-US" altLang="ja-JP" sz="1100" dirty="0"/>
              <a:t>/100 kHz (-36 </a:t>
            </a:r>
            <a:r>
              <a:rPr lang="en-US" altLang="ja-JP" sz="1100" dirty="0" err="1"/>
              <a:t>dBc</a:t>
            </a:r>
            <a:r>
              <a:rPr lang="en-US" altLang="ja-JP" sz="1100" dirty="0"/>
              <a:t> from the peak power)</a:t>
            </a:r>
            <a:endParaRPr lang="ja-JP" altLang="ja-JP" sz="1100" dirty="0"/>
          </a:p>
        </p:txBody>
      </p:sp>
      <p:pic>
        <p:nvPicPr>
          <p:cNvPr id="2" name="Picture 2"/>
          <p:cNvPicPr>
            <a:picLocks noChangeAspect="1" noChangeArrowheads="1"/>
          </p:cNvPicPr>
          <p:nvPr/>
        </p:nvPicPr>
        <p:blipFill>
          <a:blip r:embed="rId2" cstate="print"/>
          <a:srcRect/>
          <a:stretch>
            <a:fillRect/>
          </a:stretch>
        </p:blipFill>
        <p:spPr bwMode="auto">
          <a:xfrm>
            <a:off x="431540" y="1943540"/>
            <a:ext cx="7868557" cy="4365780"/>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1556665" y="6238875"/>
            <a:ext cx="5734050" cy="619125"/>
          </a:xfrm>
          <a:prstGeom prst="rect">
            <a:avLst/>
          </a:prstGeom>
          <a:noFill/>
          <a:ln w="9525">
            <a:noFill/>
            <a:miter lim="800000"/>
            <a:headEnd/>
            <a:tailEnd/>
          </a:ln>
        </p:spPr>
      </p:pic>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3CC51840-E056-40D1-8D7C-AACDEE9FEEB4}" type="slidenum">
              <a:rPr lang="en-US" altLang="ja-JP" smtClean="0"/>
              <a:pPr/>
              <a:t>24</a:t>
            </a:fld>
            <a:endParaRPr lang="en-US" altLang="ja-JP"/>
          </a:p>
        </p:txBody>
      </p:sp>
      <p:sp>
        <p:nvSpPr>
          <p:cNvPr id="7" name="日付プレースホルダー 6"/>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150548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93071" y="1916832"/>
            <a:ext cx="8439369" cy="4341087"/>
          </a:xfrm>
          <a:prstGeom prst="rect">
            <a:avLst/>
          </a:prstGeom>
          <a:noFill/>
          <a:ln w="9525">
            <a:noFill/>
            <a:miter lim="800000"/>
            <a:headEnd/>
            <a:tailEnd/>
          </a:ln>
        </p:spPr>
      </p:pic>
      <p:sp>
        <p:nvSpPr>
          <p:cNvPr id="5" name="正方形/長方形 4"/>
          <p:cNvSpPr/>
          <p:nvPr/>
        </p:nvSpPr>
        <p:spPr>
          <a:xfrm>
            <a:off x="395536" y="3924055"/>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60499" y="4869160"/>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14527" y="611977"/>
            <a:ext cx="8649961" cy="338554"/>
          </a:xfrm>
          <a:prstGeom prst="rect">
            <a:avLst/>
          </a:prstGeom>
          <a:noFill/>
        </p:spPr>
        <p:txBody>
          <a:bodyPr wrap="square" rtlCol="0">
            <a:spAutoFit/>
          </a:bodyPr>
          <a:lstStyle/>
          <a:p>
            <a:r>
              <a:rPr lang="en-US" altLang="ja-JP" sz="1600" b="1" dirty="0">
                <a:solidFill>
                  <a:srgbClr val="060FBA"/>
                </a:solidFill>
              </a:rPr>
              <a:t>Channelization for Case 3</a:t>
            </a:r>
            <a:r>
              <a:rPr lang="en-US" altLang="ja-JP" sz="1600" b="1" dirty="0" smtClean="0">
                <a:solidFill>
                  <a:srgbClr val="060FBA"/>
                </a:solidFill>
              </a:rPr>
              <a:t>-1 </a:t>
            </a:r>
            <a:r>
              <a:rPr lang="en-US" altLang="ja-JP" sz="1600" b="1" dirty="0">
                <a:solidFill>
                  <a:srgbClr val="060FBA"/>
                </a:solidFill>
              </a:rPr>
              <a:t>(Available channels: </a:t>
            </a:r>
            <a:r>
              <a:rPr lang="en-US" altLang="ja-JP" sz="1600" b="1" dirty="0" err="1">
                <a:solidFill>
                  <a:srgbClr val="060FBA"/>
                </a:solidFill>
              </a:rPr>
              <a:t>ch</a:t>
            </a:r>
            <a:r>
              <a:rPr lang="en-US" altLang="ja-JP" sz="1600" b="1" dirty="0">
                <a:solidFill>
                  <a:srgbClr val="060FBA"/>
                </a:solidFill>
              </a:rPr>
              <a:t> </a:t>
            </a:r>
            <a:r>
              <a:rPr lang="en-US" altLang="ja-JP" sz="1600" b="1" dirty="0" smtClean="0">
                <a:solidFill>
                  <a:srgbClr val="060FBA"/>
                </a:solidFill>
              </a:rPr>
              <a:t>33-61, </a:t>
            </a:r>
            <a:r>
              <a:rPr lang="en-US" altLang="ja-JP" sz="1600" b="1" dirty="0">
                <a:solidFill>
                  <a:srgbClr val="060FBA"/>
                </a:solidFill>
              </a:rPr>
              <a:t>guard band : one </a:t>
            </a:r>
            <a:r>
              <a:rPr lang="en-US" altLang="ja-JP" sz="1600" b="1" dirty="0" err="1">
                <a:solidFill>
                  <a:srgbClr val="060FBA"/>
                </a:solidFill>
              </a:rPr>
              <a:t>ch</a:t>
            </a:r>
            <a:r>
              <a:rPr lang="en-US" altLang="ja-JP" sz="1600" b="1" dirty="0" smtClean="0">
                <a:solidFill>
                  <a:srgbClr val="060FBA"/>
                </a:solidFill>
              </a:rPr>
              <a:t>): 1 </a:t>
            </a:r>
            <a:r>
              <a:rPr lang="en-US" altLang="ja-JP" sz="1600" b="1" dirty="0" err="1" smtClean="0">
                <a:solidFill>
                  <a:srgbClr val="060FBA"/>
                </a:solidFill>
              </a:rPr>
              <a:t>mW</a:t>
            </a:r>
            <a:r>
              <a:rPr lang="en-US" altLang="ja-JP" sz="1600" b="1" dirty="0" smtClean="0">
                <a:solidFill>
                  <a:srgbClr val="060FBA"/>
                </a:solidFill>
              </a:rPr>
              <a:t> or less</a:t>
            </a:r>
            <a:endParaRPr lang="en-US" altLang="ja-JP" sz="1600" b="1" dirty="0">
              <a:solidFill>
                <a:srgbClr val="060FBA"/>
              </a:solidFill>
            </a:endParaRPr>
          </a:p>
        </p:txBody>
      </p:sp>
      <p:sp>
        <p:nvSpPr>
          <p:cNvPr id="9" name="テキスト ボックス 8"/>
          <p:cNvSpPr txBox="1"/>
          <p:nvPr/>
        </p:nvSpPr>
        <p:spPr>
          <a:xfrm>
            <a:off x="314527" y="982469"/>
            <a:ext cx="8100392" cy="646331"/>
          </a:xfrm>
          <a:prstGeom prst="rect">
            <a:avLst/>
          </a:prstGeom>
          <a:noFill/>
        </p:spPr>
        <p:txBody>
          <a:bodyPr wrap="square" rtlCol="0">
            <a:spAutoFit/>
          </a:bodyPr>
          <a:lstStyle/>
          <a:p>
            <a:pPr marL="457200" indent="-457200">
              <a:buAutoNum type="arabicPeriod"/>
            </a:pPr>
            <a:r>
              <a:rPr kumimoji="1" lang="en-US" altLang="ja-JP" sz="1800" b="1" dirty="0" smtClean="0">
                <a:solidFill>
                  <a:srgbClr val="FF33CC"/>
                </a:solidFill>
              </a:rPr>
              <a:t>1MHz BW x 3 channels ( by combining 5 unit channels )</a:t>
            </a:r>
          </a:p>
          <a:p>
            <a:pPr marL="457200" indent="-457200">
              <a:buAutoNum type="arabicPeriod"/>
            </a:pPr>
            <a:r>
              <a:rPr lang="en-US" altLang="ja-JP" sz="1800" b="1" dirty="0" smtClean="0"/>
              <a:t>Each channel starts with “0” (922, 924,..) to coordinate USA Spectrum</a:t>
            </a:r>
            <a:endParaRPr kumimoji="1" lang="en-US" altLang="ja-JP" sz="1800" b="1" dirty="0" smtClean="0"/>
          </a:p>
        </p:txBody>
      </p:sp>
      <p:sp>
        <p:nvSpPr>
          <p:cNvPr id="10" name="正方形/長方形 9"/>
          <p:cNvSpPr/>
          <p:nvPr/>
        </p:nvSpPr>
        <p:spPr>
          <a:xfrm>
            <a:off x="4427984" y="2636912"/>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3" name="スライド番号プレースホルダー 2"/>
          <p:cNvSpPr>
            <a:spLocks noGrp="1"/>
          </p:cNvSpPr>
          <p:nvPr>
            <p:ph type="sldNum" sz="quarter" idx="12"/>
          </p:nvPr>
        </p:nvSpPr>
        <p:spPr/>
        <p:txBody>
          <a:bodyPr/>
          <a:lstStyle/>
          <a:p>
            <a:r>
              <a:rPr lang="en-US" altLang="ja-JP" smtClean="0"/>
              <a:t>Slide </a:t>
            </a:r>
            <a:fld id="{3CC51840-E056-40D1-8D7C-AACDEE9FEEB4}" type="slidenum">
              <a:rPr lang="en-US" altLang="ja-JP" smtClean="0"/>
              <a:pPr/>
              <a:t>25</a:t>
            </a:fld>
            <a:endParaRPr lang="en-US" altLang="ja-JP"/>
          </a:p>
        </p:txBody>
      </p:sp>
      <p:sp>
        <p:nvSpPr>
          <p:cNvPr id="4" name="日付プレースホルダー 3"/>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831155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176338" y="1821904"/>
            <a:ext cx="6791325" cy="4343400"/>
          </a:xfrm>
          <a:prstGeom prst="rect">
            <a:avLst/>
          </a:prstGeom>
          <a:noFill/>
          <a:ln w="9525">
            <a:noFill/>
            <a:miter lim="800000"/>
            <a:headEnd/>
            <a:tailEnd/>
          </a:ln>
        </p:spPr>
      </p:pic>
      <p:sp>
        <p:nvSpPr>
          <p:cNvPr id="5" name="正方形/長方形 4"/>
          <p:cNvSpPr/>
          <p:nvPr/>
        </p:nvSpPr>
        <p:spPr>
          <a:xfrm>
            <a:off x="1475281" y="4365104"/>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707015" y="2996952"/>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707015" y="3780039"/>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707015" y="4572127"/>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475656" y="5148191"/>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41530" y="1198493"/>
            <a:ext cx="8262918" cy="646331"/>
          </a:xfrm>
          <a:prstGeom prst="rect">
            <a:avLst/>
          </a:prstGeom>
          <a:noFill/>
        </p:spPr>
        <p:txBody>
          <a:bodyPr wrap="square" rtlCol="0">
            <a:spAutoFit/>
          </a:bodyPr>
          <a:lstStyle/>
          <a:p>
            <a:pPr marL="457200" indent="-457200">
              <a:buAutoNum type="arabicPeriod"/>
            </a:pPr>
            <a:r>
              <a:rPr lang="en-US" altLang="ja-JP" b="1" dirty="0" smtClean="0"/>
              <a:t>600 kHz </a:t>
            </a:r>
            <a:r>
              <a:rPr lang="en-US" altLang="ja-JP" b="1" dirty="0"/>
              <a:t>BW x </a:t>
            </a:r>
            <a:r>
              <a:rPr lang="en-US" altLang="ja-JP" b="1" dirty="0" smtClean="0"/>
              <a:t>7 channels </a:t>
            </a:r>
            <a:r>
              <a:rPr lang="en-US" altLang="ja-JP" b="1" dirty="0"/>
              <a:t>( by combining </a:t>
            </a:r>
            <a:r>
              <a:rPr lang="en-US" altLang="ja-JP" b="1" dirty="0" smtClean="0"/>
              <a:t>3 </a:t>
            </a:r>
            <a:r>
              <a:rPr lang="en-US" altLang="ja-JP" b="1" dirty="0"/>
              <a:t>unit </a:t>
            </a:r>
            <a:r>
              <a:rPr lang="en-US" altLang="ja-JP" b="1" dirty="0" smtClean="0"/>
              <a:t>channels)</a:t>
            </a:r>
            <a:endParaRPr lang="en-US" altLang="ja-JP" b="1" dirty="0"/>
          </a:p>
          <a:p>
            <a:pPr marL="457200" indent="-457200">
              <a:buAutoNum type="arabicPeriod"/>
            </a:pPr>
            <a:r>
              <a:rPr lang="en-US" altLang="ja-JP" b="1" dirty="0"/>
              <a:t>Each channel </a:t>
            </a:r>
            <a:r>
              <a:rPr lang="en-US" altLang="ja-JP" b="1" dirty="0" smtClean="0"/>
              <a:t>has 800 kHz channel spacing (Roll off filter (Alpha =0.5) may work</a:t>
            </a:r>
            <a:endParaRPr kumimoji="1" lang="ja-JP" altLang="en-US" dirty="0"/>
          </a:p>
        </p:txBody>
      </p:sp>
      <p:sp>
        <p:nvSpPr>
          <p:cNvPr id="12" name="テキスト ボックス 11"/>
          <p:cNvSpPr txBox="1"/>
          <p:nvPr/>
        </p:nvSpPr>
        <p:spPr>
          <a:xfrm>
            <a:off x="242519" y="683404"/>
            <a:ext cx="8649961" cy="369332"/>
          </a:xfrm>
          <a:prstGeom prst="rect">
            <a:avLst/>
          </a:prstGeom>
          <a:noFill/>
        </p:spPr>
        <p:txBody>
          <a:bodyPr wrap="square" rtlCol="0">
            <a:spAutoFit/>
          </a:bodyPr>
          <a:lstStyle/>
          <a:p>
            <a:r>
              <a:rPr lang="en-US" altLang="ja-JP" sz="1800" b="1" dirty="0">
                <a:solidFill>
                  <a:srgbClr val="060FBA"/>
                </a:solidFill>
              </a:rPr>
              <a:t>Channelization for Case 3-1 (Available channels: </a:t>
            </a:r>
            <a:r>
              <a:rPr lang="en-US" altLang="ja-JP" sz="1800" b="1" dirty="0" err="1">
                <a:solidFill>
                  <a:srgbClr val="060FBA"/>
                </a:solidFill>
              </a:rPr>
              <a:t>ch</a:t>
            </a:r>
            <a:r>
              <a:rPr lang="en-US" altLang="ja-JP" sz="1800" b="1" dirty="0">
                <a:solidFill>
                  <a:srgbClr val="060FBA"/>
                </a:solidFill>
              </a:rPr>
              <a:t> 33-61, guard band : one </a:t>
            </a:r>
            <a:r>
              <a:rPr lang="en-US" altLang="ja-JP" sz="1800" b="1" dirty="0" err="1">
                <a:solidFill>
                  <a:srgbClr val="060FBA"/>
                </a:solidFill>
              </a:rPr>
              <a:t>ch</a:t>
            </a:r>
            <a:r>
              <a:rPr lang="en-US" altLang="ja-JP" sz="1800" b="1" dirty="0" smtClean="0">
                <a:solidFill>
                  <a:srgbClr val="060FBA"/>
                </a:solidFill>
              </a:rPr>
              <a:t>)</a:t>
            </a:r>
            <a:endParaRPr lang="en-US" altLang="ja-JP" sz="1800" b="1" dirty="0">
              <a:solidFill>
                <a:srgbClr val="060FBA"/>
              </a:solidFill>
            </a:endParaRPr>
          </a:p>
        </p:txBody>
      </p:sp>
      <p:sp>
        <p:nvSpPr>
          <p:cNvPr id="13" name="正方形/長方形 12"/>
          <p:cNvSpPr/>
          <p:nvPr/>
        </p:nvSpPr>
        <p:spPr>
          <a:xfrm>
            <a:off x="1466655" y="5868271"/>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716016" y="5292207"/>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3" name="スライド番号プレースホルダー 2"/>
          <p:cNvSpPr>
            <a:spLocks noGrp="1"/>
          </p:cNvSpPr>
          <p:nvPr>
            <p:ph type="sldNum" sz="quarter" idx="12"/>
          </p:nvPr>
        </p:nvSpPr>
        <p:spPr/>
        <p:txBody>
          <a:bodyPr/>
          <a:lstStyle/>
          <a:p>
            <a:r>
              <a:rPr lang="en-US" altLang="ja-JP" smtClean="0"/>
              <a:t>Slide </a:t>
            </a:r>
            <a:fld id="{3CC51840-E056-40D1-8D7C-AACDEE9FEEB4}" type="slidenum">
              <a:rPr lang="en-US" altLang="ja-JP" smtClean="0"/>
              <a:pPr/>
              <a:t>26</a:t>
            </a:fld>
            <a:endParaRPr lang="en-US" altLang="ja-JP"/>
          </a:p>
        </p:txBody>
      </p:sp>
      <p:sp>
        <p:nvSpPr>
          <p:cNvPr id="4" name="日付プレースホルダー 3"/>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836269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72500" y="1556792"/>
            <a:ext cx="7314213" cy="4896544"/>
          </a:xfrm>
          <a:prstGeom prst="rect">
            <a:avLst/>
          </a:prstGeom>
          <a:noFill/>
          <a:ln w="9525">
            <a:noFill/>
            <a:miter lim="800000"/>
            <a:headEnd/>
            <a:tailEnd/>
          </a:ln>
        </p:spPr>
      </p:pic>
      <p:sp>
        <p:nvSpPr>
          <p:cNvPr id="3" name="正方形/長方形 2"/>
          <p:cNvSpPr/>
          <p:nvPr/>
        </p:nvSpPr>
        <p:spPr>
          <a:xfrm>
            <a:off x="1241630" y="2467374"/>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260458" y="5940279"/>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274972" y="5364215"/>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9972600" y="1829565"/>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572000" y="2492896"/>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572000" y="3113965"/>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572000" y="3699030"/>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572000" y="4284095"/>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572000" y="4932167"/>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572000" y="5580239"/>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25515" y="1038508"/>
            <a:ext cx="8278933" cy="446276"/>
          </a:xfrm>
          <a:prstGeom prst="rect">
            <a:avLst/>
          </a:prstGeom>
          <a:noFill/>
        </p:spPr>
        <p:txBody>
          <a:bodyPr wrap="square" rtlCol="0">
            <a:spAutoFit/>
          </a:bodyPr>
          <a:lstStyle/>
          <a:p>
            <a:pPr marL="457200" indent="-457200">
              <a:buAutoNum type="arabicPeriod"/>
            </a:pPr>
            <a:r>
              <a:rPr lang="en-US" altLang="ja-JP" sz="1100" b="1" dirty="0" smtClean="0"/>
              <a:t>400 </a:t>
            </a:r>
            <a:r>
              <a:rPr lang="en-US" altLang="ja-JP" sz="1100" b="1" dirty="0"/>
              <a:t>kHz BW x </a:t>
            </a:r>
            <a:r>
              <a:rPr lang="en-US" altLang="ja-JP" sz="1100" b="1" dirty="0" smtClean="0"/>
              <a:t>11channels </a:t>
            </a:r>
            <a:r>
              <a:rPr lang="en-US" altLang="ja-JP" sz="1100" b="1" dirty="0"/>
              <a:t>( by combining </a:t>
            </a:r>
            <a:r>
              <a:rPr lang="en-US" altLang="ja-JP" sz="1100" b="1" dirty="0" smtClean="0"/>
              <a:t>2 </a:t>
            </a:r>
            <a:r>
              <a:rPr lang="en-US" altLang="ja-JP" sz="1100" b="1" dirty="0"/>
              <a:t>unit channels)</a:t>
            </a:r>
          </a:p>
          <a:p>
            <a:pPr marL="457200" indent="-457200">
              <a:buAutoNum type="arabicPeriod"/>
            </a:pPr>
            <a:r>
              <a:rPr lang="en-US" altLang="ja-JP" sz="1100" b="1" dirty="0"/>
              <a:t>Each channel has </a:t>
            </a:r>
            <a:r>
              <a:rPr lang="en-US" altLang="ja-JP" sz="1100" b="1" dirty="0" smtClean="0"/>
              <a:t>600 </a:t>
            </a:r>
            <a:r>
              <a:rPr lang="en-US" altLang="ja-JP" sz="1100" b="1" dirty="0"/>
              <a:t>kHz channel spacing (Roll off filter (Alpha =1.5) may work</a:t>
            </a:r>
            <a:endParaRPr lang="ja-JP" altLang="en-US" sz="1100" dirty="0"/>
          </a:p>
        </p:txBody>
      </p:sp>
      <p:sp>
        <p:nvSpPr>
          <p:cNvPr id="14" name="テキスト ボックス 13"/>
          <p:cNvSpPr txBox="1"/>
          <p:nvPr/>
        </p:nvSpPr>
        <p:spPr>
          <a:xfrm>
            <a:off x="140000" y="622429"/>
            <a:ext cx="8649961" cy="646331"/>
          </a:xfrm>
          <a:prstGeom prst="rect">
            <a:avLst/>
          </a:prstGeom>
          <a:noFill/>
        </p:spPr>
        <p:txBody>
          <a:bodyPr wrap="square" rtlCol="0">
            <a:spAutoFit/>
          </a:bodyPr>
          <a:lstStyle/>
          <a:p>
            <a:r>
              <a:rPr lang="en-US" altLang="ja-JP" sz="1800" b="1" dirty="0">
                <a:solidFill>
                  <a:srgbClr val="060FBA"/>
                </a:solidFill>
              </a:rPr>
              <a:t>Channelization for Case 3-1 (Available channels: </a:t>
            </a:r>
            <a:r>
              <a:rPr lang="en-US" altLang="ja-JP" sz="1800" b="1" dirty="0" err="1">
                <a:solidFill>
                  <a:srgbClr val="060FBA"/>
                </a:solidFill>
              </a:rPr>
              <a:t>ch</a:t>
            </a:r>
            <a:r>
              <a:rPr lang="en-US" altLang="ja-JP" sz="1800" b="1" dirty="0">
                <a:solidFill>
                  <a:srgbClr val="060FBA"/>
                </a:solidFill>
              </a:rPr>
              <a:t> 33-61, guard band : one </a:t>
            </a:r>
            <a:r>
              <a:rPr lang="en-US" altLang="ja-JP" sz="1800" b="1" dirty="0" err="1">
                <a:solidFill>
                  <a:srgbClr val="060FBA"/>
                </a:solidFill>
              </a:rPr>
              <a:t>ch</a:t>
            </a:r>
            <a:r>
              <a:rPr lang="en-US" altLang="ja-JP" sz="1800" b="1" dirty="0">
                <a:solidFill>
                  <a:srgbClr val="060FBA"/>
                </a:solidFill>
              </a:rPr>
              <a:t>)</a:t>
            </a:r>
          </a:p>
          <a:p>
            <a:endParaRPr kumimoji="1" lang="ja-JP" altLang="en-US" sz="1800" dirty="0"/>
          </a:p>
        </p:txBody>
      </p:sp>
      <p:sp>
        <p:nvSpPr>
          <p:cNvPr id="15" name="正方形/長方形 14"/>
          <p:cNvSpPr/>
          <p:nvPr/>
        </p:nvSpPr>
        <p:spPr>
          <a:xfrm>
            <a:off x="10125000" y="1981965"/>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0277400" y="2134365"/>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0429800" y="2286765"/>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572000" y="6156303"/>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0734600" y="2591565"/>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0887000" y="2743965"/>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1039400" y="2896365"/>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1191800" y="3048765"/>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1241629" y="4725144"/>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24" name="スライド番号プレースホルダー 23"/>
          <p:cNvSpPr>
            <a:spLocks noGrp="1"/>
          </p:cNvSpPr>
          <p:nvPr>
            <p:ph type="sldNum" sz="quarter" idx="12"/>
          </p:nvPr>
        </p:nvSpPr>
        <p:spPr/>
        <p:txBody>
          <a:bodyPr/>
          <a:lstStyle/>
          <a:p>
            <a:r>
              <a:rPr lang="en-US" altLang="ja-JP" smtClean="0"/>
              <a:t>Slide </a:t>
            </a:r>
            <a:fld id="{3CC51840-E056-40D1-8D7C-AACDEE9FEEB4}" type="slidenum">
              <a:rPr lang="en-US" altLang="ja-JP" smtClean="0"/>
              <a:pPr/>
              <a:t>27</a:t>
            </a:fld>
            <a:endParaRPr lang="en-US" altLang="ja-JP"/>
          </a:p>
        </p:txBody>
      </p:sp>
      <p:sp>
        <p:nvSpPr>
          <p:cNvPr id="25" name="日付プレースホルダー 24"/>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3994523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90662"/>
            <a:ext cx="8640960" cy="778098"/>
          </a:xfrm>
        </p:spPr>
        <p:txBody>
          <a:bodyPr>
            <a:normAutofit/>
          </a:bodyPr>
          <a:lstStyle/>
          <a:p>
            <a:r>
              <a:rPr kumimoji="1" lang="en-US" altLang="ja-JP" sz="2800" b="1" dirty="0" smtClean="0">
                <a:solidFill>
                  <a:srgbClr val="060FBA"/>
                </a:solidFill>
              </a:rPr>
              <a:t>400 MHz Frequency Availability in Japan</a:t>
            </a:r>
            <a:endParaRPr kumimoji="1" lang="ja-JP" altLang="en-US" sz="2800" b="1" dirty="0">
              <a:solidFill>
                <a:srgbClr val="060FBA"/>
              </a:solidFill>
            </a:endParaRPr>
          </a:p>
        </p:txBody>
      </p:sp>
      <p:sp>
        <p:nvSpPr>
          <p:cNvPr id="3" name="コンテンツ プレースホルダー 2"/>
          <p:cNvSpPr>
            <a:spLocks noGrp="1"/>
          </p:cNvSpPr>
          <p:nvPr>
            <p:ph idx="1"/>
          </p:nvPr>
        </p:nvSpPr>
        <p:spPr>
          <a:xfrm>
            <a:off x="467544" y="1320718"/>
            <a:ext cx="8433570" cy="5276634"/>
          </a:xfrm>
        </p:spPr>
        <p:txBody>
          <a:bodyPr/>
          <a:lstStyle/>
          <a:p>
            <a:pPr marL="514350" indent="-514350">
              <a:buAutoNum type="arabicPeriod"/>
            </a:pPr>
            <a:r>
              <a:rPr kumimoji="1" lang="en-US" altLang="ja-JP" sz="2800" dirty="0" smtClean="0"/>
              <a:t>FDD channels for duplex communications only</a:t>
            </a:r>
          </a:p>
          <a:p>
            <a:pPr marL="514350" indent="-514350">
              <a:buAutoNum type="arabicPeriod"/>
            </a:pPr>
            <a:r>
              <a:rPr lang="en-US" altLang="ja-JP" sz="2800" dirty="0" smtClean="0"/>
              <a:t>Channel spacing: 12.5 kHz (8.5 kHz signal bandwidth) – spreading factor of 10</a:t>
            </a:r>
          </a:p>
          <a:p>
            <a:pPr marL="514350" indent="-514350">
              <a:buAutoNum type="arabicPeriod"/>
            </a:pPr>
            <a:r>
              <a:rPr lang="en-US" altLang="ja-JP" sz="2800" dirty="0" smtClean="0"/>
              <a:t>Frequency bands</a:t>
            </a:r>
          </a:p>
          <a:p>
            <a:pPr marL="0" indent="0"/>
            <a:r>
              <a:rPr lang="en-US" altLang="ja-JP" sz="2800" dirty="0" smtClean="0"/>
              <a:t>	: 429.8125 ~ 429.9250 MHz (</a:t>
            </a:r>
            <a:r>
              <a:rPr lang="en-US" altLang="ja-JP" sz="2800" dirty="0" err="1" smtClean="0"/>
              <a:t>ch.</a:t>
            </a:r>
            <a:r>
              <a:rPr lang="en-US" altLang="ja-JP" sz="2800" dirty="0" smtClean="0"/>
              <a:t> 1 ~ 10)</a:t>
            </a:r>
          </a:p>
          <a:p>
            <a:pPr marL="0" indent="0"/>
            <a:r>
              <a:rPr lang="en-US" altLang="ja-JP" sz="2800" dirty="0"/>
              <a:t>	</a:t>
            </a:r>
            <a:r>
              <a:rPr lang="en-US" altLang="ja-JP" sz="2800" dirty="0" smtClean="0"/>
              <a:t>: 449.7125 ~ 449.8250 MHz (ch.1 ~ 10)</a:t>
            </a:r>
          </a:p>
          <a:p>
            <a:pPr marL="514350" indent="-514350">
              <a:buAutoNum type="arabicPeriod"/>
            </a:pPr>
            <a:endParaRPr kumimoji="1" lang="ja-JP" altLang="en-US" sz="2800" dirty="0"/>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C6D41411-7A40-4426-BD0F-B2AC579E5127}" type="slidenum">
              <a:rPr lang="en-US" altLang="ja-JP" smtClean="0"/>
              <a:pPr/>
              <a:t>28</a:t>
            </a:fld>
            <a:endParaRPr lang="en-US" altLang="ja-JP"/>
          </a:p>
        </p:txBody>
      </p:sp>
      <p:sp>
        <p:nvSpPr>
          <p:cNvPr id="6" name="日付プレースホルダー 5"/>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156506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476672"/>
            <a:ext cx="8901082" cy="1008112"/>
          </a:xfrm>
        </p:spPr>
        <p:txBody>
          <a:bodyPr>
            <a:noAutofit/>
          </a:bodyPr>
          <a:lstStyle/>
          <a:p>
            <a:r>
              <a:rPr lang="en-US" altLang="ja-JP" sz="2000" b="1" dirty="0" smtClean="0">
                <a:solidFill>
                  <a:srgbClr val="060FBA"/>
                </a:solidFill>
              </a:rPr>
              <a:t>400 MHz Available channels in Japan</a:t>
            </a:r>
            <a:br>
              <a:rPr lang="en-US" altLang="ja-JP" sz="2000" b="1" dirty="0" smtClean="0">
                <a:solidFill>
                  <a:srgbClr val="060FBA"/>
                </a:solidFill>
              </a:rPr>
            </a:br>
            <a:r>
              <a:rPr lang="en-US" altLang="ja-JP" sz="2000" b="1" dirty="0" smtClean="0">
                <a:solidFill>
                  <a:srgbClr val="060FBA"/>
                </a:solidFill>
              </a:rPr>
              <a:t>: 12.5 kHz </a:t>
            </a:r>
            <a:r>
              <a:rPr lang="en-US" altLang="ja-JP" sz="2000" b="1" dirty="0">
                <a:solidFill>
                  <a:srgbClr val="060FBA"/>
                </a:solidFill>
              </a:rPr>
              <a:t>channel </a:t>
            </a:r>
            <a:r>
              <a:rPr lang="en-US" altLang="ja-JP" sz="2000" b="1" dirty="0" smtClean="0">
                <a:solidFill>
                  <a:srgbClr val="060FBA"/>
                </a:solidFill>
              </a:rPr>
              <a:t>spacing (Occupied </a:t>
            </a:r>
            <a:r>
              <a:rPr lang="en-US" altLang="ja-JP" sz="2000" b="1" dirty="0">
                <a:solidFill>
                  <a:srgbClr val="060FBA"/>
                </a:solidFill>
              </a:rPr>
              <a:t>Bandwidth of 8.5 kHz or less)</a:t>
            </a:r>
            <a:r>
              <a:rPr lang="en-US" altLang="ja-JP" sz="2000" b="1" dirty="0" smtClean="0">
                <a:solidFill>
                  <a:srgbClr val="060FBA"/>
                </a:solidFill>
              </a:rPr>
              <a:t/>
            </a:r>
            <a:br>
              <a:rPr lang="en-US" altLang="ja-JP" sz="2000" b="1" dirty="0" smtClean="0">
                <a:solidFill>
                  <a:srgbClr val="060FBA"/>
                </a:solidFill>
              </a:rPr>
            </a:br>
            <a:r>
              <a:rPr lang="en-US" altLang="ja-JP" sz="2000" b="1" dirty="0" smtClean="0">
                <a:solidFill>
                  <a:srgbClr val="060FBA"/>
                </a:solidFill>
              </a:rPr>
              <a:t>Channel No., Operating Frequency and Transmission Time restriction</a:t>
            </a:r>
            <a:endParaRPr kumimoji="1" lang="ja-JP" altLang="en-US" sz="2000" b="1" dirty="0">
              <a:solidFill>
                <a:srgbClr val="060FBA"/>
              </a:solidFill>
            </a:endParaRPr>
          </a:p>
        </p:txBody>
      </p:sp>
      <p:pic>
        <p:nvPicPr>
          <p:cNvPr id="4099" name="Picture 3"/>
          <p:cNvPicPr>
            <a:picLocks noChangeAspect="1" noChangeArrowheads="1"/>
          </p:cNvPicPr>
          <p:nvPr/>
        </p:nvPicPr>
        <p:blipFill>
          <a:blip r:embed="rId2"/>
          <a:srcRect/>
          <a:stretch>
            <a:fillRect/>
          </a:stretch>
        </p:blipFill>
        <p:spPr bwMode="auto">
          <a:xfrm>
            <a:off x="827584" y="1628800"/>
            <a:ext cx="7920880" cy="5040560"/>
          </a:xfrm>
          <a:prstGeom prst="rect">
            <a:avLst/>
          </a:prstGeom>
          <a:noFill/>
          <a:ln w="9525">
            <a:noFill/>
            <a:miter lim="800000"/>
            <a:headEnd/>
            <a:tailEnd/>
          </a:ln>
          <a:effectLst/>
        </p:spPr>
      </p:pic>
      <p:sp>
        <p:nvSpPr>
          <p:cNvPr id="3" name="フッター プレースホルダー 2"/>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C6D41411-7A40-4426-BD0F-B2AC579E5127}" type="slidenum">
              <a:rPr lang="en-US" altLang="ja-JP" smtClean="0"/>
              <a:pPr/>
              <a:t>29</a:t>
            </a:fld>
            <a:endParaRPr lang="en-US" altLang="ja-JP"/>
          </a:p>
        </p:txBody>
      </p:sp>
      <p:sp>
        <p:nvSpPr>
          <p:cNvPr id="5" name="日付プレースホルダー 4"/>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22668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548680"/>
            <a:ext cx="8856984" cy="936104"/>
          </a:xfrm>
        </p:spPr>
        <p:txBody>
          <a:bodyPr>
            <a:noAutofit/>
          </a:bodyPr>
          <a:lstStyle/>
          <a:p>
            <a:r>
              <a:rPr lang="en-US" altLang="ja-JP" sz="2400" b="1" dirty="0">
                <a:solidFill>
                  <a:srgbClr val="060FBA"/>
                </a:solidFill>
                <a:latin typeface="Arial" pitchFamily="34" charset="0"/>
                <a:cs typeface="Arial" pitchFamily="34" charset="0"/>
              </a:rPr>
              <a:t>900 MHz </a:t>
            </a:r>
            <a:r>
              <a:rPr lang="en-US" altLang="ja-JP" sz="2400" b="1" dirty="0" smtClean="0">
                <a:solidFill>
                  <a:srgbClr val="060FBA"/>
                </a:solidFill>
                <a:latin typeface="Arial" pitchFamily="34" charset="0"/>
                <a:cs typeface="Arial" pitchFamily="34" charset="0"/>
              </a:rPr>
              <a:t>and 40 MHz Japanese </a:t>
            </a:r>
            <a:r>
              <a:rPr lang="en-US" altLang="ja-JP" sz="2400" b="1" dirty="0">
                <a:solidFill>
                  <a:srgbClr val="060FBA"/>
                </a:solidFill>
                <a:latin typeface="Arial" pitchFamily="34" charset="0"/>
                <a:cs typeface="Arial" pitchFamily="34" charset="0"/>
              </a:rPr>
              <a:t>Regulations  and Channelization </a:t>
            </a:r>
            <a:r>
              <a:rPr lang="en-US" altLang="ja-JP" sz="2400" b="1" dirty="0" smtClean="0">
                <a:solidFill>
                  <a:srgbClr val="060FBA"/>
                </a:solidFill>
                <a:latin typeface="Arial" pitchFamily="34" charset="0"/>
                <a:cs typeface="Arial" pitchFamily="34" charset="0"/>
              </a:rPr>
              <a:t> Summary</a:t>
            </a:r>
            <a:endParaRPr kumimoji="1" lang="ja-JP" altLang="en-US" sz="2400" dirty="0">
              <a:solidFill>
                <a:srgbClr val="060FBA"/>
              </a:solidFill>
            </a:endParaRPr>
          </a:p>
        </p:txBody>
      </p:sp>
      <p:sp>
        <p:nvSpPr>
          <p:cNvPr id="3" name="コンテンツ プレースホルダー 2"/>
          <p:cNvSpPr>
            <a:spLocks noGrp="1"/>
          </p:cNvSpPr>
          <p:nvPr>
            <p:ph idx="1"/>
          </p:nvPr>
        </p:nvSpPr>
        <p:spPr>
          <a:xfrm>
            <a:off x="395536" y="1700808"/>
            <a:ext cx="8505578" cy="4536504"/>
          </a:xfrm>
        </p:spPr>
        <p:txBody>
          <a:bodyPr>
            <a:noAutofit/>
          </a:bodyPr>
          <a:lstStyle/>
          <a:p>
            <a:pPr marL="571500" indent="-571500">
              <a:buAutoNum type="romanUcPeriod"/>
            </a:pPr>
            <a:r>
              <a:rPr kumimoji="1" lang="en-US" altLang="ja-JP" sz="2000" b="1" dirty="0" smtClean="0">
                <a:solidFill>
                  <a:srgbClr val="060FBA"/>
                </a:solidFill>
              </a:rPr>
              <a:t>900 MHz</a:t>
            </a:r>
          </a:p>
          <a:p>
            <a:pPr marL="514350" indent="-514350">
              <a:buAutoNum type="arabicPeriod"/>
            </a:pPr>
            <a:r>
              <a:rPr lang="en-US" altLang="ja-JP" sz="1800" b="1" dirty="0" smtClean="0">
                <a:latin typeface="Arial" pitchFamily="34" charset="0"/>
                <a:cs typeface="Arial" pitchFamily="34" charset="0"/>
              </a:rPr>
              <a:t>915.9~929.7MHz is usable but need carefully  to pay attention on complicated regulations</a:t>
            </a:r>
          </a:p>
          <a:p>
            <a:pPr marL="514350" indent="-514350">
              <a:buAutoNum type="arabicPeriod"/>
            </a:pPr>
            <a:r>
              <a:rPr lang="en-US" altLang="ja-JP" sz="1800" b="1" dirty="0" smtClean="0">
                <a:latin typeface="Arial" pitchFamily="34" charset="0"/>
                <a:cs typeface="Arial" pitchFamily="34" charset="0"/>
              </a:rPr>
              <a:t>Need to coordinate USA 900 MHz channelization: starting with “0” frequency such as 902, 903, ..MHz (If it is changed, need to follow)</a:t>
            </a:r>
          </a:p>
          <a:p>
            <a:pPr marL="514350" indent="-514350">
              <a:buAutoNum type="arabicPeriod"/>
            </a:pPr>
            <a:r>
              <a:rPr lang="en-US" altLang="ja-JP" sz="1800" b="1" dirty="0" smtClean="0">
                <a:latin typeface="Arial" pitchFamily="34" charset="0"/>
                <a:cs typeface="Arial" pitchFamily="34" charset="0"/>
              </a:rPr>
              <a:t>Worked on 1024 </a:t>
            </a:r>
            <a:r>
              <a:rPr lang="en-US" altLang="ja-JP" sz="1800" b="1" dirty="0" err="1" smtClean="0">
                <a:latin typeface="Arial" pitchFamily="34" charset="0"/>
                <a:cs typeface="Arial" pitchFamily="34" charset="0"/>
              </a:rPr>
              <a:t>Mc</a:t>
            </a:r>
            <a:r>
              <a:rPr lang="en-US" altLang="ja-JP" sz="1800" b="1" dirty="0" smtClean="0">
                <a:latin typeface="Arial" pitchFamily="34" charset="0"/>
                <a:cs typeface="Arial" pitchFamily="34" charset="0"/>
              </a:rPr>
              <a:t>/s, 512 </a:t>
            </a:r>
            <a:r>
              <a:rPr lang="en-US" altLang="ja-JP" sz="1800" b="1" dirty="0" err="1" smtClean="0">
                <a:latin typeface="Arial" pitchFamily="34" charset="0"/>
                <a:cs typeface="Arial" pitchFamily="34" charset="0"/>
              </a:rPr>
              <a:t>kc</a:t>
            </a:r>
            <a:r>
              <a:rPr lang="en-US" altLang="ja-JP" sz="1800" b="1" dirty="0" smtClean="0">
                <a:latin typeface="Arial" pitchFamily="34" charset="0"/>
                <a:cs typeface="Arial" pitchFamily="34" charset="0"/>
              </a:rPr>
              <a:t>/s, and 256kc/s signal transmission</a:t>
            </a:r>
          </a:p>
          <a:p>
            <a:pPr marL="514350" indent="-514350">
              <a:buAutoNum type="arabicPeriod"/>
            </a:pPr>
            <a:r>
              <a:rPr lang="en-US" altLang="ja-JP" sz="1800" b="1" dirty="0" smtClean="0">
                <a:latin typeface="Arial" pitchFamily="34" charset="0"/>
                <a:cs typeface="Arial" pitchFamily="34" charset="0"/>
              </a:rPr>
              <a:t>Some cases need relatively stringent filtering and high resolution D/A converters to meet out of band signal transmission power regulation</a:t>
            </a:r>
          </a:p>
          <a:p>
            <a:pPr marL="514350" indent="-514350">
              <a:buAutoNum type="arabicPeriod"/>
            </a:pPr>
            <a:r>
              <a:rPr lang="en-US" altLang="ja-JP" sz="1800" b="1" dirty="0" smtClean="0">
                <a:latin typeface="Arial" pitchFamily="34" charset="0"/>
                <a:cs typeface="Arial" pitchFamily="34" charset="0"/>
              </a:rPr>
              <a:t>Worked on 250 </a:t>
            </a:r>
            <a:r>
              <a:rPr lang="en-US" altLang="ja-JP" sz="1800" b="1" dirty="0" err="1" smtClean="0">
                <a:latin typeface="Arial" pitchFamily="34" charset="0"/>
                <a:cs typeface="Arial" pitchFamily="34" charset="0"/>
              </a:rPr>
              <a:t>mW</a:t>
            </a:r>
            <a:r>
              <a:rPr lang="en-US" altLang="ja-JP" sz="1800" b="1" dirty="0" smtClean="0">
                <a:latin typeface="Arial" pitchFamily="34" charset="0"/>
                <a:cs typeface="Arial" pitchFamily="34" charset="0"/>
              </a:rPr>
              <a:t>, 1-20 </a:t>
            </a:r>
            <a:r>
              <a:rPr lang="en-US" altLang="ja-JP" sz="1800" b="1" dirty="0" err="1" smtClean="0">
                <a:latin typeface="Arial" pitchFamily="34" charset="0"/>
                <a:cs typeface="Arial" pitchFamily="34" charset="0"/>
              </a:rPr>
              <a:t>mW</a:t>
            </a:r>
            <a:r>
              <a:rPr lang="en-US" altLang="ja-JP" sz="1800" b="1" dirty="0" smtClean="0">
                <a:latin typeface="Arial" pitchFamily="34" charset="0"/>
                <a:cs typeface="Arial" pitchFamily="34" charset="0"/>
              </a:rPr>
              <a:t>, 1mW (or less) output power transmission</a:t>
            </a:r>
          </a:p>
          <a:p>
            <a:pPr marL="514350" indent="-514350">
              <a:buAutoNum type="arabicPeriod"/>
            </a:pPr>
            <a:r>
              <a:rPr lang="en-US" altLang="ja-JP" sz="1800" b="1" dirty="0" smtClean="0">
                <a:latin typeface="Arial" pitchFamily="34" charset="0"/>
                <a:cs typeface="Arial" pitchFamily="34" charset="0"/>
              </a:rPr>
              <a:t>Came out with workable number of channels for each bonded bandwidth, 400, 600, 1000 kHz </a:t>
            </a:r>
            <a:endParaRPr kumimoji="1" lang="en-US" altLang="ja-JP" sz="1800" b="1" dirty="0" smtClean="0"/>
          </a:p>
          <a:p>
            <a:pPr marL="0" indent="0">
              <a:buNone/>
            </a:pPr>
            <a:r>
              <a:rPr lang="en-US" altLang="ja-JP" sz="2000" b="1" dirty="0" smtClean="0">
                <a:solidFill>
                  <a:srgbClr val="060FBA"/>
                </a:solidFill>
              </a:rPr>
              <a:t>II.      430 MHz</a:t>
            </a:r>
          </a:p>
          <a:p>
            <a:pPr marL="514350" indent="-514350">
              <a:buAutoNum type="arabicPeriod"/>
            </a:pPr>
            <a:r>
              <a:rPr kumimoji="1" lang="en-US" altLang="ja-JP" sz="1800" b="1" dirty="0" smtClean="0"/>
              <a:t>Ten channels </a:t>
            </a:r>
            <a:r>
              <a:rPr kumimoji="1" lang="en-US" altLang="ja-JP" sz="1600" b="1" dirty="0" smtClean="0"/>
              <a:t>with</a:t>
            </a:r>
            <a:r>
              <a:rPr kumimoji="1" lang="en-US" altLang="ja-JP" sz="1800" b="1" dirty="0" smtClean="0"/>
              <a:t> 12.5 kHz spacing (8.5 kHz signal bandwidth) have been identified</a:t>
            </a:r>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C6D41411-7A40-4426-BD0F-B2AC579E5127}" type="slidenum">
              <a:rPr lang="en-US" altLang="ja-JP" smtClean="0"/>
              <a:pPr/>
              <a:t>3</a:t>
            </a:fld>
            <a:endParaRPr lang="en-US" altLang="ja-JP"/>
          </a:p>
        </p:txBody>
      </p:sp>
      <p:sp>
        <p:nvSpPr>
          <p:cNvPr id="6" name="日付プレースホルダー 5"/>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1549817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02624" cy="366936"/>
          </a:xfrm>
        </p:spPr>
        <p:txBody>
          <a:bodyPr/>
          <a:lstStyle/>
          <a:p>
            <a:r>
              <a:rPr kumimoji="1" lang="en-US" altLang="ja-JP" sz="3200" dirty="0" smtClean="0"/>
              <a:t>Conclusion</a:t>
            </a:r>
            <a:endParaRPr kumimoji="1" lang="ja-JP" altLang="en-US" sz="3200" dirty="0"/>
          </a:p>
        </p:txBody>
      </p:sp>
      <p:sp>
        <p:nvSpPr>
          <p:cNvPr id="3" name="コンテンツ プレースホルダー 2"/>
          <p:cNvSpPr>
            <a:spLocks noGrp="1"/>
          </p:cNvSpPr>
          <p:nvPr>
            <p:ph idx="1"/>
          </p:nvPr>
        </p:nvSpPr>
        <p:spPr>
          <a:xfrm>
            <a:off x="683568" y="1268760"/>
            <a:ext cx="7848872" cy="5184576"/>
          </a:xfrm>
        </p:spPr>
        <p:txBody>
          <a:bodyPr/>
          <a:lstStyle/>
          <a:p>
            <a:pPr marL="0" indent="0">
              <a:buNone/>
            </a:pPr>
            <a:r>
              <a:rPr kumimoji="1" lang="en-US" altLang="ja-JP" sz="1600" b="1" dirty="0" smtClean="0"/>
              <a:t>900 MHz Channelization</a:t>
            </a:r>
          </a:p>
          <a:p>
            <a:pPr marL="0" indent="0">
              <a:buNone/>
            </a:pPr>
            <a:r>
              <a:rPr kumimoji="1" lang="en-US" altLang="ja-JP" sz="1600" b="1" dirty="0" smtClean="0"/>
              <a:t>1. With </a:t>
            </a:r>
            <a:r>
              <a:rPr kumimoji="1" lang="en-US" altLang="ja-JP" sz="1600" b="1" dirty="0" err="1" smtClean="0"/>
              <a:t>Tx</a:t>
            </a:r>
            <a:r>
              <a:rPr kumimoji="1" lang="en-US" altLang="ja-JP" sz="1600" b="1" dirty="0" smtClean="0"/>
              <a:t> power of 250 </a:t>
            </a:r>
            <a:r>
              <a:rPr kumimoji="1" lang="en-US" altLang="ja-JP" sz="1600" b="1" dirty="0" err="1" smtClean="0"/>
              <a:t>mW</a:t>
            </a:r>
            <a:endParaRPr lang="en-US" altLang="ja-JP" sz="1600" b="1" dirty="0">
              <a:solidFill>
                <a:srgbClr val="FF33CC"/>
              </a:solidFill>
            </a:endParaRPr>
          </a:p>
          <a:p>
            <a:r>
              <a:rPr lang="en-US" altLang="ja-JP" sz="1600" b="1" dirty="0">
                <a:solidFill>
                  <a:srgbClr val="FF33CC"/>
                </a:solidFill>
              </a:rPr>
              <a:t>Available channels</a:t>
            </a:r>
            <a:r>
              <a:rPr lang="ja-JP" altLang="en-US" sz="1600" b="1" dirty="0">
                <a:solidFill>
                  <a:srgbClr val="FF33CC"/>
                </a:solidFill>
              </a:rPr>
              <a:t>：</a:t>
            </a:r>
            <a:r>
              <a:rPr lang="en-US" altLang="ja-JP" sz="1600" b="1" dirty="0" smtClean="0">
                <a:solidFill>
                  <a:srgbClr val="FF33CC"/>
                </a:solidFill>
              </a:rPr>
              <a:t>1( </a:t>
            </a:r>
            <a:r>
              <a:rPr lang="en-US" altLang="ja-JP" sz="1600" b="1" dirty="0" err="1" smtClean="0">
                <a:solidFill>
                  <a:srgbClr val="FF33CC"/>
                </a:solidFill>
              </a:rPr>
              <a:t>ch.</a:t>
            </a:r>
            <a:r>
              <a:rPr lang="en-US" altLang="ja-JP" sz="1600" b="1" dirty="0" smtClean="0">
                <a:solidFill>
                  <a:srgbClr val="FF33CC"/>
                </a:solidFill>
              </a:rPr>
              <a:t> </a:t>
            </a:r>
            <a:r>
              <a:rPr lang="en-US" altLang="ja-JP" sz="1600" b="1" dirty="0">
                <a:solidFill>
                  <a:srgbClr val="FF33CC"/>
                </a:solidFill>
              </a:rPr>
              <a:t>33,34,35,36)</a:t>
            </a:r>
          </a:p>
          <a:p>
            <a:r>
              <a:rPr lang="en-US" altLang="ja-JP" sz="1600" b="1" dirty="0">
                <a:solidFill>
                  <a:srgbClr val="FF33CC"/>
                </a:solidFill>
              </a:rPr>
              <a:t>Channel starts from </a:t>
            </a:r>
            <a:r>
              <a:rPr lang="en-US" altLang="ja-JP" sz="1600" b="1" dirty="0" smtClean="0">
                <a:solidFill>
                  <a:srgbClr val="FF33CC"/>
                </a:solidFill>
              </a:rPr>
              <a:t>922.1 MHz, Center: 922.8 MHz, 923.5 MHz ending, </a:t>
            </a:r>
          </a:p>
          <a:p>
            <a:r>
              <a:rPr lang="en-US" altLang="ja-JP" sz="1600" b="1" dirty="0" smtClean="0">
                <a:solidFill>
                  <a:srgbClr val="FF33CC"/>
                </a:solidFill>
              </a:rPr>
              <a:t>Could be usable </a:t>
            </a:r>
            <a:r>
              <a:rPr lang="en-US" altLang="ja-JP" sz="1600" b="1" dirty="0">
                <a:solidFill>
                  <a:srgbClr val="FF33CC"/>
                </a:solidFill>
              </a:rPr>
              <a:t>for USA </a:t>
            </a:r>
            <a:endParaRPr lang="en-US" altLang="ja-JP" sz="1600" b="1" dirty="0" smtClean="0">
              <a:solidFill>
                <a:srgbClr val="FF33CC"/>
              </a:solidFill>
            </a:endParaRPr>
          </a:p>
          <a:p>
            <a:pPr marL="0" indent="0">
              <a:buNone/>
            </a:pPr>
            <a:r>
              <a:rPr lang="en-US" altLang="ja-JP" sz="1600" b="1" dirty="0" smtClean="0"/>
              <a:t>2. With </a:t>
            </a:r>
            <a:r>
              <a:rPr lang="en-US" altLang="ja-JP" sz="1600" b="1" dirty="0" err="1" smtClean="0"/>
              <a:t>Tx</a:t>
            </a:r>
            <a:r>
              <a:rPr lang="en-US" altLang="ja-JP" sz="1600" b="1" dirty="0" smtClean="0"/>
              <a:t> power of 1 -20 </a:t>
            </a:r>
            <a:r>
              <a:rPr lang="en-US" altLang="ja-JP" sz="1600" b="1" dirty="0" err="1" smtClean="0"/>
              <a:t>mW</a:t>
            </a:r>
            <a:endParaRPr lang="en-US" altLang="ja-JP" sz="1600" b="1" dirty="0" smtClean="0"/>
          </a:p>
          <a:p>
            <a:r>
              <a:rPr lang="en-US" altLang="ja-JP" sz="1600" b="1" dirty="0">
                <a:solidFill>
                  <a:srgbClr val="FF33CC"/>
                </a:solidFill>
              </a:rPr>
              <a:t>1MHz BW(5ch combined) (</a:t>
            </a:r>
            <a:r>
              <a:rPr lang="en-US" altLang="ja-JP" sz="1600" b="1" dirty="0" err="1">
                <a:solidFill>
                  <a:srgbClr val="FF33CC"/>
                </a:solidFill>
              </a:rPr>
              <a:t>Ch</a:t>
            </a:r>
            <a:r>
              <a:rPr lang="en-US" altLang="ja-JP" sz="1600" b="1" dirty="0">
                <a:solidFill>
                  <a:srgbClr val="FF33CC"/>
                </a:solidFill>
              </a:rPr>
              <a:t> 33~Ch 61) </a:t>
            </a:r>
          </a:p>
          <a:p>
            <a:r>
              <a:rPr lang="en-US" altLang="ja-JP" sz="1600" b="1" dirty="0">
                <a:solidFill>
                  <a:srgbClr val="060FBA"/>
                </a:solidFill>
              </a:rPr>
              <a:t>Each channel to start at “0” MHz – 1.2 MHz for signal transmission </a:t>
            </a:r>
            <a:r>
              <a:rPr lang="en-US" altLang="ja-JP" sz="1600" b="1" dirty="0" smtClean="0">
                <a:solidFill>
                  <a:srgbClr val="060FBA"/>
                </a:solidFill>
              </a:rPr>
              <a:t>bandwidth </a:t>
            </a:r>
            <a:r>
              <a:rPr lang="en-US" altLang="ja-JP" sz="1600" b="1" dirty="0" smtClean="0">
                <a:solidFill>
                  <a:srgbClr val="FF33CC"/>
                </a:solidFill>
              </a:rPr>
              <a:t>(to </a:t>
            </a:r>
            <a:r>
              <a:rPr lang="en-US" altLang="ja-JP" sz="1600" b="1" dirty="0">
                <a:solidFill>
                  <a:srgbClr val="FF33CC"/>
                </a:solidFill>
              </a:rPr>
              <a:t>coordinate USA frequency allocation)</a:t>
            </a:r>
          </a:p>
          <a:p>
            <a:r>
              <a:rPr lang="en-US" altLang="ja-JP" sz="1600" b="1" dirty="0">
                <a:solidFill>
                  <a:srgbClr val="FF33CC"/>
                </a:solidFill>
              </a:rPr>
              <a:t>			(Roll off filter (Alpha= 0.17 ) may work)</a:t>
            </a:r>
          </a:p>
          <a:p>
            <a:r>
              <a:rPr lang="en-US" altLang="ja-JP" sz="1600" b="1" dirty="0">
                <a:solidFill>
                  <a:srgbClr val="060FBA"/>
                </a:solidFill>
              </a:rPr>
              <a:t>Available channels</a:t>
            </a:r>
            <a:r>
              <a:rPr lang="ja-JP" altLang="en-US" sz="1600" b="1" dirty="0">
                <a:solidFill>
                  <a:srgbClr val="060FBA"/>
                </a:solidFill>
              </a:rPr>
              <a:t>：</a:t>
            </a:r>
            <a:r>
              <a:rPr lang="en-US" altLang="ja-JP" sz="1600" b="1" dirty="0">
                <a:solidFill>
                  <a:srgbClr val="060FBA"/>
                </a:solidFill>
              </a:rPr>
              <a:t>3 (</a:t>
            </a:r>
            <a:r>
              <a:rPr lang="en-US" altLang="ja-JP" sz="1600" b="1" dirty="0" err="1">
                <a:solidFill>
                  <a:srgbClr val="060FBA"/>
                </a:solidFill>
              </a:rPr>
              <a:t>ch.</a:t>
            </a:r>
            <a:r>
              <a:rPr lang="en-US" altLang="ja-JP" sz="1600" b="1" dirty="0">
                <a:solidFill>
                  <a:srgbClr val="060FBA"/>
                </a:solidFill>
              </a:rPr>
              <a:t> 33,34,5,36,37,ch. , ….)</a:t>
            </a:r>
            <a:endParaRPr lang="ja-JP" altLang="en-US" sz="1600" b="1" dirty="0">
              <a:solidFill>
                <a:srgbClr val="060FBA"/>
              </a:solidFill>
            </a:endParaRPr>
          </a:p>
          <a:p>
            <a:pPr marL="0" indent="0">
              <a:buNone/>
            </a:pPr>
            <a:r>
              <a:rPr lang="en-US" altLang="ja-JP" sz="1600" b="1" dirty="0" smtClean="0"/>
              <a:t>3. With </a:t>
            </a:r>
            <a:r>
              <a:rPr lang="en-US" altLang="ja-JP" sz="1600" b="1" dirty="0" err="1" smtClean="0"/>
              <a:t>Tx</a:t>
            </a:r>
            <a:r>
              <a:rPr lang="en-US" altLang="ja-JP" sz="1600" b="1" dirty="0" smtClean="0"/>
              <a:t> power of 1 </a:t>
            </a:r>
            <a:r>
              <a:rPr lang="en-US" altLang="ja-JP" sz="1600" b="1" dirty="0" err="1" smtClean="0"/>
              <a:t>mW</a:t>
            </a:r>
            <a:r>
              <a:rPr lang="en-US" altLang="ja-JP" sz="1600" b="1" dirty="0" smtClean="0"/>
              <a:t> or less</a:t>
            </a:r>
          </a:p>
          <a:p>
            <a:r>
              <a:rPr lang="en-US" altLang="ja-JP" sz="1600" b="1" dirty="0">
                <a:solidFill>
                  <a:srgbClr val="FF33CC"/>
                </a:solidFill>
              </a:rPr>
              <a:t>1MHz BW(5ch combined) (</a:t>
            </a:r>
            <a:r>
              <a:rPr lang="en-US" altLang="ja-JP" sz="1600" b="1" dirty="0" err="1">
                <a:solidFill>
                  <a:srgbClr val="FF33CC"/>
                </a:solidFill>
              </a:rPr>
              <a:t>Ch</a:t>
            </a:r>
            <a:r>
              <a:rPr lang="en-US" altLang="ja-JP" sz="1600" b="1" dirty="0">
                <a:solidFill>
                  <a:srgbClr val="FF33CC"/>
                </a:solidFill>
              </a:rPr>
              <a:t> 33~Ch 61) </a:t>
            </a:r>
          </a:p>
          <a:p>
            <a:r>
              <a:rPr lang="en-US" altLang="ja-JP" sz="1600" b="1" dirty="0" smtClean="0">
                <a:solidFill>
                  <a:srgbClr val="060FBA"/>
                </a:solidFill>
              </a:rPr>
              <a:t> </a:t>
            </a:r>
            <a:r>
              <a:rPr lang="en-US" altLang="ja-JP" sz="1600" b="1" dirty="0"/>
              <a:t>Each channel starts with “0” (922, 924,..) to coordinate USA Spectrum</a:t>
            </a:r>
          </a:p>
          <a:p>
            <a:r>
              <a:rPr lang="en-US" altLang="ja-JP" sz="1600" b="1" dirty="0" smtClean="0">
                <a:solidFill>
                  <a:srgbClr val="060FBA"/>
                </a:solidFill>
              </a:rPr>
              <a:t>Available </a:t>
            </a:r>
            <a:r>
              <a:rPr lang="en-US" altLang="ja-JP" sz="1600" b="1" dirty="0">
                <a:solidFill>
                  <a:srgbClr val="060FBA"/>
                </a:solidFill>
              </a:rPr>
              <a:t>channels</a:t>
            </a:r>
            <a:r>
              <a:rPr lang="ja-JP" altLang="en-US" sz="1600" b="1" dirty="0">
                <a:solidFill>
                  <a:srgbClr val="060FBA"/>
                </a:solidFill>
              </a:rPr>
              <a:t>：</a:t>
            </a:r>
            <a:r>
              <a:rPr lang="en-US" altLang="ja-JP" sz="1600" b="1" dirty="0">
                <a:solidFill>
                  <a:srgbClr val="060FBA"/>
                </a:solidFill>
              </a:rPr>
              <a:t>3 (</a:t>
            </a:r>
            <a:r>
              <a:rPr lang="en-US" altLang="ja-JP" sz="1600" b="1" dirty="0" err="1">
                <a:solidFill>
                  <a:srgbClr val="060FBA"/>
                </a:solidFill>
              </a:rPr>
              <a:t>ch.</a:t>
            </a:r>
            <a:r>
              <a:rPr lang="en-US" altLang="ja-JP" sz="1600" b="1" dirty="0">
                <a:solidFill>
                  <a:srgbClr val="060FBA"/>
                </a:solidFill>
              </a:rPr>
              <a:t> 33,34,5,36,37,ch. , ….)</a:t>
            </a:r>
            <a:endParaRPr lang="ja-JP" altLang="en-US" sz="1600" b="1" dirty="0">
              <a:solidFill>
                <a:srgbClr val="060FBA"/>
              </a:solidFill>
            </a:endParaRPr>
          </a:p>
          <a:p>
            <a:pPr marL="0" indent="0">
              <a:buNone/>
            </a:pPr>
            <a:endParaRPr lang="en-US" altLang="ja-JP" sz="1200" dirty="0" smtClean="0"/>
          </a:p>
        </p:txBody>
      </p:sp>
      <p:sp>
        <p:nvSpPr>
          <p:cNvPr id="5" name="フッター プレースホルダー 4"/>
          <p:cNvSpPr>
            <a:spLocks noGrp="1"/>
          </p:cNvSpPr>
          <p:nvPr>
            <p:ph type="ftr" sz="quarter" idx="11"/>
          </p:nvPr>
        </p:nvSpPr>
        <p:spPr/>
        <p:txBody>
          <a:bodyPr/>
          <a:lstStyle/>
          <a:p>
            <a:r>
              <a:rPr lang="en-US" altLang="ja-JP" smtClean="0"/>
              <a:t>&lt;Shu Kato&gt;, &lt;Tohoku University&gt;</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C6D41411-7A40-4426-BD0F-B2AC579E5127}" type="slidenum">
              <a:rPr lang="en-US" altLang="ja-JP" smtClean="0"/>
              <a:pPr/>
              <a:t>30</a:t>
            </a:fld>
            <a:endParaRPr lang="en-US" altLang="ja-JP"/>
          </a:p>
        </p:txBody>
      </p:sp>
      <p:sp>
        <p:nvSpPr>
          <p:cNvPr id="8" name="日付プレースホルダー 7"/>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161031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8680"/>
            <a:ext cx="8735888" cy="864096"/>
          </a:xfrm>
        </p:spPr>
        <p:txBody>
          <a:bodyPr>
            <a:normAutofit/>
          </a:bodyPr>
          <a:lstStyle/>
          <a:p>
            <a:r>
              <a:rPr lang="en-US" sz="2400" b="1" dirty="0" smtClean="0">
                <a:solidFill>
                  <a:srgbClr val="060FBA"/>
                </a:solidFill>
                <a:latin typeface="Arial" pitchFamily="34" charset="0"/>
                <a:cs typeface="Arial" pitchFamily="34" charset="0"/>
              </a:rPr>
              <a:t>A New 900 MHz Spectrum Allocation in Japan</a:t>
            </a:r>
            <a:br>
              <a:rPr lang="en-US" sz="2400" b="1" dirty="0" smtClean="0">
                <a:solidFill>
                  <a:srgbClr val="060FBA"/>
                </a:solidFill>
                <a:latin typeface="Arial" pitchFamily="34" charset="0"/>
                <a:cs typeface="Arial" pitchFamily="34" charset="0"/>
              </a:rPr>
            </a:br>
            <a:r>
              <a:rPr lang="en-US" sz="2400" b="1" dirty="0" smtClean="0">
                <a:solidFill>
                  <a:srgbClr val="060FBA"/>
                </a:solidFill>
                <a:latin typeface="Arial" pitchFamily="34" charset="0"/>
                <a:cs typeface="Arial" pitchFamily="34" charset="0"/>
              </a:rPr>
              <a:t>: 13.8 MHz </a:t>
            </a:r>
            <a:endParaRPr lang="en-US" sz="2400" b="1" dirty="0">
              <a:solidFill>
                <a:srgbClr val="060FBA"/>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r>
              <a:rPr lang="en-US" smtClean="0"/>
              <a:t>Slide </a:t>
            </a:r>
            <a:fld id="{8DA6D6A0-D746-48AC-B164-8E84BD9E1F4A}" type="slidenum">
              <a:rPr lang="en-US" smtClean="0"/>
              <a:pPr>
                <a:defRPr/>
              </a:pPr>
              <a:t>4</a:t>
            </a:fld>
            <a:endParaRPr lang="en-US" dirty="0"/>
          </a:p>
        </p:txBody>
      </p:sp>
      <p:graphicFrame>
        <p:nvGraphicFramePr>
          <p:cNvPr id="105" name="Table 104"/>
          <p:cNvGraphicFramePr>
            <a:graphicFrameLocks noGrp="1"/>
          </p:cNvGraphicFramePr>
          <p:nvPr>
            <p:extLst>
              <p:ext uri="{D42A27DB-BD31-4B8C-83A1-F6EECF244321}">
                <p14:modId xmlns:p14="http://schemas.microsoft.com/office/powerpoint/2010/main" val="1924544251"/>
              </p:ext>
            </p:extLst>
          </p:nvPr>
        </p:nvGraphicFramePr>
        <p:xfrm>
          <a:off x="4788024" y="4135982"/>
          <a:ext cx="3988677" cy="2317354"/>
        </p:xfrm>
        <a:graphic>
          <a:graphicData uri="http://schemas.openxmlformats.org/drawingml/2006/table">
            <a:tbl>
              <a:tblPr firstRow="1" bandRow="1">
                <a:tableStyleId>{5C22544A-7EE6-4342-B048-85BDC9FD1C3A}</a:tableStyleId>
              </a:tblPr>
              <a:tblGrid>
                <a:gridCol w="966716"/>
                <a:gridCol w="3021961"/>
              </a:tblGrid>
              <a:tr h="265856">
                <a:tc>
                  <a:txBody>
                    <a:bodyPr/>
                    <a:lstStyle/>
                    <a:p>
                      <a:r>
                        <a:rPr lang="en-US" sz="1200" b="1" dirty="0" smtClean="0">
                          <a:latin typeface="Arial" pitchFamily="34" charset="0"/>
                          <a:cs typeface="Arial" pitchFamily="34" charset="0"/>
                        </a:rPr>
                        <a:t>Country</a:t>
                      </a:r>
                      <a:endParaRPr lang="en-US" sz="1200" b="1" dirty="0">
                        <a:latin typeface="Arial" pitchFamily="34" charset="0"/>
                        <a:cs typeface="Arial" pitchFamily="34" charset="0"/>
                      </a:endParaRPr>
                    </a:p>
                  </a:txBody>
                  <a:tcPr/>
                </a:tc>
                <a:tc>
                  <a:txBody>
                    <a:bodyPr/>
                    <a:lstStyle/>
                    <a:p>
                      <a:r>
                        <a:rPr lang="en-US" sz="1200" b="1" dirty="0" err="1" smtClean="0">
                          <a:latin typeface="Arial" pitchFamily="34" charset="0"/>
                          <a:cs typeface="Arial" pitchFamily="34" charset="0"/>
                        </a:rPr>
                        <a:t>Tx</a:t>
                      </a:r>
                      <a:r>
                        <a:rPr lang="en-US" sz="1200" b="1" dirty="0" smtClean="0">
                          <a:latin typeface="Arial" pitchFamily="34" charset="0"/>
                          <a:cs typeface="Arial" pitchFamily="34" charset="0"/>
                        </a:rPr>
                        <a:t> power regulations</a:t>
                      </a:r>
                      <a:endParaRPr lang="en-US" sz="1200" b="1" dirty="0">
                        <a:latin typeface="Arial" pitchFamily="34" charset="0"/>
                        <a:cs typeface="Arial" pitchFamily="34" charset="0"/>
                      </a:endParaRPr>
                    </a:p>
                  </a:txBody>
                  <a:tcPr/>
                </a:tc>
              </a:tr>
              <a:tr h="507222">
                <a:tc>
                  <a:txBody>
                    <a:bodyPr/>
                    <a:lstStyle/>
                    <a:p>
                      <a:r>
                        <a:rPr lang="en-US" sz="1200" b="1" dirty="0" smtClean="0">
                          <a:latin typeface="Arial" pitchFamily="34" charset="0"/>
                          <a:cs typeface="Arial" pitchFamily="34" charset="0"/>
                        </a:rPr>
                        <a:t>USA</a:t>
                      </a:r>
                      <a:endParaRPr lang="en-US" sz="1200" b="1" dirty="0">
                        <a:latin typeface="Arial" pitchFamily="34" charset="0"/>
                        <a:cs typeface="Arial" pitchFamily="34" charset="0"/>
                      </a:endParaRPr>
                    </a:p>
                  </a:txBody>
                  <a:tcPr/>
                </a:tc>
                <a:tc>
                  <a:txBody>
                    <a:bodyPr/>
                    <a:lstStyle/>
                    <a:p>
                      <a:r>
                        <a:rPr lang="en-US" sz="1200" b="1" dirty="0" smtClean="0">
                          <a:latin typeface="Arial" pitchFamily="34" charset="0"/>
                          <a:cs typeface="Arial" pitchFamily="34" charset="0"/>
                        </a:rPr>
                        <a:t>Max </a:t>
                      </a:r>
                      <a:r>
                        <a:rPr lang="en-US" sz="1200" b="1" dirty="0" err="1" smtClean="0">
                          <a:latin typeface="Arial" pitchFamily="34" charset="0"/>
                          <a:cs typeface="Arial" pitchFamily="34" charset="0"/>
                        </a:rPr>
                        <a:t>e.r.p</a:t>
                      </a:r>
                      <a:r>
                        <a:rPr lang="en-US" sz="1200" b="1" dirty="0" smtClean="0">
                          <a:latin typeface="Arial" pitchFamily="34" charset="0"/>
                          <a:cs typeface="Arial" pitchFamily="34" charset="0"/>
                        </a:rPr>
                        <a:t>.</a:t>
                      </a:r>
                      <a:r>
                        <a:rPr lang="en-US" sz="1200" b="1" baseline="0" dirty="0" smtClean="0">
                          <a:latin typeface="Arial" pitchFamily="34" charset="0"/>
                          <a:cs typeface="Arial" pitchFamily="34" charset="0"/>
                        </a:rPr>
                        <a:t> &lt;= 1 W</a:t>
                      </a:r>
                      <a:endParaRPr lang="en-US" sz="1200" b="1" dirty="0">
                        <a:latin typeface="Arial" pitchFamily="34" charset="0"/>
                        <a:cs typeface="Arial" pitchFamily="34" charset="0"/>
                      </a:endParaRPr>
                    </a:p>
                  </a:txBody>
                  <a:tcPr/>
                </a:tc>
              </a:tr>
              <a:tr h="712852">
                <a:tc>
                  <a:txBody>
                    <a:bodyPr/>
                    <a:lstStyle/>
                    <a:p>
                      <a:r>
                        <a:rPr lang="en-US" sz="1200" b="1" dirty="0" smtClean="0">
                          <a:latin typeface="Arial" pitchFamily="34" charset="0"/>
                          <a:cs typeface="Arial" pitchFamily="34" charset="0"/>
                        </a:rPr>
                        <a:t>Korea</a:t>
                      </a:r>
                      <a:endParaRPr lang="en-US" sz="1200" b="1" dirty="0">
                        <a:latin typeface="Arial" pitchFamily="34" charset="0"/>
                        <a:cs typeface="Arial" pitchFamily="34" charset="0"/>
                      </a:endParaRPr>
                    </a:p>
                  </a:txBody>
                  <a:tcPr/>
                </a:tc>
                <a:tc>
                  <a:txBody>
                    <a:bodyPr/>
                    <a:lstStyle/>
                    <a:p>
                      <a:r>
                        <a:rPr lang="en-US" sz="1200" b="1" dirty="0" smtClean="0">
                          <a:latin typeface="Arial" pitchFamily="34" charset="0"/>
                          <a:cs typeface="Arial" pitchFamily="34" charset="0"/>
                        </a:rPr>
                        <a:t>3 </a:t>
                      </a:r>
                      <a:r>
                        <a:rPr lang="en-US" sz="1200" b="1" dirty="0" err="1" smtClean="0">
                          <a:latin typeface="Arial" pitchFamily="34" charset="0"/>
                          <a:cs typeface="Arial" pitchFamily="34" charset="0"/>
                        </a:rPr>
                        <a:t>mW</a:t>
                      </a:r>
                      <a:r>
                        <a:rPr lang="en-US" sz="1200" b="1" dirty="0" smtClean="0">
                          <a:latin typeface="Arial" pitchFamily="34" charset="0"/>
                          <a:cs typeface="Arial" pitchFamily="34" charset="0"/>
                        </a:rPr>
                        <a:t> or 10</a:t>
                      </a:r>
                      <a:r>
                        <a:rPr lang="en-US" sz="1200" b="1" baseline="0" dirty="0" smtClean="0">
                          <a:latin typeface="Arial" pitchFamily="34" charset="0"/>
                          <a:cs typeface="Arial" pitchFamily="34" charset="0"/>
                        </a:rPr>
                        <a:t> </a:t>
                      </a:r>
                      <a:r>
                        <a:rPr lang="en-US" sz="1200" b="1" baseline="0" dirty="0" err="1" smtClean="0">
                          <a:latin typeface="Arial" pitchFamily="34" charset="0"/>
                          <a:cs typeface="Arial" pitchFamily="34" charset="0"/>
                        </a:rPr>
                        <a:t>mW</a:t>
                      </a:r>
                      <a:r>
                        <a:rPr lang="en-US" sz="1200" b="1" baseline="0" dirty="0" smtClean="0">
                          <a:latin typeface="Arial" pitchFamily="34" charset="0"/>
                          <a:cs typeface="Arial" pitchFamily="34" charset="0"/>
                        </a:rPr>
                        <a:t> (920.6~923.5MHz and six 200 KHz channels below 920.6 MHz)</a:t>
                      </a:r>
                      <a:endParaRPr lang="en-US" sz="1200" b="1" dirty="0">
                        <a:latin typeface="Arial" pitchFamily="34" charset="0"/>
                        <a:cs typeface="Arial" pitchFamily="34" charset="0"/>
                      </a:endParaRPr>
                    </a:p>
                  </a:txBody>
                  <a:tcPr/>
                </a:tc>
              </a:tr>
              <a:tr h="797569">
                <a:tc>
                  <a:txBody>
                    <a:bodyPr/>
                    <a:lstStyle/>
                    <a:p>
                      <a:r>
                        <a:rPr lang="en-US" sz="1600" b="1" dirty="0" smtClean="0">
                          <a:solidFill>
                            <a:srgbClr val="FF33CC"/>
                          </a:solidFill>
                          <a:latin typeface="Arial" pitchFamily="34" charset="0"/>
                          <a:cs typeface="Arial" pitchFamily="34" charset="0"/>
                        </a:rPr>
                        <a:t>Japan</a:t>
                      </a:r>
                      <a:endParaRPr lang="en-US" sz="1600" b="1" dirty="0">
                        <a:solidFill>
                          <a:srgbClr val="FF33CC"/>
                        </a:solidFill>
                        <a:latin typeface="Arial" pitchFamily="34" charset="0"/>
                        <a:cs typeface="Arial" pitchFamily="34" charset="0"/>
                      </a:endParaRPr>
                    </a:p>
                  </a:txBody>
                  <a:tcPr/>
                </a:tc>
                <a:tc>
                  <a:txBody>
                    <a:bodyPr/>
                    <a:lstStyle/>
                    <a:p>
                      <a:r>
                        <a:rPr lang="en-US" sz="1600" b="1" dirty="0" smtClean="0">
                          <a:solidFill>
                            <a:srgbClr val="FF33CC"/>
                          </a:solidFill>
                          <a:latin typeface="Arial" pitchFamily="34" charset="0"/>
                          <a:cs typeface="Arial" pitchFamily="34" charset="0"/>
                        </a:rPr>
                        <a:t>1mW , 20 </a:t>
                      </a:r>
                      <a:r>
                        <a:rPr lang="en-US" sz="1600" b="1" dirty="0" err="1" smtClean="0">
                          <a:solidFill>
                            <a:srgbClr val="FF33CC"/>
                          </a:solidFill>
                          <a:latin typeface="Arial" pitchFamily="34" charset="0"/>
                          <a:cs typeface="Arial" pitchFamily="34" charset="0"/>
                        </a:rPr>
                        <a:t>mW</a:t>
                      </a:r>
                      <a:r>
                        <a:rPr lang="en-US" sz="1600" b="1" dirty="0" smtClean="0">
                          <a:solidFill>
                            <a:srgbClr val="FF33CC"/>
                          </a:solidFill>
                          <a:latin typeface="Arial" pitchFamily="34" charset="0"/>
                          <a:cs typeface="Arial" pitchFamily="34" charset="0"/>
                        </a:rPr>
                        <a:t> or 250 </a:t>
                      </a:r>
                      <a:r>
                        <a:rPr lang="en-US" sz="1600" b="1" dirty="0" err="1" smtClean="0">
                          <a:solidFill>
                            <a:srgbClr val="FF33CC"/>
                          </a:solidFill>
                          <a:latin typeface="Arial" pitchFamily="34" charset="0"/>
                          <a:cs typeface="Arial" pitchFamily="34" charset="0"/>
                        </a:rPr>
                        <a:t>mW</a:t>
                      </a:r>
                      <a:r>
                        <a:rPr lang="en-US" sz="1600" b="1" dirty="0" smtClean="0">
                          <a:solidFill>
                            <a:srgbClr val="FF33CC"/>
                          </a:solidFill>
                          <a:latin typeface="Arial" pitchFamily="34" charset="0"/>
                          <a:cs typeface="Arial" pitchFamily="34" charset="0"/>
                        </a:rPr>
                        <a:t> (915.9~929.7MHz)</a:t>
                      </a:r>
                    </a:p>
                    <a:p>
                      <a:r>
                        <a:rPr lang="en-US" sz="1600" b="1" dirty="0" smtClean="0">
                          <a:solidFill>
                            <a:srgbClr val="FF33CC"/>
                          </a:solidFill>
                          <a:latin typeface="Arial" pitchFamily="34" charset="0"/>
                          <a:cs typeface="Arial" pitchFamily="34" charset="0"/>
                        </a:rPr>
                        <a:t>Max BW = 1 MHz</a:t>
                      </a:r>
                      <a:endParaRPr lang="en-US" sz="1600" b="1" dirty="0">
                        <a:solidFill>
                          <a:srgbClr val="FF33CC"/>
                        </a:solidFill>
                        <a:latin typeface="Arial" pitchFamily="34" charset="0"/>
                        <a:cs typeface="Arial" pitchFamily="34" charset="0"/>
                      </a:endParaRPr>
                    </a:p>
                  </a:txBody>
                  <a:tcPr/>
                </a:tc>
              </a:tr>
            </a:tbl>
          </a:graphicData>
        </a:graphic>
      </p:graphicFrame>
      <p:grpSp>
        <p:nvGrpSpPr>
          <p:cNvPr id="3" name="グループ化 2"/>
          <p:cNvGrpSpPr/>
          <p:nvPr/>
        </p:nvGrpSpPr>
        <p:grpSpPr>
          <a:xfrm>
            <a:off x="395536" y="1484784"/>
            <a:ext cx="5052613" cy="2875493"/>
            <a:chOff x="3840230" y="2199650"/>
            <a:chExt cx="5052613" cy="2875493"/>
          </a:xfrm>
        </p:grpSpPr>
        <p:cxnSp>
          <p:nvCxnSpPr>
            <p:cNvPr id="116" name="Straight Arrow Connector 115"/>
            <p:cNvCxnSpPr/>
            <p:nvPr/>
          </p:nvCxnSpPr>
          <p:spPr bwMode="auto">
            <a:xfrm>
              <a:off x="6205251" y="4061460"/>
              <a:ext cx="2057400" cy="1588"/>
            </a:xfrm>
            <a:prstGeom prst="straightConnector1">
              <a:avLst/>
            </a:prstGeom>
            <a:solidFill>
              <a:schemeClr val="accent1"/>
            </a:solidFill>
            <a:ln w="12700" cap="flat" cmpd="sng" algn="ctr">
              <a:solidFill>
                <a:schemeClr val="tx1"/>
              </a:solidFill>
              <a:prstDash val="solid"/>
              <a:round/>
              <a:headEnd type="arrow" w="med" len="med"/>
              <a:tailEnd type="arrow"/>
            </a:ln>
            <a:effectLst/>
          </p:spPr>
        </p:cxnSp>
        <p:cxnSp>
          <p:nvCxnSpPr>
            <p:cNvPr id="8" name="Straight Connector 7"/>
            <p:cNvCxnSpPr/>
            <p:nvPr/>
          </p:nvCxnSpPr>
          <p:spPr bwMode="auto">
            <a:xfrm>
              <a:off x="3840230" y="2809250"/>
              <a:ext cx="4536128"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 name="Rectangle 8"/>
            <p:cNvSpPr/>
            <p:nvPr/>
          </p:nvSpPr>
          <p:spPr bwMode="auto">
            <a:xfrm>
              <a:off x="43377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bwMode="auto">
            <a:xfrm>
              <a:off x="44901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bwMode="auto">
            <a:xfrm>
              <a:off x="46425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bwMode="auto">
            <a:xfrm>
              <a:off x="47949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p:nvPr/>
          </p:nvSpPr>
          <p:spPr bwMode="auto">
            <a:xfrm>
              <a:off x="49473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bwMode="auto">
            <a:xfrm>
              <a:off x="50997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p:nvPr/>
          </p:nvSpPr>
          <p:spPr bwMode="auto">
            <a:xfrm>
              <a:off x="52521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5"/>
            <p:cNvSpPr/>
            <p:nvPr/>
          </p:nvSpPr>
          <p:spPr bwMode="auto">
            <a:xfrm>
              <a:off x="54045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p:nvPr/>
          </p:nvSpPr>
          <p:spPr bwMode="auto">
            <a:xfrm>
              <a:off x="40329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41853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p:nvPr/>
          </p:nvSpPr>
          <p:spPr bwMode="auto">
            <a:xfrm>
              <a:off x="58617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9"/>
            <p:cNvSpPr/>
            <p:nvPr/>
          </p:nvSpPr>
          <p:spPr bwMode="auto">
            <a:xfrm>
              <a:off x="60141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0"/>
            <p:cNvSpPr/>
            <p:nvPr/>
          </p:nvSpPr>
          <p:spPr bwMode="auto">
            <a:xfrm>
              <a:off x="61665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1"/>
            <p:cNvSpPr/>
            <p:nvPr/>
          </p:nvSpPr>
          <p:spPr bwMode="auto">
            <a:xfrm>
              <a:off x="63189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2"/>
            <p:cNvSpPr/>
            <p:nvPr/>
          </p:nvSpPr>
          <p:spPr bwMode="auto">
            <a:xfrm>
              <a:off x="64713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3"/>
            <p:cNvSpPr/>
            <p:nvPr/>
          </p:nvSpPr>
          <p:spPr bwMode="auto">
            <a:xfrm>
              <a:off x="66237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4"/>
            <p:cNvSpPr/>
            <p:nvPr/>
          </p:nvSpPr>
          <p:spPr bwMode="auto">
            <a:xfrm>
              <a:off x="67761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5"/>
            <p:cNvSpPr/>
            <p:nvPr/>
          </p:nvSpPr>
          <p:spPr bwMode="auto">
            <a:xfrm>
              <a:off x="69285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6"/>
            <p:cNvSpPr/>
            <p:nvPr/>
          </p:nvSpPr>
          <p:spPr bwMode="auto">
            <a:xfrm>
              <a:off x="55569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7"/>
            <p:cNvSpPr/>
            <p:nvPr/>
          </p:nvSpPr>
          <p:spPr bwMode="auto">
            <a:xfrm>
              <a:off x="57093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8"/>
            <p:cNvSpPr/>
            <p:nvPr/>
          </p:nvSpPr>
          <p:spPr bwMode="auto">
            <a:xfrm>
              <a:off x="70809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9"/>
            <p:cNvSpPr/>
            <p:nvPr/>
          </p:nvSpPr>
          <p:spPr bwMode="auto">
            <a:xfrm>
              <a:off x="72333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0"/>
            <p:cNvSpPr/>
            <p:nvPr/>
          </p:nvSpPr>
          <p:spPr bwMode="auto">
            <a:xfrm>
              <a:off x="73857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31"/>
            <p:cNvSpPr/>
            <p:nvPr/>
          </p:nvSpPr>
          <p:spPr bwMode="auto">
            <a:xfrm>
              <a:off x="75381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32"/>
            <p:cNvSpPr/>
            <p:nvPr/>
          </p:nvSpPr>
          <p:spPr bwMode="auto">
            <a:xfrm>
              <a:off x="76905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3"/>
            <p:cNvSpPr/>
            <p:nvPr/>
          </p:nvSpPr>
          <p:spPr bwMode="auto">
            <a:xfrm>
              <a:off x="78429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5" name="TextBox 34"/>
            <p:cNvSpPr txBox="1"/>
            <p:nvPr/>
          </p:nvSpPr>
          <p:spPr>
            <a:xfrm>
              <a:off x="3840230" y="2809250"/>
              <a:ext cx="458780" cy="307777"/>
            </a:xfrm>
            <a:prstGeom prst="rect">
              <a:avLst/>
            </a:prstGeom>
            <a:noFill/>
          </p:spPr>
          <p:txBody>
            <a:bodyPr wrap="none" rtlCol="0">
              <a:spAutoFit/>
            </a:bodyPr>
            <a:lstStyle/>
            <a:p>
              <a:r>
                <a:rPr lang="en-US" sz="1400" dirty="0" smtClean="0"/>
                <a:t>902</a:t>
              </a:r>
              <a:endParaRPr lang="en-US" sz="1400" dirty="0"/>
            </a:p>
          </p:txBody>
        </p:sp>
        <p:sp>
          <p:nvSpPr>
            <p:cNvPr id="36" name="TextBox 35"/>
            <p:cNvSpPr txBox="1"/>
            <p:nvPr/>
          </p:nvSpPr>
          <p:spPr>
            <a:xfrm>
              <a:off x="7955030" y="2809250"/>
              <a:ext cx="901209" cy="307777"/>
            </a:xfrm>
            <a:prstGeom prst="rect">
              <a:avLst/>
            </a:prstGeom>
            <a:noFill/>
          </p:spPr>
          <p:txBody>
            <a:bodyPr wrap="none" rtlCol="0">
              <a:spAutoFit/>
            </a:bodyPr>
            <a:lstStyle/>
            <a:p>
              <a:r>
                <a:rPr lang="en-US" sz="1400" b="1" dirty="0" smtClean="0">
                  <a:latin typeface="Arial" pitchFamily="34" charset="0"/>
                  <a:cs typeface="Arial" pitchFamily="34" charset="0"/>
                </a:rPr>
                <a:t>928 MHz</a:t>
              </a:r>
              <a:endParaRPr lang="en-US" sz="1400" b="1" dirty="0">
                <a:latin typeface="Arial" pitchFamily="34" charset="0"/>
                <a:cs typeface="Arial" pitchFamily="34" charset="0"/>
              </a:endParaRPr>
            </a:p>
          </p:txBody>
        </p:sp>
        <p:sp>
          <p:nvSpPr>
            <p:cNvPr id="38" name="Rectangle 37"/>
            <p:cNvSpPr/>
            <p:nvPr/>
          </p:nvSpPr>
          <p:spPr bwMode="auto">
            <a:xfrm>
              <a:off x="6314502" y="33426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8"/>
            <p:cNvSpPr/>
            <p:nvPr/>
          </p:nvSpPr>
          <p:spPr bwMode="auto">
            <a:xfrm>
              <a:off x="6466902" y="33426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9"/>
            <p:cNvSpPr/>
            <p:nvPr/>
          </p:nvSpPr>
          <p:spPr bwMode="auto">
            <a:xfrm>
              <a:off x="6619302" y="33426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40"/>
            <p:cNvSpPr/>
            <p:nvPr/>
          </p:nvSpPr>
          <p:spPr bwMode="auto">
            <a:xfrm>
              <a:off x="6771702" y="33426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41"/>
            <p:cNvSpPr/>
            <p:nvPr/>
          </p:nvSpPr>
          <p:spPr bwMode="auto">
            <a:xfrm>
              <a:off x="6924102" y="33426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42"/>
            <p:cNvSpPr/>
            <p:nvPr/>
          </p:nvSpPr>
          <p:spPr bwMode="auto">
            <a:xfrm>
              <a:off x="7076502" y="33426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43"/>
            <p:cNvSpPr/>
            <p:nvPr/>
          </p:nvSpPr>
          <p:spPr bwMode="auto">
            <a:xfrm>
              <a:off x="7228902" y="3342650"/>
              <a:ext cx="762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5" name="TextBox 44"/>
            <p:cNvSpPr txBox="1"/>
            <p:nvPr/>
          </p:nvSpPr>
          <p:spPr>
            <a:xfrm>
              <a:off x="6146840" y="3647450"/>
              <a:ext cx="482824" cy="307777"/>
            </a:xfrm>
            <a:prstGeom prst="rect">
              <a:avLst/>
            </a:prstGeom>
            <a:noFill/>
          </p:spPr>
          <p:txBody>
            <a:bodyPr wrap="none" rtlCol="0">
              <a:spAutoFit/>
            </a:bodyPr>
            <a:lstStyle/>
            <a:p>
              <a:r>
                <a:rPr lang="en-US" sz="1400" b="1" dirty="0" smtClean="0">
                  <a:latin typeface="Arial" pitchFamily="34" charset="0"/>
                  <a:cs typeface="Arial" pitchFamily="34" charset="0"/>
                </a:rPr>
                <a:t>917</a:t>
              </a:r>
              <a:endParaRPr lang="en-US" sz="1400" b="1" dirty="0">
                <a:latin typeface="Arial" pitchFamily="34" charset="0"/>
                <a:cs typeface="Arial" pitchFamily="34" charset="0"/>
              </a:endParaRPr>
            </a:p>
          </p:txBody>
        </p:sp>
        <p:sp>
          <p:nvSpPr>
            <p:cNvPr id="46" name="TextBox 45"/>
            <p:cNvSpPr txBox="1"/>
            <p:nvPr/>
          </p:nvSpPr>
          <p:spPr>
            <a:xfrm>
              <a:off x="7076502" y="3647450"/>
              <a:ext cx="631904" cy="307777"/>
            </a:xfrm>
            <a:prstGeom prst="rect">
              <a:avLst/>
            </a:prstGeom>
            <a:noFill/>
          </p:spPr>
          <p:txBody>
            <a:bodyPr wrap="none" rtlCol="0">
              <a:spAutoFit/>
            </a:bodyPr>
            <a:lstStyle/>
            <a:p>
              <a:r>
                <a:rPr lang="en-US" sz="1400" b="1" dirty="0" smtClean="0">
                  <a:latin typeface="Arial" pitchFamily="34" charset="0"/>
                  <a:cs typeface="Arial" pitchFamily="34" charset="0"/>
                </a:rPr>
                <a:t>923.5</a:t>
              </a:r>
              <a:endParaRPr lang="en-US" sz="1400" b="1" dirty="0">
                <a:latin typeface="Arial" pitchFamily="34" charset="0"/>
                <a:cs typeface="Arial" pitchFamily="34" charset="0"/>
              </a:endParaRPr>
            </a:p>
          </p:txBody>
        </p:sp>
        <p:cxnSp>
          <p:nvCxnSpPr>
            <p:cNvPr id="47" name="Straight Connector 46"/>
            <p:cNvCxnSpPr/>
            <p:nvPr/>
          </p:nvCxnSpPr>
          <p:spPr bwMode="auto">
            <a:xfrm rot="5400000">
              <a:off x="5133402" y="3533150"/>
              <a:ext cx="2057400" cy="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49" name="Rectangle 48"/>
            <p:cNvSpPr/>
            <p:nvPr/>
          </p:nvSpPr>
          <p:spPr bwMode="auto">
            <a:xfrm>
              <a:off x="6162102"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50" name="Rectangle 49"/>
            <p:cNvSpPr/>
            <p:nvPr/>
          </p:nvSpPr>
          <p:spPr bwMode="auto">
            <a:xfrm>
              <a:off x="6314502"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51" name="Rectangle 50"/>
            <p:cNvSpPr/>
            <p:nvPr/>
          </p:nvSpPr>
          <p:spPr bwMode="auto">
            <a:xfrm>
              <a:off x="6466902"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54" name="TextBox 53"/>
            <p:cNvSpPr txBox="1"/>
            <p:nvPr/>
          </p:nvSpPr>
          <p:spPr>
            <a:xfrm>
              <a:off x="8260939" y="4474592"/>
              <a:ext cx="631904" cy="307777"/>
            </a:xfrm>
            <a:prstGeom prst="rect">
              <a:avLst/>
            </a:prstGeom>
            <a:noFill/>
          </p:spPr>
          <p:txBody>
            <a:bodyPr wrap="none" rtlCol="0">
              <a:spAutoFit/>
            </a:bodyPr>
            <a:lstStyle/>
            <a:p>
              <a:r>
                <a:rPr lang="en-US" sz="1400" b="1" dirty="0" smtClean="0">
                  <a:solidFill>
                    <a:srgbClr val="FF33CC"/>
                  </a:solidFill>
                  <a:latin typeface="Arial" pitchFamily="34" charset="0"/>
                  <a:cs typeface="Arial" pitchFamily="34" charset="0"/>
                </a:rPr>
                <a:t>929.7</a:t>
              </a:r>
              <a:endParaRPr lang="en-US" sz="1400" b="1" dirty="0">
                <a:solidFill>
                  <a:srgbClr val="FF33CC"/>
                </a:solidFill>
                <a:latin typeface="Arial" pitchFamily="34" charset="0"/>
                <a:cs typeface="Arial" pitchFamily="34" charset="0"/>
              </a:endParaRPr>
            </a:p>
          </p:txBody>
        </p:sp>
        <p:cxnSp>
          <p:nvCxnSpPr>
            <p:cNvPr id="78" name="Straight Arrow Connector 77"/>
            <p:cNvCxnSpPr/>
            <p:nvPr/>
          </p:nvCxnSpPr>
          <p:spPr bwMode="auto">
            <a:xfrm>
              <a:off x="4037600" y="2352050"/>
              <a:ext cx="3962400" cy="1588"/>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79" name="TextBox 78"/>
            <p:cNvSpPr txBox="1"/>
            <p:nvPr/>
          </p:nvSpPr>
          <p:spPr>
            <a:xfrm>
              <a:off x="5669030" y="2199650"/>
              <a:ext cx="801823" cy="307777"/>
            </a:xfrm>
            <a:prstGeom prst="rect">
              <a:avLst/>
            </a:prstGeom>
            <a:solidFill>
              <a:schemeClr val="bg1"/>
            </a:solidFill>
          </p:spPr>
          <p:txBody>
            <a:bodyPr wrap="none" rtlCol="0">
              <a:spAutoFit/>
            </a:bodyPr>
            <a:lstStyle/>
            <a:p>
              <a:r>
                <a:rPr lang="en-US" sz="1400" b="1" dirty="0" smtClean="0">
                  <a:latin typeface="Arial" pitchFamily="34" charset="0"/>
                  <a:cs typeface="Arial" pitchFamily="34" charset="0"/>
                </a:rPr>
                <a:t>26 MHz</a:t>
              </a:r>
              <a:endParaRPr lang="en-US" sz="1400" b="1" dirty="0">
                <a:latin typeface="Arial" pitchFamily="34" charset="0"/>
                <a:cs typeface="Arial" pitchFamily="34" charset="0"/>
              </a:endParaRPr>
            </a:p>
          </p:txBody>
        </p:sp>
        <p:cxnSp>
          <p:nvCxnSpPr>
            <p:cNvPr id="80" name="Straight Arrow Connector 79"/>
            <p:cNvCxnSpPr/>
            <p:nvPr/>
          </p:nvCxnSpPr>
          <p:spPr bwMode="auto">
            <a:xfrm>
              <a:off x="6274174" y="3190250"/>
              <a:ext cx="1066800" cy="1588"/>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81" name="TextBox 80"/>
            <p:cNvSpPr txBox="1"/>
            <p:nvPr/>
          </p:nvSpPr>
          <p:spPr>
            <a:xfrm>
              <a:off x="6502774" y="3037850"/>
              <a:ext cx="851515" cy="307777"/>
            </a:xfrm>
            <a:prstGeom prst="rect">
              <a:avLst/>
            </a:prstGeom>
            <a:solidFill>
              <a:schemeClr val="bg1"/>
            </a:solidFill>
          </p:spPr>
          <p:txBody>
            <a:bodyPr wrap="none" rtlCol="0">
              <a:spAutoFit/>
            </a:bodyPr>
            <a:lstStyle/>
            <a:p>
              <a:r>
                <a:rPr lang="en-US" sz="1400" b="1" dirty="0" smtClean="0">
                  <a:latin typeface="Arial" pitchFamily="34" charset="0"/>
                  <a:cs typeface="Arial" pitchFamily="34" charset="0"/>
                </a:rPr>
                <a:t>6.5 MHz</a:t>
              </a:r>
              <a:endParaRPr lang="en-US" sz="1400" b="1" dirty="0">
                <a:latin typeface="Arial" pitchFamily="34" charset="0"/>
                <a:cs typeface="Arial" pitchFamily="34" charset="0"/>
              </a:endParaRPr>
            </a:p>
          </p:txBody>
        </p:sp>
        <p:sp>
          <p:nvSpPr>
            <p:cNvPr id="84" name="TextBox 83"/>
            <p:cNvSpPr txBox="1"/>
            <p:nvPr/>
          </p:nvSpPr>
          <p:spPr>
            <a:xfrm>
              <a:off x="5247702" y="2842260"/>
              <a:ext cx="1867819" cy="307777"/>
            </a:xfrm>
            <a:prstGeom prst="rect">
              <a:avLst/>
            </a:prstGeom>
            <a:solidFill>
              <a:schemeClr val="bg1"/>
            </a:solidFill>
          </p:spPr>
          <p:txBody>
            <a:bodyPr wrap="none" rtlCol="0">
              <a:spAutoFit/>
            </a:bodyPr>
            <a:lstStyle/>
            <a:p>
              <a:r>
                <a:rPr lang="en-US" sz="1400" b="1" dirty="0" smtClean="0">
                  <a:latin typeface="Arial" pitchFamily="34" charset="0"/>
                  <a:cs typeface="Arial" pitchFamily="34" charset="0"/>
                </a:rPr>
                <a:t>US (max </a:t>
              </a:r>
              <a:r>
                <a:rPr lang="en-US" sz="1400" b="1" dirty="0" err="1" smtClean="0">
                  <a:latin typeface="Arial" pitchFamily="34" charset="0"/>
                  <a:cs typeface="Arial" pitchFamily="34" charset="0"/>
                </a:rPr>
                <a:t>erp</a:t>
              </a:r>
              <a:r>
                <a:rPr lang="en-US" sz="1400" b="1" dirty="0" smtClean="0">
                  <a:latin typeface="Arial" pitchFamily="34" charset="0"/>
                  <a:cs typeface="Arial" pitchFamily="34" charset="0"/>
                </a:rPr>
                <a:t> &lt;=1 W)</a:t>
              </a:r>
              <a:endParaRPr lang="en-US" sz="1400" b="1" dirty="0">
                <a:latin typeface="Arial" pitchFamily="34" charset="0"/>
                <a:cs typeface="Arial" pitchFamily="34" charset="0"/>
              </a:endParaRPr>
            </a:p>
          </p:txBody>
        </p:sp>
        <p:sp>
          <p:nvSpPr>
            <p:cNvPr id="85" name="TextBox 84"/>
            <p:cNvSpPr txBox="1"/>
            <p:nvPr/>
          </p:nvSpPr>
          <p:spPr>
            <a:xfrm>
              <a:off x="5588374" y="3495050"/>
              <a:ext cx="692818" cy="307777"/>
            </a:xfrm>
            <a:prstGeom prst="rect">
              <a:avLst/>
            </a:prstGeom>
            <a:solidFill>
              <a:schemeClr val="bg1"/>
            </a:solidFill>
          </p:spPr>
          <p:txBody>
            <a:bodyPr wrap="none" rtlCol="0">
              <a:spAutoFit/>
            </a:bodyPr>
            <a:lstStyle/>
            <a:p>
              <a:r>
                <a:rPr lang="en-US" sz="1400" b="1" dirty="0" smtClean="0">
                  <a:latin typeface="Arial" pitchFamily="34" charset="0"/>
                  <a:cs typeface="Arial" pitchFamily="34" charset="0"/>
                </a:rPr>
                <a:t>Korea</a:t>
              </a:r>
              <a:endParaRPr lang="en-US" sz="1400" b="1" dirty="0">
                <a:latin typeface="Arial" pitchFamily="34" charset="0"/>
                <a:cs typeface="Arial" pitchFamily="34" charset="0"/>
              </a:endParaRPr>
            </a:p>
          </p:txBody>
        </p:sp>
        <p:sp>
          <p:nvSpPr>
            <p:cNvPr id="86" name="TextBox 85"/>
            <p:cNvSpPr txBox="1"/>
            <p:nvPr/>
          </p:nvSpPr>
          <p:spPr>
            <a:xfrm>
              <a:off x="5552502" y="4333250"/>
              <a:ext cx="700833" cy="307777"/>
            </a:xfrm>
            <a:prstGeom prst="rect">
              <a:avLst/>
            </a:prstGeom>
            <a:solidFill>
              <a:schemeClr val="bg1"/>
            </a:solidFill>
          </p:spPr>
          <p:txBody>
            <a:bodyPr wrap="none" rtlCol="0">
              <a:spAutoFit/>
            </a:bodyPr>
            <a:lstStyle/>
            <a:p>
              <a:r>
                <a:rPr lang="en-US" sz="1400" b="1" dirty="0" smtClean="0">
                  <a:solidFill>
                    <a:srgbClr val="FF33CC"/>
                  </a:solidFill>
                  <a:latin typeface="Arial" pitchFamily="34" charset="0"/>
                  <a:cs typeface="Arial" pitchFamily="34" charset="0"/>
                </a:rPr>
                <a:t>Japan</a:t>
              </a:r>
            </a:p>
          </p:txBody>
        </p:sp>
        <p:sp>
          <p:nvSpPr>
            <p:cNvPr id="87" name="Rectangle 86"/>
            <p:cNvSpPr/>
            <p:nvPr/>
          </p:nvSpPr>
          <p:spPr bwMode="auto">
            <a:xfrm>
              <a:off x="7544719"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88" name="Rectangle 87"/>
            <p:cNvSpPr/>
            <p:nvPr/>
          </p:nvSpPr>
          <p:spPr bwMode="auto">
            <a:xfrm>
              <a:off x="7697119"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89" name="Rectangle 88"/>
            <p:cNvSpPr/>
            <p:nvPr/>
          </p:nvSpPr>
          <p:spPr bwMode="auto">
            <a:xfrm>
              <a:off x="7849519"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90" name="Rectangle 89"/>
            <p:cNvSpPr/>
            <p:nvPr/>
          </p:nvSpPr>
          <p:spPr bwMode="auto">
            <a:xfrm>
              <a:off x="8154318" y="4180850"/>
              <a:ext cx="141383"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93" name="Rectangle 92"/>
            <p:cNvSpPr/>
            <p:nvPr/>
          </p:nvSpPr>
          <p:spPr bwMode="auto">
            <a:xfrm>
              <a:off x="8001919"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94" name="Rectangle 93"/>
            <p:cNvSpPr/>
            <p:nvPr/>
          </p:nvSpPr>
          <p:spPr bwMode="auto">
            <a:xfrm>
              <a:off x="7392319"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95" name="Rectangle 94"/>
            <p:cNvSpPr/>
            <p:nvPr/>
          </p:nvSpPr>
          <p:spPr bwMode="auto">
            <a:xfrm>
              <a:off x="7239919"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cxnSp>
          <p:nvCxnSpPr>
            <p:cNvPr id="96" name="Straight Connector 95"/>
            <p:cNvCxnSpPr/>
            <p:nvPr/>
          </p:nvCxnSpPr>
          <p:spPr bwMode="auto">
            <a:xfrm rot="5400000" flipH="1" flipV="1">
              <a:off x="7724004" y="3925366"/>
              <a:ext cx="0" cy="112056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7" name="Rectangle 96"/>
            <p:cNvSpPr/>
            <p:nvPr/>
          </p:nvSpPr>
          <p:spPr bwMode="auto">
            <a:xfrm>
              <a:off x="6619302"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98" name="Rectangle 97"/>
            <p:cNvSpPr/>
            <p:nvPr/>
          </p:nvSpPr>
          <p:spPr bwMode="auto">
            <a:xfrm>
              <a:off x="6771702"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99" name="Rectangle 98"/>
            <p:cNvSpPr/>
            <p:nvPr/>
          </p:nvSpPr>
          <p:spPr bwMode="auto">
            <a:xfrm>
              <a:off x="6924102"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100" name="Rectangle 99"/>
            <p:cNvSpPr/>
            <p:nvPr/>
          </p:nvSpPr>
          <p:spPr bwMode="auto">
            <a:xfrm>
              <a:off x="7076502"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104" name="Rectangle 103"/>
            <p:cNvSpPr/>
            <p:nvPr/>
          </p:nvSpPr>
          <p:spPr>
            <a:xfrm>
              <a:off x="5943955" y="4798144"/>
              <a:ext cx="1505540" cy="276999"/>
            </a:xfrm>
            <a:prstGeom prst="rect">
              <a:avLst/>
            </a:prstGeom>
          </p:spPr>
          <p:txBody>
            <a:bodyPr wrap="none">
              <a:spAutoFit/>
            </a:bodyPr>
            <a:lstStyle/>
            <a:p>
              <a:r>
                <a:rPr lang="en-US" sz="1200" b="1" dirty="0" smtClean="0">
                  <a:solidFill>
                    <a:srgbClr val="FF33CC"/>
                  </a:solidFill>
                  <a:latin typeface="Arial" pitchFamily="34" charset="0"/>
                  <a:cs typeface="Arial" pitchFamily="34" charset="0"/>
                </a:rPr>
                <a:t>(Max BW = 1MHz) </a:t>
              </a:r>
              <a:endParaRPr lang="en-US" sz="1200" b="1" dirty="0">
                <a:solidFill>
                  <a:srgbClr val="FF33CC"/>
                </a:solidFill>
                <a:latin typeface="Arial" pitchFamily="34" charset="0"/>
                <a:cs typeface="Arial" pitchFamily="34" charset="0"/>
              </a:endParaRPr>
            </a:p>
          </p:txBody>
        </p:sp>
        <p:sp>
          <p:nvSpPr>
            <p:cNvPr id="106" name="TextBox 105"/>
            <p:cNvSpPr txBox="1"/>
            <p:nvPr/>
          </p:nvSpPr>
          <p:spPr>
            <a:xfrm>
              <a:off x="5781102" y="4518660"/>
              <a:ext cx="631904" cy="307777"/>
            </a:xfrm>
            <a:prstGeom prst="rect">
              <a:avLst/>
            </a:prstGeom>
            <a:noFill/>
          </p:spPr>
          <p:txBody>
            <a:bodyPr wrap="none" rtlCol="0">
              <a:spAutoFit/>
            </a:bodyPr>
            <a:lstStyle/>
            <a:p>
              <a:r>
                <a:rPr lang="en-US" sz="1400" b="1" dirty="0" smtClean="0">
                  <a:solidFill>
                    <a:srgbClr val="FF33CC"/>
                  </a:solidFill>
                  <a:latin typeface="Arial" pitchFamily="34" charset="0"/>
                  <a:cs typeface="Arial" pitchFamily="34" charset="0"/>
                </a:rPr>
                <a:t>915.9</a:t>
              </a:r>
              <a:endParaRPr lang="en-US" sz="1400" b="1" dirty="0">
                <a:solidFill>
                  <a:srgbClr val="FF33CC"/>
                </a:solidFill>
                <a:latin typeface="Arial" pitchFamily="34" charset="0"/>
                <a:cs typeface="Arial" pitchFamily="34" charset="0"/>
              </a:endParaRPr>
            </a:p>
          </p:txBody>
        </p:sp>
        <p:cxnSp>
          <p:nvCxnSpPr>
            <p:cNvPr id="107" name="Straight Connector 106"/>
            <p:cNvCxnSpPr/>
            <p:nvPr/>
          </p:nvCxnSpPr>
          <p:spPr bwMode="auto">
            <a:xfrm rot="5400000">
              <a:off x="6962202" y="3642360"/>
              <a:ext cx="2057400" cy="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01" name="TextBox 100"/>
            <p:cNvSpPr txBox="1"/>
            <p:nvPr/>
          </p:nvSpPr>
          <p:spPr>
            <a:xfrm>
              <a:off x="7305102" y="4561850"/>
              <a:ext cx="901209" cy="307777"/>
            </a:xfrm>
            <a:prstGeom prst="rect">
              <a:avLst/>
            </a:prstGeom>
            <a:noFill/>
          </p:spPr>
          <p:txBody>
            <a:bodyPr wrap="none" rtlCol="0">
              <a:spAutoFit/>
            </a:bodyPr>
            <a:lstStyle/>
            <a:p>
              <a:r>
                <a:rPr lang="en-US" sz="1400" b="1" dirty="0" smtClean="0">
                  <a:solidFill>
                    <a:srgbClr val="FF33CC"/>
                  </a:solidFill>
                  <a:latin typeface="Arial" pitchFamily="34" charset="0"/>
                  <a:cs typeface="Arial" pitchFamily="34" charset="0"/>
                </a:rPr>
                <a:t>928 MHz</a:t>
              </a:r>
              <a:endParaRPr lang="en-US" sz="1400" b="1" dirty="0">
                <a:solidFill>
                  <a:srgbClr val="FF33CC"/>
                </a:solidFill>
                <a:latin typeface="Arial" pitchFamily="34" charset="0"/>
                <a:cs typeface="Arial" pitchFamily="34" charset="0"/>
              </a:endParaRPr>
            </a:p>
          </p:txBody>
        </p:sp>
        <p:sp>
          <p:nvSpPr>
            <p:cNvPr id="108" name="Rectangle 107"/>
            <p:cNvSpPr/>
            <p:nvPr/>
          </p:nvSpPr>
          <p:spPr bwMode="auto">
            <a:xfrm>
              <a:off x="4028502" y="2504409"/>
              <a:ext cx="3962400"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109" name="Rectangle 108"/>
            <p:cNvSpPr/>
            <p:nvPr/>
          </p:nvSpPr>
          <p:spPr bwMode="auto">
            <a:xfrm>
              <a:off x="6325519" y="3342609"/>
              <a:ext cx="990600"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109"/>
            <p:cNvSpPr/>
            <p:nvPr/>
          </p:nvSpPr>
          <p:spPr bwMode="auto">
            <a:xfrm>
              <a:off x="6173119" y="4180809"/>
              <a:ext cx="2133600"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114" name="TextBox 113"/>
            <p:cNvSpPr txBox="1"/>
            <p:nvPr/>
          </p:nvSpPr>
          <p:spPr>
            <a:xfrm>
              <a:off x="6771702" y="3909060"/>
              <a:ext cx="950901" cy="307777"/>
            </a:xfrm>
            <a:prstGeom prst="rect">
              <a:avLst/>
            </a:prstGeom>
            <a:solidFill>
              <a:schemeClr val="bg1"/>
            </a:solidFill>
          </p:spPr>
          <p:txBody>
            <a:bodyPr wrap="none" rtlCol="0">
              <a:spAutoFit/>
            </a:bodyPr>
            <a:lstStyle/>
            <a:p>
              <a:r>
                <a:rPr lang="en-US" sz="1400" b="1" dirty="0" smtClean="0">
                  <a:solidFill>
                    <a:srgbClr val="FF33CC"/>
                  </a:solidFill>
                  <a:latin typeface="Arial" pitchFamily="34" charset="0"/>
                  <a:cs typeface="Arial" pitchFamily="34" charset="0"/>
                </a:rPr>
                <a:t>13.8 MHz</a:t>
              </a:r>
              <a:endParaRPr lang="en-US" sz="1400" b="1" dirty="0">
                <a:solidFill>
                  <a:srgbClr val="FF33CC"/>
                </a:solidFill>
                <a:latin typeface="Arial" pitchFamily="34" charset="0"/>
                <a:cs typeface="Arial" pitchFamily="34" charset="0"/>
              </a:endParaRPr>
            </a:p>
          </p:txBody>
        </p:sp>
      </p:gr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日付プレースホルダー 4"/>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3787300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24" y="1096282"/>
            <a:ext cx="8055492" cy="483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96" y="5719858"/>
            <a:ext cx="7687904" cy="76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179512" y="550421"/>
            <a:ext cx="8568952" cy="523220"/>
          </a:xfrm>
          <a:prstGeom prst="rect">
            <a:avLst/>
          </a:prstGeom>
          <a:noFill/>
        </p:spPr>
        <p:txBody>
          <a:bodyPr wrap="square" rtlCol="0">
            <a:spAutoFit/>
          </a:bodyPr>
          <a:lstStyle/>
          <a:p>
            <a:r>
              <a:rPr kumimoji="1" lang="en-US" altLang="ja-JP" sz="1600" b="1" dirty="0" smtClean="0">
                <a:solidFill>
                  <a:srgbClr val="060FBA"/>
                </a:solidFill>
              </a:rPr>
              <a:t>900 MHz Available Channels in Japan </a:t>
            </a:r>
            <a:r>
              <a:rPr lang="en-US" altLang="ja-JP" sz="1600" b="1" dirty="0">
                <a:solidFill>
                  <a:srgbClr val="FF33CC"/>
                </a:solidFill>
                <a:latin typeface="Arial" pitchFamily="34" charset="0"/>
                <a:cs typeface="Arial" pitchFamily="34" charset="0"/>
              </a:rPr>
              <a:t>(</a:t>
            </a:r>
            <a:r>
              <a:rPr lang="en-US" altLang="ja-JP" sz="1600" b="1" dirty="0" smtClean="0">
                <a:solidFill>
                  <a:srgbClr val="FF33CC"/>
                </a:solidFill>
                <a:latin typeface="Arial" pitchFamily="34" charset="0"/>
                <a:cs typeface="Arial" pitchFamily="34" charset="0"/>
              </a:rPr>
              <a:t>915.9~928.1MHz)</a:t>
            </a:r>
            <a:r>
              <a:rPr kumimoji="1" lang="en-US" altLang="ja-JP" sz="1600" b="1" dirty="0" smtClean="0">
                <a:solidFill>
                  <a:srgbClr val="060FBA"/>
                </a:solidFill>
              </a:rPr>
              <a:t>(</a:t>
            </a:r>
            <a:r>
              <a:rPr kumimoji="1" lang="en-US" altLang="ja-JP" sz="1600" b="1" dirty="0" smtClean="0">
                <a:solidFill>
                  <a:srgbClr val="FF33CC"/>
                </a:solidFill>
              </a:rPr>
              <a:t>200 KHz BW/unit channel</a:t>
            </a:r>
            <a:r>
              <a:rPr kumimoji="1" lang="en-US" altLang="ja-JP" sz="1600" b="1" dirty="0" smtClean="0">
                <a:solidFill>
                  <a:srgbClr val="060FBA"/>
                </a:solidFill>
              </a:rPr>
              <a:t>)</a:t>
            </a:r>
            <a:endParaRPr kumimoji="1" lang="en-US" altLang="ja-JP" sz="1400" b="1" dirty="0" smtClean="0">
              <a:solidFill>
                <a:srgbClr val="060FBA"/>
              </a:solidFill>
            </a:endParaRPr>
          </a:p>
          <a:p>
            <a:r>
              <a:rPr lang="en-US" altLang="ja-JP" b="1" dirty="0" err="1" smtClean="0">
                <a:solidFill>
                  <a:srgbClr val="FF33CC"/>
                </a:solidFill>
              </a:rPr>
              <a:t>Tx</a:t>
            </a:r>
            <a:r>
              <a:rPr lang="en-US" altLang="ja-JP" b="1" dirty="0" smtClean="0">
                <a:solidFill>
                  <a:srgbClr val="FF33CC"/>
                </a:solidFill>
              </a:rPr>
              <a:t> Power= 1 </a:t>
            </a:r>
            <a:r>
              <a:rPr lang="en-US" altLang="ja-JP" b="1" dirty="0" err="1" smtClean="0">
                <a:solidFill>
                  <a:srgbClr val="FF33CC"/>
                </a:solidFill>
              </a:rPr>
              <a:t>mW</a:t>
            </a:r>
            <a:r>
              <a:rPr lang="en-US" altLang="ja-JP" b="1" dirty="0" smtClean="0">
                <a:solidFill>
                  <a:srgbClr val="FF33CC"/>
                </a:solidFill>
              </a:rPr>
              <a:t> or less</a:t>
            </a:r>
            <a:endParaRPr kumimoji="1" lang="ja-JP" altLang="en-US" b="1" dirty="0">
              <a:solidFill>
                <a:srgbClr val="FF33CC"/>
              </a:solidFill>
            </a:endParaRPr>
          </a:p>
        </p:txBody>
      </p:sp>
      <p:sp>
        <p:nvSpPr>
          <p:cNvPr id="3" name="フッター プレースホルダー 2"/>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3CC51840-E056-40D1-8D7C-AACDEE9FEEB4}" type="slidenum">
              <a:rPr lang="en-US" altLang="ja-JP" smtClean="0"/>
              <a:pPr/>
              <a:t>5</a:t>
            </a:fld>
            <a:endParaRPr lang="en-US" altLang="ja-JP"/>
          </a:p>
        </p:txBody>
      </p:sp>
      <p:sp>
        <p:nvSpPr>
          <p:cNvPr id="5" name="日付プレースホルダー 4"/>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3062245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25" y="1556792"/>
            <a:ext cx="854975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683567" y="838453"/>
            <a:ext cx="8163307" cy="553998"/>
          </a:xfrm>
          <a:prstGeom prst="rect">
            <a:avLst/>
          </a:prstGeom>
        </p:spPr>
        <p:txBody>
          <a:bodyPr wrap="square">
            <a:spAutoFit/>
          </a:bodyPr>
          <a:lstStyle/>
          <a:p>
            <a:r>
              <a:rPr lang="en-US" altLang="ja-JP" sz="1600" b="1" dirty="0">
                <a:solidFill>
                  <a:srgbClr val="060FBA"/>
                </a:solidFill>
              </a:rPr>
              <a:t>900 MHz Available Channels in Japan </a:t>
            </a:r>
            <a:r>
              <a:rPr lang="en-US" altLang="ja-JP" sz="1600" b="1" dirty="0">
                <a:solidFill>
                  <a:srgbClr val="FF33CC"/>
                </a:solidFill>
                <a:latin typeface="Arial" pitchFamily="34" charset="0"/>
                <a:cs typeface="Arial" pitchFamily="34" charset="0"/>
              </a:rPr>
              <a:t>(</a:t>
            </a:r>
            <a:r>
              <a:rPr lang="en-US" altLang="ja-JP" sz="1600" b="1" dirty="0" smtClean="0">
                <a:solidFill>
                  <a:srgbClr val="FF33CC"/>
                </a:solidFill>
                <a:latin typeface="Arial" pitchFamily="34" charset="0"/>
                <a:cs typeface="Arial" pitchFamily="34" charset="0"/>
              </a:rPr>
              <a:t>928.1~929.7MHz)</a:t>
            </a:r>
            <a:r>
              <a:rPr lang="en-US" altLang="ja-JP" sz="1600" b="1" dirty="0" smtClean="0">
                <a:solidFill>
                  <a:srgbClr val="060FBA"/>
                </a:solidFill>
              </a:rPr>
              <a:t>(100 </a:t>
            </a:r>
            <a:r>
              <a:rPr lang="en-US" altLang="ja-JP" sz="1600" b="1" dirty="0">
                <a:solidFill>
                  <a:srgbClr val="060FBA"/>
                </a:solidFill>
              </a:rPr>
              <a:t>KHz BW/unit channel</a:t>
            </a:r>
            <a:r>
              <a:rPr lang="en-US" altLang="ja-JP" sz="1600" b="1" dirty="0" smtClean="0">
                <a:solidFill>
                  <a:srgbClr val="060FBA"/>
                </a:solidFill>
              </a:rPr>
              <a:t>)</a:t>
            </a:r>
          </a:p>
          <a:p>
            <a:r>
              <a:rPr lang="en-US" altLang="ja-JP" sz="1400" b="1" dirty="0" err="1" smtClean="0">
                <a:solidFill>
                  <a:srgbClr val="060FBA"/>
                </a:solidFill>
              </a:rPr>
              <a:t>Tx</a:t>
            </a:r>
            <a:r>
              <a:rPr lang="en-US" altLang="ja-JP" sz="1400" b="1" dirty="0" smtClean="0">
                <a:solidFill>
                  <a:srgbClr val="060FBA"/>
                </a:solidFill>
              </a:rPr>
              <a:t> Power:  </a:t>
            </a:r>
            <a:r>
              <a:rPr lang="en-US" altLang="ja-JP" sz="1400" b="1" dirty="0" smtClean="0">
                <a:solidFill>
                  <a:srgbClr val="FF33CC"/>
                </a:solidFill>
              </a:rPr>
              <a:t>1 </a:t>
            </a:r>
            <a:r>
              <a:rPr lang="en-US" altLang="ja-JP" sz="1400" b="1" dirty="0" err="1" smtClean="0">
                <a:solidFill>
                  <a:srgbClr val="FF33CC"/>
                </a:solidFill>
              </a:rPr>
              <a:t>mW</a:t>
            </a:r>
            <a:r>
              <a:rPr lang="en-US" altLang="ja-JP" sz="1400" b="1" dirty="0" smtClean="0">
                <a:solidFill>
                  <a:srgbClr val="FF33CC"/>
                </a:solidFill>
              </a:rPr>
              <a:t> or less</a:t>
            </a:r>
            <a:endParaRPr lang="ja-JP" altLang="en-US" sz="1400" b="1" dirty="0">
              <a:solidFill>
                <a:srgbClr val="FF33CC"/>
              </a:solidFill>
            </a:endParaRPr>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3CC51840-E056-40D1-8D7C-AACDEE9FEEB4}" type="slidenum">
              <a:rPr lang="en-US" altLang="ja-JP" smtClean="0"/>
              <a:pPr/>
              <a:t>6</a:t>
            </a:fld>
            <a:endParaRPr lang="en-US" altLang="ja-JP"/>
          </a:p>
        </p:txBody>
      </p:sp>
      <p:sp>
        <p:nvSpPr>
          <p:cNvPr id="5" name="日付プレースホルダー 4"/>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2965613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99156" y="694437"/>
            <a:ext cx="6636176" cy="523220"/>
          </a:xfrm>
          <a:prstGeom prst="rect">
            <a:avLst/>
          </a:prstGeom>
        </p:spPr>
        <p:txBody>
          <a:bodyPr wrap="none">
            <a:spAutoFit/>
          </a:bodyPr>
          <a:lstStyle/>
          <a:p>
            <a:pPr algn="ctr"/>
            <a:r>
              <a:rPr lang="en-US" altLang="ja-JP" sz="2800" b="1" dirty="0" smtClean="0">
                <a:solidFill>
                  <a:srgbClr val="060FBA"/>
                </a:solidFill>
                <a:latin typeface="Arial" pitchFamily="34" charset="0"/>
                <a:cs typeface="Arial" pitchFamily="34" charset="0"/>
              </a:rPr>
              <a:t>Classification by Transmission Power</a:t>
            </a:r>
            <a:endParaRPr lang="en-US" altLang="ja-JP" sz="2800" b="1" dirty="0">
              <a:solidFill>
                <a:srgbClr val="060FBA"/>
              </a:solidFill>
              <a:latin typeface="Arial" pitchFamily="34" charset="0"/>
              <a:cs typeface="Arial" pitchFamily="34" charset="0"/>
            </a:endParaRPr>
          </a:p>
        </p:txBody>
      </p:sp>
      <p:sp>
        <p:nvSpPr>
          <p:cNvPr id="4" name="テキスト ボックス 3"/>
          <p:cNvSpPr txBox="1"/>
          <p:nvPr/>
        </p:nvSpPr>
        <p:spPr>
          <a:xfrm>
            <a:off x="179513" y="1988840"/>
            <a:ext cx="8964488" cy="1200329"/>
          </a:xfrm>
          <a:prstGeom prst="rect">
            <a:avLst/>
          </a:prstGeom>
          <a:noFill/>
        </p:spPr>
        <p:txBody>
          <a:bodyPr wrap="square" rtlCol="0">
            <a:spAutoFit/>
          </a:bodyPr>
          <a:lstStyle/>
          <a:p>
            <a:r>
              <a:rPr kumimoji="1" lang="en-US" altLang="ja-JP" sz="2400" dirty="0" smtClean="0"/>
              <a:t>Case 1: Output power= 250 </a:t>
            </a:r>
            <a:r>
              <a:rPr kumimoji="1" lang="en-US" altLang="ja-JP" sz="2400" dirty="0" err="1" smtClean="0"/>
              <a:t>mW</a:t>
            </a:r>
            <a:r>
              <a:rPr kumimoji="1" lang="en-US" altLang="ja-JP" sz="2400" dirty="0" smtClean="0"/>
              <a:t> (</a:t>
            </a:r>
            <a:r>
              <a:rPr kumimoji="1" lang="en-US" altLang="ja-JP" sz="2400" b="1" dirty="0" err="1" smtClean="0">
                <a:solidFill>
                  <a:srgbClr val="060FBA"/>
                </a:solidFill>
              </a:rPr>
              <a:t>ch.</a:t>
            </a:r>
            <a:r>
              <a:rPr kumimoji="1" lang="en-US" altLang="ja-JP" sz="2400" b="1" dirty="0" smtClean="0">
                <a:solidFill>
                  <a:srgbClr val="060FBA"/>
                </a:solidFill>
              </a:rPr>
              <a:t> 24 - 38</a:t>
            </a:r>
            <a:r>
              <a:rPr kumimoji="1" lang="en-US" altLang="ja-JP" sz="2400" dirty="0" smtClean="0"/>
              <a:t>)</a:t>
            </a:r>
          </a:p>
          <a:p>
            <a:r>
              <a:rPr lang="en-US" altLang="ja-JP" sz="2400" dirty="0" smtClean="0"/>
              <a:t>Case 2: </a:t>
            </a:r>
            <a:r>
              <a:rPr lang="en-US" altLang="ja-JP" sz="2400" dirty="0"/>
              <a:t>Output power= </a:t>
            </a:r>
            <a:r>
              <a:rPr lang="en-US" altLang="ja-JP" sz="2400" dirty="0" smtClean="0"/>
              <a:t>1 - 20 </a:t>
            </a:r>
            <a:r>
              <a:rPr lang="en-US" altLang="ja-JP" sz="2400" dirty="0" err="1" smtClean="0"/>
              <a:t>mW</a:t>
            </a:r>
            <a:r>
              <a:rPr lang="en-US" altLang="ja-JP" sz="2400" dirty="0" smtClean="0"/>
              <a:t> </a:t>
            </a:r>
            <a:r>
              <a:rPr lang="en-US" altLang="ja-JP" sz="2400" dirty="0" smtClean="0">
                <a:solidFill>
                  <a:srgbClr val="060FBA"/>
                </a:solidFill>
              </a:rPr>
              <a:t>(</a:t>
            </a:r>
            <a:r>
              <a:rPr lang="en-US" altLang="ja-JP" sz="2400" b="1" dirty="0" smtClean="0">
                <a:solidFill>
                  <a:srgbClr val="060FBA"/>
                </a:solidFill>
              </a:rPr>
              <a:t>Ch. 1-5, 54 – 61, 62 - 77 </a:t>
            </a:r>
            <a:r>
              <a:rPr lang="en-US" altLang="ja-JP" sz="2400" dirty="0" smtClean="0">
                <a:solidFill>
                  <a:srgbClr val="060FBA"/>
                </a:solidFill>
              </a:rPr>
              <a:t>)</a:t>
            </a:r>
            <a:endParaRPr lang="en-US" altLang="ja-JP" sz="2400" dirty="0">
              <a:solidFill>
                <a:srgbClr val="060FBA"/>
              </a:solidFill>
            </a:endParaRPr>
          </a:p>
          <a:p>
            <a:r>
              <a:rPr kumimoji="1" lang="en-US" altLang="ja-JP" sz="2400" dirty="0" smtClean="0"/>
              <a:t>Case 3: Output power = less than 1 </a:t>
            </a:r>
            <a:r>
              <a:rPr kumimoji="1" lang="en-US" altLang="ja-JP" sz="2400" dirty="0" err="1" smtClean="0"/>
              <a:t>mW</a:t>
            </a:r>
            <a:r>
              <a:rPr kumimoji="1" lang="en-US" altLang="ja-JP" sz="2400" dirty="0" smtClean="0"/>
              <a:t> (</a:t>
            </a:r>
            <a:r>
              <a:rPr kumimoji="1" lang="en-US" altLang="ja-JP" sz="2400" b="1" dirty="0" smtClean="0">
                <a:solidFill>
                  <a:srgbClr val="060FBA"/>
                </a:solidFill>
              </a:rPr>
              <a:t>Ch. 1-61, 62-77</a:t>
            </a:r>
            <a:r>
              <a:rPr kumimoji="1" lang="en-US" altLang="ja-JP" sz="2400" dirty="0" smtClean="0"/>
              <a:t>)</a:t>
            </a:r>
            <a:endParaRPr kumimoji="1" lang="ja-JP" altLang="en-US" sz="2400" dirty="0"/>
          </a:p>
        </p:txBody>
      </p:sp>
      <p:sp>
        <p:nvSpPr>
          <p:cNvPr id="5" name="テキスト ボックス 4"/>
          <p:cNvSpPr txBox="1"/>
          <p:nvPr/>
        </p:nvSpPr>
        <p:spPr>
          <a:xfrm>
            <a:off x="251520" y="3789040"/>
            <a:ext cx="8045729" cy="1569660"/>
          </a:xfrm>
          <a:prstGeom prst="rect">
            <a:avLst/>
          </a:prstGeom>
          <a:noFill/>
        </p:spPr>
        <p:txBody>
          <a:bodyPr wrap="none" rtlCol="0">
            <a:spAutoFit/>
          </a:bodyPr>
          <a:lstStyle/>
          <a:p>
            <a:pPr marL="342900" indent="-342900">
              <a:buAutoNum type="arabicPeriod"/>
            </a:pPr>
            <a:r>
              <a:rPr kumimoji="1" lang="en-US" altLang="ja-JP" sz="2400" b="1" dirty="0" smtClean="0">
                <a:solidFill>
                  <a:srgbClr val="FF33CC"/>
                </a:solidFill>
              </a:rPr>
              <a:t>Power level at the occupied band edge</a:t>
            </a:r>
            <a:r>
              <a:rPr kumimoji="1" lang="en-US" altLang="ja-JP" sz="2400" b="1" dirty="0" smtClean="0">
                <a:solidFill>
                  <a:srgbClr val="060FBA"/>
                </a:solidFill>
              </a:rPr>
              <a:t>: may decide usable </a:t>
            </a:r>
          </a:p>
          <a:p>
            <a:r>
              <a:rPr lang="en-US" altLang="ja-JP" sz="2400" b="1" dirty="0">
                <a:solidFill>
                  <a:srgbClr val="060FBA"/>
                </a:solidFill>
              </a:rPr>
              <a:t>	</a:t>
            </a:r>
            <a:r>
              <a:rPr kumimoji="1" lang="en-US" altLang="ja-JP" sz="2400" b="1" dirty="0" smtClean="0">
                <a:solidFill>
                  <a:srgbClr val="060FBA"/>
                </a:solidFill>
              </a:rPr>
              <a:t>/ non-usable (may need signal bandwidth reduction, </a:t>
            </a:r>
          </a:p>
          <a:p>
            <a:r>
              <a:rPr kumimoji="1" lang="en-US" altLang="ja-JP" sz="2400" b="1" dirty="0" smtClean="0">
                <a:solidFill>
                  <a:srgbClr val="060FBA"/>
                </a:solidFill>
              </a:rPr>
              <a:t>“higher number of bits” in DAC) may be required)</a:t>
            </a:r>
          </a:p>
          <a:p>
            <a:r>
              <a:rPr kumimoji="1" lang="en-US" altLang="ja-JP" sz="2400" b="1" dirty="0" smtClean="0">
                <a:solidFill>
                  <a:srgbClr val="060FBA"/>
                </a:solidFill>
              </a:rPr>
              <a:t>2. Adjacent channel leakage power limitation</a:t>
            </a:r>
            <a:endParaRPr kumimoji="1" lang="ja-JP" altLang="en-US" sz="2400" b="1" dirty="0">
              <a:solidFill>
                <a:srgbClr val="060FBA"/>
              </a:solidFill>
            </a:endParaRPr>
          </a:p>
        </p:txBody>
      </p:sp>
      <p:sp>
        <p:nvSpPr>
          <p:cNvPr id="3" name="フッター プレースホルダー 2"/>
          <p:cNvSpPr>
            <a:spLocks noGrp="1"/>
          </p:cNvSpPr>
          <p:nvPr>
            <p:ph type="ftr" sz="quarter" idx="11"/>
          </p:nvPr>
        </p:nvSpPr>
        <p:spPr/>
        <p:txBody>
          <a:bodyPr/>
          <a:lstStyle/>
          <a:p>
            <a:r>
              <a:rPr lang="en-US" altLang="ja-JP" smtClean="0"/>
              <a:t>&lt;Shu Kato&gt;, &lt;Tohoku University&gt;</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3CC51840-E056-40D1-8D7C-AACDEE9FEEB4}" type="slidenum">
              <a:rPr lang="en-US" altLang="ja-JP" smtClean="0"/>
              <a:pPr/>
              <a:t>7</a:t>
            </a:fld>
            <a:endParaRPr lang="en-US" altLang="ja-JP"/>
          </a:p>
        </p:txBody>
      </p:sp>
      <p:sp>
        <p:nvSpPr>
          <p:cNvPr id="7" name="日付プレースホルダー 6"/>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1616667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31" y="2300288"/>
            <a:ext cx="8585357" cy="353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76544" y="737409"/>
            <a:ext cx="8271919" cy="1323439"/>
          </a:xfrm>
          <a:prstGeom prst="rect">
            <a:avLst/>
          </a:prstGeom>
        </p:spPr>
        <p:txBody>
          <a:bodyPr wrap="square">
            <a:spAutoFit/>
          </a:bodyPr>
          <a:lstStyle/>
          <a:p>
            <a:r>
              <a:rPr lang="en-US" altLang="ja-JP" sz="2000" b="1" dirty="0" smtClean="0">
                <a:latin typeface="Arial" pitchFamily="34" charset="0"/>
                <a:cs typeface="Arial" pitchFamily="34" charset="0"/>
              </a:rPr>
              <a:t>Case 1 </a:t>
            </a:r>
            <a:r>
              <a:rPr lang="en-US" altLang="ja-JP" sz="2000" dirty="0" smtClean="0">
                <a:latin typeface="Arial" pitchFamily="34" charset="0"/>
                <a:cs typeface="Arial" pitchFamily="34" charset="0"/>
              </a:rPr>
              <a:t>: </a:t>
            </a:r>
            <a:r>
              <a:rPr lang="en-US" altLang="ja-JP" sz="2000" b="1" dirty="0" smtClean="0">
                <a:solidFill>
                  <a:srgbClr val="060FBA"/>
                </a:solidFill>
                <a:latin typeface="Arial" pitchFamily="34" charset="0"/>
                <a:cs typeface="Arial" pitchFamily="34" charset="0"/>
              </a:rPr>
              <a:t>Pout=250 </a:t>
            </a:r>
            <a:r>
              <a:rPr lang="en-US" altLang="ja-JP" sz="2000" b="1" dirty="0" err="1" smtClean="0">
                <a:solidFill>
                  <a:srgbClr val="060FBA"/>
                </a:solidFill>
                <a:latin typeface="Arial" pitchFamily="34" charset="0"/>
                <a:cs typeface="Arial" pitchFamily="34" charset="0"/>
              </a:rPr>
              <a:t>mW</a:t>
            </a:r>
            <a:endParaRPr lang="en-US" altLang="ja-JP" sz="2000" b="1" dirty="0" smtClean="0">
              <a:solidFill>
                <a:srgbClr val="060FBA"/>
              </a:solidFill>
              <a:latin typeface="Arial" pitchFamily="34" charset="0"/>
              <a:cs typeface="Arial" pitchFamily="34" charset="0"/>
            </a:endParaRPr>
          </a:p>
          <a:p>
            <a:r>
              <a:rPr lang="en-US" altLang="ja-JP" sz="2000" dirty="0" smtClean="0">
                <a:latin typeface="Arial" pitchFamily="34" charset="0"/>
                <a:cs typeface="Arial" pitchFamily="34" charset="0"/>
              </a:rPr>
              <a:t>Radio Channel</a:t>
            </a:r>
            <a:r>
              <a:rPr lang="ja-JP" altLang="en-US" sz="2000" dirty="0" smtClean="0">
                <a:latin typeface="Arial" pitchFamily="34" charset="0"/>
                <a:cs typeface="Arial" pitchFamily="34" charset="0"/>
              </a:rPr>
              <a:t> </a:t>
            </a:r>
            <a:endParaRPr lang="en-US" altLang="ja-JP" sz="2000" dirty="0" smtClean="0">
              <a:latin typeface="Arial" pitchFamily="34" charset="0"/>
              <a:cs typeface="Arial" pitchFamily="34" charset="0"/>
            </a:endParaRPr>
          </a:p>
          <a:p>
            <a:r>
              <a:rPr lang="en-US" altLang="ja-JP" sz="2000" dirty="0" smtClean="0">
                <a:latin typeface="Arial" pitchFamily="34" charset="0"/>
                <a:cs typeface="Arial" pitchFamily="34" charset="0"/>
              </a:rPr>
              <a:t>Unit channel (Center/carrier frequency:</a:t>
            </a:r>
            <a:r>
              <a:rPr lang="ja-JP" altLang="en-US" sz="2000" dirty="0">
                <a:latin typeface="Arial" pitchFamily="34" charset="0"/>
                <a:cs typeface="Arial" pitchFamily="34" charset="0"/>
              </a:rPr>
              <a:t> </a:t>
            </a:r>
            <a:r>
              <a:rPr lang="en-US" altLang="ja-JP" sz="2000" dirty="0" smtClean="0">
                <a:latin typeface="Arial" pitchFamily="34" charset="0"/>
                <a:cs typeface="Arial" pitchFamily="34" charset="0"/>
              </a:rPr>
              <a:t>from </a:t>
            </a:r>
            <a:r>
              <a:rPr lang="en-US" altLang="ja-JP" sz="2000" b="1" dirty="0" smtClean="0">
                <a:solidFill>
                  <a:srgbClr val="FF33CC"/>
                </a:solidFill>
                <a:latin typeface="Arial" pitchFamily="34" charset="0"/>
                <a:cs typeface="Arial" pitchFamily="34" charset="0"/>
              </a:rPr>
              <a:t>920.6MHz to 923.4MH</a:t>
            </a:r>
            <a:r>
              <a:rPr lang="en-US" altLang="ja-JP" sz="2000" b="1" dirty="0">
                <a:solidFill>
                  <a:srgbClr val="FF33CC"/>
                </a:solidFill>
                <a:latin typeface="Arial" pitchFamily="34" charset="0"/>
                <a:cs typeface="Arial" pitchFamily="34" charset="0"/>
              </a:rPr>
              <a:t>z</a:t>
            </a:r>
            <a:r>
              <a:rPr lang="en-US" altLang="ja-JP" sz="2000" b="1" dirty="0" smtClean="0">
                <a:solidFill>
                  <a:srgbClr val="FF33CC"/>
                </a:solidFill>
                <a:latin typeface="Arial" pitchFamily="34" charset="0"/>
                <a:cs typeface="Arial" pitchFamily="34" charset="0"/>
              </a:rPr>
              <a:t>, 200kHz step, </a:t>
            </a:r>
            <a:r>
              <a:rPr lang="en-US" altLang="ja-JP" sz="2000" b="1" dirty="0" err="1" smtClean="0">
                <a:solidFill>
                  <a:srgbClr val="FF33CC"/>
                </a:solidFill>
                <a:latin typeface="Arial" pitchFamily="34" charset="0"/>
                <a:cs typeface="Arial" pitchFamily="34" charset="0"/>
              </a:rPr>
              <a:t>ch</a:t>
            </a:r>
            <a:r>
              <a:rPr lang="en-US" altLang="ja-JP" sz="2000" b="1" dirty="0" smtClean="0">
                <a:solidFill>
                  <a:srgbClr val="FF33CC"/>
                </a:solidFill>
                <a:latin typeface="Arial" pitchFamily="34" charset="0"/>
                <a:cs typeface="Arial" pitchFamily="34" charset="0"/>
              </a:rPr>
              <a:t> 24 - 38</a:t>
            </a:r>
            <a:r>
              <a:rPr lang="ja-JP" altLang="en-US" sz="2000" dirty="0" smtClean="0">
                <a:latin typeface="Arial" pitchFamily="34" charset="0"/>
                <a:cs typeface="Arial" pitchFamily="34" charset="0"/>
              </a:rPr>
              <a:t>）（</a:t>
            </a:r>
            <a:r>
              <a:rPr lang="en-US" altLang="ja-JP" sz="2000" dirty="0" smtClean="0">
                <a:latin typeface="Arial" pitchFamily="34" charset="0"/>
                <a:cs typeface="Arial" pitchFamily="34" charset="0"/>
              </a:rPr>
              <a:t>Max simultaneous channels: 5)</a:t>
            </a:r>
            <a:endParaRPr lang="ja-JP" altLang="en-US" sz="2000" dirty="0">
              <a:latin typeface="Arial" pitchFamily="34" charset="0"/>
              <a:cs typeface="Arial" pitchFamily="34" charset="0"/>
            </a:endParaRPr>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3CC51840-E056-40D1-8D7C-AACDEE9FEEB4}" type="slidenum">
              <a:rPr lang="en-US" altLang="ja-JP" smtClean="0"/>
              <a:pPr/>
              <a:t>8</a:t>
            </a:fld>
            <a:endParaRPr lang="en-US" altLang="ja-JP"/>
          </a:p>
        </p:txBody>
      </p:sp>
      <p:sp>
        <p:nvSpPr>
          <p:cNvPr id="5" name="日付プレースホルダー 4"/>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732263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337" y="1484784"/>
            <a:ext cx="838080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323528" y="1012666"/>
            <a:ext cx="8564611" cy="400110"/>
          </a:xfrm>
          <a:prstGeom prst="rect">
            <a:avLst/>
          </a:prstGeom>
          <a:noFill/>
        </p:spPr>
        <p:txBody>
          <a:bodyPr wrap="square" rtlCol="0">
            <a:spAutoFit/>
          </a:bodyPr>
          <a:lstStyle/>
          <a:p>
            <a:r>
              <a:rPr kumimoji="1" lang="en-US" altLang="ja-JP" sz="2000" b="1" dirty="0" smtClean="0">
                <a:solidFill>
                  <a:srgbClr val="060FBA"/>
                </a:solidFill>
              </a:rPr>
              <a:t>400 kHz channels </a:t>
            </a:r>
            <a:r>
              <a:rPr kumimoji="1" lang="en-US" altLang="ja-JP" sz="2000" b="1" dirty="0" smtClean="0"/>
              <a:t>by combing two unit channels (for 250 </a:t>
            </a:r>
            <a:r>
              <a:rPr kumimoji="1" lang="en-US" altLang="ja-JP" sz="2000" b="1" dirty="0" err="1" smtClean="0"/>
              <a:t>mW</a:t>
            </a:r>
            <a:r>
              <a:rPr kumimoji="1" lang="en-US" altLang="ja-JP" sz="2000" b="1" dirty="0" smtClean="0"/>
              <a:t> Transmission) </a:t>
            </a:r>
            <a:endParaRPr kumimoji="1" lang="ja-JP" altLang="en-US" sz="2000" b="1" dirty="0"/>
          </a:p>
        </p:txBody>
      </p:sp>
      <p:sp>
        <p:nvSpPr>
          <p:cNvPr id="3" name="フッター プレースホルダー 2"/>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3CC51840-E056-40D1-8D7C-AACDEE9FEEB4}" type="slidenum">
              <a:rPr lang="en-US" altLang="ja-JP" smtClean="0"/>
              <a:pPr/>
              <a:t>9</a:t>
            </a:fld>
            <a:endParaRPr lang="en-US" altLang="ja-JP"/>
          </a:p>
        </p:txBody>
      </p:sp>
      <p:sp>
        <p:nvSpPr>
          <p:cNvPr id="5" name="日付プレースホルダー 4"/>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1588029143"/>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395</TotalTime>
  <Words>1844</Words>
  <Application>Microsoft Office PowerPoint</Application>
  <PresentationFormat>画面に合わせる (4:3)</PresentationFormat>
  <Paragraphs>372</Paragraphs>
  <Slides>30</Slides>
  <Notes>4</Notes>
  <HiddenSlides>0</HiddenSlides>
  <MMClips>0</MMClips>
  <ScaleCrop>false</ScaleCrop>
  <HeadingPairs>
    <vt:vector size="4" baseType="variant">
      <vt:variant>
        <vt:lpstr>テーマ</vt:lpstr>
      </vt:variant>
      <vt:variant>
        <vt:i4>3</vt:i4>
      </vt:variant>
      <vt:variant>
        <vt:lpstr>スライド タイトル</vt:lpstr>
      </vt:variant>
      <vt:variant>
        <vt:i4>30</vt:i4>
      </vt:variant>
    </vt:vector>
  </HeadingPairs>
  <TitlesOfParts>
    <vt:vector size="33" baseType="lpstr">
      <vt:lpstr>IEEE-P802_15</vt:lpstr>
      <vt:lpstr>1_デザインの設定</vt:lpstr>
      <vt:lpstr>デザインの設定</vt:lpstr>
      <vt:lpstr>PowerPoint プレゼンテーション</vt:lpstr>
      <vt:lpstr>Proposed 900 MHz and 430 MHz Channelization in for IEEE802.15.4k </vt:lpstr>
      <vt:lpstr>900 MHz and 40 MHz Japanese Regulations  and Channelization  Summary</vt:lpstr>
      <vt:lpstr>A New 900 MHz Spectrum Allocation in Japan : 13.8 MHz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Case 3: Output power= 1 mW or less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400 MHz Frequency Availability in Japan</vt:lpstr>
      <vt:lpstr>400 MHz Available channels in Japan : 12.5 kHz channel spacing (Occupied Bandwidth of 8.5 kHz or less) Channel No., Operating Frequency and Transmission Time restriction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subject>IEEE 802.15 &lt;subject&gt;</dc:subject>
  <dc:creator>sawahiro</dc:creator>
  <dc:description>&lt;doc#&gt;</dc:description>
  <cp:lastModifiedBy>Windows ユーザー</cp:lastModifiedBy>
  <cp:revision>79</cp:revision>
  <cp:lastPrinted>1998-02-10T13:28:06Z</cp:lastPrinted>
  <dcterms:created xsi:type="dcterms:W3CDTF">2011-09-20T00:14:58Z</dcterms:created>
  <dcterms:modified xsi:type="dcterms:W3CDTF">2012-03-16T01:51:41Z</dcterms:modified>
</cp:coreProperties>
</file>