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6"/>
  </p:notesMasterIdLst>
  <p:handoutMasterIdLst>
    <p:handoutMasterId r:id="rId17"/>
  </p:handoutMasterIdLst>
  <p:sldIdLst>
    <p:sldId id="383" r:id="rId7"/>
    <p:sldId id="392" r:id="rId8"/>
    <p:sldId id="374" r:id="rId9"/>
    <p:sldId id="394" r:id="rId10"/>
    <p:sldId id="402" r:id="rId11"/>
    <p:sldId id="400" r:id="rId12"/>
    <p:sldId id="401" r:id="rId13"/>
    <p:sldId id="398" r:id="rId14"/>
    <p:sldId id="399" r:id="rId15"/>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00"/>
    <a:srgbClr val="FFFFCC"/>
    <a:srgbClr val="0000FF"/>
    <a:srgbClr val="0066FF"/>
    <a:srgbClr val="006600"/>
    <a:srgbClr val="006666"/>
    <a:srgbClr val="FF3300"/>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94746" autoAdjust="0"/>
  </p:normalViewPr>
  <p:slideViewPr>
    <p:cSldViewPr>
      <p:cViewPr>
        <p:scale>
          <a:sx n="66" d="100"/>
          <a:sy n="66" d="100"/>
        </p:scale>
        <p:origin x="-1332" y="-7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806" y="-4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3/16/2012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3/16/2012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3/16/2012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3/16/2012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15-12-0188-00-004m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March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March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March  2012</a:t>
            </a:r>
            <a:endParaRPr lang="en-US" sz="1800" dirty="0"/>
          </a:p>
          <a:p>
            <a:pPr marL="914400" indent="-914400" eaLnBrk="0" hangingPunct="0">
              <a:spcBef>
                <a:spcPts val="600"/>
              </a:spcBef>
              <a:defRPr/>
            </a:pPr>
            <a:r>
              <a:rPr lang="en-US" sz="1800" b="1" dirty="0"/>
              <a:t>Date Submitted: </a:t>
            </a:r>
            <a:r>
              <a:rPr lang="en-US" sz="1800" dirty="0" smtClean="0"/>
              <a:t>15 March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Closing Report for  March 2012 , Hawaii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Hawaii</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defRPr/>
            </a:pPr>
            <a:r>
              <a:rPr lang="en-US" altLang="ko-KR" sz="3200" kern="0" dirty="0" smtClean="0">
                <a:latin typeface="+mn-lt"/>
                <a:cs typeface="ＭＳ Ｐゴシック" pitchFamily="-106" charset="-128"/>
              </a:rPr>
              <a:t>Review and discuss Technical Guidance Document(TGD) and finalize it.</a:t>
            </a:r>
          </a:p>
          <a:p>
            <a:pPr marL="342900" lvl="0" indent="-342900" eaLnBrk="0" hangingPunct="0">
              <a:spcBef>
                <a:spcPct val="20000"/>
              </a:spcBef>
              <a:buFontTx/>
              <a:buChar char="•"/>
              <a:defRPr/>
            </a:pPr>
            <a:r>
              <a:rPr lang="en-US" altLang="ko-KR" sz="3200" kern="0" dirty="0" smtClean="0">
                <a:latin typeface="+mn-lt"/>
                <a:cs typeface="ＭＳ Ｐゴシック" pitchFamily="-106" charset="-128"/>
              </a:rPr>
              <a:t>Hear presentations  </a:t>
            </a:r>
          </a:p>
          <a:p>
            <a:pPr marL="342900" lvl="0" indent="-342900" eaLnBrk="0" hangingPunct="0">
              <a:spcBef>
                <a:spcPct val="20000"/>
              </a:spcBef>
              <a:buFontTx/>
              <a:buChar char="•"/>
              <a:defRPr/>
            </a:pPr>
            <a:r>
              <a:rPr lang="en-US" altLang="ko-KR" sz="3200" kern="0" dirty="0" smtClean="0">
                <a:latin typeface="+mn-lt"/>
                <a:cs typeface="ＭＳ Ｐゴシック" pitchFamily="-106" charset="-128"/>
              </a:rPr>
              <a:t>Discuss future efforts and next steps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3</a:t>
            </a:fld>
            <a:endParaRPr lang="en-US" dirty="0"/>
          </a:p>
        </p:txBody>
      </p:sp>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3</a:t>
            </a:fld>
            <a:endParaRPr lang="en-US"/>
          </a:p>
        </p:txBody>
      </p:sp>
      <p:graphicFrame>
        <p:nvGraphicFramePr>
          <p:cNvPr id="10" name="Group 90"/>
          <p:cNvGraphicFramePr>
            <a:graphicFrameLocks/>
          </p:cNvGraphicFramePr>
          <p:nvPr/>
        </p:nvGraphicFramePr>
        <p:xfrm>
          <a:off x="457201" y="1706880"/>
          <a:ext cx="8305800" cy="4160520"/>
        </p:xfrm>
        <a:graphic>
          <a:graphicData uri="http://schemas.openxmlformats.org/drawingml/2006/table">
            <a:tbl>
              <a:tblPr/>
              <a:tblGrid>
                <a:gridCol w="765838"/>
                <a:gridCol w="1596361"/>
                <a:gridCol w="2119322"/>
                <a:gridCol w="1690678"/>
                <a:gridCol w="2133601"/>
              </a:tblGrid>
              <a:tr h="82492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873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Bef>
                          <a:spcPts val="1200"/>
                        </a:spcBef>
                        <a:buFont typeface="Arial" pitchFamily="34" charset="0"/>
                        <a:buChar char="•"/>
                      </a:pPr>
                      <a:r>
                        <a:rPr lang="en-US" dirty="0" smtClean="0"/>
                        <a:t> Opening Logistics</a:t>
                      </a:r>
                      <a:endParaRPr lang="en-US" baseline="0" dirty="0" smtClean="0"/>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2784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the TGD</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Finalize  the TGD</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87186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Next Step </a:t>
                      </a:r>
                      <a:endParaRPr kumimoji="0" lang="en-US" altLang="ko-KR" sz="1800" b="0" i="0" u="none" strike="noStrike" kern="1200" cap="none" normalizeH="0" baseline="0" dirty="0" smtClean="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7485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447800"/>
            <a:ext cx="8763000" cy="4876800"/>
          </a:xfrm>
        </p:spPr>
        <p:txBody>
          <a:bodyPr/>
          <a:lstStyle/>
          <a:p>
            <a:r>
              <a:rPr lang="en-US" altLang="ko-KR" dirty="0" smtClean="0">
                <a:ea typeface="ＭＳ Ｐゴシック" pitchFamily="-65" charset="-128"/>
              </a:rPr>
              <a:t>Heard  4 Technical presentations  </a:t>
            </a:r>
          </a:p>
          <a:p>
            <a:pPr marL="711200" lvl="0" indent="-449263">
              <a:buFontTx/>
              <a:buAutoNum type="arabicParenBoth"/>
            </a:pPr>
            <a:r>
              <a:rPr lang="en-US" altLang="ko-KR" sz="2400" dirty="0" smtClean="0">
                <a:solidFill>
                  <a:srgbClr val="000000"/>
                </a:solidFill>
              </a:rPr>
              <a:t>Link Budget for 802.15.4m</a:t>
            </a:r>
            <a:r>
              <a:rPr lang="en-US" altLang="ko-KR" sz="2300" dirty="0" smtClean="0">
                <a:solidFill>
                  <a:srgbClr val="000000"/>
                </a:solidFill>
              </a:rPr>
              <a:t>, </a:t>
            </a:r>
            <a:r>
              <a:rPr lang="en-US" altLang="ko-KR" sz="2400" dirty="0" err="1" smtClean="0">
                <a:solidFill>
                  <a:srgbClr val="000000"/>
                </a:solidFill>
              </a:rPr>
              <a:t>Eldad</a:t>
            </a:r>
            <a:r>
              <a:rPr lang="en-US" altLang="ko-KR" sz="2400" dirty="0" smtClean="0">
                <a:solidFill>
                  <a:srgbClr val="000000"/>
                </a:solidFill>
              </a:rPr>
              <a:t> </a:t>
            </a:r>
            <a:r>
              <a:rPr lang="en-US" altLang="ko-KR" sz="2400" dirty="0" err="1" smtClean="0">
                <a:solidFill>
                  <a:srgbClr val="000000"/>
                </a:solidFill>
              </a:rPr>
              <a:t>Zeira</a:t>
            </a:r>
            <a:r>
              <a:rPr lang="en-US" altLang="ko-KR" sz="2400" dirty="0" smtClean="0">
                <a:solidFill>
                  <a:srgbClr val="000000"/>
                </a:solidFill>
              </a:rPr>
              <a:t> (</a:t>
            </a:r>
            <a:r>
              <a:rPr lang="en-US" altLang="ko-KR" sz="2400" dirty="0" err="1" smtClean="0">
                <a:solidFill>
                  <a:srgbClr val="000000"/>
                </a:solidFill>
              </a:rPr>
              <a:t>InterDigital</a:t>
            </a:r>
            <a:r>
              <a:rPr lang="en-US" altLang="ko-KR" sz="2400" dirty="0" smtClean="0">
                <a:solidFill>
                  <a:srgbClr val="000000"/>
                </a:solidFill>
              </a:rPr>
              <a:t>) ,</a:t>
            </a:r>
            <a:r>
              <a:rPr lang="en-US" altLang="ko-KR" sz="2300" dirty="0" smtClean="0">
                <a:solidFill>
                  <a:srgbClr val="000000"/>
                </a:solidFill>
              </a:rPr>
              <a:t>15-12- 0112-01-004m</a:t>
            </a:r>
          </a:p>
          <a:p>
            <a:pPr marL="623888" lvl="0" indent="-361950">
              <a:spcBef>
                <a:spcPts val="1200"/>
              </a:spcBef>
              <a:buFontTx/>
              <a:buAutoNum type="arabicParenBoth"/>
            </a:pPr>
            <a:r>
              <a:rPr lang="en-US" altLang="ko-KR" sz="2300" dirty="0" smtClean="0">
                <a:solidFill>
                  <a:srgbClr val="000000"/>
                </a:solidFill>
              </a:rPr>
              <a:t> Delay Spreads for TG4m Multipath Channel Models, </a:t>
            </a:r>
            <a:r>
              <a:rPr lang="en-US" altLang="ko-KR" sz="2300" dirty="0" err="1" smtClean="0">
                <a:solidFill>
                  <a:srgbClr val="000000"/>
                </a:solidFill>
              </a:rPr>
              <a:t>Sangsung</a:t>
            </a:r>
            <a:r>
              <a:rPr lang="en-US" altLang="ko-KR" sz="2300" dirty="0" smtClean="0">
                <a:solidFill>
                  <a:srgbClr val="000000"/>
                </a:solidFill>
              </a:rPr>
              <a:t> </a:t>
            </a:r>
            <a:r>
              <a:rPr lang="en-US" altLang="ko-KR" sz="2300" dirty="0" err="1" smtClean="0">
                <a:solidFill>
                  <a:srgbClr val="000000"/>
                </a:solidFill>
              </a:rPr>
              <a:t>Choi</a:t>
            </a:r>
            <a:r>
              <a:rPr lang="en-US" altLang="ko-KR" sz="2300" dirty="0" smtClean="0">
                <a:solidFill>
                  <a:srgbClr val="000000"/>
                </a:solidFill>
              </a:rPr>
              <a:t>(ETRI) &amp; </a:t>
            </a:r>
            <a:r>
              <a:rPr lang="en-US" altLang="ko-KR" sz="2300" dirty="0" err="1" smtClean="0">
                <a:solidFill>
                  <a:srgbClr val="000000"/>
                </a:solidFill>
              </a:rPr>
              <a:t>Soo</a:t>
            </a:r>
            <a:r>
              <a:rPr lang="en-US" altLang="ko-KR" sz="2300" dirty="0" smtClean="0">
                <a:solidFill>
                  <a:srgbClr val="000000"/>
                </a:solidFill>
              </a:rPr>
              <a:t>-Young Chang(CSUS),  15-12-0137-00-004m</a:t>
            </a:r>
          </a:p>
          <a:p>
            <a:pPr marL="711200" lvl="0" indent="-449263">
              <a:spcBef>
                <a:spcPts val="1200"/>
              </a:spcBef>
              <a:buFontTx/>
              <a:buAutoNum type="arabicParenBoth"/>
            </a:pPr>
            <a:r>
              <a:rPr lang="en-US" altLang="ko-KR" sz="2400" dirty="0" smtClean="0">
                <a:solidFill>
                  <a:srgbClr val="000000"/>
                </a:solidFill>
              </a:rPr>
              <a:t>Considerations for Position Location in TG4m</a:t>
            </a:r>
            <a:r>
              <a:rPr lang="en-US" altLang="ko-KR" sz="2300" dirty="0" smtClean="0">
                <a:solidFill>
                  <a:srgbClr val="000000"/>
                </a:solidFill>
              </a:rPr>
              <a:t>, </a:t>
            </a:r>
            <a:r>
              <a:rPr lang="en-US" altLang="ko-KR" sz="2400" dirty="0" smtClean="0">
                <a:solidFill>
                  <a:srgbClr val="000000"/>
                </a:solidFill>
              </a:rPr>
              <a:t>Ben Rolfe(Blind Creek Associates), Cristina </a:t>
            </a:r>
            <a:r>
              <a:rPr lang="en-US" altLang="ko-KR" sz="2400" dirty="0" err="1" smtClean="0">
                <a:solidFill>
                  <a:srgbClr val="000000"/>
                </a:solidFill>
              </a:rPr>
              <a:t>Seiber</a:t>
            </a:r>
            <a:r>
              <a:rPr lang="en-US" altLang="ko-KR" sz="2400" dirty="0" smtClean="0">
                <a:solidFill>
                  <a:srgbClr val="000000"/>
                </a:solidFill>
              </a:rPr>
              <a:t>(Silver Spring Networks), George </a:t>
            </a:r>
            <a:r>
              <a:rPr lang="en-US" altLang="ko-KR" sz="2400" dirty="0" err="1" smtClean="0">
                <a:solidFill>
                  <a:srgbClr val="000000"/>
                </a:solidFill>
              </a:rPr>
              <a:t>Flammer</a:t>
            </a:r>
            <a:r>
              <a:rPr lang="en-US" altLang="ko-KR" sz="2400" dirty="0" smtClean="0">
                <a:solidFill>
                  <a:srgbClr val="000000"/>
                </a:solidFill>
              </a:rPr>
              <a:t>(Silver Spring Networks), </a:t>
            </a:r>
            <a:r>
              <a:rPr lang="en-US" altLang="ko-KR" sz="2300" dirty="0" smtClean="0">
                <a:solidFill>
                  <a:srgbClr val="000000"/>
                </a:solidFill>
              </a:rPr>
              <a:t>15-12-0167-00-004m</a:t>
            </a:r>
          </a:p>
          <a:p>
            <a:pPr marL="711200" lvl="0" indent="-449263">
              <a:spcBef>
                <a:spcPts val="1200"/>
              </a:spcBef>
              <a:buFontTx/>
              <a:buAutoNum type="arabicParenBoth"/>
            </a:pPr>
            <a:r>
              <a:rPr lang="en-US" altLang="ko-KR" sz="2400" dirty="0" smtClean="0">
                <a:solidFill>
                  <a:srgbClr val="000000"/>
                </a:solidFill>
              </a:rPr>
              <a:t> Impact of power spectral density limit in TVWS, </a:t>
            </a:r>
            <a:r>
              <a:rPr lang="en-US" altLang="ko-KR" sz="2400" dirty="0" err="1" smtClean="0">
                <a:solidFill>
                  <a:srgbClr val="000000"/>
                </a:solidFill>
              </a:rPr>
              <a:t>Shigenobu</a:t>
            </a:r>
            <a:r>
              <a:rPr lang="en-US" altLang="ko-KR" sz="2400" dirty="0" smtClean="0">
                <a:solidFill>
                  <a:srgbClr val="000000"/>
                </a:solidFill>
              </a:rPr>
              <a:t> Sasaki and Takuya </a:t>
            </a:r>
            <a:r>
              <a:rPr lang="en-US" altLang="ko-KR" sz="2400" dirty="0" err="1" smtClean="0">
                <a:solidFill>
                  <a:srgbClr val="000000"/>
                </a:solidFill>
              </a:rPr>
              <a:t>Inoko</a:t>
            </a:r>
            <a:r>
              <a:rPr lang="en-US" altLang="ko-KR" sz="2400" dirty="0" smtClean="0">
                <a:solidFill>
                  <a:srgbClr val="000000"/>
                </a:solidFill>
              </a:rPr>
              <a:t> (Niigata University</a:t>
            </a:r>
            <a:r>
              <a:rPr lang="en-US" altLang="ko-KR" sz="2400" smtClean="0">
                <a:solidFill>
                  <a:srgbClr val="000000"/>
                </a:solidFill>
              </a:rPr>
              <a:t>), </a:t>
            </a:r>
            <a:r>
              <a:rPr lang="en-US" altLang="ko-KR" sz="2300" smtClean="0">
                <a:solidFill>
                  <a:srgbClr val="000000"/>
                </a:solidFill>
              </a:rPr>
              <a:t>15-12-177-01-004m    </a:t>
            </a:r>
            <a:endParaRPr lang="en-US" altLang="ko-KR"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228600" y="1295400"/>
            <a:ext cx="8763000" cy="5105400"/>
          </a:xfrm>
        </p:spPr>
        <p:txBody>
          <a:bodyPr/>
          <a:lstStyle/>
          <a:p>
            <a:pPr>
              <a:spcBef>
                <a:spcPts val="1200"/>
              </a:spcBef>
            </a:pPr>
            <a:r>
              <a:rPr lang="en-US" altLang="ko-KR" dirty="0" smtClean="0">
                <a:ea typeface="ＭＳ Ｐゴシック" pitchFamily="-65" charset="-128"/>
              </a:rPr>
              <a:t>Completed Technical Guidance Document (TGD)</a:t>
            </a:r>
          </a:p>
          <a:p>
            <a:pPr>
              <a:spcBef>
                <a:spcPts val="0"/>
              </a:spcBef>
              <a:buNone/>
            </a:pPr>
            <a:r>
              <a:rPr lang="en-US" altLang="ko-KR" dirty="0" smtClean="0">
                <a:ea typeface="ＭＳ Ｐゴシック" pitchFamily="-65" charset="-128"/>
              </a:rPr>
              <a:t>    (Document </a:t>
            </a:r>
            <a:r>
              <a:rPr lang="en-US" altLang="ko-KR" dirty="0" smtClean="0"/>
              <a:t>15-11-0684-12)</a:t>
            </a:r>
            <a:endParaRPr lang="en-US" altLang="ko-KR" dirty="0" smtClean="0">
              <a:ea typeface="ＭＳ Ｐゴシック" pitchFamily="-65" charset="-128"/>
            </a:endParaRPr>
          </a:p>
          <a:p>
            <a:pPr marL="623888" indent="-623888">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 Motion 1: TG4m approval for TGD </a:t>
            </a:r>
            <a:r>
              <a:rPr lang="en-US" altLang="ko-KR" sz="2800" dirty="0" smtClean="0"/>
              <a:t>to help proposers prepare the proposals.</a:t>
            </a:r>
            <a:endParaRPr lang="en-US" altLang="ko-KR" sz="2800" dirty="0" smtClean="0">
              <a:ea typeface="ＭＳ Ｐゴシック" pitchFamily="-65" charset="-128"/>
            </a:endParaRPr>
          </a:p>
          <a:p>
            <a:pPr>
              <a:spcBef>
                <a:spcPts val="1200"/>
              </a:spcBef>
            </a:pPr>
            <a:r>
              <a:rPr lang="en-US" altLang="ko-KR" sz="2800" dirty="0" smtClean="0">
                <a:ea typeface="ＭＳ Ｐゴシック" pitchFamily="-65" charset="-128"/>
              </a:rPr>
              <a:t>Call for Proposals</a:t>
            </a:r>
          </a:p>
          <a:p>
            <a:pPr marL="623888" indent="-623888">
              <a:spcBef>
                <a:spcPts val="600"/>
              </a:spcBef>
              <a:buNone/>
            </a:pPr>
            <a:r>
              <a:rPr lang="en-US" altLang="ko-KR" sz="2800" dirty="0" smtClean="0">
                <a:ea typeface="ＭＳ Ｐゴシック" pitchFamily="-65" charset="-128"/>
              </a:rPr>
              <a:t>     - Motion 2: </a:t>
            </a:r>
            <a:r>
              <a:rPr lang="en-US" altLang="ko-KR" sz="2800" dirty="0" smtClean="0"/>
              <a:t>empower the TG4m Chair to issue a Call for Intent and the Call for Proposals </a:t>
            </a:r>
            <a:endParaRPr lang="en-US" altLang="ko-KR" sz="2800" dirty="0" smtClean="0">
              <a:ea typeface="ＭＳ Ｐゴシック" pitchFamily="-65" charset="-128"/>
            </a:endParaRPr>
          </a:p>
          <a:p>
            <a:pPr>
              <a:spcBef>
                <a:spcPts val="0"/>
              </a:spcBef>
              <a:buNone/>
            </a:pPr>
            <a:r>
              <a:rPr lang="en-US" altLang="ko-KR" sz="2800" dirty="0" smtClean="0">
                <a:ea typeface="ＭＳ Ｐゴシック" pitchFamily="-65" charset="-128"/>
              </a:rPr>
              <a:t>        .  </a:t>
            </a:r>
            <a:r>
              <a:rPr lang="en-US" altLang="ko-KR" sz="2800" dirty="0" smtClean="0"/>
              <a:t>Preliminary Proposals</a:t>
            </a:r>
            <a:r>
              <a:rPr lang="en-US" altLang="ko-KR" sz="2800" dirty="0" smtClean="0">
                <a:ea typeface="ＭＳ Ｐゴシック" pitchFamily="-65" charset="-128"/>
              </a:rPr>
              <a:t>: May 7, 2012</a:t>
            </a:r>
          </a:p>
          <a:p>
            <a:pPr>
              <a:spcBef>
                <a:spcPts val="0"/>
              </a:spcBef>
              <a:buNone/>
            </a:pPr>
            <a:r>
              <a:rPr lang="en-US" altLang="ko-KR" sz="2800" dirty="0" smtClean="0">
                <a:ea typeface="ＭＳ Ｐゴシック" pitchFamily="-65" charset="-128"/>
              </a:rPr>
              <a:t>        .  Final Proposal: July 9, 2012</a:t>
            </a:r>
          </a:p>
          <a:p>
            <a:pPr>
              <a:spcBef>
                <a:spcPts val="0"/>
              </a:spcBef>
              <a:buNone/>
            </a:pPr>
            <a:r>
              <a:rPr lang="en-US" altLang="ko-KR" sz="2800" dirty="0" smtClean="0">
                <a:ea typeface="ＭＳ Ｐゴシック" pitchFamily="-65" charset="-128"/>
              </a:rPr>
              <a:t>        .  Present all Proposals: July meeting(San Diego)</a:t>
            </a: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MOTIONS FOR TG4m</a:t>
            </a:r>
            <a:endParaRPr lang="en-US" dirty="0"/>
          </a:p>
        </p:txBody>
      </p:sp>
      <p:sp>
        <p:nvSpPr>
          <p:cNvPr id="5" name="Content Placeholder 4"/>
          <p:cNvSpPr>
            <a:spLocks noGrp="1"/>
          </p:cNvSpPr>
          <p:nvPr>
            <p:ph idx="1"/>
          </p:nvPr>
        </p:nvSpPr>
        <p:spPr/>
        <p:txBody>
          <a:bodyPr>
            <a:normAutofit fontScale="92500" lnSpcReduction="20000"/>
          </a:bodyPr>
          <a:lstStyle/>
          <a:p>
            <a:pPr algn="just"/>
            <a:r>
              <a:rPr lang="en-US" dirty="0"/>
              <a:t>Motion 1: request that the document, </a:t>
            </a:r>
            <a:r>
              <a:rPr lang="en-US" dirty="0" smtClean="0"/>
              <a:t>15-11-0684-12, </a:t>
            </a:r>
            <a:r>
              <a:rPr lang="en-US" dirty="0"/>
              <a:t>be approved as the TG4m Technical Guidance Document by the TG4m group to help proposers prepare the proposals.</a:t>
            </a:r>
          </a:p>
          <a:p>
            <a:pPr algn="just">
              <a:buNone/>
            </a:pPr>
            <a:r>
              <a:rPr lang="en-US" dirty="0"/>
              <a:t> </a:t>
            </a:r>
          </a:p>
          <a:p>
            <a:pPr>
              <a:buNone/>
            </a:pPr>
            <a:r>
              <a:rPr lang="en-US" dirty="0" smtClean="0"/>
              <a:t>	Moved </a:t>
            </a:r>
            <a:r>
              <a:rPr lang="en-US" dirty="0"/>
              <a:t>by</a:t>
            </a:r>
            <a:r>
              <a:rPr lang="en-US" dirty="0" smtClean="0"/>
              <a:t>: </a:t>
            </a:r>
            <a:r>
              <a:rPr lang="en-US" dirty="0" err="1" smtClean="0"/>
              <a:t>Soo</a:t>
            </a:r>
            <a:r>
              <a:rPr lang="en-US" dirty="0" smtClean="0"/>
              <a:t>-Young Chang</a:t>
            </a:r>
            <a:endParaRPr lang="en-US" dirty="0"/>
          </a:p>
          <a:p>
            <a:pPr>
              <a:buNone/>
            </a:pPr>
            <a:r>
              <a:rPr lang="en-US" dirty="0" smtClean="0"/>
              <a:t>	Seconded </a:t>
            </a:r>
            <a:r>
              <a:rPr lang="en-US" dirty="0"/>
              <a:t>by</a:t>
            </a:r>
            <a:r>
              <a:rPr lang="en-US" dirty="0" smtClean="0"/>
              <a:t>: ASTRIN </a:t>
            </a:r>
          </a:p>
          <a:p>
            <a:pPr>
              <a:buNone/>
            </a:pPr>
            <a:endParaRPr lang="en-US" dirty="0"/>
          </a:p>
          <a:p>
            <a:pPr>
              <a:buNone/>
            </a:pPr>
            <a:r>
              <a:rPr lang="en-US" dirty="0" smtClean="0"/>
              <a:t>	Yes</a:t>
            </a:r>
            <a:r>
              <a:rPr lang="en-US" dirty="0"/>
              <a:t>:  </a:t>
            </a:r>
            <a:r>
              <a:rPr lang="en-US" dirty="0" smtClean="0"/>
              <a:t>12</a:t>
            </a:r>
            <a:r>
              <a:rPr lang="en-US" dirty="0"/>
              <a:t>	No: </a:t>
            </a:r>
            <a:r>
              <a:rPr lang="en-US" dirty="0" smtClean="0"/>
              <a:t>0</a:t>
            </a:r>
            <a:r>
              <a:rPr lang="en-US" dirty="0"/>
              <a:t>	</a:t>
            </a:r>
            <a:r>
              <a:rPr lang="en-US" dirty="0" smtClean="0"/>
              <a:t> Abstain: 0</a:t>
            </a:r>
            <a:endParaRPr lang="en-US" dirty="0"/>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MOTIONS FOR TG4m</a:t>
            </a:r>
            <a:endParaRPr lang="en-US" dirty="0"/>
          </a:p>
        </p:txBody>
      </p:sp>
      <p:sp>
        <p:nvSpPr>
          <p:cNvPr id="5" name="Content Placeholder 4"/>
          <p:cNvSpPr>
            <a:spLocks noGrp="1"/>
          </p:cNvSpPr>
          <p:nvPr>
            <p:ph idx="1"/>
          </p:nvPr>
        </p:nvSpPr>
        <p:spPr/>
        <p:txBody>
          <a:bodyPr>
            <a:normAutofit fontScale="92500" lnSpcReduction="10000"/>
          </a:bodyPr>
          <a:lstStyle/>
          <a:p>
            <a:pPr algn="just"/>
            <a:r>
              <a:rPr lang="en-US" dirty="0" smtClean="0"/>
              <a:t>Motion </a:t>
            </a:r>
            <a:r>
              <a:rPr lang="en-US" dirty="0"/>
              <a:t>2</a:t>
            </a:r>
            <a:r>
              <a:rPr lang="en-US" dirty="0" smtClean="0"/>
              <a:t>: </a:t>
            </a:r>
            <a:r>
              <a:rPr lang="en-US" dirty="0"/>
              <a:t>empower the TG4m Chair to issue </a:t>
            </a:r>
            <a:r>
              <a:rPr lang="en-US" dirty="0" smtClean="0"/>
              <a:t>a </a:t>
            </a:r>
            <a:r>
              <a:rPr lang="en-US" dirty="0"/>
              <a:t>Call </a:t>
            </a:r>
            <a:r>
              <a:rPr lang="en-US" dirty="0" smtClean="0"/>
              <a:t>for Intent and the Call for Proposals </a:t>
            </a:r>
            <a:r>
              <a:rPr lang="en-US" dirty="0"/>
              <a:t>described in the document, </a:t>
            </a:r>
            <a:r>
              <a:rPr lang="en-US" dirty="0" smtClean="0"/>
              <a:t>15-12-0170-01, </a:t>
            </a:r>
            <a:r>
              <a:rPr lang="en-US" dirty="0"/>
              <a:t>to solicit the proposals through WG15 and TG4m email reflectors.</a:t>
            </a:r>
          </a:p>
          <a:p>
            <a:endParaRPr lang="en-US" dirty="0"/>
          </a:p>
          <a:p>
            <a:pPr>
              <a:buNone/>
            </a:pPr>
            <a:r>
              <a:rPr lang="en-US" dirty="0" smtClean="0"/>
              <a:t>	Moved </a:t>
            </a:r>
            <a:r>
              <a:rPr lang="en-US" dirty="0"/>
              <a:t>by</a:t>
            </a:r>
            <a:r>
              <a:rPr lang="en-US" dirty="0" smtClean="0"/>
              <a:t>: </a:t>
            </a:r>
            <a:r>
              <a:rPr lang="en-US" dirty="0" err="1" smtClean="0"/>
              <a:t>Soo</a:t>
            </a:r>
            <a:r>
              <a:rPr lang="en-US" dirty="0" smtClean="0"/>
              <a:t>-Young Chang</a:t>
            </a:r>
            <a:endParaRPr lang="en-US" dirty="0"/>
          </a:p>
          <a:p>
            <a:pPr>
              <a:buNone/>
            </a:pPr>
            <a:r>
              <a:rPr lang="en-US" dirty="0" smtClean="0"/>
              <a:t>	Seconded </a:t>
            </a:r>
            <a:r>
              <a:rPr lang="en-US" dirty="0"/>
              <a:t>by</a:t>
            </a:r>
            <a:r>
              <a:rPr lang="en-US" dirty="0" smtClean="0"/>
              <a:t>: Jon Adams</a:t>
            </a:r>
          </a:p>
          <a:p>
            <a:pPr>
              <a:buNone/>
            </a:pPr>
            <a:r>
              <a:rPr lang="en-US" dirty="0" smtClean="0"/>
              <a:t> </a:t>
            </a:r>
            <a:endParaRPr lang="en-US" dirty="0"/>
          </a:p>
          <a:p>
            <a:pPr>
              <a:buNone/>
            </a:pPr>
            <a:r>
              <a:rPr lang="en-US" dirty="0" smtClean="0"/>
              <a:t>	Yes</a:t>
            </a:r>
            <a:r>
              <a:rPr lang="en-US" dirty="0"/>
              <a:t>:  </a:t>
            </a:r>
            <a:r>
              <a:rPr lang="en-US" dirty="0" smtClean="0"/>
              <a:t>12</a:t>
            </a:r>
            <a:r>
              <a:rPr lang="en-US" dirty="0"/>
              <a:t>	No: </a:t>
            </a:r>
            <a:r>
              <a:rPr lang="en-US" dirty="0" smtClean="0"/>
              <a:t> </a:t>
            </a:r>
            <a:r>
              <a:rPr lang="en-US" dirty="0"/>
              <a:t>0</a:t>
            </a:r>
            <a:r>
              <a:rPr lang="en-US" dirty="0" smtClean="0"/>
              <a:t>    Abstain: 0</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4196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70C0"/>
                </a:solidFill>
              </a:rPr>
              <a:t>   - Prepare TGD                                                                         November, 2011</a:t>
            </a:r>
          </a:p>
          <a:p>
            <a:pPr marL="228600" lvl="1" indent="-228600">
              <a:spcBef>
                <a:spcPts val="300"/>
              </a:spcBef>
            </a:pPr>
            <a:r>
              <a:rPr lang="en-US" sz="2000" dirty="0" smtClean="0">
                <a:solidFill>
                  <a:srgbClr val="FF0000"/>
                </a:solidFill>
              </a:rPr>
              <a:t>    - Completed TGD                                                                      March,    2012</a:t>
            </a:r>
          </a:p>
          <a:p>
            <a:pPr marL="228600" lvl="1" indent="-228600">
              <a:spcBef>
                <a:spcPts val="300"/>
              </a:spcBef>
            </a:pPr>
            <a:endParaRPr lang="en-US" altLang="ko-KR" sz="2400" dirty="0" smtClean="0"/>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FF0000"/>
                </a:solidFill>
              </a:rPr>
              <a:t>   </a:t>
            </a:r>
            <a:r>
              <a:rPr lang="en-US" altLang="ko-KR" sz="2000" dirty="0" smtClean="0"/>
              <a:t>- Preliminary Proposals                                                                May, 7  2012 </a:t>
            </a:r>
          </a:p>
          <a:p>
            <a:pPr>
              <a:spcBef>
                <a:spcPts val="300"/>
              </a:spcBef>
            </a:pPr>
            <a:r>
              <a:rPr lang="en-US" altLang="ko-KR" sz="2000" dirty="0" smtClean="0"/>
              <a:t>   - Final Proposals                                                                            July 9, 2012</a:t>
            </a:r>
          </a:p>
          <a:p>
            <a:pPr>
              <a:spcBef>
                <a:spcPts val="300"/>
              </a:spcBef>
            </a:pPr>
            <a:r>
              <a:rPr lang="en-US" altLang="ko-KR" sz="2000" dirty="0" smtClean="0"/>
              <a:t>   - Proposal Presentations   	                                                July ,    2012</a:t>
            </a:r>
          </a:p>
          <a:p>
            <a:pPr>
              <a:spcBef>
                <a:spcPts val="300"/>
              </a:spcBef>
            </a:pPr>
            <a:r>
              <a:rPr lang="en-US" altLang="ko-KR" sz="2000" dirty="0" smtClean="0"/>
              <a:t>   - Merge Proposal                                                                    September, 2012</a:t>
            </a:r>
          </a:p>
          <a:p>
            <a:pPr>
              <a:spcBef>
                <a:spcPts val="300"/>
              </a:spcBef>
            </a:pPr>
            <a:r>
              <a:rPr lang="en-US" altLang="ko-KR" sz="2000" dirty="0" smtClean="0"/>
              <a:t>   - Adopt Baseline	 		                           November  2012</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Preliminary draft                                                   March  2013</a:t>
            </a:r>
          </a:p>
          <a:p>
            <a:pPr>
              <a:tabLst>
                <a:tab pos="7448550" algn="l"/>
              </a:tabLst>
            </a:pPr>
            <a:r>
              <a:rPr lang="en-US" altLang="ko-KR" sz="2400" dirty="0" smtClean="0"/>
              <a:t>   - Final draft (ready for WG Letter Ballot)                  July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 Letter ballot                                                                         September 2013</a:t>
            </a:r>
          </a:p>
          <a:p>
            <a:pPr>
              <a:tabLst>
                <a:tab pos="7448550" algn="l"/>
              </a:tabLst>
            </a:pPr>
            <a:r>
              <a:rPr lang="en-US" altLang="ko-KR" sz="2000" dirty="0" smtClean="0"/>
              <a:t>   - Recirculation                                    November  2013, January, March 2014</a:t>
            </a:r>
          </a:p>
          <a:p>
            <a:pPr>
              <a:tabLst>
                <a:tab pos="7448550" algn="l"/>
              </a:tabLst>
            </a:pPr>
            <a:r>
              <a:rPr lang="en-US" altLang="ko-KR" sz="2000" dirty="0" smtClean="0"/>
              <a:t>   - Sponsor ballot                                                                                May 2014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18168</TotalTime>
  <Words>548</Words>
  <Application>Microsoft Office PowerPoint</Application>
  <PresentationFormat>화면 슬라이드 쇼(4:3)</PresentationFormat>
  <Paragraphs>129</Paragraphs>
  <Slides>9</Slides>
  <Notes>6</Notes>
  <HiddenSlides>0</HiddenSlides>
  <MMClips>0</MMClips>
  <ScaleCrop>false</ScaleCrop>
  <HeadingPairs>
    <vt:vector size="4" baseType="variant">
      <vt:variant>
        <vt:lpstr>테마</vt:lpstr>
      </vt:variant>
      <vt:variant>
        <vt:i4>6</vt:i4>
      </vt:variant>
      <vt:variant>
        <vt:lpstr>슬라이드 제목</vt:lpstr>
      </vt:variant>
      <vt:variant>
        <vt:i4>9</vt:i4>
      </vt:variant>
    </vt:vector>
  </HeadingPairs>
  <TitlesOfParts>
    <vt:vector size="15" baseType="lpstr">
      <vt:lpstr>Default Design</vt:lpstr>
      <vt:lpstr>4_Custom Design</vt:lpstr>
      <vt:lpstr>Custom Design</vt:lpstr>
      <vt:lpstr>1_Custom Design</vt:lpstr>
      <vt:lpstr>2_Custom Design</vt:lpstr>
      <vt:lpstr>3_Custom Design</vt:lpstr>
      <vt:lpstr>슬라이드 1</vt:lpstr>
      <vt:lpstr>Meeting Goal This Week</vt:lpstr>
      <vt:lpstr>Meeting Slots</vt:lpstr>
      <vt:lpstr>TG4m Closing Report(1)</vt:lpstr>
      <vt:lpstr>TG4m Closing Report(2)</vt:lpstr>
      <vt:lpstr>MOTIONS FOR TG4m</vt:lpstr>
      <vt:lpstr>MOTIONS FOR TG4m</vt:lpstr>
      <vt:lpstr>Future Plan/Timeline(1)</vt:lpstr>
      <vt:lpstr>Future Plan/Timeline(2)</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953</cp:revision>
  <cp:lastPrinted>2000-03-07T00:55:37Z</cp:lastPrinted>
  <dcterms:created xsi:type="dcterms:W3CDTF">2008-07-14T18:46:05Z</dcterms:created>
  <dcterms:modified xsi:type="dcterms:W3CDTF">2012-03-16T01:24:58Z</dcterms:modified>
</cp:coreProperties>
</file>