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1"/>
  </p:notesMasterIdLst>
  <p:handoutMasterIdLst>
    <p:handoutMasterId r:id="rId52"/>
  </p:handoutMasterIdLst>
  <p:sldIdLst>
    <p:sldId id="259" r:id="rId2"/>
    <p:sldId id="258" r:id="rId3"/>
    <p:sldId id="271" r:id="rId4"/>
    <p:sldId id="272" r:id="rId5"/>
    <p:sldId id="262" r:id="rId6"/>
    <p:sldId id="307" r:id="rId7"/>
    <p:sldId id="265" r:id="rId8"/>
    <p:sldId id="270" r:id="rId9"/>
    <p:sldId id="309" r:id="rId10"/>
    <p:sldId id="312" r:id="rId11"/>
    <p:sldId id="310" r:id="rId12"/>
    <p:sldId id="311" r:id="rId13"/>
    <p:sldId id="322" r:id="rId14"/>
    <p:sldId id="324" r:id="rId15"/>
    <p:sldId id="313" r:id="rId16"/>
    <p:sldId id="317" r:id="rId17"/>
    <p:sldId id="268" r:id="rId18"/>
    <p:sldId id="269" r:id="rId19"/>
    <p:sldId id="280"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18" r:id="rId44"/>
    <p:sldId id="305" r:id="rId45"/>
    <p:sldId id="261" r:id="rId46"/>
    <p:sldId id="314" r:id="rId47"/>
    <p:sldId id="315" r:id="rId48"/>
    <p:sldId id="316" r:id="rId49"/>
    <p:sldId id="263" r:id="rId50"/>
  </p:sldIdLst>
  <p:sldSz cx="9144000" cy="6858000" type="screen4x3"/>
  <p:notesSz cx="6735763" cy="9866313"/>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8" d="100"/>
          <a:sy n="78" d="100"/>
        </p:scale>
        <p:origin x="-198"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58" d="100"/>
          <a:sy n="58" d="100"/>
        </p:scale>
        <p:origin x="-1704" y="-96"/>
      </p:cViewPr>
      <p:guideLst>
        <p:guide orient="horz" pos="3107"/>
        <p:guide pos="212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443444" y="199731"/>
            <a:ext cx="2616893"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ja-JP"/>
              <a:t>doc.: IEEE 802.15-&lt;doc#&gt;</a:t>
            </a:r>
          </a:p>
        </p:txBody>
      </p:sp>
      <p:sp>
        <p:nvSpPr>
          <p:cNvPr id="3075" name="Rectangle 3"/>
          <p:cNvSpPr>
            <a:spLocks noGrp="1" noChangeArrowheads="1"/>
          </p:cNvSpPr>
          <p:nvPr>
            <p:ph type="dt" sz="quarter" idx="1"/>
          </p:nvPr>
        </p:nvSpPr>
        <p:spPr bwMode="auto">
          <a:xfrm>
            <a:off x="675427" y="199731"/>
            <a:ext cx="2243713"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ja-JP" smtClean="0"/>
              <a:t>March, 2012</a:t>
            </a:r>
            <a:endParaRPr lang="en-US" altLang="ja-JP"/>
          </a:p>
        </p:txBody>
      </p:sp>
      <p:sp>
        <p:nvSpPr>
          <p:cNvPr id="3076" name="Rectangle 4"/>
          <p:cNvSpPr>
            <a:spLocks noGrp="1" noChangeArrowheads="1"/>
          </p:cNvSpPr>
          <p:nvPr>
            <p:ph type="ftr" sz="quarter" idx="2"/>
          </p:nvPr>
        </p:nvSpPr>
        <p:spPr bwMode="auto">
          <a:xfrm>
            <a:off x="4041767" y="9549025"/>
            <a:ext cx="2095673"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ltLang="ja-JP" smtClean="0"/>
              <a:t>Shoichi Kitazawa (ATR)</a:t>
            </a:r>
            <a:endParaRPr lang="en-US" altLang="ja-JP"/>
          </a:p>
        </p:txBody>
      </p:sp>
      <p:sp>
        <p:nvSpPr>
          <p:cNvPr id="3077" name="Rectangle 5"/>
          <p:cNvSpPr>
            <a:spLocks noGrp="1" noChangeArrowheads="1"/>
          </p:cNvSpPr>
          <p:nvPr>
            <p:ph type="sldNum" sz="quarter" idx="3"/>
          </p:nvPr>
        </p:nvSpPr>
        <p:spPr bwMode="auto">
          <a:xfrm>
            <a:off x="2619978" y="9549025"/>
            <a:ext cx="1346227"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ja-JP"/>
              <a:t>Page </a:t>
            </a:r>
            <a:fld id="{67B88A75-E760-4356-B262-056B10D374ED}" type="slidenum">
              <a:rPr lang="en-US" altLang="ja-JP"/>
              <a:pPr/>
              <a:t>&lt;#&gt;</a:t>
            </a:fld>
            <a:endParaRPr lang="en-US" altLang="ja-JP"/>
          </a:p>
        </p:txBody>
      </p:sp>
      <p:sp>
        <p:nvSpPr>
          <p:cNvPr id="3078" name="Line 6"/>
          <p:cNvSpPr>
            <a:spLocks noChangeShapeType="1"/>
          </p:cNvSpPr>
          <p:nvPr/>
        </p:nvSpPr>
        <p:spPr bwMode="auto">
          <a:xfrm>
            <a:off x="673885" y="411800"/>
            <a:ext cx="5387994"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9" name="Rectangle 7"/>
          <p:cNvSpPr>
            <a:spLocks noChangeArrowheads="1"/>
          </p:cNvSpPr>
          <p:nvPr/>
        </p:nvSpPr>
        <p:spPr bwMode="auto">
          <a:xfrm>
            <a:off x="673885" y="9549026"/>
            <a:ext cx="690847"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33450"/>
            <a:r>
              <a:rPr lang="en-US" altLang="ja-JP"/>
              <a:t>Submission</a:t>
            </a:r>
          </a:p>
        </p:txBody>
      </p:sp>
      <p:sp>
        <p:nvSpPr>
          <p:cNvPr id="3080" name="Line 8"/>
          <p:cNvSpPr>
            <a:spLocks noChangeShapeType="1"/>
          </p:cNvSpPr>
          <p:nvPr/>
        </p:nvSpPr>
        <p:spPr bwMode="auto">
          <a:xfrm>
            <a:off x="673885" y="9537211"/>
            <a:ext cx="5537574"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 xmlns:p14="http://schemas.microsoft.com/office/powerpoint/2010/main" val="6464525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367882" y="115346"/>
            <a:ext cx="2734091"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ja-JP"/>
              <a:t>doc.: IEEE 802.15-&lt;doc#&gt;</a:t>
            </a:r>
          </a:p>
        </p:txBody>
      </p:sp>
      <p:sp>
        <p:nvSpPr>
          <p:cNvPr id="2051" name="Rectangle 3"/>
          <p:cNvSpPr>
            <a:spLocks noGrp="1" noChangeArrowheads="1"/>
          </p:cNvSpPr>
          <p:nvPr>
            <p:ph type="dt" idx="1"/>
          </p:nvPr>
        </p:nvSpPr>
        <p:spPr bwMode="auto">
          <a:xfrm>
            <a:off x="635333" y="115346"/>
            <a:ext cx="2658529"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ja-JP" smtClean="0"/>
              <a:t>March, 2012</a:t>
            </a:r>
            <a:endParaRPr lang="en-US" altLang="ja-JP"/>
          </a:p>
        </p:txBody>
      </p:sp>
      <p:sp>
        <p:nvSpPr>
          <p:cNvPr id="2052" name="Rectangle 4"/>
          <p:cNvSpPr>
            <a:spLocks noGrp="1" noRot="1" noChangeAspect="1" noChangeArrowheads="1" noTextEdit="1"/>
          </p:cNvSpPr>
          <p:nvPr>
            <p:ph type="sldImg" idx="2"/>
          </p:nvPr>
        </p:nvSpPr>
        <p:spPr bwMode="auto">
          <a:xfrm>
            <a:off x="909638" y="746125"/>
            <a:ext cx="4916487" cy="3687763"/>
          </a:xfrm>
          <a:prstGeom prst="rect">
            <a:avLst/>
          </a:prstGeom>
          <a:noFill/>
          <a:ln w="1270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2053" name="Rectangle 5"/>
          <p:cNvSpPr>
            <a:spLocks noGrp="1" noChangeArrowheads="1"/>
          </p:cNvSpPr>
          <p:nvPr>
            <p:ph type="body" sz="quarter" idx="3"/>
          </p:nvPr>
        </p:nvSpPr>
        <p:spPr bwMode="auto">
          <a:xfrm>
            <a:off x="897485" y="4686752"/>
            <a:ext cx="4940793" cy="44403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2054" name="Rectangle 6"/>
          <p:cNvSpPr>
            <a:spLocks noGrp="1" noChangeArrowheads="1"/>
          </p:cNvSpPr>
          <p:nvPr>
            <p:ph type="ftr" sz="quarter" idx="4"/>
          </p:nvPr>
        </p:nvSpPr>
        <p:spPr bwMode="auto">
          <a:xfrm>
            <a:off x="3663959" y="9552401"/>
            <a:ext cx="2438014"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ja-JP" smtClean="0"/>
              <a:t>Shoichi Kitazawa (ATR)</a:t>
            </a:r>
            <a:endParaRPr lang="en-US" altLang="ja-JP"/>
          </a:p>
        </p:txBody>
      </p:sp>
      <p:sp>
        <p:nvSpPr>
          <p:cNvPr id="2055" name="Rectangle 7"/>
          <p:cNvSpPr>
            <a:spLocks noGrp="1" noChangeArrowheads="1"/>
          </p:cNvSpPr>
          <p:nvPr>
            <p:ph type="sldNum" sz="quarter" idx="5"/>
          </p:nvPr>
        </p:nvSpPr>
        <p:spPr bwMode="auto">
          <a:xfrm>
            <a:off x="2849746" y="9552401"/>
            <a:ext cx="778746"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ltLang="ja-JP"/>
              <a:t>Page </a:t>
            </a:r>
            <a:fld id="{9FD0A170-08C8-4BD2-A712-4845CB95AB7A}" type="slidenum">
              <a:rPr lang="en-US" altLang="ja-JP"/>
              <a:pPr/>
              <a:t>&lt;#&gt;</a:t>
            </a:fld>
            <a:endParaRPr lang="en-US" altLang="ja-JP"/>
          </a:p>
        </p:txBody>
      </p:sp>
      <p:sp>
        <p:nvSpPr>
          <p:cNvPr id="2056" name="Rectangle 8"/>
          <p:cNvSpPr>
            <a:spLocks noChangeArrowheads="1"/>
          </p:cNvSpPr>
          <p:nvPr/>
        </p:nvSpPr>
        <p:spPr bwMode="auto">
          <a:xfrm>
            <a:off x="703184" y="9552401"/>
            <a:ext cx="690847"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t>Submission</a:t>
            </a:r>
          </a:p>
        </p:txBody>
      </p:sp>
      <p:sp>
        <p:nvSpPr>
          <p:cNvPr id="2057" name="Line 9"/>
          <p:cNvSpPr>
            <a:spLocks noChangeShapeType="1"/>
          </p:cNvSpPr>
          <p:nvPr/>
        </p:nvSpPr>
        <p:spPr bwMode="auto">
          <a:xfrm>
            <a:off x="703184" y="9550713"/>
            <a:ext cx="5329395"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58" name="Line 10"/>
          <p:cNvSpPr>
            <a:spLocks noChangeShapeType="1"/>
          </p:cNvSpPr>
          <p:nvPr/>
        </p:nvSpPr>
        <p:spPr bwMode="auto">
          <a:xfrm>
            <a:off x="629165" y="315601"/>
            <a:ext cx="5477434"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 xmlns:p14="http://schemas.microsoft.com/office/powerpoint/2010/main" val="4292172837"/>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smtClean="0"/>
              <a:t>doc.: IEEE 802.15-&lt;doc#&gt;</a:t>
            </a:r>
            <a:endParaRPr lang="en-US" altLang="ja-JP"/>
          </a:p>
        </p:txBody>
      </p:sp>
      <p:sp>
        <p:nvSpPr>
          <p:cNvPr id="5" name="日付プレースホルダー 4"/>
          <p:cNvSpPr>
            <a:spLocks noGrp="1"/>
          </p:cNvSpPr>
          <p:nvPr>
            <p:ph type="dt" idx="11"/>
          </p:nvPr>
        </p:nvSpPr>
        <p:spPr/>
        <p:txBody>
          <a:bodyPr/>
          <a:lstStyle/>
          <a:p>
            <a:r>
              <a:rPr lang="en-US" altLang="ja-JP" smtClean="0"/>
              <a:t>March, 2012</a:t>
            </a:r>
            <a:endParaRPr lang="en-US" altLang="ja-JP"/>
          </a:p>
        </p:txBody>
      </p:sp>
      <p:sp>
        <p:nvSpPr>
          <p:cNvPr id="6" name="フッター プレースホルダー 5"/>
          <p:cNvSpPr>
            <a:spLocks noGrp="1"/>
          </p:cNvSpPr>
          <p:nvPr>
            <p:ph type="ftr" sz="quarter" idx="12"/>
          </p:nvPr>
        </p:nvSpPr>
        <p:spPr/>
        <p:txBody>
          <a:bodyPr/>
          <a:lstStyle/>
          <a:p>
            <a:pPr lvl="4"/>
            <a:r>
              <a:rPr lang="en-US" altLang="ja-JP" smtClean="0"/>
              <a:t>Shoichi Kitazawa (ATR)</a:t>
            </a:r>
            <a:endParaRPr lang="en-US" altLang="ja-JP"/>
          </a:p>
        </p:txBody>
      </p:sp>
      <p:sp>
        <p:nvSpPr>
          <p:cNvPr id="7" name="スライド番号プレースホルダー 6"/>
          <p:cNvSpPr>
            <a:spLocks noGrp="1"/>
          </p:cNvSpPr>
          <p:nvPr>
            <p:ph type="sldNum" sz="quarter" idx="13"/>
          </p:nvPr>
        </p:nvSpPr>
        <p:spPr/>
        <p:txBody>
          <a:bodyPr/>
          <a:lstStyle/>
          <a:p>
            <a:r>
              <a:rPr lang="en-US" altLang="ja-JP" smtClean="0"/>
              <a:t>Page </a:t>
            </a:r>
            <a:fld id="{9FD0A170-08C8-4BD2-A712-4845CB95AB7A}" type="slidenum">
              <a:rPr lang="en-US" altLang="ja-JP" smtClean="0"/>
              <a:pPr/>
              <a:t>1</a:t>
            </a:fld>
            <a:endParaRPr lang="en-US" altLang="ja-JP"/>
          </a:p>
        </p:txBody>
      </p:sp>
    </p:spTree>
    <p:extLst>
      <p:ext uri="{BB962C8B-B14F-4D97-AF65-F5344CB8AC3E}">
        <p14:creationId xmlns="" xmlns:p14="http://schemas.microsoft.com/office/powerpoint/2010/main" val="4093876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スライド イメージ プレースホルダ 1"/>
          <p:cNvSpPr>
            <a:spLocks noGrp="1" noRot="1" noChangeAspect="1"/>
          </p:cNvSpPr>
          <p:nvPr>
            <p:ph type="sldImg"/>
          </p:nvPr>
        </p:nvSpPr>
        <p:spPr>
          <a:ln/>
        </p:spPr>
      </p:sp>
      <p:sp>
        <p:nvSpPr>
          <p:cNvPr id="22530" name="ノート プレースホルダ 2"/>
          <p:cNvSpPr>
            <a:spLocks noGrp="1"/>
          </p:cNvSpPr>
          <p:nvPr>
            <p:ph type="body" idx="1"/>
          </p:nvPr>
        </p:nvSpPr>
        <p:spPr>
          <a:noFill/>
          <a:ln/>
        </p:spPr>
        <p:txBody>
          <a:bodyPr/>
          <a:lstStyle/>
          <a:p>
            <a:endParaRPr kumimoji="1" lang="ja-JP" altLang="en-US" smtClean="0"/>
          </a:p>
        </p:txBody>
      </p:sp>
      <p:sp>
        <p:nvSpPr>
          <p:cNvPr id="22531" name="ヘッダー プレースホルダ 3"/>
          <p:cNvSpPr>
            <a:spLocks noGrp="1"/>
          </p:cNvSpPr>
          <p:nvPr>
            <p:ph type="hdr" sz="quarter"/>
          </p:nvPr>
        </p:nvSpPr>
        <p:spPr>
          <a:noFill/>
        </p:spPr>
        <p:txBody>
          <a:bodyPr/>
          <a:lstStyle/>
          <a:p>
            <a:r>
              <a:rPr lang="en-US" altLang="ja-JP"/>
              <a:t>doc.: IEEE 802.15-11-0161-00-sru</a:t>
            </a:r>
          </a:p>
        </p:txBody>
      </p:sp>
      <p:sp>
        <p:nvSpPr>
          <p:cNvPr id="22532" name="日付プレースホルダ 4"/>
          <p:cNvSpPr>
            <a:spLocks noGrp="1"/>
          </p:cNvSpPr>
          <p:nvPr>
            <p:ph type="dt" sz="quarter" idx="1"/>
          </p:nvPr>
        </p:nvSpPr>
        <p:spPr>
          <a:noFill/>
        </p:spPr>
        <p:txBody>
          <a:bodyPr/>
          <a:lstStyle/>
          <a:p>
            <a:r>
              <a:rPr lang="en-US" altLang="ja-JP" smtClean="0"/>
              <a:t>March, 2012</a:t>
            </a:r>
          </a:p>
        </p:txBody>
      </p:sp>
      <p:sp>
        <p:nvSpPr>
          <p:cNvPr id="22533" name="フッター プレースホルダ 5"/>
          <p:cNvSpPr>
            <a:spLocks noGrp="1"/>
          </p:cNvSpPr>
          <p:nvPr>
            <p:ph type="ftr" sz="quarter" idx="4"/>
          </p:nvPr>
        </p:nvSpPr>
        <p:spPr>
          <a:noFill/>
        </p:spPr>
        <p:txBody>
          <a:bodyPr/>
          <a:lstStyle/>
          <a:p>
            <a:pPr lvl="4"/>
            <a:r>
              <a:rPr lang="en-US" altLang="ja-JP" smtClean="0"/>
              <a:t>Shoichi Kitazawa (ATR)</a:t>
            </a:r>
          </a:p>
        </p:txBody>
      </p:sp>
      <p:sp>
        <p:nvSpPr>
          <p:cNvPr id="22534" name="スライド番号プレースホルダ 6"/>
          <p:cNvSpPr>
            <a:spLocks noGrp="1"/>
          </p:cNvSpPr>
          <p:nvPr>
            <p:ph type="sldNum" sz="quarter" idx="5"/>
          </p:nvPr>
        </p:nvSpPr>
        <p:spPr>
          <a:noFill/>
        </p:spPr>
        <p:txBody>
          <a:bodyPr/>
          <a:lstStyle/>
          <a:p>
            <a:r>
              <a:rPr lang="en-US" altLang="ja-JP" smtClean="0"/>
              <a:t>Page </a:t>
            </a:r>
            <a:fld id="{0BB40FFF-B550-45C4-849E-D290402D180C}" type="slidenum">
              <a:rPr lang="en-US" altLang="ja-JP" smtClean="0"/>
              <a:pPr/>
              <a:t>19</a:t>
            </a:fld>
            <a:endParaRPr lang="en-US"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hdr" sz="quarter"/>
          </p:nvPr>
        </p:nvSpPr>
        <p:spPr>
          <a:xfrm>
            <a:off x="3368675" y="114757"/>
            <a:ext cx="2733675" cy="215444"/>
          </a:xfrm>
          <a:noFill/>
        </p:spPr>
        <p:txBody>
          <a:bodyPr/>
          <a:lstStyle/>
          <a:p>
            <a:r>
              <a:rPr lang="en-US" altLang="ja-JP" dirty="0"/>
              <a:t>doc.: IEEE 802.15-11-0161-00-sru</a:t>
            </a:r>
          </a:p>
        </p:txBody>
      </p:sp>
      <p:sp>
        <p:nvSpPr>
          <p:cNvPr id="24578" name="Rectangle 3"/>
          <p:cNvSpPr>
            <a:spLocks noGrp="1" noChangeArrowheads="1"/>
          </p:cNvSpPr>
          <p:nvPr>
            <p:ph type="dt" sz="quarter" idx="1"/>
          </p:nvPr>
        </p:nvSpPr>
        <p:spPr>
          <a:xfrm>
            <a:off x="635001" y="114757"/>
            <a:ext cx="2659063" cy="215444"/>
          </a:xfrm>
          <a:noFill/>
        </p:spPr>
        <p:txBody>
          <a:bodyPr/>
          <a:lstStyle/>
          <a:p>
            <a:r>
              <a:rPr lang="en-US" altLang="ja-JP" smtClean="0"/>
              <a:t>March, 2012</a:t>
            </a:r>
            <a:endParaRPr lang="en-US" altLang="ja-JP" dirty="0" smtClean="0"/>
          </a:p>
        </p:txBody>
      </p:sp>
      <p:sp>
        <p:nvSpPr>
          <p:cNvPr id="24579" name="Rectangle 6"/>
          <p:cNvSpPr>
            <a:spLocks noGrp="1" noChangeArrowheads="1"/>
          </p:cNvSpPr>
          <p:nvPr>
            <p:ph type="ftr" sz="quarter" idx="4"/>
          </p:nvPr>
        </p:nvSpPr>
        <p:spPr>
          <a:xfrm>
            <a:off x="3663950" y="9551988"/>
            <a:ext cx="2438400" cy="184666"/>
          </a:xfrm>
          <a:noFill/>
        </p:spPr>
        <p:txBody>
          <a:bodyPr/>
          <a:lstStyle/>
          <a:p>
            <a:pPr lvl="4"/>
            <a:r>
              <a:rPr lang="en-US" altLang="ja-JP" smtClean="0"/>
              <a:t>Shoichi Kitazawa (ATR)</a:t>
            </a:r>
            <a:endParaRPr lang="en-US" altLang="ja-JP" dirty="0" smtClean="0"/>
          </a:p>
        </p:txBody>
      </p:sp>
      <p:sp>
        <p:nvSpPr>
          <p:cNvPr id="24580" name="Rectangle 7"/>
          <p:cNvSpPr>
            <a:spLocks noGrp="1" noChangeArrowheads="1"/>
          </p:cNvSpPr>
          <p:nvPr>
            <p:ph type="sldNum" sz="quarter" idx="5"/>
          </p:nvPr>
        </p:nvSpPr>
        <p:spPr>
          <a:xfrm>
            <a:off x="2849564" y="9551988"/>
            <a:ext cx="779462" cy="184666"/>
          </a:xfrm>
          <a:noFill/>
        </p:spPr>
        <p:txBody>
          <a:bodyPr/>
          <a:lstStyle/>
          <a:p>
            <a:r>
              <a:rPr lang="en-US" altLang="ja-JP" dirty="0" smtClean="0"/>
              <a:t>Page </a:t>
            </a:r>
            <a:fld id="{4D619F65-5A67-461B-920B-15FB2BE84305}" type="slidenum">
              <a:rPr lang="en-US" altLang="ja-JP" smtClean="0"/>
              <a:pPr/>
              <a:t>20</a:t>
            </a:fld>
            <a:endParaRPr lang="en-US" altLang="ja-JP" dirty="0" smtClean="0"/>
          </a:p>
        </p:txBody>
      </p:sp>
      <p:sp>
        <p:nvSpPr>
          <p:cNvPr id="24581" name="Rectangle 2"/>
          <p:cNvSpPr>
            <a:spLocks noGrp="1" noRot="1" noChangeAspect="1" noChangeArrowheads="1" noTextEdit="1"/>
          </p:cNvSpPr>
          <p:nvPr>
            <p:ph type="sldImg"/>
          </p:nvPr>
        </p:nvSpPr>
        <p:spPr>
          <a:xfrm>
            <a:off x="909638" y="746125"/>
            <a:ext cx="4916487" cy="3687763"/>
          </a:xfrm>
          <a:ln/>
        </p:spPr>
      </p:sp>
      <p:sp>
        <p:nvSpPr>
          <p:cNvPr id="24582" name="Rectangle 3"/>
          <p:cNvSpPr>
            <a:spLocks noGrp="1" noChangeArrowheads="1"/>
          </p:cNvSpPr>
          <p:nvPr>
            <p:ph type="body" idx="1"/>
          </p:nvPr>
        </p:nvSpPr>
        <p:spPr>
          <a:noFill/>
          <a:ln/>
        </p:spPr>
        <p:txBody>
          <a:bodyPr/>
          <a:lstStyle/>
          <a:p>
            <a:endParaRPr lang="ja-JP" altLang="ja-JP"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スライド イメージ プレースホルダ 1"/>
          <p:cNvSpPr>
            <a:spLocks noGrp="1" noRot="1" noChangeAspect="1"/>
          </p:cNvSpPr>
          <p:nvPr>
            <p:ph type="sldImg"/>
          </p:nvPr>
        </p:nvSpPr>
        <p:spPr>
          <a:xfrm>
            <a:off x="909638" y="746125"/>
            <a:ext cx="4916487" cy="3687763"/>
          </a:xfrm>
          <a:ln/>
        </p:spPr>
      </p:sp>
      <p:sp>
        <p:nvSpPr>
          <p:cNvPr id="26626" name="ノート プレースホルダ 2"/>
          <p:cNvSpPr>
            <a:spLocks noGrp="1"/>
          </p:cNvSpPr>
          <p:nvPr>
            <p:ph type="body" idx="1"/>
          </p:nvPr>
        </p:nvSpPr>
        <p:spPr>
          <a:noFill/>
          <a:ln/>
        </p:spPr>
        <p:txBody>
          <a:bodyPr/>
          <a:lstStyle/>
          <a:p>
            <a:endParaRPr kumimoji="1" lang="ja-JP" altLang="en-US" dirty="0" smtClean="0"/>
          </a:p>
        </p:txBody>
      </p:sp>
      <p:sp>
        <p:nvSpPr>
          <p:cNvPr id="26627" name="ヘッダー プレースホルダ 3"/>
          <p:cNvSpPr>
            <a:spLocks noGrp="1"/>
          </p:cNvSpPr>
          <p:nvPr>
            <p:ph type="hdr" sz="quarter"/>
          </p:nvPr>
        </p:nvSpPr>
        <p:spPr>
          <a:xfrm>
            <a:off x="3367882" y="115346"/>
            <a:ext cx="2734091" cy="215444"/>
          </a:xfrm>
          <a:noFill/>
        </p:spPr>
        <p:txBody>
          <a:bodyPr/>
          <a:lstStyle/>
          <a:p>
            <a:r>
              <a:rPr lang="en-US" altLang="ja-JP" dirty="0"/>
              <a:t>doc.: IEEE 802.15-11-0161-00-sru</a:t>
            </a:r>
          </a:p>
        </p:txBody>
      </p:sp>
      <p:sp>
        <p:nvSpPr>
          <p:cNvPr id="26628" name="日付プレースホルダ 4"/>
          <p:cNvSpPr>
            <a:spLocks noGrp="1"/>
          </p:cNvSpPr>
          <p:nvPr>
            <p:ph type="dt" sz="quarter" idx="1"/>
          </p:nvPr>
        </p:nvSpPr>
        <p:spPr>
          <a:xfrm>
            <a:off x="635333" y="115346"/>
            <a:ext cx="2658529" cy="215444"/>
          </a:xfrm>
          <a:noFill/>
        </p:spPr>
        <p:txBody>
          <a:bodyPr/>
          <a:lstStyle/>
          <a:p>
            <a:r>
              <a:rPr lang="en-US" altLang="ja-JP" smtClean="0"/>
              <a:t>March, 2012</a:t>
            </a:r>
            <a:endParaRPr lang="en-US" altLang="ja-JP" dirty="0" smtClean="0"/>
          </a:p>
        </p:txBody>
      </p:sp>
      <p:sp>
        <p:nvSpPr>
          <p:cNvPr id="26629" name="フッター プレースホルダ 5"/>
          <p:cNvSpPr>
            <a:spLocks noGrp="1"/>
          </p:cNvSpPr>
          <p:nvPr>
            <p:ph type="ftr" sz="quarter" idx="4"/>
          </p:nvPr>
        </p:nvSpPr>
        <p:spPr>
          <a:xfrm>
            <a:off x="3663959" y="9552400"/>
            <a:ext cx="2438014" cy="184666"/>
          </a:xfrm>
          <a:noFill/>
        </p:spPr>
        <p:txBody>
          <a:bodyPr/>
          <a:lstStyle/>
          <a:p>
            <a:pPr lvl="4"/>
            <a:r>
              <a:rPr lang="en-US" altLang="ja-JP" smtClean="0"/>
              <a:t>Shoichi Kitazawa (ATR)</a:t>
            </a:r>
            <a:endParaRPr lang="en-US" altLang="ja-JP" dirty="0" smtClean="0"/>
          </a:p>
        </p:txBody>
      </p:sp>
      <p:sp>
        <p:nvSpPr>
          <p:cNvPr id="26630" name="スライド番号プレースホルダ 6"/>
          <p:cNvSpPr>
            <a:spLocks noGrp="1"/>
          </p:cNvSpPr>
          <p:nvPr>
            <p:ph type="sldNum" sz="quarter" idx="5"/>
          </p:nvPr>
        </p:nvSpPr>
        <p:spPr>
          <a:xfrm>
            <a:off x="2849746" y="9552400"/>
            <a:ext cx="778746" cy="184666"/>
          </a:xfrm>
          <a:noFill/>
        </p:spPr>
        <p:txBody>
          <a:bodyPr/>
          <a:lstStyle/>
          <a:p>
            <a:r>
              <a:rPr lang="en-US" altLang="ja-JP" dirty="0" smtClean="0"/>
              <a:t>Page </a:t>
            </a:r>
            <a:fld id="{B92412DC-157D-437D-8759-4BDDC59EBA91}" type="slidenum">
              <a:rPr lang="en-US" altLang="ja-JP" smtClean="0"/>
              <a:pPr/>
              <a:t>21</a:t>
            </a:fld>
            <a:endParaRPr lang="en-US" altLang="ja-JP"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スライド イメージ プレースホルダ 1"/>
          <p:cNvSpPr>
            <a:spLocks noGrp="1" noRot="1" noChangeAspect="1"/>
          </p:cNvSpPr>
          <p:nvPr>
            <p:ph type="sldImg"/>
          </p:nvPr>
        </p:nvSpPr>
        <p:spPr>
          <a:xfrm>
            <a:off x="909638" y="746125"/>
            <a:ext cx="4916487" cy="3687763"/>
          </a:xfrm>
          <a:ln/>
        </p:spPr>
      </p:sp>
      <p:sp>
        <p:nvSpPr>
          <p:cNvPr id="28674" name="ノート プレースホルダ 2"/>
          <p:cNvSpPr>
            <a:spLocks noGrp="1"/>
          </p:cNvSpPr>
          <p:nvPr>
            <p:ph type="body" idx="1"/>
          </p:nvPr>
        </p:nvSpPr>
        <p:spPr>
          <a:noFill/>
          <a:ln/>
        </p:spPr>
        <p:txBody>
          <a:bodyPr/>
          <a:lstStyle/>
          <a:p>
            <a:endParaRPr kumimoji="1" lang="ja-JP" altLang="en-US" dirty="0" smtClean="0"/>
          </a:p>
        </p:txBody>
      </p:sp>
      <p:sp>
        <p:nvSpPr>
          <p:cNvPr id="28675" name="ヘッダー プレースホルダ 3"/>
          <p:cNvSpPr>
            <a:spLocks noGrp="1"/>
          </p:cNvSpPr>
          <p:nvPr>
            <p:ph type="hdr" sz="quarter"/>
          </p:nvPr>
        </p:nvSpPr>
        <p:spPr>
          <a:xfrm>
            <a:off x="3367882" y="115346"/>
            <a:ext cx="2734091" cy="215444"/>
          </a:xfrm>
          <a:noFill/>
        </p:spPr>
        <p:txBody>
          <a:bodyPr/>
          <a:lstStyle/>
          <a:p>
            <a:r>
              <a:rPr lang="en-US" altLang="ja-JP" dirty="0"/>
              <a:t>doc.: IEEE 802.15-11-0161-00-sru</a:t>
            </a:r>
          </a:p>
        </p:txBody>
      </p:sp>
      <p:sp>
        <p:nvSpPr>
          <p:cNvPr id="28676" name="日付プレースホルダ 4"/>
          <p:cNvSpPr>
            <a:spLocks noGrp="1"/>
          </p:cNvSpPr>
          <p:nvPr>
            <p:ph type="dt" sz="quarter" idx="1"/>
          </p:nvPr>
        </p:nvSpPr>
        <p:spPr>
          <a:xfrm>
            <a:off x="635333" y="115346"/>
            <a:ext cx="2658529" cy="215444"/>
          </a:xfrm>
          <a:noFill/>
        </p:spPr>
        <p:txBody>
          <a:bodyPr/>
          <a:lstStyle/>
          <a:p>
            <a:r>
              <a:rPr lang="en-US" altLang="ja-JP" smtClean="0"/>
              <a:t>March, 2012</a:t>
            </a:r>
            <a:endParaRPr lang="en-US" altLang="ja-JP" dirty="0" smtClean="0"/>
          </a:p>
        </p:txBody>
      </p:sp>
      <p:sp>
        <p:nvSpPr>
          <p:cNvPr id="28677" name="フッター プレースホルダ 5"/>
          <p:cNvSpPr>
            <a:spLocks noGrp="1"/>
          </p:cNvSpPr>
          <p:nvPr>
            <p:ph type="ftr" sz="quarter" idx="4"/>
          </p:nvPr>
        </p:nvSpPr>
        <p:spPr>
          <a:xfrm>
            <a:off x="3663959" y="9552400"/>
            <a:ext cx="2438014" cy="184666"/>
          </a:xfrm>
          <a:noFill/>
        </p:spPr>
        <p:txBody>
          <a:bodyPr/>
          <a:lstStyle/>
          <a:p>
            <a:pPr lvl="4"/>
            <a:r>
              <a:rPr lang="en-US" altLang="ja-JP" smtClean="0"/>
              <a:t>Shoichi Kitazawa (ATR)</a:t>
            </a:r>
            <a:endParaRPr lang="en-US" altLang="ja-JP" dirty="0" smtClean="0"/>
          </a:p>
        </p:txBody>
      </p:sp>
      <p:sp>
        <p:nvSpPr>
          <p:cNvPr id="28678" name="スライド番号プレースホルダ 6"/>
          <p:cNvSpPr>
            <a:spLocks noGrp="1"/>
          </p:cNvSpPr>
          <p:nvPr>
            <p:ph type="sldNum" sz="quarter" idx="5"/>
          </p:nvPr>
        </p:nvSpPr>
        <p:spPr>
          <a:xfrm>
            <a:off x="2849746" y="9552400"/>
            <a:ext cx="778746" cy="184666"/>
          </a:xfrm>
          <a:noFill/>
        </p:spPr>
        <p:txBody>
          <a:bodyPr/>
          <a:lstStyle/>
          <a:p>
            <a:r>
              <a:rPr lang="en-US" altLang="ja-JP" dirty="0" smtClean="0"/>
              <a:t>Page </a:t>
            </a:r>
            <a:fld id="{EC543647-6456-4668-90FD-D5B0C45A21F0}" type="slidenum">
              <a:rPr lang="en-US" altLang="ja-JP" smtClean="0"/>
              <a:pPr/>
              <a:t>22</a:t>
            </a:fld>
            <a:endParaRPr lang="en-US" altLang="ja-JP"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スライド イメージ プレースホルダ 1"/>
          <p:cNvSpPr>
            <a:spLocks noGrp="1" noRot="1" noChangeAspect="1"/>
          </p:cNvSpPr>
          <p:nvPr>
            <p:ph type="sldImg"/>
          </p:nvPr>
        </p:nvSpPr>
        <p:spPr>
          <a:xfrm>
            <a:off x="909638" y="746125"/>
            <a:ext cx="4916487" cy="3687763"/>
          </a:xfrm>
          <a:ln/>
        </p:spPr>
      </p:sp>
      <p:sp>
        <p:nvSpPr>
          <p:cNvPr id="30722" name="ノート プレースホルダ 2"/>
          <p:cNvSpPr>
            <a:spLocks noGrp="1"/>
          </p:cNvSpPr>
          <p:nvPr>
            <p:ph type="body" idx="1"/>
          </p:nvPr>
        </p:nvSpPr>
        <p:spPr>
          <a:noFill/>
          <a:ln/>
        </p:spPr>
        <p:txBody>
          <a:bodyPr/>
          <a:lstStyle/>
          <a:p>
            <a:endParaRPr kumimoji="1" lang="ja-JP" altLang="en-US" dirty="0" smtClean="0"/>
          </a:p>
        </p:txBody>
      </p:sp>
      <p:sp>
        <p:nvSpPr>
          <p:cNvPr id="30723" name="ヘッダー プレースホルダ 3"/>
          <p:cNvSpPr>
            <a:spLocks noGrp="1"/>
          </p:cNvSpPr>
          <p:nvPr>
            <p:ph type="hdr" sz="quarter"/>
          </p:nvPr>
        </p:nvSpPr>
        <p:spPr>
          <a:xfrm>
            <a:off x="3367882" y="115346"/>
            <a:ext cx="2734091" cy="215444"/>
          </a:xfrm>
          <a:noFill/>
        </p:spPr>
        <p:txBody>
          <a:bodyPr/>
          <a:lstStyle/>
          <a:p>
            <a:r>
              <a:rPr lang="en-US" altLang="ja-JP" dirty="0"/>
              <a:t>doc.: IEEE 802.15-11-0161-00-sru</a:t>
            </a:r>
          </a:p>
        </p:txBody>
      </p:sp>
      <p:sp>
        <p:nvSpPr>
          <p:cNvPr id="30724" name="日付プレースホルダ 4"/>
          <p:cNvSpPr>
            <a:spLocks noGrp="1"/>
          </p:cNvSpPr>
          <p:nvPr>
            <p:ph type="dt" sz="quarter" idx="1"/>
          </p:nvPr>
        </p:nvSpPr>
        <p:spPr>
          <a:xfrm>
            <a:off x="635333" y="115346"/>
            <a:ext cx="2658529" cy="215444"/>
          </a:xfrm>
          <a:noFill/>
        </p:spPr>
        <p:txBody>
          <a:bodyPr/>
          <a:lstStyle/>
          <a:p>
            <a:r>
              <a:rPr lang="en-US" altLang="ja-JP" smtClean="0"/>
              <a:t>March, 2012</a:t>
            </a:r>
            <a:endParaRPr lang="en-US" altLang="ja-JP" dirty="0" smtClean="0"/>
          </a:p>
        </p:txBody>
      </p:sp>
      <p:sp>
        <p:nvSpPr>
          <p:cNvPr id="30725" name="フッター プレースホルダ 5"/>
          <p:cNvSpPr>
            <a:spLocks noGrp="1"/>
          </p:cNvSpPr>
          <p:nvPr>
            <p:ph type="ftr" sz="quarter" idx="4"/>
          </p:nvPr>
        </p:nvSpPr>
        <p:spPr>
          <a:xfrm>
            <a:off x="3663959" y="9552400"/>
            <a:ext cx="2438014" cy="184666"/>
          </a:xfrm>
          <a:noFill/>
        </p:spPr>
        <p:txBody>
          <a:bodyPr/>
          <a:lstStyle/>
          <a:p>
            <a:pPr lvl="4"/>
            <a:r>
              <a:rPr lang="en-US" altLang="ja-JP" smtClean="0"/>
              <a:t>Shoichi Kitazawa (ATR)</a:t>
            </a:r>
            <a:endParaRPr lang="en-US" altLang="ja-JP" dirty="0" smtClean="0"/>
          </a:p>
        </p:txBody>
      </p:sp>
      <p:sp>
        <p:nvSpPr>
          <p:cNvPr id="30726" name="スライド番号プレースホルダ 6"/>
          <p:cNvSpPr>
            <a:spLocks noGrp="1"/>
          </p:cNvSpPr>
          <p:nvPr>
            <p:ph type="sldNum" sz="quarter" idx="5"/>
          </p:nvPr>
        </p:nvSpPr>
        <p:spPr>
          <a:xfrm>
            <a:off x="2849746" y="9552400"/>
            <a:ext cx="778746" cy="184666"/>
          </a:xfrm>
          <a:noFill/>
        </p:spPr>
        <p:txBody>
          <a:bodyPr/>
          <a:lstStyle/>
          <a:p>
            <a:r>
              <a:rPr lang="en-US" altLang="ja-JP" dirty="0" smtClean="0"/>
              <a:t>Page </a:t>
            </a:r>
            <a:fld id="{E1799031-2E18-4920-8A4C-A1A0F6216C4F}" type="slidenum">
              <a:rPr lang="en-US" altLang="ja-JP" smtClean="0"/>
              <a:pPr/>
              <a:t>23</a:t>
            </a:fld>
            <a:endParaRPr lang="en-US" altLang="ja-JP"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スライド イメージ プレースホルダ 1"/>
          <p:cNvSpPr>
            <a:spLocks noGrp="1" noRot="1" noChangeAspect="1"/>
          </p:cNvSpPr>
          <p:nvPr>
            <p:ph type="sldImg"/>
          </p:nvPr>
        </p:nvSpPr>
        <p:spPr>
          <a:xfrm>
            <a:off x="909638" y="746125"/>
            <a:ext cx="4916487" cy="3687763"/>
          </a:xfrm>
          <a:ln/>
        </p:spPr>
      </p:sp>
      <p:sp>
        <p:nvSpPr>
          <p:cNvPr id="32770" name="ノート プレースホルダ 2"/>
          <p:cNvSpPr>
            <a:spLocks noGrp="1"/>
          </p:cNvSpPr>
          <p:nvPr>
            <p:ph type="body" idx="1"/>
          </p:nvPr>
        </p:nvSpPr>
        <p:spPr>
          <a:noFill/>
          <a:ln/>
        </p:spPr>
        <p:txBody>
          <a:bodyPr/>
          <a:lstStyle/>
          <a:p>
            <a:endParaRPr kumimoji="1" lang="ja-JP" altLang="en-US" dirty="0" smtClean="0"/>
          </a:p>
        </p:txBody>
      </p:sp>
      <p:sp>
        <p:nvSpPr>
          <p:cNvPr id="32771" name="ヘッダー プレースホルダ 3"/>
          <p:cNvSpPr>
            <a:spLocks noGrp="1"/>
          </p:cNvSpPr>
          <p:nvPr>
            <p:ph type="hdr" sz="quarter"/>
          </p:nvPr>
        </p:nvSpPr>
        <p:spPr>
          <a:xfrm>
            <a:off x="3367882" y="115346"/>
            <a:ext cx="2734091" cy="215444"/>
          </a:xfrm>
          <a:noFill/>
        </p:spPr>
        <p:txBody>
          <a:bodyPr/>
          <a:lstStyle/>
          <a:p>
            <a:r>
              <a:rPr lang="en-US" altLang="ja-JP" dirty="0"/>
              <a:t>doc.: IEEE 802.15-11-0161-00-sru</a:t>
            </a:r>
          </a:p>
        </p:txBody>
      </p:sp>
      <p:sp>
        <p:nvSpPr>
          <p:cNvPr id="32772" name="日付プレースホルダ 4"/>
          <p:cNvSpPr>
            <a:spLocks noGrp="1"/>
          </p:cNvSpPr>
          <p:nvPr>
            <p:ph type="dt" sz="quarter" idx="1"/>
          </p:nvPr>
        </p:nvSpPr>
        <p:spPr>
          <a:xfrm>
            <a:off x="635333" y="115346"/>
            <a:ext cx="2658529" cy="215444"/>
          </a:xfrm>
          <a:noFill/>
        </p:spPr>
        <p:txBody>
          <a:bodyPr/>
          <a:lstStyle/>
          <a:p>
            <a:r>
              <a:rPr lang="en-US" altLang="ja-JP" smtClean="0"/>
              <a:t>March, 2012</a:t>
            </a:r>
            <a:endParaRPr lang="en-US" altLang="ja-JP" dirty="0" smtClean="0"/>
          </a:p>
        </p:txBody>
      </p:sp>
      <p:sp>
        <p:nvSpPr>
          <p:cNvPr id="32773" name="フッター プレースホルダ 5"/>
          <p:cNvSpPr>
            <a:spLocks noGrp="1"/>
          </p:cNvSpPr>
          <p:nvPr>
            <p:ph type="ftr" sz="quarter" idx="4"/>
          </p:nvPr>
        </p:nvSpPr>
        <p:spPr>
          <a:xfrm>
            <a:off x="3663959" y="9552400"/>
            <a:ext cx="2438014" cy="184666"/>
          </a:xfrm>
          <a:noFill/>
        </p:spPr>
        <p:txBody>
          <a:bodyPr/>
          <a:lstStyle/>
          <a:p>
            <a:pPr lvl="4"/>
            <a:r>
              <a:rPr lang="en-US" altLang="ja-JP" smtClean="0"/>
              <a:t>Shoichi Kitazawa (ATR)</a:t>
            </a:r>
            <a:endParaRPr lang="en-US" altLang="ja-JP" dirty="0" smtClean="0"/>
          </a:p>
        </p:txBody>
      </p:sp>
      <p:sp>
        <p:nvSpPr>
          <p:cNvPr id="32774" name="スライド番号プレースホルダ 6"/>
          <p:cNvSpPr>
            <a:spLocks noGrp="1"/>
          </p:cNvSpPr>
          <p:nvPr>
            <p:ph type="sldNum" sz="quarter" idx="5"/>
          </p:nvPr>
        </p:nvSpPr>
        <p:spPr>
          <a:xfrm>
            <a:off x="2849746" y="9552400"/>
            <a:ext cx="778746" cy="184666"/>
          </a:xfrm>
          <a:noFill/>
        </p:spPr>
        <p:txBody>
          <a:bodyPr/>
          <a:lstStyle/>
          <a:p>
            <a:r>
              <a:rPr lang="en-US" altLang="ja-JP" dirty="0" smtClean="0"/>
              <a:t>Page </a:t>
            </a:r>
            <a:fld id="{C0644293-4E5F-4F07-909C-70CB3898A29C}" type="slidenum">
              <a:rPr lang="en-US" altLang="ja-JP" smtClean="0"/>
              <a:pPr/>
              <a:t>24</a:t>
            </a:fld>
            <a:endParaRPr lang="en-US" altLang="ja-JP"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a:noFill/>
        </p:spPr>
        <p:txBody>
          <a:bodyPr/>
          <a:lstStyle/>
          <a:p>
            <a:r>
              <a:rPr lang="ja-JP" altLang="en-US" dirty="0"/>
              <a:t>doc.: IEEE 802.15-&lt;doc#&gt;</a:t>
            </a:r>
            <a:endParaRPr lang="en-US" altLang="ja-JP" dirty="0"/>
          </a:p>
        </p:txBody>
      </p:sp>
      <p:sp>
        <p:nvSpPr>
          <p:cNvPr id="7171" name="Rectangle 3"/>
          <p:cNvSpPr>
            <a:spLocks noGrp="1" noChangeArrowheads="1"/>
          </p:cNvSpPr>
          <p:nvPr>
            <p:ph type="dt" sz="quarter" idx="1"/>
          </p:nvPr>
        </p:nvSpPr>
        <p:spPr>
          <a:noFill/>
        </p:spPr>
        <p:txBody>
          <a:bodyPr/>
          <a:lstStyle/>
          <a:p>
            <a:r>
              <a:rPr lang="en-US" altLang="ja-JP" smtClean="0"/>
              <a:t>March, 2012</a:t>
            </a:r>
            <a:endParaRPr lang="en-US" altLang="ja-JP" dirty="0"/>
          </a:p>
        </p:txBody>
      </p:sp>
      <p:sp>
        <p:nvSpPr>
          <p:cNvPr id="7172" name="Rectangle 6"/>
          <p:cNvSpPr>
            <a:spLocks noGrp="1" noChangeArrowheads="1"/>
          </p:cNvSpPr>
          <p:nvPr>
            <p:ph type="ftr" sz="quarter" idx="4"/>
          </p:nvPr>
        </p:nvSpPr>
        <p:spPr>
          <a:noFill/>
        </p:spPr>
        <p:txBody>
          <a:bodyPr/>
          <a:lstStyle/>
          <a:p>
            <a:pPr lvl="4"/>
            <a:r>
              <a:rPr lang="de-DE" altLang="ja-JP" smtClean="0"/>
              <a:t>Shoichi Kitazawa (ATR)</a:t>
            </a:r>
            <a:endParaRPr lang="en-US" altLang="ja-JP" dirty="0"/>
          </a:p>
        </p:txBody>
      </p:sp>
      <p:sp>
        <p:nvSpPr>
          <p:cNvPr id="7173" name="Rectangle 7"/>
          <p:cNvSpPr>
            <a:spLocks noGrp="1" noChangeArrowheads="1"/>
          </p:cNvSpPr>
          <p:nvPr>
            <p:ph type="sldNum" sz="quarter" idx="5"/>
          </p:nvPr>
        </p:nvSpPr>
        <p:spPr>
          <a:noFill/>
        </p:spPr>
        <p:txBody>
          <a:bodyPr/>
          <a:lstStyle/>
          <a:p>
            <a:r>
              <a:rPr lang="en-US" altLang="ja-JP" dirty="0"/>
              <a:t>Page </a:t>
            </a:r>
            <a:fld id="{393A0D05-92D5-4487-AAA8-776E463A3CB5}" type="slidenum">
              <a:rPr lang="en-US" altLang="ja-JP"/>
              <a:pPr/>
              <a:t>25</a:t>
            </a:fld>
            <a:endParaRPr lang="en-US" altLang="ja-JP" dirty="0"/>
          </a:p>
        </p:txBody>
      </p:sp>
      <p:sp>
        <p:nvSpPr>
          <p:cNvPr id="7174" name="Rectangle 2"/>
          <p:cNvSpPr>
            <a:spLocks noGrp="1" noRot="1" noChangeAspect="1" noChangeArrowheads="1" noTextEdit="1"/>
          </p:cNvSpPr>
          <p:nvPr>
            <p:ph type="sldImg"/>
          </p:nvPr>
        </p:nvSpPr>
        <p:spPr>
          <a:xfrm>
            <a:off x="909638" y="746125"/>
            <a:ext cx="4916487" cy="3687763"/>
          </a:xfrm>
          <a:ln/>
        </p:spPr>
      </p:sp>
      <p:sp>
        <p:nvSpPr>
          <p:cNvPr id="7175" name="Rectangle 3"/>
          <p:cNvSpPr>
            <a:spLocks noGrp="1" noChangeArrowheads="1"/>
          </p:cNvSpPr>
          <p:nvPr>
            <p:ph type="body" idx="1"/>
          </p:nvPr>
        </p:nvSpPr>
        <p:spPr>
          <a:noFill/>
          <a:ln/>
        </p:spPr>
        <p:txBody>
          <a:bodyPr/>
          <a:lstStyle/>
          <a:p>
            <a:endParaRPr lang="ja-JP"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smtClean="0"/>
              <a:t>doc.: IEEE 802.15-&lt;doc#&gt;</a:t>
            </a:r>
            <a:endParaRPr lang="en-US" altLang="ja-JP"/>
          </a:p>
        </p:txBody>
      </p:sp>
      <p:sp>
        <p:nvSpPr>
          <p:cNvPr id="5" name="日付プレースホルダー 4"/>
          <p:cNvSpPr>
            <a:spLocks noGrp="1"/>
          </p:cNvSpPr>
          <p:nvPr>
            <p:ph type="dt" idx="11"/>
          </p:nvPr>
        </p:nvSpPr>
        <p:spPr/>
        <p:txBody>
          <a:bodyPr/>
          <a:lstStyle/>
          <a:p>
            <a:r>
              <a:rPr lang="en-US" altLang="ja-JP" smtClean="0"/>
              <a:t>March, 2012</a:t>
            </a:r>
            <a:endParaRPr lang="en-US" altLang="ja-JP"/>
          </a:p>
        </p:txBody>
      </p:sp>
      <p:sp>
        <p:nvSpPr>
          <p:cNvPr id="6" name="フッター プレースホルダー 5"/>
          <p:cNvSpPr>
            <a:spLocks noGrp="1"/>
          </p:cNvSpPr>
          <p:nvPr>
            <p:ph type="ftr" sz="quarter" idx="12"/>
          </p:nvPr>
        </p:nvSpPr>
        <p:spPr/>
        <p:txBody>
          <a:bodyPr/>
          <a:lstStyle/>
          <a:p>
            <a:pPr lvl="4"/>
            <a:r>
              <a:rPr lang="en-US" altLang="ja-JP" smtClean="0"/>
              <a:t>Shoichi Kitazawa (ATR)</a:t>
            </a:r>
            <a:endParaRPr lang="en-US" altLang="ja-JP"/>
          </a:p>
        </p:txBody>
      </p:sp>
      <p:sp>
        <p:nvSpPr>
          <p:cNvPr id="7" name="スライド番号プレースホルダー 6"/>
          <p:cNvSpPr>
            <a:spLocks noGrp="1"/>
          </p:cNvSpPr>
          <p:nvPr>
            <p:ph type="sldNum" sz="quarter" idx="13"/>
          </p:nvPr>
        </p:nvSpPr>
        <p:spPr/>
        <p:txBody>
          <a:bodyPr/>
          <a:lstStyle/>
          <a:p>
            <a:r>
              <a:rPr lang="en-US" altLang="ja-JP" smtClean="0"/>
              <a:t>Page </a:t>
            </a:r>
            <a:fld id="{9FD0A170-08C8-4BD2-A712-4845CB95AB7A}" type="slidenum">
              <a:rPr lang="en-US" altLang="ja-JP" smtClean="0"/>
              <a:pPr/>
              <a:t>31</a:t>
            </a:fld>
            <a:endParaRPr lang="en-US" altLang="ja-JP"/>
          </a:p>
        </p:txBody>
      </p:sp>
    </p:spTree>
    <p:extLst>
      <p:ext uri="{BB962C8B-B14F-4D97-AF65-F5344CB8AC3E}">
        <p14:creationId xmlns="" xmlns:p14="http://schemas.microsoft.com/office/powerpoint/2010/main" val="3081877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D4913D49-6DFF-4D3A-8826-10927ADDC3D4}" type="slidenum">
              <a:rPr lang="en-US" altLang="ja-JP"/>
              <a:pPr/>
              <a:t>&lt;#&gt;</a:t>
            </a:fld>
            <a:endParaRPr lang="en-US" altLang="ja-JP"/>
          </a:p>
        </p:txBody>
      </p:sp>
    </p:spTree>
    <p:extLst>
      <p:ext uri="{BB962C8B-B14F-4D97-AF65-F5344CB8AC3E}">
        <p14:creationId xmlns="" xmlns:p14="http://schemas.microsoft.com/office/powerpoint/2010/main" val="4126173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39FE22CC-3025-4123-B2A7-61CF82FAFDFC}" type="slidenum">
              <a:rPr lang="en-US" altLang="ja-JP"/>
              <a:pPr/>
              <a:t>&lt;#&gt;</a:t>
            </a:fld>
            <a:endParaRPr lang="en-US" altLang="ja-JP"/>
          </a:p>
        </p:txBody>
      </p:sp>
    </p:spTree>
    <p:extLst>
      <p:ext uri="{BB962C8B-B14F-4D97-AF65-F5344CB8AC3E}">
        <p14:creationId xmlns="" xmlns:p14="http://schemas.microsoft.com/office/powerpoint/2010/main" val="633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85800"/>
            <a:ext cx="1943100" cy="54102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85800" y="685800"/>
            <a:ext cx="5676900" cy="5410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2BE9EE26-85B1-49E8-868A-408791F4B716}" type="slidenum">
              <a:rPr lang="en-US" altLang="ja-JP"/>
              <a:pPr/>
              <a:t>&lt;#&gt;</a:t>
            </a:fld>
            <a:endParaRPr lang="en-US" altLang="ja-JP"/>
          </a:p>
        </p:txBody>
      </p:sp>
    </p:spTree>
    <p:extLst>
      <p:ext uri="{BB962C8B-B14F-4D97-AF65-F5344CB8AC3E}">
        <p14:creationId xmlns="" xmlns:p14="http://schemas.microsoft.com/office/powerpoint/2010/main" val="2050534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BBC3A54B-52B6-4F6E-9212-922EF83326FB}" type="slidenum">
              <a:rPr lang="en-US" altLang="ja-JP"/>
              <a:pPr/>
              <a:t>&lt;#&gt;</a:t>
            </a:fld>
            <a:endParaRPr lang="en-US" altLang="ja-JP"/>
          </a:p>
        </p:txBody>
      </p:sp>
    </p:spTree>
    <p:extLst>
      <p:ext uri="{BB962C8B-B14F-4D97-AF65-F5344CB8AC3E}">
        <p14:creationId xmlns="" xmlns:p14="http://schemas.microsoft.com/office/powerpoint/2010/main" val="55740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1D790388-6A76-4AB3-8993-D0D0250A9716}" type="slidenum">
              <a:rPr lang="en-US" altLang="ja-JP"/>
              <a:pPr/>
              <a:t>&lt;#&gt;</a:t>
            </a:fld>
            <a:endParaRPr lang="en-US" altLang="ja-JP"/>
          </a:p>
        </p:txBody>
      </p:sp>
    </p:spTree>
    <p:extLst>
      <p:ext uri="{BB962C8B-B14F-4D97-AF65-F5344CB8AC3E}">
        <p14:creationId xmlns="" xmlns:p14="http://schemas.microsoft.com/office/powerpoint/2010/main" val="2442770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r>
              <a:rPr lang="en-US" altLang="ja-JP" smtClean="0"/>
              <a:t>March 2012</a:t>
            </a:r>
            <a:endParaRPr lang="en-US" altLang="ja-JP"/>
          </a:p>
        </p:txBody>
      </p:sp>
      <p:sp>
        <p:nvSpPr>
          <p:cNvPr id="6" name="フッター プレースホルダー 5"/>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7" name="スライド番号プレースホルダー 6"/>
          <p:cNvSpPr>
            <a:spLocks noGrp="1"/>
          </p:cNvSpPr>
          <p:nvPr>
            <p:ph type="sldNum" sz="quarter" idx="12"/>
          </p:nvPr>
        </p:nvSpPr>
        <p:spPr/>
        <p:txBody>
          <a:bodyPr/>
          <a:lstStyle>
            <a:lvl1pPr>
              <a:defRPr/>
            </a:lvl1pPr>
          </a:lstStyle>
          <a:p>
            <a:r>
              <a:rPr lang="en-US" altLang="ja-JP"/>
              <a:t>Slide </a:t>
            </a:r>
            <a:fld id="{735EC2FD-D6D5-45FD-8074-EEAA0BE522DB}" type="slidenum">
              <a:rPr lang="en-US" altLang="ja-JP"/>
              <a:pPr/>
              <a:t>&lt;#&gt;</a:t>
            </a:fld>
            <a:endParaRPr lang="en-US" altLang="ja-JP"/>
          </a:p>
        </p:txBody>
      </p:sp>
    </p:spTree>
    <p:extLst>
      <p:ext uri="{BB962C8B-B14F-4D97-AF65-F5344CB8AC3E}">
        <p14:creationId xmlns="" xmlns:p14="http://schemas.microsoft.com/office/powerpoint/2010/main" val="2523144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r>
              <a:rPr lang="en-US" altLang="ja-JP" smtClean="0"/>
              <a:t>March 2012</a:t>
            </a:r>
            <a:endParaRPr lang="en-US" altLang="ja-JP"/>
          </a:p>
        </p:txBody>
      </p:sp>
      <p:sp>
        <p:nvSpPr>
          <p:cNvPr id="8" name="フッター プレースホルダー 7"/>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9" name="スライド番号プレースホルダー 8"/>
          <p:cNvSpPr>
            <a:spLocks noGrp="1"/>
          </p:cNvSpPr>
          <p:nvPr>
            <p:ph type="sldNum" sz="quarter" idx="12"/>
          </p:nvPr>
        </p:nvSpPr>
        <p:spPr/>
        <p:txBody>
          <a:bodyPr/>
          <a:lstStyle>
            <a:lvl1pPr>
              <a:defRPr/>
            </a:lvl1pPr>
          </a:lstStyle>
          <a:p>
            <a:r>
              <a:rPr lang="en-US" altLang="ja-JP"/>
              <a:t>Slide </a:t>
            </a:r>
            <a:fld id="{52DF8439-1C4A-4CDE-979B-5EC56532CED4}" type="slidenum">
              <a:rPr lang="en-US" altLang="ja-JP"/>
              <a:pPr/>
              <a:t>&lt;#&gt;</a:t>
            </a:fld>
            <a:endParaRPr lang="en-US" altLang="ja-JP"/>
          </a:p>
        </p:txBody>
      </p:sp>
    </p:spTree>
    <p:extLst>
      <p:ext uri="{BB962C8B-B14F-4D97-AF65-F5344CB8AC3E}">
        <p14:creationId xmlns="" xmlns:p14="http://schemas.microsoft.com/office/powerpoint/2010/main" val="2105502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r>
              <a:rPr lang="en-US" altLang="ja-JP" smtClean="0"/>
              <a:t>March 2012</a:t>
            </a:r>
            <a:endParaRPr lang="en-US" altLang="ja-JP"/>
          </a:p>
        </p:txBody>
      </p:sp>
      <p:sp>
        <p:nvSpPr>
          <p:cNvPr id="4" name="フッター プレースホルダー 3"/>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5" name="スライド番号プレースホルダー 4"/>
          <p:cNvSpPr>
            <a:spLocks noGrp="1"/>
          </p:cNvSpPr>
          <p:nvPr>
            <p:ph type="sldNum" sz="quarter" idx="12"/>
          </p:nvPr>
        </p:nvSpPr>
        <p:spPr/>
        <p:txBody>
          <a:bodyPr/>
          <a:lstStyle>
            <a:lvl1pPr>
              <a:defRPr/>
            </a:lvl1pPr>
          </a:lstStyle>
          <a:p>
            <a:r>
              <a:rPr lang="en-US" altLang="ja-JP"/>
              <a:t>Slide </a:t>
            </a:r>
            <a:fld id="{7F1E7805-9952-40B3-9CB8-FF317103ED7B}" type="slidenum">
              <a:rPr lang="en-US" altLang="ja-JP"/>
              <a:pPr/>
              <a:t>&lt;#&gt;</a:t>
            </a:fld>
            <a:endParaRPr lang="en-US" altLang="ja-JP"/>
          </a:p>
        </p:txBody>
      </p:sp>
    </p:spTree>
    <p:extLst>
      <p:ext uri="{BB962C8B-B14F-4D97-AF65-F5344CB8AC3E}">
        <p14:creationId xmlns="" xmlns:p14="http://schemas.microsoft.com/office/powerpoint/2010/main" val="806661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r>
              <a:rPr lang="en-US" altLang="ja-JP" smtClean="0"/>
              <a:t>March 2012</a:t>
            </a:r>
            <a:endParaRPr lang="en-US" altLang="ja-JP"/>
          </a:p>
        </p:txBody>
      </p:sp>
      <p:sp>
        <p:nvSpPr>
          <p:cNvPr id="3" name="フッター プレースホルダー 2"/>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4" name="スライド番号プレースホルダー 3"/>
          <p:cNvSpPr>
            <a:spLocks noGrp="1"/>
          </p:cNvSpPr>
          <p:nvPr>
            <p:ph type="sldNum" sz="quarter" idx="12"/>
          </p:nvPr>
        </p:nvSpPr>
        <p:spPr/>
        <p:txBody>
          <a:bodyPr/>
          <a:lstStyle>
            <a:lvl1pPr>
              <a:defRPr/>
            </a:lvl1pPr>
          </a:lstStyle>
          <a:p>
            <a:r>
              <a:rPr lang="en-US" altLang="ja-JP"/>
              <a:t>Slide </a:t>
            </a:r>
            <a:fld id="{FA4EBFA9-2ED3-40DA-9D64-776B3F41FEAF}" type="slidenum">
              <a:rPr lang="en-US" altLang="ja-JP"/>
              <a:pPr/>
              <a:t>&lt;#&gt;</a:t>
            </a:fld>
            <a:endParaRPr lang="en-US" altLang="ja-JP"/>
          </a:p>
        </p:txBody>
      </p:sp>
    </p:spTree>
    <p:extLst>
      <p:ext uri="{BB962C8B-B14F-4D97-AF65-F5344CB8AC3E}">
        <p14:creationId xmlns="" xmlns:p14="http://schemas.microsoft.com/office/powerpoint/2010/main" val="3826352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r>
              <a:rPr lang="en-US" altLang="ja-JP" smtClean="0"/>
              <a:t>March 2012</a:t>
            </a:r>
            <a:endParaRPr lang="en-US" altLang="ja-JP"/>
          </a:p>
        </p:txBody>
      </p:sp>
      <p:sp>
        <p:nvSpPr>
          <p:cNvPr id="6" name="フッター プレースホルダー 5"/>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7" name="スライド番号プレースホルダー 6"/>
          <p:cNvSpPr>
            <a:spLocks noGrp="1"/>
          </p:cNvSpPr>
          <p:nvPr>
            <p:ph type="sldNum" sz="quarter" idx="12"/>
          </p:nvPr>
        </p:nvSpPr>
        <p:spPr/>
        <p:txBody>
          <a:bodyPr/>
          <a:lstStyle>
            <a:lvl1pPr>
              <a:defRPr/>
            </a:lvl1pPr>
          </a:lstStyle>
          <a:p>
            <a:r>
              <a:rPr lang="en-US" altLang="ja-JP"/>
              <a:t>Slide </a:t>
            </a:r>
            <a:fld id="{F143B201-B0CA-48F5-926A-92DA454DCFE7}" type="slidenum">
              <a:rPr lang="en-US" altLang="ja-JP"/>
              <a:pPr/>
              <a:t>&lt;#&gt;</a:t>
            </a:fld>
            <a:endParaRPr lang="en-US" altLang="ja-JP"/>
          </a:p>
        </p:txBody>
      </p:sp>
    </p:spTree>
    <p:extLst>
      <p:ext uri="{BB962C8B-B14F-4D97-AF65-F5344CB8AC3E}">
        <p14:creationId xmlns="" xmlns:p14="http://schemas.microsoft.com/office/powerpoint/2010/main" val="495064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r>
              <a:rPr lang="en-US" altLang="ja-JP" smtClean="0"/>
              <a:t>March 2012</a:t>
            </a:r>
            <a:endParaRPr lang="en-US" altLang="ja-JP"/>
          </a:p>
        </p:txBody>
      </p:sp>
      <p:sp>
        <p:nvSpPr>
          <p:cNvPr id="6" name="フッター プレースホルダー 5"/>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7" name="スライド番号プレースホルダー 6"/>
          <p:cNvSpPr>
            <a:spLocks noGrp="1"/>
          </p:cNvSpPr>
          <p:nvPr>
            <p:ph type="sldNum" sz="quarter" idx="12"/>
          </p:nvPr>
        </p:nvSpPr>
        <p:spPr/>
        <p:txBody>
          <a:bodyPr/>
          <a:lstStyle>
            <a:lvl1pPr>
              <a:defRPr/>
            </a:lvl1pPr>
          </a:lstStyle>
          <a:p>
            <a:r>
              <a:rPr lang="en-US" altLang="ja-JP"/>
              <a:t>Slide </a:t>
            </a:r>
            <a:fld id="{1338FE4C-3019-4FE8-924F-657826B24C03}" type="slidenum">
              <a:rPr lang="en-US" altLang="ja-JP"/>
              <a:pPr/>
              <a:t>&lt;#&gt;</a:t>
            </a:fld>
            <a:endParaRPr lang="en-US" altLang="ja-JP"/>
          </a:p>
        </p:txBody>
      </p:sp>
    </p:spTree>
    <p:extLst>
      <p:ext uri="{BB962C8B-B14F-4D97-AF65-F5344CB8AC3E}">
        <p14:creationId xmlns="" xmlns:p14="http://schemas.microsoft.com/office/powerpoint/2010/main" val="49291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smtClean="0"/>
              <a:t>マスター タイトルの書式設定</a:t>
            </a:r>
            <a:endParaRPr lang="en-US" altLang="ja-JP"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smtClean="0"/>
          </a:p>
        </p:txBody>
      </p:sp>
      <p:sp>
        <p:nvSpPr>
          <p:cNvPr id="1028" name="Rectangle 4"/>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smtClean="0"/>
              <a:t>March 2012</a:t>
            </a:r>
            <a:endParaRPr lang="en-US" altLang="ja-JP"/>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smtClean="0"/>
              <a:t>Shoichi Kitazawa (ATR)</a:t>
            </a:r>
            <a:endParaRPr lang="en-US" altLang="ja-JP"/>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charset="-128"/>
              </a:defRPr>
            </a:lvl1pPr>
          </a:lstStyle>
          <a:p>
            <a:r>
              <a:rPr lang="en-US" altLang="ja-JP"/>
              <a:t>Slide </a:t>
            </a:r>
            <a:fld id="{27B26488-BA12-4C78-9EB5-A4558745BEFE}" type="slidenum">
              <a:rPr lang="en-US" altLang="ja-JP"/>
              <a:pPr/>
              <a:t>&lt;#&gt;</a:t>
            </a:fld>
            <a:endParaRPr lang="en-US" altLang="ja-JP"/>
          </a:p>
        </p:txBody>
      </p:sp>
      <p:sp>
        <p:nvSpPr>
          <p:cNvPr id="1031" name="Rectangle 7"/>
          <p:cNvSpPr>
            <a:spLocks noChangeArrowheads="1"/>
          </p:cNvSpPr>
          <p:nvPr/>
        </p:nvSpPr>
        <p:spPr bwMode="auto">
          <a:xfrm>
            <a:off x="4495800" y="394156"/>
            <a:ext cx="39624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717550" lvl="4" indent="0" algn="r"/>
            <a:r>
              <a:rPr lang="en-US" altLang="ja-JP" sz="1400" b="1" dirty="0">
                <a:ea typeface="ＭＳ Ｐゴシック" charset="-128"/>
              </a:rPr>
              <a:t>doc.: IEEE </a:t>
            </a:r>
            <a:r>
              <a:rPr lang="en-US" altLang="ja-JP" sz="1400" b="1" dirty="0" smtClean="0">
                <a:ea typeface="ＭＳ Ｐゴシック" charset="-128"/>
              </a:rPr>
              <a:t>802.15-12-0184-00-0sru</a:t>
            </a:r>
            <a:endParaRPr lang="en-US" altLang="ja-JP" sz="1400" b="1" dirty="0">
              <a:ea typeface="ＭＳ Ｐゴシック" charset="-128"/>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32.emf"/><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emf"/></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png"/><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png"/><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6.xml"/><Relationship Id="rId5" Type="http://schemas.openxmlformats.org/officeDocument/2006/relationships/image" Target="../media/image61.emf"/><Relationship Id="rId4" Type="http://schemas.openxmlformats.org/officeDocument/2006/relationships/image" Target="../media/image60.png"/></Relationships>
</file>

<file path=ppt/slides/_rels/slide37.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png"/><Relationship Id="rId1" Type="http://schemas.openxmlformats.org/officeDocument/2006/relationships/slideLayout" Target="../slideLayouts/slideLayout6.xml"/><Relationship Id="rId4" Type="http://schemas.openxmlformats.org/officeDocument/2006/relationships/image" Target="../media/image64.png"/></Relationships>
</file>

<file path=ppt/slides/_rels/slide3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6.xml"/><Relationship Id="rId4" Type="http://schemas.openxmlformats.org/officeDocument/2006/relationships/image" Target="../media/image7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1"/>
          <p:cNvSpPr>
            <a:spLocks noGrp="1"/>
          </p:cNvSpPr>
          <p:nvPr>
            <p:ph type="dt" sz="half" idx="10"/>
          </p:nvPr>
        </p:nvSpPr>
        <p:spPr/>
        <p:txBody>
          <a:bodyPr/>
          <a:lstStyle/>
          <a:p>
            <a:r>
              <a:rPr lang="en-US" altLang="ja-JP" smtClean="0"/>
              <a:t>March 2012</a:t>
            </a:r>
            <a:endParaRPr lang="en-US" altLang="ja-JP"/>
          </a:p>
        </p:txBody>
      </p:sp>
      <p:sp>
        <p:nvSpPr>
          <p:cNvPr id="5" name="フッター プレースホルダー 2"/>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3"/>
          <p:cNvSpPr>
            <a:spLocks noGrp="1"/>
          </p:cNvSpPr>
          <p:nvPr>
            <p:ph type="sldNum" sz="quarter" idx="12"/>
          </p:nvPr>
        </p:nvSpPr>
        <p:spPr/>
        <p:txBody>
          <a:bodyPr/>
          <a:lstStyle/>
          <a:p>
            <a:r>
              <a:rPr lang="en-US" altLang="ja-JP"/>
              <a:t>Slide </a:t>
            </a:r>
            <a:fld id="{048FAAB9-A994-4B9D-B011-F81BB33D211E}" type="slidenum">
              <a:rPr lang="en-US" altLang="ja-JP"/>
              <a:pPr/>
              <a:t>1</a:t>
            </a:fld>
            <a:endParaRPr lang="en-US" altLang="ja-JP"/>
          </a:p>
        </p:txBody>
      </p:sp>
      <p:sp>
        <p:nvSpPr>
          <p:cNvPr id="27651" name="Rectangle 3"/>
          <p:cNvSpPr>
            <a:spLocks noChangeArrowheads="1"/>
          </p:cNvSpPr>
          <p:nvPr/>
        </p:nvSpPr>
        <p:spPr bwMode="auto">
          <a:xfrm>
            <a:off x="152400" y="609600"/>
            <a:ext cx="8991600" cy="47346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charset="-128"/>
              </a:rPr>
              <a:t>Project: IEEE P802.15 Working Group for Wireless Personal Area Networks (WPANs)</a:t>
            </a:r>
            <a:endParaRPr lang="en-US" altLang="ja-JP" sz="1600" b="1" dirty="0">
              <a:solidFill>
                <a:schemeClr val="tx2"/>
              </a:solidFill>
              <a:ea typeface="ＭＳ Ｐゴシック" charset="-128"/>
            </a:endParaRPr>
          </a:p>
          <a:p>
            <a:endParaRPr lang="en-US" altLang="ja-JP" sz="1600" dirty="0">
              <a:solidFill>
                <a:schemeClr val="tx2"/>
              </a:solidFill>
              <a:ea typeface="ＭＳ Ｐゴシック" charset="-128"/>
            </a:endParaRPr>
          </a:p>
          <a:p>
            <a:r>
              <a:rPr lang="en-US" altLang="ja-JP" sz="1600" b="1" dirty="0">
                <a:solidFill>
                  <a:schemeClr val="tx2"/>
                </a:solidFill>
                <a:ea typeface="ＭＳ Ｐゴシック" charset="-128"/>
              </a:rPr>
              <a:t>Submission Title:</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a:t>
            </a:r>
            <a:r>
              <a:rPr lang="en-US" altLang="ja-JP" sz="1600" dirty="0" smtClean="0">
                <a:ea typeface="ＭＳ Ｐゴシック" charset="-128"/>
              </a:rPr>
              <a:t>IG SRU Technical </a:t>
            </a:r>
            <a:r>
              <a:rPr lang="en-US" altLang="ja-JP" sz="1600" dirty="0">
                <a:ea typeface="ＭＳ Ｐゴシック" charset="-128"/>
              </a:rPr>
              <a:t>D</a:t>
            </a:r>
            <a:r>
              <a:rPr lang="en-US" altLang="ja-JP" sz="1600" dirty="0" smtClean="0">
                <a:ea typeface="ＭＳ Ｐゴシック" charset="-128"/>
              </a:rPr>
              <a:t>ocument</a:t>
            </a:r>
            <a:r>
              <a:rPr lang="en-US" altLang="ja-JP" sz="1600" dirty="0" smtClean="0">
                <a:solidFill>
                  <a:schemeClr val="tx2"/>
                </a:solidFill>
                <a:ea typeface="ＭＳ Ｐゴシック" charset="-128"/>
              </a:rPr>
              <a:t>]</a:t>
            </a:r>
            <a:r>
              <a:rPr lang="en-US" altLang="ja-JP" sz="1600" dirty="0">
                <a:solidFill>
                  <a:schemeClr val="tx2"/>
                </a:solidFill>
                <a:ea typeface="ＭＳ Ｐゴシック" charset="-128"/>
              </a:rPr>
              <a:t>	</a:t>
            </a:r>
          </a:p>
          <a:p>
            <a:r>
              <a:rPr lang="en-US" altLang="ja-JP" sz="1600" b="1" dirty="0">
                <a:solidFill>
                  <a:schemeClr val="tx2"/>
                </a:solidFill>
                <a:ea typeface="ＭＳ Ｐゴシック" charset="-128"/>
              </a:rPr>
              <a:t>Date Submitted: </a:t>
            </a:r>
            <a:r>
              <a:rPr lang="en-US" altLang="ja-JP" sz="1600" dirty="0" smtClean="0">
                <a:solidFill>
                  <a:schemeClr val="tx2"/>
                </a:solidFill>
                <a:ea typeface="ＭＳ Ｐゴシック" charset="-128"/>
              </a:rPr>
              <a:t>[15</a:t>
            </a:r>
            <a:r>
              <a:rPr lang="ja-JP" altLang="en-US" sz="1600" dirty="0" smtClean="0">
                <a:ea typeface="ＭＳ Ｐゴシック" charset="-128"/>
              </a:rPr>
              <a:t> </a:t>
            </a:r>
            <a:r>
              <a:rPr lang="en-US" altLang="ja-JP" sz="1600" dirty="0" smtClean="0">
                <a:ea typeface="ＭＳ Ｐゴシック" charset="-128"/>
              </a:rPr>
              <a:t>March, 2012</a:t>
            </a:r>
            <a:r>
              <a:rPr lang="en-US" altLang="ja-JP" sz="1600" dirty="0" smtClean="0">
                <a:solidFill>
                  <a:schemeClr val="tx2"/>
                </a:solidFill>
                <a:ea typeface="ＭＳ Ｐゴシック" charset="-128"/>
              </a:rPr>
              <a:t>]</a:t>
            </a:r>
            <a:r>
              <a:rPr lang="en-US" altLang="ja-JP" sz="1600" dirty="0">
                <a:solidFill>
                  <a:schemeClr val="tx2"/>
                </a:solidFill>
                <a:ea typeface="ＭＳ Ｐゴシック" charset="-128"/>
              </a:rPr>
              <a:t>	</a:t>
            </a:r>
          </a:p>
          <a:p>
            <a:r>
              <a:rPr lang="en-US" altLang="ja-JP" sz="1600" b="1" dirty="0" smtClean="0">
                <a:solidFill>
                  <a:schemeClr val="tx2"/>
                </a:solidFill>
                <a:ea typeface="ＭＳ Ｐゴシック" charset="-128"/>
              </a:rPr>
              <a:t>Source:</a:t>
            </a:r>
            <a:r>
              <a:rPr lang="en-US" altLang="ja-JP" sz="1600" dirty="0" smtClean="0">
                <a:solidFill>
                  <a:schemeClr val="tx2"/>
                </a:solidFill>
                <a:ea typeface="ＭＳ Ｐゴシック" charset="-128"/>
              </a:rPr>
              <a:t> [</a:t>
            </a:r>
            <a:r>
              <a:rPr lang="en-US" altLang="ja-JP" sz="1600" dirty="0" smtClean="0">
                <a:ea typeface="ＭＳ Ｐゴシック" charset="-128"/>
              </a:rPr>
              <a:t>Shoichi Kitazawa] Company [ATR ]</a:t>
            </a:r>
          </a:p>
          <a:p>
            <a:r>
              <a:rPr lang="en-US" altLang="ja-JP" sz="1600" dirty="0" smtClean="0">
                <a:ea typeface="ＭＳ Ｐゴシック" charset="-128"/>
              </a:rPr>
              <a:t>Address [2-2-2 Hikaridai Seika, Kyoto 619-0288 Japan]</a:t>
            </a:r>
          </a:p>
          <a:p>
            <a:r>
              <a:rPr lang="en-US" altLang="ja-JP" sz="1600" dirty="0" smtClean="0">
                <a:ea typeface="ＭＳ Ｐゴシック" charset="-128"/>
              </a:rPr>
              <a:t>Voice:[+81-774-95-1511], FAX: [+81-774-95-1508], E-Mail:[kitazawa@atr.jp] </a:t>
            </a:r>
            <a:r>
              <a:rPr lang="en-US" altLang="ja-JP" sz="1600" dirty="0">
                <a:solidFill>
                  <a:schemeClr val="tx2"/>
                </a:solidFill>
                <a:ea typeface="ＭＳ Ｐゴシック" charset="-128"/>
              </a:rPr>
              <a:t>	</a:t>
            </a:r>
          </a:p>
          <a:p>
            <a:pPr>
              <a:spcBef>
                <a:spcPts val="600"/>
              </a:spcBef>
              <a:spcAft>
                <a:spcPts val="600"/>
              </a:spcAft>
            </a:pPr>
            <a:r>
              <a:rPr lang="en-US" altLang="ja-JP" sz="1600" b="1" dirty="0">
                <a:solidFill>
                  <a:schemeClr val="tx2"/>
                </a:solidFill>
                <a:ea typeface="ＭＳ Ｐゴシック" charset="-128"/>
              </a:rPr>
              <a:t>Re:</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a:t>
            </a:r>
            <a:endParaRPr lang="en-US" altLang="ja-JP" sz="1600" dirty="0">
              <a:solidFill>
                <a:schemeClr val="tx2"/>
              </a:solidFill>
              <a:ea typeface="ＭＳ Ｐゴシック" charset="-128"/>
            </a:endParaRPr>
          </a:p>
          <a:p>
            <a:pPr>
              <a:spcBef>
                <a:spcPts val="100"/>
              </a:spcBef>
              <a:spcAft>
                <a:spcPts val="100"/>
              </a:spcAft>
            </a:pPr>
            <a:r>
              <a:rPr lang="en-US" altLang="ja-JP" dirty="0">
                <a:solidFill>
                  <a:schemeClr val="accent2"/>
                </a:solidFill>
                <a:ea typeface="ＭＳ Ｐゴシック" charset="-128"/>
              </a:rPr>
              <a:t>	</a:t>
            </a:r>
            <a:endParaRPr lang="en-US" altLang="ja-JP" dirty="0">
              <a:solidFill>
                <a:schemeClr val="tx2"/>
              </a:solidFill>
              <a:ea typeface="ＭＳ Ｐゴシック" charset="-128"/>
            </a:endParaRPr>
          </a:p>
          <a:p>
            <a:pPr>
              <a:spcBef>
                <a:spcPts val="600"/>
              </a:spcBef>
              <a:spcAft>
                <a:spcPts val="600"/>
              </a:spcAft>
            </a:pPr>
            <a:r>
              <a:rPr lang="en-US" altLang="ja-JP" sz="1600" b="1" dirty="0">
                <a:solidFill>
                  <a:schemeClr val="tx2"/>
                </a:solidFill>
                <a:ea typeface="ＭＳ Ｐゴシック" charset="-128"/>
              </a:rPr>
              <a:t>Abstract:</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[This document summarizes of technical issues discussed in IG SRU meeting</a:t>
            </a:r>
            <a:r>
              <a:rPr lang="en-US" altLang="ja-JP" sz="1600" dirty="0" smtClean="0">
                <a:ea typeface="ＭＳ Ｐゴシック" charset="-128"/>
              </a:rPr>
              <a:t>.</a:t>
            </a:r>
            <a:r>
              <a:rPr lang="en-US" altLang="ja-JP" sz="1600" dirty="0" smtClean="0">
                <a:solidFill>
                  <a:schemeClr val="tx2"/>
                </a:solidFill>
                <a:ea typeface="ＭＳ Ｐゴシック" charset="-128"/>
              </a:rPr>
              <a:t>]</a:t>
            </a:r>
            <a:endParaRPr lang="en-US" altLang="ja-JP" sz="1600" dirty="0">
              <a:solidFill>
                <a:schemeClr val="tx2"/>
              </a:solidFill>
              <a:ea typeface="ＭＳ Ｐゴシック" charset="-128"/>
            </a:endParaRPr>
          </a:p>
          <a:p>
            <a:pPr>
              <a:spcBef>
                <a:spcPts val="600"/>
              </a:spcBef>
              <a:spcAft>
                <a:spcPts val="600"/>
              </a:spcAft>
            </a:pPr>
            <a:r>
              <a:rPr lang="en-US" altLang="ja-JP" sz="1600" b="1" dirty="0">
                <a:solidFill>
                  <a:schemeClr val="tx2"/>
                </a:solidFill>
                <a:ea typeface="ＭＳ Ｐゴシック" charset="-128"/>
              </a:rPr>
              <a:t>Purpose:</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[To summarizes of  contribution regarding spectrum resource utilization in WPAN’s.</a:t>
            </a:r>
            <a:r>
              <a:rPr lang="en-US" altLang="ja-JP" sz="1600" dirty="0" smtClean="0">
                <a:ea typeface="ＭＳ Ｐゴシック" charset="-128"/>
              </a:rPr>
              <a:t>]</a:t>
            </a:r>
            <a:endParaRPr lang="en-US" altLang="ja-JP" sz="1600" dirty="0">
              <a:ea typeface="ＭＳ Ｐゴシック" charset="-128"/>
            </a:endParaRPr>
          </a:p>
          <a:p>
            <a:r>
              <a:rPr lang="en-US" altLang="ja-JP" sz="1600" b="1" dirty="0">
                <a:solidFill>
                  <a:schemeClr val="tx2"/>
                </a:solidFill>
                <a:ea typeface="ＭＳ Ｐゴシック" charset="-128"/>
              </a:rPr>
              <a:t>Notice:</a:t>
            </a:r>
            <a:r>
              <a:rPr lang="en-US" altLang="ja-JP" sz="1600" dirty="0">
                <a:solidFill>
                  <a:schemeClr val="tx2"/>
                </a:solidFill>
                <a:ea typeface="ＭＳ Ｐゴシック"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charset="-128"/>
              </a:rPr>
              <a:t>Release:</a:t>
            </a:r>
            <a:r>
              <a:rPr lang="en-US" altLang="ja-JP" sz="1600" dirty="0">
                <a:solidFill>
                  <a:schemeClr val="tx2"/>
                </a:solidFill>
                <a:ea typeface="ＭＳ Ｐゴシック" charset="-128"/>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p:cNvPicPr>
            <a:picLocks noChangeAspect="1"/>
          </p:cNvPicPr>
          <p:nvPr/>
        </p:nvPicPr>
        <p:blipFill>
          <a:blip r:embed="rId2" cstate="print"/>
          <a:stretch>
            <a:fillRect/>
          </a:stretch>
        </p:blipFill>
        <p:spPr>
          <a:xfrm>
            <a:off x="4565213" y="3501008"/>
            <a:ext cx="4320000" cy="2685858"/>
          </a:xfrm>
          <a:prstGeom prst="rect">
            <a:avLst/>
          </a:prstGeom>
        </p:spPr>
      </p:pic>
      <p:sp>
        <p:nvSpPr>
          <p:cNvPr id="2" name="タイトル 1"/>
          <p:cNvSpPr>
            <a:spLocks noGrp="1"/>
          </p:cNvSpPr>
          <p:nvPr>
            <p:ph type="title"/>
          </p:nvPr>
        </p:nvSpPr>
        <p:spPr/>
        <p:txBody>
          <a:bodyPr/>
          <a:lstStyle/>
          <a:p>
            <a:r>
              <a:rPr kumimoji="1" lang="en-US" altLang="ja-JP" dirty="0" smtClean="0"/>
              <a:t>Airport</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BBC3A54B-52B6-4F6E-9212-922EF83326FB}" type="slidenum">
              <a:rPr lang="en-US" altLang="ja-JP" smtClean="0"/>
              <a:pPr/>
              <a:t>10</a:t>
            </a:fld>
            <a:endParaRPr lang="en-US" altLang="ja-JP"/>
          </a:p>
        </p:txBody>
      </p:sp>
      <p:sp>
        <p:nvSpPr>
          <p:cNvPr id="7" name="コンテンツ プレースホルダー 2"/>
          <p:cNvSpPr txBox="1">
            <a:spLocks/>
          </p:cNvSpPr>
          <p:nvPr/>
        </p:nvSpPr>
        <p:spPr>
          <a:xfrm>
            <a:off x="685800" y="1700808"/>
            <a:ext cx="5661512" cy="1735832"/>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400" dirty="0" smtClean="0"/>
              <a:t>Narita International Airport</a:t>
            </a:r>
          </a:p>
          <a:p>
            <a:pPr lvl="1"/>
            <a:r>
              <a:rPr lang="en-US" altLang="ja-JP" sz="2000" dirty="0" smtClean="0"/>
              <a:t>30million passengers/Year</a:t>
            </a:r>
          </a:p>
          <a:p>
            <a:r>
              <a:rPr lang="en-US" altLang="ja-JP" sz="2400" dirty="0" smtClean="0"/>
              <a:t>Large number STA were observed. </a:t>
            </a:r>
            <a:endParaRPr lang="de-DE" altLang="ja-JP" sz="2000" dirty="0"/>
          </a:p>
          <a:p>
            <a:endParaRPr lang="en-US" altLang="ja-JP" sz="2400" dirty="0" smtClean="0"/>
          </a:p>
        </p:txBody>
      </p:sp>
      <p:pic>
        <p:nvPicPr>
          <p:cNvPr id="8" name="Picture 4"/>
          <p:cNvPicPr>
            <a:picLocks noChangeAspect="1" noChangeArrowheads="1"/>
          </p:cNvPicPr>
          <p:nvPr/>
        </p:nvPicPr>
        <p:blipFill>
          <a:blip r:embed="rId3" cstate="print"/>
          <a:srcRect/>
          <a:stretch>
            <a:fillRect/>
          </a:stretch>
        </p:blipFill>
        <p:spPr bwMode="auto">
          <a:xfrm>
            <a:off x="6372000" y="1556792"/>
            <a:ext cx="2520000" cy="2019152"/>
          </a:xfrm>
          <a:prstGeom prst="rect">
            <a:avLst/>
          </a:prstGeom>
          <a:noFill/>
          <a:ln w="12700">
            <a:noFill/>
            <a:miter lim="800000"/>
            <a:headEnd type="none" w="sm" len="sm"/>
            <a:tailEnd type="none" w="sm" len="sm"/>
          </a:ln>
        </p:spPr>
      </p:pic>
      <p:pic>
        <p:nvPicPr>
          <p:cNvPr id="11" name="図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68055" y="3592375"/>
            <a:ext cx="3960000" cy="2363969"/>
          </a:xfrm>
          <a:prstGeom prst="rect">
            <a:avLst/>
          </a:prstGeom>
        </p:spPr>
      </p:pic>
      <p:sp>
        <p:nvSpPr>
          <p:cNvPr id="12" name="テキスト ボックス 11"/>
          <p:cNvSpPr txBox="1"/>
          <p:nvPr/>
        </p:nvSpPr>
        <p:spPr>
          <a:xfrm>
            <a:off x="116900" y="3567109"/>
            <a:ext cx="593432" cy="307777"/>
          </a:xfrm>
          <a:prstGeom prst="rect">
            <a:avLst/>
          </a:prstGeom>
          <a:noFill/>
        </p:spPr>
        <p:txBody>
          <a:bodyPr wrap="none" rtlCol="0">
            <a:spAutoFit/>
          </a:bodyPr>
          <a:lstStyle/>
          <a:p>
            <a:r>
              <a:rPr kumimoji="1" lang="en-US" altLang="ja-JP" sz="1400" dirty="0" smtClean="0"/>
              <a:t>16:00</a:t>
            </a:r>
            <a:endParaRPr kumimoji="1" lang="ja-JP" altLang="en-US" sz="1400" dirty="0"/>
          </a:p>
        </p:txBody>
      </p:sp>
      <p:sp>
        <p:nvSpPr>
          <p:cNvPr id="13" name="テキスト ボックス 12"/>
          <p:cNvSpPr txBox="1"/>
          <p:nvPr/>
        </p:nvSpPr>
        <p:spPr>
          <a:xfrm>
            <a:off x="62260" y="5696718"/>
            <a:ext cx="593432" cy="307777"/>
          </a:xfrm>
          <a:prstGeom prst="rect">
            <a:avLst/>
          </a:prstGeom>
          <a:noFill/>
        </p:spPr>
        <p:txBody>
          <a:bodyPr wrap="none" rtlCol="0">
            <a:spAutoFit/>
          </a:bodyPr>
          <a:lstStyle/>
          <a:p>
            <a:r>
              <a:rPr kumimoji="1" lang="en-US" altLang="ja-JP" sz="1400" dirty="0" smtClean="0"/>
              <a:t>16:15</a:t>
            </a:r>
            <a:endParaRPr kumimoji="1" lang="ja-JP" altLang="en-US" sz="1400" dirty="0"/>
          </a:p>
        </p:txBody>
      </p:sp>
      <p:sp>
        <p:nvSpPr>
          <p:cNvPr id="14" name="テキスト ボックス 13"/>
          <p:cNvSpPr txBox="1"/>
          <p:nvPr/>
        </p:nvSpPr>
        <p:spPr>
          <a:xfrm>
            <a:off x="393457" y="5932288"/>
            <a:ext cx="748923" cy="307777"/>
          </a:xfrm>
          <a:prstGeom prst="rect">
            <a:avLst/>
          </a:prstGeom>
          <a:noFill/>
        </p:spPr>
        <p:txBody>
          <a:bodyPr wrap="none" rtlCol="0">
            <a:spAutoFit/>
          </a:bodyPr>
          <a:lstStyle/>
          <a:p>
            <a:r>
              <a:rPr kumimoji="1" lang="en-US" altLang="ja-JP" sz="1400" dirty="0" smtClean="0"/>
              <a:t>2.4GHz</a:t>
            </a:r>
            <a:endParaRPr kumimoji="1" lang="ja-JP" altLang="en-US" sz="1400" dirty="0"/>
          </a:p>
        </p:txBody>
      </p:sp>
      <p:sp>
        <p:nvSpPr>
          <p:cNvPr id="15" name="テキスト ボックス 14"/>
          <p:cNvSpPr txBox="1"/>
          <p:nvPr/>
        </p:nvSpPr>
        <p:spPr>
          <a:xfrm>
            <a:off x="4094708" y="5932288"/>
            <a:ext cx="748923" cy="307777"/>
          </a:xfrm>
          <a:prstGeom prst="rect">
            <a:avLst/>
          </a:prstGeom>
          <a:noFill/>
        </p:spPr>
        <p:txBody>
          <a:bodyPr wrap="none" rtlCol="0">
            <a:spAutoFit/>
          </a:bodyPr>
          <a:lstStyle/>
          <a:p>
            <a:r>
              <a:rPr kumimoji="1" lang="en-US" altLang="ja-JP" sz="1400" dirty="0" smtClean="0"/>
              <a:t>2.5GHz</a:t>
            </a:r>
            <a:endParaRPr kumimoji="1" lang="ja-JP" altLang="en-US" sz="1400" dirty="0"/>
          </a:p>
        </p:txBody>
      </p:sp>
      <p:sp>
        <p:nvSpPr>
          <p:cNvPr id="16" name="テキスト ボックス 15"/>
          <p:cNvSpPr txBox="1"/>
          <p:nvPr/>
        </p:nvSpPr>
        <p:spPr>
          <a:xfrm>
            <a:off x="2082253" y="5932288"/>
            <a:ext cx="942887" cy="307777"/>
          </a:xfrm>
          <a:prstGeom prst="rect">
            <a:avLst/>
          </a:prstGeom>
          <a:noFill/>
        </p:spPr>
        <p:txBody>
          <a:bodyPr wrap="none" rtlCol="0">
            <a:spAutoFit/>
          </a:bodyPr>
          <a:lstStyle/>
          <a:p>
            <a:r>
              <a:rPr kumimoji="1" lang="en-US" altLang="ja-JP" sz="1400" dirty="0" smtClean="0"/>
              <a:t>Frequency</a:t>
            </a:r>
            <a:endParaRPr kumimoji="1" lang="ja-JP" altLang="en-US" sz="1400" dirty="0"/>
          </a:p>
        </p:txBody>
      </p:sp>
      <p:sp>
        <p:nvSpPr>
          <p:cNvPr id="17" name="テキスト ボックス 16"/>
          <p:cNvSpPr txBox="1"/>
          <p:nvPr/>
        </p:nvSpPr>
        <p:spPr>
          <a:xfrm rot="16200000" flipH="1">
            <a:off x="234933" y="4598899"/>
            <a:ext cx="556691" cy="307777"/>
          </a:xfrm>
          <a:prstGeom prst="rect">
            <a:avLst/>
          </a:prstGeom>
          <a:noFill/>
        </p:spPr>
        <p:txBody>
          <a:bodyPr wrap="none" rtlCol="0">
            <a:spAutoFit/>
          </a:bodyPr>
          <a:lstStyle/>
          <a:p>
            <a:r>
              <a:rPr kumimoji="1" lang="en-US" altLang="ja-JP" sz="1400" dirty="0" smtClean="0"/>
              <a:t>Time</a:t>
            </a:r>
            <a:endParaRPr kumimoji="1" lang="ja-JP" altLang="en-US" sz="1400" dirty="0"/>
          </a:p>
        </p:txBody>
      </p:sp>
      <p:cxnSp>
        <p:nvCxnSpPr>
          <p:cNvPr id="18" name="直線コネクタ 17"/>
          <p:cNvCxnSpPr/>
          <p:nvPr/>
        </p:nvCxnSpPr>
        <p:spPr bwMode="auto">
          <a:xfrm flipV="1">
            <a:off x="4230687" y="3520362"/>
            <a:ext cx="0" cy="149532"/>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9" name="直線コネクタ 18"/>
          <p:cNvCxnSpPr/>
          <p:nvPr/>
        </p:nvCxnSpPr>
        <p:spPr bwMode="auto">
          <a:xfrm flipV="1">
            <a:off x="802146" y="3520362"/>
            <a:ext cx="0" cy="149532"/>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0" name="テキスト ボックス 19"/>
          <p:cNvSpPr txBox="1"/>
          <p:nvPr/>
        </p:nvSpPr>
        <p:spPr>
          <a:xfrm>
            <a:off x="360059" y="3279077"/>
            <a:ext cx="856068" cy="307777"/>
          </a:xfrm>
          <a:prstGeom prst="rect">
            <a:avLst/>
          </a:prstGeom>
          <a:noFill/>
        </p:spPr>
        <p:txBody>
          <a:bodyPr wrap="none" rtlCol="0">
            <a:spAutoFit/>
          </a:bodyPr>
          <a:lstStyle/>
          <a:p>
            <a:r>
              <a:rPr kumimoji="1" lang="en-US" altLang="ja-JP" sz="1400" dirty="0" smtClean="0"/>
              <a:t>-114dBm</a:t>
            </a:r>
            <a:endParaRPr kumimoji="1" lang="ja-JP" altLang="en-US" sz="1400" dirty="0"/>
          </a:p>
        </p:txBody>
      </p:sp>
      <p:sp>
        <p:nvSpPr>
          <p:cNvPr id="21" name="テキスト ボックス 20"/>
          <p:cNvSpPr txBox="1"/>
          <p:nvPr/>
        </p:nvSpPr>
        <p:spPr>
          <a:xfrm>
            <a:off x="3835519" y="3279077"/>
            <a:ext cx="772969" cy="307777"/>
          </a:xfrm>
          <a:prstGeom prst="rect">
            <a:avLst/>
          </a:prstGeom>
          <a:noFill/>
        </p:spPr>
        <p:txBody>
          <a:bodyPr wrap="none" rtlCol="0">
            <a:spAutoFit/>
          </a:bodyPr>
          <a:lstStyle/>
          <a:p>
            <a:r>
              <a:rPr kumimoji="1" lang="en-US" altLang="ja-JP" sz="1400" dirty="0" smtClean="0"/>
              <a:t>-34dBm</a:t>
            </a:r>
            <a:endParaRPr kumimoji="1" lang="ja-JP" altLang="en-US" sz="1400" dirty="0"/>
          </a:p>
        </p:txBody>
      </p:sp>
      <p:sp>
        <p:nvSpPr>
          <p:cNvPr id="22" name="テキスト ボックス 21"/>
          <p:cNvSpPr txBox="1"/>
          <p:nvPr/>
        </p:nvSpPr>
        <p:spPr>
          <a:xfrm>
            <a:off x="2080223" y="3279077"/>
            <a:ext cx="1266693" cy="307777"/>
          </a:xfrm>
          <a:prstGeom prst="rect">
            <a:avLst/>
          </a:prstGeom>
          <a:noFill/>
        </p:spPr>
        <p:txBody>
          <a:bodyPr wrap="none" rtlCol="0">
            <a:spAutoFit/>
          </a:bodyPr>
          <a:lstStyle/>
          <a:p>
            <a:r>
              <a:rPr kumimoji="1" lang="en-US" altLang="ja-JP" sz="1400" dirty="0" smtClean="0"/>
              <a:t>Signal strength</a:t>
            </a:r>
            <a:endParaRPr kumimoji="1" lang="ja-JP" altLang="en-US" sz="1400" dirty="0"/>
          </a:p>
        </p:txBody>
      </p:sp>
      <p:sp>
        <p:nvSpPr>
          <p:cNvPr id="24" name="テキスト ボックス 23"/>
          <p:cNvSpPr txBox="1"/>
          <p:nvPr/>
        </p:nvSpPr>
        <p:spPr>
          <a:xfrm>
            <a:off x="1801697" y="6129300"/>
            <a:ext cx="1492716" cy="400110"/>
          </a:xfrm>
          <a:prstGeom prst="rect">
            <a:avLst/>
          </a:prstGeom>
          <a:noFill/>
        </p:spPr>
        <p:txBody>
          <a:bodyPr wrap="none" rtlCol="0">
            <a:spAutoFit/>
          </a:bodyPr>
          <a:lstStyle/>
          <a:p>
            <a:r>
              <a:rPr kumimoji="1" lang="en-US" altLang="ja-JP" sz="2000" dirty="0" smtClean="0"/>
              <a:t>Spectrogram</a:t>
            </a:r>
            <a:endParaRPr kumimoji="1" lang="ja-JP" altLang="en-US" sz="2000" dirty="0"/>
          </a:p>
        </p:txBody>
      </p:sp>
      <p:sp>
        <p:nvSpPr>
          <p:cNvPr id="26" name="テキスト ボックス 25"/>
          <p:cNvSpPr txBox="1"/>
          <p:nvPr/>
        </p:nvSpPr>
        <p:spPr>
          <a:xfrm>
            <a:off x="5508104" y="6078443"/>
            <a:ext cx="2634760" cy="400110"/>
          </a:xfrm>
          <a:prstGeom prst="rect">
            <a:avLst/>
          </a:prstGeom>
          <a:noFill/>
        </p:spPr>
        <p:txBody>
          <a:bodyPr wrap="none" rtlCol="0">
            <a:spAutoFit/>
          </a:bodyPr>
          <a:lstStyle/>
          <a:p>
            <a:r>
              <a:rPr kumimoji="1" lang="en-US" altLang="ja-JP" sz="2000" dirty="0" smtClean="0"/>
              <a:t>Number of AP and STA</a:t>
            </a:r>
            <a:endParaRPr kumimoji="1" lang="ja-JP" altLang="en-US" sz="2000" dirty="0"/>
          </a:p>
        </p:txBody>
      </p:sp>
      <p:sp>
        <p:nvSpPr>
          <p:cNvPr id="27" name="タイトル 1"/>
          <p:cNvSpPr txBox="1">
            <a:spLocks/>
          </p:cNvSpPr>
          <p:nvPr/>
        </p:nvSpPr>
        <p:spPr bwMode="auto">
          <a:xfrm>
            <a:off x="179512" y="620688"/>
            <a:ext cx="2808312" cy="36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algn="l"/>
            <a:r>
              <a:rPr lang="en-US" altLang="ja-JP" sz="2000" dirty="0" smtClean="0"/>
              <a:t>II-1. Current situation</a:t>
            </a:r>
            <a:endParaRPr lang="ja-JP" altLang="en-US" sz="2000" dirty="0"/>
          </a:p>
        </p:txBody>
      </p:sp>
    </p:spTree>
    <p:extLst>
      <p:ext uri="{BB962C8B-B14F-4D97-AF65-F5344CB8AC3E}">
        <p14:creationId xmlns="" xmlns:p14="http://schemas.microsoft.com/office/powerpoint/2010/main" val="13234240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en-US" altLang="ja-JP" dirty="0"/>
              <a:t>C</a:t>
            </a:r>
            <a:r>
              <a:rPr lang="en-US" altLang="ja-JP" dirty="0" smtClean="0"/>
              <a:t>onference room</a:t>
            </a:r>
            <a:endParaRPr kumimoji="1" lang="ja-JP" altLang="en-US" dirty="0"/>
          </a:p>
        </p:txBody>
      </p:sp>
      <p:sp>
        <p:nvSpPr>
          <p:cNvPr id="4" name="日付プレースホルダ 3"/>
          <p:cNvSpPr>
            <a:spLocks noGrp="1"/>
          </p:cNvSpPr>
          <p:nvPr>
            <p:ph type="dt" sz="half" idx="10"/>
          </p:nvPr>
        </p:nvSpPr>
        <p:spPr/>
        <p:txBody>
          <a:bodyPr/>
          <a:lstStyle/>
          <a:p>
            <a:r>
              <a:rPr lang="en-US" altLang="ja-JP" smtClean="0"/>
              <a:t>March 2012</a:t>
            </a:r>
            <a:endParaRPr lang="en-US" altLang="ja-JP"/>
          </a:p>
        </p:txBody>
      </p:sp>
      <p:sp>
        <p:nvSpPr>
          <p:cNvPr id="5" name="フッター プレースホルダ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 5"/>
          <p:cNvSpPr>
            <a:spLocks noGrp="1"/>
          </p:cNvSpPr>
          <p:nvPr>
            <p:ph type="sldNum" sz="quarter" idx="12"/>
          </p:nvPr>
        </p:nvSpPr>
        <p:spPr/>
        <p:txBody>
          <a:bodyPr/>
          <a:lstStyle/>
          <a:p>
            <a:r>
              <a:rPr lang="en-US" altLang="ja-JP" smtClean="0"/>
              <a:t>Slide </a:t>
            </a:r>
            <a:fld id="{EB30D506-CBF4-48D8-B7A7-738978F4A766}" type="slidenum">
              <a:rPr lang="en-US" altLang="ja-JP" smtClean="0"/>
              <a:pPr/>
              <a:t>11</a:t>
            </a:fld>
            <a:endParaRPr lang="en-US" altLang="ja-JP"/>
          </a:p>
        </p:txBody>
      </p:sp>
      <p:pic>
        <p:nvPicPr>
          <p:cNvPr id="19458" name="Picture 2"/>
          <p:cNvPicPr>
            <a:picLocks noChangeAspect="1" noChangeArrowheads="1"/>
          </p:cNvPicPr>
          <p:nvPr/>
        </p:nvPicPr>
        <p:blipFill>
          <a:blip r:embed="rId2" cstate="print"/>
          <a:srcRect/>
          <a:stretch>
            <a:fillRect/>
          </a:stretch>
        </p:blipFill>
        <p:spPr bwMode="auto">
          <a:xfrm>
            <a:off x="539552" y="3699030"/>
            <a:ext cx="3960000" cy="2057683"/>
          </a:xfrm>
          <a:prstGeom prst="rect">
            <a:avLst/>
          </a:prstGeom>
          <a:noFill/>
          <a:ln w="9525">
            <a:noFill/>
            <a:miter lim="800000"/>
            <a:headEnd/>
            <a:tailEnd/>
          </a:ln>
        </p:spPr>
      </p:pic>
      <p:sp>
        <p:nvSpPr>
          <p:cNvPr id="9" name="テキスト ボックス 8"/>
          <p:cNvSpPr txBox="1"/>
          <p:nvPr/>
        </p:nvSpPr>
        <p:spPr>
          <a:xfrm>
            <a:off x="198462" y="5769260"/>
            <a:ext cx="748923" cy="307777"/>
          </a:xfrm>
          <a:prstGeom prst="rect">
            <a:avLst/>
          </a:prstGeom>
          <a:noFill/>
        </p:spPr>
        <p:txBody>
          <a:bodyPr wrap="none" rtlCol="0">
            <a:spAutoFit/>
          </a:bodyPr>
          <a:lstStyle/>
          <a:p>
            <a:r>
              <a:rPr kumimoji="1" lang="en-US" altLang="ja-JP" sz="1400" dirty="0" smtClean="0"/>
              <a:t>2.4GHz</a:t>
            </a:r>
            <a:endParaRPr kumimoji="1" lang="ja-JP" altLang="en-US" sz="1400" dirty="0"/>
          </a:p>
        </p:txBody>
      </p:sp>
      <p:sp>
        <p:nvSpPr>
          <p:cNvPr id="10" name="テキスト ボックス 9"/>
          <p:cNvSpPr txBox="1"/>
          <p:nvPr/>
        </p:nvSpPr>
        <p:spPr>
          <a:xfrm>
            <a:off x="3455226" y="5814265"/>
            <a:ext cx="838691" cy="307777"/>
          </a:xfrm>
          <a:prstGeom prst="rect">
            <a:avLst/>
          </a:prstGeom>
          <a:noFill/>
        </p:spPr>
        <p:txBody>
          <a:bodyPr wrap="none" rtlCol="0">
            <a:spAutoFit/>
          </a:bodyPr>
          <a:lstStyle/>
          <a:p>
            <a:r>
              <a:rPr kumimoji="1" lang="en-US" altLang="ja-JP" sz="1400" dirty="0" smtClean="0"/>
              <a:t>2.48GHz</a:t>
            </a:r>
            <a:endParaRPr kumimoji="1" lang="ja-JP" altLang="en-US" sz="1400" dirty="0"/>
          </a:p>
        </p:txBody>
      </p:sp>
      <p:sp>
        <p:nvSpPr>
          <p:cNvPr id="11" name="テキスト ボックス 10"/>
          <p:cNvSpPr txBox="1"/>
          <p:nvPr/>
        </p:nvSpPr>
        <p:spPr>
          <a:xfrm>
            <a:off x="1795030" y="5769260"/>
            <a:ext cx="942887" cy="307777"/>
          </a:xfrm>
          <a:prstGeom prst="rect">
            <a:avLst/>
          </a:prstGeom>
          <a:noFill/>
        </p:spPr>
        <p:txBody>
          <a:bodyPr wrap="none" rtlCol="0">
            <a:spAutoFit/>
          </a:bodyPr>
          <a:lstStyle/>
          <a:p>
            <a:r>
              <a:rPr kumimoji="1" lang="en-US" altLang="ja-JP" sz="1400" dirty="0" smtClean="0"/>
              <a:t>Frequency</a:t>
            </a:r>
            <a:endParaRPr kumimoji="1" lang="ja-JP" altLang="en-US" sz="1400" dirty="0"/>
          </a:p>
        </p:txBody>
      </p:sp>
      <p:cxnSp>
        <p:nvCxnSpPr>
          <p:cNvPr id="12" name="直線コネクタ 11"/>
          <p:cNvCxnSpPr/>
          <p:nvPr/>
        </p:nvCxnSpPr>
        <p:spPr bwMode="auto">
          <a:xfrm rot="5400000" flipH="1" flipV="1">
            <a:off x="3792455" y="5810073"/>
            <a:ext cx="135632"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3" name="直線コネクタ 12"/>
          <p:cNvCxnSpPr/>
          <p:nvPr/>
        </p:nvCxnSpPr>
        <p:spPr bwMode="auto">
          <a:xfrm rot="5400000" flipH="1" flipV="1">
            <a:off x="606117" y="5725960"/>
            <a:ext cx="135632"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4" name="テキスト ボックス 13"/>
          <p:cNvSpPr txBox="1"/>
          <p:nvPr/>
        </p:nvSpPr>
        <p:spPr>
          <a:xfrm>
            <a:off x="80501" y="5497487"/>
            <a:ext cx="586764" cy="307777"/>
          </a:xfrm>
          <a:prstGeom prst="rect">
            <a:avLst/>
          </a:prstGeom>
          <a:noFill/>
        </p:spPr>
        <p:txBody>
          <a:bodyPr wrap="none" rtlCol="0">
            <a:spAutoFit/>
          </a:bodyPr>
          <a:lstStyle/>
          <a:p>
            <a:r>
              <a:rPr kumimoji="1" lang="en-US" altLang="ja-JP" sz="1400" dirty="0" smtClean="0"/>
              <a:t>11:32</a:t>
            </a:r>
            <a:endParaRPr kumimoji="1" lang="ja-JP" altLang="en-US" sz="1400" dirty="0"/>
          </a:p>
        </p:txBody>
      </p:sp>
      <p:sp>
        <p:nvSpPr>
          <p:cNvPr id="15" name="テキスト ボックス 14"/>
          <p:cNvSpPr txBox="1"/>
          <p:nvPr/>
        </p:nvSpPr>
        <p:spPr>
          <a:xfrm>
            <a:off x="35496" y="3573016"/>
            <a:ext cx="593432" cy="307777"/>
          </a:xfrm>
          <a:prstGeom prst="rect">
            <a:avLst/>
          </a:prstGeom>
          <a:noFill/>
        </p:spPr>
        <p:txBody>
          <a:bodyPr wrap="none" rtlCol="0">
            <a:spAutoFit/>
          </a:bodyPr>
          <a:lstStyle/>
          <a:p>
            <a:r>
              <a:rPr kumimoji="1" lang="en-US" altLang="ja-JP" sz="1400" dirty="0" smtClean="0"/>
              <a:t>11:47</a:t>
            </a:r>
            <a:endParaRPr kumimoji="1" lang="ja-JP" altLang="en-US" sz="1400" dirty="0"/>
          </a:p>
        </p:txBody>
      </p:sp>
      <p:pic>
        <p:nvPicPr>
          <p:cNvPr id="18434" name="Picture 2"/>
          <p:cNvPicPr>
            <a:picLocks noChangeAspect="1" noChangeArrowheads="1"/>
          </p:cNvPicPr>
          <p:nvPr/>
        </p:nvPicPr>
        <p:blipFill rotWithShape="1">
          <a:blip r:embed="rId3" cstate="print"/>
          <a:srcRect l="3612" r="15051"/>
          <a:stretch/>
        </p:blipFill>
        <p:spPr bwMode="auto">
          <a:xfrm>
            <a:off x="5109017" y="3744035"/>
            <a:ext cx="3341639" cy="2050769"/>
          </a:xfrm>
          <a:prstGeom prst="rect">
            <a:avLst/>
          </a:prstGeom>
          <a:noFill/>
          <a:ln w="9525">
            <a:noFill/>
            <a:miter lim="800000"/>
            <a:headEnd/>
            <a:tailEnd/>
          </a:ln>
        </p:spPr>
      </p:pic>
      <p:cxnSp>
        <p:nvCxnSpPr>
          <p:cNvPr id="16" name="直線コネクタ 15"/>
          <p:cNvCxnSpPr/>
          <p:nvPr/>
        </p:nvCxnSpPr>
        <p:spPr bwMode="auto">
          <a:xfrm>
            <a:off x="4806277" y="3789040"/>
            <a:ext cx="3125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7" name="直線コネクタ 16"/>
          <p:cNvCxnSpPr/>
          <p:nvPr/>
        </p:nvCxnSpPr>
        <p:spPr bwMode="auto">
          <a:xfrm>
            <a:off x="4806277" y="5716210"/>
            <a:ext cx="3125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8" name="直線矢印コネクタ 17"/>
          <p:cNvCxnSpPr/>
          <p:nvPr/>
        </p:nvCxnSpPr>
        <p:spPr bwMode="auto">
          <a:xfrm rot="5400000">
            <a:off x="3998949" y="4752625"/>
            <a:ext cx="1927171" cy="1149"/>
          </a:xfrm>
          <a:prstGeom prst="straightConnector1">
            <a:avLst/>
          </a:prstGeom>
          <a:solidFill>
            <a:schemeClr val="accent1"/>
          </a:solidFill>
          <a:ln w="12700" cap="flat" cmpd="sng" algn="ctr">
            <a:solidFill>
              <a:schemeClr val="tx1"/>
            </a:solidFill>
            <a:prstDash val="solid"/>
            <a:round/>
            <a:headEnd type="arrow" w="med" len="med"/>
            <a:tailEnd type="arrow"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9" name="テキスト ボックス 18"/>
          <p:cNvSpPr txBox="1"/>
          <p:nvPr/>
        </p:nvSpPr>
        <p:spPr>
          <a:xfrm>
            <a:off x="4876564" y="5762770"/>
            <a:ext cx="541719" cy="222625"/>
          </a:xfrm>
          <a:prstGeom prst="rect">
            <a:avLst/>
          </a:prstGeom>
          <a:noFill/>
        </p:spPr>
        <p:txBody>
          <a:bodyPr wrap="none" rtlCol="0">
            <a:spAutoFit/>
          </a:bodyPr>
          <a:lstStyle/>
          <a:p>
            <a:r>
              <a:rPr kumimoji="1" lang="en-US" altLang="ja-JP" sz="1400" dirty="0" smtClean="0"/>
              <a:t>2.4GHz</a:t>
            </a:r>
            <a:endParaRPr kumimoji="1" lang="ja-JP" altLang="en-US" sz="1400" dirty="0"/>
          </a:p>
        </p:txBody>
      </p:sp>
      <p:sp>
        <p:nvSpPr>
          <p:cNvPr id="20" name="テキスト ボックス 19"/>
          <p:cNvSpPr txBox="1"/>
          <p:nvPr/>
        </p:nvSpPr>
        <p:spPr>
          <a:xfrm>
            <a:off x="8147331" y="5768296"/>
            <a:ext cx="606651" cy="222625"/>
          </a:xfrm>
          <a:prstGeom prst="rect">
            <a:avLst/>
          </a:prstGeom>
          <a:noFill/>
        </p:spPr>
        <p:txBody>
          <a:bodyPr wrap="none" rtlCol="0">
            <a:spAutoFit/>
          </a:bodyPr>
          <a:lstStyle/>
          <a:p>
            <a:r>
              <a:rPr kumimoji="1" lang="en-US" altLang="ja-JP" sz="1400" dirty="0" smtClean="0"/>
              <a:t>2.48GHz</a:t>
            </a:r>
            <a:endParaRPr kumimoji="1" lang="ja-JP" altLang="en-US" sz="1400" dirty="0"/>
          </a:p>
        </p:txBody>
      </p:sp>
      <p:sp>
        <p:nvSpPr>
          <p:cNvPr id="21" name="テキスト ボックス 20"/>
          <p:cNvSpPr txBox="1"/>
          <p:nvPr/>
        </p:nvSpPr>
        <p:spPr>
          <a:xfrm>
            <a:off x="6438826" y="5769260"/>
            <a:ext cx="923257" cy="307777"/>
          </a:xfrm>
          <a:prstGeom prst="rect">
            <a:avLst/>
          </a:prstGeom>
          <a:noFill/>
        </p:spPr>
        <p:txBody>
          <a:bodyPr wrap="none" lIns="72000" rIns="72000" rtlCol="0" anchor="ctr" anchorCtr="0">
            <a:spAutoFit/>
          </a:bodyPr>
          <a:lstStyle/>
          <a:p>
            <a:r>
              <a:rPr kumimoji="1" lang="en-US" altLang="ja-JP" sz="1400" dirty="0" smtClean="0"/>
              <a:t>Frequency</a:t>
            </a:r>
            <a:endParaRPr kumimoji="1" lang="ja-JP" altLang="en-US" sz="1400" dirty="0"/>
          </a:p>
        </p:txBody>
      </p:sp>
      <p:cxnSp>
        <p:nvCxnSpPr>
          <p:cNvPr id="22" name="直線コネクタ 21"/>
          <p:cNvCxnSpPr/>
          <p:nvPr/>
        </p:nvCxnSpPr>
        <p:spPr bwMode="auto">
          <a:xfrm rot="5400000" flipH="1" flipV="1">
            <a:off x="8389893" y="5765264"/>
            <a:ext cx="98107"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rot="5400000" flipH="1" flipV="1">
            <a:off x="5076248" y="5765264"/>
            <a:ext cx="98107"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4" name="コンテンツ プレースホルダー 2"/>
          <p:cNvSpPr txBox="1">
            <a:spLocks/>
          </p:cNvSpPr>
          <p:nvPr/>
        </p:nvSpPr>
        <p:spPr>
          <a:xfrm>
            <a:off x="685800" y="1981200"/>
            <a:ext cx="7772400" cy="1627820"/>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400" dirty="0" smtClean="0"/>
              <a:t>Opening plenary meeting of  WG15 (July 2011.)</a:t>
            </a:r>
          </a:p>
          <a:p>
            <a:pPr lvl="1"/>
            <a:r>
              <a:rPr lang="en-US" altLang="ja-JP" sz="2000" dirty="0" smtClean="0"/>
              <a:t>19AP’s were observed at CH </a:t>
            </a:r>
            <a:r>
              <a:rPr lang="en-US" altLang="ja-JP" sz="2000" dirty="0"/>
              <a:t>1, 6, 7,11</a:t>
            </a:r>
          </a:p>
          <a:p>
            <a:pPr lvl="1"/>
            <a:endParaRPr lang="en-US" altLang="ja-JP" sz="2000" dirty="0" smtClean="0"/>
          </a:p>
        </p:txBody>
      </p:sp>
      <p:sp>
        <p:nvSpPr>
          <p:cNvPr id="25" name="テキスト ボックス 24"/>
          <p:cNvSpPr txBox="1"/>
          <p:nvPr/>
        </p:nvSpPr>
        <p:spPr>
          <a:xfrm rot="16200000">
            <a:off x="4453246" y="4519862"/>
            <a:ext cx="792087" cy="338554"/>
          </a:xfrm>
          <a:prstGeom prst="rect">
            <a:avLst/>
          </a:prstGeom>
          <a:noFill/>
        </p:spPr>
        <p:txBody>
          <a:bodyPr wrap="square" rtlCol="0">
            <a:spAutoFit/>
          </a:bodyPr>
          <a:lstStyle/>
          <a:p>
            <a:r>
              <a:rPr kumimoji="1" lang="en-US" altLang="ja-JP" sz="1600" dirty="0" smtClean="0"/>
              <a:t>30 sec</a:t>
            </a:r>
            <a:endParaRPr kumimoji="1" lang="ja-JP" altLang="en-US" sz="1600" dirty="0"/>
          </a:p>
        </p:txBody>
      </p:sp>
      <p:sp>
        <p:nvSpPr>
          <p:cNvPr id="2" name="四角形吹き出し 1"/>
          <p:cNvSpPr/>
          <p:nvPr/>
        </p:nvSpPr>
        <p:spPr bwMode="auto">
          <a:xfrm>
            <a:off x="4716016" y="3699030"/>
            <a:ext cx="4212468" cy="2423012"/>
          </a:xfrm>
          <a:prstGeom prst="wedgeRectCallout">
            <a:avLst>
              <a:gd name="adj1" fmla="val -79426"/>
              <a:gd name="adj2" fmla="val -37545"/>
            </a:avLst>
          </a:prstGeom>
          <a:noFill/>
          <a:ln w="19050" cap="flat" cmpd="sng" algn="ctr">
            <a:solidFill>
              <a:srgbClr val="FF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26" name="テキスト ボックス 25"/>
          <p:cNvSpPr txBox="1"/>
          <p:nvPr/>
        </p:nvSpPr>
        <p:spPr>
          <a:xfrm>
            <a:off x="3825642" y="6129300"/>
            <a:ext cx="1492716" cy="400110"/>
          </a:xfrm>
          <a:prstGeom prst="rect">
            <a:avLst/>
          </a:prstGeom>
          <a:noFill/>
        </p:spPr>
        <p:txBody>
          <a:bodyPr wrap="none" rtlCol="0">
            <a:spAutoFit/>
          </a:bodyPr>
          <a:lstStyle/>
          <a:p>
            <a:r>
              <a:rPr kumimoji="1" lang="en-US" altLang="ja-JP" sz="2000" dirty="0" smtClean="0"/>
              <a:t>Spectrogram</a:t>
            </a:r>
            <a:endParaRPr kumimoji="1" lang="ja-JP" altLang="en-US" sz="2000" dirty="0"/>
          </a:p>
        </p:txBody>
      </p:sp>
      <p:sp>
        <p:nvSpPr>
          <p:cNvPr id="27" name="タイトル 1"/>
          <p:cNvSpPr txBox="1">
            <a:spLocks/>
          </p:cNvSpPr>
          <p:nvPr/>
        </p:nvSpPr>
        <p:spPr bwMode="auto">
          <a:xfrm>
            <a:off x="179512" y="620688"/>
            <a:ext cx="2808312" cy="36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algn="l"/>
            <a:r>
              <a:rPr lang="en-US" altLang="ja-JP" sz="2000" dirty="0" smtClean="0"/>
              <a:t>II-1. Current situation</a:t>
            </a:r>
            <a:endParaRPr lang="ja-JP" altLang="en-US" sz="2000" dirty="0"/>
          </a:p>
        </p:txBody>
      </p:sp>
    </p:spTree>
    <p:extLst>
      <p:ext uri="{BB962C8B-B14F-4D97-AF65-F5344CB8AC3E}">
        <p14:creationId xmlns="" xmlns:p14="http://schemas.microsoft.com/office/powerpoint/2010/main" val="2384197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en-US" altLang="ja-JP" dirty="0" smtClean="0"/>
              <a:t>Residential area</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BBC3A54B-52B6-4F6E-9212-922EF83326FB}" type="slidenum">
              <a:rPr lang="en-US" altLang="ja-JP" smtClean="0"/>
              <a:pPr/>
              <a:t>12</a:t>
            </a:fld>
            <a:endParaRPr lang="en-US" altLang="ja-JP"/>
          </a:p>
        </p:txBody>
      </p:sp>
      <p:sp>
        <p:nvSpPr>
          <p:cNvPr id="8" name="スライド番号プレースホルダー 4"/>
          <p:cNvSpPr txBox="1">
            <a:spLocks/>
          </p:cNvSpPr>
          <p:nvPr/>
        </p:nvSpPr>
        <p:spPr bwMode="auto">
          <a:xfrm>
            <a:off x="4344988" y="6475413"/>
            <a:ext cx="530225" cy="1825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smtClean="0"/>
              <a:t>Slide </a:t>
            </a:r>
            <a:fld id="{306E3A46-1E02-4C34-B1F0-51E704865DC9}" type="slidenum">
              <a:rPr lang="en-US" altLang="ja-JP" smtClean="0"/>
              <a:pPr/>
              <a:t>12</a:t>
            </a:fld>
            <a:endParaRPr lang="en-US" altLang="ja-JP"/>
          </a:p>
        </p:txBody>
      </p:sp>
      <p:sp>
        <p:nvSpPr>
          <p:cNvPr id="13" name="コンテンツ プレースホルダー 2"/>
          <p:cNvSpPr txBox="1">
            <a:spLocks/>
          </p:cNvSpPr>
          <p:nvPr/>
        </p:nvSpPr>
        <p:spPr>
          <a:xfrm>
            <a:off x="685800" y="1772816"/>
            <a:ext cx="7772400" cy="2059868"/>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400" dirty="0" smtClean="0"/>
              <a:t>There </a:t>
            </a:r>
            <a:r>
              <a:rPr lang="en-US" altLang="ja-JP" sz="2400" dirty="0"/>
              <a:t>are </a:t>
            </a:r>
            <a:r>
              <a:rPr lang="en-US" altLang="ja-JP" sz="2400" dirty="0" smtClean="0"/>
              <a:t>more than </a:t>
            </a:r>
            <a:r>
              <a:rPr lang="en-US" altLang="ja-JP" sz="2400" dirty="0"/>
              <a:t>20 </a:t>
            </a:r>
            <a:r>
              <a:rPr lang="en-US" altLang="ja-JP" sz="2400" dirty="0" smtClean="0"/>
              <a:t>houses </a:t>
            </a:r>
            <a:r>
              <a:rPr lang="en-US" altLang="ja-JP" sz="2400" dirty="0"/>
              <a:t>and </a:t>
            </a:r>
            <a:r>
              <a:rPr lang="en-US" altLang="ja-JP" sz="2400" dirty="0" smtClean="0"/>
              <a:t>apartment houses </a:t>
            </a:r>
            <a:r>
              <a:rPr lang="de-DE" altLang="ja-JP" sz="2400" dirty="0" smtClean="0"/>
              <a:t>within </a:t>
            </a:r>
            <a:r>
              <a:rPr lang="de-DE" altLang="ja-JP" sz="2400" dirty="0"/>
              <a:t>a </a:t>
            </a:r>
            <a:r>
              <a:rPr lang="de-DE" altLang="ja-JP" sz="2400" dirty="0" smtClean="0"/>
              <a:t>50-meters radius</a:t>
            </a:r>
            <a:r>
              <a:rPr lang="en-US" altLang="ja-JP" sz="2400" dirty="0" smtClean="0"/>
              <a:t>.</a:t>
            </a:r>
            <a:endParaRPr lang="en-US" altLang="ja-JP" sz="2400" dirty="0"/>
          </a:p>
          <a:p>
            <a:pPr lvl="1"/>
            <a:r>
              <a:rPr lang="en-US" altLang="ja-JP" sz="2000" dirty="0"/>
              <a:t>WLAN 15 AP’s were observed at CH1, 2, 5, 6, 7, 11.</a:t>
            </a:r>
          </a:p>
          <a:p>
            <a:pPr lvl="1"/>
            <a:r>
              <a:rPr lang="en-US" altLang="ja-JP" sz="2000" dirty="0" smtClean="0"/>
              <a:t>FH system (cordless telephone)</a:t>
            </a:r>
            <a:endParaRPr lang="en-US" altLang="ja-JP" sz="2000" dirty="0"/>
          </a:p>
          <a:p>
            <a:endParaRPr lang="de-DE" altLang="ja-JP" sz="2400" dirty="0"/>
          </a:p>
          <a:p>
            <a:endParaRPr lang="en-US" altLang="ja-JP" sz="2400" dirty="0" smtClean="0"/>
          </a:p>
        </p:txBody>
      </p:sp>
      <p:pic>
        <p:nvPicPr>
          <p:cNvPr id="20" name="コンテンツ プレースホルダー 6"/>
          <p:cNvPicPr>
            <a:picLocks noChangeAspect="1"/>
          </p:cNvPicPr>
          <p:nvPr/>
        </p:nvPicPr>
        <p:blipFill rotWithShape="1">
          <a:blip r:embed="rId2" cstate="print">
            <a:extLst>
              <a:ext uri="{28A0092B-C50C-407E-A947-70E740481C1C}">
                <a14:useLocalDpi xmlns="" xmlns:a14="http://schemas.microsoft.com/office/drawing/2010/main" val="0"/>
              </a:ext>
            </a:extLst>
          </a:blip>
          <a:srcRect/>
          <a:stretch/>
        </p:blipFill>
        <p:spPr>
          <a:xfrm>
            <a:off x="4667367" y="4301360"/>
            <a:ext cx="4140404" cy="1556672"/>
          </a:xfrm>
          <a:prstGeom prst="rect">
            <a:avLst/>
          </a:prstGeom>
        </p:spPr>
      </p:pic>
      <p:cxnSp>
        <p:nvCxnSpPr>
          <p:cNvPr id="21" name="直線コネクタ 20"/>
          <p:cNvCxnSpPr/>
          <p:nvPr/>
        </p:nvCxnSpPr>
        <p:spPr bwMode="auto">
          <a:xfrm>
            <a:off x="4572001" y="4345864"/>
            <a:ext cx="432048" cy="0"/>
          </a:xfrm>
          <a:prstGeom prst="line">
            <a:avLst/>
          </a:prstGeom>
          <a:solidFill>
            <a:schemeClr val="accent1"/>
          </a:solidFill>
          <a:ln w="12700" cap="flat" cmpd="sng" algn="ctr">
            <a:solidFill>
              <a:schemeClr val="accent3"/>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4572001" y="5786024"/>
            <a:ext cx="432048" cy="0"/>
          </a:xfrm>
          <a:prstGeom prst="line">
            <a:avLst/>
          </a:prstGeom>
          <a:solidFill>
            <a:schemeClr val="accent1"/>
          </a:solidFill>
          <a:ln w="12700" cap="flat" cmpd="sng" algn="ctr">
            <a:solidFill>
              <a:schemeClr val="accent3"/>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3" name="直線矢印コネクタ 22"/>
          <p:cNvCxnSpPr/>
          <p:nvPr/>
        </p:nvCxnSpPr>
        <p:spPr bwMode="auto">
          <a:xfrm>
            <a:off x="4788025" y="4345864"/>
            <a:ext cx="0" cy="1440160"/>
          </a:xfrm>
          <a:prstGeom prst="straightConnector1">
            <a:avLst/>
          </a:prstGeom>
          <a:solidFill>
            <a:schemeClr val="accent1"/>
          </a:solidFill>
          <a:ln w="12700" cap="flat" cmpd="sng" algn="ctr">
            <a:solidFill>
              <a:schemeClr val="accent3"/>
            </a:solidFill>
            <a:prstDash val="solid"/>
            <a:round/>
            <a:headEnd type="arrow" w="med" len="med"/>
            <a:tailEnd type="arrow"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4" name="テキスト ボックス 23"/>
          <p:cNvSpPr txBox="1"/>
          <p:nvPr/>
        </p:nvSpPr>
        <p:spPr>
          <a:xfrm rot="16200000">
            <a:off x="4173234" y="4816638"/>
            <a:ext cx="704039" cy="338554"/>
          </a:xfrm>
          <a:prstGeom prst="rect">
            <a:avLst/>
          </a:prstGeom>
          <a:noFill/>
        </p:spPr>
        <p:txBody>
          <a:bodyPr wrap="none" rtlCol="0">
            <a:spAutoFit/>
          </a:bodyPr>
          <a:lstStyle/>
          <a:p>
            <a:r>
              <a:rPr kumimoji="1" lang="en-US" altLang="ja-JP" sz="1600" dirty="0" smtClean="0"/>
              <a:t>30 sec</a:t>
            </a:r>
            <a:endParaRPr kumimoji="1" lang="ja-JP" altLang="en-US" sz="1600" dirty="0"/>
          </a:p>
        </p:txBody>
      </p:sp>
      <p:sp>
        <p:nvSpPr>
          <p:cNvPr id="25" name="テキスト ボックス 24"/>
          <p:cNvSpPr txBox="1"/>
          <p:nvPr/>
        </p:nvSpPr>
        <p:spPr>
          <a:xfrm>
            <a:off x="4572001" y="5822408"/>
            <a:ext cx="748923" cy="307777"/>
          </a:xfrm>
          <a:prstGeom prst="rect">
            <a:avLst/>
          </a:prstGeom>
          <a:noFill/>
        </p:spPr>
        <p:txBody>
          <a:bodyPr wrap="none" rtlCol="0">
            <a:spAutoFit/>
          </a:bodyPr>
          <a:lstStyle/>
          <a:p>
            <a:r>
              <a:rPr kumimoji="1" lang="en-US" altLang="ja-JP" sz="1400" dirty="0" smtClean="0"/>
              <a:t>2.4GHz</a:t>
            </a:r>
            <a:endParaRPr kumimoji="1" lang="ja-JP" altLang="en-US" sz="1400" dirty="0"/>
          </a:p>
        </p:txBody>
      </p:sp>
      <p:sp>
        <p:nvSpPr>
          <p:cNvPr id="26" name="テキスト ボックス 25"/>
          <p:cNvSpPr txBox="1"/>
          <p:nvPr/>
        </p:nvSpPr>
        <p:spPr>
          <a:xfrm>
            <a:off x="6300193" y="5865304"/>
            <a:ext cx="942887" cy="307777"/>
          </a:xfrm>
          <a:prstGeom prst="rect">
            <a:avLst/>
          </a:prstGeom>
          <a:noFill/>
        </p:spPr>
        <p:txBody>
          <a:bodyPr wrap="none" rtlCol="0">
            <a:spAutoFit/>
          </a:bodyPr>
          <a:lstStyle/>
          <a:p>
            <a:r>
              <a:rPr kumimoji="1" lang="en-US" altLang="ja-JP" sz="1400" dirty="0" smtClean="0"/>
              <a:t>Frequency</a:t>
            </a:r>
            <a:endParaRPr kumimoji="1" lang="ja-JP" altLang="en-US" sz="1400" dirty="0"/>
          </a:p>
        </p:txBody>
      </p:sp>
      <p:sp>
        <p:nvSpPr>
          <p:cNvPr id="27" name="テキスト ボックス 26"/>
          <p:cNvSpPr txBox="1"/>
          <p:nvPr/>
        </p:nvSpPr>
        <p:spPr>
          <a:xfrm>
            <a:off x="8388425" y="5861430"/>
            <a:ext cx="838691" cy="307777"/>
          </a:xfrm>
          <a:prstGeom prst="rect">
            <a:avLst/>
          </a:prstGeom>
          <a:noFill/>
        </p:spPr>
        <p:txBody>
          <a:bodyPr wrap="none" rtlCol="0">
            <a:spAutoFit/>
          </a:bodyPr>
          <a:lstStyle/>
          <a:p>
            <a:r>
              <a:rPr kumimoji="1" lang="en-US" altLang="ja-JP" sz="1400" dirty="0" smtClean="0"/>
              <a:t>2.48GHz</a:t>
            </a:r>
            <a:endParaRPr kumimoji="1" lang="ja-JP" altLang="en-US" sz="1400" dirty="0"/>
          </a:p>
        </p:txBody>
      </p:sp>
      <p:pic>
        <p:nvPicPr>
          <p:cNvPr id="307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7584" y="3855917"/>
            <a:ext cx="3254459" cy="259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7" name="コンテンツ プレースホルダー 2"/>
          <p:cNvSpPr txBox="1">
            <a:spLocks/>
          </p:cNvSpPr>
          <p:nvPr/>
        </p:nvSpPr>
        <p:spPr bwMode="auto">
          <a:xfrm>
            <a:off x="5225401" y="6015318"/>
            <a:ext cx="3024336" cy="4396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marL="0" indent="0" algn="ctr">
              <a:buNone/>
            </a:pPr>
            <a:r>
              <a:rPr lang="en-US" altLang="ja-JP" sz="2000" dirty="0" smtClean="0"/>
              <a:t>Spectrogram</a:t>
            </a:r>
          </a:p>
        </p:txBody>
      </p:sp>
      <p:sp>
        <p:nvSpPr>
          <p:cNvPr id="18" name="タイトル 1"/>
          <p:cNvSpPr txBox="1">
            <a:spLocks/>
          </p:cNvSpPr>
          <p:nvPr/>
        </p:nvSpPr>
        <p:spPr bwMode="auto">
          <a:xfrm>
            <a:off x="179512" y="620688"/>
            <a:ext cx="3096344" cy="36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algn="l"/>
            <a:r>
              <a:rPr lang="en-US" altLang="ja-JP" sz="2000" dirty="0" smtClean="0"/>
              <a:t>II-1. Current situation</a:t>
            </a:r>
            <a:endParaRPr lang="ja-JP" altLang="en-US" sz="2000" dirty="0"/>
          </a:p>
        </p:txBody>
      </p:sp>
    </p:spTree>
    <p:extLst>
      <p:ext uri="{BB962C8B-B14F-4D97-AF65-F5344CB8AC3E}">
        <p14:creationId xmlns="" xmlns:p14="http://schemas.microsoft.com/office/powerpoint/2010/main" val="454756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Hospital</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BBC3A54B-52B6-4F6E-9212-922EF83326FB}" type="slidenum">
              <a:rPr lang="en-US" altLang="ja-JP" smtClean="0"/>
              <a:pPr/>
              <a:t>13</a:t>
            </a:fld>
            <a:endParaRPr lang="en-US" altLang="ja-JP"/>
          </a:p>
        </p:txBody>
      </p:sp>
      <p:sp>
        <p:nvSpPr>
          <p:cNvPr id="7" name="コンテンツ プレースホルダー 2"/>
          <p:cNvSpPr txBox="1">
            <a:spLocks/>
          </p:cNvSpPr>
          <p:nvPr/>
        </p:nvSpPr>
        <p:spPr>
          <a:xfrm>
            <a:off x="251520" y="1628800"/>
            <a:ext cx="5652628" cy="1980220"/>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000" dirty="0" smtClean="0"/>
              <a:t>Kyoto University Hospital</a:t>
            </a:r>
          </a:p>
          <a:p>
            <a:pPr lvl="1"/>
            <a:r>
              <a:rPr lang="en-US" altLang="ja-JP" sz="1800" dirty="0" smtClean="0"/>
              <a:t>Number of Beds:1121</a:t>
            </a:r>
          </a:p>
          <a:p>
            <a:pPr lvl="1"/>
            <a:r>
              <a:rPr lang="en-US" altLang="ja-JP" sz="1800" dirty="0"/>
              <a:t>Bluetooth and WLAN are equipped </a:t>
            </a:r>
            <a:r>
              <a:rPr lang="en-US" altLang="ja-JP" sz="1800" dirty="0" smtClean="0"/>
              <a:t>in the hospital.</a:t>
            </a:r>
          </a:p>
          <a:p>
            <a:r>
              <a:rPr lang="en-US" altLang="ja-JP" sz="2000" dirty="0"/>
              <a:t>The ISM band </a:t>
            </a:r>
            <a:r>
              <a:rPr lang="en-US" altLang="ja-JP" sz="2000" dirty="0" smtClean="0"/>
              <a:t>is congested </a:t>
            </a:r>
            <a:r>
              <a:rPr lang="en-US" altLang="ja-JP" sz="2000" dirty="0"/>
              <a:t>with WLAN, Bluetooth and Microwave oven.</a:t>
            </a:r>
          </a:p>
          <a:p>
            <a:endParaRPr lang="en-US" altLang="ja-JP" sz="2000" dirty="0" smtClean="0"/>
          </a:p>
          <a:p>
            <a:pPr marL="0" indent="0">
              <a:buNone/>
            </a:pPr>
            <a:endParaRPr lang="en-US" altLang="ja-JP" sz="2000" dirty="0" smtClean="0"/>
          </a:p>
        </p:txBody>
      </p:sp>
      <p:pic>
        <p:nvPicPr>
          <p:cNvPr id="9" name="図 8"/>
          <p:cNvPicPr>
            <a:picLocks noChangeAspect="1"/>
          </p:cNvPicPr>
          <p:nvPr/>
        </p:nvPicPr>
        <p:blipFill rotWithShape="1">
          <a:blip r:embed="rId2" cstate="print">
            <a:extLst>
              <a:ext uri="{28A0092B-C50C-407E-A947-70E740481C1C}">
                <a14:useLocalDpi xmlns="" xmlns:a14="http://schemas.microsoft.com/office/drawing/2010/main" val="0"/>
              </a:ext>
            </a:extLst>
          </a:blip>
          <a:srcRect/>
          <a:stretch/>
        </p:blipFill>
        <p:spPr>
          <a:xfrm>
            <a:off x="731401" y="3717032"/>
            <a:ext cx="3475925" cy="2556000"/>
          </a:xfrm>
          <a:prstGeom prst="rect">
            <a:avLst/>
          </a:prstGeom>
        </p:spPr>
      </p:pic>
      <p:pic>
        <p:nvPicPr>
          <p:cNvPr id="10" name="図 9"/>
          <p:cNvPicPr>
            <a:picLocks noChangeAspect="1"/>
          </p:cNvPicPr>
          <p:nvPr/>
        </p:nvPicPr>
        <p:blipFill rotWithShape="1">
          <a:blip r:embed="rId3" cstate="print">
            <a:extLst>
              <a:ext uri="{28A0092B-C50C-407E-A947-70E740481C1C}">
                <a14:useLocalDpi xmlns="" xmlns:a14="http://schemas.microsoft.com/office/drawing/2010/main" val="0"/>
              </a:ext>
            </a:extLst>
          </a:blip>
          <a:srcRect/>
          <a:stretch/>
        </p:blipFill>
        <p:spPr>
          <a:xfrm>
            <a:off x="5263289" y="3717032"/>
            <a:ext cx="3449171" cy="2556000"/>
          </a:xfrm>
          <a:prstGeom prst="rect">
            <a:avLst/>
          </a:prstGeom>
        </p:spPr>
      </p:pic>
      <p:pic>
        <p:nvPicPr>
          <p:cNvPr id="4099"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788185" y="1452607"/>
            <a:ext cx="3140299" cy="198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p:nvSpPr>
        <p:spPr>
          <a:xfrm>
            <a:off x="3891600" y="6129300"/>
            <a:ext cx="1364476" cy="369332"/>
          </a:xfrm>
          <a:prstGeom prst="rect">
            <a:avLst/>
          </a:prstGeom>
          <a:noFill/>
        </p:spPr>
        <p:txBody>
          <a:bodyPr wrap="none" rtlCol="0">
            <a:spAutoFit/>
          </a:bodyPr>
          <a:lstStyle/>
          <a:p>
            <a:r>
              <a:rPr kumimoji="1" lang="en-US" altLang="ja-JP" sz="1800" dirty="0" smtClean="0"/>
              <a:t>Spectrogram</a:t>
            </a:r>
            <a:endParaRPr kumimoji="1" lang="ja-JP" altLang="en-US" sz="1800" dirty="0"/>
          </a:p>
        </p:txBody>
      </p:sp>
    </p:spTree>
    <p:extLst>
      <p:ext uri="{BB962C8B-B14F-4D97-AF65-F5344CB8AC3E}">
        <p14:creationId xmlns="" xmlns:p14="http://schemas.microsoft.com/office/powerpoint/2010/main" val="9667656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noFill/>
        </p:spPr>
        <p:txBody>
          <a:bodyPr/>
          <a:lstStyle/>
          <a:p>
            <a:r>
              <a:rPr kumimoji="1" lang="en-US" altLang="ja-JP" dirty="0" smtClean="0"/>
              <a:t>In Car communication</a:t>
            </a:r>
            <a:endParaRPr kumimoji="1" lang="ja-JP" altLang="en-US" dirty="0"/>
          </a:p>
        </p:txBody>
      </p:sp>
      <p:sp>
        <p:nvSpPr>
          <p:cNvPr id="3" name="日付プレースホルダー 2"/>
          <p:cNvSpPr>
            <a:spLocks noGrp="1"/>
          </p:cNvSpPr>
          <p:nvPr>
            <p:ph type="dt" sz="half" idx="10"/>
          </p:nvPr>
        </p:nvSpPr>
        <p:spPr/>
        <p:txBody>
          <a:bodyPr/>
          <a:lstStyle/>
          <a:p>
            <a:r>
              <a:rPr lang="en-US" altLang="ja-JP" smtClean="0"/>
              <a:t>March 2012</a:t>
            </a:r>
            <a:endParaRPr lang="en-US" altLang="ja-JP"/>
          </a:p>
        </p:txBody>
      </p:sp>
      <p:sp>
        <p:nvSpPr>
          <p:cNvPr id="4" name="フッター プレースホルダー 3"/>
          <p:cNvSpPr>
            <a:spLocks noGrp="1"/>
          </p:cNvSpPr>
          <p:nvPr>
            <p:ph type="ftr" sz="quarter" idx="11"/>
          </p:nvPr>
        </p:nvSpPr>
        <p:spPr/>
        <p:txBody>
          <a:bodyPr/>
          <a:lstStyle/>
          <a:p>
            <a:r>
              <a:rPr lang="en-US" altLang="ja-JP" smtClean="0"/>
              <a:t>Shoichi Kitazawa (ATR)</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7F1E7805-9952-40B3-9CB8-FF317103ED7B}" type="slidenum">
              <a:rPr lang="en-US" altLang="ja-JP" smtClean="0"/>
              <a:pPr/>
              <a:t>14</a:t>
            </a:fld>
            <a:endParaRPr lang="en-US" altLang="ja-JP"/>
          </a:p>
        </p:txBody>
      </p:sp>
      <p:sp>
        <p:nvSpPr>
          <p:cNvPr id="6" name="コンテンツ プレースホルダー 2"/>
          <p:cNvSpPr txBox="1">
            <a:spLocks/>
          </p:cNvSpPr>
          <p:nvPr/>
        </p:nvSpPr>
        <p:spPr>
          <a:xfrm>
            <a:off x="321151" y="1664804"/>
            <a:ext cx="5258961" cy="2232248"/>
          </a:xfrm>
          <a:prstGeom prst="rect">
            <a:avLst/>
          </a:prstGeom>
          <a:ln>
            <a:solidFill>
              <a:schemeClr val="bg1"/>
            </a:solidFill>
          </a:ln>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1800" dirty="0" smtClean="0"/>
              <a:t>Wireless communication inside the car will be common near future.</a:t>
            </a:r>
          </a:p>
          <a:p>
            <a:r>
              <a:rPr lang="en-US" altLang="ja-JP" sz="1800" dirty="0" smtClean="0"/>
              <a:t>Throughput of WLAN and Bluetooth were simulated.</a:t>
            </a:r>
          </a:p>
          <a:p>
            <a:pPr lvl="1"/>
            <a:r>
              <a:rPr lang="en-US" altLang="ja-JP" sz="1400" dirty="0" smtClean="0"/>
              <a:t>Each car using WLAN and Bluetooth.</a:t>
            </a:r>
          </a:p>
          <a:p>
            <a:pPr lvl="1"/>
            <a:r>
              <a:rPr lang="en-US" altLang="ja-JP" sz="1400" dirty="0" smtClean="0"/>
              <a:t>2 Scenarios</a:t>
            </a:r>
          </a:p>
          <a:p>
            <a:endParaRPr lang="en-US" altLang="ja-JP" sz="1800" dirty="0" smtClean="0"/>
          </a:p>
          <a:p>
            <a:endParaRPr lang="en-US" altLang="ja-JP" sz="1800" dirty="0" smtClean="0"/>
          </a:p>
          <a:p>
            <a:endParaRPr lang="en-US" altLang="ja-JP" sz="1800" dirty="0" smtClean="0"/>
          </a:p>
        </p:txBody>
      </p:sp>
      <p:pic>
        <p:nvPicPr>
          <p:cNvPr id="2051"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96136" y="1772816"/>
            <a:ext cx="2816140" cy="144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496" y="3861348"/>
            <a:ext cx="3337578" cy="270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57558" y="3861048"/>
            <a:ext cx="3371560" cy="270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6" name="テキスト ボックス 15"/>
          <p:cNvSpPr txBox="1"/>
          <p:nvPr/>
        </p:nvSpPr>
        <p:spPr>
          <a:xfrm>
            <a:off x="3384448" y="4721527"/>
            <a:ext cx="748923" cy="369332"/>
          </a:xfrm>
          <a:prstGeom prst="rect">
            <a:avLst/>
          </a:prstGeom>
          <a:noFill/>
        </p:spPr>
        <p:txBody>
          <a:bodyPr wrap="none" rtlCol="0">
            <a:spAutoFit/>
          </a:bodyPr>
          <a:lstStyle/>
          <a:p>
            <a:pPr algn="ctr"/>
            <a:r>
              <a:rPr lang="en-US" altLang="ja-JP" sz="1800" dirty="0" smtClean="0"/>
              <a:t>Case1</a:t>
            </a:r>
            <a:endParaRPr kumimoji="1" lang="ja-JP" altLang="en-US" sz="1800" dirty="0"/>
          </a:p>
        </p:txBody>
      </p:sp>
      <p:grpSp>
        <p:nvGrpSpPr>
          <p:cNvPr id="17" name="グループ化 16"/>
          <p:cNvGrpSpPr>
            <a:grpSpLocks noChangeAspect="1"/>
          </p:cNvGrpSpPr>
          <p:nvPr/>
        </p:nvGrpSpPr>
        <p:grpSpPr>
          <a:xfrm>
            <a:off x="4920326" y="4721527"/>
            <a:ext cx="1800000" cy="1443777"/>
            <a:chOff x="5112060" y="4007602"/>
            <a:chExt cx="2241194" cy="1797662"/>
          </a:xfrm>
        </p:grpSpPr>
        <p:pic>
          <p:nvPicPr>
            <p:cNvPr id="18"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061029" y="4007602"/>
              <a:ext cx="1292225" cy="13287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9" name="円/楕円 18"/>
            <p:cNvSpPr/>
            <p:nvPr/>
          </p:nvSpPr>
          <p:spPr bwMode="auto">
            <a:xfrm>
              <a:off x="5112060" y="5336339"/>
              <a:ext cx="504056" cy="468925"/>
            </a:xfrm>
            <a:prstGeom prst="ellipse">
              <a:avLst/>
            </a:prstGeom>
            <a:noFill/>
            <a:ln w="12700" cap="flat" cmpd="sng" algn="ctr">
              <a:solidFill>
                <a:srgbClr val="FF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cxnSp>
          <p:nvCxnSpPr>
            <p:cNvPr id="20" name="直線矢印コネクタ 19"/>
            <p:cNvCxnSpPr>
              <a:stCxn id="19" idx="7"/>
            </p:cNvCxnSpPr>
            <p:nvPr/>
          </p:nvCxnSpPr>
          <p:spPr bwMode="auto">
            <a:xfrm flipV="1">
              <a:off x="5542299" y="4869160"/>
              <a:ext cx="613877" cy="535851"/>
            </a:xfrm>
            <a:prstGeom prst="straightConnector1">
              <a:avLst/>
            </a:prstGeom>
            <a:solidFill>
              <a:schemeClr val="accent1"/>
            </a:solidFill>
            <a:ln w="28575" cap="flat" cmpd="sng" algn="ctr">
              <a:solidFill>
                <a:srgbClr val="FF0000"/>
              </a:solidFill>
              <a:prstDash val="solid"/>
              <a:round/>
              <a:headEnd type="none" w="sm" len="sm"/>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sp>
        <p:nvSpPr>
          <p:cNvPr id="21" name="テキスト ボックス 20"/>
          <p:cNvSpPr txBox="1"/>
          <p:nvPr/>
        </p:nvSpPr>
        <p:spPr>
          <a:xfrm>
            <a:off x="7913125" y="4716954"/>
            <a:ext cx="748923" cy="369332"/>
          </a:xfrm>
          <a:prstGeom prst="rect">
            <a:avLst/>
          </a:prstGeom>
          <a:noFill/>
        </p:spPr>
        <p:txBody>
          <a:bodyPr wrap="none" rtlCol="0">
            <a:spAutoFit/>
          </a:bodyPr>
          <a:lstStyle/>
          <a:p>
            <a:pPr algn="ctr"/>
            <a:r>
              <a:rPr lang="en-US" altLang="ja-JP" sz="1800" dirty="0" smtClean="0"/>
              <a:t>Case2</a:t>
            </a:r>
            <a:endParaRPr kumimoji="1" lang="ja-JP" altLang="en-US" sz="1800" dirty="0"/>
          </a:p>
        </p:txBody>
      </p:sp>
      <p:sp>
        <p:nvSpPr>
          <p:cNvPr id="8" name="角丸四角形 7"/>
          <p:cNvSpPr/>
          <p:nvPr/>
        </p:nvSpPr>
        <p:spPr bwMode="auto">
          <a:xfrm>
            <a:off x="2486941" y="3335786"/>
            <a:ext cx="2121196" cy="1357959"/>
          </a:xfrm>
          <a:prstGeom prst="roundRect">
            <a:avLst/>
          </a:prstGeom>
          <a:solidFill>
            <a:schemeClr val="bg1"/>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pic>
        <p:nvPicPr>
          <p:cNvPr id="9" name="Picture 5"/>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558949" y="3392996"/>
            <a:ext cx="1977047" cy="118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3" name="角丸四角形 22"/>
          <p:cNvSpPr/>
          <p:nvPr/>
        </p:nvSpPr>
        <p:spPr bwMode="auto">
          <a:xfrm>
            <a:off x="6720673" y="3335786"/>
            <a:ext cx="2121196" cy="1357959"/>
          </a:xfrm>
          <a:prstGeom prst="roundRect">
            <a:avLst/>
          </a:prstGeom>
          <a:solidFill>
            <a:schemeClr val="bg1"/>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pic>
        <p:nvPicPr>
          <p:cNvPr id="12" name="Picture 6"/>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820160" y="3392996"/>
            <a:ext cx="2000312" cy="118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7275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II-2.	Future problem</a:t>
            </a:r>
            <a:endParaRPr kumimoji="1" lang="ja-JP" altLang="en-US" dirty="0"/>
          </a:p>
        </p:txBody>
      </p:sp>
      <p:sp>
        <p:nvSpPr>
          <p:cNvPr id="3" name="コンテンツ プレースホルダー 2"/>
          <p:cNvSpPr>
            <a:spLocks noGrp="1"/>
          </p:cNvSpPr>
          <p:nvPr>
            <p:ph idx="1"/>
          </p:nvPr>
        </p:nvSpPr>
        <p:spPr/>
        <p:txBody>
          <a:bodyPr/>
          <a:lstStyle/>
          <a:p>
            <a:r>
              <a:rPr lang="en-US" altLang="ja-JP" sz="2400" dirty="0" smtClean="0"/>
              <a:t>In 2.4GHz ISM band, many kinds of SRD’s becomes more common.</a:t>
            </a:r>
          </a:p>
          <a:p>
            <a:pPr lvl="1"/>
            <a:r>
              <a:rPr lang="en-US" altLang="ja-JP" sz="2000" dirty="0"/>
              <a:t>In this band, more congestion is expected</a:t>
            </a:r>
            <a:r>
              <a:rPr lang="en-US" altLang="ja-JP" sz="2000" dirty="0" smtClean="0"/>
              <a:t>.</a:t>
            </a:r>
          </a:p>
          <a:p>
            <a:pPr lvl="1"/>
            <a:endParaRPr lang="en-US" altLang="ja-JP" sz="2000" dirty="0" smtClean="0"/>
          </a:p>
          <a:p>
            <a:r>
              <a:rPr lang="en-US" altLang="ja-JP" sz="2400" dirty="0" smtClean="0"/>
              <a:t>Recently, unlicensed band at sub 1GHz are attracting attention for M2M communication.</a:t>
            </a:r>
          </a:p>
          <a:p>
            <a:pPr lvl="1"/>
            <a:r>
              <a:rPr lang="en-US" altLang="ja-JP" sz="2000" dirty="0" smtClean="0"/>
              <a:t>It is likely that congestion </a:t>
            </a:r>
            <a:r>
              <a:rPr lang="en-US" altLang="ja-JP" sz="2000" dirty="0"/>
              <a:t>situation similar to </a:t>
            </a:r>
            <a:r>
              <a:rPr lang="en-US" altLang="ja-JP" sz="2000" dirty="0" smtClean="0"/>
              <a:t>2.4GHz ISM band will be occur in the near future.</a:t>
            </a:r>
          </a:p>
          <a:p>
            <a:endParaRPr kumimoji="1" lang="ja-JP" altLang="en-US" sz="2400" dirty="0"/>
          </a:p>
        </p:txBody>
      </p:sp>
      <p:sp>
        <p:nvSpPr>
          <p:cNvPr id="4" name="日付プレースホルダー 3"/>
          <p:cNvSpPr>
            <a:spLocks noGrp="1"/>
          </p:cNvSpPr>
          <p:nvPr>
            <p:ph type="dt" sz="half" idx="10"/>
          </p:nvPr>
        </p:nvSpPr>
        <p:spPr/>
        <p:txBody>
          <a:body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BBC3A54B-52B6-4F6E-9212-922EF83326FB}" type="slidenum">
              <a:rPr lang="en-US" altLang="ja-JP" smtClean="0"/>
              <a:pPr/>
              <a:t>15</a:t>
            </a:fld>
            <a:endParaRPr lang="en-US" altLang="ja-JP"/>
          </a:p>
        </p:txBody>
      </p:sp>
    </p:spTree>
    <p:extLst>
      <p:ext uri="{BB962C8B-B14F-4D97-AF65-F5344CB8AC3E}">
        <p14:creationId xmlns="" xmlns:p14="http://schemas.microsoft.com/office/powerpoint/2010/main" val="6145725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II-3.	Measurement syste</a:t>
            </a:r>
            <a:r>
              <a:rPr lang="en-US" altLang="ja-JP" dirty="0"/>
              <a:t>m</a:t>
            </a:r>
            <a:endParaRPr kumimoji="1" lang="ja-JP" altLang="en-US" dirty="0"/>
          </a:p>
        </p:txBody>
      </p:sp>
      <p:sp>
        <p:nvSpPr>
          <p:cNvPr id="3" name="コンテンツ プレースホルダー 2"/>
          <p:cNvSpPr>
            <a:spLocks noGrp="1"/>
          </p:cNvSpPr>
          <p:nvPr>
            <p:ph idx="1"/>
          </p:nvPr>
        </p:nvSpPr>
        <p:spPr/>
        <p:txBody>
          <a:bodyPr/>
          <a:lstStyle/>
          <a:p>
            <a:r>
              <a:rPr lang="en-US" altLang="ja-JP" sz="2400" dirty="0" smtClean="0"/>
              <a:t>Following measurement system were used for assessment of 2.4GHz situation.</a:t>
            </a:r>
          </a:p>
          <a:p>
            <a:pPr lvl="1"/>
            <a:r>
              <a:rPr lang="de-DE" altLang="ja-JP" sz="2000" dirty="0" smtClean="0"/>
              <a:t>AirMagnetWiFi </a:t>
            </a:r>
            <a:r>
              <a:rPr lang="en-US" altLang="ja-JP" sz="2000" dirty="0" smtClean="0"/>
              <a:t>by </a:t>
            </a:r>
            <a:r>
              <a:rPr lang="ja-JP" altLang="ja-JP" sz="2000" dirty="0"/>
              <a:t>Fluke Networks </a:t>
            </a:r>
            <a:endParaRPr lang="en-US" altLang="ja-JP" sz="2000" dirty="0" smtClean="0"/>
          </a:p>
          <a:p>
            <a:pPr lvl="1"/>
            <a:r>
              <a:rPr kumimoji="1" lang="en-US" altLang="ja-JP" sz="2000" dirty="0" smtClean="0"/>
              <a:t>Wi-Spy 2.4x by </a:t>
            </a:r>
            <a:r>
              <a:rPr kumimoji="1" lang="en-US" altLang="ja-JP" sz="2000" dirty="0" err="1" smtClean="0"/>
              <a:t>Metageek</a:t>
            </a:r>
            <a:endParaRPr kumimoji="1" lang="en-US" altLang="ja-JP" sz="2000" dirty="0" smtClean="0"/>
          </a:p>
          <a:p>
            <a:pPr lvl="1"/>
            <a:r>
              <a:rPr lang="en-US" altLang="ja-JP" sz="2000" dirty="0" smtClean="0"/>
              <a:t>Developed RF signal recorder system</a:t>
            </a:r>
            <a:endParaRPr kumimoji="1" lang="en-US" altLang="ja-JP" sz="2000" dirty="0" smtClean="0"/>
          </a:p>
        </p:txBody>
      </p:sp>
      <p:sp>
        <p:nvSpPr>
          <p:cNvPr id="4" name="日付プレースホルダー 3"/>
          <p:cNvSpPr>
            <a:spLocks noGrp="1"/>
          </p:cNvSpPr>
          <p:nvPr>
            <p:ph type="dt" sz="half" idx="10"/>
          </p:nvPr>
        </p:nvSpPr>
        <p:spPr/>
        <p:txBody>
          <a:body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BBC3A54B-52B6-4F6E-9212-922EF83326FB}" type="slidenum">
              <a:rPr lang="en-US" altLang="ja-JP" smtClean="0"/>
              <a:pPr/>
              <a:t>16</a:t>
            </a:fld>
            <a:endParaRPr lang="en-US" altLang="ja-JP"/>
          </a:p>
        </p:txBody>
      </p:sp>
      <p:sp>
        <p:nvSpPr>
          <p:cNvPr id="9" name="テキスト ボックス 8"/>
          <p:cNvSpPr txBox="1"/>
          <p:nvPr/>
        </p:nvSpPr>
        <p:spPr>
          <a:xfrm>
            <a:off x="5104263" y="5977342"/>
            <a:ext cx="3788217" cy="369332"/>
          </a:xfrm>
          <a:prstGeom prst="rect">
            <a:avLst/>
          </a:prstGeom>
          <a:noFill/>
        </p:spPr>
        <p:txBody>
          <a:bodyPr wrap="none" rtlCol="0">
            <a:spAutoFit/>
          </a:bodyPr>
          <a:lstStyle/>
          <a:p>
            <a:r>
              <a:rPr kumimoji="1" lang="en-US" altLang="ja-JP" sz="1800" dirty="0" smtClean="0"/>
              <a:t>Block diagram of measurement system</a:t>
            </a:r>
            <a:endParaRPr kumimoji="1" lang="ja-JP" altLang="en-US" sz="1800" dirty="0"/>
          </a:p>
        </p:txBody>
      </p:sp>
      <p:pic>
        <p:nvPicPr>
          <p:cNvPr id="10"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83984" y="4509120"/>
            <a:ext cx="4242210" cy="154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87122" y="3645024"/>
            <a:ext cx="1439072" cy="108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521757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III.	Possible solutions </a:t>
            </a:r>
            <a:endParaRPr kumimoji="1" lang="ja-JP" altLang="en-US" dirty="0"/>
          </a:p>
        </p:txBody>
      </p:sp>
      <p:sp>
        <p:nvSpPr>
          <p:cNvPr id="3" name="コンテンツ プレースホルダ 2"/>
          <p:cNvSpPr>
            <a:spLocks noGrp="1"/>
          </p:cNvSpPr>
          <p:nvPr>
            <p:ph idx="1"/>
          </p:nvPr>
        </p:nvSpPr>
        <p:spPr/>
        <p:txBody>
          <a:bodyPr>
            <a:normAutofit fontScale="77500" lnSpcReduction="20000"/>
          </a:bodyPr>
          <a:lstStyle/>
          <a:p>
            <a:pPr marL="0" indent="0">
              <a:buNone/>
            </a:pPr>
            <a:r>
              <a:rPr kumimoji="1" lang="en-US" altLang="ja-JP" sz="2800" dirty="0" smtClean="0">
                <a:latin typeface="+mj-lt"/>
                <a:ea typeface="+mj-ea"/>
              </a:rPr>
              <a:t>In this section, promising technologies for efficient use of spectrum resources are summarized.</a:t>
            </a:r>
          </a:p>
          <a:p>
            <a:pPr marL="0" indent="0">
              <a:buNone/>
            </a:pPr>
            <a:r>
              <a:rPr kumimoji="1" lang="en-US" altLang="ja-JP" sz="2800" dirty="0" smtClean="0">
                <a:latin typeface="+mj-lt"/>
                <a:ea typeface="+mj-ea"/>
              </a:rPr>
              <a:t> </a:t>
            </a:r>
          </a:p>
          <a:p>
            <a:r>
              <a:rPr kumimoji="1" lang="en-US" altLang="ja-JP" sz="2800" dirty="0" smtClean="0">
                <a:latin typeface="+mj-lt"/>
                <a:ea typeface="+mj-ea"/>
              </a:rPr>
              <a:t>III-1</a:t>
            </a:r>
            <a:r>
              <a:rPr kumimoji="1" lang="en-US" altLang="ja-JP" sz="2800" dirty="0" smtClean="0"/>
              <a:t>	DSA syste</a:t>
            </a:r>
            <a:r>
              <a:rPr lang="en-US" altLang="ja-JP" sz="2800" dirty="0" smtClean="0"/>
              <a:t>m</a:t>
            </a:r>
          </a:p>
          <a:p>
            <a:pPr lvl="1"/>
            <a:r>
              <a:rPr lang="en-US" altLang="ja-JP" sz="2400" dirty="0" smtClean="0"/>
              <a:t>Concept</a:t>
            </a:r>
          </a:p>
          <a:p>
            <a:pPr lvl="1"/>
            <a:r>
              <a:rPr lang="en-US" altLang="ja-JP" sz="2400" dirty="0" smtClean="0"/>
              <a:t>System detail</a:t>
            </a:r>
          </a:p>
          <a:p>
            <a:pPr lvl="1"/>
            <a:r>
              <a:rPr lang="en-US" altLang="ja-JP" sz="2400" dirty="0" smtClean="0"/>
              <a:t>Simulation results</a:t>
            </a:r>
          </a:p>
          <a:p>
            <a:pPr lvl="1"/>
            <a:endParaRPr lang="en-US" altLang="ja-JP" sz="2800" dirty="0" smtClean="0"/>
          </a:p>
          <a:p>
            <a:r>
              <a:rPr lang="en-US" altLang="ja-JP" sz="2800" dirty="0" smtClean="0">
                <a:latin typeface="+mj-lt"/>
              </a:rPr>
              <a:t>III-2</a:t>
            </a:r>
            <a:r>
              <a:rPr lang="en-US" altLang="ja-JP" sz="2800" dirty="0" smtClean="0"/>
              <a:t>	Other solution</a:t>
            </a:r>
          </a:p>
          <a:p>
            <a:pPr lvl="1"/>
            <a:r>
              <a:rPr lang="en-US" altLang="ja-JP" sz="2400" dirty="0">
                <a:ea typeface="ＭＳ Ｐゴシック" charset="-128"/>
              </a:rPr>
              <a:t>Intelligent Spectrum Sensing for vehicular Communications in the ISM </a:t>
            </a:r>
            <a:r>
              <a:rPr lang="en-US" altLang="ja-JP" sz="2400" dirty="0" smtClean="0">
                <a:ea typeface="ＭＳ Ｐゴシック" charset="-128"/>
              </a:rPr>
              <a:t>Bands</a:t>
            </a:r>
          </a:p>
          <a:p>
            <a:pPr lvl="1"/>
            <a:r>
              <a:rPr lang="en-US" altLang="ja-JP" sz="2400" dirty="0"/>
              <a:t>Smart Antenna Opportunities for Spectrum Resource Usage Improvements</a:t>
            </a:r>
            <a:endParaRPr lang="en-US" altLang="ja-JP" sz="2400" dirty="0" smtClean="0"/>
          </a:p>
          <a:p>
            <a:pPr>
              <a:buNone/>
            </a:pPr>
            <a:endParaRPr kumimoji="1" lang="en-US" altLang="ja-JP" sz="2800" dirty="0" smtClean="0"/>
          </a:p>
          <a:p>
            <a:endParaRPr kumimoji="1" lang="ja-JP" altLang="en-US" sz="2800" dirty="0"/>
          </a:p>
        </p:txBody>
      </p:sp>
      <p:sp>
        <p:nvSpPr>
          <p:cNvPr id="4" name="日付プレースホルダ 3"/>
          <p:cNvSpPr>
            <a:spLocks noGrp="1"/>
          </p:cNvSpPr>
          <p:nvPr>
            <p:ph type="dt" sz="half" idx="10"/>
          </p:nvPr>
        </p:nvSpPr>
        <p:spPr/>
        <p:txBody>
          <a:bodyPr/>
          <a:lstStyle/>
          <a:p>
            <a:r>
              <a:rPr lang="en-US" altLang="ja-JP" smtClean="0"/>
              <a:t>March 2012</a:t>
            </a:r>
            <a:endParaRPr lang="en-US" altLang="ja-JP"/>
          </a:p>
        </p:txBody>
      </p:sp>
      <p:sp>
        <p:nvSpPr>
          <p:cNvPr id="5" name="フッター プレースホルダ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 5"/>
          <p:cNvSpPr>
            <a:spLocks noGrp="1"/>
          </p:cNvSpPr>
          <p:nvPr>
            <p:ph type="sldNum" sz="quarter" idx="12"/>
          </p:nvPr>
        </p:nvSpPr>
        <p:spPr/>
        <p:txBody>
          <a:bodyPr/>
          <a:lstStyle/>
          <a:p>
            <a:r>
              <a:rPr lang="en-US" altLang="ja-JP" smtClean="0"/>
              <a:t>Slide </a:t>
            </a:r>
            <a:fld id="{BBC3A54B-52B6-4F6E-9212-922EF83326FB}" type="slidenum">
              <a:rPr lang="en-US" altLang="ja-JP" smtClean="0"/>
              <a:pPr/>
              <a:t>17</a:t>
            </a:fld>
            <a:endParaRPr lang="en-US" altLang="ja-JP"/>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III-1.	DSA System</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en-US" altLang="ja-JP" sz="2800" dirty="0" smtClean="0"/>
              <a:t>In this subsection following topics are described.</a:t>
            </a:r>
          </a:p>
          <a:p>
            <a:pPr lvl="1"/>
            <a:r>
              <a:rPr lang="en-US" altLang="ja-JP" sz="2400" dirty="0" smtClean="0"/>
              <a:t>Concept of proposed DSA</a:t>
            </a:r>
          </a:p>
          <a:p>
            <a:pPr lvl="1"/>
            <a:r>
              <a:rPr kumimoji="1" lang="en-US" altLang="ja-JP" sz="2400" dirty="0" smtClean="0"/>
              <a:t>Feature of DSA</a:t>
            </a:r>
          </a:p>
          <a:p>
            <a:pPr lvl="1"/>
            <a:r>
              <a:rPr lang="en-GB" altLang="ja-JP" sz="2400" dirty="0">
                <a:ea typeface="ＭＳ Ｐゴシック" charset="-128"/>
              </a:rPr>
              <a:t>Frequency Channel Plan in 2.4 GHz </a:t>
            </a:r>
            <a:r>
              <a:rPr lang="en-GB" altLang="ja-JP" sz="2400" dirty="0" smtClean="0">
                <a:ea typeface="ＭＳ Ｐゴシック" charset="-128"/>
              </a:rPr>
              <a:t>Band</a:t>
            </a:r>
          </a:p>
          <a:p>
            <a:pPr lvl="1"/>
            <a:r>
              <a:rPr lang="en-GB" altLang="ja-JP" sz="2400" dirty="0">
                <a:ea typeface="ＭＳ Ｐゴシック" charset="-128"/>
              </a:rPr>
              <a:t>Frame Configuration for </a:t>
            </a:r>
            <a:r>
              <a:rPr lang="en-GB" altLang="ja-JP" sz="2400" dirty="0" smtClean="0">
                <a:ea typeface="ＭＳ Ｐゴシック" charset="-128"/>
              </a:rPr>
              <a:t>CCH</a:t>
            </a:r>
          </a:p>
          <a:p>
            <a:pPr lvl="1"/>
            <a:r>
              <a:rPr lang="en-US" altLang="ja-JP" sz="2400" dirty="0">
                <a:ea typeface="ＭＳ Ｐゴシック" charset="-128"/>
              </a:rPr>
              <a:t>Simulation</a:t>
            </a:r>
            <a:endParaRPr kumimoji="1" lang="ja-JP" altLang="en-US" sz="2400" dirty="0"/>
          </a:p>
        </p:txBody>
      </p:sp>
      <p:sp>
        <p:nvSpPr>
          <p:cNvPr id="4" name="日付プレースホルダー 3"/>
          <p:cNvSpPr>
            <a:spLocks noGrp="1"/>
          </p:cNvSpPr>
          <p:nvPr>
            <p:ph type="dt" sz="half" idx="10"/>
          </p:nvPr>
        </p:nvSpPr>
        <p:spPr/>
        <p:txBody>
          <a:body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BBC3A54B-52B6-4F6E-9212-922EF83326FB}" type="slidenum">
              <a:rPr lang="en-US" altLang="ja-JP" smtClean="0"/>
              <a:pPr/>
              <a:t>18</a:t>
            </a:fld>
            <a:endParaRPr lang="en-US" altLang="ja-JP"/>
          </a:p>
        </p:txBody>
      </p:sp>
    </p:spTree>
    <p:extLst>
      <p:ext uri="{BB962C8B-B14F-4D97-AF65-F5344CB8AC3E}">
        <p14:creationId xmlns="" xmlns:p14="http://schemas.microsoft.com/office/powerpoint/2010/main" val="37387623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タイトル 1"/>
          <p:cNvSpPr>
            <a:spLocks noGrp="1"/>
          </p:cNvSpPr>
          <p:nvPr>
            <p:ph type="title"/>
          </p:nvPr>
        </p:nvSpPr>
        <p:spPr/>
        <p:txBody>
          <a:bodyPr/>
          <a:lstStyle/>
          <a:p>
            <a:r>
              <a:rPr lang="en-US" altLang="ja-JP" smtClean="0">
                <a:ea typeface="ＭＳ Ｐゴシック" charset="-128"/>
              </a:rPr>
              <a:t>Concept of proposed DSA</a:t>
            </a:r>
            <a:endParaRPr lang="ja-JP" altLang="en-US" smtClean="0">
              <a:ea typeface="ＭＳ Ｐゴシック" charset="-128"/>
            </a:endParaRPr>
          </a:p>
        </p:txBody>
      </p:sp>
      <p:sp>
        <p:nvSpPr>
          <p:cNvPr id="21506" name="コンテンツ プレースホルダ 2"/>
          <p:cNvSpPr>
            <a:spLocks noGrp="1"/>
          </p:cNvSpPr>
          <p:nvPr>
            <p:ph idx="1"/>
          </p:nvPr>
        </p:nvSpPr>
        <p:spPr/>
        <p:txBody>
          <a:bodyPr/>
          <a:lstStyle/>
          <a:p>
            <a:r>
              <a:rPr lang="en-US" altLang="ja-JP" sz="2400" smtClean="0">
                <a:ea typeface="ＭＳ Ｐゴシック" charset="-128"/>
              </a:rPr>
              <a:t>DSA system transmits its own traffic over fragmented unused radio resources detected by spectrum sensing.</a:t>
            </a:r>
          </a:p>
          <a:p>
            <a:r>
              <a:rPr lang="en-US" altLang="ja-JP" sz="2400" smtClean="0">
                <a:ea typeface="ＭＳ Ｐゴシック" charset="-128"/>
              </a:rPr>
              <a:t>It shares radio resources, managing the influence on other wireless system.</a:t>
            </a:r>
            <a:endParaRPr lang="ja-JP" altLang="en-US" sz="2400" smtClean="0">
              <a:ea typeface="ＭＳ Ｐゴシック" charset="-128"/>
            </a:endParaRPr>
          </a:p>
        </p:txBody>
      </p:sp>
      <p:sp>
        <p:nvSpPr>
          <p:cNvPr id="21507" name="日付プレースホルダ 3"/>
          <p:cNvSpPr>
            <a:spLocks noGrp="1"/>
          </p:cNvSpPr>
          <p:nvPr>
            <p:ph type="dt" sz="quarter" idx="10"/>
          </p:nvPr>
        </p:nvSpPr>
        <p:spPr>
          <a:noFill/>
        </p:spPr>
        <p:txBody>
          <a:bodyPr/>
          <a:lstStyle/>
          <a:p>
            <a:r>
              <a:rPr lang="en-US" altLang="ja-JP" smtClean="0"/>
              <a:t>March 2012</a:t>
            </a:r>
            <a:endParaRPr lang="en-US" altLang="ja-JP" smtClean="0"/>
          </a:p>
        </p:txBody>
      </p:sp>
      <p:sp>
        <p:nvSpPr>
          <p:cNvPr id="21508" name="フッター プレースホルダ 4"/>
          <p:cNvSpPr>
            <a:spLocks noGrp="1"/>
          </p:cNvSpPr>
          <p:nvPr>
            <p:ph type="ftr" sz="quarter" idx="11"/>
          </p:nvPr>
        </p:nvSpPr>
        <p:spPr>
          <a:noFill/>
        </p:spPr>
        <p:txBody>
          <a:bodyPr/>
          <a:lstStyle/>
          <a:p>
            <a:r>
              <a:rPr lang="en-US" altLang="ja-JP" smtClean="0"/>
              <a:t>Shoichi Kitazawa (ATR)</a:t>
            </a:r>
          </a:p>
        </p:txBody>
      </p:sp>
      <p:sp>
        <p:nvSpPr>
          <p:cNvPr id="21509" name="スライド番号プレースホルダ 5"/>
          <p:cNvSpPr>
            <a:spLocks noGrp="1"/>
          </p:cNvSpPr>
          <p:nvPr>
            <p:ph type="sldNum" sz="quarter" idx="12"/>
          </p:nvPr>
        </p:nvSpPr>
        <p:spPr>
          <a:noFill/>
        </p:spPr>
        <p:txBody>
          <a:bodyPr/>
          <a:lstStyle/>
          <a:p>
            <a:r>
              <a:rPr lang="en-US" altLang="ja-JP" smtClean="0"/>
              <a:t>Slide </a:t>
            </a:r>
            <a:fld id="{7AEA372D-279F-44D9-AD0D-ED512607F149}" type="slidenum">
              <a:rPr lang="en-US" altLang="ja-JP" smtClean="0"/>
              <a:pPr/>
              <a:t>19</a:t>
            </a:fld>
            <a:endParaRPr lang="en-US" altLang="ja-JP" smtClean="0"/>
          </a:p>
        </p:txBody>
      </p:sp>
      <p:pic>
        <p:nvPicPr>
          <p:cNvPr id="7" name="Picture 5" descr="dsa_e2"/>
          <p:cNvPicPr>
            <a:picLocks noChangeAspect="1" noChangeArrowheads="1"/>
          </p:cNvPicPr>
          <p:nvPr/>
        </p:nvPicPr>
        <p:blipFill>
          <a:blip r:embed="rId3" cstate="print"/>
          <a:srcRect/>
          <a:stretch>
            <a:fillRect/>
          </a:stretch>
        </p:blipFill>
        <p:spPr bwMode="auto">
          <a:xfrm>
            <a:off x="4787900" y="3962400"/>
            <a:ext cx="4138613" cy="2490788"/>
          </a:xfrm>
          <a:prstGeom prst="rect">
            <a:avLst/>
          </a:prstGeom>
          <a:noFill/>
          <a:ln w="9525">
            <a:noFill/>
            <a:miter lim="800000"/>
            <a:headEnd/>
            <a:tailEnd/>
          </a:ln>
        </p:spPr>
      </p:pic>
      <p:pic>
        <p:nvPicPr>
          <p:cNvPr id="21511" name="Picture 6" descr="dsa_e1"/>
          <p:cNvPicPr>
            <a:picLocks noChangeAspect="1" noChangeArrowheads="1"/>
          </p:cNvPicPr>
          <p:nvPr/>
        </p:nvPicPr>
        <p:blipFill>
          <a:blip r:embed="rId4" cstate="print"/>
          <a:srcRect/>
          <a:stretch>
            <a:fillRect/>
          </a:stretch>
        </p:blipFill>
        <p:spPr bwMode="auto">
          <a:xfrm>
            <a:off x="684213" y="3962400"/>
            <a:ext cx="3598862" cy="2484438"/>
          </a:xfrm>
          <a:prstGeom prst="rect">
            <a:avLst/>
          </a:prstGeom>
          <a:noFill/>
          <a:ln w="9525">
            <a:noFill/>
            <a:miter lim="800000"/>
            <a:headEnd/>
            <a:tailEnd/>
          </a:ln>
        </p:spPr>
      </p:pic>
      <p:sp>
        <p:nvSpPr>
          <p:cNvPr id="21512" name="AutoShape 7"/>
          <p:cNvSpPr>
            <a:spLocks noChangeArrowheads="1"/>
          </p:cNvSpPr>
          <p:nvPr/>
        </p:nvSpPr>
        <p:spPr bwMode="auto">
          <a:xfrm>
            <a:off x="4283075" y="4826000"/>
            <a:ext cx="647700" cy="576263"/>
          </a:xfrm>
          <a:prstGeom prst="rightArrow">
            <a:avLst>
              <a:gd name="adj1" fmla="val 49602"/>
              <a:gd name="adj2" fmla="val 39625"/>
            </a:avLst>
          </a:prstGeom>
          <a:solidFill>
            <a:schemeClr val="accent1"/>
          </a:solidFill>
          <a:ln w="9525">
            <a:solidFill>
              <a:schemeClr val="tx1"/>
            </a:solidFill>
            <a:miter lim="800000"/>
            <a:headEnd/>
            <a:tailEnd/>
          </a:ln>
        </p:spPr>
        <p:txBody>
          <a:bodyPr wrap="none" anchor="ctr"/>
          <a:lstStyle/>
          <a:p>
            <a:pPr eaLnBrk="0" hangingPunct="0"/>
            <a:endParaRPr kumimoji="0" lang="ja-JP" altLang="en-US"/>
          </a:p>
        </p:txBody>
      </p:sp>
      <p:sp>
        <p:nvSpPr>
          <p:cNvPr id="10" name="タイトル 1"/>
          <p:cNvSpPr txBox="1">
            <a:spLocks/>
          </p:cNvSpPr>
          <p:nvPr/>
        </p:nvSpPr>
        <p:spPr bwMode="auto">
          <a:xfrm>
            <a:off x="179512" y="620688"/>
            <a:ext cx="2808312" cy="36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algn="l"/>
            <a:r>
              <a:rPr lang="en-US" altLang="ja-JP" sz="2000" dirty="0" smtClean="0"/>
              <a:t>III-1. DSA system</a:t>
            </a:r>
            <a:endParaRPr lang="ja-JP" altLang="en-US" sz="2000" dirty="0"/>
          </a:p>
        </p:txBody>
      </p:sp>
    </p:spTree>
    <p:extLst>
      <p:ext uri="{BB962C8B-B14F-4D97-AF65-F5344CB8AC3E}">
        <p14:creationId xmlns="" xmlns:p14="http://schemas.microsoft.com/office/powerpoint/2010/main" val="233500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a:t>Slide </a:t>
            </a:r>
            <a:fld id="{D876C36C-B81E-4C0B-861C-35873900A9DA}" type="slidenum">
              <a:rPr lang="en-US" altLang="ja-JP"/>
              <a:pPr/>
              <a:t>2</a:t>
            </a:fld>
            <a:endParaRPr lang="en-US" altLang="ja-JP"/>
          </a:p>
        </p:txBody>
      </p:sp>
      <p:sp>
        <p:nvSpPr>
          <p:cNvPr id="26626" name="Rectangle 2"/>
          <p:cNvSpPr>
            <a:spLocks noGrp="1" noChangeArrowheads="1"/>
          </p:cNvSpPr>
          <p:nvPr>
            <p:ph type="ctrTitle"/>
          </p:nvPr>
        </p:nvSpPr>
        <p:spPr>
          <a:xfrm>
            <a:off x="685800" y="2286000"/>
            <a:ext cx="7772400" cy="1143000"/>
          </a:xfrm>
        </p:spPr>
        <p:txBody>
          <a:bodyPr/>
          <a:lstStyle/>
          <a:p>
            <a:r>
              <a:rPr lang="en-US" altLang="ja-JP" dirty="0" smtClean="0">
                <a:solidFill>
                  <a:schemeClr val="tx1"/>
                </a:solidFill>
                <a:ea typeface="ＭＳ Ｐゴシック" charset="-128"/>
              </a:rPr>
              <a:t>IG SRU </a:t>
            </a:r>
            <a:r>
              <a:rPr lang="en-US" altLang="ja-JP" dirty="0" smtClean="0"/>
              <a:t>Technical </a:t>
            </a:r>
            <a:r>
              <a:rPr lang="en-US" altLang="ja-JP" dirty="0"/>
              <a:t>D</a:t>
            </a:r>
            <a:r>
              <a:rPr lang="en-US" altLang="ja-JP" dirty="0" smtClean="0"/>
              <a:t>ocument</a:t>
            </a:r>
            <a:endParaRPr lang="ja-JP" altLang="ja-JP" dirty="0">
              <a:solidFill>
                <a:schemeClr val="tx1"/>
              </a:solidFill>
            </a:endParaRPr>
          </a:p>
        </p:txBody>
      </p:sp>
      <p:sp>
        <p:nvSpPr>
          <p:cNvPr id="26627" name="Rectangle 3"/>
          <p:cNvSpPr>
            <a:spLocks noGrp="1" noChangeArrowheads="1"/>
          </p:cNvSpPr>
          <p:nvPr>
            <p:ph type="subTitle" idx="1"/>
          </p:nvPr>
        </p:nvSpPr>
        <p:spPr/>
        <p:txBody>
          <a:bodyPr/>
          <a:lstStyle/>
          <a:p>
            <a:r>
              <a:rPr lang="en-US" altLang="ja-JP" sz="2800" dirty="0" smtClean="0"/>
              <a:t>Shoichi Kitazawa</a:t>
            </a:r>
            <a:endParaRPr lang="ja-JP" altLang="ja-JP"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4"/>
          <p:cNvSpPr>
            <a:spLocks noGrp="1" noChangeArrowheads="1"/>
          </p:cNvSpPr>
          <p:nvPr>
            <p:ph type="dt" sz="quarter" idx="10"/>
          </p:nvPr>
        </p:nvSpPr>
        <p:spPr>
          <a:noFill/>
        </p:spPr>
        <p:txBody>
          <a:bodyPr/>
          <a:lstStyle/>
          <a:p>
            <a:r>
              <a:rPr lang="en-US" altLang="ja-JP" smtClean="0"/>
              <a:t>March 2012</a:t>
            </a:r>
            <a:endParaRPr lang="en-US" altLang="ja-JP" dirty="0" smtClean="0"/>
          </a:p>
        </p:txBody>
      </p:sp>
      <p:sp>
        <p:nvSpPr>
          <p:cNvPr id="23554" name="Rectangle 5"/>
          <p:cNvSpPr>
            <a:spLocks noGrp="1" noChangeArrowheads="1"/>
          </p:cNvSpPr>
          <p:nvPr>
            <p:ph type="ftr" sz="quarter" idx="11"/>
          </p:nvPr>
        </p:nvSpPr>
        <p:spPr>
          <a:noFill/>
        </p:spPr>
        <p:txBody>
          <a:bodyPr/>
          <a:lstStyle/>
          <a:p>
            <a:r>
              <a:rPr lang="en-US" altLang="ja-JP" dirty="0" smtClean="0"/>
              <a:t>Shoichi Kitazawa (ATR)</a:t>
            </a:r>
          </a:p>
        </p:txBody>
      </p:sp>
      <p:sp>
        <p:nvSpPr>
          <p:cNvPr id="23555" name="Rectangle 6"/>
          <p:cNvSpPr>
            <a:spLocks noGrp="1" noChangeArrowheads="1"/>
          </p:cNvSpPr>
          <p:nvPr>
            <p:ph type="sldNum" sz="quarter" idx="12"/>
          </p:nvPr>
        </p:nvSpPr>
        <p:spPr>
          <a:noFill/>
        </p:spPr>
        <p:txBody>
          <a:bodyPr/>
          <a:lstStyle/>
          <a:p>
            <a:r>
              <a:rPr lang="en-US" altLang="ja-JP" dirty="0" smtClean="0"/>
              <a:t>Slide </a:t>
            </a:r>
            <a:fld id="{D9AD608B-1CA5-41B4-8D1B-05EB277B0245}" type="slidenum">
              <a:rPr lang="en-US" altLang="ja-JP" smtClean="0"/>
              <a:pPr/>
              <a:t>20</a:t>
            </a:fld>
            <a:endParaRPr lang="en-US" altLang="ja-JP" dirty="0" smtClean="0"/>
          </a:p>
        </p:txBody>
      </p:sp>
      <p:sp>
        <p:nvSpPr>
          <p:cNvPr id="23556" name="Rectangle 2"/>
          <p:cNvSpPr>
            <a:spLocks noGrp="1" noChangeArrowheads="1"/>
          </p:cNvSpPr>
          <p:nvPr>
            <p:ph type="title"/>
          </p:nvPr>
        </p:nvSpPr>
        <p:spPr/>
        <p:txBody>
          <a:bodyPr/>
          <a:lstStyle/>
          <a:p>
            <a:pPr eaLnBrk="1" hangingPunct="1"/>
            <a:r>
              <a:rPr lang="en-US" altLang="ja-JP" dirty="0" smtClean="0">
                <a:ea typeface="ＭＳ Ｐゴシック" charset="-128"/>
              </a:rPr>
              <a:t>Features of DSA system</a:t>
            </a:r>
            <a:endParaRPr lang="ja-JP" altLang="ja-JP" dirty="0" smtClean="0">
              <a:ea typeface="ＭＳ Ｐゴシック" charset="-128"/>
            </a:endParaRPr>
          </a:p>
        </p:txBody>
      </p:sp>
      <p:sp>
        <p:nvSpPr>
          <p:cNvPr id="23557" name="Rectangle 3"/>
          <p:cNvSpPr>
            <a:spLocks noGrp="1" noChangeArrowheads="1"/>
          </p:cNvSpPr>
          <p:nvPr>
            <p:ph type="body" idx="1"/>
          </p:nvPr>
        </p:nvSpPr>
        <p:spPr>
          <a:xfrm>
            <a:off x="685800" y="1981200"/>
            <a:ext cx="7772400" cy="3752056"/>
          </a:xfrm>
        </p:spPr>
        <p:txBody>
          <a:bodyPr/>
          <a:lstStyle/>
          <a:p>
            <a:pPr eaLnBrk="1" hangingPunct="1">
              <a:lnSpc>
                <a:spcPct val="70000"/>
              </a:lnSpc>
              <a:spcBef>
                <a:spcPct val="40000"/>
              </a:spcBef>
            </a:pPr>
            <a:r>
              <a:rPr lang="en-US" altLang="ja-JP" sz="2400" dirty="0" smtClean="0">
                <a:ea typeface="ＭＳ Ｐゴシック" charset="-128"/>
              </a:rPr>
              <a:t>The system consisting of an access point (AP) and mobile stations (MS).</a:t>
            </a:r>
          </a:p>
          <a:p>
            <a:pPr eaLnBrk="1" hangingPunct="1">
              <a:lnSpc>
                <a:spcPct val="80000"/>
              </a:lnSpc>
              <a:spcBef>
                <a:spcPct val="40000"/>
              </a:spcBef>
            </a:pPr>
            <a:r>
              <a:rPr lang="en-US" altLang="ja-JP" sz="2400" dirty="0" smtClean="0">
                <a:ea typeface="ＭＳ Ｐゴシック" charset="-128"/>
              </a:rPr>
              <a:t>For efficient spectrum use and low overhead,</a:t>
            </a:r>
          </a:p>
          <a:p>
            <a:pPr lvl="1" eaLnBrk="1" hangingPunct="1">
              <a:lnSpc>
                <a:spcPct val="70000"/>
              </a:lnSpc>
              <a:spcBef>
                <a:spcPct val="35000"/>
              </a:spcBef>
            </a:pPr>
            <a:r>
              <a:rPr lang="en-US" altLang="ja-JP" sz="2200" dirty="0" smtClean="0">
                <a:ea typeface="ＭＳ Ｐゴシック" charset="-128"/>
              </a:rPr>
              <a:t>Carrier sense to avoid interference to/from the other radio systems, but without random back-off (fixed-length quiet time)</a:t>
            </a:r>
          </a:p>
          <a:p>
            <a:pPr lvl="1" eaLnBrk="1" hangingPunct="1">
              <a:lnSpc>
                <a:spcPct val="70000"/>
              </a:lnSpc>
              <a:spcBef>
                <a:spcPct val="40000"/>
              </a:spcBef>
            </a:pPr>
            <a:r>
              <a:rPr lang="en-US" altLang="ja-JP" sz="2200" dirty="0" smtClean="0">
                <a:ea typeface="ＭＳ Ｐゴシック" charset="-128"/>
              </a:rPr>
              <a:t>TDMA (polling) with DSA forming time frame and slots</a:t>
            </a:r>
          </a:p>
          <a:p>
            <a:pPr lvl="1" eaLnBrk="1" hangingPunct="1">
              <a:lnSpc>
                <a:spcPct val="70000"/>
              </a:lnSpc>
              <a:spcBef>
                <a:spcPct val="40000"/>
              </a:spcBef>
            </a:pPr>
            <a:r>
              <a:rPr lang="en-US" altLang="ja-JP" sz="2200" dirty="0" smtClean="0">
                <a:ea typeface="ＭＳ Ｐゴシック" charset="-128"/>
              </a:rPr>
              <a:t>Using a Control Channel (CCH) with frequency hopping (FH) for link establishment</a:t>
            </a:r>
          </a:p>
          <a:p>
            <a:pPr lvl="1" eaLnBrk="1" hangingPunct="1">
              <a:lnSpc>
                <a:spcPct val="70000"/>
              </a:lnSpc>
              <a:spcBef>
                <a:spcPct val="40000"/>
              </a:spcBef>
            </a:pPr>
            <a:r>
              <a:rPr lang="en-US" altLang="ja-JP" sz="2200" dirty="0" smtClean="0">
                <a:ea typeface="ＭＳ Ｐゴシック" charset="-128"/>
              </a:rPr>
              <a:t>Spectrum divided and single carrier modulation</a:t>
            </a:r>
          </a:p>
          <a:p>
            <a:pPr lvl="2">
              <a:lnSpc>
                <a:spcPct val="70000"/>
              </a:lnSpc>
              <a:spcBef>
                <a:spcPct val="40000"/>
              </a:spcBef>
            </a:pPr>
            <a:endParaRPr lang="en-US" altLang="ja-JP" sz="1800" dirty="0" smtClean="0">
              <a:ea typeface="ＭＳ Ｐゴシック" charset="-128"/>
            </a:endParaRPr>
          </a:p>
        </p:txBody>
      </p:sp>
      <p:sp>
        <p:nvSpPr>
          <p:cNvPr id="7" name="タイトル 1"/>
          <p:cNvSpPr txBox="1">
            <a:spLocks/>
          </p:cNvSpPr>
          <p:nvPr/>
        </p:nvSpPr>
        <p:spPr bwMode="auto">
          <a:xfrm>
            <a:off x="179512" y="620688"/>
            <a:ext cx="2808312" cy="36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algn="l"/>
            <a:r>
              <a:rPr lang="en-US" altLang="ja-JP" sz="2000" dirty="0" smtClean="0"/>
              <a:t>III-1. DSA system</a:t>
            </a:r>
            <a:endParaRPr lang="ja-JP" altLang="en-US" sz="2000" dirty="0"/>
          </a:p>
        </p:txBody>
      </p:sp>
    </p:spTree>
    <p:extLst>
      <p:ext uri="{BB962C8B-B14F-4D97-AF65-F5344CB8AC3E}">
        <p14:creationId xmlns="" xmlns:p14="http://schemas.microsoft.com/office/powerpoint/2010/main" val="22985628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4"/>
          <p:cNvSpPr>
            <a:spLocks noGrp="1" noChangeArrowheads="1"/>
          </p:cNvSpPr>
          <p:nvPr>
            <p:ph type="dt" sz="quarter" idx="10"/>
          </p:nvPr>
        </p:nvSpPr>
        <p:spPr>
          <a:noFill/>
        </p:spPr>
        <p:txBody>
          <a:bodyPr/>
          <a:lstStyle/>
          <a:p>
            <a:r>
              <a:rPr lang="en-US" altLang="ja-JP" smtClean="0"/>
              <a:t>March 2012</a:t>
            </a:r>
            <a:endParaRPr lang="en-US" altLang="ja-JP" dirty="0" smtClean="0"/>
          </a:p>
        </p:txBody>
      </p:sp>
      <p:sp>
        <p:nvSpPr>
          <p:cNvPr id="25602" name="Rectangle 5"/>
          <p:cNvSpPr>
            <a:spLocks noGrp="1" noChangeArrowheads="1"/>
          </p:cNvSpPr>
          <p:nvPr>
            <p:ph type="ftr" sz="quarter" idx="11"/>
          </p:nvPr>
        </p:nvSpPr>
        <p:spPr>
          <a:noFill/>
        </p:spPr>
        <p:txBody>
          <a:bodyPr/>
          <a:lstStyle/>
          <a:p>
            <a:r>
              <a:rPr lang="en-US" altLang="ja-JP" dirty="0" smtClean="0"/>
              <a:t>Shoichi Kitazawa (ATR)</a:t>
            </a:r>
          </a:p>
        </p:txBody>
      </p:sp>
      <p:sp>
        <p:nvSpPr>
          <p:cNvPr id="25603" name="Rectangle 6"/>
          <p:cNvSpPr>
            <a:spLocks noGrp="1" noChangeArrowheads="1"/>
          </p:cNvSpPr>
          <p:nvPr>
            <p:ph type="sldNum" sz="quarter" idx="12"/>
          </p:nvPr>
        </p:nvSpPr>
        <p:spPr>
          <a:noFill/>
        </p:spPr>
        <p:txBody>
          <a:bodyPr/>
          <a:lstStyle/>
          <a:p>
            <a:r>
              <a:rPr lang="en-US" altLang="ja-JP" dirty="0" smtClean="0"/>
              <a:t>Slide </a:t>
            </a:r>
            <a:fld id="{D86A9015-210F-46FD-AF72-F83B89D74F17}" type="slidenum">
              <a:rPr lang="en-US" altLang="ja-JP" smtClean="0"/>
              <a:pPr/>
              <a:t>21</a:t>
            </a:fld>
            <a:endParaRPr lang="en-US" altLang="ja-JP" dirty="0" smtClean="0"/>
          </a:p>
        </p:txBody>
      </p:sp>
      <p:sp>
        <p:nvSpPr>
          <p:cNvPr id="25604" name="タイトル 1"/>
          <p:cNvSpPr>
            <a:spLocks noGrp="1"/>
          </p:cNvSpPr>
          <p:nvPr>
            <p:ph type="title"/>
          </p:nvPr>
        </p:nvSpPr>
        <p:spPr/>
        <p:txBody>
          <a:bodyPr/>
          <a:lstStyle/>
          <a:p>
            <a:pPr eaLnBrk="1" hangingPunct="1"/>
            <a:r>
              <a:rPr lang="en-GB" altLang="ja-JP" sz="3200" dirty="0" smtClean="0">
                <a:ea typeface="ＭＳ Ｐゴシック" charset="-128"/>
              </a:rPr>
              <a:t>Frequency Channel Plan in 2.4 GHz Band</a:t>
            </a:r>
            <a:endParaRPr lang="ja-JP" altLang="en-US" sz="3200" dirty="0" smtClean="0">
              <a:ea typeface="ＭＳ Ｐゴシック" charset="-128"/>
            </a:endParaRPr>
          </a:p>
        </p:txBody>
      </p:sp>
      <p:sp>
        <p:nvSpPr>
          <p:cNvPr id="25605" name="コンテンツ プレースホルダ 2"/>
          <p:cNvSpPr>
            <a:spLocks noGrp="1"/>
          </p:cNvSpPr>
          <p:nvPr>
            <p:ph idx="1"/>
          </p:nvPr>
        </p:nvSpPr>
        <p:spPr>
          <a:xfrm>
            <a:off x="685800" y="3428826"/>
            <a:ext cx="7772400" cy="2592562"/>
          </a:xfrm>
        </p:spPr>
        <p:txBody>
          <a:bodyPr/>
          <a:lstStyle/>
          <a:p>
            <a:pPr eaLnBrk="1" hangingPunct="1">
              <a:lnSpc>
                <a:spcPct val="90000"/>
              </a:lnSpc>
            </a:pPr>
            <a:r>
              <a:rPr lang="en-GB" altLang="ja-JP" sz="2400" dirty="0" smtClean="0">
                <a:ea typeface="ＭＳ Ｐゴシック" charset="-128"/>
              </a:rPr>
              <a:t>80 Frequency channel unit(FCU) in 80MHz.</a:t>
            </a:r>
          </a:p>
          <a:p>
            <a:pPr>
              <a:lnSpc>
                <a:spcPct val="90000"/>
              </a:lnSpc>
            </a:pPr>
            <a:r>
              <a:rPr lang="en-GB" altLang="ja-JP" sz="2400" dirty="0" smtClean="0">
                <a:ea typeface="ＭＳ Ｐゴシック" charset="-128"/>
              </a:rPr>
              <a:t>Control </a:t>
            </a:r>
            <a:r>
              <a:rPr lang="en-GB" altLang="ja-JP" sz="2400" dirty="0">
                <a:ea typeface="ＭＳ Ｐゴシック" charset="-128"/>
              </a:rPr>
              <a:t>channel (CCH) hops on predetermined subset of frequency channels.</a:t>
            </a:r>
          </a:p>
          <a:p>
            <a:pPr>
              <a:lnSpc>
                <a:spcPct val="90000"/>
              </a:lnSpc>
            </a:pPr>
            <a:r>
              <a:rPr lang="en-GB" altLang="ja-JP" sz="2400" dirty="0" smtClean="0">
                <a:ea typeface="ＭＳ Ｐゴシック" charset="-128"/>
              </a:rPr>
              <a:t>Data link channel (DCH) signal can be divided into multiple subspectra.</a:t>
            </a:r>
          </a:p>
        </p:txBody>
      </p:sp>
      <p:pic>
        <p:nvPicPr>
          <p:cNvPr id="25606" name="Picture 5" descr="frequency"/>
          <p:cNvPicPr>
            <a:picLocks noChangeAspect="1" noChangeArrowheads="1"/>
          </p:cNvPicPr>
          <p:nvPr/>
        </p:nvPicPr>
        <p:blipFill>
          <a:blip r:embed="rId3" cstate="print"/>
          <a:srcRect/>
          <a:stretch>
            <a:fillRect/>
          </a:stretch>
        </p:blipFill>
        <p:spPr bwMode="auto">
          <a:xfrm>
            <a:off x="467544" y="1700808"/>
            <a:ext cx="8162925" cy="1439863"/>
          </a:xfrm>
          <a:prstGeom prst="rect">
            <a:avLst/>
          </a:prstGeom>
          <a:noFill/>
          <a:ln w="9525">
            <a:noFill/>
            <a:miter lim="800000"/>
            <a:headEnd/>
            <a:tailEnd/>
          </a:ln>
        </p:spPr>
      </p:pic>
      <p:cxnSp>
        <p:nvCxnSpPr>
          <p:cNvPr id="3" name="直線コネクタ 2"/>
          <p:cNvCxnSpPr/>
          <p:nvPr/>
        </p:nvCxnSpPr>
        <p:spPr bwMode="auto">
          <a:xfrm>
            <a:off x="3275856" y="6167005"/>
            <a:ext cx="3888432" cy="0"/>
          </a:xfrm>
          <a:prstGeom prst="line">
            <a:avLst/>
          </a:prstGeom>
          <a:solidFill>
            <a:schemeClr val="accent1"/>
          </a:solidFill>
          <a:ln w="12700" cap="flat" cmpd="sng" algn="ctr">
            <a:solidFill>
              <a:schemeClr val="tx1"/>
            </a:solidFill>
            <a:prstDash val="solid"/>
            <a:round/>
            <a:headEnd type="none" w="med" len="med"/>
            <a:tailEnd type="triangle" w="lg" len="lg"/>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4" name="正方形/長方形 3"/>
          <p:cNvSpPr/>
          <p:nvPr/>
        </p:nvSpPr>
        <p:spPr bwMode="auto">
          <a:xfrm>
            <a:off x="3563888" y="5662949"/>
            <a:ext cx="288032" cy="504056"/>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smtClean="0">
              <a:ln>
                <a:noFill/>
              </a:ln>
              <a:solidFill>
                <a:schemeClr val="tx1"/>
              </a:solidFill>
              <a:effectLst/>
              <a:latin typeface="Times New Roman" pitchFamily="18" charset="0"/>
            </a:endParaRPr>
          </a:p>
        </p:txBody>
      </p:sp>
      <p:sp>
        <p:nvSpPr>
          <p:cNvPr id="15" name="正方形/長方形 14"/>
          <p:cNvSpPr/>
          <p:nvPr/>
        </p:nvSpPr>
        <p:spPr bwMode="auto">
          <a:xfrm>
            <a:off x="4139952" y="5662949"/>
            <a:ext cx="864000" cy="504056"/>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smtClean="0">
              <a:ln>
                <a:noFill/>
              </a:ln>
              <a:solidFill>
                <a:schemeClr val="tx1"/>
              </a:solidFill>
              <a:effectLst/>
              <a:latin typeface="Times New Roman" pitchFamily="18" charset="0"/>
            </a:endParaRPr>
          </a:p>
        </p:txBody>
      </p:sp>
      <p:sp>
        <p:nvSpPr>
          <p:cNvPr id="16" name="正方形/長方形 15"/>
          <p:cNvSpPr/>
          <p:nvPr/>
        </p:nvSpPr>
        <p:spPr bwMode="auto">
          <a:xfrm>
            <a:off x="5508104" y="5662949"/>
            <a:ext cx="1152000" cy="504056"/>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smtClean="0">
              <a:ln>
                <a:noFill/>
              </a:ln>
              <a:solidFill>
                <a:schemeClr val="tx1"/>
              </a:solidFill>
              <a:effectLst/>
              <a:latin typeface="Times New Roman" pitchFamily="18" charset="0"/>
            </a:endParaRPr>
          </a:p>
        </p:txBody>
      </p:sp>
      <p:sp>
        <p:nvSpPr>
          <p:cNvPr id="12" name="テキスト ボックス 11"/>
          <p:cNvSpPr txBox="1"/>
          <p:nvPr/>
        </p:nvSpPr>
        <p:spPr>
          <a:xfrm>
            <a:off x="3347864" y="6165304"/>
            <a:ext cx="684803" cy="338554"/>
          </a:xfrm>
          <a:prstGeom prst="rect">
            <a:avLst/>
          </a:prstGeom>
          <a:noFill/>
        </p:spPr>
        <p:txBody>
          <a:bodyPr wrap="none" rtlCol="0">
            <a:spAutoFit/>
          </a:bodyPr>
          <a:lstStyle/>
          <a:p>
            <a:r>
              <a:rPr kumimoji="1" lang="en-US" altLang="ja-JP" sz="1600" dirty="0" smtClean="0"/>
              <a:t>1FCU</a:t>
            </a:r>
            <a:endParaRPr kumimoji="1" lang="ja-JP" altLang="en-US" sz="1600" dirty="0"/>
          </a:p>
        </p:txBody>
      </p:sp>
      <p:sp>
        <p:nvSpPr>
          <p:cNvPr id="21" name="テキスト ボックス 20"/>
          <p:cNvSpPr txBox="1"/>
          <p:nvPr/>
        </p:nvSpPr>
        <p:spPr>
          <a:xfrm>
            <a:off x="4229598" y="6165304"/>
            <a:ext cx="684803" cy="338554"/>
          </a:xfrm>
          <a:prstGeom prst="rect">
            <a:avLst/>
          </a:prstGeom>
          <a:noFill/>
        </p:spPr>
        <p:txBody>
          <a:bodyPr wrap="none" rtlCol="0">
            <a:spAutoFit/>
          </a:bodyPr>
          <a:lstStyle/>
          <a:p>
            <a:r>
              <a:rPr kumimoji="1" lang="en-US" altLang="ja-JP" sz="1600" dirty="0" smtClean="0"/>
              <a:t>3FCU</a:t>
            </a:r>
            <a:endParaRPr kumimoji="1" lang="ja-JP" altLang="en-US" sz="1600" dirty="0"/>
          </a:p>
        </p:txBody>
      </p:sp>
      <p:sp>
        <p:nvSpPr>
          <p:cNvPr id="22" name="テキスト ボックス 21"/>
          <p:cNvSpPr txBox="1"/>
          <p:nvPr/>
        </p:nvSpPr>
        <p:spPr>
          <a:xfrm>
            <a:off x="5796136" y="6165304"/>
            <a:ext cx="684803" cy="338554"/>
          </a:xfrm>
          <a:prstGeom prst="rect">
            <a:avLst/>
          </a:prstGeom>
          <a:noFill/>
        </p:spPr>
        <p:txBody>
          <a:bodyPr wrap="none" rtlCol="0">
            <a:spAutoFit/>
          </a:bodyPr>
          <a:lstStyle/>
          <a:p>
            <a:r>
              <a:rPr kumimoji="1" lang="en-US" altLang="ja-JP" sz="1600" dirty="0" smtClean="0"/>
              <a:t>4FCU</a:t>
            </a:r>
            <a:endParaRPr kumimoji="1" lang="ja-JP" altLang="en-US" sz="1600" dirty="0"/>
          </a:p>
        </p:txBody>
      </p:sp>
      <p:sp>
        <p:nvSpPr>
          <p:cNvPr id="14" name="テキスト ボックス 13"/>
          <p:cNvSpPr txBox="1"/>
          <p:nvPr/>
        </p:nvSpPr>
        <p:spPr>
          <a:xfrm>
            <a:off x="3419872" y="5301208"/>
            <a:ext cx="3313728" cy="369332"/>
          </a:xfrm>
          <a:prstGeom prst="rect">
            <a:avLst/>
          </a:prstGeom>
          <a:noFill/>
        </p:spPr>
        <p:txBody>
          <a:bodyPr wrap="none" rtlCol="0">
            <a:spAutoFit/>
          </a:bodyPr>
          <a:lstStyle/>
          <a:p>
            <a:r>
              <a:rPr kumimoji="1" lang="en-US" altLang="ja-JP" sz="1800" dirty="0" smtClean="0"/>
              <a:t>Example of DCH signal spectrum</a:t>
            </a:r>
            <a:endParaRPr kumimoji="1" lang="ja-JP" altLang="en-US" sz="1800" dirty="0"/>
          </a:p>
        </p:txBody>
      </p:sp>
      <p:sp>
        <p:nvSpPr>
          <p:cNvPr id="17" name="タイトル 1"/>
          <p:cNvSpPr txBox="1">
            <a:spLocks/>
          </p:cNvSpPr>
          <p:nvPr/>
        </p:nvSpPr>
        <p:spPr bwMode="auto">
          <a:xfrm>
            <a:off x="179512" y="620688"/>
            <a:ext cx="2808312" cy="36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algn="l"/>
            <a:r>
              <a:rPr lang="en-US" altLang="ja-JP" sz="2000" dirty="0" smtClean="0"/>
              <a:t>III-1. DSA system</a:t>
            </a:r>
            <a:endParaRPr lang="ja-JP" altLang="en-US" sz="2000" dirty="0"/>
          </a:p>
        </p:txBody>
      </p:sp>
    </p:spTree>
    <p:extLst>
      <p:ext uri="{BB962C8B-B14F-4D97-AF65-F5344CB8AC3E}">
        <p14:creationId xmlns="" xmlns:p14="http://schemas.microsoft.com/office/powerpoint/2010/main" val="15812175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4"/>
          <p:cNvSpPr>
            <a:spLocks noGrp="1" noChangeArrowheads="1"/>
          </p:cNvSpPr>
          <p:nvPr>
            <p:ph type="dt" sz="quarter" idx="10"/>
          </p:nvPr>
        </p:nvSpPr>
        <p:spPr>
          <a:noFill/>
        </p:spPr>
        <p:txBody>
          <a:bodyPr/>
          <a:lstStyle/>
          <a:p>
            <a:r>
              <a:rPr lang="en-US" altLang="ja-JP" smtClean="0"/>
              <a:t>March 2012</a:t>
            </a:r>
            <a:endParaRPr lang="en-US" altLang="ja-JP" dirty="0" smtClean="0"/>
          </a:p>
        </p:txBody>
      </p:sp>
      <p:sp>
        <p:nvSpPr>
          <p:cNvPr id="27650" name="Rectangle 5"/>
          <p:cNvSpPr>
            <a:spLocks noGrp="1" noChangeArrowheads="1"/>
          </p:cNvSpPr>
          <p:nvPr>
            <p:ph type="ftr" sz="quarter" idx="11"/>
          </p:nvPr>
        </p:nvSpPr>
        <p:spPr>
          <a:noFill/>
        </p:spPr>
        <p:txBody>
          <a:bodyPr/>
          <a:lstStyle/>
          <a:p>
            <a:r>
              <a:rPr lang="en-US" altLang="ja-JP" dirty="0" smtClean="0"/>
              <a:t>Shoichi Kitazawa (ATR)</a:t>
            </a:r>
          </a:p>
        </p:txBody>
      </p:sp>
      <p:sp>
        <p:nvSpPr>
          <p:cNvPr id="27651" name="Rectangle 6"/>
          <p:cNvSpPr>
            <a:spLocks noGrp="1" noChangeArrowheads="1"/>
          </p:cNvSpPr>
          <p:nvPr>
            <p:ph type="sldNum" sz="quarter" idx="12"/>
          </p:nvPr>
        </p:nvSpPr>
        <p:spPr>
          <a:noFill/>
        </p:spPr>
        <p:txBody>
          <a:bodyPr/>
          <a:lstStyle/>
          <a:p>
            <a:r>
              <a:rPr lang="en-US" altLang="ja-JP" dirty="0" smtClean="0"/>
              <a:t>Slide </a:t>
            </a:r>
            <a:fld id="{2E973CB0-72FF-4A3F-AB12-A8A52752DA1D}" type="slidenum">
              <a:rPr lang="en-US" altLang="ja-JP" smtClean="0"/>
              <a:pPr/>
              <a:t>22</a:t>
            </a:fld>
            <a:endParaRPr lang="en-US" altLang="ja-JP" dirty="0" smtClean="0"/>
          </a:p>
        </p:txBody>
      </p:sp>
      <p:sp>
        <p:nvSpPr>
          <p:cNvPr id="27653" name="タイトル 1"/>
          <p:cNvSpPr>
            <a:spLocks noGrp="1"/>
          </p:cNvSpPr>
          <p:nvPr>
            <p:ph type="title"/>
          </p:nvPr>
        </p:nvSpPr>
        <p:spPr/>
        <p:txBody>
          <a:bodyPr/>
          <a:lstStyle/>
          <a:p>
            <a:pPr eaLnBrk="1" hangingPunct="1"/>
            <a:r>
              <a:rPr lang="en-GB" altLang="ja-JP" dirty="0" smtClean="0">
                <a:ea typeface="ＭＳ Ｐゴシック" charset="-128"/>
              </a:rPr>
              <a:t>Frame Configuration</a:t>
            </a:r>
            <a:endParaRPr lang="ja-JP" altLang="en-US" dirty="0" smtClean="0">
              <a:ea typeface="ＭＳ Ｐゴシック" charset="-128"/>
            </a:endParaRPr>
          </a:p>
        </p:txBody>
      </p:sp>
      <p:sp>
        <p:nvSpPr>
          <p:cNvPr id="27654" name="コンテンツ プレースホルダ 2"/>
          <p:cNvSpPr>
            <a:spLocks noGrp="1"/>
          </p:cNvSpPr>
          <p:nvPr>
            <p:ph idx="1"/>
          </p:nvPr>
        </p:nvSpPr>
        <p:spPr>
          <a:xfrm>
            <a:off x="685800" y="3429000"/>
            <a:ext cx="7772400" cy="2882900"/>
          </a:xfrm>
        </p:spPr>
        <p:txBody>
          <a:bodyPr/>
          <a:lstStyle/>
          <a:p>
            <a:pPr eaLnBrk="1" hangingPunct="1">
              <a:lnSpc>
                <a:spcPct val="90000"/>
              </a:lnSpc>
              <a:spcBef>
                <a:spcPct val="40000"/>
              </a:spcBef>
            </a:pPr>
            <a:r>
              <a:rPr lang="en-GB" altLang="ja-JP" sz="2400" dirty="0" smtClean="0">
                <a:ea typeface="ＭＳ Ｐゴシック" charset="-128"/>
              </a:rPr>
              <a:t>Frame and CCH hopping period of 5ms</a:t>
            </a:r>
          </a:p>
          <a:p>
            <a:pPr eaLnBrk="1" hangingPunct="1">
              <a:lnSpc>
                <a:spcPct val="90000"/>
              </a:lnSpc>
              <a:spcBef>
                <a:spcPct val="40000"/>
              </a:spcBef>
            </a:pPr>
            <a:r>
              <a:rPr lang="en-GB" altLang="ja-JP" sz="2400" dirty="0" smtClean="0">
                <a:ea typeface="ＭＳ Ｐゴシック" charset="-128"/>
              </a:rPr>
              <a:t>Sensing and guard duration (quiet time) of 200 </a:t>
            </a:r>
            <a:r>
              <a:rPr lang="en-GB" altLang="ja-JP" sz="2400" dirty="0" smtClean="0">
                <a:latin typeface="Symbol" pitchFamily="18" charset="2"/>
                <a:ea typeface="ＭＳ Ｐゴシック" charset="-128"/>
              </a:rPr>
              <a:t>m</a:t>
            </a:r>
            <a:r>
              <a:rPr lang="en-GB" altLang="ja-JP" sz="2400" dirty="0" smtClean="0">
                <a:ea typeface="ＭＳ Ｐゴシック" charset="-128"/>
              </a:rPr>
              <a:t>s</a:t>
            </a:r>
          </a:p>
          <a:p>
            <a:pPr eaLnBrk="1" hangingPunct="1">
              <a:lnSpc>
                <a:spcPct val="90000"/>
              </a:lnSpc>
              <a:spcBef>
                <a:spcPct val="40000"/>
              </a:spcBef>
            </a:pPr>
            <a:r>
              <a:rPr lang="en-GB" altLang="ja-JP" sz="2400" dirty="0" smtClean="0">
                <a:ea typeface="ＭＳ Ｐゴシック" charset="-128"/>
              </a:rPr>
              <a:t>4+4 slots TDMA-TDD</a:t>
            </a:r>
          </a:p>
        </p:txBody>
      </p:sp>
      <p:pic>
        <p:nvPicPr>
          <p:cNvPr id="27655" name="Picture 5" descr="cframe"/>
          <p:cNvPicPr>
            <a:picLocks noChangeAspect="1" noChangeArrowheads="1"/>
          </p:cNvPicPr>
          <p:nvPr/>
        </p:nvPicPr>
        <p:blipFill>
          <a:blip r:embed="rId3" cstate="print"/>
          <a:srcRect/>
          <a:stretch>
            <a:fillRect/>
          </a:stretch>
        </p:blipFill>
        <p:spPr bwMode="auto">
          <a:xfrm>
            <a:off x="712862" y="1628775"/>
            <a:ext cx="7675562" cy="1800225"/>
          </a:xfrm>
          <a:prstGeom prst="rect">
            <a:avLst/>
          </a:prstGeom>
          <a:noFill/>
          <a:ln w="9525">
            <a:noFill/>
            <a:miter lim="800000"/>
            <a:headEnd/>
            <a:tailEnd/>
          </a:ln>
        </p:spPr>
      </p:pic>
      <p:sp>
        <p:nvSpPr>
          <p:cNvPr id="8" name="タイトル 1"/>
          <p:cNvSpPr txBox="1">
            <a:spLocks/>
          </p:cNvSpPr>
          <p:nvPr/>
        </p:nvSpPr>
        <p:spPr bwMode="auto">
          <a:xfrm>
            <a:off x="179512" y="620688"/>
            <a:ext cx="2808312" cy="36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algn="l"/>
            <a:r>
              <a:rPr lang="en-US" altLang="ja-JP" sz="2000" dirty="0" smtClean="0"/>
              <a:t>III-1. DSA system</a:t>
            </a:r>
            <a:endParaRPr lang="ja-JP" altLang="en-US" sz="2000" dirty="0"/>
          </a:p>
        </p:txBody>
      </p:sp>
    </p:spTree>
    <p:extLst>
      <p:ext uri="{BB962C8B-B14F-4D97-AF65-F5344CB8AC3E}">
        <p14:creationId xmlns="" xmlns:p14="http://schemas.microsoft.com/office/powerpoint/2010/main" val="33956505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4"/>
          <p:cNvSpPr>
            <a:spLocks noGrp="1" noChangeArrowheads="1"/>
          </p:cNvSpPr>
          <p:nvPr>
            <p:ph type="dt" sz="quarter" idx="10"/>
          </p:nvPr>
        </p:nvSpPr>
        <p:spPr>
          <a:noFill/>
        </p:spPr>
        <p:txBody>
          <a:bodyPr/>
          <a:lstStyle/>
          <a:p>
            <a:r>
              <a:rPr lang="en-US" altLang="ja-JP" smtClean="0"/>
              <a:t>March 2012</a:t>
            </a:r>
            <a:endParaRPr lang="en-US" altLang="ja-JP" dirty="0" smtClean="0"/>
          </a:p>
        </p:txBody>
      </p:sp>
      <p:sp>
        <p:nvSpPr>
          <p:cNvPr id="29698" name="Rectangle 5"/>
          <p:cNvSpPr>
            <a:spLocks noGrp="1" noChangeArrowheads="1"/>
          </p:cNvSpPr>
          <p:nvPr>
            <p:ph type="ftr" sz="quarter" idx="11"/>
          </p:nvPr>
        </p:nvSpPr>
        <p:spPr>
          <a:noFill/>
        </p:spPr>
        <p:txBody>
          <a:bodyPr/>
          <a:lstStyle/>
          <a:p>
            <a:r>
              <a:rPr lang="en-US" altLang="ja-JP" dirty="0" smtClean="0"/>
              <a:t>Shoichi Kitazawa (ATR)</a:t>
            </a:r>
          </a:p>
        </p:txBody>
      </p:sp>
      <p:sp>
        <p:nvSpPr>
          <p:cNvPr id="29699" name="Rectangle 6"/>
          <p:cNvSpPr>
            <a:spLocks noGrp="1" noChangeArrowheads="1"/>
          </p:cNvSpPr>
          <p:nvPr>
            <p:ph type="sldNum" sz="quarter" idx="12"/>
          </p:nvPr>
        </p:nvSpPr>
        <p:spPr>
          <a:noFill/>
        </p:spPr>
        <p:txBody>
          <a:bodyPr/>
          <a:lstStyle/>
          <a:p>
            <a:r>
              <a:rPr lang="en-US" altLang="ja-JP" dirty="0" smtClean="0"/>
              <a:t>Slide </a:t>
            </a:r>
            <a:fld id="{D4DB4C43-0E9F-4C8C-8BEA-DD3190D20DA3}" type="slidenum">
              <a:rPr lang="en-US" altLang="ja-JP" smtClean="0"/>
              <a:pPr/>
              <a:t>23</a:t>
            </a:fld>
            <a:endParaRPr lang="en-US" altLang="ja-JP" dirty="0" smtClean="0"/>
          </a:p>
        </p:txBody>
      </p:sp>
      <p:sp>
        <p:nvSpPr>
          <p:cNvPr id="29700" name="Rectangle 2"/>
          <p:cNvSpPr>
            <a:spLocks noGrp="1" noChangeArrowheads="1"/>
          </p:cNvSpPr>
          <p:nvPr>
            <p:ph type="title"/>
          </p:nvPr>
        </p:nvSpPr>
        <p:spPr/>
        <p:txBody>
          <a:bodyPr/>
          <a:lstStyle/>
          <a:p>
            <a:r>
              <a:rPr lang="en-US" altLang="ja-JP" dirty="0" smtClean="0">
                <a:ea typeface="ＭＳ Ｐゴシック" charset="-128"/>
              </a:rPr>
              <a:t>Simulation</a:t>
            </a:r>
          </a:p>
        </p:txBody>
      </p:sp>
      <p:sp>
        <p:nvSpPr>
          <p:cNvPr id="29701" name="Rectangle 3"/>
          <p:cNvSpPr>
            <a:spLocks noGrp="1" noChangeArrowheads="1"/>
          </p:cNvSpPr>
          <p:nvPr>
            <p:ph type="body" idx="1"/>
          </p:nvPr>
        </p:nvSpPr>
        <p:spPr>
          <a:xfrm>
            <a:off x="685800" y="1628775"/>
            <a:ext cx="7989888" cy="4114800"/>
          </a:xfrm>
        </p:spPr>
        <p:txBody>
          <a:bodyPr/>
          <a:lstStyle/>
          <a:p>
            <a:r>
              <a:rPr lang="en-US" altLang="ja-JP" sz="2400" dirty="0" smtClean="0">
                <a:ea typeface="ＭＳ Ｐゴシック" charset="-128"/>
              </a:rPr>
              <a:t>The performance of the DSA when the system coexists with WLAN and/or BT were evaluated by network simulator based on </a:t>
            </a:r>
            <a:r>
              <a:rPr lang="en-US" altLang="ja-JP" sz="2400" dirty="0" err="1" smtClean="0">
                <a:ea typeface="ＭＳ Ｐゴシック" charset="-128"/>
              </a:rPr>
              <a:t>QualNet</a:t>
            </a:r>
            <a:r>
              <a:rPr lang="en-US" altLang="ja-JP" sz="2400" dirty="0" smtClean="0">
                <a:ea typeface="ＭＳ Ｐゴシック" charset="-128"/>
              </a:rPr>
              <a:t>.</a:t>
            </a:r>
          </a:p>
          <a:p>
            <a:pPr lvl="1"/>
            <a:r>
              <a:rPr lang="en-US" altLang="ja-JP" sz="2000" dirty="0" err="1">
                <a:ea typeface="ＭＳ Ｐゴシック" charset="-128"/>
              </a:rPr>
              <a:t>QualNet</a:t>
            </a:r>
            <a:r>
              <a:rPr lang="en-US" altLang="ja-JP" sz="2000" dirty="0">
                <a:ea typeface="ＭＳ Ｐゴシック" charset="-128"/>
              </a:rPr>
              <a:t> with newly developed library for inter-system interference evaluation.</a:t>
            </a:r>
            <a:endParaRPr lang="en-GB" altLang="ja-JP" sz="1800" dirty="0">
              <a:latin typeface="Arial" charset="0"/>
            </a:endParaRPr>
          </a:p>
          <a:p>
            <a:pPr lvl="1"/>
            <a:endParaRPr lang="en-GB" altLang="ja-JP" sz="2000" dirty="0" smtClean="0">
              <a:ea typeface="ＭＳ Ｐゴシック" charset="-128"/>
            </a:endParaRPr>
          </a:p>
          <a:p>
            <a:r>
              <a:rPr lang="en-GB" altLang="ja-JP" sz="2400" dirty="0" smtClean="0">
                <a:ea typeface="ＭＳ Ｐゴシック" charset="-128"/>
              </a:rPr>
              <a:t>Performance index</a:t>
            </a:r>
          </a:p>
          <a:p>
            <a:pPr lvl="1"/>
            <a:r>
              <a:rPr lang="en-GB" altLang="ja-JP" sz="2000" dirty="0" smtClean="0">
                <a:ea typeface="ＭＳ Ｐゴシック" charset="-128"/>
              </a:rPr>
              <a:t>MAC throughput</a:t>
            </a:r>
          </a:p>
          <a:p>
            <a:pPr lvl="1"/>
            <a:r>
              <a:rPr lang="en-GB" altLang="ja-JP" sz="2000" dirty="0" smtClean="0">
                <a:ea typeface="ＭＳ Ｐゴシック" charset="-128"/>
              </a:rPr>
              <a:t>Amount of unused resources</a:t>
            </a:r>
          </a:p>
          <a:p>
            <a:endParaRPr lang="en-GB" altLang="ja-JP" sz="2400" dirty="0" smtClean="0">
              <a:ea typeface="ＭＳ Ｐゴシック" charset="-128"/>
            </a:endParaRPr>
          </a:p>
          <a:p>
            <a:endParaRPr lang="en-GB" altLang="ja-JP" sz="2400" dirty="0" smtClean="0">
              <a:ea typeface="ＭＳ Ｐゴシック" charset="-128"/>
            </a:endParaRPr>
          </a:p>
          <a:p>
            <a:endParaRPr lang="en-US" altLang="ja-JP" sz="2400" dirty="0" smtClean="0">
              <a:ea typeface="ＭＳ Ｐゴシック" charset="-128"/>
            </a:endParaRPr>
          </a:p>
        </p:txBody>
      </p:sp>
      <p:sp>
        <p:nvSpPr>
          <p:cNvPr id="7" name="タイトル 1"/>
          <p:cNvSpPr txBox="1">
            <a:spLocks/>
          </p:cNvSpPr>
          <p:nvPr/>
        </p:nvSpPr>
        <p:spPr bwMode="auto">
          <a:xfrm>
            <a:off x="179512" y="620688"/>
            <a:ext cx="2808312" cy="36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algn="l"/>
            <a:r>
              <a:rPr lang="en-US" altLang="ja-JP" sz="2000" dirty="0" smtClean="0"/>
              <a:t>III-1. DSA system</a:t>
            </a:r>
            <a:endParaRPr lang="ja-JP" altLang="en-US" sz="2000" dirty="0"/>
          </a:p>
        </p:txBody>
      </p:sp>
    </p:spTree>
    <p:extLst>
      <p:ext uri="{BB962C8B-B14F-4D97-AF65-F5344CB8AC3E}">
        <p14:creationId xmlns="" xmlns:p14="http://schemas.microsoft.com/office/powerpoint/2010/main" val="36170556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4"/>
          <p:cNvSpPr>
            <a:spLocks noGrp="1" noChangeArrowheads="1"/>
          </p:cNvSpPr>
          <p:nvPr>
            <p:ph type="dt" sz="quarter" idx="10"/>
          </p:nvPr>
        </p:nvSpPr>
        <p:spPr>
          <a:noFill/>
        </p:spPr>
        <p:txBody>
          <a:bodyPr/>
          <a:lstStyle/>
          <a:p>
            <a:r>
              <a:rPr lang="en-US" altLang="ja-JP" smtClean="0"/>
              <a:t>March 2012</a:t>
            </a:r>
            <a:endParaRPr lang="en-US" altLang="ja-JP" dirty="0" smtClean="0"/>
          </a:p>
        </p:txBody>
      </p:sp>
      <p:sp>
        <p:nvSpPr>
          <p:cNvPr id="31746" name="Rectangle 5"/>
          <p:cNvSpPr>
            <a:spLocks noGrp="1" noChangeArrowheads="1"/>
          </p:cNvSpPr>
          <p:nvPr>
            <p:ph type="ftr" sz="quarter" idx="11"/>
          </p:nvPr>
        </p:nvSpPr>
        <p:spPr>
          <a:noFill/>
        </p:spPr>
        <p:txBody>
          <a:bodyPr/>
          <a:lstStyle/>
          <a:p>
            <a:r>
              <a:rPr lang="en-US" altLang="ja-JP" dirty="0" smtClean="0"/>
              <a:t>Shoichi Kitazawa (ATR)</a:t>
            </a:r>
          </a:p>
        </p:txBody>
      </p:sp>
      <p:sp>
        <p:nvSpPr>
          <p:cNvPr id="31747" name="Rectangle 6"/>
          <p:cNvSpPr>
            <a:spLocks noGrp="1" noChangeArrowheads="1"/>
          </p:cNvSpPr>
          <p:nvPr>
            <p:ph type="sldNum" sz="quarter" idx="12"/>
          </p:nvPr>
        </p:nvSpPr>
        <p:spPr>
          <a:noFill/>
        </p:spPr>
        <p:txBody>
          <a:bodyPr/>
          <a:lstStyle/>
          <a:p>
            <a:r>
              <a:rPr lang="en-US" altLang="ja-JP" dirty="0" smtClean="0"/>
              <a:t>Slide </a:t>
            </a:r>
            <a:fld id="{6CA8AA63-A0F0-4349-BA68-6BC4299F404E}" type="slidenum">
              <a:rPr lang="en-US" altLang="ja-JP" smtClean="0"/>
              <a:pPr/>
              <a:t>24</a:t>
            </a:fld>
            <a:endParaRPr lang="en-US" altLang="ja-JP" dirty="0" smtClean="0"/>
          </a:p>
        </p:txBody>
      </p:sp>
      <p:sp>
        <p:nvSpPr>
          <p:cNvPr id="31748" name="Rectangle 2"/>
          <p:cNvSpPr>
            <a:spLocks noGrp="1" noChangeArrowheads="1"/>
          </p:cNvSpPr>
          <p:nvPr>
            <p:ph type="title"/>
          </p:nvPr>
        </p:nvSpPr>
        <p:spPr/>
        <p:txBody>
          <a:bodyPr/>
          <a:lstStyle/>
          <a:p>
            <a:pPr eaLnBrk="1" hangingPunct="1"/>
            <a:r>
              <a:rPr lang="en-US" altLang="ja-JP" dirty="0" smtClean="0">
                <a:ea typeface="ＭＳ Ｐゴシック" charset="-128"/>
              </a:rPr>
              <a:t>Simulation settings</a:t>
            </a:r>
          </a:p>
        </p:txBody>
      </p:sp>
      <p:sp>
        <p:nvSpPr>
          <p:cNvPr id="31756" name="コンテンツ プレースホルダ 2"/>
          <p:cNvSpPr>
            <a:spLocks/>
          </p:cNvSpPr>
          <p:nvPr/>
        </p:nvSpPr>
        <p:spPr bwMode="auto">
          <a:xfrm>
            <a:off x="685800" y="1736725"/>
            <a:ext cx="7772400" cy="3384550"/>
          </a:xfrm>
          <a:prstGeom prst="rect">
            <a:avLst/>
          </a:prstGeom>
          <a:noFill/>
          <a:ln w="9525">
            <a:noFill/>
            <a:miter lim="800000"/>
            <a:headEnd/>
            <a:tailEnd/>
          </a:ln>
        </p:spPr>
        <p:txBody>
          <a:bodyPr lIns="92075" tIns="46038" rIns="92075" bIns="46038"/>
          <a:lstStyle/>
          <a:p>
            <a:pPr marL="342900" indent="-342900" eaLnBrk="0" hangingPunct="0">
              <a:spcBef>
                <a:spcPct val="20000"/>
              </a:spcBef>
              <a:buFontTx/>
              <a:buChar char="•"/>
            </a:pPr>
            <a:r>
              <a:rPr lang="en-GB" altLang="ja-JP" sz="2400" dirty="0" smtClean="0">
                <a:latin typeface="Arial" charset="0"/>
              </a:rPr>
              <a:t>30 m  </a:t>
            </a:r>
            <a:r>
              <a:rPr lang="en-GB" altLang="ja-JP" sz="2400" dirty="0">
                <a:latin typeface="Arial" charset="0"/>
              </a:rPr>
              <a:t>x  </a:t>
            </a:r>
            <a:r>
              <a:rPr lang="en-GB" altLang="ja-JP" sz="2400" dirty="0" smtClean="0">
                <a:latin typeface="Arial" charset="0"/>
              </a:rPr>
              <a:t>30 m area with AWGN propagation channel</a:t>
            </a:r>
            <a:endParaRPr lang="en-GB" altLang="ja-JP" sz="2400" dirty="0">
              <a:latin typeface="Arial" charset="0"/>
            </a:endParaRPr>
          </a:p>
          <a:p>
            <a:pPr marL="342900" indent="-342900" eaLnBrk="0" hangingPunct="0">
              <a:spcBef>
                <a:spcPct val="20000"/>
              </a:spcBef>
              <a:buFontTx/>
              <a:buChar char="•"/>
            </a:pPr>
            <a:r>
              <a:rPr lang="en-GB" altLang="ja-JP" sz="2400" dirty="0" smtClean="0">
                <a:latin typeface="Arial" charset="0"/>
              </a:rPr>
              <a:t>WLAN (IEEE </a:t>
            </a:r>
            <a:r>
              <a:rPr lang="en-GB" altLang="ja-JP" sz="2400" dirty="0">
                <a:latin typeface="Arial" charset="0"/>
              </a:rPr>
              <a:t>802.11g ERP-OFDM </a:t>
            </a:r>
            <a:r>
              <a:rPr lang="en-GB" altLang="ja-JP" sz="2400" dirty="0" smtClean="0">
                <a:latin typeface="Arial" charset="0"/>
              </a:rPr>
              <a:t>DCF)</a:t>
            </a:r>
            <a:endParaRPr lang="en-GB" altLang="ja-JP" sz="2400" dirty="0">
              <a:latin typeface="Arial" charset="0"/>
            </a:endParaRPr>
          </a:p>
          <a:p>
            <a:pPr marL="342900" indent="-342900" eaLnBrk="0" hangingPunct="0">
              <a:spcBef>
                <a:spcPct val="20000"/>
              </a:spcBef>
              <a:buFontTx/>
              <a:buChar char="•"/>
            </a:pPr>
            <a:r>
              <a:rPr lang="en-GB" altLang="ja-JP" sz="2400" dirty="0" smtClean="0">
                <a:latin typeface="Arial" charset="0"/>
              </a:rPr>
              <a:t>Bluetooth (Bluetooth2.0+EDR)</a:t>
            </a:r>
            <a:endParaRPr lang="en-GB" altLang="ja-JP" sz="2400" dirty="0">
              <a:latin typeface="Arial" charset="0"/>
            </a:endParaRPr>
          </a:p>
          <a:p>
            <a:pPr marL="342900" indent="-342900" eaLnBrk="0" hangingPunct="0">
              <a:spcBef>
                <a:spcPct val="20000"/>
              </a:spcBef>
              <a:buFontTx/>
              <a:buChar char="•"/>
            </a:pPr>
            <a:r>
              <a:rPr lang="en-GB" altLang="ja-JP" sz="2400" dirty="0" smtClean="0">
                <a:latin typeface="Arial" charset="0"/>
              </a:rPr>
              <a:t>DSA system</a:t>
            </a:r>
            <a:endParaRPr lang="en-GB" altLang="ja-JP" sz="2400" dirty="0">
              <a:latin typeface="Arial" charset="0"/>
            </a:endParaRPr>
          </a:p>
        </p:txBody>
      </p:sp>
      <p:graphicFrame>
        <p:nvGraphicFramePr>
          <p:cNvPr id="34" name="表 33"/>
          <p:cNvGraphicFramePr>
            <a:graphicFrameLocks noGrp="1"/>
          </p:cNvGraphicFramePr>
          <p:nvPr>
            <p:extLst>
              <p:ext uri="{D42A27DB-BD31-4B8C-83A1-F6EECF244321}">
                <p14:modId xmlns="" xmlns:p14="http://schemas.microsoft.com/office/powerpoint/2010/main" val="2720228690"/>
              </p:ext>
            </p:extLst>
          </p:nvPr>
        </p:nvGraphicFramePr>
        <p:xfrm>
          <a:off x="251520" y="4163784"/>
          <a:ext cx="2880320" cy="2001520"/>
        </p:xfrm>
        <a:graphic>
          <a:graphicData uri="http://schemas.openxmlformats.org/drawingml/2006/table">
            <a:tbl>
              <a:tblPr firstRow="1" bandRow="1">
                <a:tableStyleId>{5C22544A-7EE6-4342-B048-85BDC9FD1C3A}</a:tableStyleId>
              </a:tblPr>
              <a:tblGrid>
                <a:gridCol w="1224136"/>
                <a:gridCol w="1656184"/>
              </a:tblGrid>
              <a:tr h="370840">
                <a:tc gridSpan="2">
                  <a:txBody>
                    <a:bodyPr/>
                    <a:lstStyle/>
                    <a:p>
                      <a:pPr algn="ctr"/>
                      <a:r>
                        <a:rPr kumimoji="1" lang="en-US" altLang="ja-JP" sz="1400" dirty="0" smtClean="0">
                          <a:solidFill>
                            <a:schemeClr val="tx1"/>
                          </a:solidFill>
                        </a:rPr>
                        <a:t>WLAN</a:t>
                      </a:r>
                      <a:endParaRPr kumimoji="1" lang="ja-JP"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r>
              <a:tr h="370840">
                <a:tc>
                  <a:txBody>
                    <a:bodyPr/>
                    <a:lstStyle/>
                    <a:p>
                      <a:r>
                        <a:rPr kumimoji="1" lang="en-US" altLang="ja-JP" sz="1400" dirty="0" smtClean="0"/>
                        <a:t>Physical</a:t>
                      </a:r>
                      <a:r>
                        <a:rPr kumimoji="1" lang="en-US" altLang="ja-JP" sz="1400" baseline="0" dirty="0" smtClean="0"/>
                        <a:t> </a:t>
                      </a:r>
                    </a:p>
                    <a:p>
                      <a:r>
                        <a:rPr kumimoji="1" lang="en-US" altLang="ja-JP" sz="1400" dirty="0" smtClean="0"/>
                        <a:t>Data rate</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smtClean="0"/>
                        <a:t>54</a:t>
                      </a:r>
                      <a:r>
                        <a:rPr kumimoji="1" lang="ja-JP" altLang="en-US" sz="1400" baseline="0" dirty="0" smtClean="0"/>
                        <a:t> </a:t>
                      </a:r>
                      <a:r>
                        <a:rPr kumimoji="1" lang="en-US" altLang="ja-JP" sz="1400" dirty="0" smtClean="0"/>
                        <a:t>Mbps</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sz="1400" dirty="0" smtClean="0"/>
                        <a:t>TX Power</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smtClean="0"/>
                        <a:t>+16 dBm</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sz="1400" dirty="0" smtClean="0"/>
                        <a:t>Application </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smtClean="0"/>
                        <a:t>CBR (AP </a:t>
                      </a:r>
                      <a:r>
                        <a:rPr kumimoji="1" lang="ja-JP" altLang="en-US" sz="1400" dirty="0" smtClean="0">
                          <a:sym typeface="Wingdings" pitchFamily="2" charset="2"/>
                        </a:rPr>
                        <a:t></a:t>
                      </a:r>
                      <a:r>
                        <a:rPr kumimoji="1" lang="en-US" altLang="ja-JP" sz="1400" dirty="0" smtClean="0"/>
                        <a:t> STA)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sz="1400" dirty="0" smtClean="0"/>
                        <a:t>Offered  load</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smtClean="0"/>
                        <a:t>17, 20 Mbps</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35" name="表 34"/>
          <p:cNvGraphicFramePr>
            <a:graphicFrameLocks noGrp="1"/>
          </p:cNvGraphicFramePr>
          <p:nvPr>
            <p:extLst>
              <p:ext uri="{D42A27DB-BD31-4B8C-83A1-F6EECF244321}">
                <p14:modId xmlns="" xmlns:p14="http://schemas.microsoft.com/office/powerpoint/2010/main" val="3681938671"/>
              </p:ext>
            </p:extLst>
          </p:nvPr>
        </p:nvGraphicFramePr>
        <p:xfrm>
          <a:off x="3239828" y="4163784"/>
          <a:ext cx="2591643" cy="2001520"/>
        </p:xfrm>
        <a:graphic>
          <a:graphicData uri="http://schemas.openxmlformats.org/drawingml/2006/table">
            <a:tbl>
              <a:tblPr firstRow="1" bandRow="1">
                <a:tableStyleId>{5C22544A-7EE6-4342-B048-85BDC9FD1C3A}</a:tableStyleId>
              </a:tblPr>
              <a:tblGrid>
                <a:gridCol w="1079475"/>
                <a:gridCol w="1512168"/>
              </a:tblGrid>
              <a:tr h="370840">
                <a:tc gridSpan="2">
                  <a:txBody>
                    <a:bodyPr/>
                    <a:lstStyle/>
                    <a:p>
                      <a:pPr algn="ctr"/>
                      <a:r>
                        <a:rPr kumimoji="1" lang="en-US" altLang="ja-JP" sz="1400" dirty="0" smtClean="0">
                          <a:solidFill>
                            <a:schemeClr val="tx1"/>
                          </a:solidFill>
                        </a:rPr>
                        <a:t>Bluetooth (BT)</a:t>
                      </a:r>
                      <a:endParaRPr kumimoji="1" lang="ja-JP"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r>
              <a:tr h="370840">
                <a:tc>
                  <a:txBody>
                    <a:bodyPr/>
                    <a:lstStyle/>
                    <a:p>
                      <a:r>
                        <a:rPr kumimoji="1" lang="en-US" altLang="ja-JP" sz="1400" dirty="0" smtClean="0"/>
                        <a:t>Physical</a:t>
                      </a:r>
                      <a:r>
                        <a:rPr kumimoji="1" lang="en-US" altLang="ja-JP" sz="1400" baseline="0" dirty="0" smtClean="0"/>
                        <a:t> </a:t>
                      </a:r>
                      <a:r>
                        <a:rPr kumimoji="1" lang="en-US" altLang="ja-JP" sz="1400" dirty="0" smtClean="0"/>
                        <a:t>Data rate</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smtClean="0"/>
                        <a:t>1, 2, 3 Mbps</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r>
              <a:tr h="370840">
                <a:tc>
                  <a:txBody>
                    <a:bodyPr/>
                    <a:lstStyle/>
                    <a:p>
                      <a:r>
                        <a:rPr kumimoji="1" lang="en-US" altLang="ja-JP" sz="1400" dirty="0" smtClean="0"/>
                        <a:t>TX Power</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smtClean="0"/>
                        <a:t>0 dBm</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sz="1400" dirty="0" smtClean="0"/>
                        <a:t>Application</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smtClean="0"/>
                        <a:t>CBR (Full buffer)</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sz="1400" dirty="0" smtClean="0"/>
                        <a:t>AFH</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smtClean="0"/>
                        <a:t>ON</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9" name="表 8"/>
          <p:cNvGraphicFramePr>
            <a:graphicFrameLocks noGrp="1"/>
          </p:cNvGraphicFramePr>
          <p:nvPr>
            <p:extLst>
              <p:ext uri="{D42A27DB-BD31-4B8C-83A1-F6EECF244321}">
                <p14:modId xmlns="" xmlns:p14="http://schemas.microsoft.com/office/powerpoint/2010/main" val="1548390845"/>
              </p:ext>
            </p:extLst>
          </p:nvPr>
        </p:nvGraphicFramePr>
        <p:xfrm>
          <a:off x="6011466" y="4163784"/>
          <a:ext cx="2809006" cy="2001520"/>
        </p:xfrm>
        <a:graphic>
          <a:graphicData uri="http://schemas.openxmlformats.org/drawingml/2006/table">
            <a:tbl>
              <a:tblPr firstRow="1" bandRow="1">
                <a:tableStyleId>{5C22544A-7EE6-4342-B048-85BDC9FD1C3A}</a:tableStyleId>
              </a:tblPr>
              <a:tblGrid>
                <a:gridCol w="1224830"/>
                <a:gridCol w="1584176"/>
              </a:tblGrid>
              <a:tr h="370840">
                <a:tc gridSpan="2">
                  <a:txBody>
                    <a:bodyPr/>
                    <a:lstStyle/>
                    <a:p>
                      <a:pPr algn="ctr"/>
                      <a:r>
                        <a:rPr kumimoji="1" lang="en-US" altLang="ja-JP" sz="1400" dirty="0" smtClean="0">
                          <a:solidFill>
                            <a:schemeClr val="tx1"/>
                          </a:solidFill>
                        </a:rPr>
                        <a:t>DSA</a:t>
                      </a:r>
                      <a:endParaRPr kumimoji="1" lang="ja-JP"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r>
              <a:tr h="370840">
                <a:tc>
                  <a:txBody>
                    <a:bodyPr/>
                    <a:lstStyle/>
                    <a:p>
                      <a:r>
                        <a:rPr kumimoji="1" lang="en-US" altLang="ja-JP" sz="1400" dirty="0" smtClean="0"/>
                        <a:t>Physical</a:t>
                      </a:r>
                      <a:r>
                        <a:rPr kumimoji="1" lang="en-US" altLang="ja-JP" sz="1400" baseline="0" dirty="0" smtClean="0"/>
                        <a:t> </a:t>
                      </a:r>
                      <a:r>
                        <a:rPr kumimoji="1" lang="en-US" altLang="ja-JP" sz="1400" dirty="0" smtClean="0"/>
                        <a:t>Data rate</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kern="1200" dirty="0" smtClean="0">
                          <a:solidFill>
                            <a:schemeClr val="dk1"/>
                          </a:solidFill>
                          <a:effectLst/>
                          <a:latin typeface="+mn-lt"/>
                          <a:ea typeface="+mn-ea"/>
                          <a:cs typeface="+mn-cs"/>
                        </a:rPr>
                        <a:t>2.8 Mbps/MHz</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sz="1400" dirty="0" smtClean="0"/>
                        <a:t>TX Power</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smtClean="0"/>
                        <a:t>+4 dBm</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sz="1400" dirty="0" smtClean="0"/>
                        <a:t>Application </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smtClean="0"/>
                        <a:t>CBR (AP </a:t>
                      </a:r>
                      <a:r>
                        <a:rPr kumimoji="1" lang="ja-JP" altLang="en-US" sz="1400" dirty="0" smtClean="0">
                          <a:sym typeface="Wingdings" pitchFamily="2" charset="2"/>
                        </a:rPr>
                        <a:t></a:t>
                      </a:r>
                      <a:r>
                        <a:rPr kumimoji="1" lang="en-US" altLang="ja-JP" sz="1400" dirty="0" smtClean="0"/>
                        <a:t> MS)</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sz="1400" dirty="0" smtClean="0"/>
                        <a:t>Offered load</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smtClean="0"/>
                        <a:t>20 Mbps</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 name="タイトル 1"/>
          <p:cNvSpPr txBox="1">
            <a:spLocks/>
          </p:cNvSpPr>
          <p:nvPr/>
        </p:nvSpPr>
        <p:spPr bwMode="auto">
          <a:xfrm>
            <a:off x="179512" y="620688"/>
            <a:ext cx="2808312" cy="36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algn="l"/>
            <a:r>
              <a:rPr lang="en-US" altLang="ja-JP" sz="2000" dirty="0" smtClean="0"/>
              <a:t>III-1. DSA system</a:t>
            </a:r>
            <a:endParaRPr lang="ja-JP" altLang="en-US" sz="2000" dirty="0"/>
          </a:p>
        </p:txBody>
      </p:sp>
    </p:spTree>
    <p:extLst>
      <p:ext uri="{BB962C8B-B14F-4D97-AF65-F5344CB8AC3E}">
        <p14:creationId xmlns="" xmlns:p14="http://schemas.microsoft.com/office/powerpoint/2010/main" val="30999935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altLang="ja-JP" dirty="0" smtClean="0">
                <a:ea typeface="ＭＳ Ｐゴシック" charset="-128"/>
              </a:rPr>
              <a:t>Simulation Scenarios</a:t>
            </a:r>
            <a:endParaRPr lang="ja-JP" altLang="en-US" dirty="0" smtClean="0">
              <a:ea typeface="ＭＳ Ｐゴシック" charset="-128"/>
            </a:endParaRPr>
          </a:p>
        </p:txBody>
      </p:sp>
      <p:sp>
        <p:nvSpPr>
          <p:cNvPr id="5122" name="日付プレースホルダ 3"/>
          <p:cNvSpPr>
            <a:spLocks noGrp="1"/>
          </p:cNvSpPr>
          <p:nvPr>
            <p:ph type="dt" sz="half" idx="10"/>
          </p:nvPr>
        </p:nvSpPr>
        <p:spPr>
          <a:noFill/>
        </p:spPr>
        <p:txBody>
          <a:bodyPr/>
          <a:lstStyle/>
          <a:p>
            <a:r>
              <a:rPr lang="en-US" altLang="ja-JP" smtClean="0"/>
              <a:t>March 2012</a:t>
            </a:r>
            <a:endParaRPr lang="en-US" altLang="ja-JP" dirty="0"/>
          </a:p>
        </p:txBody>
      </p:sp>
      <p:sp>
        <p:nvSpPr>
          <p:cNvPr id="5123" name="フッター プレースホルダ 4"/>
          <p:cNvSpPr>
            <a:spLocks noGrp="1"/>
          </p:cNvSpPr>
          <p:nvPr>
            <p:ph type="ftr" sz="quarter" idx="11"/>
          </p:nvPr>
        </p:nvSpPr>
        <p:spPr>
          <a:noFill/>
        </p:spPr>
        <p:txBody>
          <a:bodyPr/>
          <a:lstStyle/>
          <a:p>
            <a:r>
              <a:rPr lang="de-DE" altLang="ja-JP" smtClean="0"/>
              <a:t>Shoichi Kitazawa (ATR)</a:t>
            </a:r>
            <a:endParaRPr lang="en-US" altLang="ja-JP" dirty="0"/>
          </a:p>
        </p:txBody>
      </p:sp>
      <p:sp>
        <p:nvSpPr>
          <p:cNvPr id="5124" name="スライド番号プレースホルダ 5"/>
          <p:cNvSpPr>
            <a:spLocks noGrp="1"/>
          </p:cNvSpPr>
          <p:nvPr>
            <p:ph type="sldNum" sz="quarter" idx="12"/>
          </p:nvPr>
        </p:nvSpPr>
        <p:spPr>
          <a:noFill/>
        </p:spPr>
        <p:txBody>
          <a:bodyPr/>
          <a:lstStyle/>
          <a:p>
            <a:r>
              <a:rPr lang="en-US" altLang="ja-JP" dirty="0"/>
              <a:t>Slide </a:t>
            </a:r>
            <a:fld id="{0E6EA550-E613-4261-9D25-745BCBD00650}" type="slidenum">
              <a:rPr lang="en-US" altLang="ja-JP"/>
              <a:pPr/>
              <a:t>25</a:t>
            </a:fld>
            <a:endParaRPr lang="en-US" altLang="ja-JP" dirty="0"/>
          </a:p>
        </p:txBody>
      </p:sp>
      <p:graphicFrame>
        <p:nvGraphicFramePr>
          <p:cNvPr id="2" name="表 1"/>
          <p:cNvGraphicFramePr>
            <a:graphicFrameLocks noGrp="1"/>
          </p:cNvGraphicFramePr>
          <p:nvPr>
            <p:extLst>
              <p:ext uri="{D42A27DB-BD31-4B8C-83A1-F6EECF244321}">
                <p14:modId xmlns="" xmlns:p14="http://schemas.microsoft.com/office/powerpoint/2010/main" val="4141617557"/>
              </p:ext>
            </p:extLst>
          </p:nvPr>
        </p:nvGraphicFramePr>
        <p:xfrm>
          <a:off x="395536" y="2276872"/>
          <a:ext cx="8454504" cy="3600000"/>
        </p:xfrm>
        <a:graphic>
          <a:graphicData uri="http://schemas.openxmlformats.org/drawingml/2006/table">
            <a:tbl>
              <a:tblPr>
                <a:tableStyleId>{ED083AE6-46FA-4A59-8FB0-9F97EB10719F}</a:tableStyleId>
              </a:tblPr>
              <a:tblGrid>
                <a:gridCol w="859508"/>
                <a:gridCol w="3115716"/>
                <a:gridCol w="859508"/>
                <a:gridCol w="3619772"/>
              </a:tblGrid>
              <a:tr h="360000">
                <a:tc gridSpan="2">
                  <a:txBody>
                    <a:bodyPr/>
                    <a:lstStyle/>
                    <a:p>
                      <a:pPr algn="ctr" fontAlgn="ctr"/>
                      <a:r>
                        <a:rPr lang="de-DE" sz="1600" u="none" strike="noStrike" dirty="0">
                          <a:effectLst/>
                        </a:rPr>
                        <a:t>Condition</a:t>
                      </a:r>
                      <a:endParaRPr lang="de-DE" sz="1600" b="0" i="0" u="none" strike="noStrike" dirty="0">
                        <a:solidFill>
                          <a:srgbClr val="000000"/>
                        </a:solidFill>
                        <a:effectLst/>
                        <a:latin typeface="Arial"/>
                      </a:endParaRPr>
                    </a:p>
                  </a:txBody>
                  <a:tcPr marL="9525" marR="9525" marT="9525" marB="0" anchor="ctr"/>
                </a:tc>
                <a:tc hMerge="1">
                  <a:txBody>
                    <a:bodyPr/>
                    <a:lstStyle/>
                    <a:p>
                      <a:endParaRPr kumimoji="1" lang="ja-JP" altLang="en-US"/>
                    </a:p>
                  </a:txBody>
                  <a:tcPr/>
                </a:tc>
                <a:tc gridSpan="2">
                  <a:txBody>
                    <a:bodyPr/>
                    <a:lstStyle/>
                    <a:p>
                      <a:pPr algn="ctr" fontAlgn="ctr"/>
                      <a:r>
                        <a:rPr lang="de-DE" sz="1600" u="none" strike="noStrike" dirty="0">
                          <a:effectLst/>
                        </a:rPr>
                        <a:t>Condition</a:t>
                      </a:r>
                      <a:endParaRPr lang="de-DE" sz="1600" b="0" i="0" u="none" strike="noStrike" dirty="0">
                        <a:solidFill>
                          <a:srgbClr val="000000"/>
                        </a:solidFill>
                        <a:effectLst/>
                        <a:latin typeface="Arial"/>
                      </a:endParaRPr>
                    </a:p>
                  </a:txBody>
                  <a:tcPr marL="9525" marR="9525" marT="9525" marB="0" anchor="ctr"/>
                </a:tc>
                <a:tc hMerge="1">
                  <a:txBody>
                    <a:bodyPr/>
                    <a:lstStyle/>
                    <a:p>
                      <a:endParaRPr kumimoji="1" lang="ja-JP" altLang="en-US"/>
                    </a:p>
                  </a:txBody>
                  <a:tcPr/>
                </a:tc>
              </a:tr>
              <a:tr h="360000">
                <a:tc>
                  <a:txBody>
                    <a:bodyPr/>
                    <a:lstStyle/>
                    <a:p>
                      <a:pPr algn="l" rtl="0" fontAlgn="ctr"/>
                      <a:r>
                        <a:rPr lang="de-DE" sz="1600" u="none" strike="noStrike" dirty="0">
                          <a:effectLst/>
                        </a:rPr>
                        <a:t>Case1</a:t>
                      </a:r>
                      <a:endParaRPr lang="de-DE" sz="1600" b="0" i="0" u="none" strike="noStrike" dirty="0">
                        <a:solidFill>
                          <a:srgbClr val="000000"/>
                        </a:solidFill>
                        <a:effectLst/>
                        <a:latin typeface="Arial"/>
                      </a:endParaRPr>
                    </a:p>
                  </a:txBody>
                  <a:tcPr marL="9525" marR="9525" marT="9525" marB="0" anchor="ctr"/>
                </a:tc>
                <a:tc>
                  <a:txBody>
                    <a:bodyPr/>
                    <a:lstStyle/>
                    <a:p>
                      <a:pPr algn="l" rtl="0" fontAlgn="ctr"/>
                      <a:r>
                        <a:rPr lang="en-US" sz="1600" u="none" strike="noStrike" dirty="0" smtClean="0">
                          <a:effectLst/>
                        </a:rPr>
                        <a:t>WLAN 3BSS</a:t>
                      </a:r>
                      <a:r>
                        <a:rPr lang="en-US" altLang="ja-JP" sz="1600" u="none" strike="noStrike" dirty="0" smtClean="0">
                          <a:effectLst/>
                        </a:rPr>
                        <a:t>’s</a:t>
                      </a:r>
                      <a:r>
                        <a:rPr lang="en-US" sz="1600" u="none" strike="noStrike" dirty="0" smtClean="0">
                          <a:effectLst/>
                        </a:rPr>
                        <a:t> </a:t>
                      </a:r>
                      <a:r>
                        <a:rPr lang="en-US" sz="1600" u="none" strike="noStrike" dirty="0">
                          <a:effectLst/>
                        </a:rPr>
                        <a:t>(ch 1, 6, 11)</a:t>
                      </a:r>
                      <a:endParaRPr lang="en-US" sz="1600" b="0" i="0" u="none" strike="noStrike" dirty="0">
                        <a:solidFill>
                          <a:srgbClr val="000000"/>
                        </a:solidFill>
                        <a:effectLst/>
                        <a:latin typeface="Arial"/>
                      </a:endParaRPr>
                    </a:p>
                  </a:txBody>
                  <a:tcPr marL="9525" marR="9525" marT="9525" marB="0" anchor="ctr"/>
                </a:tc>
                <a:tc>
                  <a:txBody>
                    <a:bodyPr/>
                    <a:lstStyle/>
                    <a:p>
                      <a:pPr algn="l" rtl="0" fontAlgn="ctr"/>
                      <a:r>
                        <a:rPr lang="de-DE" sz="1600" u="none" strike="noStrike" dirty="0">
                          <a:effectLst/>
                        </a:rPr>
                        <a:t>Case4-1</a:t>
                      </a:r>
                      <a:endParaRPr lang="de-DE" sz="1600" b="0" i="0" u="none" strike="noStrike" dirty="0">
                        <a:solidFill>
                          <a:srgbClr val="000000"/>
                        </a:solidFill>
                        <a:effectLst/>
                        <a:latin typeface="Arial"/>
                      </a:endParaRPr>
                    </a:p>
                  </a:txBody>
                  <a:tcPr marL="9525" marR="9525" marT="9525" marB="0" anchor="ctr"/>
                </a:tc>
                <a:tc>
                  <a:txBody>
                    <a:bodyPr/>
                    <a:lstStyle/>
                    <a:p>
                      <a:pPr algn="l" rtl="0" fontAlgn="ctr"/>
                      <a:r>
                        <a:rPr lang="de-DE" sz="1600" u="none" strike="noStrike" dirty="0">
                          <a:effectLst/>
                        </a:rPr>
                        <a:t> + DSA 1pair</a:t>
                      </a:r>
                      <a:endParaRPr lang="de-DE" sz="1600" b="0" i="0" u="none" strike="noStrike" dirty="0">
                        <a:solidFill>
                          <a:srgbClr val="000000"/>
                        </a:solidFill>
                        <a:effectLst/>
                        <a:latin typeface="Arial"/>
                      </a:endParaRPr>
                    </a:p>
                  </a:txBody>
                  <a:tcPr marL="9525" marR="9525" marT="9525" marB="0" anchor="ctr"/>
                </a:tc>
              </a:tr>
              <a:tr h="360000">
                <a:tc>
                  <a:txBody>
                    <a:bodyPr/>
                    <a:lstStyle/>
                    <a:p>
                      <a:pPr algn="l" rtl="0" fontAlgn="ctr"/>
                      <a:r>
                        <a:rPr lang="de-DE" sz="1600" u="none" strike="noStrike" dirty="0">
                          <a:effectLst/>
                        </a:rPr>
                        <a:t>Case2-1</a:t>
                      </a:r>
                      <a:endParaRPr lang="de-DE" sz="1600" b="0" i="0" u="none" strike="noStrike" dirty="0">
                        <a:solidFill>
                          <a:srgbClr val="000000"/>
                        </a:solidFill>
                        <a:effectLst/>
                        <a:latin typeface="Arial"/>
                      </a:endParaRPr>
                    </a:p>
                  </a:txBody>
                  <a:tcPr marL="9525" marR="9525" marT="9525" marB="0" anchor="ctr">
                    <a:solidFill>
                      <a:schemeClr val="accent5">
                        <a:lumMod val="60000"/>
                        <a:lumOff val="40000"/>
                      </a:schemeClr>
                    </a:solidFill>
                  </a:tcPr>
                </a:tc>
                <a:tc>
                  <a:txBody>
                    <a:bodyPr/>
                    <a:lstStyle/>
                    <a:p>
                      <a:pPr algn="l" rtl="0" fontAlgn="ctr"/>
                      <a:r>
                        <a:rPr lang="de-DE" sz="1600" u="none" strike="noStrike" dirty="0">
                          <a:effectLst/>
                        </a:rPr>
                        <a:t> </a:t>
                      </a:r>
                      <a:r>
                        <a:rPr lang="de-DE" sz="1600" u="none" strike="noStrike" dirty="0" smtClean="0">
                          <a:effectLst/>
                        </a:rPr>
                        <a:t>+ WLAN </a:t>
                      </a:r>
                      <a:r>
                        <a:rPr lang="de-DE" sz="1600" u="none" strike="noStrike" dirty="0">
                          <a:effectLst/>
                        </a:rPr>
                        <a:t>1BSS (ch 3)</a:t>
                      </a:r>
                      <a:endParaRPr lang="de-DE" sz="1600" b="0" i="0" u="none" strike="noStrike" dirty="0">
                        <a:solidFill>
                          <a:srgbClr val="000000"/>
                        </a:solidFill>
                        <a:effectLst/>
                        <a:latin typeface="Arial"/>
                      </a:endParaRPr>
                    </a:p>
                  </a:txBody>
                  <a:tcPr marL="9525" marR="9525" marT="9525" marB="0" anchor="ctr">
                    <a:solidFill>
                      <a:schemeClr val="accent5">
                        <a:lumMod val="60000"/>
                        <a:lumOff val="40000"/>
                      </a:schemeClr>
                    </a:solidFill>
                  </a:tcPr>
                </a:tc>
                <a:tc>
                  <a:txBody>
                    <a:bodyPr/>
                    <a:lstStyle/>
                    <a:p>
                      <a:pPr algn="l" rtl="0" fontAlgn="ctr"/>
                      <a:r>
                        <a:rPr lang="de-DE" sz="1600" u="none" strike="noStrike" dirty="0">
                          <a:effectLst/>
                        </a:rPr>
                        <a:t>Case4-2</a:t>
                      </a:r>
                      <a:endParaRPr lang="de-DE" sz="1600" b="0" i="0" u="none" strike="noStrike" dirty="0">
                        <a:solidFill>
                          <a:srgbClr val="000000"/>
                        </a:solidFill>
                        <a:effectLst/>
                        <a:latin typeface="Arial"/>
                      </a:endParaRPr>
                    </a:p>
                  </a:txBody>
                  <a:tcPr marL="9525" marR="9525" marT="9525" marB="0" anchor="ctr">
                    <a:solidFill>
                      <a:schemeClr val="accent5">
                        <a:lumMod val="60000"/>
                        <a:lumOff val="40000"/>
                      </a:schemeClr>
                    </a:solidFill>
                  </a:tcPr>
                </a:tc>
                <a:tc>
                  <a:txBody>
                    <a:bodyPr/>
                    <a:lstStyle/>
                    <a:p>
                      <a:pPr algn="l" rtl="0" fontAlgn="ctr"/>
                      <a:r>
                        <a:rPr lang="de-DE" sz="1600" u="none" strike="noStrike" dirty="0">
                          <a:effectLst/>
                        </a:rPr>
                        <a:t> + DSA </a:t>
                      </a:r>
                      <a:r>
                        <a:rPr lang="de-DE" sz="1600" u="none" strike="noStrike" dirty="0" smtClean="0">
                          <a:effectLst/>
                        </a:rPr>
                        <a:t>2pairs</a:t>
                      </a:r>
                      <a:endParaRPr lang="de-DE" sz="1600" b="0" i="0" u="none" strike="noStrike" dirty="0">
                        <a:solidFill>
                          <a:srgbClr val="000000"/>
                        </a:solidFill>
                        <a:effectLst/>
                        <a:latin typeface="Arial"/>
                      </a:endParaRPr>
                    </a:p>
                  </a:txBody>
                  <a:tcPr marL="9525" marR="9525" marT="9525" marB="0" anchor="ctr">
                    <a:solidFill>
                      <a:schemeClr val="accent5">
                        <a:lumMod val="60000"/>
                        <a:lumOff val="40000"/>
                      </a:schemeClr>
                    </a:solidFill>
                  </a:tcPr>
                </a:tc>
              </a:tr>
              <a:tr h="360000">
                <a:tc>
                  <a:txBody>
                    <a:bodyPr/>
                    <a:lstStyle/>
                    <a:p>
                      <a:pPr algn="l" rtl="0" fontAlgn="ctr"/>
                      <a:r>
                        <a:rPr lang="de-DE" sz="1600" u="none" strike="noStrike">
                          <a:effectLst/>
                        </a:rPr>
                        <a:t>Case2-2</a:t>
                      </a:r>
                      <a:endParaRPr lang="de-DE" sz="1600" b="0" i="0" u="none" strike="noStrike">
                        <a:solidFill>
                          <a:srgbClr val="000000"/>
                        </a:solidFill>
                        <a:effectLst/>
                        <a:latin typeface="Arial"/>
                      </a:endParaRPr>
                    </a:p>
                  </a:txBody>
                  <a:tcPr marL="9525" marR="9525" marT="9525" marB="0" anchor="ctr"/>
                </a:tc>
                <a:tc>
                  <a:txBody>
                    <a:bodyPr/>
                    <a:lstStyle/>
                    <a:p>
                      <a:pPr algn="l" rtl="0" fontAlgn="ctr"/>
                      <a:r>
                        <a:rPr lang="en-US" sz="1600" u="none" strike="noStrike" dirty="0">
                          <a:effectLst/>
                        </a:rPr>
                        <a:t> </a:t>
                      </a:r>
                      <a:r>
                        <a:rPr lang="en-US" sz="1600" u="none" strike="noStrike" dirty="0" smtClean="0">
                          <a:effectLst/>
                        </a:rPr>
                        <a:t>+ WLAN 2BSS’s </a:t>
                      </a:r>
                      <a:r>
                        <a:rPr lang="en-US" sz="1600" u="none" strike="noStrike" dirty="0">
                          <a:effectLst/>
                        </a:rPr>
                        <a:t>(ch 3, 9)</a:t>
                      </a:r>
                      <a:endParaRPr lang="en-US" sz="1600" b="0" i="0" u="none" strike="noStrike" dirty="0">
                        <a:solidFill>
                          <a:srgbClr val="000000"/>
                        </a:solidFill>
                        <a:effectLst/>
                        <a:latin typeface="Arial"/>
                      </a:endParaRPr>
                    </a:p>
                  </a:txBody>
                  <a:tcPr marL="9525" marR="9525" marT="9525" marB="0" anchor="ctr"/>
                </a:tc>
                <a:tc>
                  <a:txBody>
                    <a:bodyPr/>
                    <a:lstStyle/>
                    <a:p>
                      <a:pPr algn="l" rtl="0" fontAlgn="ctr"/>
                      <a:r>
                        <a:rPr lang="de-DE" sz="1600" u="none" strike="noStrike">
                          <a:effectLst/>
                        </a:rPr>
                        <a:t>Case4-3</a:t>
                      </a:r>
                      <a:endParaRPr lang="de-DE" sz="1600" b="0" i="0" u="none" strike="noStrike">
                        <a:solidFill>
                          <a:srgbClr val="000000"/>
                        </a:solidFill>
                        <a:effectLst/>
                        <a:latin typeface="Arial"/>
                      </a:endParaRPr>
                    </a:p>
                  </a:txBody>
                  <a:tcPr marL="9525" marR="9525" marT="9525" marB="0" anchor="ctr"/>
                </a:tc>
                <a:tc>
                  <a:txBody>
                    <a:bodyPr/>
                    <a:lstStyle/>
                    <a:p>
                      <a:pPr algn="l" rtl="0" fontAlgn="ctr"/>
                      <a:r>
                        <a:rPr lang="de-DE" sz="1600" u="none" strike="noStrike" dirty="0">
                          <a:effectLst/>
                        </a:rPr>
                        <a:t> + DSA </a:t>
                      </a:r>
                      <a:r>
                        <a:rPr lang="de-DE" sz="1600" u="none" strike="noStrike" dirty="0" smtClean="0">
                          <a:effectLst/>
                        </a:rPr>
                        <a:t>3pairs</a:t>
                      </a:r>
                      <a:endParaRPr lang="de-DE" sz="1600" b="0" i="0" u="none" strike="noStrike" dirty="0">
                        <a:solidFill>
                          <a:srgbClr val="000000"/>
                        </a:solidFill>
                        <a:effectLst/>
                        <a:latin typeface="Arial"/>
                      </a:endParaRPr>
                    </a:p>
                  </a:txBody>
                  <a:tcPr marL="9525" marR="9525" marT="9525" marB="0" anchor="ctr"/>
                </a:tc>
              </a:tr>
              <a:tr h="360000">
                <a:tc>
                  <a:txBody>
                    <a:bodyPr/>
                    <a:lstStyle/>
                    <a:p>
                      <a:pPr algn="l" rtl="0" fontAlgn="ctr"/>
                      <a:r>
                        <a:rPr lang="de-DE" sz="1600" u="none" strike="noStrike" dirty="0">
                          <a:effectLst/>
                        </a:rPr>
                        <a:t>Case2-3</a:t>
                      </a:r>
                      <a:endParaRPr lang="de-DE" sz="1600" b="0" i="0" u="none" strike="noStrike" dirty="0">
                        <a:solidFill>
                          <a:srgbClr val="000000"/>
                        </a:solidFill>
                        <a:effectLst/>
                        <a:latin typeface="Arial"/>
                      </a:endParaRPr>
                    </a:p>
                  </a:txBody>
                  <a:tcPr marL="9525" marR="9525" marT="9525" marB="0" anchor="ctr">
                    <a:solidFill>
                      <a:schemeClr val="accent5">
                        <a:lumMod val="60000"/>
                        <a:lumOff val="40000"/>
                      </a:schemeClr>
                    </a:solidFill>
                  </a:tcPr>
                </a:tc>
                <a:tc>
                  <a:txBody>
                    <a:bodyPr/>
                    <a:lstStyle/>
                    <a:p>
                      <a:pPr algn="l" rtl="0" fontAlgn="ctr"/>
                      <a:r>
                        <a:rPr lang="en-US" sz="1600" u="none" strike="noStrike" dirty="0">
                          <a:effectLst/>
                        </a:rPr>
                        <a:t> </a:t>
                      </a:r>
                      <a:r>
                        <a:rPr lang="en-US" sz="1600" u="none" strike="noStrike" dirty="0" smtClean="0">
                          <a:effectLst/>
                        </a:rPr>
                        <a:t>+ WLAN 3BSS</a:t>
                      </a:r>
                      <a:r>
                        <a:rPr lang="en-US" altLang="ja-JP" sz="1600" u="none" strike="noStrike" dirty="0" smtClean="0">
                          <a:effectLst/>
                        </a:rPr>
                        <a:t>’s</a:t>
                      </a:r>
                      <a:r>
                        <a:rPr lang="en-US" sz="1600" u="none" strike="noStrike" dirty="0" smtClean="0">
                          <a:effectLst/>
                        </a:rPr>
                        <a:t> </a:t>
                      </a:r>
                      <a:r>
                        <a:rPr lang="en-US" sz="1600" u="none" strike="noStrike" dirty="0">
                          <a:effectLst/>
                        </a:rPr>
                        <a:t>(ch 3, 5, 9)</a:t>
                      </a:r>
                      <a:endParaRPr lang="en-US" sz="1600" b="0" i="0" u="none" strike="noStrike" dirty="0">
                        <a:solidFill>
                          <a:srgbClr val="000000"/>
                        </a:solidFill>
                        <a:effectLst/>
                        <a:latin typeface="Arial"/>
                      </a:endParaRPr>
                    </a:p>
                  </a:txBody>
                  <a:tcPr marL="9525" marR="9525" marT="9525" marB="0" anchor="ctr">
                    <a:solidFill>
                      <a:schemeClr val="accent5">
                        <a:lumMod val="60000"/>
                        <a:lumOff val="40000"/>
                      </a:schemeClr>
                    </a:solidFill>
                  </a:tcPr>
                </a:tc>
                <a:tc>
                  <a:txBody>
                    <a:bodyPr/>
                    <a:lstStyle/>
                    <a:p>
                      <a:pPr algn="l" rtl="0" fontAlgn="ctr"/>
                      <a:r>
                        <a:rPr lang="de-DE" sz="1600" u="none" strike="noStrike" dirty="0">
                          <a:effectLst/>
                        </a:rPr>
                        <a:t>Case4-4</a:t>
                      </a:r>
                      <a:endParaRPr lang="de-DE" sz="1600" b="0" i="0" u="none" strike="noStrike" dirty="0">
                        <a:solidFill>
                          <a:srgbClr val="000000"/>
                        </a:solidFill>
                        <a:effectLst/>
                        <a:latin typeface="Arial"/>
                      </a:endParaRPr>
                    </a:p>
                  </a:txBody>
                  <a:tcPr marL="9525" marR="9525" marT="9525" marB="0" anchor="ctr">
                    <a:solidFill>
                      <a:schemeClr val="accent5">
                        <a:lumMod val="60000"/>
                        <a:lumOff val="40000"/>
                      </a:schemeClr>
                    </a:solidFill>
                  </a:tcPr>
                </a:tc>
                <a:tc>
                  <a:txBody>
                    <a:bodyPr/>
                    <a:lstStyle/>
                    <a:p>
                      <a:pPr algn="l" rtl="0" fontAlgn="ctr"/>
                      <a:r>
                        <a:rPr lang="de-DE" sz="1600" u="none" strike="noStrike" dirty="0">
                          <a:effectLst/>
                        </a:rPr>
                        <a:t> + DSA </a:t>
                      </a:r>
                      <a:r>
                        <a:rPr lang="de-DE" sz="1600" u="none" strike="noStrike" dirty="0" smtClean="0">
                          <a:effectLst/>
                        </a:rPr>
                        <a:t>4pairs</a:t>
                      </a:r>
                      <a:endParaRPr lang="de-DE" sz="1600" b="0" i="0" u="none" strike="noStrike" dirty="0">
                        <a:solidFill>
                          <a:srgbClr val="000000"/>
                        </a:solidFill>
                        <a:effectLst/>
                        <a:latin typeface="Arial"/>
                      </a:endParaRPr>
                    </a:p>
                  </a:txBody>
                  <a:tcPr marL="9525" marR="9525" marT="9525" marB="0" anchor="ctr">
                    <a:solidFill>
                      <a:schemeClr val="accent5">
                        <a:lumMod val="60000"/>
                        <a:lumOff val="40000"/>
                      </a:schemeClr>
                    </a:solidFill>
                  </a:tcPr>
                </a:tc>
              </a:tr>
              <a:tr h="360000">
                <a:tc>
                  <a:txBody>
                    <a:bodyPr/>
                    <a:lstStyle/>
                    <a:p>
                      <a:pPr algn="l" rtl="0" fontAlgn="ctr"/>
                      <a:r>
                        <a:rPr lang="de-DE" sz="1600" u="none" strike="noStrike">
                          <a:effectLst/>
                        </a:rPr>
                        <a:t>Case2-4</a:t>
                      </a:r>
                      <a:endParaRPr lang="de-DE" sz="1600" b="0" i="0" u="none" strike="noStrike">
                        <a:solidFill>
                          <a:srgbClr val="000000"/>
                        </a:solidFill>
                        <a:effectLst/>
                        <a:latin typeface="Arial"/>
                      </a:endParaRPr>
                    </a:p>
                  </a:txBody>
                  <a:tcPr marL="9525" marR="9525" marT="9525" marB="0" anchor="ctr"/>
                </a:tc>
                <a:tc>
                  <a:txBody>
                    <a:bodyPr/>
                    <a:lstStyle/>
                    <a:p>
                      <a:pPr algn="l" rtl="0" fontAlgn="ctr"/>
                      <a:r>
                        <a:rPr lang="en-US" sz="1600" u="none" strike="noStrike" dirty="0">
                          <a:effectLst/>
                        </a:rPr>
                        <a:t> </a:t>
                      </a:r>
                      <a:r>
                        <a:rPr lang="en-US" sz="1600" u="none" strike="noStrike" dirty="0" smtClean="0">
                          <a:effectLst/>
                        </a:rPr>
                        <a:t>+ WLAN 4BSS</a:t>
                      </a:r>
                      <a:r>
                        <a:rPr lang="en-US" altLang="ja-JP" sz="1600" u="none" strike="noStrike" dirty="0" smtClean="0">
                          <a:effectLst/>
                        </a:rPr>
                        <a:t>’s</a:t>
                      </a:r>
                      <a:r>
                        <a:rPr lang="en-US" sz="1600" u="none" strike="noStrike" dirty="0" smtClean="0">
                          <a:effectLst/>
                        </a:rPr>
                        <a:t> </a:t>
                      </a:r>
                      <a:r>
                        <a:rPr lang="en-US" sz="1600" u="none" strike="noStrike" dirty="0">
                          <a:effectLst/>
                        </a:rPr>
                        <a:t>(ch 3, 5, 9, 13)</a:t>
                      </a:r>
                      <a:endParaRPr lang="en-US" sz="1600" b="0" i="0" u="none" strike="noStrike" dirty="0">
                        <a:solidFill>
                          <a:srgbClr val="000000"/>
                        </a:solidFill>
                        <a:effectLst/>
                        <a:latin typeface="Arial"/>
                      </a:endParaRPr>
                    </a:p>
                  </a:txBody>
                  <a:tcPr marL="9525" marR="9525" marT="9525" marB="0" anchor="ctr"/>
                </a:tc>
                <a:tc>
                  <a:txBody>
                    <a:bodyPr/>
                    <a:lstStyle/>
                    <a:p>
                      <a:pPr algn="l" rtl="0" fontAlgn="ctr"/>
                      <a:r>
                        <a:rPr lang="de-DE" sz="1600" u="none" strike="noStrike" dirty="0">
                          <a:effectLst/>
                        </a:rPr>
                        <a:t>Case5</a:t>
                      </a:r>
                      <a:endParaRPr lang="de-DE" sz="1600" b="0" i="0" u="none" strike="noStrike" dirty="0">
                        <a:solidFill>
                          <a:srgbClr val="000000"/>
                        </a:solidFill>
                        <a:effectLst/>
                        <a:latin typeface="Arial"/>
                      </a:endParaRPr>
                    </a:p>
                  </a:txBody>
                  <a:tcPr marL="9525" marR="9525" marT="9525" marB="0" anchor="ctr"/>
                </a:tc>
                <a:tc>
                  <a:txBody>
                    <a:bodyPr/>
                    <a:lstStyle/>
                    <a:p>
                      <a:pPr algn="l" rtl="0" fontAlgn="ctr"/>
                      <a:r>
                        <a:rPr lang="de-DE" sz="1600" u="none" strike="noStrike" dirty="0">
                          <a:effectLst/>
                        </a:rPr>
                        <a:t> </a:t>
                      </a:r>
                      <a:r>
                        <a:rPr lang="de-DE" sz="1600" u="none" strike="noStrike" dirty="0" smtClean="0">
                          <a:effectLst/>
                        </a:rPr>
                        <a:t>+ WLAN 1BSS + </a:t>
                      </a:r>
                      <a:r>
                        <a:rPr lang="en-US" altLang="ja-JP" sz="1600" u="none" strike="noStrike" dirty="0" smtClean="0">
                          <a:effectLst/>
                        </a:rPr>
                        <a:t>BT </a:t>
                      </a:r>
                      <a:r>
                        <a:rPr lang="de-DE" altLang="ja-JP" sz="1600" u="none" strike="noStrike" dirty="0" smtClean="0">
                          <a:effectLst/>
                        </a:rPr>
                        <a:t>2</a:t>
                      </a:r>
                      <a:r>
                        <a:rPr lang="de-DE" sz="1600" u="none" strike="noStrike" dirty="0" smtClean="0">
                          <a:effectLst/>
                        </a:rPr>
                        <a:t>pairs</a:t>
                      </a:r>
                      <a:endParaRPr lang="de-DE" sz="1600" b="0" i="0" u="none" strike="noStrike" dirty="0">
                        <a:solidFill>
                          <a:srgbClr val="000000"/>
                        </a:solidFill>
                        <a:effectLst/>
                        <a:latin typeface="Arial"/>
                      </a:endParaRPr>
                    </a:p>
                  </a:txBody>
                  <a:tcPr marL="9525" marR="9525" marT="9525" marB="0" anchor="ctr"/>
                </a:tc>
              </a:tr>
              <a:tr h="360000">
                <a:tc>
                  <a:txBody>
                    <a:bodyPr/>
                    <a:lstStyle/>
                    <a:p>
                      <a:pPr algn="l" rtl="0" fontAlgn="ctr"/>
                      <a:r>
                        <a:rPr lang="de-DE" sz="1600" u="none" strike="noStrike" dirty="0">
                          <a:effectLst/>
                        </a:rPr>
                        <a:t>Case3-1</a:t>
                      </a:r>
                      <a:endParaRPr lang="de-DE" sz="1600" b="0" i="0" u="none" strike="noStrike" dirty="0">
                        <a:solidFill>
                          <a:srgbClr val="000000"/>
                        </a:solidFill>
                        <a:effectLst/>
                        <a:latin typeface="Arial"/>
                      </a:endParaRPr>
                    </a:p>
                  </a:txBody>
                  <a:tcPr marL="9525" marR="9525" marT="9525" marB="0" anchor="ctr">
                    <a:solidFill>
                      <a:schemeClr val="accent5">
                        <a:lumMod val="60000"/>
                        <a:lumOff val="40000"/>
                      </a:schemeClr>
                    </a:solidFill>
                  </a:tcPr>
                </a:tc>
                <a:tc>
                  <a:txBody>
                    <a:bodyPr/>
                    <a:lstStyle/>
                    <a:p>
                      <a:pPr algn="l" rtl="0" fontAlgn="ctr"/>
                      <a:r>
                        <a:rPr lang="de-DE" sz="1600" u="none" strike="noStrike" dirty="0">
                          <a:effectLst/>
                        </a:rPr>
                        <a:t> + BT 1pair</a:t>
                      </a:r>
                      <a:endParaRPr lang="de-DE" sz="1600" b="0" i="0" u="none" strike="noStrike" dirty="0">
                        <a:solidFill>
                          <a:srgbClr val="000000"/>
                        </a:solidFill>
                        <a:effectLst/>
                        <a:latin typeface="Arial"/>
                      </a:endParaRPr>
                    </a:p>
                  </a:txBody>
                  <a:tcPr marL="9525" marR="9525" marT="9525" marB="0" anchor="ctr">
                    <a:solidFill>
                      <a:schemeClr val="accent5">
                        <a:lumMod val="60000"/>
                        <a:lumOff val="40000"/>
                      </a:schemeClr>
                    </a:solidFill>
                  </a:tcPr>
                </a:tc>
                <a:tc>
                  <a:txBody>
                    <a:bodyPr/>
                    <a:lstStyle/>
                    <a:p>
                      <a:pPr algn="l" rtl="0" fontAlgn="ctr"/>
                      <a:r>
                        <a:rPr lang="de-DE" sz="1600" u="none" strike="noStrike" dirty="0">
                          <a:effectLst/>
                        </a:rPr>
                        <a:t>Case6</a:t>
                      </a:r>
                      <a:endParaRPr lang="de-DE" sz="1600" b="0" i="0" u="none" strike="noStrike" dirty="0">
                        <a:solidFill>
                          <a:srgbClr val="000000"/>
                        </a:solidFill>
                        <a:effectLst/>
                        <a:latin typeface="Arial"/>
                      </a:endParaRPr>
                    </a:p>
                  </a:txBody>
                  <a:tcPr marL="9525" marR="9525" marT="9525" marB="0" anchor="ctr">
                    <a:solidFill>
                      <a:schemeClr val="accent5">
                        <a:lumMod val="60000"/>
                        <a:lumOff val="40000"/>
                      </a:schemeClr>
                    </a:solidFill>
                  </a:tcPr>
                </a:tc>
                <a:tc>
                  <a:txBody>
                    <a:bodyPr/>
                    <a:lstStyle/>
                    <a:p>
                      <a:pPr algn="l" rtl="0" fontAlgn="ctr"/>
                      <a:r>
                        <a:rPr lang="de-DE" sz="1600" u="none" strike="noStrike" dirty="0">
                          <a:effectLst/>
                        </a:rPr>
                        <a:t> </a:t>
                      </a:r>
                      <a:r>
                        <a:rPr lang="de-DE" sz="1600" u="none" strike="noStrike" dirty="0" smtClean="0">
                          <a:effectLst/>
                        </a:rPr>
                        <a:t>+ WLAN 1BSS + </a:t>
                      </a:r>
                      <a:r>
                        <a:rPr lang="en-US" altLang="ja-JP" sz="1600" u="none" strike="noStrike" dirty="0" smtClean="0">
                          <a:effectLst/>
                        </a:rPr>
                        <a:t>DSA </a:t>
                      </a:r>
                      <a:r>
                        <a:rPr lang="de-DE" altLang="ja-JP" sz="1600" u="none" strike="noStrike" dirty="0" smtClean="0">
                          <a:effectLst/>
                        </a:rPr>
                        <a:t>2</a:t>
                      </a:r>
                      <a:r>
                        <a:rPr lang="de-DE" sz="1600" u="none" strike="noStrike" dirty="0" smtClean="0">
                          <a:effectLst/>
                        </a:rPr>
                        <a:t>pairs</a:t>
                      </a:r>
                      <a:endParaRPr lang="de-DE" sz="1600" b="0" i="0" u="none" strike="noStrike" dirty="0">
                        <a:solidFill>
                          <a:srgbClr val="000000"/>
                        </a:solidFill>
                        <a:effectLst/>
                        <a:latin typeface="Arial"/>
                      </a:endParaRPr>
                    </a:p>
                  </a:txBody>
                  <a:tcPr marL="9525" marR="9525" marT="9525" marB="0" anchor="ctr">
                    <a:solidFill>
                      <a:schemeClr val="accent5">
                        <a:lumMod val="60000"/>
                        <a:lumOff val="40000"/>
                      </a:schemeClr>
                    </a:solidFill>
                  </a:tcPr>
                </a:tc>
              </a:tr>
              <a:tr h="360000">
                <a:tc>
                  <a:txBody>
                    <a:bodyPr/>
                    <a:lstStyle/>
                    <a:p>
                      <a:pPr algn="l" rtl="0" fontAlgn="ctr"/>
                      <a:r>
                        <a:rPr lang="de-DE" sz="1600" u="none" strike="noStrike" dirty="0">
                          <a:effectLst/>
                        </a:rPr>
                        <a:t>Case3-2</a:t>
                      </a:r>
                      <a:endParaRPr lang="de-DE" sz="1600" b="0" i="0" u="none" strike="noStrike" dirty="0">
                        <a:solidFill>
                          <a:srgbClr val="000000"/>
                        </a:solidFill>
                        <a:effectLst/>
                        <a:latin typeface="Arial"/>
                      </a:endParaRPr>
                    </a:p>
                  </a:txBody>
                  <a:tcPr marL="9525" marR="9525" marT="9525" marB="0" anchor="ctr"/>
                </a:tc>
                <a:tc>
                  <a:txBody>
                    <a:bodyPr/>
                    <a:lstStyle/>
                    <a:p>
                      <a:pPr algn="l" rtl="0" fontAlgn="ctr"/>
                      <a:r>
                        <a:rPr lang="de-DE" sz="1600" u="none" strike="noStrike" dirty="0">
                          <a:effectLst/>
                        </a:rPr>
                        <a:t> + BT </a:t>
                      </a:r>
                      <a:r>
                        <a:rPr lang="de-DE" sz="1600" u="none" strike="noStrike" dirty="0" smtClean="0">
                          <a:effectLst/>
                        </a:rPr>
                        <a:t>2pairs</a:t>
                      </a:r>
                      <a:endParaRPr lang="de-DE" sz="1600" b="0" i="0" u="none" strike="noStrike" dirty="0">
                        <a:solidFill>
                          <a:srgbClr val="000000"/>
                        </a:solidFill>
                        <a:effectLst/>
                        <a:latin typeface="Arial"/>
                      </a:endParaRPr>
                    </a:p>
                  </a:txBody>
                  <a:tcPr marL="9525" marR="9525" marT="9525" marB="0" anchor="ctr"/>
                </a:tc>
                <a:tc>
                  <a:txBody>
                    <a:bodyPr/>
                    <a:lstStyle/>
                    <a:p>
                      <a:pPr algn="l" rtl="0" fontAlgn="ctr"/>
                      <a:r>
                        <a:rPr lang="de-DE" sz="1600" u="none" strike="noStrike" dirty="0">
                          <a:effectLst/>
                        </a:rPr>
                        <a:t>Case7</a:t>
                      </a:r>
                      <a:endParaRPr lang="de-DE" sz="1600" b="0" i="0" u="none" strike="noStrike" dirty="0">
                        <a:solidFill>
                          <a:srgbClr val="000000"/>
                        </a:solidFill>
                        <a:effectLst/>
                        <a:latin typeface="Arial"/>
                      </a:endParaRPr>
                    </a:p>
                  </a:txBody>
                  <a:tcPr marL="9525" marR="9525" marT="9525" marB="0" anchor="ctr"/>
                </a:tc>
                <a:tc>
                  <a:txBody>
                    <a:bodyPr/>
                    <a:lstStyle/>
                    <a:p>
                      <a:pPr algn="l" rtl="0" fontAlgn="ctr"/>
                      <a:r>
                        <a:rPr lang="de-DE" sz="1600" u="none" strike="noStrike" dirty="0">
                          <a:effectLst/>
                        </a:rPr>
                        <a:t> </a:t>
                      </a:r>
                      <a:r>
                        <a:rPr lang="de-DE" sz="1600" u="none" strike="noStrike" dirty="0" smtClean="0">
                          <a:effectLst/>
                        </a:rPr>
                        <a:t>+ WLAN 1BSS + </a:t>
                      </a:r>
                      <a:r>
                        <a:rPr lang="de-DE" sz="1600" u="none" strike="noStrike" dirty="0">
                          <a:effectLst/>
                        </a:rPr>
                        <a:t>BT 1pair+DSA </a:t>
                      </a:r>
                      <a:r>
                        <a:rPr lang="de-DE" sz="1600" u="none" strike="noStrike" dirty="0" smtClean="0">
                          <a:effectLst/>
                        </a:rPr>
                        <a:t>2pairs</a:t>
                      </a:r>
                      <a:endParaRPr lang="de-DE" sz="1600" b="0" i="0" u="none" strike="noStrike" dirty="0">
                        <a:solidFill>
                          <a:srgbClr val="000000"/>
                        </a:solidFill>
                        <a:effectLst/>
                        <a:latin typeface="Arial"/>
                      </a:endParaRPr>
                    </a:p>
                  </a:txBody>
                  <a:tcPr marL="9525" marR="9525" marT="9525" marB="0" anchor="ctr"/>
                </a:tc>
              </a:tr>
              <a:tr h="360000">
                <a:tc>
                  <a:txBody>
                    <a:bodyPr/>
                    <a:lstStyle/>
                    <a:p>
                      <a:pPr algn="l" rtl="0" fontAlgn="ctr"/>
                      <a:r>
                        <a:rPr lang="de-DE" sz="1600" u="none" strike="noStrike" dirty="0">
                          <a:effectLst/>
                        </a:rPr>
                        <a:t>Case3-3</a:t>
                      </a:r>
                      <a:endParaRPr lang="de-DE" sz="1600" b="0" i="0" u="none" strike="noStrike" dirty="0">
                        <a:solidFill>
                          <a:srgbClr val="000000"/>
                        </a:solidFill>
                        <a:effectLst/>
                        <a:latin typeface="Arial"/>
                      </a:endParaRPr>
                    </a:p>
                  </a:txBody>
                  <a:tcPr marL="9525" marR="9525" marT="9525" marB="0" anchor="ctr">
                    <a:solidFill>
                      <a:schemeClr val="accent5">
                        <a:lumMod val="60000"/>
                        <a:lumOff val="40000"/>
                      </a:schemeClr>
                    </a:solidFill>
                  </a:tcPr>
                </a:tc>
                <a:tc>
                  <a:txBody>
                    <a:bodyPr/>
                    <a:lstStyle/>
                    <a:p>
                      <a:pPr algn="l" rtl="0" fontAlgn="ctr"/>
                      <a:r>
                        <a:rPr lang="de-DE" sz="1600" u="none" strike="noStrike" dirty="0">
                          <a:effectLst/>
                        </a:rPr>
                        <a:t> + BT </a:t>
                      </a:r>
                      <a:r>
                        <a:rPr lang="de-DE" sz="1600" u="none" strike="noStrike" dirty="0" smtClean="0">
                          <a:effectLst/>
                        </a:rPr>
                        <a:t>3pairs</a:t>
                      </a:r>
                      <a:endParaRPr lang="de-DE" sz="1600" b="0" i="0" u="none" strike="noStrike" dirty="0">
                        <a:solidFill>
                          <a:srgbClr val="000000"/>
                        </a:solidFill>
                        <a:effectLst/>
                        <a:latin typeface="Arial"/>
                      </a:endParaRPr>
                    </a:p>
                  </a:txBody>
                  <a:tcPr marL="9525" marR="9525" marT="9525" marB="0" anchor="ctr">
                    <a:solidFill>
                      <a:schemeClr val="accent5">
                        <a:lumMod val="60000"/>
                        <a:lumOff val="40000"/>
                      </a:schemeClr>
                    </a:solidFill>
                  </a:tcPr>
                </a:tc>
                <a:tc>
                  <a:txBody>
                    <a:bodyPr/>
                    <a:lstStyle/>
                    <a:p>
                      <a:pPr algn="l" rtl="0" fontAlgn="ctr"/>
                      <a:r>
                        <a:rPr lang="ja-JP" altLang="en-US" sz="1600" u="none" strike="noStrike" dirty="0">
                          <a:effectLst/>
                        </a:rPr>
                        <a:t>　</a:t>
                      </a:r>
                      <a:endParaRPr lang="ja-JP" altLang="en-US" sz="1600" b="0" i="0" u="none" strike="noStrike" dirty="0">
                        <a:solidFill>
                          <a:srgbClr val="000000"/>
                        </a:solidFill>
                        <a:effectLst/>
                        <a:latin typeface="Arial"/>
                      </a:endParaRPr>
                    </a:p>
                  </a:txBody>
                  <a:tcPr marL="9525" marR="9525" marT="9525" marB="0" anchor="ctr">
                    <a:solidFill>
                      <a:schemeClr val="accent5">
                        <a:lumMod val="60000"/>
                        <a:lumOff val="40000"/>
                      </a:schemeClr>
                    </a:solidFill>
                  </a:tcPr>
                </a:tc>
                <a:tc>
                  <a:txBody>
                    <a:bodyPr/>
                    <a:lstStyle/>
                    <a:p>
                      <a:pPr algn="l" rtl="0" fontAlgn="ctr"/>
                      <a:r>
                        <a:rPr lang="ja-JP" altLang="en-US" sz="1600" u="none" strike="noStrike" dirty="0">
                          <a:effectLst/>
                        </a:rPr>
                        <a:t>　</a:t>
                      </a:r>
                      <a:endParaRPr lang="ja-JP" altLang="en-US" sz="1600" b="0" i="0" u="none" strike="noStrike" dirty="0">
                        <a:solidFill>
                          <a:srgbClr val="000000"/>
                        </a:solidFill>
                        <a:effectLst/>
                        <a:latin typeface="Arial"/>
                      </a:endParaRPr>
                    </a:p>
                  </a:txBody>
                  <a:tcPr marL="9525" marR="9525" marT="9525" marB="0" anchor="ctr">
                    <a:solidFill>
                      <a:schemeClr val="accent5">
                        <a:lumMod val="60000"/>
                        <a:lumOff val="40000"/>
                      </a:schemeClr>
                    </a:solidFill>
                  </a:tcPr>
                </a:tc>
              </a:tr>
              <a:tr h="360000">
                <a:tc>
                  <a:txBody>
                    <a:bodyPr/>
                    <a:lstStyle/>
                    <a:p>
                      <a:pPr algn="l" rtl="0" fontAlgn="ctr"/>
                      <a:r>
                        <a:rPr lang="de-DE" sz="1600" u="none" strike="noStrike" dirty="0">
                          <a:effectLst/>
                        </a:rPr>
                        <a:t>Case3-4</a:t>
                      </a:r>
                      <a:endParaRPr lang="de-DE" sz="1600" b="0" i="0" u="none" strike="noStrike" dirty="0">
                        <a:solidFill>
                          <a:srgbClr val="000000"/>
                        </a:solidFill>
                        <a:effectLst/>
                        <a:latin typeface="Arial"/>
                      </a:endParaRPr>
                    </a:p>
                  </a:txBody>
                  <a:tcPr marL="9525" marR="9525" marT="9525" marB="0" anchor="ctr"/>
                </a:tc>
                <a:tc>
                  <a:txBody>
                    <a:bodyPr/>
                    <a:lstStyle/>
                    <a:p>
                      <a:pPr algn="l" rtl="0" fontAlgn="ctr"/>
                      <a:r>
                        <a:rPr lang="de-DE" sz="1600" u="none" strike="noStrike" dirty="0">
                          <a:effectLst/>
                        </a:rPr>
                        <a:t> + BT </a:t>
                      </a:r>
                      <a:r>
                        <a:rPr lang="de-DE" sz="1600" u="none" strike="noStrike" dirty="0" smtClean="0">
                          <a:effectLst/>
                        </a:rPr>
                        <a:t>4pairs</a:t>
                      </a:r>
                      <a:endParaRPr lang="de-DE" sz="1600" b="0" i="0" u="none" strike="noStrike" dirty="0">
                        <a:solidFill>
                          <a:srgbClr val="000000"/>
                        </a:solidFill>
                        <a:effectLst/>
                        <a:latin typeface="Arial"/>
                      </a:endParaRPr>
                    </a:p>
                  </a:txBody>
                  <a:tcPr marL="9525" marR="9525" marT="9525" marB="0" anchor="ctr"/>
                </a:tc>
                <a:tc>
                  <a:txBody>
                    <a:bodyPr/>
                    <a:lstStyle/>
                    <a:p>
                      <a:pPr algn="l" rtl="0" fontAlgn="ctr"/>
                      <a:r>
                        <a:rPr lang="ja-JP" altLang="en-US" sz="1600" u="none" strike="noStrike" dirty="0">
                          <a:effectLst/>
                        </a:rPr>
                        <a:t>　</a:t>
                      </a:r>
                      <a:endParaRPr lang="ja-JP" altLang="en-US" sz="1600" b="0" i="0" u="none" strike="noStrike" dirty="0">
                        <a:solidFill>
                          <a:srgbClr val="000000"/>
                        </a:solidFill>
                        <a:effectLst/>
                        <a:latin typeface="Arial"/>
                      </a:endParaRPr>
                    </a:p>
                  </a:txBody>
                  <a:tcPr marL="9525" marR="9525" marT="9525" marB="0" anchor="ctr"/>
                </a:tc>
                <a:tc>
                  <a:txBody>
                    <a:bodyPr/>
                    <a:lstStyle/>
                    <a:p>
                      <a:pPr algn="l" rtl="0" fontAlgn="ctr"/>
                      <a:r>
                        <a:rPr lang="ja-JP" altLang="en-US" sz="1600" u="none" strike="noStrike" dirty="0">
                          <a:effectLst/>
                        </a:rPr>
                        <a:t>　</a:t>
                      </a:r>
                      <a:endParaRPr lang="ja-JP" altLang="en-US" sz="1600" b="0" i="0" u="none" strike="noStrike" dirty="0">
                        <a:solidFill>
                          <a:srgbClr val="000000"/>
                        </a:solidFill>
                        <a:effectLst/>
                        <a:latin typeface="Arial"/>
                      </a:endParaRPr>
                    </a:p>
                  </a:txBody>
                  <a:tcPr marL="9525" marR="9525" marT="9525" marB="0" anchor="ctr"/>
                </a:tc>
              </a:tr>
            </a:tbl>
          </a:graphicData>
        </a:graphic>
      </p:graphicFrame>
      <p:sp>
        <p:nvSpPr>
          <p:cNvPr id="7" name="タイトル 1"/>
          <p:cNvSpPr txBox="1">
            <a:spLocks/>
          </p:cNvSpPr>
          <p:nvPr/>
        </p:nvSpPr>
        <p:spPr bwMode="auto">
          <a:xfrm>
            <a:off x="179512" y="620688"/>
            <a:ext cx="2808312" cy="36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algn="l"/>
            <a:r>
              <a:rPr lang="en-US" altLang="ja-JP" sz="2000" dirty="0" smtClean="0"/>
              <a:t>III-1. DSA system</a:t>
            </a:r>
            <a:endParaRPr lang="ja-JP" altLang="en-US" sz="2000" dirty="0"/>
          </a:p>
        </p:txBody>
      </p:sp>
    </p:spTree>
    <p:extLst>
      <p:ext uri="{BB962C8B-B14F-4D97-AF65-F5344CB8AC3E}">
        <p14:creationId xmlns="" xmlns:p14="http://schemas.microsoft.com/office/powerpoint/2010/main" val="34219859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en-US" altLang="ja-JP" dirty="0" smtClean="0"/>
              <a:t>Case1: Baseline condition</a:t>
            </a:r>
            <a:endParaRPr kumimoji="1" lang="ja-JP" altLang="en-US" dirty="0"/>
          </a:p>
        </p:txBody>
      </p:sp>
      <p:sp>
        <p:nvSpPr>
          <p:cNvPr id="2" name="コンテンツ プレースホルダー 1"/>
          <p:cNvSpPr>
            <a:spLocks noGrp="1"/>
          </p:cNvSpPr>
          <p:nvPr>
            <p:ph idx="1"/>
          </p:nvPr>
        </p:nvSpPr>
        <p:spPr>
          <a:xfrm>
            <a:off x="685800" y="1628800"/>
            <a:ext cx="7772400" cy="1447800"/>
          </a:xfrm>
        </p:spPr>
        <p:txBody>
          <a:bodyPr/>
          <a:lstStyle/>
          <a:p>
            <a:r>
              <a:rPr lang="en-US" altLang="ja-JP" sz="2400" dirty="0"/>
              <a:t>WLAN 3 BSS’s </a:t>
            </a:r>
            <a:r>
              <a:rPr kumimoji="1" lang="en-US" altLang="ja-JP" sz="2400" dirty="0" smtClean="0"/>
              <a:t>operate at Ch 1, 6, 11 in 30 m × 30 m area</a:t>
            </a:r>
          </a:p>
          <a:p>
            <a:pPr lvl="1"/>
            <a:r>
              <a:rPr lang="en-US" altLang="ja-JP" sz="2000" dirty="0" smtClean="0"/>
              <a:t>Total throughput: 57.6Mbps</a:t>
            </a:r>
          </a:p>
          <a:p>
            <a:pPr lvl="1"/>
            <a:r>
              <a:rPr lang="en-US" altLang="ja-JP" sz="2000" dirty="0"/>
              <a:t>N</a:t>
            </a:r>
            <a:r>
              <a:rPr lang="en-US" altLang="ja-JP" sz="2000" dirty="0" smtClean="0"/>
              <a:t>ode throughput:19.2Mbps </a:t>
            </a:r>
            <a:endParaRPr kumimoji="1" lang="ja-JP" altLang="en-US" sz="2000" dirty="0"/>
          </a:p>
        </p:txBody>
      </p:sp>
      <p:sp>
        <p:nvSpPr>
          <p:cNvPr id="4" name="日付プレースホルダー 3"/>
          <p:cNvSpPr>
            <a:spLocks noGrp="1"/>
          </p:cNvSpPr>
          <p:nvPr>
            <p:ph type="dt" sz="half" idx="10"/>
          </p:nvPr>
        </p:nvSpPr>
        <p:spPr/>
        <p:txBody>
          <a:bodyPr/>
          <a:lstStyle/>
          <a:p>
            <a:r>
              <a:rPr lang="en-US" altLang="ja-JP" smtClean="0"/>
              <a:t>March 2012</a:t>
            </a:r>
            <a:endParaRPr lang="en-US" altLang="ja-JP" dirty="0"/>
          </a:p>
        </p:txBody>
      </p:sp>
      <p:sp>
        <p:nvSpPr>
          <p:cNvPr id="5" name="フッター プレースホルダー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smtClean="0"/>
              <a:t>Slide </a:t>
            </a:r>
            <a:fld id="{5CA2EE14-C122-4D9A-9D36-15EA92E7C385}" type="slidenum">
              <a:rPr lang="en-US" altLang="ja-JP" smtClean="0"/>
              <a:pPr/>
              <a:t>26</a:t>
            </a:fld>
            <a:endParaRPr lang="en-US" altLang="ja-JP" dirty="0"/>
          </a:p>
        </p:txBody>
      </p:sp>
      <p:pic>
        <p:nvPicPr>
          <p:cNvPr id="8" name="Picture 5" descr="C:\prj\DSA\アプリ・システムコンセプト\Simulation\2011-1027_allcases_with_log\case1\case1_WiFi3ch.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3568" y="3212976"/>
            <a:ext cx="2880000" cy="2880001"/>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pic>
        <p:nvPicPr>
          <p:cNvPr id="9" name="Picture 7" descr="C:\prj\DSA\アプリ・システムコンセプト\Simulation\2011-1027_allcases_with_log\case1\case1_WiFi3ch_html_files\phy_unused_l_rsc_snap_005.pn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3387" t="5110" r="10377"/>
          <a:stretch/>
        </p:blipFill>
        <p:spPr bwMode="auto">
          <a:xfrm>
            <a:off x="4717264" y="2924944"/>
            <a:ext cx="4031200" cy="332676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テキスト ボックス 9"/>
          <p:cNvSpPr txBox="1"/>
          <p:nvPr/>
        </p:nvSpPr>
        <p:spPr>
          <a:xfrm>
            <a:off x="1187624" y="6093296"/>
            <a:ext cx="1872208" cy="369332"/>
          </a:xfrm>
          <a:prstGeom prst="rect">
            <a:avLst/>
          </a:prstGeom>
          <a:noFill/>
        </p:spPr>
        <p:txBody>
          <a:bodyPr wrap="square" rtlCol="0">
            <a:spAutoFit/>
          </a:bodyPr>
          <a:lstStyle/>
          <a:p>
            <a:pPr algn="ctr"/>
            <a:r>
              <a:rPr kumimoji="1" lang="en-US" altLang="ja-JP" sz="1800" dirty="0" smtClean="0"/>
              <a:t>Node location</a:t>
            </a:r>
            <a:endParaRPr kumimoji="1" lang="ja-JP" altLang="en-US" sz="1800" dirty="0"/>
          </a:p>
        </p:txBody>
      </p:sp>
      <p:sp>
        <p:nvSpPr>
          <p:cNvPr id="11" name="テキスト ボックス 10"/>
          <p:cNvSpPr txBox="1"/>
          <p:nvPr/>
        </p:nvSpPr>
        <p:spPr>
          <a:xfrm>
            <a:off x="5292080" y="6093296"/>
            <a:ext cx="2591728" cy="369332"/>
          </a:xfrm>
          <a:prstGeom prst="rect">
            <a:avLst/>
          </a:prstGeom>
          <a:noFill/>
        </p:spPr>
        <p:txBody>
          <a:bodyPr wrap="square" rtlCol="0">
            <a:spAutoFit/>
          </a:bodyPr>
          <a:lstStyle/>
          <a:p>
            <a:pPr algn="ctr"/>
            <a:r>
              <a:rPr kumimoji="1" lang="en-US" altLang="ja-JP" sz="1800" dirty="0" smtClean="0"/>
              <a:t>Unused resources</a:t>
            </a:r>
            <a:endParaRPr kumimoji="1" lang="ja-JP" altLang="en-US" sz="1800" dirty="0"/>
          </a:p>
        </p:txBody>
      </p:sp>
      <p:sp>
        <p:nvSpPr>
          <p:cNvPr id="12" name="タイトル 1"/>
          <p:cNvSpPr txBox="1">
            <a:spLocks/>
          </p:cNvSpPr>
          <p:nvPr/>
        </p:nvSpPr>
        <p:spPr bwMode="auto">
          <a:xfrm>
            <a:off x="179512" y="620688"/>
            <a:ext cx="2808312" cy="36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algn="l"/>
            <a:r>
              <a:rPr lang="en-US" altLang="ja-JP" sz="2000" dirty="0" smtClean="0"/>
              <a:t>III-1. DSA system</a:t>
            </a:r>
            <a:endParaRPr lang="ja-JP" altLang="en-US" sz="2000" dirty="0"/>
          </a:p>
        </p:txBody>
      </p:sp>
    </p:spTree>
    <p:extLst>
      <p:ext uri="{BB962C8B-B14F-4D97-AF65-F5344CB8AC3E}">
        <p14:creationId xmlns="" xmlns:p14="http://schemas.microsoft.com/office/powerpoint/2010/main" val="14731998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Case2: Setting &amp; Location</a:t>
            </a:r>
            <a:endParaRPr kumimoji="1" lang="ja-JP" altLang="en-US" dirty="0"/>
          </a:p>
        </p:txBody>
      </p:sp>
      <p:sp>
        <p:nvSpPr>
          <p:cNvPr id="3" name="日付プレースホルダー 2"/>
          <p:cNvSpPr>
            <a:spLocks noGrp="1"/>
          </p:cNvSpPr>
          <p:nvPr>
            <p:ph type="dt" sz="half" idx="10"/>
          </p:nvPr>
        </p:nvSpPr>
        <p:spPr/>
        <p:txBody>
          <a:bodyPr/>
          <a:lstStyle/>
          <a:p>
            <a:r>
              <a:rPr lang="en-US" altLang="ja-JP" smtClean="0"/>
              <a:t>March 2012</a:t>
            </a:r>
            <a:endParaRPr lang="en-US" altLang="ja-JP" dirty="0"/>
          </a:p>
        </p:txBody>
      </p:sp>
      <p:sp>
        <p:nvSpPr>
          <p:cNvPr id="4" name="フッター プレースホルダー 3"/>
          <p:cNvSpPr>
            <a:spLocks noGrp="1"/>
          </p:cNvSpPr>
          <p:nvPr>
            <p:ph type="ftr" sz="quarter" idx="11"/>
          </p:nvPr>
        </p:nvSpPr>
        <p:spPr/>
        <p:txBody>
          <a:bodyPr/>
          <a:lstStyle/>
          <a:p>
            <a:r>
              <a:rPr lang="en-US" altLang="ja-JP" dirty="0" smtClean="0"/>
              <a:t>Shoichi Kitazawa (ATR)</a:t>
            </a:r>
            <a:endParaRPr lang="en-US" altLang="ja-JP" dirty="0"/>
          </a:p>
        </p:txBody>
      </p:sp>
      <p:sp>
        <p:nvSpPr>
          <p:cNvPr id="5" name="スライド番号プレースホルダー 4"/>
          <p:cNvSpPr>
            <a:spLocks noGrp="1"/>
          </p:cNvSpPr>
          <p:nvPr>
            <p:ph type="sldNum" sz="quarter" idx="12"/>
          </p:nvPr>
        </p:nvSpPr>
        <p:spPr/>
        <p:txBody>
          <a:bodyPr/>
          <a:lstStyle/>
          <a:p>
            <a:r>
              <a:rPr lang="en-US" altLang="ja-JP" dirty="0" smtClean="0"/>
              <a:t>Slide </a:t>
            </a:r>
            <a:fld id="{10D1403B-40F7-4C39-A5E4-B596B4E40CAC}" type="slidenum">
              <a:rPr lang="en-US" altLang="ja-JP" smtClean="0"/>
              <a:pPr/>
              <a:t>27</a:t>
            </a:fld>
            <a:endParaRPr lang="en-US" altLang="ja-JP" dirty="0"/>
          </a:p>
        </p:txBody>
      </p:sp>
      <p:grpSp>
        <p:nvGrpSpPr>
          <p:cNvPr id="25" name="グループ化 24"/>
          <p:cNvGrpSpPr/>
          <p:nvPr/>
        </p:nvGrpSpPr>
        <p:grpSpPr>
          <a:xfrm>
            <a:off x="4563388" y="2420888"/>
            <a:ext cx="3600000" cy="3589946"/>
            <a:chOff x="5868144" y="1520499"/>
            <a:chExt cx="3600000" cy="3589946"/>
          </a:xfrm>
        </p:grpSpPr>
        <p:pic>
          <p:nvPicPr>
            <p:cNvPr id="16" name="Picture 2" descr="C:\prj\DSA\アプリ・システムコンセプト\Simulation\2011-1027_allcases_with_log\case2-4\case2-4_WiFi3ch_WiFi4ch.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868144" y="1520499"/>
              <a:ext cx="3600000" cy="3589946"/>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
          <p:nvSpPr>
            <p:cNvPr id="12" name="テキスト ボックス 11"/>
            <p:cNvSpPr txBox="1"/>
            <p:nvPr/>
          </p:nvSpPr>
          <p:spPr>
            <a:xfrm>
              <a:off x="5868144" y="1520499"/>
              <a:ext cx="857927" cy="338554"/>
            </a:xfrm>
            <a:prstGeom prst="rect">
              <a:avLst/>
            </a:prstGeom>
            <a:noFill/>
          </p:spPr>
          <p:txBody>
            <a:bodyPr wrap="none" rtlCol="0">
              <a:spAutoFit/>
            </a:bodyPr>
            <a:lstStyle/>
            <a:p>
              <a:r>
                <a:rPr kumimoji="1" lang="en-US" altLang="ja-JP" sz="1600" dirty="0" smtClean="0"/>
                <a:t>Case2-4</a:t>
              </a:r>
              <a:endParaRPr kumimoji="1" lang="ja-JP" altLang="en-US" sz="1600" dirty="0"/>
            </a:p>
          </p:txBody>
        </p:sp>
      </p:grpSp>
      <p:grpSp>
        <p:nvGrpSpPr>
          <p:cNvPr id="13" name="グループ化 12"/>
          <p:cNvGrpSpPr/>
          <p:nvPr/>
        </p:nvGrpSpPr>
        <p:grpSpPr>
          <a:xfrm>
            <a:off x="4563388" y="2420888"/>
            <a:ext cx="3600000" cy="3594959"/>
            <a:chOff x="4587477" y="2435517"/>
            <a:chExt cx="3600000" cy="3594959"/>
          </a:xfrm>
        </p:grpSpPr>
        <p:pic>
          <p:nvPicPr>
            <p:cNvPr id="15" name="Picture 2" descr="C:\prj\DSA\アプリ・システムコンセプト\Simulation\2011-1027_allcases_with_log\case2-3\case2-3_WiFi3ch_WiFi3ch.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87477" y="2435517"/>
              <a:ext cx="3600000" cy="3594959"/>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
          <p:nvSpPr>
            <p:cNvPr id="20" name="テキスト ボックス 19"/>
            <p:cNvSpPr txBox="1"/>
            <p:nvPr/>
          </p:nvSpPr>
          <p:spPr>
            <a:xfrm>
              <a:off x="4593446" y="2435517"/>
              <a:ext cx="857927" cy="338554"/>
            </a:xfrm>
            <a:prstGeom prst="rect">
              <a:avLst/>
            </a:prstGeom>
            <a:noFill/>
          </p:spPr>
          <p:txBody>
            <a:bodyPr wrap="none" rtlCol="0">
              <a:spAutoFit/>
            </a:bodyPr>
            <a:lstStyle/>
            <a:p>
              <a:r>
                <a:rPr kumimoji="1" lang="en-US" altLang="ja-JP" sz="1600" dirty="0" smtClean="0"/>
                <a:t>Case2-3</a:t>
              </a:r>
              <a:endParaRPr kumimoji="1" lang="ja-JP" altLang="en-US" sz="1600" dirty="0"/>
            </a:p>
          </p:txBody>
        </p:sp>
      </p:grpSp>
      <p:grpSp>
        <p:nvGrpSpPr>
          <p:cNvPr id="24" name="グループ化 23"/>
          <p:cNvGrpSpPr/>
          <p:nvPr/>
        </p:nvGrpSpPr>
        <p:grpSpPr>
          <a:xfrm>
            <a:off x="4563388" y="2420888"/>
            <a:ext cx="3600000" cy="3594959"/>
            <a:chOff x="262960" y="4304128"/>
            <a:chExt cx="3600000" cy="3594959"/>
          </a:xfrm>
        </p:grpSpPr>
        <p:pic>
          <p:nvPicPr>
            <p:cNvPr id="14" name="Picture 2" descr="C:\prj\DSA\アプリ・システムコンセプト\Simulation\2011-1027_allcases_with_log\case2-2\case2-2_WiFi3ch_WiFi2ch.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62960" y="4304128"/>
              <a:ext cx="3600000" cy="3594959"/>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
          <p:nvSpPr>
            <p:cNvPr id="21" name="テキスト ボックス 20"/>
            <p:cNvSpPr txBox="1"/>
            <p:nvPr/>
          </p:nvSpPr>
          <p:spPr>
            <a:xfrm>
              <a:off x="262960" y="4314351"/>
              <a:ext cx="857927" cy="338554"/>
            </a:xfrm>
            <a:prstGeom prst="rect">
              <a:avLst/>
            </a:prstGeom>
            <a:noFill/>
          </p:spPr>
          <p:txBody>
            <a:bodyPr wrap="none" rtlCol="0">
              <a:spAutoFit/>
            </a:bodyPr>
            <a:lstStyle/>
            <a:p>
              <a:r>
                <a:rPr kumimoji="1" lang="en-US" altLang="ja-JP" sz="1600" dirty="0" smtClean="0"/>
                <a:t>Case2-2</a:t>
              </a:r>
              <a:endParaRPr kumimoji="1" lang="ja-JP" altLang="en-US" sz="1600" dirty="0"/>
            </a:p>
          </p:txBody>
        </p:sp>
      </p:grpSp>
      <p:grpSp>
        <p:nvGrpSpPr>
          <p:cNvPr id="23" name="グループ化 22"/>
          <p:cNvGrpSpPr/>
          <p:nvPr/>
        </p:nvGrpSpPr>
        <p:grpSpPr>
          <a:xfrm>
            <a:off x="4563388" y="2420888"/>
            <a:ext cx="3600000" cy="3579040"/>
            <a:chOff x="1547664" y="3368268"/>
            <a:chExt cx="3600000" cy="3579040"/>
          </a:xfrm>
        </p:grpSpPr>
        <p:pic>
          <p:nvPicPr>
            <p:cNvPr id="8" name="Picture 2" descr="C:\prj\DSA\アプリ・システムコンセプト\Simulation\2011-1027_allcases_with_log\case2\case2_WiFi3ch_WiFi1ch.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547664" y="3368268"/>
              <a:ext cx="3600000" cy="3579040"/>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
          <p:nvSpPr>
            <p:cNvPr id="22" name="テキスト ボックス 21"/>
            <p:cNvSpPr txBox="1"/>
            <p:nvPr/>
          </p:nvSpPr>
          <p:spPr>
            <a:xfrm>
              <a:off x="1547664" y="3368268"/>
              <a:ext cx="857927" cy="338554"/>
            </a:xfrm>
            <a:prstGeom prst="rect">
              <a:avLst/>
            </a:prstGeom>
            <a:noFill/>
          </p:spPr>
          <p:txBody>
            <a:bodyPr wrap="none" rtlCol="0">
              <a:spAutoFit/>
            </a:bodyPr>
            <a:lstStyle/>
            <a:p>
              <a:r>
                <a:rPr kumimoji="1" lang="en-US" altLang="ja-JP" sz="1600" dirty="0" smtClean="0"/>
                <a:t>Case2-1</a:t>
              </a:r>
              <a:endParaRPr kumimoji="1" lang="ja-JP" altLang="en-US" sz="1600" dirty="0"/>
            </a:p>
          </p:txBody>
        </p:sp>
      </p:grpSp>
      <p:sp>
        <p:nvSpPr>
          <p:cNvPr id="26" name="テキスト ボックス 25"/>
          <p:cNvSpPr txBox="1"/>
          <p:nvPr/>
        </p:nvSpPr>
        <p:spPr>
          <a:xfrm>
            <a:off x="5439319" y="6084004"/>
            <a:ext cx="1872208" cy="369332"/>
          </a:xfrm>
          <a:prstGeom prst="rect">
            <a:avLst/>
          </a:prstGeom>
          <a:noFill/>
        </p:spPr>
        <p:txBody>
          <a:bodyPr wrap="square" rtlCol="0">
            <a:spAutoFit/>
          </a:bodyPr>
          <a:lstStyle/>
          <a:p>
            <a:pPr algn="ctr"/>
            <a:r>
              <a:rPr kumimoji="1" lang="en-US" altLang="ja-JP" sz="1800" dirty="0" smtClean="0"/>
              <a:t>Node location</a:t>
            </a:r>
            <a:endParaRPr kumimoji="1" lang="ja-JP" altLang="en-US" sz="1800" dirty="0"/>
          </a:p>
        </p:txBody>
      </p:sp>
      <p:sp>
        <p:nvSpPr>
          <p:cNvPr id="27" name="コンテンツ プレースホルダー 1"/>
          <p:cNvSpPr txBox="1">
            <a:spLocks/>
          </p:cNvSpPr>
          <p:nvPr/>
        </p:nvSpPr>
        <p:spPr>
          <a:xfrm>
            <a:off x="685800" y="1628800"/>
            <a:ext cx="7772400" cy="784100"/>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400" dirty="0" smtClean="0"/>
              <a:t>Adding more WLAN BSS to Case1.</a:t>
            </a:r>
          </a:p>
        </p:txBody>
      </p:sp>
      <p:pic>
        <p:nvPicPr>
          <p:cNvPr id="28674"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51520" y="2412900"/>
            <a:ext cx="3914775" cy="1590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8" name="タイトル 1"/>
          <p:cNvSpPr txBox="1">
            <a:spLocks/>
          </p:cNvSpPr>
          <p:nvPr/>
        </p:nvSpPr>
        <p:spPr bwMode="auto">
          <a:xfrm>
            <a:off x="179512" y="620688"/>
            <a:ext cx="2808312" cy="36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algn="l"/>
            <a:r>
              <a:rPr lang="en-US" altLang="ja-JP" sz="2000" dirty="0" smtClean="0"/>
              <a:t>III-1. DSA system</a:t>
            </a:r>
            <a:endParaRPr lang="ja-JP" altLang="en-US" sz="2000" dirty="0"/>
          </a:p>
        </p:txBody>
      </p:sp>
    </p:spTree>
    <p:extLst>
      <p:ext uri="{BB962C8B-B14F-4D97-AF65-F5344CB8AC3E}">
        <p14:creationId xmlns="" xmlns:p14="http://schemas.microsoft.com/office/powerpoint/2010/main" val="39609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4"/>
                                        </p:tgtEl>
                                      </p:cBhvr>
                                    </p:animEffect>
                                    <p:set>
                                      <p:cBhvr>
                                        <p:cTn id="12" dur="1" fill="hold">
                                          <p:stCondLst>
                                            <p:cond delay="499"/>
                                          </p:stCondLst>
                                        </p:cTn>
                                        <p:tgtEl>
                                          <p:spTgt spid="2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Case2: Simulation results</a:t>
            </a:r>
            <a:endParaRPr kumimoji="1" lang="ja-JP" altLang="en-US" dirty="0"/>
          </a:p>
        </p:txBody>
      </p:sp>
      <p:sp>
        <p:nvSpPr>
          <p:cNvPr id="3" name="日付プレースホルダー 2"/>
          <p:cNvSpPr>
            <a:spLocks noGrp="1"/>
          </p:cNvSpPr>
          <p:nvPr>
            <p:ph type="dt" sz="half" idx="10"/>
          </p:nvPr>
        </p:nvSpPr>
        <p:spPr/>
        <p:txBody>
          <a:bodyPr/>
          <a:lstStyle/>
          <a:p>
            <a:r>
              <a:rPr lang="en-US" altLang="ja-JP" smtClean="0"/>
              <a:t>March 2012</a:t>
            </a:r>
            <a:endParaRPr lang="en-US" altLang="ja-JP" dirty="0"/>
          </a:p>
        </p:txBody>
      </p:sp>
      <p:sp>
        <p:nvSpPr>
          <p:cNvPr id="4" name="フッター プレースホルダー 3"/>
          <p:cNvSpPr>
            <a:spLocks noGrp="1"/>
          </p:cNvSpPr>
          <p:nvPr>
            <p:ph type="ftr" sz="quarter" idx="11"/>
          </p:nvPr>
        </p:nvSpPr>
        <p:spPr/>
        <p:txBody>
          <a:bodyPr/>
          <a:lstStyle/>
          <a:p>
            <a:r>
              <a:rPr lang="en-US" altLang="ja-JP" dirty="0" smtClean="0"/>
              <a:t>Shoichi Kitazawa (ATR)</a:t>
            </a:r>
            <a:endParaRPr lang="en-US" altLang="ja-JP" dirty="0"/>
          </a:p>
        </p:txBody>
      </p:sp>
      <p:sp>
        <p:nvSpPr>
          <p:cNvPr id="5" name="スライド番号プレースホルダー 4"/>
          <p:cNvSpPr>
            <a:spLocks noGrp="1"/>
          </p:cNvSpPr>
          <p:nvPr>
            <p:ph type="sldNum" sz="quarter" idx="12"/>
          </p:nvPr>
        </p:nvSpPr>
        <p:spPr/>
        <p:txBody>
          <a:bodyPr/>
          <a:lstStyle/>
          <a:p>
            <a:r>
              <a:rPr lang="en-US" altLang="ja-JP" dirty="0" smtClean="0"/>
              <a:t>Slide </a:t>
            </a:r>
            <a:fld id="{10D1403B-40F7-4C39-A5E4-B596B4E40CAC}" type="slidenum">
              <a:rPr lang="en-US" altLang="ja-JP" smtClean="0"/>
              <a:pPr/>
              <a:t>28</a:t>
            </a:fld>
            <a:endParaRPr lang="en-US" altLang="ja-JP" dirty="0"/>
          </a:p>
        </p:txBody>
      </p:sp>
      <p:sp>
        <p:nvSpPr>
          <p:cNvPr id="9" name="テキスト ボックス 8"/>
          <p:cNvSpPr txBox="1"/>
          <p:nvPr/>
        </p:nvSpPr>
        <p:spPr>
          <a:xfrm>
            <a:off x="4860032" y="6021288"/>
            <a:ext cx="3311723" cy="338554"/>
          </a:xfrm>
          <a:prstGeom prst="rect">
            <a:avLst/>
          </a:prstGeom>
          <a:noFill/>
        </p:spPr>
        <p:txBody>
          <a:bodyPr wrap="square" rtlCol="0">
            <a:spAutoFit/>
          </a:bodyPr>
          <a:lstStyle/>
          <a:p>
            <a:pPr algn="ctr"/>
            <a:r>
              <a:rPr kumimoji="1" lang="en-US" altLang="ja-JP" sz="1600" dirty="0" smtClean="0"/>
              <a:t>Average node throughput</a:t>
            </a:r>
            <a:endParaRPr kumimoji="1" lang="ja-JP" altLang="en-US" sz="1600" dirty="0"/>
          </a:p>
        </p:txBody>
      </p:sp>
      <p:grpSp>
        <p:nvGrpSpPr>
          <p:cNvPr id="14" name="グループ化 13"/>
          <p:cNvGrpSpPr/>
          <p:nvPr/>
        </p:nvGrpSpPr>
        <p:grpSpPr>
          <a:xfrm>
            <a:off x="7164288" y="4725144"/>
            <a:ext cx="304471" cy="366663"/>
            <a:chOff x="7092280" y="4581128"/>
            <a:chExt cx="304471" cy="366663"/>
          </a:xfrm>
        </p:grpSpPr>
        <p:sp>
          <p:nvSpPr>
            <p:cNvPr id="10" name="円/楕円 9"/>
            <p:cNvSpPr/>
            <p:nvPr/>
          </p:nvSpPr>
          <p:spPr bwMode="auto">
            <a:xfrm>
              <a:off x="7092280" y="4581128"/>
              <a:ext cx="108012" cy="366663"/>
            </a:xfrm>
            <a:prstGeom prst="ellipse">
              <a:avLst/>
            </a:prstGeom>
            <a:noFill/>
            <a:ln w="1905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smtClean="0">
                <a:ln>
                  <a:noFill/>
                </a:ln>
                <a:solidFill>
                  <a:schemeClr val="tx1"/>
                </a:solidFill>
                <a:effectLst/>
                <a:latin typeface="Times New Roman" pitchFamily="18" charset="0"/>
              </a:endParaRPr>
            </a:p>
          </p:txBody>
        </p:sp>
        <p:cxnSp>
          <p:nvCxnSpPr>
            <p:cNvPr id="12" name="直線矢印コネクタ 11"/>
            <p:cNvCxnSpPr/>
            <p:nvPr/>
          </p:nvCxnSpPr>
          <p:spPr bwMode="auto">
            <a:xfrm>
              <a:off x="7144723" y="4947791"/>
              <a:ext cx="252028" cy="0"/>
            </a:xfrm>
            <a:prstGeom prst="straightConnector1">
              <a:avLst/>
            </a:prstGeom>
            <a:solidFill>
              <a:schemeClr val="accent1"/>
            </a:solidFill>
            <a:ln w="19050" cap="flat" cmpd="sng" algn="ctr">
              <a:solidFill>
                <a:schemeClr val="tx1"/>
              </a:solidFill>
              <a:prstDash val="solid"/>
              <a:round/>
              <a:headEnd type="none" w="sm" len="sm"/>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pic>
        <p:nvPicPr>
          <p:cNvPr id="276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20072" y="3070488"/>
            <a:ext cx="633413" cy="219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9" name="テキスト ボックス 18"/>
          <p:cNvSpPr txBox="1"/>
          <p:nvPr/>
        </p:nvSpPr>
        <p:spPr>
          <a:xfrm>
            <a:off x="1188320" y="1661899"/>
            <a:ext cx="6768056" cy="830997"/>
          </a:xfrm>
          <a:prstGeom prst="rect">
            <a:avLst/>
          </a:prstGeom>
          <a:noFill/>
          <a:ln w="19050">
            <a:solidFill>
              <a:srgbClr val="FF0000"/>
            </a:solidFill>
          </a:ln>
        </p:spPr>
        <p:txBody>
          <a:bodyPr wrap="square" lIns="36000" rIns="36000" rtlCol="0">
            <a:spAutoFit/>
          </a:bodyPr>
          <a:lstStyle/>
          <a:p>
            <a:r>
              <a:rPr kumimoji="1" lang="en-US" altLang="ja-JP" sz="2400" dirty="0" smtClean="0"/>
              <a:t>Average node throughput</a:t>
            </a:r>
            <a:r>
              <a:rPr kumimoji="1" lang="ja-JP" altLang="en-US" sz="2400" dirty="0" smtClean="0"/>
              <a:t> </a:t>
            </a:r>
            <a:r>
              <a:rPr kumimoji="1" lang="en-US" altLang="ja-JP" sz="2400" dirty="0" smtClean="0"/>
              <a:t>becomes </a:t>
            </a:r>
            <a:r>
              <a:rPr lang="de-DE" altLang="ja-JP" sz="2400" dirty="0" smtClean="0"/>
              <a:t>deteriorate </a:t>
            </a:r>
            <a:r>
              <a:rPr lang="en-US" altLang="ja-JP" sz="2400" dirty="0" smtClean="0"/>
              <a:t>with </a:t>
            </a:r>
            <a:r>
              <a:rPr lang="en-US" altLang="ja-JP" sz="2400" dirty="0"/>
              <a:t>the increase of </a:t>
            </a:r>
            <a:r>
              <a:rPr lang="en-US" altLang="ja-JP" sz="2400" dirty="0" smtClean="0"/>
              <a:t>number of BSS</a:t>
            </a:r>
            <a:r>
              <a:rPr kumimoji="1" lang="en-US" altLang="ja-JP" sz="2400" dirty="0" smtClean="0"/>
              <a:t>.</a:t>
            </a:r>
            <a:endParaRPr kumimoji="1" lang="ja-JP" altLang="en-US" sz="2400" dirty="0"/>
          </a:p>
        </p:txBody>
      </p:sp>
      <p:pic>
        <p:nvPicPr>
          <p:cNvPr id="8"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3888" y="3356992"/>
            <a:ext cx="2880000" cy="19791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272285" y="3293517"/>
            <a:ext cx="4548187" cy="28717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5" name="タイトル 1"/>
          <p:cNvSpPr txBox="1">
            <a:spLocks/>
          </p:cNvSpPr>
          <p:nvPr/>
        </p:nvSpPr>
        <p:spPr bwMode="auto">
          <a:xfrm>
            <a:off x="179512" y="620688"/>
            <a:ext cx="2808312" cy="36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algn="l"/>
            <a:r>
              <a:rPr lang="en-US" altLang="ja-JP" sz="2000" dirty="0" smtClean="0"/>
              <a:t>III-1. DSA system</a:t>
            </a:r>
            <a:endParaRPr lang="ja-JP" altLang="en-US" sz="2000" dirty="0"/>
          </a:p>
        </p:txBody>
      </p:sp>
    </p:spTree>
    <p:extLst>
      <p:ext uri="{BB962C8B-B14F-4D97-AF65-F5344CB8AC3E}">
        <p14:creationId xmlns="" xmlns:p14="http://schemas.microsoft.com/office/powerpoint/2010/main" val="24264339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Resource usage</a:t>
            </a:r>
            <a:endParaRPr kumimoji="1" lang="ja-JP" altLang="en-US" dirty="0"/>
          </a:p>
        </p:txBody>
      </p:sp>
      <p:sp>
        <p:nvSpPr>
          <p:cNvPr id="3" name="日付プレースホルダー 2"/>
          <p:cNvSpPr>
            <a:spLocks noGrp="1"/>
          </p:cNvSpPr>
          <p:nvPr>
            <p:ph type="dt" sz="half" idx="10"/>
          </p:nvPr>
        </p:nvSpPr>
        <p:spPr/>
        <p:txBody>
          <a:bodyPr/>
          <a:lstStyle/>
          <a:p>
            <a:r>
              <a:rPr lang="en-US" altLang="ja-JP" smtClean="0"/>
              <a:t>March 2012</a:t>
            </a:r>
            <a:endParaRPr lang="en-US" altLang="ja-JP" dirty="0"/>
          </a:p>
        </p:txBody>
      </p:sp>
      <p:sp>
        <p:nvSpPr>
          <p:cNvPr id="4" name="フッター プレースホルダー 3"/>
          <p:cNvSpPr>
            <a:spLocks noGrp="1"/>
          </p:cNvSpPr>
          <p:nvPr>
            <p:ph type="ftr" sz="quarter" idx="11"/>
          </p:nvPr>
        </p:nvSpPr>
        <p:spPr/>
        <p:txBody>
          <a:bodyPr/>
          <a:lstStyle/>
          <a:p>
            <a:r>
              <a:rPr lang="en-US" altLang="ja-JP" dirty="0" smtClean="0"/>
              <a:t>Shoichi Kitazawa (ATR)</a:t>
            </a:r>
            <a:endParaRPr lang="en-US" altLang="ja-JP" dirty="0"/>
          </a:p>
        </p:txBody>
      </p:sp>
      <p:sp>
        <p:nvSpPr>
          <p:cNvPr id="5" name="スライド番号プレースホルダー 4"/>
          <p:cNvSpPr>
            <a:spLocks noGrp="1"/>
          </p:cNvSpPr>
          <p:nvPr>
            <p:ph type="sldNum" sz="quarter" idx="12"/>
          </p:nvPr>
        </p:nvSpPr>
        <p:spPr/>
        <p:txBody>
          <a:bodyPr/>
          <a:lstStyle/>
          <a:p>
            <a:r>
              <a:rPr lang="en-US" altLang="ja-JP" dirty="0" smtClean="0"/>
              <a:t>Slide </a:t>
            </a:r>
            <a:fld id="{10D1403B-40F7-4C39-A5E4-B596B4E40CAC}" type="slidenum">
              <a:rPr lang="en-US" altLang="ja-JP" smtClean="0"/>
              <a:pPr/>
              <a:t>29</a:t>
            </a:fld>
            <a:endParaRPr lang="en-US" altLang="ja-JP" dirty="0"/>
          </a:p>
        </p:txBody>
      </p:sp>
      <p:pic>
        <p:nvPicPr>
          <p:cNvPr id="6" name="Picture 4" descr="C:\prj\DSA\アプリ・システムコンセプト\Simulation\2011-1027_allcases_with_log\case2-4\case2-4_WiFi3ch_WiFi4ch_html_files\phy_unused_l_rsc_snap_005.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4274" t="6633" r="9988"/>
          <a:stretch/>
        </p:blipFill>
        <p:spPr bwMode="auto">
          <a:xfrm>
            <a:off x="4644488" y="1988840"/>
            <a:ext cx="4320000" cy="3527085"/>
          </a:xfrm>
          <a:prstGeom prst="rect">
            <a:avLst/>
          </a:prstGeom>
          <a:noFill/>
          <a:extLst>
            <a:ext uri="{909E8E84-426E-40DD-AFC4-6F175D3DCCD1}">
              <a14:hiddenFill xmlns="" xmlns:a14="http://schemas.microsoft.com/office/drawing/2010/main">
                <a:solidFill>
                  <a:srgbClr val="FFFFFF"/>
                </a:solidFill>
              </a14:hiddenFill>
            </a:ext>
          </a:extLst>
        </p:spPr>
      </p:pic>
      <p:sp>
        <p:nvSpPr>
          <p:cNvPr id="7" name="テキスト ボックス 6"/>
          <p:cNvSpPr txBox="1"/>
          <p:nvPr/>
        </p:nvSpPr>
        <p:spPr>
          <a:xfrm>
            <a:off x="5688124" y="5589240"/>
            <a:ext cx="1872208" cy="400110"/>
          </a:xfrm>
          <a:prstGeom prst="rect">
            <a:avLst/>
          </a:prstGeom>
          <a:noFill/>
        </p:spPr>
        <p:txBody>
          <a:bodyPr wrap="square" rtlCol="0">
            <a:spAutoFit/>
          </a:bodyPr>
          <a:lstStyle/>
          <a:p>
            <a:pPr algn="ctr"/>
            <a:r>
              <a:rPr kumimoji="1" lang="en-US" altLang="ja-JP" sz="2000" dirty="0" smtClean="0"/>
              <a:t>Case2-4</a:t>
            </a:r>
            <a:endParaRPr kumimoji="1" lang="ja-JP" altLang="en-US" sz="2000" dirty="0"/>
          </a:p>
        </p:txBody>
      </p:sp>
      <p:pic>
        <p:nvPicPr>
          <p:cNvPr id="8" name="Picture 4" descr="C:\prj\DSA\アプリ・システムコンセプト\Simulation\2011-1027_allcases_with_log\case2\case2_WiFi3ch_WiFi1ch_html_files\phy_unused_l_rsc_snap_005.pn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4286" t="6652" r="9976"/>
          <a:stretch/>
        </p:blipFill>
        <p:spPr bwMode="auto">
          <a:xfrm>
            <a:off x="179512" y="1988840"/>
            <a:ext cx="4321175" cy="3528541"/>
          </a:xfrm>
          <a:prstGeom prst="rect">
            <a:avLst/>
          </a:prstGeom>
          <a:noFill/>
          <a:extLst>
            <a:ext uri="{909E8E84-426E-40DD-AFC4-6F175D3DCCD1}">
              <a14:hiddenFill xmlns="" xmlns:a14="http://schemas.microsoft.com/office/drawing/2010/main">
                <a:solidFill>
                  <a:srgbClr val="FFFFFF"/>
                </a:solidFill>
              </a14:hiddenFill>
            </a:ext>
          </a:extLst>
        </p:spPr>
      </p:pic>
      <p:sp>
        <p:nvSpPr>
          <p:cNvPr id="9" name="テキスト ボックス 8"/>
          <p:cNvSpPr txBox="1"/>
          <p:nvPr/>
        </p:nvSpPr>
        <p:spPr>
          <a:xfrm>
            <a:off x="1403995" y="5589240"/>
            <a:ext cx="1872208" cy="400110"/>
          </a:xfrm>
          <a:prstGeom prst="rect">
            <a:avLst/>
          </a:prstGeom>
          <a:noFill/>
        </p:spPr>
        <p:txBody>
          <a:bodyPr wrap="square" rtlCol="0">
            <a:spAutoFit/>
          </a:bodyPr>
          <a:lstStyle/>
          <a:p>
            <a:pPr algn="ctr"/>
            <a:r>
              <a:rPr kumimoji="1" lang="en-US" altLang="ja-JP" sz="2000" dirty="0" smtClean="0"/>
              <a:t>Case2-1</a:t>
            </a:r>
            <a:endParaRPr kumimoji="1" lang="ja-JP" altLang="en-US" sz="2000" dirty="0"/>
          </a:p>
        </p:txBody>
      </p:sp>
      <p:sp>
        <p:nvSpPr>
          <p:cNvPr id="10" name="タイトル 1"/>
          <p:cNvSpPr txBox="1">
            <a:spLocks/>
          </p:cNvSpPr>
          <p:nvPr/>
        </p:nvSpPr>
        <p:spPr bwMode="auto">
          <a:xfrm>
            <a:off x="179512" y="620688"/>
            <a:ext cx="2808312" cy="36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algn="l"/>
            <a:r>
              <a:rPr lang="en-US" altLang="ja-JP" sz="2000" dirty="0" smtClean="0"/>
              <a:t>III-1. DSA system</a:t>
            </a:r>
            <a:endParaRPr lang="ja-JP" altLang="en-US" sz="2000" dirty="0"/>
          </a:p>
        </p:txBody>
      </p:sp>
    </p:spTree>
    <p:extLst>
      <p:ext uri="{BB962C8B-B14F-4D97-AF65-F5344CB8AC3E}">
        <p14:creationId xmlns="" xmlns:p14="http://schemas.microsoft.com/office/powerpoint/2010/main" val="2818250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726976"/>
          </a:xfrm>
        </p:spPr>
        <p:txBody>
          <a:bodyPr/>
          <a:lstStyle/>
          <a:p>
            <a:r>
              <a:rPr lang="en-US" altLang="ja-JP" dirty="0"/>
              <a:t>Authors / Contributors</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BBC3A54B-52B6-4F6E-9212-922EF83326FB}" type="slidenum">
              <a:rPr lang="en-US" altLang="ja-JP" smtClean="0"/>
              <a:pPr/>
              <a:t>3</a:t>
            </a:fld>
            <a:endParaRPr lang="en-US" altLang="ja-JP"/>
          </a:p>
        </p:txBody>
      </p:sp>
      <p:graphicFrame>
        <p:nvGraphicFramePr>
          <p:cNvPr id="7" name="Table 9"/>
          <p:cNvGraphicFramePr>
            <a:graphicFrameLocks noGrp="1"/>
          </p:cNvGraphicFramePr>
          <p:nvPr>
            <p:extLst>
              <p:ext uri="{D42A27DB-BD31-4B8C-83A1-F6EECF244321}">
                <p14:modId xmlns="" xmlns:p14="http://schemas.microsoft.com/office/powerpoint/2010/main" val="1587707918"/>
              </p:ext>
            </p:extLst>
          </p:nvPr>
        </p:nvGraphicFramePr>
        <p:xfrm>
          <a:off x="611559" y="1340768"/>
          <a:ext cx="8280921" cy="5059045"/>
        </p:xfrm>
        <a:graphic>
          <a:graphicData uri="http://schemas.openxmlformats.org/drawingml/2006/table">
            <a:tbl>
              <a:tblPr/>
              <a:tblGrid>
                <a:gridCol w="2088881"/>
                <a:gridCol w="3671760"/>
                <a:gridCol w="2520280"/>
              </a:tblGrid>
              <a:tr h="212725">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1"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Authors / Contributors</a:t>
                      </a: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r>
              <a:tr h="2127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Name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Company</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email</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Shoichi Kitazawa</a:t>
                      </a:r>
                      <a:endParaRPr kumimoji="0" lang="en-US" altLang="ja-JP" sz="1600" b="1"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ATR</a:t>
                      </a:r>
                      <a:endParaRPr kumimoji="0" lang="en-US" altLang="ja-JP" sz="1600" b="1"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kitazawa@atr.jp</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600" dirty="0" smtClean="0">
                          <a:latin typeface="Times New Roman" pitchFamily="18" charset="0"/>
                          <a:ea typeface="ＭＳ Ｐゴシック" charset="-128"/>
                          <a:cs typeface="Times New Roman" pitchFamily="18" charset="0"/>
                        </a:rPr>
                        <a:t>Satoshi Tsukamoto</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a:endParaRPr lang="ja-JP" altLang="en-US" sz="16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tsukamoto@atr.jp</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600" dirty="0" smtClean="0">
                          <a:latin typeface="Times New Roman" pitchFamily="18" charset="0"/>
                          <a:ea typeface="ＭＳ Ｐゴシック" charset="-128"/>
                          <a:cs typeface="Times New Roman" pitchFamily="18" charset="0"/>
                        </a:rPr>
                        <a:t>Tomohiro </a:t>
                      </a:r>
                      <a:r>
                        <a:rPr lang="en-US" altLang="ja-JP" sz="1600" dirty="0" err="1" smtClean="0">
                          <a:latin typeface="Times New Roman" pitchFamily="18" charset="0"/>
                          <a:ea typeface="ＭＳ Ｐゴシック" charset="-128"/>
                          <a:cs typeface="Times New Roman" pitchFamily="18" charset="0"/>
                        </a:rPr>
                        <a:t>Miyasaka</a:t>
                      </a:r>
                      <a:endParaRPr lang="en-US" altLang="ja-JP" sz="1600" dirty="0" smtClean="0">
                        <a:latin typeface="Times New Roman" pitchFamily="18" charset="0"/>
                        <a:ea typeface="ＭＳ Ｐゴシック"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a:endParaRPr lang="ja-JP" altLang="en-US" sz="16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miyasaka@atr.jp</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600" dirty="0" smtClean="0">
                          <a:latin typeface="Times New Roman" pitchFamily="18" charset="0"/>
                          <a:ea typeface="ＭＳ Ｐゴシック" charset="-128"/>
                          <a:cs typeface="Times New Roman" pitchFamily="18" charset="0"/>
                        </a:rPr>
                        <a:t>Kohji Ohshima</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a:endParaRPr lang="ja-JP" altLang="en-US" sz="16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k_ohshima@atr.jp</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600" dirty="0" smtClean="0">
                          <a:latin typeface="Times New Roman" pitchFamily="18" charset="0"/>
                          <a:ea typeface="ＭＳ Ｐゴシック" charset="-128"/>
                          <a:cs typeface="Times New Roman" pitchFamily="18" charset="0"/>
                        </a:rPr>
                        <a:t>Kazuto Yano</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a:endParaRPr lang="ja-JP" altLang="en-US" sz="16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kzyano@atr.jp</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600" dirty="0" smtClean="0">
                          <a:latin typeface="Times New Roman" pitchFamily="18" charset="0"/>
                          <a:ea typeface="ＭＳ Ｐゴシック" charset="-128"/>
                          <a:cs typeface="Times New Roman" pitchFamily="18" charset="0"/>
                        </a:rPr>
                        <a:t>Narihiro </a:t>
                      </a:r>
                      <a:r>
                        <a:rPr lang="en-US" altLang="ja-JP" sz="1600" dirty="0" err="1" smtClean="0">
                          <a:latin typeface="Times New Roman" pitchFamily="18" charset="0"/>
                          <a:ea typeface="ＭＳ Ｐゴシック" charset="-128"/>
                          <a:cs typeface="Times New Roman" pitchFamily="18" charset="0"/>
                        </a:rPr>
                        <a:t>Nakamoto</a:t>
                      </a:r>
                      <a:endParaRPr lang="en-US" altLang="ja-JP" sz="1600" dirty="0" smtClean="0">
                        <a:latin typeface="Times New Roman" pitchFamily="18" charset="0"/>
                        <a:ea typeface="ＭＳ Ｐゴシック"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a:endParaRPr lang="ja-JP" altLang="en-US" sz="16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6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nakamoto_n@atr.jp</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600" dirty="0" err="1" smtClean="0">
                          <a:latin typeface="Times New Roman" pitchFamily="18" charset="0"/>
                          <a:ea typeface="ＭＳ Ｐゴシック" charset="-128"/>
                          <a:cs typeface="Times New Roman" pitchFamily="18" charset="0"/>
                        </a:rPr>
                        <a:t>Masashiro</a:t>
                      </a:r>
                      <a:r>
                        <a:rPr lang="en-US" altLang="ja-JP" sz="1600" dirty="0" smtClean="0">
                          <a:latin typeface="Times New Roman" pitchFamily="18" charset="0"/>
                          <a:ea typeface="ＭＳ Ｐゴシック" charset="-128"/>
                          <a:cs typeface="Times New Roman" pitchFamily="18" charset="0"/>
                        </a:rPr>
                        <a:t> Uno</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a:endParaRPr lang="ja-JP" altLang="en-US" sz="16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uno@atr.jp</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600" dirty="0" smtClean="0">
                          <a:latin typeface="Times New Roman" pitchFamily="18" charset="0"/>
                          <a:ea typeface="ＭＳ Ｐゴシック" charset="-128"/>
                          <a:cs typeface="Times New Roman" pitchFamily="18" charset="0"/>
                        </a:rPr>
                        <a:t>Kiyoshi Kobayashi</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a:endParaRPr lang="ja-JP" altLang="en-US" sz="16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kobayashi@atr.jp</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600" dirty="0" err="1" smtClean="0">
                          <a:latin typeface="Times New Roman" pitchFamily="18" charset="0"/>
                          <a:ea typeface="ＭＳ Ｐゴシック" charset="-128"/>
                          <a:cs typeface="Times New Roman" pitchFamily="18" charset="0"/>
                        </a:rPr>
                        <a:t>Yasuo</a:t>
                      </a:r>
                      <a:r>
                        <a:rPr lang="en-US" altLang="ja-JP" sz="1600" dirty="0" smtClean="0">
                          <a:latin typeface="Times New Roman" pitchFamily="18" charset="0"/>
                          <a:ea typeface="ＭＳ Ｐゴシック" charset="-128"/>
                          <a:cs typeface="Times New Roman" pitchFamily="18" charset="0"/>
                        </a:rPr>
                        <a:t> Suzuki</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a:endParaRPr lang="ja-JP" altLang="en-US" sz="16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ja-JP" sz="16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600" dirty="0" smtClean="0">
                          <a:latin typeface="Times New Roman" pitchFamily="18" charset="0"/>
                          <a:ea typeface="ＭＳ Ｐゴシック" charset="-128"/>
                          <a:cs typeface="Times New Roman" pitchFamily="18" charset="0"/>
                        </a:rPr>
                        <a:t>Miki Sato</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a:endParaRPr lang="ja-JP" altLang="en-US" sz="16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ja-JP" sz="16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600" dirty="0" err="1" smtClean="0">
                          <a:latin typeface="Times New Roman" pitchFamily="18" charset="0"/>
                          <a:ea typeface="ＭＳ Ｐゴシック" charset="-128"/>
                          <a:cs typeface="Times New Roman" pitchFamily="18" charset="0"/>
                        </a:rPr>
                        <a:t>Masazui</a:t>
                      </a:r>
                      <a:r>
                        <a:rPr lang="en-US" altLang="ja-JP" sz="1600" baseline="0" dirty="0" smtClean="0">
                          <a:latin typeface="Times New Roman" pitchFamily="18" charset="0"/>
                          <a:ea typeface="ＭＳ Ｐゴシック" charset="-128"/>
                          <a:cs typeface="Times New Roman" pitchFamily="18" charset="0"/>
                        </a:rPr>
                        <a:t> Ueba</a:t>
                      </a:r>
                      <a:endParaRPr lang="en-US" altLang="ja-JP" sz="1600" dirty="0" smtClean="0">
                        <a:latin typeface="Times New Roman" pitchFamily="18" charset="0"/>
                        <a:ea typeface="ＭＳ Ｐゴシック"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a:endParaRPr lang="ja-JP" altLang="en-US" sz="16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ja-JP" sz="16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a:lnSpc>
                          <a:spcPct val="80000"/>
                        </a:lnSpc>
                      </a:pPr>
                      <a:r>
                        <a:rPr lang="en-US" altLang="ja-JP" sz="1600" dirty="0" err="1" smtClean="0">
                          <a:latin typeface="Times New Roman" pitchFamily="18" charset="0"/>
                          <a:ea typeface="ＭＳ Ｐゴシック" charset="-128"/>
                          <a:cs typeface="Times New Roman" pitchFamily="18" charset="0"/>
                        </a:rPr>
                        <a:t>Mineo</a:t>
                      </a:r>
                      <a:r>
                        <a:rPr lang="en-US" altLang="ja-JP" sz="1600" dirty="0" smtClean="0">
                          <a:latin typeface="Times New Roman" pitchFamily="18" charset="0"/>
                          <a:ea typeface="ＭＳ Ｐゴシック" charset="-128"/>
                          <a:cs typeface="Times New Roman" pitchFamily="18" charset="0"/>
                        </a:rPr>
                        <a:t> </a:t>
                      </a:r>
                      <a:r>
                        <a:rPr lang="en-US" altLang="ja-JP" sz="1600" dirty="0" err="1" smtClean="0">
                          <a:latin typeface="Times New Roman" pitchFamily="18" charset="0"/>
                          <a:ea typeface="ＭＳ Ｐゴシック" charset="-128"/>
                          <a:cs typeface="Times New Roman" pitchFamily="18" charset="0"/>
                        </a:rPr>
                        <a:t>Takai</a:t>
                      </a:r>
                      <a:endParaRPr lang="en-US" altLang="ja-JP" sz="1600" dirty="0">
                        <a:latin typeface="Times New Roman" pitchFamily="18" charset="0"/>
                        <a:ea typeface="ＭＳ Ｐゴシック"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5">
                  <a:txBody>
                    <a:bodyPr/>
                    <a:lstStyle/>
                    <a:p>
                      <a:pPr algn="l"/>
                      <a:r>
                        <a:rPr lang="de-DE" altLang="ja-JP" sz="1600" dirty="0" smtClean="0">
                          <a:latin typeface="Times New Roman" pitchFamily="18" charset="0"/>
                          <a:cs typeface="Times New Roman" pitchFamily="18" charset="0"/>
                        </a:rPr>
                        <a:t>UCLA Computer Science Department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mineo@cs.ucla.edu</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600" dirty="0" err="1" smtClean="0">
                          <a:latin typeface="Times New Roman" pitchFamily="18" charset="0"/>
                          <a:ea typeface="ＭＳ Ｐゴシック" charset="-128"/>
                          <a:cs typeface="Times New Roman" pitchFamily="18" charset="0"/>
                        </a:rPr>
                        <a:t>Jitin</a:t>
                      </a:r>
                      <a:r>
                        <a:rPr lang="en-US" altLang="ja-JP" sz="1600" dirty="0" smtClean="0">
                          <a:latin typeface="Times New Roman" pitchFamily="18" charset="0"/>
                          <a:ea typeface="ＭＳ Ｐゴシック" charset="-128"/>
                          <a:cs typeface="Times New Roman" pitchFamily="18" charset="0"/>
                        </a:rPr>
                        <a:t> Bajaj</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algn="l"/>
                      <a:endParaRPr lang="ja-JP" altLang="en-US" sz="16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ja-JP" sz="16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600" dirty="0" err="1" smtClean="0">
                          <a:latin typeface="Times New Roman" pitchFamily="18" charset="0"/>
                          <a:ea typeface="ＭＳ Ｐゴシック" charset="-128"/>
                          <a:cs typeface="Times New Roman" pitchFamily="18" charset="0"/>
                        </a:rPr>
                        <a:t>Wooseong</a:t>
                      </a:r>
                      <a:r>
                        <a:rPr lang="en-US" altLang="ja-JP" sz="1600" dirty="0" smtClean="0">
                          <a:latin typeface="Times New Roman" pitchFamily="18" charset="0"/>
                          <a:ea typeface="ＭＳ Ｐゴシック" charset="-128"/>
                          <a:cs typeface="Times New Roman" pitchFamily="18" charset="0"/>
                        </a:rPr>
                        <a:t> Kim</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algn="l"/>
                      <a:endParaRPr lang="ja-JP" altLang="en-US" sz="16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ja-JP" sz="16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600" dirty="0" smtClean="0">
                          <a:latin typeface="Times New Roman" pitchFamily="18" charset="0"/>
                          <a:ea typeface="ＭＳ Ｐゴシック" charset="-128"/>
                          <a:cs typeface="Times New Roman" pitchFamily="18" charset="0"/>
                        </a:rPr>
                        <a:t>Brian Choi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algn="l"/>
                      <a:endParaRPr lang="ja-JP" altLang="en-US" sz="16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ja-JP" sz="16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600" dirty="0" smtClean="0">
                          <a:latin typeface="Times New Roman" pitchFamily="18" charset="0"/>
                          <a:ea typeface="ＭＳ Ｐゴシック" charset="-128"/>
                          <a:cs typeface="Times New Roman" pitchFamily="18" charset="0"/>
                        </a:rPr>
                        <a:t>Mario </a:t>
                      </a:r>
                      <a:r>
                        <a:rPr lang="en-US" altLang="ja-JP" sz="1600" dirty="0" err="1" smtClean="0">
                          <a:latin typeface="Times New Roman" pitchFamily="18" charset="0"/>
                          <a:ea typeface="ＭＳ Ｐゴシック" charset="-128"/>
                          <a:cs typeface="Times New Roman" pitchFamily="18" charset="0"/>
                        </a:rPr>
                        <a:t>Gerla</a:t>
                      </a:r>
                      <a:endParaRPr lang="en-US" altLang="ja-JP" sz="1600" dirty="0" smtClean="0">
                        <a:latin typeface="Times New Roman" pitchFamily="18" charset="0"/>
                        <a:ea typeface="ＭＳ Ｐゴシック"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algn="l"/>
                      <a:endParaRPr lang="ja-JP" altLang="en-US" sz="16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ja-JP" sz="16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600" dirty="0" smtClean="0">
                          <a:latin typeface="Times New Roman" pitchFamily="18" charset="0"/>
                          <a:ea typeface="ＭＳ Ｐゴシック" charset="-128"/>
                          <a:cs typeface="Times New Roman" pitchFamily="18" charset="0"/>
                        </a:rPr>
                        <a:t>Bob Conley</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a:r>
                        <a:rPr lang="de-DE" altLang="ja-JP" sz="1600" dirty="0" smtClean="0">
                          <a:latin typeface="Times New Roman" pitchFamily="18" charset="0"/>
                          <a:cs typeface="Times New Roman" pitchFamily="18" charset="0"/>
                        </a:rPr>
                        <a:t>Eigen Wireless</a:t>
                      </a:r>
                      <a:endParaRPr lang="ja-JP" altLang="en-US" sz="16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bconley@eigenwireless.com</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600" dirty="0" smtClean="0">
                          <a:latin typeface="Times New Roman" pitchFamily="18" charset="0"/>
                          <a:ea typeface="ＭＳ Ｐゴシック" charset="-128"/>
                          <a:cs typeface="Times New Roman" pitchFamily="18" charset="0"/>
                        </a:rPr>
                        <a:t>Steven </a:t>
                      </a:r>
                      <a:r>
                        <a:rPr lang="en-US" altLang="ja-JP" sz="1600" dirty="0" err="1" smtClean="0">
                          <a:latin typeface="Times New Roman" pitchFamily="18" charset="0"/>
                          <a:ea typeface="ＭＳ Ｐゴシック" charset="-128"/>
                          <a:cs typeface="Times New Roman" pitchFamily="18" charset="0"/>
                        </a:rPr>
                        <a:t>Schennum</a:t>
                      </a:r>
                      <a:endParaRPr lang="en-US" altLang="ja-JP" sz="1600" dirty="0" smtClean="0">
                        <a:latin typeface="Times New Roman" pitchFamily="18" charset="0"/>
                        <a:ea typeface="ＭＳ Ｐゴシック"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a:r>
                        <a:rPr lang="de-DE" altLang="ja-JP" sz="1600" dirty="0" smtClean="0">
                          <a:latin typeface="Times New Roman" pitchFamily="18" charset="0"/>
                          <a:cs typeface="Times New Roman" pitchFamily="18" charset="0"/>
                        </a:rPr>
                        <a:t>Gonzaga University</a:t>
                      </a:r>
                      <a:endParaRPr lang="ja-JP" altLang="en-US" sz="16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schennum@gonzaga.edu</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600" dirty="0" err="1" smtClean="0">
                          <a:latin typeface="Times New Roman" pitchFamily="18" charset="0"/>
                          <a:ea typeface="ＭＳ Ｐゴシック" charset="-128"/>
                          <a:cs typeface="Times New Roman" pitchFamily="18" charset="0"/>
                        </a:rPr>
                        <a:t>Yukimasa</a:t>
                      </a:r>
                      <a:r>
                        <a:rPr lang="en-US" altLang="ja-JP" sz="1600" dirty="0" smtClean="0">
                          <a:latin typeface="Times New Roman" pitchFamily="18" charset="0"/>
                          <a:ea typeface="ＭＳ Ｐゴシック" charset="-128"/>
                          <a:cs typeface="Times New Roman" pitchFamily="18" charset="0"/>
                        </a:rPr>
                        <a:t> Nagai</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a:r>
                        <a:rPr lang="en-US" altLang="ja-JP" sz="1600" dirty="0" smtClean="0">
                          <a:latin typeface="Times New Roman" pitchFamily="18" charset="0"/>
                          <a:cs typeface="Times New Roman" pitchFamily="18" charset="0"/>
                        </a:rPr>
                        <a:t>Mitsubishi Electric</a:t>
                      </a:r>
                      <a:endParaRPr lang="ja-JP" altLang="en-US" sz="16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ja-JP" sz="16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 xmlns:p14="http://schemas.microsoft.com/office/powerpoint/2010/main" val="4562323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p:cNvGrpSpPr/>
          <p:nvPr/>
        </p:nvGrpSpPr>
        <p:grpSpPr>
          <a:xfrm>
            <a:off x="4563388" y="2407777"/>
            <a:ext cx="3608612" cy="3605050"/>
            <a:chOff x="4563388" y="2407777"/>
            <a:chExt cx="3608612" cy="3605050"/>
          </a:xfrm>
        </p:grpSpPr>
        <p:pic>
          <p:nvPicPr>
            <p:cNvPr id="17" name="Picture 2" descr="C:\prj\DSA\アプリ・システムコンセプト\Simulation\2011-1027_allcases_with_log\case4-4\case4-4_WiFi3ch_BT4ch.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0" y="2407777"/>
              <a:ext cx="3600000" cy="3605050"/>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
          <p:nvSpPr>
            <p:cNvPr id="20" name="テキスト ボックス 19"/>
            <p:cNvSpPr txBox="1"/>
            <p:nvPr/>
          </p:nvSpPr>
          <p:spPr>
            <a:xfrm>
              <a:off x="4563388" y="2420888"/>
              <a:ext cx="857927" cy="338554"/>
            </a:xfrm>
            <a:prstGeom prst="rect">
              <a:avLst/>
            </a:prstGeom>
            <a:noFill/>
          </p:spPr>
          <p:txBody>
            <a:bodyPr wrap="none" rtlCol="0">
              <a:spAutoFit/>
            </a:bodyPr>
            <a:lstStyle/>
            <a:p>
              <a:r>
                <a:rPr kumimoji="1" lang="en-US" altLang="ja-JP" sz="1600" dirty="0" smtClean="0"/>
                <a:t>Case3-4</a:t>
              </a:r>
              <a:endParaRPr kumimoji="1" lang="ja-JP" altLang="en-US" sz="1600" dirty="0"/>
            </a:p>
          </p:txBody>
        </p:sp>
      </p:grpSp>
      <p:sp>
        <p:nvSpPr>
          <p:cNvPr id="2" name="タイトル 1"/>
          <p:cNvSpPr>
            <a:spLocks noGrp="1"/>
          </p:cNvSpPr>
          <p:nvPr>
            <p:ph type="title"/>
          </p:nvPr>
        </p:nvSpPr>
        <p:spPr/>
        <p:txBody>
          <a:bodyPr/>
          <a:lstStyle/>
          <a:p>
            <a:r>
              <a:rPr lang="en-US" altLang="ja-JP" dirty="0"/>
              <a:t>Case3</a:t>
            </a:r>
            <a:r>
              <a:rPr lang="en-US" altLang="ja-JP" dirty="0" smtClean="0"/>
              <a:t>: </a:t>
            </a:r>
            <a:r>
              <a:rPr lang="en-US" altLang="ja-JP" dirty="0"/>
              <a:t>Setting &amp; Location</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March 2012</a:t>
            </a:r>
            <a:endParaRPr lang="en-US" altLang="ja-JP" dirty="0"/>
          </a:p>
        </p:txBody>
      </p:sp>
      <p:sp>
        <p:nvSpPr>
          <p:cNvPr id="5" name="フッター プレースホルダー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smtClean="0"/>
              <a:t>Slide </a:t>
            </a:r>
            <a:fld id="{5CA2EE14-C122-4D9A-9D36-15EA92E7C385}" type="slidenum">
              <a:rPr lang="en-US" altLang="ja-JP" smtClean="0"/>
              <a:pPr/>
              <a:t>30</a:t>
            </a:fld>
            <a:endParaRPr lang="en-US" altLang="ja-JP" dirty="0"/>
          </a:p>
        </p:txBody>
      </p:sp>
      <p:sp>
        <p:nvSpPr>
          <p:cNvPr id="11" name="テキスト ボックス 10"/>
          <p:cNvSpPr txBox="1"/>
          <p:nvPr/>
        </p:nvSpPr>
        <p:spPr>
          <a:xfrm>
            <a:off x="5439319" y="6084004"/>
            <a:ext cx="1872208" cy="369332"/>
          </a:xfrm>
          <a:prstGeom prst="rect">
            <a:avLst/>
          </a:prstGeom>
          <a:noFill/>
        </p:spPr>
        <p:txBody>
          <a:bodyPr wrap="square" rtlCol="0">
            <a:spAutoFit/>
          </a:bodyPr>
          <a:lstStyle/>
          <a:p>
            <a:pPr algn="ctr"/>
            <a:r>
              <a:rPr kumimoji="1" lang="en-US" altLang="ja-JP" sz="1800" dirty="0" smtClean="0"/>
              <a:t>Node location</a:t>
            </a:r>
            <a:endParaRPr kumimoji="1" lang="ja-JP" altLang="en-US" sz="1800" dirty="0"/>
          </a:p>
        </p:txBody>
      </p:sp>
      <p:pic>
        <p:nvPicPr>
          <p:cNvPr id="286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1520" y="2415344"/>
            <a:ext cx="3914775" cy="1590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22" name="グループ化 21"/>
          <p:cNvGrpSpPr/>
          <p:nvPr/>
        </p:nvGrpSpPr>
        <p:grpSpPr>
          <a:xfrm>
            <a:off x="4572000" y="2415344"/>
            <a:ext cx="3608612" cy="3589916"/>
            <a:chOff x="4563388" y="2415344"/>
            <a:chExt cx="3608612" cy="3589916"/>
          </a:xfrm>
        </p:grpSpPr>
        <p:pic>
          <p:nvPicPr>
            <p:cNvPr id="23" name="Picture 2" descr="C:\prj\DSA\アプリ・システムコンセプト\Simulation\2011-1027_allcases_with_log\case4-3\case4-3_WiFi3ch_BT3ch.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72000" y="2415344"/>
              <a:ext cx="3600000" cy="3589916"/>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
          <p:nvSpPr>
            <p:cNvPr id="24" name="テキスト ボックス 23"/>
            <p:cNvSpPr txBox="1"/>
            <p:nvPr/>
          </p:nvSpPr>
          <p:spPr>
            <a:xfrm>
              <a:off x="4563388" y="2420888"/>
              <a:ext cx="857927" cy="338554"/>
            </a:xfrm>
            <a:prstGeom prst="rect">
              <a:avLst/>
            </a:prstGeom>
            <a:noFill/>
          </p:spPr>
          <p:txBody>
            <a:bodyPr wrap="none" rtlCol="0">
              <a:spAutoFit/>
            </a:bodyPr>
            <a:lstStyle/>
            <a:p>
              <a:r>
                <a:rPr kumimoji="1" lang="en-US" altLang="ja-JP" sz="1600" dirty="0" smtClean="0"/>
                <a:t>Case3-3</a:t>
              </a:r>
              <a:endParaRPr kumimoji="1" lang="ja-JP" altLang="en-US" sz="1600" dirty="0"/>
            </a:p>
          </p:txBody>
        </p:sp>
      </p:grpSp>
      <p:grpSp>
        <p:nvGrpSpPr>
          <p:cNvPr id="25" name="グループ化 24"/>
          <p:cNvGrpSpPr/>
          <p:nvPr/>
        </p:nvGrpSpPr>
        <p:grpSpPr>
          <a:xfrm>
            <a:off x="4565982" y="2415315"/>
            <a:ext cx="3612035" cy="3589945"/>
            <a:chOff x="4563388" y="2415330"/>
            <a:chExt cx="3612035" cy="3589945"/>
          </a:xfrm>
        </p:grpSpPr>
        <p:pic>
          <p:nvPicPr>
            <p:cNvPr id="26" name="Picture 2" descr="C:\prj\DSA\アプリ・システムコンセプト\Simulation\2011-1027_allcases_with_log\case4-2\case4-2_WiFi3ch_BT2ch.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575423" y="2415330"/>
              <a:ext cx="3600000" cy="3589945"/>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
          <p:nvSpPr>
            <p:cNvPr id="27" name="テキスト ボックス 26"/>
            <p:cNvSpPr txBox="1"/>
            <p:nvPr/>
          </p:nvSpPr>
          <p:spPr>
            <a:xfrm>
              <a:off x="4563388" y="2420888"/>
              <a:ext cx="857927" cy="338554"/>
            </a:xfrm>
            <a:prstGeom prst="rect">
              <a:avLst/>
            </a:prstGeom>
            <a:noFill/>
          </p:spPr>
          <p:txBody>
            <a:bodyPr wrap="none" rtlCol="0">
              <a:spAutoFit/>
            </a:bodyPr>
            <a:lstStyle/>
            <a:p>
              <a:r>
                <a:rPr kumimoji="1" lang="en-US" altLang="ja-JP" sz="1600" dirty="0" smtClean="0"/>
                <a:t>Case3-2</a:t>
              </a:r>
              <a:endParaRPr kumimoji="1" lang="ja-JP" altLang="en-US" sz="1600" dirty="0"/>
            </a:p>
          </p:txBody>
        </p:sp>
      </p:grpSp>
      <p:grpSp>
        <p:nvGrpSpPr>
          <p:cNvPr id="7" name="グループ化 6"/>
          <p:cNvGrpSpPr/>
          <p:nvPr/>
        </p:nvGrpSpPr>
        <p:grpSpPr>
          <a:xfrm>
            <a:off x="4559965" y="2401994"/>
            <a:ext cx="3612035" cy="3610528"/>
            <a:chOff x="4563388" y="2405038"/>
            <a:chExt cx="3612035" cy="3610528"/>
          </a:xfrm>
        </p:grpSpPr>
        <p:pic>
          <p:nvPicPr>
            <p:cNvPr id="8" name="Picture 4" descr="C:\prj\DSA\アプリ・システムコンセプト\Simulation\2011-1027_allcases_with_log\case4\case4_WiFi3ch_BT.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575423" y="2405038"/>
              <a:ext cx="3600000" cy="3610528"/>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
          <p:nvSpPr>
            <p:cNvPr id="14" name="テキスト ボックス 13"/>
            <p:cNvSpPr txBox="1"/>
            <p:nvPr/>
          </p:nvSpPr>
          <p:spPr>
            <a:xfrm>
              <a:off x="4563388" y="2420888"/>
              <a:ext cx="857927" cy="338554"/>
            </a:xfrm>
            <a:prstGeom prst="rect">
              <a:avLst/>
            </a:prstGeom>
            <a:noFill/>
          </p:spPr>
          <p:txBody>
            <a:bodyPr wrap="none" rtlCol="0">
              <a:spAutoFit/>
            </a:bodyPr>
            <a:lstStyle/>
            <a:p>
              <a:r>
                <a:rPr kumimoji="1" lang="en-US" altLang="ja-JP" sz="1600" dirty="0" smtClean="0"/>
                <a:t>Case3-1</a:t>
              </a:r>
              <a:endParaRPr kumimoji="1" lang="ja-JP" altLang="en-US" sz="1600" dirty="0"/>
            </a:p>
          </p:txBody>
        </p:sp>
      </p:grpSp>
      <p:sp>
        <p:nvSpPr>
          <p:cNvPr id="32" name="コンテンツ プレースホルダー 1"/>
          <p:cNvSpPr txBox="1">
            <a:spLocks/>
          </p:cNvSpPr>
          <p:nvPr/>
        </p:nvSpPr>
        <p:spPr>
          <a:xfrm>
            <a:off x="685800" y="1628800"/>
            <a:ext cx="7772400" cy="784100"/>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400" dirty="0" smtClean="0"/>
              <a:t>Adding Bluetooth piconet to Case1.</a:t>
            </a:r>
          </a:p>
        </p:txBody>
      </p:sp>
      <p:sp>
        <p:nvSpPr>
          <p:cNvPr id="21" name="タイトル 1"/>
          <p:cNvSpPr txBox="1">
            <a:spLocks/>
          </p:cNvSpPr>
          <p:nvPr/>
        </p:nvSpPr>
        <p:spPr bwMode="auto">
          <a:xfrm>
            <a:off x="179512" y="620688"/>
            <a:ext cx="2808312" cy="36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algn="l"/>
            <a:r>
              <a:rPr lang="en-US" altLang="ja-JP" sz="2000" dirty="0" smtClean="0"/>
              <a:t>III-1. DSA system</a:t>
            </a:r>
            <a:endParaRPr lang="ja-JP" altLang="en-US" sz="2000" dirty="0"/>
          </a:p>
        </p:txBody>
      </p:sp>
    </p:spTree>
    <p:extLst>
      <p:ext uri="{BB962C8B-B14F-4D97-AF65-F5344CB8AC3E}">
        <p14:creationId xmlns="" xmlns:p14="http://schemas.microsoft.com/office/powerpoint/2010/main" val="241626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5"/>
                                        </p:tgtEl>
                                      </p:cBhvr>
                                    </p:animEffect>
                                    <p:set>
                                      <p:cBhvr>
                                        <p:cTn id="12" dur="1" fill="hold">
                                          <p:stCondLst>
                                            <p:cond delay="499"/>
                                          </p:stCondLst>
                                        </p:cTn>
                                        <p:tgtEl>
                                          <p:spTgt spid="2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2"/>
                                        </p:tgtEl>
                                      </p:cBhvr>
                                    </p:animEffect>
                                    <p:set>
                                      <p:cBhvr>
                                        <p:cTn id="17"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Case3:</a:t>
            </a:r>
            <a:r>
              <a:rPr lang="en-US" altLang="ja-JP" dirty="0" smtClean="0"/>
              <a:t> </a:t>
            </a:r>
            <a:r>
              <a:rPr lang="en-US" altLang="ja-JP" dirty="0"/>
              <a:t>Simulation results</a:t>
            </a:r>
            <a:endParaRPr kumimoji="1" lang="ja-JP" altLang="en-US" dirty="0"/>
          </a:p>
        </p:txBody>
      </p:sp>
      <p:sp>
        <p:nvSpPr>
          <p:cNvPr id="3" name="日付プレースホルダー 2"/>
          <p:cNvSpPr>
            <a:spLocks noGrp="1"/>
          </p:cNvSpPr>
          <p:nvPr>
            <p:ph type="dt" sz="half" idx="10"/>
          </p:nvPr>
        </p:nvSpPr>
        <p:spPr/>
        <p:txBody>
          <a:bodyPr/>
          <a:lstStyle/>
          <a:p>
            <a:r>
              <a:rPr lang="en-US" altLang="ja-JP" smtClean="0"/>
              <a:t>March 2012</a:t>
            </a:r>
            <a:endParaRPr lang="en-US" altLang="ja-JP" dirty="0"/>
          </a:p>
        </p:txBody>
      </p:sp>
      <p:sp>
        <p:nvSpPr>
          <p:cNvPr id="4" name="フッター プレースホルダー 3"/>
          <p:cNvSpPr>
            <a:spLocks noGrp="1"/>
          </p:cNvSpPr>
          <p:nvPr>
            <p:ph type="ftr" sz="quarter" idx="11"/>
          </p:nvPr>
        </p:nvSpPr>
        <p:spPr/>
        <p:txBody>
          <a:bodyPr/>
          <a:lstStyle/>
          <a:p>
            <a:r>
              <a:rPr lang="en-US" altLang="ja-JP" dirty="0" smtClean="0"/>
              <a:t>Shoichi Kitazawa (ATR)</a:t>
            </a:r>
            <a:endParaRPr lang="en-US" altLang="ja-JP" dirty="0"/>
          </a:p>
        </p:txBody>
      </p:sp>
      <p:sp>
        <p:nvSpPr>
          <p:cNvPr id="5" name="スライド番号プレースホルダー 4"/>
          <p:cNvSpPr>
            <a:spLocks noGrp="1"/>
          </p:cNvSpPr>
          <p:nvPr>
            <p:ph type="sldNum" sz="quarter" idx="12"/>
          </p:nvPr>
        </p:nvSpPr>
        <p:spPr/>
        <p:txBody>
          <a:bodyPr/>
          <a:lstStyle/>
          <a:p>
            <a:r>
              <a:rPr lang="en-US" altLang="ja-JP" dirty="0" smtClean="0"/>
              <a:t>Slide </a:t>
            </a:r>
            <a:fld id="{10D1403B-40F7-4C39-A5E4-B596B4E40CAC}" type="slidenum">
              <a:rPr lang="en-US" altLang="ja-JP" smtClean="0"/>
              <a:pPr/>
              <a:t>31</a:t>
            </a:fld>
            <a:endParaRPr lang="en-US" altLang="ja-JP" dirty="0"/>
          </a:p>
        </p:txBody>
      </p:sp>
      <p:sp>
        <p:nvSpPr>
          <p:cNvPr id="6" name="テキスト ボックス 5"/>
          <p:cNvSpPr txBox="1"/>
          <p:nvPr/>
        </p:nvSpPr>
        <p:spPr>
          <a:xfrm>
            <a:off x="792194" y="1661899"/>
            <a:ext cx="7560406" cy="830997"/>
          </a:xfrm>
          <a:prstGeom prst="rect">
            <a:avLst/>
          </a:prstGeom>
          <a:noFill/>
          <a:ln w="19050">
            <a:solidFill>
              <a:srgbClr val="FF0000"/>
            </a:solidFill>
          </a:ln>
        </p:spPr>
        <p:txBody>
          <a:bodyPr wrap="square" rtlCol="0">
            <a:spAutoFit/>
          </a:bodyPr>
          <a:lstStyle/>
          <a:p>
            <a:r>
              <a:rPr lang="en-US" altLang="ja-JP" sz="2400" dirty="0" smtClean="0"/>
              <a:t>The </a:t>
            </a:r>
            <a:r>
              <a:rPr lang="en-US" altLang="ja-JP" sz="2400" dirty="0"/>
              <a:t>u</a:t>
            </a:r>
            <a:r>
              <a:rPr lang="en-US" altLang="ja-JP" sz="2400" dirty="0" smtClean="0"/>
              <a:t>nused resource ratio increase according to increase of BT node. </a:t>
            </a:r>
            <a:endParaRPr kumimoji="1" lang="ja-JP" altLang="en-US" sz="2400" dirty="0"/>
          </a:p>
        </p:txBody>
      </p:sp>
      <p:sp>
        <p:nvSpPr>
          <p:cNvPr id="11" name="テキスト ボックス 10"/>
          <p:cNvSpPr txBox="1"/>
          <p:nvPr/>
        </p:nvSpPr>
        <p:spPr>
          <a:xfrm>
            <a:off x="4860032" y="6021288"/>
            <a:ext cx="3311723" cy="338554"/>
          </a:xfrm>
          <a:prstGeom prst="rect">
            <a:avLst/>
          </a:prstGeom>
          <a:noFill/>
        </p:spPr>
        <p:txBody>
          <a:bodyPr wrap="square" rtlCol="0">
            <a:spAutoFit/>
          </a:bodyPr>
          <a:lstStyle/>
          <a:p>
            <a:pPr algn="ctr"/>
            <a:r>
              <a:rPr kumimoji="1" lang="en-US" altLang="ja-JP" sz="1600" dirty="0" smtClean="0"/>
              <a:t>Average node throughput</a:t>
            </a:r>
            <a:endParaRPr kumimoji="1" lang="ja-JP" altLang="en-US" sz="1600" dirty="0"/>
          </a:p>
        </p:txBody>
      </p:sp>
      <p:grpSp>
        <p:nvGrpSpPr>
          <p:cNvPr id="12" name="グループ化 11"/>
          <p:cNvGrpSpPr/>
          <p:nvPr/>
        </p:nvGrpSpPr>
        <p:grpSpPr>
          <a:xfrm>
            <a:off x="6375970" y="4375512"/>
            <a:ext cx="304471" cy="366663"/>
            <a:chOff x="7092280" y="4581128"/>
            <a:chExt cx="304471" cy="366663"/>
          </a:xfrm>
        </p:grpSpPr>
        <p:sp>
          <p:nvSpPr>
            <p:cNvPr id="13" name="円/楕円 12"/>
            <p:cNvSpPr/>
            <p:nvPr/>
          </p:nvSpPr>
          <p:spPr bwMode="auto">
            <a:xfrm>
              <a:off x="7092280" y="4581128"/>
              <a:ext cx="108012" cy="366663"/>
            </a:xfrm>
            <a:prstGeom prst="ellipse">
              <a:avLst/>
            </a:prstGeom>
            <a:noFill/>
            <a:ln w="1905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smtClean="0">
                <a:ln>
                  <a:noFill/>
                </a:ln>
                <a:solidFill>
                  <a:schemeClr val="tx1"/>
                </a:solidFill>
                <a:effectLst/>
                <a:latin typeface="Times New Roman" pitchFamily="18" charset="0"/>
              </a:endParaRPr>
            </a:p>
          </p:txBody>
        </p:sp>
        <p:cxnSp>
          <p:nvCxnSpPr>
            <p:cNvPr id="14" name="直線矢印コネクタ 13"/>
            <p:cNvCxnSpPr/>
            <p:nvPr/>
          </p:nvCxnSpPr>
          <p:spPr bwMode="auto">
            <a:xfrm>
              <a:off x="7144723" y="4947791"/>
              <a:ext cx="252028" cy="0"/>
            </a:xfrm>
            <a:prstGeom prst="straightConnector1">
              <a:avLst/>
            </a:prstGeom>
            <a:solidFill>
              <a:schemeClr val="accent1"/>
            </a:solidFill>
            <a:ln w="19050" cap="flat" cmpd="sng" algn="ctr">
              <a:solidFill>
                <a:schemeClr val="tx1"/>
              </a:solidFill>
              <a:prstDash val="solid"/>
              <a:round/>
              <a:headEnd type="none" w="sm" len="sm"/>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pic>
        <p:nvPicPr>
          <p:cNvPr id="286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54575" y="3059559"/>
            <a:ext cx="1317625" cy="225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83568" y="3356992"/>
            <a:ext cx="2880000" cy="19791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283968" y="3284984"/>
            <a:ext cx="4572000" cy="28527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5" name="タイトル 1"/>
          <p:cNvSpPr txBox="1">
            <a:spLocks/>
          </p:cNvSpPr>
          <p:nvPr/>
        </p:nvSpPr>
        <p:spPr bwMode="auto">
          <a:xfrm>
            <a:off x="179512" y="620688"/>
            <a:ext cx="2808312" cy="36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algn="l"/>
            <a:r>
              <a:rPr lang="en-US" altLang="ja-JP" sz="2000" dirty="0" smtClean="0"/>
              <a:t>III-1. DSA system</a:t>
            </a:r>
            <a:endParaRPr lang="ja-JP" altLang="en-US" sz="2000" dirty="0"/>
          </a:p>
        </p:txBody>
      </p:sp>
    </p:spTree>
    <p:extLst>
      <p:ext uri="{BB962C8B-B14F-4D97-AF65-F5344CB8AC3E}">
        <p14:creationId xmlns="" xmlns:p14="http://schemas.microsoft.com/office/powerpoint/2010/main" val="10169081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Resource usage</a:t>
            </a:r>
            <a:endParaRPr kumimoji="1" lang="ja-JP" altLang="en-US" dirty="0"/>
          </a:p>
        </p:txBody>
      </p:sp>
      <p:sp>
        <p:nvSpPr>
          <p:cNvPr id="3" name="日付プレースホルダー 2"/>
          <p:cNvSpPr>
            <a:spLocks noGrp="1"/>
          </p:cNvSpPr>
          <p:nvPr>
            <p:ph type="dt" sz="half" idx="10"/>
          </p:nvPr>
        </p:nvSpPr>
        <p:spPr/>
        <p:txBody>
          <a:bodyPr/>
          <a:lstStyle/>
          <a:p>
            <a:r>
              <a:rPr lang="en-US" altLang="ja-JP" smtClean="0"/>
              <a:t>March 2012</a:t>
            </a:r>
            <a:endParaRPr lang="en-US" altLang="ja-JP" dirty="0"/>
          </a:p>
        </p:txBody>
      </p:sp>
      <p:sp>
        <p:nvSpPr>
          <p:cNvPr id="4" name="フッター プレースホルダー 3"/>
          <p:cNvSpPr>
            <a:spLocks noGrp="1"/>
          </p:cNvSpPr>
          <p:nvPr>
            <p:ph type="ftr" sz="quarter" idx="11"/>
          </p:nvPr>
        </p:nvSpPr>
        <p:spPr/>
        <p:txBody>
          <a:bodyPr/>
          <a:lstStyle/>
          <a:p>
            <a:r>
              <a:rPr lang="en-US" altLang="ja-JP" dirty="0" smtClean="0"/>
              <a:t>Shoichi Kitazawa (ATR)</a:t>
            </a:r>
            <a:endParaRPr lang="en-US" altLang="ja-JP" dirty="0"/>
          </a:p>
        </p:txBody>
      </p:sp>
      <p:sp>
        <p:nvSpPr>
          <p:cNvPr id="5" name="スライド番号プレースホルダー 4"/>
          <p:cNvSpPr>
            <a:spLocks noGrp="1"/>
          </p:cNvSpPr>
          <p:nvPr>
            <p:ph type="sldNum" sz="quarter" idx="12"/>
          </p:nvPr>
        </p:nvSpPr>
        <p:spPr/>
        <p:txBody>
          <a:bodyPr/>
          <a:lstStyle/>
          <a:p>
            <a:r>
              <a:rPr lang="en-US" altLang="ja-JP" dirty="0" smtClean="0"/>
              <a:t>Slide </a:t>
            </a:r>
            <a:fld id="{10D1403B-40F7-4C39-A5E4-B596B4E40CAC}" type="slidenum">
              <a:rPr lang="en-US" altLang="ja-JP" smtClean="0"/>
              <a:pPr/>
              <a:t>32</a:t>
            </a:fld>
            <a:endParaRPr lang="en-US" altLang="ja-JP" dirty="0"/>
          </a:p>
        </p:txBody>
      </p:sp>
      <p:pic>
        <p:nvPicPr>
          <p:cNvPr id="6" name="Picture 4" descr="C:\prj\DSA\アプリ・システムコンセプト\Simulation\2011-1027_allcases_with_log\case4-4\case4-4_WiFi3ch_BT4ch_html_files\phy_unused_l_rsc_snap_005.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4272" t="6625" r="9983"/>
          <a:stretch/>
        </p:blipFill>
        <p:spPr bwMode="auto">
          <a:xfrm>
            <a:off x="4644488" y="1991555"/>
            <a:ext cx="4320000" cy="3527059"/>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6" descr="C:\prj\DSA\アプリ・システムコンセプト\Simulation\2011-1027_allcases_with_log\case4\case4_WiFi3ch_BT_html_files\phy_unused_l_rsc_snap_005.pn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4300" t="4718" r="8576"/>
          <a:stretch/>
        </p:blipFill>
        <p:spPr bwMode="auto">
          <a:xfrm>
            <a:off x="107504" y="1916832"/>
            <a:ext cx="4391026" cy="3600400"/>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テキスト ボックス 9"/>
          <p:cNvSpPr txBox="1"/>
          <p:nvPr/>
        </p:nvSpPr>
        <p:spPr>
          <a:xfrm>
            <a:off x="5688124" y="5589240"/>
            <a:ext cx="1872208" cy="400110"/>
          </a:xfrm>
          <a:prstGeom prst="rect">
            <a:avLst/>
          </a:prstGeom>
          <a:noFill/>
        </p:spPr>
        <p:txBody>
          <a:bodyPr wrap="square" rtlCol="0">
            <a:spAutoFit/>
          </a:bodyPr>
          <a:lstStyle/>
          <a:p>
            <a:pPr algn="ctr"/>
            <a:r>
              <a:rPr kumimoji="1" lang="en-US" altLang="ja-JP" sz="2000" dirty="0" smtClean="0"/>
              <a:t>Case3-4</a:t>
            </a:r>
            <a:endParaRPr kumimoji="1" lang="ja-JP" altLang="en-US" sz="2000" dirty="0"/>
          </a:p>
        </p:txBody>
      </p:sp>
      <p:sp>
        <p:nvSpPr>
          <p:cNvPr id="11" name="テキスト ボックス 10"/>
          <p:cNvSpPr txBox="1"/>
          <p:nvPr/>
        </p:nvSpPr>
        <p:spPr>
          <a:xfrm>
            <a:off x="1403995" y="5589240"/>
            <a:ext cx="1872208" cy="400110"/>
          </a:xfrm>
          <a:prstGeom prst="rect">
            <a:avLst/>
          </a:prstGeom>
          <a:noFill/>
        </p:spPr>
        <p:txBody>
          <a:bodyPr wrap="square" rtlCol="0">
            <a:spAutoFit/>
          </a:bodyPr>
          <a:lstStyle/>
          <a:p>
            <a:pPr algn="ctr"/>
            <a:r>
              <a:rPr kumimoji="1" lang="en-US" altLang="ja-JP" sz="2000" dirty="0" smtClean="0"/>
              <a:t>Case3-1</a:t>
            </a:r>
            <a:endParaRPr kumimoji="1" lang="ja-JP" altLang="en-US" sz="2000" dirty="0"/>
          </a:p>
        </p:txBody>
      </p:sp>
      <p:sp>
        <p:nvSpPr>
          <p:cNvPr id="12" name="タイトル 1"/>
          <p:cNvSpPr txBox="1">
            <a:spLocks/>
          </p:cNvSpPr>
          <p:nvPr/>
        </p:nvSpPr>
        <p:spPr bwMode="auto">
          <a:xfrm>
            <a:off x="179512" y="620688"/>
            <a:ext cx="2808312" cy="36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algn="l"/>
            <a:r>
              <a:rPr lang="en-US" altLang="ja-JP" sz="2000" dirty="0" smtClean="0"/>
              <a:t>III-1. DSA system</a:t>
            </a:r>
            <a:endParaRPr lang="ja-JP" altLang="en-US" sz="2000" dirty="0"/>
          </a:p>
        </p:txBody>
      </p:sp>
    </p:spTree>
    <p:extLst>
      <p:ext uri="{BB962C8B-B14F-4D97-AF65-F5344CB8AC3E}">
        <p14:creationId xmlns="" xmlns:p14="http://schemas.microsoft.com/office/powerpoint/2010/main" val="26824892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4572000" y="2410340"/>
            <a:ext cx="3600000" cy="3610231"/>
            <a:chOff x="4572000" y="2410340"/>
            <a:chExt cx="3600000" cy="3610231"/>
          </a:xfrm>
        </p:grpSpPr>
        <p:pic>
          <p:nvPicPr>
            <p:cNvPr id="16" name="Picture 2" descr="C:\prj\DSA\アプリ・システムコンセプト\Simulation\2011-1027_allcases_with_log\case3-4\case3-4_WiFi3ch_DSA4ch.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0" y="2420570"/>
              <a:ext cx="3600000" cy="3600001"/>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
          <p:nvSpPr>
            <p:cNvPr id="20" name="テキスト ボックス 19"/>
            <p:cNvSpPr txBox="1"/>
            <p:nvPr/>
          </p:nvSpPr>
          <p:spPr>
            <a:xfrm>
              <a:off x="4577969" y="2410340"/>
              <a:ext cx="857927" cy="338554"/>
            </a:xfrm>
            <a:prstGeom prst="rect">
              <a:avLst/>
            </a:prstGeom>
            <a:noFill/>
          </p:spPr>
          <p:txBody>
            <a:bodyPr wrap="none" rtlCol="0">
              <a:spAutoFit/>
            </a:bodyPr>
            <a:lstStyle/>
            <a:p>
              <a:r>
                <a:rPr kumimoji="1" lang="en-US" altLang="ja-JP" sz="1600" dirty="0" smtClean="0"/>
                <a:t>Case4-4</a:t>
              </a:r>
              <a:endParaRPr kumimoji="1" lang="ja-JP" altLang="en-US" sz="1600" dirty="0"/>
            </a:p>
          </p:txBody>
        </p:sp>
      </p:grpSp>
      <p:sp>
        <p:nvSpPr>
          <p:cNvPr id="2" name="タイトル 1"/>
          <p:cNvSpPr>
            <a:spLocks noGrp="1"/>
          </p:cNvSpPr>
          <p:nvPr>
            <p:ph type="title"/>
          </p:nvPr>
        </p:nvSpPr>
        <p:spPr/>
        <p:txBody>
          <a:bodyPr/>
          <a:lstStyle/>
          <a:p>
            <a:r>
              <a:rPr kumimoji="1" lang="en-US" altLang="ja-JP" dirty="0" smtClean="0"/>
              <a:t>Case4</a:t>
            </a:r>
            <a:r>
              <a:rPr lang="en-US" altLang="ja-JP" dirty="0"/>
              <a:t>: Setting &amp; Location</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March 2012</a:t>
            </a:r>
            <a:endParaRPr lang="en-US" altLang="ja-JP" dirty="0"/>
          </a:p>
        </p:txBody>
      </p:sp>
      <p:sp>
        <p:nvSpPr>
          <p:cNvPr id="5" name="フッター プレースホルダー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smtClean="0"/>
              <a:t>Slide </a:t>
            </a:r>
            <a:fld id="{5CA2EE14-C122-4D9A-9D36-15EA92E7C385}" type="slidenum">
              <a:rPr lang="en-US" altLang="ja-JP" smtClean="0"/>
              <a:pPr/>
              <a:t>33</a:t>
            </a:fld>
            <a:endParaRPr lang="en-US" altLang="ja-JP" dirty="0"/>
          </a:p>
        </p:txBody>
      </p:sp>
      <p:sp>
        <p:nvSpPr>
          <p:cNvPr id="12" name="テキスト ボックス 11"/>
          <p:cNvSpPr txBox="1"/>
          <p:nvPr/>
        </p:nvSpPr>
        <p:spPr>
          <a:xfrm>
            <a:off x="5435896" y="6054819"/>
            <a:ext cx="1872208" cy="369332"/>
          </a:xfrm>
          <a:prstGeom prst="rect">
            <a:avLst/>
          </a:prstGeom>
          <a:noFill/>
        </p:spPr>
        <p:txBody>
          <a:bodyPr wrap="square" rtlCol="0">
            <a:spAutoFit/>
          </a:bodyPr>
          <a:lstStyle/>
          <a:p>
            <a:pPr algn="ctr"/>
            <a:r>
              <a:rPr kumimoji="1" lang="en-US" altLang="ja-JP" sz="1800" dirty="0" smtClean="0"/>
              <a:t>Node location</a:t>
            </a:r>
            <a:endParaRPr kumimoji="1" lang="ja-JP" altLang="en-US" sz="1800" dirty="0"/>
          </a:p>
        </p:txBody>
      </p:sp>
      <p:pic>
        <p:nvPicPr>
          <p:cNvPr id="296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1520" y="2420570"/>
            <a:ext cx="3914775" cy="1590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9" name="グループ化 8"/>
          <p:cNvGrpSpPr/>
          <p:nvPr/>
        </p:nvGrpSpPr>
        <p:grpSpPr>
          <a:xfrm>
            <a:off x="4572000" y="2420570"/>
            <a:ext cx="3600000" cy="3589931"/>
            <a:chOff x="4572000" y="2420570"/>
            <a:chExt cx="3600000" cy="3589931"/>
          </a:xfrm>
        </p:grpSpPr>
        <p:pic>
          <p:nvPicPr>
            <p:cNvPr id="15" name="Picture 2" descr="C:\prj\DSA\アプリ・システムコンセプト\Simulation\2011-1027_allcases_with_log\case3-3\case3-3_WiFi3ch_DSA3ch.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72000" y="2420570"/>
              <a:ext cx="3600000" cy="3589931"/>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
          <p:nvSpPr>
            <p:cNvPr id="19" name="テキスト ボックス 18"/>
            <p:cNvSpPr txBox="1"/>
            <p:nvPr/>
          </p:nvSpPr>
          <p:spPr>
            <a:xfrm>
              <a:off x="4577969" y="2420570"/>
              <a:ext cx="857927" cy="338554"/>
            </a:xfrm>
            <a:prstGeom prst="rect">
              <a:avLst/>
            </a:prstGeom>
            <a:noFill/>
          </p:spPr>
          <p:txBody>
            <a:bodyPr wrap="none" rtlCol="0">
              <a:spAutoFit/>
            </a:bodyPr>
            <a:lstStyle/>
            <a:p>
              <a:r>
                <a:rPr kumimoji="1" lang="en-US" altLang="ja-JP" sz="1600" dirty="0" smtClean="0"/>
                <a:t>Case4-3</a:t>
              </a:r>
              <a:endParaRPr kumimoji="1" lang="ja-JP" altLang="en-US" sz="1600" dirty="0"/>
            </a:p>
          </p:txBody>
        </p:sp>
      </p:grpSp>
      <p:grpSp>
        <p:nvGrpSpPr>
          <p:cNvPr id="8" name="グループ化 7"/>
          <p:cNvGrpSpPr/>
          <p:nvPr/>
        </p:nvGrpSpPr>
        <p:grpSpPr>
          <a:xfrm>
            <a:off x="4572000" y="2415310"/>
            <a:ext cx="3600000" cy="3600450"/>
            <a:chOff x="4572000" y="2420938"/>
            <a:chExt cx="3600000" cy="3600450"/>
          </a:xfrm>
        </p:grpSpPr>
        <p:pic>
          <p:nvPicPr>
            <p:cNvPr id="14" name="Picture 2" descr="C:\prj\DSA\アプリ・システムコンセプト\Simulation\2011-1027_allcases_with_log\case3-2\case3-2_WiFi3ch_DSA2ch.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572000" y="2436514"/>
              <a:ext cx="3600000" cy="3584874"/>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
          <p:nvSpPr>
            <p:cNvPr id="18" name="テキスト ボックス 17"/>
            <p:cNvSpPr txBox="1"/>
            <p:nvPr/>
          </p:nvSpPr>
          <p:spPr>
            <a:xfrm>
              <a:off x="4581045" y="2420938"/>
              <a:ext cx="857927" cy="338554"/>
            </a:xfrm>
            <a:prstGeom prst="rect">
              <a:avLst/>
            </a:prstGeom>
            <a:noFill/>
          </p:spPr>
          <p:txBody>
            <a:bodyPr wrap="none" rtlCol="0">
              <a:spAutoFit/>
            </a:bodyPr>
            <a:lstStyle/>
            <a:p>
              <a:r>
                <a:rPr kumimoji="1" lang="en-US" altLang="ja-JP" sz="1600" dirty="0" smtClean="0"/>
                <a:t>Case4-2</a:t>
              </a:r>
              <a:endParaRPr kumimoji="1" lang="ja-JP" altLang="en-US" sz="1600" dirty="0"/>
            </a:p>
          </p:txBody>
        </p:sp>
      </p:grpSp>
      <p:grpSp>
        <p:nvGrpSpPr>
          <p:cNvPr id="3" name="グループ化 2"/>
          <p:cNvGrpSpPr/>
          <p:nvPr/>
        </p:nvGrpSpPr>
        <p:grpSpPr>
          <a:xfrm>
            <a:off x="4572000" y="2420570"/>
            <a:ext cx="3600000" cy="3611013"/>
            <a:chOff x="4572000" y="2420570"/>
            <a:chExt cx="3600000" cy="3611013"/>
          </a:xfrm>
        </p:grpSpPr>
        <p:pic>
          <p:nvPicPr>
            <p:cNvPr id="7" name="Picture 2" descr="C:\prj\DSA\アプリ・システムコンセプト\Simulation\2011-1027_allcases_with_log\case3\case3_WiFi3ch_DSA.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572000" y="2426319"/>
              <a:ext cx="3600000" cy="3605264"/>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
          <p:nvSpPr>
            <p:cNvPr id="17" name="テキスト ボックス 16"/>
            <p:cNvSpPr txBox="1"/>
            <p:nvPr/>
          </p:nvSpPr>
          <p:spPr>
            <a:xfrm>
              <a:off x="4577969" y="2420570"/>
              <a:ext cx="857927" cy="338554"/>
            </a:xfrm>
            <a:prstGeom prst="rect">
              <a:avLst/>
            </a:prstGeom>
            <a:noFill/>
          </p:spPr>
          <p:txBody>
            <a:bodyPr wrap="none" rtlCol="0">
              <a:spAutoFit/>
            </a:bodyPr>
            <a:lstStyle/>
            <a:p>
              <a:r>
                <a:rPr kumimoji="1" lang="en-US" altLang="ja-JP" sz="1600" dirty="0" smtClean="0"/>
                <a:t>Case4-1</a:t>
              </a:r>
              <a:endParaRPr kumimoji="1" lang="ja-JP" altLang="en-US" sz="1600" dirty="0"/>
            </a:p>
          </p:txBody>
        </p:sp>
      </p:grpSp>
      <p:sp>
        <p:nvSpPr>
          <p:cNvPr id="22" name="コンテンツ プレースホルダー 1"/>
          <p:cNvSpPr txBox="1">
            <a:spLocks/>
          </p:cNvSpPr>
          <p:nvPr/>
        </p:nvSpPr>
        <p:spPr>
          <a:xfrm>
            <a:off x="685800" y="1628800"/>
            <a:ext cx="7772400" cy="784100"/>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400" dirty="0" smtClean="0"/>
              <a:t>Adding DSA group to Case1.</a:t>
            </a:r>
          </a:p>
        </p:txBody>
      </p:sp>
      <p:sp>
        <p:nvSpPr>
          <p:cNvPr id="21" name="タイトル 1"/>
          <p:cNvSpPr txBox="1">
            <a:spLocks/>
          </p:cNvSpPr>
          <p:nvPr/>
        </p:nvSpPr>
        <p:spPr bwMode="auto">
          <a:xfrm>
            <a:off x="179512" y="620688"/>
            <a:ext cx="2808312" cy="36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algn="l"/>
            <a:r>
              <a:rPr lang="en-US" altLang="ja-JP" sz="2000" dirty="0" smtClean="0"/>
              <a:t>III-1. DSA system</a:t>
            </a:r>
            <a:endParaRPr lang="ja-JP" altLang="en-US" sz="2000" dirty="0"/>
          </a:p>
        </p:txBody>
      </p:sp>
    </p:spTree>
    <p:extLst>
      <p:ext uri="{BB962C8B-B14F-4D97-AF65-F5344CB8AC3E}">
        <p14:creationId xmlns="" xmlns:p14="http://schemas.microsoft.com/office/powerpoint/2010/main" val="406136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Case4: Simulation results</a:t>
            </a:r>
            <a:endParaRPr kumimoji="1" lang="ja-JP" altLang="en-US" dirty="0"/>
          </a:p>
        </p:txBody>
      </p:sp>
      <p:sp>
        <p:nvSpPr>
          <p:cNvPr id="3" name="日付プレースホルダー 2"/>
          <p:cNvSpPr>
            <a:spLocks noGrp="1"/>
          </p:cNvSpPr>
          <p:nvPr>
            <p:ph type="dt" sz="half" idx="10"/>
          </p:nvPr>
        </p:nvSpPr>
        <p:spPr/>
        <p:txBody>
          <a:bodyPr/>
          <a:lstStyle/>
          <a:p>
            <a:r>
              <a:rPr lang="en-US" altLang="ja-JP" smtClean="0"/>
              <a:t>March 2012</a:t>
            </a:r>
            <a:endParaRPr lang="en-US" altLang="ja-JP" dirty="0"/>
          </a:p>
        </p:txBody>
      </p:sp>
      <p:sp>
        <p:nvSpPr>
          <p:cNvPr id="4" name="フッター プレースホルダー 3"/>
          <p:cNvSpPr>
            <a:spLocks noGrp="1"/>
          </p:cNvSpPr>
          <p:nvPr>
            <p:ph type="ftr" sz="quarter" idx="11"/>
          </p:nvPr>
        </p:nvSpPr>
        <p:spPr/>
        <p:txBody>
          <a:bodyPr/>
          <a:lstStyle/>
          <a:p>
            <a:r>
              <a:rPr lang="en-US" altLang="ja-JP" dirty="0" smtClean="0"/>
              <a:t>Shoichi Kitazawa (ATR)</a:t>
            </a:r>
            <a:endParaRPr lang="en-US" altLang="ja-JP" dirty="0"/>
          </a:p>
        </p:txBody>
      </p:sp>
      <p:sp>
        <p:nvSpPr>
          <p:cNvPr id="5" name="スライド番号プレースホルダー 4"/>
          <p:cNvSpPr>
            <a:spLocks noGrp="1"/>
          </p:cNvSpPr>
          <p:nvPr>
            <p:ph type="sldNum" sz="quarter" idx="12"/>
          </p:nvPr>
        </p:nvSpPr>
        <p:spPr/>
        <p:txBody>
          <a:bodyPr/>
          <a:lstStyle/>
          <a:p>
            <a:r>
              <a:rPr lang="en-US" altLang="ja-JP" dirty="0" smtClean="0"/>
              <a:t>Slide </a:t>
            </a:r>
            <a:fld id="{10D1403B-40F7-4C39-A5E4-B596B4E40CAC}" type="slidenum">
              <a:rPr lang="en-US" altLang="ja-JP" smtClean="0"/>
              <a:pPr/>
              <a:t>34</a:t>
            </a:fld>
            <a:endParaRPr lang="en-US" altLang="ja-JP" dirty="0"/>
          </a:p>
        </p:txBody>
      </p:sp>
      <p:sp>
        <p:nvSpPr>
          <p:cNvPr id="7" name="テキスト ボックス 6"/>
          <p:cNvSpPr txBox="1"/>
          <p:nvPr/>
        </p:nvSpPr>
        <p:spPr>
          <a:xfrm>
            <a:off x="972245" y="1661899"/>
            <a:ext cx="7200206" cy="830997"/>
          </a:xfrm>
          <a:prstGeom prst="rect">
            <a:avLst/>
          </a:prstGeom>
          <a:noFill/>
          <a:ln w="19050">
            <a:solidFill>
              <a:srgbClr val="FF0000"/>
            </a:solidFill>
          </a:ln>
        </p:spPr>
        <p:txBody>
          <a:bodyPr wrap="square" lIns="36000" rIns="36000" rtlCol="0">
            <a:spAutoFit/>
          </a:bodyPr>
          <a:lstStyle/>
          <a:p>
            <a:pPr algn="ctr"/>
            <a:r>
              <a:rPr kumimoji="1" lang="en-US" altLang="ja-JP" sz="2400" dirty="0" smtClean="0"/>
              <a:t>Even if the number of DSA nodes increase, </a:t>
            </a:r>
          </a:p>
          <a:p>
            <a:pPr algn="ctr"/>
            <a:r>
              <a:rPr kumimoji="1" lang="en-US" altLang="ja-JP" sz="2400" dirty="0" smtClean="0"/>
              <a:t>throughput of the WLAN does not deteriorate.</a:t>
            </a:r>
            <a:endParaRPr kumimoji="1" lang="ja-JP" altLang="en-US" sz="2400" dirty="0"/>
          </a:p>
        </p:txBody>
      </p:sp>
      <p:sp>
        <p:nvSpPr>
          <p:cNvPr id="11" name="テキスト ボックス 10"/>
          <p:cNvSpPr txBox="1"/>
          <p:nvPr/>
        </p:nvSpPr>
        <p:spPr>
          <a:xfrm>
            <a:off x="4860032" y="6021288"/>
            <a:ext cx="3311723" cy="338554"/>
          </a:xfrm>
          <a:prstGeom prst="rect">
            <a:avLst/>
          </a:prstGeom>
          <a:noFill/>
        </p:spPr>
        <p:txBody>
          <a:bodyPr wrap="square" rtlCol="0">
            <a:spAutoFit/>
          </a:bodyPr>
          <a:lstStyle/>
          <a:p>
            <a:pPr algn="ctr"/>
            <a:r>
              <a:rPr kumimoji="1" lang="en-US" altLang="ja-JP" sz="1600" dirty="0" smtClean="0"/>
              <a:t>Average node throughput</a:t>
            </a:r>
            <a:endParaRPr kumimoji="1" lang="ja-JP" altLang="en-US" sz="1600" dirty="0"/>
          </a:p>
        </p:txBody>
      </p:sp>
      <p:grpSp>
        <p:nvGrpSpPr>
          <p:cNvPr id="12" name="グループ化 11"/>
          <p:cNvGrpSpPr/>
          <p:nvPr/>
        </p:nvGrpSpPr>
        <p:grpSpPr>
          <a:xfrm>
            <a:off x="7363873" y="4718521"/>
            <a:ext cx="304471" cy="366663"/>
            <a:chOff x="7092280" y="4581128"/>
            <a:chExt cx="304471" cy="366663"/>
          </a:xfrm>
        </p:grpSpPr>
        <p:sp>
          <p:nvSpPr>
            <p:cNvPr id="13" name="円/楕円 12"/>
            <p:cNvSpPr/>
            <p:nvPr/>
          </p:nvSpPr>
          <p:spPr bwMode="auto">
            <a:xfrm>
              <a:off x="7092280" y="4581128"/>
              <a:ext cx="108012" cy="366663"/>
            </a:xfrm>
            <a:prstGeom prst="ellipse">
              <a:avLst/>
            </a:prstGeom>
            <a:noFill/>
            <a:ln w="1905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smtClean="0">
                <a:ln>
                  <a:noFill/>
                </a:ln>
                <a:solidFill>
                  <a:schemeClr val="tx1"/>
                </a:solidFill>
                <a:effectLst/>
                <a:latin typeface="Times New Roman" pitchFamily="18" charset="0"/>
              </a:endParaRPr>
            </a:p>
          </p:txBody>
        </p:sp>
        <p:cxnSp>
          <p:nvCxnSpPr>
            <p:cNvPr id="14" name="直線矢印コネクタ 13"/>
            <p:cNvCxnSpPr/>
            <p:nvPr/>
          </p:nvCxnSpPr>
          <p:spPr bwMode="auto">
            <a:xfrm>
              <a:off x="7144723" y="4947791"/>
              <a:ext cx="252028" cy="0"/>
            </a:xfrm>
            <a:prstGeom prst="straightConnector1">
              <a:avLst/>
            </a:prstGeom>
            <a:solidFill>
              <a:schemeClr val="accent1"/>
            </a:solidFill>
            <a:ln w="19050" cap="flat" cmpd="sng" algn="ctr">
              <a:solidFill>
                <a:schemeClr val="tx1"/>
              </a:solidFill>
              <a:prstDash val="solid"/>
              <a:round/>
              <a:headEnd type="none" w="sm" len="sm"/>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pic>
        <p:nvPicPr>
          <p:cNvPr id="296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49813" y="3068960"/>
            <a:ext cx="1322387" cy="238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3938" y="3356992"/>
            <a:ext cx="2880000" cy="19791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73910" y="3284538"/>
            <a:ext cx="4572000" cy="2816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5" name="タイトル 1"/>
          <p:cNvSpPr txBox="1">
            <a:spLocks/>
          </p:cNvSpPr>
          <p:nvPr/>
        </p:nvSpPr>
        <p:spPr bwMode="auto">
          <a:xfrm>
            <a:off x="179512" y="620688"/>
            <a:ext cx="2808312" cy="36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algn="l"/>
            <a:r>
              <a:rPr lang="en-US" altLang="ja-JP" sz="2000" dirty="0" smtClean="0"/>
              <a:t>III-1. DSA system</a:t>
            </a:r>
            <a:endParaRPr lang="ja-JP" altLang="en-US" sz="2000" dirty="0"/>
          </a:p>
        </p:txBody>
      </p:sp>
    </p:spTree>
    <p:extLst>
      <p:ext uri="{BB962C8B-B14F-4D97-AF65-F5344CB8AC3E}">
        <p14:creationId xmlns="" xmlns:p14="http://schemas.microsoft.com/office/powerpoint/2010/main" val="25675480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Resource usage</a:t>
            </a:r>
            <a:endParaRPr kumimoji="1" lang="ja-JP" altLang="en-US" dirty="0"/>
          </a:p>
        </p:txBody>
      </p:sp>
      <p:sp>
        <p:nvSpPr>
          <p:cNvPr id="3" name="日付プレースホルダー 2"/>
          <p:cNvSpPr>
            <a:spLocks noGrp="1"/>
          </p:cNvSpPr>
          <p:nvPr>
            <p:ph type="dt" sz="half" idx="10"/>
          </p:nvPr>
        </p:nvSpPr>
        <p:spPr/>
        <p:txBody>
          <a:bodyPr/>
          <a:lstStyle/>
          <a:p>
            <a:r>
              <a:rPr lang="en-US" altLang="ja-JP" smtClean="0"/>
              <a:t>March 2012</a:t>
            </a:r>
            <a:endParaRPr lang="en-US" altLang="ja-JP" dirty="0"/>
          </a:p>
        </p:txBody>
      </p:sp>
      <p:sp>
        <p:nvSpPr>
          <p:cNvPr id="4" name="フッター プレースホルダー 3"/>
          <p:cNvSpPr>
            <a:spLocks noGrp="1"/>
          </p:cNvSpPr>
          <p:nvPr>
            <p:ph type="ftr" sz="quarter" idx="11"/>
          </p:nvPr>
        </p:nvSpPr>
        <p:spPr/>
        <p:txBody>
          <a:bodyPr/>
          <a:lstStyle/>
          <a:p>
            <a:r>
              <a:rPr lang="en-US" altLang="ja-JP" dirty="0" smtClean="0"/>
              <a:t>Shoichi Kitazawa (ATR)</a:t>
            </a:r>
            <a:endParaRPr lang="en-US" altLang="ja-JP" dirty="0"/>
          </a:p>
        </p:txBody>
      </p:sp>
      <p:sp>
        <p:nvSpPr>
          <p:cNvPr id="5" name="スライド番号プレースホルダー 4"/>
          <p:cNvSpPr>
            <a:spLocks noGrp="1"/>
          </p:cNvSpPr>
          <p:nvPr>
            <p:ph type="sldNum" sz="quarter" idx="12"/>
          </p:nvPr>
        </p:nvSpPr>
        <p:spPr/>
        <p:txBody>
          <a:bodyPr/>
          <a:lstStyle/>
          <a:p>
            <a:r>
              <a:rPr lang="en-US" altLang="ja-JP" dirty="0" smtClean="0"/>
              <a:t>Slide </a:t>
            </a:r>
            <a:fld id="{10D1403B-40F7-4C39-A5E4-B596B4E40CAC}" type="slidenum">
              <a:rPr lang="en-US" altLang="ja-JP" smtClean="0"/>
              <a:pPr/>
              <a:t>35</a:t>
            </a:fld>
            <a:endParaRPr lang="en-US" altLang="ja-JP" dirty="0"/>
          </a:p>
        </p:txBody>
      </p:sp>
      <p:pic>
        <p:nvPicPr>
          <p:cNvPr id="6" name="Picture 4" descr="C:\prj\DSA\アプリ・システムコンセプト\Simulation\2011-1027_allcases_with_log\case3-4\case3-4_WiFi3ch_DSA4ch_html_files\phy_unused_l_rsc_snap_005.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4274" t="6626" r="10341"/>
          <a:stretch/>
        </p:blipFill>
        <p:spPr bwMode="auto">
          <a:xfrm>
            <a:off x="4572480" y="1989138"/>
            <a:ext cx="4320000" cy="354193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テキスト ボックス 6"/>
          <p:cNvSpPr txBox="1"/>
          <p:nvPr/>
        </p:nvSpPr>
        <p:spPr>
          <a:xfrm>
            <a:off x="5688124" y="5589240"/>
            <a:ext cx="1872208" cy="400110"/>
          </a:xfrm>
          <a:prstGeom prst="rect">
            <a:avLst/>
          </a:prstGeom>
          <a:noFill/>
        </p:spPr>
        <p:txBody>
          <a:bodyPr wrap="square" rtlCol="0">
            <a:spAutoFit/>
          </a:bodyPr>
          <a:lstStyle/>
          <a:p>
            <a:pPr algn="ctr"/>
            <a:r>
              <a:rPr kumimoji="1" lang="en-US" altLang="ja-JP" sz="2000" dirty="0" smtClean="0"/>
              <a:t>Case4-4</a:t>
            </a:r>
            <a:endParaRPr kumimoji="1" lang="ja-JP" altLang="en-US" sz="2000" dirty="0"/>
          </a:p>
        </p:txBody>
      </p:sp>
      <p:sp>
        <p:nvSpPr>
          <p:cNvPr id="8" name="テキスト ボックス 7"/>
          <p:cNvSpPr txBox="1"/>
          <p:nvPr/>
        </p:nvSpPr>
        <p:spPr>
          <a:xfrm>
            <a:off x="1403995" y="5589240"/>
            <a:ext cx="1872208" cy="400110"/>
          </a:xfrm>
          <a:prstGeom prst="rect">
            <a:avLst/>
          </a:prstGeom>
          <a:noFill/>
        </p:spPr>
        <p:txBody>
          <a:bodyPr wrap="square" rtlCol="0">
            <a:spAutoFit/>
          </a:bodyPr>
          <a:lstStyle/>
          <a:p>
            <a:pPr algn="ctr"/>
            <a:r>
              <a:rPr kumimoji="1" lang="en-US" altLang="ja-JP" sz="2000" dirty="0" smtClean="0"/>
              <a:t>Case4-1</a:t>
            </a:r>
            <a:endParaRPr kumimoji="1" lang="ja-JP" altLang="en-US" sz="2000" dirty="0"/>
          </a:p>
        </p:txBody>
      </p:sp>
      <p:pic>
        <p:nvPicPr>
          <p:cNvPr id="9" name="Picture 2" descr="C:\prj\DSA\アプリ・システムコンセプト\Simulation\2011-1027_allcases_with_log\case3\case3_WiFi3ch_DSA_html_files\phy_unused_l_rsc_snap_005.pn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4289" t="6503" r="9975"/>
          <a:stretch/>
        </p:blipFill>
        <p:spPr bwMode="auto">
          <a:xfrm>
            <a:off x="35496" y="1989138"/>
            <a:ext cx="4321175" cy="3532958"/>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タイトル 1"/>
          <p:cNvSpPr txBox="1">
            <a:spLocks/>
          </p:cNvSpPr>
          <p:nvPr/>
        </p:nvSpPr>
        <p:spPr bwMode="auto">
          <a:xfrm>
            <a:off x="179512" y="620688"/>
            <a:ext cx="2808312" cy="36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algn="l"/>
            <a:r>
              <a:rPr lang="en-US" altLang="ja-JP" sz="2000" dirty="0" smtClean="0"/>
              <a:t>III-1. DSA system</a:t>
            </a:r>
            <a:endParaRPr lang="ja-JP" altLang="en-US" sz="2000" dirty="0"/>
          </a:p>
        </p:txBody>
      </p:sp>
    </p:spTree>
    <p:extLst>
      <p:ext uri="{BB962C8B-B14F-4D97-AF65-F5344CB8AC3E}">
        <p14:creationId xmlns="" xmlns:p14="http://schemas.microsoft.com/office/powerpoint/2010/main" val="18865015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en-US" altLang="ja-JP" dirty="0" smtClean="0"/>
              <a:t>Case5 to 7 : </a:t>
            </a:r>
            <a:r>
              <a:rPr lang="en-US" altLang="ja-JP" dirty="0"/>
              <a:t>Setting &amp; Location</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March 2012</a:t>
            </a:r>
            <a:endParaRPr lang="en-US" altLang="ja-JP" dirty="0"/>
          </a:p>
        </p:txBody>
      </p:sp>
      <p:sp>
        <p:nvSpPr>
          <p:cNvPr id="5" name="フッター プレースホルダー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smtClean="0"/>
              <a:t>Slide </a:t>
            </a:r>
            <a:fld id="{5CA2EE14-C122-4D9A-9D36-15EA92E7C385}" type="slidenum">
              <a:rPr lang="en-US" altLang="ja-JP" smtClean="0"/>
              <a:pPr/>
              <a:t>36</a:t>
            </a:fld>
            <a:endParaRPr lang="en-US" altLang="ja-JP" dirty="0"/>
          </a:p>
        </p:txBody>
      </p:sp>
      <p:sp>
        <p:nvSpPr>
          <p:cNvPr id="10" name="テキスト ボックス 9"/>
          <p:cNvSpPr txBox="1"/>
          <p:nvPr/>
        </p:nvSpPr>
        <p:spPr>
          <a:xfrm>
            <a:off x="5435896" y="6093296"/>
            <a:ext cx="1872208" cy="369332"/>
          </a:xfrm>
          <a:prstGeom prst="rect">
            <a:avLst/>
          </a:prstGeom>
          <a:noFill/>
        </p:spPr>
        <p:txBody>
          <a:bodyPr wrap="square" rtlCol="0">
            <a:spAutoFit/>
          </a:bodyPr>
          <a:lstStyle/>
          <a:p>
            <a:pPr algn="ctr"/>
            <a:r>
              <a:rPr kumimoji="1" lang="en-US" altLang="ja-JP" sz="1800" dirty="0" smtClean="0"/>
              <a:t>Node location</a:t>
            </a:r>
            <a:endParaRPr kumimoji="1" lang="ja-JP" altLang="en-US" sz="1800" dirty="0"/>
          </a:p>
        </p:txBody>
      </p:sp>
      <p:sp>
        <p:nvSpPr>
          <p:cNvPr id="2" name="テキスト ボックス 1"/>
          <p:cNvSpPr txBox="1"/>
          <p:nvPr/>
        </p:nvSpPr>
        <p:spPr>
          <a:xfrm>
            <a:off x="1259632" y="1628800"/>
            <a:ext cx="6624736" cy="461665"/>
          </a:xfrm>
          <a:prstGeom prst="rect">
            <a:avLst/>
          </a:prstGeom>
          <a:noFill/>
        </p:spPr>
        <p:txBody>
          <a:bodyPr wrap="square" rtlCol="0">
            <a:spAutoFit/>
          </a:bodyPr>
          <a:lstStyle/>
          <a:p>
            <a:r>
              <a:rPr kumimoji="1" lang="en-US" altLang="ja-JP" sz="2400" dirty="0"/>
              <a:t>Coexistence with WLAN, BT, DSA</a:t>
            </a:r>
            <a:endParaRPr kumimoji="1" lang="ja-JP" altLang="en-US" sz="2400" dirty="0"/>
          </a:p>
        </p:txBody>
      </p:sp>
      <p:grpSp>
        <p:nvGrpSpPr>
          <p:cNvPr id="9" name="グループ化 8"/>
          <p:cNvGrpSpPr/>
          <p:nvPr/>
        </p:nvGrpSpPr>
        <p:grpSpPr>
          <a:xfrm>
            <a:off x="4559286" y="2396033"/>
            <a:ext cx="3594752" cy="3600000"/>
            <a:chOff x="4559286" y="2396033"/>
            <a:chExt cx="3594752" cy="3600000"/>
          </a:xfrm>
        </p:grpSpPr>
        <p:pic>
          <p:nvPicPr>
            <p:cNvPr id="16" name="Picture 2" descr="C:\prj\DSA\アプリ・システムコンセプト\Simulation\2011-1031_case567-2\case7-2\case7-2_WiFi3ch_WiFi1ch_DSA2ch_BT.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59286" y="2396033"/>
              <a:ext cx="3594752" cy="3600000"/>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
          <p:nvSpPr>
            <p:cNvPr id="15" name="テキスト ボックス 14"/>
            <p:cNvSpPr txBox="1"/>
            <p:nvPr/>
          </p:nvSpPr>
          <p:spPr>
            <a:xfrm>
              <a:off x="4559286" y="2396033"/>
              <a:ext cx="686406" cy="338554"/>
            </a:xfrm>
            <a:prstGeom prst="rect">
              <a:avLst/>
            </a:prstGeom>
            <a:noFill/>
          </p:spPr>
          <p:txBody>
            <a:bodyPr wrap="none" rtlCol="0">
              <a:spAutoFit/>
            </a:bodyPr>
            <a:lstStyle/>
            <a:p>
              <a:r>
                <a:rPr kumimoji="1" lang="en-US" altLang="ja-JP" sz="1600" dirty="0" smtClean="0"/>
                <a:t>Case7</a:t>
              </a:r>
              <a:endParaRPr kumimoji="1" lang="ja-JP" altLang="en-US" sz="1600" dirty="0"/>
            </a:p>
          </p:txBody>
        </p:sp>
      </p:grpSp>
      <p:grpSp>
        <p:nvGrpSpPr>
          <p:cNvPr id="17" name="グループ化 16"/>
          <p:cNvGrpSpPr/>
          <p:nvPr/>
        </p:nvGrpSpPr>
        <p:grpSpPr>
          <a:xfrm>
            <a:off x="4554038" y="2390770"/>
            <a:ext cx="3600000" cy="3610526"/>
            <a:chOff x="5245692" y="2408237"/>
            <a:chExt cx="3600000" cy="3610526"/>
          </a:xfrm>
        </p:grpSpPr>
        <p:pic>
          <p:nvPicPr>
            <p:cNvPr id="18" name="Picture 2" descr="C:\prj\DSA\アプリ・システムコンセプト\Simulation\2011-1031_case567-2\case5-2\case5-2_WiFi3ch_WiFi1ch_DSA2ch.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45692" y="2408237"/>
              <a:ext cx="3600000" cy="3610526"/>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
          <p:nvSpPr>
            <p:cNvPr id="14" name="テキスト ボックス 13"/>
            <p:cNvSpPr txBox="1"/>
            <p:nvPr/>
          </p:nvSpPr>
          <p:spPr>
            <a:xfrm>
              <a:off x="5245692" y="2411849"/>
              <a:ext cx="686406" cy="338554"/>
            </a:xfrm>
            <a:prstGeom prst="rect">
              <a:avLst/>
            </a:prstGeom>
            <a:noFill/>
          </p:spPr>
          <p:txBody>
            <a:bodyPr wrap="none" rtlCol="0">
              <a:spAutoFit/>
            </a:bodyPr>
            <a:lstStyle/>
            <a:p>
              <a:r>
                <a:rPr kumimoji="1" lang="en-US" altLang="ja-JP" sz="1600" dirty="0" smtClean="0"/>
                <a:t>Case6</a:t>
              </a:r>
              <a:endParaRPr kumimoji="1" lang="ja-JP" altLang="en-US" sz="1600" dirty="0"/>
            </a:p>
          </p:txBody>
        </p:sp>
      </p:grpSp>
      <p:grpSp>
        <p:nvGrpSpPr>
          <p:cNvPr id="19" name="グループ化 18"/>
          <p:cNvGrpSpPr/>
          <p:nvPr/>
        </p:nvGrpSpPr>
        <p:grpSpPr>
          <a:xfrm>
            <a:off x="4554038" y="2381250"/>
            <a:ext cx="3600000" cy="3600000"/>
            <a:chOff x="2139555" y="3285283"/>
            <a:chExt cx="3600000" cy="3600000"/>
          </a:xfrm>
        </p:grpSpPr>
        <p:pic>
          <p:nvPicPr>
            <p:cNvPr id="20" name="Picture 2" descr="C:\prj\DSA\アプリ・システムコンセプト\Simulation\2011-1031_case567-2\case6-2\case6-2_WiFi3ch_WiFi1ch_BT2ch.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139555" y="3285283"/>
              <a:ext cx="3600000" cy="3600000"/>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
          <p:nvSpPr>
            <p:cNvPr id="13" name="テキスト ボックス 12"/>
            <p:cNvSpPr txBox="1"/>
            <p:nvPr/>
          </p:nvSpPr>
          <p:spPr>
            <a:xfrm>
              <a:off x="2139555" y="3294808"/>
              <a:ext cx="686406" cy="338554"/>
            </a:xfrm>
            <a:prstGeom prst="rect">
              <a:avLst/>
            </a:prstGeom>
            <a:noFill/>
          </p:spPr>
          <p:txBody>
            <a:bodyPr wrap="none" rtlCol="0">
              <a:spAutoFit/>
            </a:bodyPr>
            <a:lstStyle/>
            <a:p>
              <a:r>
                <a:rPr kumimoji="1" lang="en-US" altLang="ja-JP" sz="1600" dirty="0" smtClean="0"/>
                <a:t>Case5</a:t>
              </a:r>
              <a:endParaRPr kumimoji="1" lang="ja-JP" altLang="en-US" sz="1600" dirty="0"/>
            </a:p>
          </p:txBody>
        </p:sp>
      </p:grpSp>
      <p:pic>
        <p:nvPicPr>
          <p:cNvPr id="29698"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51520" y="2381250"/>
            <a:ext cx="3914775" cy="1352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1" name="タイトル 1"/>
          <p:cNvSpPr txBox="1">
            <a:spLocks/>
          </p:cNvSpPr>
          <p:nvPr/>
        </p:nvSpPr>
        <p:spPr bwMode="auto">
          <a:xfrm>
            <a:off x="179512" y="620688"/>
            <a:ext cx="2808312" cy="36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algn="l"/>
            <a:r>
              <a:rPr lang="en-US" altLang="ja-JP" sz="2000" dirty="0" smtClean="0"/>
              <a:t>III-1. DSA system</a:t>
            </a:r>
            <a:endParaRPr lang="ja-JP" altLang="en-US" sz="2000" dirty="0"/>
          </a:p>
        </p:txBody>
      </p:sp>
    </p:spTree>
    <p:extLst>
      <p:ext uri="{BB962C8B-B14F-4D97-AF65-F5344CB8AC3E}">
        <p14:creationId xmlns="" xmlns:p14="http://schemas.microsoft.com/office/powerpoint/2010/main" val="318360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Case5 to 7: </a:t>
            </a:r>
            <a:r>
              <a:rPr lang="en-US" altLang="ja-JP" dirty="0"/>
              <a:t>Simulation results</a:t>
            </a:r>
            <a:endParaRPr kumimoji="1" lang="ja-JP" altLang="en-US" dirty="0"/>
          </a:p>
        </p:txBody>
      </p:sp>
      <p:sp>
        <p:nvSpPr>
          <p:cNvPr id="3" name="日付プレースホルダー 2"/>
          <p:cNvSpPr>
            <a:spLocks noGrp="1"/>
          </p:cNvSpPr>
          <p:nvPr>
            <p:ph type="dt" sz="half" idx="10"/>
          </p:nvPr>
        </p:nvSpPr>
        <p:spPr/>
        <p:txBody>
          <a:bodyPr/>
          <a:lstStyle/>
          <a:p>
            <a:r>
              <a:rPr lang="en-US" altLang="ja-JP" smtClean="0"/>
              <a:t>March 2012</a:t>
            </a:r>
            <a:endParaRPr lang="en-US" altLang="ja-JP" dirty="0"/>
          </a:p>
        </p:txBody>
      </p:sp>
      <p:sp>
        <p:nvSpPr>
          <p:cNvPr id="4" name="フッター プレースホルダー 3"/>
          <p:cNvSpPr>
            <a:spLocks noGrp="1"/>
          </p:cNvSpPr>
          <p:nvPr>
            <p:ph type="ftr" sz="quarter" idx="11"/>
          </p:nvPr>
        </p:nvSpPr>
        <p:spPr/>
        <p:txBody>
          <a:bodyPr/>
          <a:lstStyle/>
          <a:p>
            <a:r>
              <a:rPr lang="en-US" altLang="ja-JP" dirty="0" smtClean="0"/>
              <a:t>Shoichi Kitazawa (ATR)</a:t>
            </a:r>
            <a:endParaRPr lang="en-US" altLang="ja-JP" dirty="0"/>
          </a:p>
        </p:txBody>
      </p:sp>
      <p:sp>
        <p:nvSpPr>
          <p:cNvPr id="5" name="スライド番号プレースホルダー 4"/>
          <p:cNvSpPr>
            <a:spLocks noGrp="1"/>
          </p:cNvSpPr>
          <p:nvPr>
            <p:ph type="sldNum" sz="quarter" idx="12"/>
          </p:nvPr>
        </p:nvSpPr>
        <p:spPr/>
        <p:txBody>
          <a:bodyPr/>
          <a:lstStyle/>
          <a:p>
            <a:r>
              <a:rPr lang="en-US" altLang="ja-JP" dirty="0" smtClean="0"/>
              <a:t>Slide </a:t>
            </a:r>
            <a:fld id="{10D1403B-40F7-4C39-A5E4-B596B4E40CAC}" type="slidenum">
              <a:rPr lang="en-US" altLang="ja-JP" smtClean="0"/>
              <a:pPr/>
              <a:t>37</a:t>
            </a:fld>
            <a:endParaRPr lang="en-US" altLang="ja-JP" dirty="0"/>
          </a:p>
        </p:txBody>
      </p:sp>
      <p:sp>
        <p:nvSpPr>
          <p:cNvPr id="10" name="テキスト ボックス 9"/>
          <p:cNvSpPr txBox="1"/>
          <p:nvPr/>
        </p:nvSpPr>
        <p:spPr>
          <a:xfrm>
            <a:off x="4860032" y="6021288"/>
            <a:ext cx="3311723" cy="338554"/>
          </a:xfrm>
          <a:prstGeom prst="rect">
            <a:avLst/>
          </a:prstGeom>
          <a:noFill/>
        </p:spPr>
        <p:txBody>
          <a:bodyPr wrap="square" rtlCol="0">
            <a:spAutoFit/>
          </a:bodyPr>
          <a:lstStyle/>
          <a:p>
            <a:pPr algn="ctr"/>
            <a:r>
              <a:rPr kumimoji="1" lang="en-US" altLang="ja-JP" sz="1600" dirty="0" smtClean="0"/>
              <a:t>Average node throughput</a:t>
            </a:r>
            <a:endParaRPr kumimoji="1" lang="ja-JP" altLang="en-US" sz="1600" dirty="0"/>
          </a:p>
        </p:txBody>
      </p:sp>
      <p:grpSp>
        <p:nvGrpSpPr>
          <p:cNvPr id="11" name="グループ化 10"/>
          <p:cNvGrpSpPr/>
          <p:nvPr/>
        </p:nvGrpSpPr>
        <p:grpSpPr>
          <a:xfrm>
            <a:off x="7236296" y="4646513"/>
            <a:ext cx="304471" cy="366663"/>
            <a:chOff x="7092280" y="4581128"/>
            <a:chExt cx="304471" cy="366663"/>
          </a:xfrm>
        </p:grpSpPr>
        <p:sp>
          <p:nvSpPr>
            <p:cNvPr id="12" name="円/楕円 11"/>
            <p:cNvSpPr/>
            <p:nvPr/>
          </p:nvSpPr>
          <p:spPr bwMode="auto">
            <a:xfrm>
              <a:off x="7092280" y="4581128"/>
              <a:ext cx="108012" cy="366663"/>
            </a:xfrm>
            <a:prstGeom prst="ellipse">
              <a:avLst/>
            </a:prstGeom>
            <a:noFill/>
            <a:ln w="1905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smtClean="0">
                <a:ln>
                  <a:noFill/>
                </a:ln>
                <a:solidFill>
                  <a:schemeClr val="tx1"/>
                </a:solidFill>
                <a:effectLst/>
                <a:latin typeface="Times New Roman" pitchFamily="18" charset="0"/>
              </a:endParaRPr>
            </a:p>
          </p:txBody>
        </p:sp>
        <p:cxnSp>
          <p:nvCxnSpPr>
            <p:cNvPr id="13" name="直線矢印コネクタ 12"/>
            <p:cNvCxnSpPr/>
            <p:nvPr/>
          </p:nvCxnSpPr>
          <p:spPr bwMode="auto">
            <a:xfrm>
              <a:off x="7144723" y="4947791"/>
              <a:ext cx="252028" cy="0"/>
            </a:xfrm>
            <a:prstGeom prst="straightConnector1">
              <a:avLst/>
            </a:prstGeom>
            <a:solidFill>
              <a:schemeClr val="accent1"/>
            </a:solidFill>
            <a:ln w="19050" cap="flat" cmpd="sng" algn="ctr">
              <a:solidFill>
                <a:schemeClr val="tx1"/>
              </a:solidFill>
              <a:prstDash val="solid"/>
              <a:round/>
              <a:headEnd type="none" w="sm" len="sm"/>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pic>
        <p:nvPicPr>
          <p:cNvPr id="30723"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04048" y="3065909"/>
            <a:ext cx="2030413" cy="219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4212" y="3356992"/>
            <a:ext cx="2880000" cy="16242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22"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72000" y="3282404"/>
            <a:ext cx="4572000" cy="2882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4" name="タイトル 1"/>
          <p:cNvSpPr txBox="1">
            <a:spLocks/>
          </p:cNvSpPr>
          <p:nvPr/>
        </p:nvSpPr>
        <p:spPr bwMode="auto">
          <a:xfrm>
            <a:off x="179512" y="620688"/>
            <a:ext cx="2808312" cy="36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algn="l"/>
            <a:r>
              <a:rPr lang="en-US" altLang="ja-JP" sz="2000" dirty="0" smtClean="0"/>
              <a:t>III-1. DSA system</a:t>
            </a:r>
            <a:endParaRPr lang="ja-JP" altLang="en-US" sz="2000" dirty="0"/>
          </a:p>
        </p:txBody>
      </p:sp>
    </p:spTree>
    <p:extLst>
      <p:ext uri="{BB962C8B-B14F-4D97-AF65-F5344CB8AC3E}">
        <p14:creationId xmlns="" xmlns:p14="http://schemas.microsoft.com/office/powerpoint/2010/main" val="10852880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Resource usage</a:t>
            </a:r>
            <a:endParaRPr kumimoji="1" lang="ja-JP" altLang="en-US" dirty="0"/>
          </a:p>
        </p:txBody>
      </p:sp>
      <p:sp>
        <p:nvSpPr>
          <p:cNvPr id="3" name="日付プレースホルダー 2"/>
          <p:cNvSpPr>
            <a:spLocks noGrp="1"/>
          </p:cNvSpPr>
          <p:nvPr>
            <p:ph type="dt" sz="half" idx="10"/>
          </p:nvPr>
        </p:nvSpPr>
        <p:spPr/>
        <p:txBody>
          <a:bodyPr/>
          <a:lstStyle/>
          <a:p>
            <a:r>
              <a:rPr lang="en-US" altLang="ja-JP" smtClean="0"/>
              <a:t>March 2012</a:t>
            </a:r>
            <a:endParaRPr lang="en-US" altLang="ja-JP" dirty="0"/>
          </a:p>
        </p:txBody>
      </p:sp>
      <p:sp>
        <p:nvSpPr>
          <p:cNvPr id="4" name="フッター プレースホルダー 3"/>
          <p:cNvSpPr>
            <a:spLocks noGrp="1"/>
          </p:cNvSpPr>
          <p:nvPr>
            <p:ph type="ftr" sz="quarter" idx="11"/>
          </p:nvPr>
        </p:nvSpPr>
        <p:spPr/>
        <p:txBody>
          <a:bodyPr/>
          <a:lstStyle/>
          <a:p>
            <a:r>
              <a:rPr lang="en-US" altLang="ja-JP" dirty="0" smtClean="0"/>
              <a:t>Shoichi Kitazawa (ATR)</a:t>
            </a:r>
            <a:endParaRPr lang="en-US" altLang="ja-JP" dirty="0"/>
          </a:p>
        </p:txBody>
      </p:sp>
      <p:sp>
        <p:nvSpPr>
          <p:cNvPr id="5" name="スライド番号プレースホルダー 4"/>
          <p:cNvSpPr>
            <a:spLocks noGrp="1"/>
          </p:cNvSpPr>
          <p:nvPr>
            <p:ph type="sldNum" sz="quarter" idx="12"/>
          </p:nvPr>
        </p:nvSpPr>
        <p:spPr/>
        <p:txBody>
          <a:bodyPr/>
          <a:lstStyle/>
          <a:p>
            <a:r>
              <a:rPr lang="en-US" altLang="ja-JP" dirty="0" smtClean="0"/>
              <a:t>Slide </a:t>
            </a:r>
            <a:fld id="{10D1403B-40F7-4C39-A5E4-B596B4E40CAC}" type="slidenum">
              <a:rPr lang="en-US" altLang="ja-JP" smtClean="0"/>
              <a:pPr/>
              <a:t>38</a:t>
            </a:fld>
            <a:endParaRPr lang="en-US" altLang="ja-JP" dirty="0"/>
          </a:p>
        </p:txBody>
      </p:sp>
      <p:pic>
        <p:nvPicPr>
          <p:cNvPr id="6" name="Picture 4" descr="C:\prj\DSA\アプリ・システムコンセプト\Simulation\2011-1031_case567-2\case6-2\case6-2_WiFi3ch_WiFi1ch_BT2ch_html_files\phy_unused_l_rsc_snap_005.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3010" t="3844" r="9975"/>
          <a:stretch/>
        </p:blipFill>
        <p:spPr bwMode="auto">
          <a:xfrm>
            <a:off x="112897" y="1889948"/>
            <a:ext cx="4387095" cy="3636000"/>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4" descr="C:\prj\DSA\アプリ・システムコンセプト\Simulation\2011-1031_case567-2\case5-2\case5-2_WiFi3ch_WiFi1ch_DSA2ch_html_files\phy_unused_l_rsc_snap_005.pn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3010" t="3574" r="9975"/>
          <a:stretch/>
        </p:blipFill>
        <p:spPr bwMode="auto">
          <a:xfrm>
            <a:off x="4572000" y="1889948"/>
            <a:ext cx="4374849" cy="363600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テキスト ボックス 7"/>
          <p:cNvSpPr txBox="1"/>
          <p:nvPr/>
        </p:nvSpPr>
        <p:spPr>
          <a:xfrm>
            <a:off x="5823320" y="5589240"/>
            <a:ext cx="1872208" cy="400110"/>
          </a:xfrm>
          <a:prstGeom prst="rect">
            <a:avLst/>
          </a:prstGeom>
          <a:noFill/>
        </p:spPr>
        <p:txBody>
          <a:bodyPr wrap="square" rtlCol="0">
            <a:spAutoFit/>
          </a:bodyPr>
          <a:lstStyle/>
          <a:p>
            <a:pPr algn="ctr"/>
            <a:r>
              <a:rPr kumimoji="1" lang="en-US" altLang="ja-JP" sz="2000" dirty="0" smtClean="0"/>
              <a:t>Case6</a:t>
            </a:r>
            <a:endParaRPr kumimoji="1" lang="ja-JP" altLang="en-US" sz="2000" dirty="0"/>
          </a:p>
        </p:txBody>
      </p:sp>
      <p:sp>
        <p:nvSpPr>
          <p:cNvPr id="9" name="テキスト ボックス 8"/>
          <p:cNvSpPr txBox="1"/>
          <p:nvPr/>
        </p:nvSpPr>
        <p:spPr>
          <a:xfrm>
            <a:off x="1370340" y="5589240"/>
            <a:ext cx="1872208" cy="400110"/>
          </a:xfrm>
          <a:prstGeom prst="rect">
            <a:avLst/>
          </a:prstGeom>
          <a:noFill/>
        </p:spPr>
        <p:txBody>
          <a:bodyPr wrap="square" rtlCol="0">
            <a:spAutoFit/>
          </a:bodyPr>
          <a:lstStyle/>
          <a:p>
            <a:pPr algn="ctr"/>
            <a:r>
              <a:rPr kumimoji="1" lang="en-US" altLang="ja-JP" sz="2000" dirty="0" smtClean="0"/>
              <a:t>Case5</a:t>
            </a:r>
            <a:endParaRPr kumimoji="1" lang="ja-JP" altLang="en-US" sz="2000" dirty="0"/>
          </a:p>
        </p:txBody>
      </p:sp>
      <p:sp>
        <p:nvSpPr>
          <p:cNvPr id="10" name="タイトル 1"/>
          <p:cNvSpPr txBox="1">
            <a:spLocks/>
          </p:cNvSpPr>
          <p:nvPr/>
        </p:nvSpPr>
        <p:spPr bwMode="auto">
          <a:xfrm>
            <a:off x="179512" y="620688"/>
            <a:ext cx="2808312" cy="36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algn="l"/>
            <a:r>
              <a:rPr lang="en-US" altLang="ja-JP" sz="2000" dirty="0" smtClean="0"/>
              <a:t>III-1. DSA system</a:t>
            </a:r>
            <a:endParaRPr lang="ja-JP" altLang="en-US" sz="2000" dirty="0"/>
          </a:p>
        </p:txBody>
      </p:sp>
    </p:spTree>
    <p:extLst>
      <p:ext uri="{BB962C8B-B14F-4D97-AF65-F5344CB8AC3E}">
        <p14:creationId xmlns="" xmlns:p14="http://schemas.microsoft.com/office/powerpoint/2010/main" val="15494629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Resource usage</a:t>
            </a:r>
            <a:endParaRPr kumimoji="1" lang="ja-JP" altLang="en-US" dirty="0"/>
          </a:p>
        </p:txBody>
      </p:sp>
      <p:sp>
        <p:nvSpPr>
          <p:cNvPr id="3" name="日付プレースホルダー 2"/>
          <p:cNvSpPr>
            <a:spLocks noGrp="1"/>
          </p:cNvSpPr>
          <p:nvPr>
            <p:ph type="dt" sz="half" idx="10"/>
          </p:nvPr>
        </p:nvSpPr>
        <p:spPr/>
        <p:txBody>
          <a:bodyPr/>
          <a:lstStyle/>
          <a:p>
            <a:r>
              <a:rPr lang="en-US" altLang="ja-JP" smtClean="0"/>
              <a:t>March 2012</a:t>
            </a:r>
            <a:endParaRPr lang="en-US" altLang="ja-JP" dirty="0"/>
          </a:p>
        </p:txBody>
      </p:sp>
      <p:sp>
        <p:nvSpPr>
          <p:cNvPr id="4" name="フッター プレースホルダー 3"/>
          <p:cNvSpPr>
            <a:spLocks noGrp="1"/>
          </p:cNvSpPr>
          <p:nvPr>
            <p:ph type="ftr" sz="quarter" idx="11"/>
          </p:nvPr>
        </p:nvSpPr>
        <p:spPr/>
        <p:txBody>
          <a:bodyPr/>
          <a:lstStyle/>
          <a:p>
            <a:r>
              <a:rPr lang="en-US" altLang="ja-JP" dirty="0" smtClean="0"/>
              <a:t>Shoichi Kitazawa (ATR)</a:t>
            </a:r>
            <a:endParaRPr lang="en-US" altLang="ja-JP" dirty="0"/>
          </a:p>
        </p:txBody>
      </p:sp>
      <p:sp>
        <p:nvSpPr>
          <p:cNvPr id="5" name="スライド番号プレースホルダー 4"/>
          <p:cNvSpPr>
            <a:spLocks noGrp="1"/>
          </p:cNvSpPr>
          <p:nvPr>
            <p:ph type="sldNum" sz="quarter" idx="12"/>
          </p:nvPr>
        </p:nvSpPr>
        <p:spPr/>
        <p:txBody>
          <a:bodyPr/>
          <a:lstStyle/>
          <a:p>
            <a:r>
              <a:rPr lang="en-US" altLang="ja-JP" dirty="0" smtClean="0"/>
              <a:t>Slide </a:t>
            </a:r>
            <a:fld id="{10D1403B-40F7-4C39-A5E4-B596B4E40CAC}" type="slidenum">
              <a:rPr lang="en-US" altLang="ja-JP" smtClean="0"/>
              <a:pPr/>
              <a:t>39</a:t>
            </a:fld>
            <a:endParaRPr lang="en-US" altLang="ja-JP" dirty="0"/>
          </a:p>
        </p:txBody>
      </p:sp>
      <p:pic>
        <p:nvPicPr>
          <p:cNvPr id="7" name="Picture 4" descr="C:\prj\DSA\アプリ・システムコンセプト\Simulation\2011-1031_case567-2\case7-2\case7-2_WiFi3ch_WiFi1ch_DSA2ch_BT_html_files\phy_unused_l_rsc_snap_005.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4002" t="5769" r="9310"/>
          <a:stretch/>
        </p:blipFill>
        <p:spPr bwMode="auto">
          <a:xfrm>
            <a:off x="2360563" y="1953232"/>
            <a:ext cx="4371677" cy="356400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テキスト ボックス 7"/>
          <p:cNvSpPr txBox="1"/>
          <p:nvPr/>
        </p:nvSpPr>
        <p:spPr>
          <a:xfrm>
            <a:off x="3635896" y="5589240"/>
            <a:ext cx="1872208" cy="400110"/>
          </a:xfrm>
          <a:prstGeom prst="rect">
            <a:avLst/>
          </a:prstGeom>
          <a:noFill/>
        </p:spPr>
        <p:txBody>
          <a:bodyPr wrap="square" rtlCol="0">
            <a:spAutoFit/>
          </a:bodyPr>
          <a:lstStyle/>
          <a:p>
            <a:pPr algn="ctr"/>
            <a:r>
              <a:rPr kumimoji="1" lang="en-US" altLang="ja-JP" sz="2000" dirty="0" smtClean="0"/>
              <a:t>Case7</a:t>
            </a:r>
            <a:endParaRPr kumimoji="1" lang="ja-JP" altLang="en-US" sz="2000" dirty="0"/>
          </a:p>
        </p:txBody>
      </p:sp>
      <p:sp>
        <p:nvSpPr>
          <p:cNvPr id="9" name="タイトル 1"/>
          <p:cNvSpPr txBox="1">
            <a:spLocks/>
          </p:cNvSpPr>
          <p:nvPr/>
        </p:nvSpPr>
        <p:spPr bwMode="auto">
          <a:xfrm>
            <a:off x="179512" y="620688"/>
            <a:ext cx="2808312" cy="36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algn="l"/>
            <a:r>
              <a:rPr lang="en-US" altLang="ja-JP" sz="2000" dirty="0" smtClean="0"/>
              <a:t>III-1. DSA system</a:t>
            </a:r>
            <a:endParaRPr lang="ja-JP" altLang="en-US" sz="2000" dirty="0"/>
          </a:p>
        </p:txBody>
      </p:sp>
    </p:spTree>
    <p:extLst>
      <p:ext uri="{BB962C8B-B14F-4D97-AF65-F5344CB8AC3E}">
        <p14:creationId xmlns="" xmlns:p14="http://schemas.microsoft.com/office/powerpoint/2010/main" val="1544044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Table of Contents</a:t>
            </a:r>
            <a:endParaRPr kumimoji="1" lang="ja-JP" altLang="en-US" dirty="0"/>
          </a:p>
        </p:txBody>
      </p:sp>
      <p:sp>
        <p:nvSpPr>
          <p:cNvPr id="3" name="コンテンツ プレースホルダー 2"/>
          <p:cNvSpPr>
            <a:spLocks noGrp="1"/>
          </p:cNvSpPr>
          <p:nvPr>
            <p:ph idx="1"/>
          </p:nvPr>
        </p:nvSpPr>
        <p:spPr/>
        <p:txBody>
          <a:bodyPr/>
          <a:lstStyle/>
          <a:p>
            <a:pPr marL="514350" indent="-514350">
              <a:buFont typeface="+mj-lt"/>
              <a:buAutoNum type="romanUcPeriod"/>
            </a:pPr>
            <a:r>
              <a:rPr lang="en-US" altLang="ja-JP" sz="2000" dirty="0" smtClean="0"/>
              <a:t>Introduction</a:t>
            </a:r>
          </a:p>
          <a:p>
            <a:pPr marL="400050" lvl="1" indent="0">
              <a:buNone/>
            </a:pPr>
            <a:r>
              <a:rPr lang="en-US" altLang="ja-JP" sz="1800" dirty="0" smtClean="0"/>
              <a:t>I-1. Activity of IG SRU</a:t>
            </a:r>
          </a:p>
          <a:p>
            <a:pPr marL="514350" indent="-514350">
              <a:buFont typeface="+mj-lt"/>
              <a:buAutoNum type="romanUcPeriod"/>
            </a:pPr>
            <a:r>
              <a:rPr lang="en-US" altLang="ja-JP" sz="2000" dirty="0" smtClean="0"/>
              <a:t>Problems </a:t>
            </a:r>
            <a:r>
              <a:rPr lang="en-US" altLang="ja-JP" sz="2000" dirty="0"/>
              <a:t>in Unlicensed band</a:t>
            </a:r>
          </a:p>
          <a:p>
            <a:pPr marL="514350" indent="-514350">
              <a:buFont typeface="+mj-lt"/>
              <a:buAutoNum type="romanUcPeriod"/>
            </a:pPr>
            <a:r>
              <a:rPr lang="en-US" altLang="ja-JP" sz="2000" dirty="0" smtClean="0"/>
              <a:t>Possible solutions</a:t>
            </a:r>
            <a:endParaRPr lang="en-US" altLang="ja-JP" sz="2000" dirty="0"/>
          </a:p>
          <a:p>
            <a:pPr marL="457200" lvl="1" indent="0">
              <a:buNone/>
            </a:pPr>
            <a:r>
              <a:rPr lang="en-US" altLang="ja-JP" sz="1800" dirty="0" smtClean="0"/>
              <a:t>III-1.  DSA </a:t>
            </a:r>
            <a:r>
              <a:rPr lang="en-US" altLang="ja-JP" sz="1800" dirty="0"/>
              <a:t>system</a:t>
            </a:r>
          </a:p>
          <a:p>
            <a:pPr marL="457200" lvl="1" indent="0">
              <a:buNone/>
            </a:pPr>
            <a:r>
              <a:rPr lang="en-US" altLang="ja-JP" sz="1800" dirty="0"/>
              <a:t>III-2. Any other </a:t>
            </a:r>
            <a:r>
              <a:rPr lang="en-US" altLang="ja-JP" sz="1800" dirty="0" smtClean="0"/>
              <a:t>solution</a:t>
            </a:r>
            <a:endParaRPr lang="en-US" altLang="ja-JP" sz="1800" dirty="0"/>
          </a:p>
          <a:p>
            <a:pPr marL="514350" indent="-514350">
              <a:buFont typeface="+mj-lt"/>
              <a:buAutoNum type="romanUcPeriod"/>
            </a:pPr>
            <a:r>
              <a:rPr lang="en-US" altLang="ja-JP" sz="2000" dirty="0" smtClean="0"/>
              <a:t>Topics </a:t>
            </a:r>
            <a:r>
              <a:rPr lang="en-US" altLang="ja-JP" sz="2000" dirty="0"/>
              <a:t>to be discussed in the next step</a:t>
            </a:r>
          </a:p>
          <a:p>
            <a:pPr marL="457200" lvl="1" indent="0">
              <a:buNone/>
            </a:pPr>
            <a:r>
              <a:rPr lang="en-US" altLang="ja-JP" sz="1800" dirty="0"/>
              <a:t>IV-1. Applications and System requirement</a:t>
            </a:r>
          </a:p>
          <a:p>
            <a:pPr marL="457200" lvl="1" indent="0">
              <a:buNone/>
            </a:pPr>
            <a:r>
              <a:rPr lang="en-US" altLang="ja-JP" sz="1800" dirty="0" smtClean="0"/>
              <a:t>IV-2.</a:t>
            </a:r>
            <a:r>
              <a:rPr lang="en-US" altLang="ja-JP" sz="1800" dirty="0"/>
              <a:t> </a:t>
            </a:r>
            <a:r>
              <a:rPr lang="en-US" altLang="ja-JP" sz="1800" dirty="0" smtClean="0"/>
              <a:t>Technical </a:t>
            </a:r>
            <a:r>
              <a:rPr lang="en-US" altLang="ja-JP" sz="1800" dirty="0"/>
              <a:t>issues</a:t>
            </a:r>
          </a:p>
          <a:p>
            <a:pPr marL="457200" lvl="1" indent="0">
              <a:buNone/>
            </a:pPr>
            <a:r>
              <a:rPr lang="en-US" altLang="ja-JP" sz="1800" dirty="0" smtClean="0"/>
              <a:t>IV-3.</a:t>
            </a:r>
            <a:r>
              <a:rPr lang="en-US" altLang="ja-JP" sz="1800" dirty="0"/>
              <a:t> </a:t>
            </a:r>
            <a:r>
              <a:rPr lang="en-US" altLang="ja-JP" sz="1800" dirty="0" smtClean="0"/>
              <a:t>5C </a:t>
            </a:r>
            <a:r>
              <a:rPr lang="en-US" altLang="ja-JP" sz="1800" dirty="0"/>
              <a:t>&amp; </a:t>
            </a:r>
            <a:r>
              <a:rPr lang="en-US" altLang="ja-JP" sz="1800" dirty="0" smtClean="0"/>
              <a:t>PAR</a:t>
            </a:r>
          </a:p>
          <a:p>
            <a:pPr marL="514350" indent="-514350">
              <a:buFont typeface="+mj-lt"/>
              <a:buAutoNum type="romanUcPeriod"/>
            </a:pPr>
            <a:r>
              <a:rPr lang="en-US" altLang="ja-JP" sz="2000" dirty="0" smtClean="0"/>
              <a:t>References</a:t>
            </a:r>
            <a:endParaRPr lang="en-US" altLang="ja-JP" sz="2000" dirty="0"/>
          </a:p>
          <a:p>
            <a:endParaRPr kumimoji="1" lang="ja-JP" altLang="en-US" sz="2400" dirty="0"/>
          </a:p>
        </p:txBody>
      </p:sp>
      <p:sp>
        <p:nvSpPr>
          <p:cNvPr id="4" name="日付プレースホルダー 3"/>
          <p:cNvSpPr>
            <a:spLocks noGrp="1"/>
          </p:cNvSpPr>
          <p:nvPr>
            <p:ph type="dt" sz="half" idx="10"/>
          </p:nvPr>
        </p:nvSpPr>
        <p:spPr/>
        <p:txBody>
          <a:body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BBC3A54B-52B6-4F6E-9212-922EF83326FB}" type="slidenum">
              <a:rPr lang="en-US" altLang="ja-JP" smtClean="0"/>
              <a:pPr/>
              <a:t>4</a:t>
            </a:fld>
            <a:endParaRPr lang="en-US" altLang="ja-JP"/>
          </a:p>
        </p:txBody>
      </p:sp>
    </p:spTree>
    <p:extLst>
      <p:ext uri="{BB962C8B-B14F-4D97-AF65-F5344CB8AC3E}">
        <p14:creationId xmlns="" xmlns:p14="http://schemas.microsoft.com/office/powerpoint/2010/main" val="18224352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Short Summary</a:t>
            </a:r>
            <a:endParaRPr kumimoji="1" lang="ja-JP" altLang="en-US" dirty="0"/>
          </a:p>
        </p:txBody>
      </p:sp>
      <p:sp>
        <p:nvSpPr>
          <p:cNvPr id="3" name="コンテンツ プレースホルダー 2"/>
          <p:cNvSpPr>
            <a:spLocks noGrp="1"/>
          </p:cNvSpPr>
          <p:nvPr>
            <p:ph idx="1"/>
          </p:nvPr>
        </p:nvSpPr>
        <p:spPr>
          <a:xfrm>
            <a:off x="467544" y="1981200"/>
            <a:ext cx="8208912" cy="3680048"/>
          </a:xfrm>
        </p:spPr>
        <p:txBody>
          <a:bodyPr/>
          <a:lstStyle/>
          <a:p>
            <a:r>
              <a:rPr kumimoji="1" lang="en-US" altLang="ja-JP" sz="2400" dirty="0" smtClean="0"/>
              <a:t>The concept of the DSA system has been presented.</a:t>
            </a:r>
          </a:p>
          <a:p>
            <a:pPr lvl="1"/>
            <a:r>
              <a:rPr lang="en-US" altLang="ja-JP" sz="2000" dirty="0"/>
              <a:t>Spectrum sensing for detecting unused radio resources</a:t>
            </a:r>
          </a:p>
          <a:p>
            <a:pPr lvl="1"/>
            <a:r>
              <a:rPr lang="en-US" altLang="ja-JP" sz="2000" dirty="0"/>
              <a:t>Dynamic assignment of DCH spectrum</a:t>
            </a:r>
          </a:p>
          <a:p>
            <a:pPr lvl="1"/>
            <a:r>
              <a:rPr lang="en-US" altLang="ja-JP" sz="2000" dirty="0" smtClean="0"/>
              <a:t>TDMA</a:t>
            </a:r>
            <a:endParaRPr kumimoji="1" lang="en-US" altLang="ja-JP" sz="2400" dirty="0" smtClean="0"/>
          </a:p>
          <a:p>
            <a:r>
              <a:rPr kumimoji="1" lang="en-US" altLang="ja-JP" sz="2400" dirty="0" smtClean="0"/>
              <a:t>The network simulation results show that effectiveness of proposed DSA system under congestion condition.</a:t>
            </a:r>
          </a:p>
          <a:p>
            <a:pPr lvl="1"/>
            <a:r>
              <a:rPr lang="en-US" altLang="ja-JP" sz="2000" dirty="0" smtClean="0"/>
              <a:t>Higher area throughput</a:t>
            </a:r>
          </a:p>
          <a:p>
            <a:pPr lvl="1"/>
            <a:r>
              <a:rPr lang="en-US" altLang="ja-JP" sz="2000" dirty="0" smtClean="0"/>
              <a:t>Coexistence with other syste</a:t>
            </a:r>
            <a:r>
              <a:rPr lang="en-US" altLang="ja-JP" sz="2000" dirty="0"/>
              <a:t>m</a:t>
            </a:r>
            <a:endParaRPr lang="en-US" altLang="ja-JP" sz="2000" dirty="0" smtClean="0"/>
          </a:p>
          <a:p>
            <a:pPr lvl="1"/>
            <a:endParaRPr kumimoji="1" lang="en-US" altLang="ja-JP" sz="1600" dirty="0" smtClean="0"/>
          </a:p>
        </p:txBody>
      </p:sp>
      <p:sp>
        <p:nvSpPr>
          <p:cNvPr id="4" name="日付プレースホルダー 3"/>
          <p:cNvSpPr>
            <a:spLocks noGrp="1"/>
          </p:cNvSpPr>
          <p:nvPr>
            <p:ph type="dt" sz="half" idx="10"/>
          </p:nvPr>
        </p:nvSpPr>
        <p:spPr/>
        <p:txBody>
          <a:bodyPr/>
          <a:lstStyle/>
          <a:p>
            <a:r>
              <a:rPr lang="en-US" altLang="ja-JP" smtClean="0"/>
              <a:t>March 2012</a:t>
            </a:r>
            <a:endParaRPr lang="en-US" altLang="ja-JP" dirty="0"/>
          </a:p>
        </p:txBody>
      </p:sp>
      <p:sp>
        <p:nvSpPr>
          <p:cNvPr id="5" name="フッター プレースホルダー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smtClean="0"/>
              <a:t>Slide </a:t>
            </a:r>
            <a:fld id="{5CA2EE14-C122-4D9A-9D36-15EA92E7C385}" type="slidenum">
              <a:rPr lang="en-US" altLang="ja-JP" smtClean="0"/>
              <a:pPr/>
              <a:t>40</a:t>
            </a:fld>
            <a:endParaRPr lang="en-US" altLang="ja-JP" dirty="0"/>
          </a:p>
        </p:txBody>
      </p:sp>
      <p:sp>
        <p:nvSpPr>
          <p:cNvPr id="8" name="タイトル 1"/>
          <p:cNvSpPr txBox="1">
            <a:spLocks/>
          </p:cNvSpPr>
          <p:nvPr/>
        </p:nvSpPr>
        <p:spPr bwMode="auto">
          <a:xfrm>
            <a:off x="179512" y="620688"/>
            <a:ext cx="2808312" cy="36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algn="l"/>
            <a:r>
              <a:rPr lang="en-US" altLang="ja-JP" sz="2000" dirty="0" smtClean="0"/>
              <a:t>III-1. DSA system</a:t>
            </a:r>
            <a:endParaRPr lang="ja-JP" altLang="en-US" sz="2000" dirty="0"/>
          </a:p>
        </p:txBody>
      </p:sp>
      <p:sp>
        <p:nvSpPr>
          <p:cNvPr id="9" name="Text Box 4"/>
          <p:cNvSpPr txBox="1">
            <a:spLocks noChangeArrowheads="1"/>
          </p:cNvSpPr>
          <p:nvPr/>
        </p:nvSpPr>
        <p:spPr bwMode="auto">
          <a:xfrm>
            <a:off x="250825" y="5733256"/>
            <a:ext cx="8642350" cy="730250"/>
          </a:xfrm>
          <a:prstGeom prst="rect">
            <a:avLst/>
          </a:prstGeom>
          <a:noFill/>
          <a:ln w="12700">
            <a:noFill/>
            <a:miter lim="800000"/>
            <a:headEnd type="none" w="sm" len="sm"/>
            <a:tailEnd type="none" w="sm" len="sm"/>
          </a:ln>
        </p:spPr>
        <p:txBody>
          <a:bodyPr>
            <a:spAutoFit/>
          </a:bodyPr>
          <a:lstStyle/>
          <a:p>
            <a:r>
              <a:rPr lang="en-US" altLang="ja-JP" sz="1400" b="1" dirty="0">
                <a:ea typeface="ＭＳ Ｐゴシック" charset="-128"/>
              </a:rPr>
              <a:t>Acknowledgment </a:t>
            </a:r>
            <a:endParaRPr lang="en-US" altLang="ja-JP" sz="1400" dirty="0">
              <a:ea typeface="ＭＳ Ｐゴシック" charset="-128"/>
            </a:endParaRPr>
          </a:p>
          <a:p>
            <a:r>
              <a:rPr lang="en-US" altLang="ja-JP" sz="1400" dirty="0">
                <a:ea typeface="ＭＳ Ｐゴシック" charset="-128"/>
              </a:rPr>
              <a:t>This work is supported by the Ministry of Internal Affairs and Communications under a grant “Research and development on radio resource control technologies among multiple radio systems on same frequency band.” </a:t>
            </a:r>
            <a:endParaRPr lang="ja-JP" altLang="en-US" sz="1400" dirty="0">
              <a:ea typeface="ＭＳ Ｐゴシック" charset="-128"/>
            </a:endParaRPr>
          </a:p>
        </p:txBody>
      </p:sp>
    </p:spTree>
    <p:extLst>
      <p:ext uri="{BB962C8B-B14F-4D97-AF65-F5344CB8AC3E}">
        <p14:creationId xmlns="" xmlns:p14="http://schemas.microsoft.com/office/powerpoint/2010/main" val="8327867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III-2. Other solution</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en-US" altLang="ja-JP" sz="2800" dirty="0" smtClean="0"/>
              <a:t>In this section, outline of two presentation at the IG SRU meeting are introduced.</a:t>
            </a:r>
            <a:endParaRPr kumimoji="1" lang="ja-JP" altLang="en-US" sz="2800" dirty="0"/>
          </a:p>
        </p:txBody>
      </p:sp>
      <p:sp>
        <p:nvSpPr>
          <p:cNvPr id="4" name="日付プレースホルダー 3"/>
          <p:cNvSpPr>
            <a:spLocks noGrp="1"/>
          </p:cNvSpPr>
          <p:nvPr>
            <p:ph type="dt" sz="half" idx="10"/>
          </p:nvPr>
        </p:nvSpPr>
        <p:spPr/>
        <p:txBody>
          <a:body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BBC3A54B-52B6-4F6E-9212-922EF83326FB}" type="slidenum">
              <a:rPr lang="en-US" altLang="ja-JP" smtClean="0"/>
              <a:pPr/>
              <a:t>41</a:t>
            </a:fld>
            <a:endParaRPr lang="en-US" altLang="ja-JP"/>
          </a:p>
        </p:txBody>
      </p:sp>
    </p:spTree>
    <p:extLst>
      <p:ext uri="{BB962C8B-B14F-4D97-AF65-F5344CB8AC3E}">
        <p14:creationId xmlns="" xmlns:p14="http://schemas.microsoft.com/office/powerpoint/2010/main" val="18530524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778024"/>
            <a:ext cx="7772400" cy="1066800"/>
          </a:xfrm>
        </p:spPr>
        <p:txBody>
          <a:bodyPr/>
          <a:lstStyle/>
          <a:p>
            <a:r>
              <a:rPr lang="en-US" altLang="ja-JP" sz="2800" dirty="0">
                <a:ea typeface="ＭＳ Ｐゴシック" charset="-128"/>
              </a:rPr>
              <a:t>Intelligent Spectrum Sensing for vehicular Communications in the ISM Bands(15-11-0528</a:t>
            </a:r>
            <a:r>
              <a:rPr lang="en-US" altLang="ja-JP" sz="2800" dirty="0" smtClean="0">
                <a:ea typeface="ＭＳ Ｐゴシック" charset="-128"/>
              </a:rPr>
              <a:t>)</a:t>
            </a:r>
            <a:endParaRPr kumimoji="1" lang="ja-JP" altLang="en-US" sz="2800" dirty="0"/>
          </a:p>
        </p:txBody>
      </p:sp>
      <p:sp>
        <p:nvSpPr>
          <p:cNvPr id="4" name="日付プレースホルダー 3"/>
          <p:cNvSpPr>
            <a:spLocks noGrp="1"/>
          </p:cNvSpPr>
          <p:nvPr>
            <p:ph type="dt" sz="half" idx="10"/>
          </p:nvPr>
        </p:nvSpPr>
        <p:spPr/>
        <p:txBody>
          <a:body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BBC3A54B-52B6-4F6E-9212-922EF83326FB}" type="slidenum">
              <a:rPr lang="en-US" altLang="ja-JP" smtClean="0"/>
              <a:pPr/>
              <a:t>42</a:t>
            </a:fld>
            <a:endParaRPr lang="en-US" altLang="ja-JP"/>
          </a:p>
        </p:txBody>
      </p:sp>
      <p:sp>
        <p:nvSpPr>
          <p:cNvPr id="7" name="タイトル 1"/>
          <p:cNvSpPr txBox="1">
            <a:spLocks/>
          </p:cNvSpPr>
          <p:nvPr/>
        </p:nvSpPr>
        <p:spPr bwMode="auto">
          <a:xfrm>
            <a:off x="179512" y="620688"/>
            <a:ext cx="2808312" cy="36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algn="l"/>
            <a:r>
              <a:rPr lang="en-US" altLang="ja-JP" sz="2000" dirty="0" smtClean="0"/>
              <a:t>III-2. Other solution</a:t>
            </a:r>
            <a:endParaRPr lang="ja-JP" altLang="en-US" sz="2000" dirty="0"/>
          </a:p>
        </p:txBody>
      </p:sp>
      <p:sp>
        <p:nvSpPr>
          <p:cNvPr id="9" name="コンテンツ プレースホルダー 7"/>
          <p:cNvSpPr txBox="1">
            <a:spLocks/>
          </p:cNvSpPr>
          <p:nvPr/>
        </p:nvSpPr>
        <p:spPr>
          <a:xfrm>
            <a:off x="685800" y="1981200"/>
            <a:ext cx="7772400" cy="3248000"/>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a:lnSpc>
                <a:spcPct val="90000"/>
              </a:lnSpc>
            </a:pPr>
            <a:r>
              <a:rPr lang="en-US" altLang="ja-JP" sz="2000" dirty="0" smtClean="0">
                <a:ea typeface="ＭＳ Ｐゴシック" charset="-128"/>
              </a:rPr>
              <a:t>Vehicle-to-Vehicle (V2V), Vehicle-to-Infrastructure (V2I) communications via ISM band were considered.</a:t>
            </a:r>
          </a:p>
          <a:p>
            <a:r>
              <a:rPr lang="en-US" altLang="ja-JP" sz="2000" dirty="0" smtClean="0">
                <a:ea typeface="ＭＳ Ｐゴシック" charset="-128"/>
              </a:rPr>
              <a:t>Adopt a cognitive radio approach to avoid interfering and / or being interfered with other communications.</a:t>
            </a:r>
          </a:p>
          <a:p>
            <a:pPr>
              <a:lnSpc>
                <a:spcPct val="90000"/>
              </a:lnSpc>
            </a:pPr>
            <a:r>
              <a:rPr lang="en-US" altLang="ja-JP" sz="2000" dirty="0">
                <a:ea typeface="ＭＳ Ｐゴシック" charset="-128"/>
              </a:rPr>
              <a:t>C</a:t>
            </a:r>
            <a:r>
              <a:rPr lang="en-US" altLang="ja-JP" sz="2000" dirty="0" smtClean="0">
                <a:ea typeface="ＭＳ Ｐゴシック" charset="-128"/>
              </a:rPr>
              <a:t>hannel </a:t>
            </a:r>
            <a:r>
              <a:rPr lang="en-US" altLang="ja-JP" sz="2000" dirty="0">
                <a:ea typeface="ＭＳ Ｐゴシック" charset="-128"/>
              </a:rPr>
              <a:t>workload estimation module on an SDR for V2V / V2I communications in the ISM </a:t>
            </a:r>
            <a:r>
              <a:rPr lang="en-US" altLang="ja-JP" sz="2000" dirty="0" smtClean="0">
                <a:ea typeface="ＭＳ Ｐゴシック" charset="-128"/>
              </a:rPr>
              <a:t>bands were implemented.</a:t>
            </a:r>
            <a:endParaRPr lang="en-US" altLang="ja-JP" sz="2000" dirty="0">
              <a:ea typeface="ＭＳ Ｐゴシック" charset="-128"/>
            </a:endParaRPr>
          </a:p>
          <a:p>
            <a:pPr lvl="1">
              <a:lnSpc>
                <a:spcPct val="90000"/>
              </a:lnSpc>
            </a:pPr>
            <a:r>
              <a:rPr lang="en-US" altLang="ja-JP" sz="1800" dirty="0">
                <a:ea typeface="ＭＳ Ｐゴシック" charset="-128"/>
              </a:rPr>
              <a:t>Estimated workload have a strong correlation with actual workload</a:t>
            </a:r>
          </a:p>
          <a:p>
            <a:pPr lvl="1">
              <a:lnSpc>
                <a:spcPct val="90000"/>
              </a:lnSpc>
            </a:pPr>
            <a:r>
              <a:rPr lang="en-US" altLang="ja-JP" sz="1800" dirty="0">
                <a:ea typeface="ＭＳ Ｐゴシック" charset="-128"/>
              </a:rPr>
              <a:t>A shorter scanning cycle gives better estimation</a:t>
            </a:r>
          </a:p>
          <a:p>
            <a:pPr lvl="1"/>
            <a:endParaRPr lang="en-US" altLang="ja-JP" sz="1600" dirty="0" smtClean="0">
              <a:ea typeface="ＭＳ Ｐゴシック" charset="-128"/>
            </a:endParaRPr>
          </a:p>
        </p:txBody>
      </p:sp>
    </p:spTree>
    <p:extLst>
      <p:ext uri="{BB962C8B-B14F-4D97-AF65-F5344CB8AC3E}">
        <p14:creationId xmlns="" xmlns:p14="http://schemas.microsoft.com/office/powerpoint/2010/main" val="8196467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836712"/>
            <a:ext cx="7772400" cy="1066800"/>
          </a:xfrm>
        </p:spPr>
        <p:txBody>
          <a:bodyPr>
            <a:normAutofit/>
          </a:bodyPr>
          <a:lstStyle/>
          <a:p>
            <a:r>
              <a:rPr lang="en-US" altLang="ja-JP" sz="2800" dirty="0">
                <a:ea typeface="ＭＳ Ｐゴシック" charset="-128"/>
              </a:rPr>
              <a:t>Intelligent Spectrum Sensing for vehicular Communications in the ISM Bands(15-11-0528)</a:t>
            </a:r>
            <a:endParaRPr kumimoji="1" lang="ja-JP" altLang="en-US" sz="2800" dirty="0"/>
          </a:p>
        </p:txBody>
      </p:sp>
      <p:sp>
        <p:nvSpPr>
          <p:cNvPr id="3" name="日付プレースホルダー 2"/>
          <p:cNvSpPr>
            <a:spLocks noGrp="1"/>
          </p:cNvSpPr>
          <p:nvPr>
            <p:ph type="dt" sz="half" idx="10"/>
          </p:nvPr>
        </p:nvSpPr>
        <p:spPr/>
        <p:txBody>
          <a:bodyPr/>
          <a:lstStyle/>
          <a:p>
            <a:r>
              <a:rPr lang="en-US" altLang="ja-JP" smtClean="0"/>
              <a:t>March 2012</a:t>
            </a:r>
            <a:endParaRPr lang="en-US" altLang="ja-JP"/>
          </a:p>
        </p:txBody>
      </p:sp>
      <p:sp>
        <p:nvSpPr>
          <p:cNvPr id="4" name="フッター プレースホルダー 3"/>
          <p:cNvSpPr>
            <a:spLocks noGrp="1"/>
          </p:cNvSpPr>
          <p:nvPr>
            <p:ph type="ftr" sz="quarter" idx="11"/>
          </p:nvPr>
        </p:nvSpPr>
        <p:spPr/>
        <p:txBody>
          <a:bodyPr/>
          <a:lstStyle/>
          <a:p>
            <a:r>
              <a:rPr lang="en-US" altLang="ja-JP" smtClean="0"/>
              <a:t>Shoichi Kitazawa (ATR)</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7F1E7805-9952-40B3-9CB8-FF317103ED7B}" type="slidenum">
              <a:rPr lang="en-US" altLang="ja-JP" smtClean="0"/>
              <a:pPr/>
              <a:t>43</a:t>
            </a:fld>
            <a:endParaRPr lang="en-US" altLang="ja-JP"/>
          </a:p>
        </p:txBody>
      </p:sp>
      <p:pic>
        <p:nvPicPr>
          <p:cNvPr id="11"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2000" y="2708920"/>
            <a:ext cx="4320000" cy="29871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6325" t="4642" r="7305"/>
          <a:stretch/>
        </p:blipFill>
        <p:spPr bwMode="auto">
          <a:xfrm>
            <a:off x="4572000" y="2708919"/>
            <a:ext cx="4320000" cy="34259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タイトル 1"/>
          <p:cNvSpPr txBox="1">
            <a:spLocks/>
          </p:cNvSpPr>
          <p:nvPr/>
        </p:nvSpPr>
        <p:spPr bwMode="auto">
          <a:xfrm>
            <a:off x="179512" y="620688"/>
            <a:ext cx="2808312" cy="36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algn="l"/>
            <a:r>
              <a:rPr lang="en-US" altLang="ja-JP" sz="2000" dirty="0" smtClean="0"/>
              <a:t>III-2. Other solution</a:t>
            </a:r>
            <a:endParaRPr lang="ja-JP" altLang="en-US" sz="2000" dirty="0"/>
          </a:p>
        </p:txBody>
      </p:sp>
    </p:spTree>
    <p:extLst>
      <p:ext uri="{BB962C8B-B14F-4D97-AF65-F5344CB8AC3E}">
        <p14:creationId xmlns="" xmlns:p14="http://schemas.microsoft.com/office/powerpoint/2010/main" val="24625728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8032" y="850032"/>
            <a:ext cx="7772400" cy="1066800"/>
          </a:xfrm>
        </p:spPr>
        <p:txBody>
          <a:bodyPr/>
          <a:lstStyle/>
          <a:p>
            <a:r>
              <a:rPr lang="en-US" altLang="ja-JP" sz="2800" dirty="0"/>
              <a:t>Smart Antenna Opportunities for Spectrum Resource Usage Improvements</a:t>
            </a:r>
            <a:r>
              <a:rPr lang="ja-JP" altLang="en-US" sz="2800" dirty="0"/>
              <a:t> </a:t>
            </a:r>
            <a:r>
              <a:rPr lang="en-US" altLang="ja-JP" sz="2800" dirty="0">
                <a:ea typeface="ＭＳ Ｐゴシック" charset="-128"/>
              </a:rPr>
              <a:t>(15-11-0817)</a:t>
            </a:r>
            <a:endParaRPr kumimoji="1" lang="ja-JP" altLang="en-US" sz="2800" dirty="0"/>
          </a:p>
        </p:txBody>
      </p:sp>
      <p:sp>
        <p:nvSpPr>
          <p:cNvPr id="4" name="日付プレースホルダー 3"/>
          <p:cNvSpPr>
            <a:spLocks noGrp="1"/>
          </p:cNvSpPr>
          <p:nvPr>
            <p:ph type="dt" sz="half" idx="10"/>
          </p:nvPr>
        </p:nvSpPr>
        <p:spPr/>
        <p:txBody>
          <a:body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BBC3A54B-52B6-4F6E-9212-922EF83326FB}" type="slidenum">
              <a:rPr lang="en-US" altLang="ja-JP" smtClean="0"/>
              <a:pPr/>
              <a:t>44</a:t>
            </a:fld>
            <a:endParaRPr lang="en-US" altLang="ja-JP"/>
          </a:p>
        </p:txBody>
      </p:sp>
      <p:sp>
        <p:nvSpPr>
          <p:cNvPr id="7" name="タイトル 1"/>
          <p:cNvSpPr txBox="1">
            <a:spLocks/>
          </p:cNvSpPr>
          <p:nvPr/>
        </p:nvSpPr>
        <p:spPr bwMode="auto">
          <a:xfrm>
            <a:off x="179512" y="620688"/>
            <a:ext cx="2808312" cy="36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algn="l"/>
            <a:r>
              <a:rPr lang="en-US" altLang="ja-JP" sz="2000" dirty="0" smtClean="0"/>
              <a:t>III-2. Other solution</a:t>
            </a:r>
            <a:endParaRPr lang="ja-JP" altLang="en-US" sz="2000" dirty="0"/>
          </a:p>
        </p:txBody>
      </p:sp>
      <p:pic>
        <p:nvPicPr>
          <p:cNvPr id="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7698" y="3951028"/>
            <a:ext cx="2262858" cy="198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コンテンツ プレースホルダー 6"/>
          <p:cNvSpPr txBox="1">
            <a:spLocks/>
          </p:cNvSpPr>
          <p:nvPr/>
        </p:nvSpPr>
        <p:spPr>
          <a:xfrm>
            <a:off x="575556" y="1988840"/>
            <a:ext cx="7992888" cy="1548172"/>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000" dirty="0" smtClean="0"/>
              <a:t>Measurement results of 2.4GHz ISM band were shown.</a:t>
            </a:r>
          </a:p>
          <a:p>
            <a:pPr lvl="1"/>
            <a:r>
              <a:rPr lang="en-US" altLang="ja-JP" sz="1600" dirty="0" smtClean="0"/>
              <a:t>Vertical and Horizontal antenna were used.</a:t>
            </a:r>
          </a:p>
          <a:p>
            <a:r>
              <a:rPr lang="en-US" altLang="ja-JP" sz="2000" dirty="0" smtClean="0"/>
              <a:t>To avoid interference, </a:t>
            </a:r>
            <a:r>
              <a:rPr lang="en-US" altLang="ja-JP" sz="2000" dirty="0"/>
              <a:t>“Smart </a:t>
            </a:r>
            <a:r>
              <a:rPr lang="en-US" altLang="ja-JP" sz="2000" dirty="0" smtClean="0"/>
              <a:t>Antenna” using array configurations has been proposed.</a:t>
            </a:r>
          </a:p>
          <a:p>
            <a:endParaRPr lang="en-US" altLang="ja-JP" sz="2000" dirty="0" smtClean="0"/>
          </a:p>
        </p:txBody>
      </p:sp>
      <p:pic>
        <p:nvPicPr>
          <p:cNvPr id="10"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30361" y="3681028"/>
            <a:ext cx="1623840" cy="252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079918" y="4065597"/>
            <a:ext cx="3600000" cy="18777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886579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3200" dirty="0" smtClean="0"/>
              <a:t>IV.	Topics to be discussed in the next step</a:t>
            </a:r>
          </a:p>
        </p:txBody>
      </p:sp>
      <p:sp>
        <p:nvSpPr>
          <p:cNvPr id="3" name="コンテンツ プレースホルダー 2"/>
          <p:cNvSpPr>
            <a:spLocks noGrp="1"/>
          </p:cNvSpPr>
          <p:nvPr>
            <p:ph idx="1"/>
          </p:nvPr>
        </p:nvSpPr>
        <p:spPr/>
        <p:txBody>
          <a:bodyPr/>
          <a:lstStyle/>
          <a:p>
            <a:r>
              <a:rPr lang="en-US" altLang="ja-JP" sz="2800" dirty="0" smtClean="0"/>
              <a:t>IV-1 Applications and System requirement</a:t>
            </a:r>
          </a:p>
          <a:p>
            <a:pPr lvl="1"/>
            <a:endParaRPr lang="en-US" altLang="ja-JP" sz="2400" dirty="0" smtClean="0"/>
          </a:p>
          <a:p>
            <a:r>
              <a:rPr lang="en-US" altLang="ja-JP" sz="2800" dirty="0" smtClean="0"/>
              <a:t>IV-2 Technical issues</a:t>
            </a:r>
            <a:endParaRPr lang="en-US" altLang="ja-JP" sz="2400" dirty="0" smtClean="0"/>
          </a:p>
          <a:p>
            <a:pPr lvl="1"/>
            <a:endParaRPr lang="en-US" altLang="ja-JP" sz="2800" dirty="0" smtClean="0"/>
          </a:p>
          <a:p>
            <a:r>
              <a:rPr lang="en-US" altLang="ja-JP" sz="2800" dirty="0" smtClean="0"/>
              <a:t>IV-3 5C &amp; PAR</a:t>
            </a:r>
          </a:p>
          <a:p>
            <a:pPr lvl="1"/>
            <a:endParaRPr kumimoji="1" lang="ja-JP" altLang="en-US" sz="2000" dirty="0"/>
          </a:p>
        </p:txBody>
      </p:sp>
      <p:sp>
        <p:nvSpPr>
          <p:cNvPr id="4" name="日付プレースホルダー 3"/>
          <p:cNvSpPr>
            <a:spLocks noGrp="1"/>
          </p:cNvSpPr>
          <p:nvPr>
            <p:ph type="dt" sz="half" idx="10"/>
          </p:nvPr>
        </p:nvSpPr>
        <p:spPr/>
        <p:txBody>
          <a:body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BBC3A54B-52B6-4F6E-9212-922EF83326FB}" type="slidenum">
              <a:rPr lang="en-US" altLang="ja-JP" smtClean="0"/>
              <a:pPr/>
              <a:t>45</a:t>
            </a:fld>
            <a:endParaRPr lang="en-US" altLang="ja-JP"/>
          </a:p>
        </p:txBody>
      </p:sp>
    </p:spTree>
    <p:extLst>
      <p:ext uri="{BB962C8B-B14F-4D97-AF65-F5344CB8AC3E}">
        <p14:creationId xmlns="" xmlns:p14="http://schemas.microsoft.com/office/powerpoint/2010/main" val="30482695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3200" dirty="0" smtClean="0"/>
              <a:t>IV-1. </a:t>
            </a:r>
            <a:r>
              <a:rPr lang="en-US" altLang="ja-JP" sz="3200" dirty="0"/>
              <a:t>Applications and System </a:t>
            </a:r>
            <a:r>
              <a:rPr lang="en-US" altLang="ja-JP" sz="3200" dirty="0" smtClean="0"/>
              <a:t>requirement</a:t>
            </a:r>
            <a:endParaRPr kumimoji="1" lang="ja-JP" altLang="en-US" sz="3200" dirty="0"/>
          </a:p>
        </p:txBody>
      </p:sp>
      <p:sp>
        <p:nvSpPr>
          <p:cNvPr id="3" name="コンテンツ プレースホルダー 2"/>
          <p:cNvSpPr>
            <a:spLocks noGrp="1"/>
          </p:cNvSpPr>
          <p:nvPr>
            <p:ph idx="1"/>
          </p:nvPr>
        </p:nvSpPr>
        <p:spPr/>
        <p:txBody>
          <a:bodyPr/>
          <a:lstStyle/>
          <a:p>
            <a:pPr marL="0" indent="0">
              <a:buNone/>
            </a:pPr>
            <a:r>
              <a:rPr kumimoji="1" lang="en-US" altLang="ja-JP" sz="2000" dirty="0" smtClean="0"/>
              <a:t> The following applications </a:t>
            </a:r>
            <a:r>
              <a:rPr lang="en-US" altLang="ja-JP" sz="2000" dirty="0"/>
              <a:t>were extracted from document </a:t>
            </a:r>
            <a:r>
              <a:rPr lang="en-US" altLang="ja-JP" sz="2000" dirty="0" smtClean="0"/>
              <a:t>15-11-0162-01-0sru and 15-11-0528-00-0sru.</a:t>
            </a:r>
            <a:endParaRPr lang="ja-JP" altLang="ja-JP" sz="2000" dirty="0"/>
          </a:p>
          <a:p>
            <a:r>
              <a:rPr lang="en-US" altLang="ja-JP" sz="2000" dirty="0" smtClean="0"/>
              <a:t>Home monitoring</a:t>
            </a:r>
          </a:p>
          <a:p>
            <a:pPr lvl="1"/>
            <a:r>
              <a:rPr lang="en-US" altLang="ja-JP" sz="1800" dirty="0">
                <a:ea typeface="ＭＳ Ｐゴシック" charset="-128"/>
              </a:rPr>
              <a:t>Intercommunication system</a:t>
            </a:r>
          </a:p>
          <a:p>
            <a:pPr lvl="1"/>
            <a:r>
              <a:rPr lang="en-US" altLang="ja-JP" sz="1800" dirty="0">
                <a:ea typeface="ＭＳ Ｐゴシック" charset="-128"/>
              </a:rPr>
              <a:t>Security</a:t>
            </a:r>
          </a:p>
          <a:p>
            <a:pPr lvl="1"/>
            <a:r>
              <a:rPr lang="en-US" altLang="ja-JP" sz="1800" dirty="0">
                <a:ea typeface="ＭＳ Ｐゴシック" charset="-128"/>
              </a:rPr>
              <a:t>Health </a:t>
            </a:r>
            <a:r>
              <a:rPr lang="en-US" altLang="ja-JP" sz="1800" dirty="0" smtClean="0">
                <a:ea typeface="ＭＳ Ｐゴシック" charset="-128"/>
              </a:rPr>
              <a:t>care</a:t>
            </a:r>
            <a:endParaRPr lang="en-US" altLang="ja-JP" sz="1800" dirty="0" smtClean="0"/>
          </a:p>
          <a:p>
            <a:r>
              <a:rPr lang="en-US" altLang="ja-JP" sz="2000" dirty="0" smtClean="0">
                <a:ea typeface="ＭＳ Ｐゴシック" charset="-128"/>
              </a:rPr>
              <a:t>Vehicular </a:t>
            </a:r>
            <a:r>
              <a:rPr lang="en-US" altLang="ja-JP" sz="2000" dirty="0">
                <a:ea typeface="ＭＳ Ｐゴシック" charset="-128"/>
              </a:rPr>
              <a:t>communications </a:t>
            </a:r>
            <a:endParaRPr lang="en-US" altLang="ja-JP" sz="2000" dirty="0" smtClean="0">
              <a:ea typeface="ＭＳ Ｐゴシック" charset="-128"/>
            </a:endParaRPr>
          </a:p>
          <a:p>
            <a:pPr lvl="1"/>
            <a:r>
              <a:rPr lang="en-US" altLang="ja-JP" sz="1800" dirty="0" smtClean="0">
                <a:ea typeface="ＭＳ Ｐゴシック" charset="-128"/>
              </a:rPr>
              <a:t>Vehicle-to-Vehicle </a:t>
            </a:r>
            <a:r>
              <a:rPr lang="en-US" altLang="ja-JP" sz="1800" dirty="0">
                <a:ea typeface="ＭＳ Ｐゴシック" charset="-128"/>
              </a:rPr>
              <a:t>(</a:t>
            </a:r>
            <a:r>
              <a:rPr lang="en-US" altLang="ja-JP" sz="1800" dirty="0" smtClean="0">
                <a:ea typeface="ＭＳ Ｐゴシック" charset="-128"/>
              </a:rPr>
              <a:t>V2V)</a:t>
            </a:r>
          </a:p>
          <a:p>
            <a:pPr lvl="1"/>
            <a:r>
              <a:rPr lang="en-US" altLang="ja-JP" sz="1800" dirty="0" smtClean="0">
                <a:ea typeface="ＭＳ Ｐゴシック" charset="-128"/>
              </a:rPr>
              <a:t>Vehicle-to-Infrastructure </a:t>
            </a:r>
            <a:r>
              <a:rPr lang="en-US" altLang="ja-JP" sz="1800" dirty="0">
                <a:ea typeface="ＭＳ Ｐゴシック" charset="-128"/>
              </a:rPr>
              <a:t>(V2I)</a:t>
            </a:r>
            <a:endParaRPr lang="en-US" altLang="ja-JP" sz="1800" dirty="0" smtClean="0"/>
          </a:p>
          <a:p>
            <a:pPr lvl="1"/>
            <a:endParaRPr lang="en-US" altLang="ja-JP" sz="1800" dirty="0" smtClean="0"/>
          </a:p>
          <a:p>
            <a:pPr lvl="1"/>
            <a:endParaRPr lang="ja-JP" altLang="ja-JP" sz="1800" dirty="0"/>
          </a:p>
        </p:txBody>
      </p:sp>
      <p:sp>
        <p:nvSpPr>
          <p:cNvPr id="4" name="日付プレースホルダー 3"/>
          <p:cNvSpPr>
            <a:spLocks noGrp="1"/>
          </p:cNvSpPr>
          <p:nvPr>
            <p:ph type="dt" sz="half" idx="10"/>
          </p:nvPr>
        </p:nvSpPr>
        <p:spPr/>
        <p:txBody>
          <a:body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BBC3A54B-52B6-4F6E-9212-922EF83326FB}" type="slidenum">
              <a:rPr lang="en-US" altLang="ja-JP" smtClean="0"/>
              <a:pPr/>
              <a:t>46</a:t>
            </a:fld>
            <a:endParaRPr lang="en-US" altLang="ja-JP"/>
          </a:p>
        </p:txBody>
      </p:sp>
    </p:spTree>
    <p:extLst>
      <p:ext uri="{BB962C8B-B14F-4D97-AF65-F5344CB8AC3E}">
        <p14:creationId xmlns="" xmlns:p14="http://schemas.microsoft.com/office/powerpoint/2010/main" val="40225734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IV-2. </a:t>
            </a:r>
            <a:r>
              <a:rPr lang="en-US" altLang="ja-JP" dirty="0"/>
              <a:t>Technical </a:t>
            </a:r>
            <a:r>
              <a:rPr lang="en-US" altLang="ja-JP" dirty="0" smtClean="0"/>
              <a:t>issues</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en-US" altLang="ja-JP" sz="2000" dirty="0" smtClean="0"/>
              <a:t>More detail about PHY and MAC requirement for efficient use of spectrum resources will be added this section.</a:t>
            </a:r>
          </a:p>
          <a:p>
            <a:endParaRPr kumimoji="1" lang="ja-JP" altLang="en-US" sz="2000" dirty="0"/>
          </a:p>
        </p:txBody>
      </p:sp>
      <p:sp>
        <p:nvSpPr>
          <p:cNvPr id="4" name="日付プレースホルダー 3"/>
          <p:cNvSpPr>
            <a:spLocks noGrp="1"/>
          </p:cNvSpPr>
          <p:nvPr>
            <p:ph type="dt" sz="half" idx="10"/>
          </p:nvPr>
        </p:nvSpPr>
        <p:spPr/>
        <p:txBody>
          <a:body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BBC3A54B-52B6-4F6E-9212-922EF83326FB}" type="slidenum">
              <a:rPr lang="en-US" altLang="ja-JP" smtClean="0"/>
              <a:pPr/>
              <a:t>47</a:t>
            </a:fld>
            <a:endParaRPr lang="en-US" altLang="ja-JP"/>
          </a:p>
        </p:txBody>
      </p:sp>
    </p:spTree>
    <p:extLst>
      <p:ext uri="{BB962C8B-B14F-4D97-AF65-F5344CB8AC3E}">
        <p14:creationId xmlns="" xmlns:p14="http://schemas.microsoft.com/office/powerpoint/2010/main" val="18609773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IV-3. </a:t>
            </a:r>
            <a:r>
              <a:rPr lang="en-US" altLang="ja-JP" dirty="0"/>
              <a:t>5C &amp; </a:t>
            </a:r>
            <a:r>
              <a:rPr lang="en-US" altLang="ja-JP" dirty="0" smtClean="0"/>
              <a:t>PAR</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en-US" altLang="ja-JP" sz="2000" dirty="0"/>
              <a:t>It is necessary to think about </a:t>
            </a:r>
            <a:r>
              <a:rPr lang="en-US" altLang="ja-JP" sz="2000" dirty="0" smtClean="0"/>
              <a:t>5C&amp;PAR for transition </a:t>
            </a:r>
            <a:r>
              <a:rPr lang="en-US" altLang="ja-JP" sz="2000" dirty="0"/>
              <a:t>to the next step</a:t>
            </a:r>
            <a:r>
              <a:rPr lang="en-US" altLang="ja-JP" sz="2000" dirty="0" smtClean="0"/>
              <a:t>.</a:t>
            </a:r>
          </a:p>
          <a:p>
            <a:pPr marL="0" lvl="0" indent="0">
              <a:buNone/>
            </a:pPr>
            <a:endParaRPr lang="en-US" altLang="ja-JP" sz="2000" dirty="0" smtClean="0"/>
          </a:p>
          <a:p>
            <a:pPr lvl="0"/>
            <a:r>
              <a:rPr lang="en-US" altLang="ja-JP" sz="2000" dirty="0" smtClean="0"/>
              <a:t>PAR </a:t>
            </a:r>
            <a:r>
              <a:rPr lang="en-US" altLang="ja-JP" sz="2000" dirty="0"/>
              <a:t>(Project Authorization Request)</a:t>
            </a:r>
            <a:endParaRPr lang="ja-JP" altLang="ja-JP" sz="2000" dirty="0"/>
          </a:p>
          <a:p>
            <a:pPr lvl="1"/>
            <a:r>
              <a:rPr lang="en-US" altLang="ja-JP" sz="1600" dirty="0"/>
              <a:t>Scope of Proposed Standard</a:t>
            </a:r>
            <a:endParaRPr lang="ja-JP" altLang="ja-JP" sz="1600" dirty="0"/>
          </a:p>
          <a:p>
            <a:pPr lvl="1"/>
            <a:r>
              <a:rPr lang="en-US" altLang="ja-JP" sz="1600" dirty="0"/>
              <a:t>Purpose of Proposed Standard</a:t>
            </a:r>
            <a:endParaRPr lang="ja-JP" altLang="ja-JP" sz="1600" dirty="0"/>
          </a:p>
          <a:p>
            <a:pPr lvl="1"/>
            <a:r>
              <a:rPr lang="en-US" altLang="ja-JP" sz="1600" dirty="0"/>
              <a:t>Need for the Project</a:t>
            </a:r>
            <a:endParaRPr lang="ja-JP" altLang="ja-JP" sz="1600" dirty="0"/>
          </a:p>
          <a:p>
            <a:pPr lvl="1"/>
            <a:r>
              <a:rPr lang="en-US" altLang="ja-JP" sz="1600" dirty="0"/>
              <a:t>Stakeholders for the Standard</a:t>
            </a:r>
            <a:endParaRPr lang="ja-JP" altLang="ja-JP" sz="1600" dirty="0"/>
          </a:p>
          <a:p>
            <a:pPr lvl="0"/>
            <a:r>
              <a:rPr lang="en-US" altLang="ja-JP" sz="2000" dirty="0"/>
              <a:t>5C (Five Criteria)</a:t>
            </a:r>
            <a:endParaRPr lang="ja-JP" altLang="ja-JP" sz="2000" dirty="0"/>
          </a:p>
          <a:p>
            <a:pPr lvl="1"/>
            <a:r>
              <a:rPr lang="en-US" altLang="ja-JP" sz="1600" dirty="0"/>
              <a:t>Broad Market Potential</a:t>
            </a:r>
            <a:endParaRPr lang="ja-JP" altLang="ja-JP" sz="1600" dirty="0"/>
          </a:p>
          <a:p>
            <a:pPr lvl="1"/>
            <a:r>
              <a:rPr lang="en-US" altLang="ja-JP" sz="1600" dirty="0"/>
              <a:t>Compatibility</a:t>
            </a:r>
            <a:endParaRPr lang="ja-JP" altLang="ja-JP" sz="1600" dirty="0"/>
          </a:p>
          <a:p>
            <a:pPr lvl="1"/>
            <a:r>
              <a:rPr lang="en-US" altLang="ja-JP" sz="1600" dirty="0"/>
              <a:t>Distinct Identity</a:t>
            </a:r>
            <a:endParaRPr lang="ja-JP" altLang="ja-JP" sz="1600" dirty="0"/>
          </a:p>
          <a:p>
            <a:pPr lvl="1"/>
            <a:r>
              <a:rPr lang="en-US" altLang="ja-JP" sz="1600" dirty="0"/>
              <a:t>Technical Feasibility</a:t>
            </a:r>
            <a:endParaRPr lang="ja-JP" altLang="ja-JP" sz="1600" dirty="0"/>
          </a:p>
          <a:p>
            <a:pPr lvl="1"/>
            <a:r>
              <a:rPr lang="en-US" altLang="ja-JP" sz="1600" dirty="0"/>
              <a:t>Economic Feasibility</a:t>
            </a:r>
            <a:endParaRPr lang="ja-JP" altLang="ja-JP" sz="1600" dirty="0"/>
          </a:p>
        </p:txBody>
      </p:sp>
      <p:sp>
        <p:nvSpPr>
          <p:cNvPr id="4" name="日付プレースホルダー 3"/>
          <p:cNvSpPr>
            <a:spLocks noGrp="1"/>
          </p:cNvSpPr>
          <p:nvPr>
            <p:ph type="dt" sz="half" idx="10"/>
          </p:nvPr>
        </p:nvSpPr>
        <p:spPr/>
        <p:txBody>
          <a:body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BBC3A54B-52B6-4F6E-9212-922EF83326FB}" type="slidenum">
              <a:rPr lang="en-US" altLang="ja-JP" smtClean="0"/>
              <a:pPr/>
              <a:t>48</a:t>
            </a:fld>
            <a:endParaRPr lang="en-US" altLang="ja-JP"/>
          </a:p>
        </p:txBody>
      </p:sp>
    </p:spTree>
    <p:extLst>
      <p:ext uri="{BB962C8B-B14F-4D97-AF65-F5344CB8AC3E}">
        <p14:creationId xmlns="" xmlns:p14="http://schemas.microsoft.com/office/powerpoint/2010/main" val="19590429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3200" dirty="0" smtClean="0"/>
              <a:t>List of Technical Contribution for IG SRU</a:t>
            </a:r>
            <a:endParaRPr kumimoji="1" lang="ja-JP" altLang="en-US" sz="3200" dirty="0"/>
          </a:p>
        </p:txBody>
      </p:sp>
      <p:sp>
        <p:nvSpPr>
          <p:cNvPr id="4" name="日付プレースホルダー 3"/>
          <p:cNvSpPr>
            <a:spLocks noGrp="1"/>
          </p:cNvSpPr>
          <p:nvPr>
            <p:ph type="dt" sz="half" idx="10"/>
          </p:nvPr>
        </p:nvSpPr>
        <p:spPr/>
        <p:txBody>
          <a:body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BBC3A54B-52B6-4F6E-9212-922EF83326FB}" type="slidenum">
              <a:rPr lang="en-US" altLang="ja-JP" smtClean="0"/>
              <a:pPr/>
              <a:t>49</a:t>
            </a:fld>
            <a:endParaRPr lang="en-US" altLang="ja-JP"/>
          </a:p>
        </p:txBody>
      </p:sp>
      <p:graphicFrame>
        <p:nvGraphicFramePr>
          <p:cNvPr id="7" name="コンテンツ プレースホルダー 6"/>
          <p:cNvGraphicFramePr>
            <a:graphicFrameLocks/>
          </p:cNvGraphicFramePr>
          <p:nvPr>
            <p:extLst>
              <p:ext uri="{D42A27DB-BD31-4B8C-83A1-F6EECF244321}">
                <p14:modId xmlns="" xmlns:p14="http://schemas.microsoft.com/office/powerpoint/2010/main" val="4160644732"/>
              </p:ext>
            </p:extLst>
          </p:nvPr>
        </p:nvGraphicFramePr>
        <p:xfrm>
          <a:off x="251520" y="1591111"/>
          <a:ext cx="8640960" cy="4665894"/>
        </p:xfrm>
        <a:graphic>
          <a:graphicData uri="http://schemas.openxmlformats.org/drawingml/2006/table">
            <a:tbl>
              <a:tblPr>
                <a:tableStyleId>{5C22544A-7EE6-4342-B048-85BDC9FD1C3A}</a:tableStyleId>
              </a:tblPr>
              <a:tblGrid>
                <a:gridCol w="1224136"/>
                <a:gridCol w="1296144"/>
                <a:gridCol w="1368152"/>
                <a:gridCol w="3600400"/>
                <a:gridCol w="1152128"/>
              </a:tblGrid>
              <a:tr h="207195">
                <a:tc>
                  <a:txBody>
                    <a:bodyPr/>
                    <a:lstStyle/>
                    <a:p>
                      <a:pPr algn="ctr" fontAlgn="ctr"/>
                      <a:r>
                        <a:rPr lang="de-DE" sz="1200" u="none" strike="noStrike" dirty="0">
                          <a:effectLst/>
                        </a:rPr>
                        <a:t>Doc No.</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1200" u="none" strike="noStrike">
                          <a:effectLst/>
                        </a:rPr>
                        <a:t>Auther</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1200" u="none" strike="noStrike" dirty="0" smtClean="0">
                          <a:effectLst/>
                        </a:rPr>
                        <a:t>Affiriation</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1200" u="none" strike="noStrike">
                          <a:effectLst/>
                        </a:rPr>
                        <a:t>Tittle</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1200" u="none" strike="noStrike">
                          <a:effectLst/>
                        </a:rPr>
                        <a:t>Meeting</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3491">
                <a:tc>
                  <a:txBody>
                    <a:bodyPr/>
                    <a:lstStyle/>
                    <a:p>
                      <a:pPr algn="l" fontAlgn="ctr"/>
                      <a:r>
                        <a:rPr lang="en-US" altLang="ja-JP" sz="1200" u="none" strike="noStrike" dirty="0" smtClean="0">
                          <a:effectLst/>
                        </a:rPr>
                        <a:t>15-10-886-00-0SRU</a:t>
                      </a:r>
                      <a:endParaRPr lang="en-US" altLang="ja-JP"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Shoichi Kitazawa</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a:effectLst/>
                        </a:rPr>
                        <a:t>ATR</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200" u="none" strike="noStrike">
                          <a:effectLst/>
                        </a:rPr>
                        <a:t>Experimental results of  High traffic-load situation</a:t>
                      </a:r>
                      <a:endParaRPr lang="en-US"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a:effectLst/>
                        </a:rPr>
                        <a:t>Dallas</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3491">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200" u="none" strike="noStrike" dirty="0" smtClean="0">
                          <a:effectLst/>
                        </a:rPr>
                        <a:t>15-11-0161-00-0SRU</a:t>
                      </a:r>
                      <a:endParaRPr lang="en-US" altLang="ja-JP" sz="1200" b="0" i="0" u="none" strike="noStrike" dirty="0" smtClean="0">
                        <a:solidFill>
                          <a:srgbClr val="000000"/>
                        </a:solidFill>
                        <a:effectLst/>
                        <a:latin typeface="+mn-lt"/>
                      </a:endParaRPr>
                    </a:p>
                    <a:p>
                      <a:pPr algn="l" fontAlgn="ctr"/>
                      <a:endParaRPr lang="en-US" altLang="ja-JP"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Shoichi Kitazawa</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ATR</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a:effectLst/>
                        </a:rPr>
                        <a:t>System concept of DSA</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a:effectLst/>
                        </a:rPr>
                        <a:t>Singapore</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3491">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200" u="none" strike="noStrike" dirty="0" smtClean="0">
                          <a:effectLst/>
                        </a:rPr>
                        <a:t>15-11-0162-01-0SRU</a:t>
                      </a:r>
                      <a:endParaRPr lang="en-US" altLang="ja-JP" sz="1200" b="0" i="0" u="none" strike="noStrike" dirty="0" smtClean="0">
                        <a:solidFill>
                          <a:srgbClr val="000000"/>
                        </a:solidFill>
                        <a:effectLst/>
                        <a:latin typeface="+mn-lt"/>
                      </a:endParaRPr>
                    </a:p>
                    <a:p>
                      <a:pPr algn="l" fontAlgn="ctr"/>
                      <a:endParaRPr lang="en-US" altLang="ja-JP"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Shoichi Kitazawa</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ATR</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a:effectLst/>
                        </a:rPr>
                        <a:t>Home monitoring applications</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a:effectLst/>
                        </a:rPr>
                        <a:t>Singapore</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3491">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200" u="none" strike="noStrike" dirty="0" smtClean="0">
                          <a:effectLst/>
                        </a:rPr>
                        <a:t>15-11-0508-00-0SRU</a:t>
                      </a:r>
                      <a:endParaRPr lang="en-US" altLang="ja-JP" sz="1200" b="0" i="0" u="none" strike="noStrike" dirty="0" smtClean="0">
                        <a:solidFill>
                          <a:srgbClr val="000000"/>
                        </a:solidFill>
                        <a:effectLst/>
                        <a:latin typeface="+mn-lt"/>
                      </a:endParaRPr>
                    </a:p>
                    <a:p>
                      <a:pPr algn="l" fontAlgn="ctr"/>
                      <a:endParaRPr lang="en-US" altLang="ja-JP"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Shoichi Kitazawa</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ATR</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Current situation in 2.4GHz ISM band</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a:effectLst/>
                        </a:rPr>
                        <a:t>San Francisco</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3491">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200" u="none" strike="noStrike" dirty="0" smtClean="0">
                          <a:effectLst/>
                        </a:rPr>
                        <a:t>15-11-0528-00-0SRU</a:t>
                      </a:r>
                      <a:endParaRPr lang="en-US" altLang="ja-JP" sz="1200" b="0" i="0" u="none" strike="noStrike" dirty="0" smtClean="0">
                        <a:solidFill>
                          <a:srgbClr val="000000"/>
                        </a:solidFill>
                        <a:effectLst/>
                        <a:latin typeface="+mn-lt"/>
                      </a:endParaRPr>
                    </a:p>
                    <a:p>
                      <a:pPr algn="l" fontAlgn="ctr"/>
                      <a:endParaRPr lang="en-US" altLang="ja-JP"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Mineo Takai</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UCLA</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200" u="none" strike="noStrike" dirty="0">
                          <a:effectLst/>
                        </a:rPr>
                        <a:t>Intelligent Spectrum Sensing for vehicular Communications in the ISM Bands</a:t>
                      </a:r>
                      <a:endParaRPr lang="en-US"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a:effectLst/>
                        </a:rPr>
                        <a:t>San Francisco</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3491">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200" u="none" strike="noStrike" dirty="0" smtClean="0">
                          <a:effectLst/>
                        </a:rPr>
                        <a:t>15-11-0764-00-0SRU</a:t>
                      </a:r>
                      <a:endParaRPr lang="en-US" altLang="ja-JP" sz="1200" b="0" i="0" u="none" strike="noStrike" dirty="0" smtClean="0">
                        <a:solidFill>
                          <a:srgbClr val="000000"/>
                        </a:solidFill>
                        <a:effectLst/>
                        <a:latin typeface="+mn-lt"/>
                      </a:endParaRPr>
                    </a:p>
                    <a:p>
                      <a:pPr algn="l" fontAlgn="ctr"/>
                      <a:endParaRPr lang="en-US" altLang="ja-JP"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a:effectLst/>
                        </a:rPr>
                        <a:t>Shoichi Kitazawa</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ATR</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200" u="none" strike="noStrike" dirty="0">
                          <a:effectLst/>
                        </a:rPr>
                        <a:t>Performance simulation of DSA system</a:t>
                      </a:r>
                      <a:endParaRPr lang="en-US"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a:effectLst/>
                        </a:rPr>
                        <a:t>Atlanta</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3491">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200" u="none" strike="noStrike" dirty="0" smtClean="0">
                          <a:effectLst/>
                        </a:rPr>
                        <a:t>15-11-0817-01-0SRU</a:t>
                      </a:r>
                      <a:endParaRPr lang="en-US" altLang="ja-JP" sz="1200" b="0" i="0" u="none" strike="noStrike" dirty="0" smtClean="0">
                        <a:solidFill>
                          <a:srgbClr val="000000"/>
                        </a:solidFill>
                        <a:effectLst/>
                        <a:latin typeface="+mn-lt"/>
                      </a:endParaRPr>
                    </a:p>
                    <a:p>
                      <a:pPr algn="l" fontAlgn="ctr"/>
                      <a:endParaRPr lang="en-US" altLang="ja-JP"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Bob Conley</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Gonzaga University</a:t>
                      </a:r>
                      <a:br>
                        <a:rPr lang="de-DE" sz="1200" u="none" strike="noStrike" dirty="0">
                          <a:effectLst/>
                        </a:rPr>
                      </a:br>
                      <a:r>
                        <a:rPr lang="de-DE" sz="1200" u="none" strike="noStrike" dirty="0">
                          <a:effectLst/>
                        </a:rPr>
                        <a:t>Eigen Wireless</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200" u="none" strike="noStrike" dirty="0">
                          <a:effectLst/>
                        </a:rPr>
                        <a:t>Smart Antenna Opportunities for Spectrum Resource Usage Improvements</a:t>
                      </a:r>
                      <a:endParaRPr lang="en-US"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Atlanta</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3491">
                <a:tc>
                  <a:txBody>
                    <a:bodyPr/>
                    <a:lstStyle/>
                    <a:p>
                      <a:pPr algn="l" fontAlgn="ctr"/>
                      <a:r>
                        <a:rPr lang="en-US" altLang="ja-JP" sz="1200" b="0" i="0" u="none" strike="noStrike" dirty="0" smtClean="0">
                          <a:solidFill>
                            <a:srgbClr val="000000"/>
                          </a:solidFill>
                          <a:effectLst/>
                          <a:latin typeface="Arial"/>
                        </a:rPr>
                        <a:t>15-12—0121-02-0SRU</a:t>
                      </a:r>
                      <a:endParaRPr lang="en-US" altLang="ja-JP"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b="0" i="0" u="none" strike="noStrike" dirty="0" smtClean="0">
                          <a:solidFill>
                            <a:srgbClr val="000000"/>
                          </a:solidFill>
                          <a:effectLst/>
                          <a:latin typeface="Arial"/>
                        </a:rPr>
                        <a:t>Shoichi Kitazawa</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b="0" i="0" u="none" strike="noStrike" dirty="0" smtClean="0">
                          <a:solidFill>
                            <a:srgbClr val="000000"/>
                          </a:solidFill>
                          <a:effectLst/>
                          <a:latin typeface="Arial"/>
                        </a:rPr>
                        <a:t>ATR</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200" b="0" i="0" u="none" strike="noStrike" dirty="0" smtClean="0">
                          <a:solidFill>
                            <a:srgbClr val="000000"/>
                          </a:solidFill>
                          <a:effectLst/>
                          <a:latin typeface="Arial"/>
                        </a:rPr>
                        <a:t>Overview of IG SRU Activities</a:t>
                      </a:r>
                      <a:endParaRPr lang="en-US"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b="0" i="0" u="none" strike="noStrike" dirty="0" smtClean="0">
                          <a:solidFill>
                            <a:srgbClr val="000000"/>
                          </a:solidFill>
                          <a:effectLst/>
                          <a:latin typeface="Arial"/>
                        </a:rPr>
                        <a:t>Waikoloa</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3491">
                <a:tc>
                  <a:txBody>
                    <a:bodyPr/>
                    <a:lstStyle/>
                    <a:p>
                      <a:pPr algn="l" fontAlgn="ctr"/>
                      <a:r>
                        <a:rPr lang="de-DE" sz="1200" b="0" i="0" u="none" strike="noStrike" dirty="0" smtClean="0">
                          <a:solidFill>
                            <a:srgbClr val="000000"/>
                          </a:solidFill>
                          <a:effectLst/>
                          <a:latin typeface="Arial"/>
                        </a:rPr>
                        <a:t>15-12-0183-00-0SRU</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b="0" i="0" u="none" strike="noStrike" dirty="0" smtClean="0">
                          <a:solidFill>
                            <a:srgbClr val="000000"/>
                          </a:solidFill>
                          <a:effectLst/>
                          <a:latin typeface="Arial"/>
                        </a:rPr>
                        <a:t>Yukimasa Nagai</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200" dirty="0" smtClean="0"/>
                        <a:t>Mitsubishi Electric</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200" dirty="0" smtClean="0"/>
                        <a:t>Cooperative Channel Segmentation for interference mitigation in the 2.4GHz ISM Band</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b="0" i="0" u="none" strike="noStrike" dirty="0" smtClean="0">
                          <a:solidFill>
                            <a:srgbClr val="000000"/>
                          </a:solidFill>
                          <a:effectLst/>
                          <a:latin typeface="Arial"/>
                        </a:rPr>
                        <a:t>Waikoloa</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1412386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	Introduction</a:t>
            </a:r>
            <a:endParaRPr kumimoji="1" lang="ja-JP" altLang="en-US" dirty="0"/>
          </a:p>
        </p:txBody>
      </p:sp>
      <p:sp>
        <p:nvSpPr>
          <p:cNvPr id="3" name="コンテンツ プレースホルダー 2"/>
          <p:cNvSpPr>
            <a:spLocks noGrp="1"/>
          </p:cNvSpPr>
          <p:nvPr>
            <p:ph idx="1"/>
          </p:nvPr>
        </p:nvSpPr>
        <p:spPr/>
        <p:txBody>
          <a:bodyPr/>
          <a:lstStyle/>
          <a:p>
            <a:r>
              <a:rPr kumimoji="1" lang="en-US" altLang="ja-JP" sz="2400" dirty="0" smtClean="0"/>
              <a:t>This technical document provides summary of contribution of IG SRU regarding efficient use spectrum resources.</a:t>
            </a:r>
          </a:p>
          <a:p>
            <a:pPr lvl="1"/>
            <a:r>
              <a:rPr lang="en-US" altLang="ja-JP" sz="2000" dirty="0"/>
              <a:t>The IG SRU chartered to explore mechanism of efficient spectrum use in ISM and unlicensed band</a:t>
            </a:r>
            <a:r>
              <a:rPr lang="en-US" altLang="ja-JP" sz="2000" dirty="0" smtClean="0"/>
              <a:t>.</a:t>
            </a:r>
            <a:endParaRPr kumimoji="1" lang="en-US" altLang="ja-JP" sz="2000" dirty="0" smtClean="0"/>
          </a:p>
          <a:p>
            <a:pPr lvl="1"/>
            <a:r>
              <a:rPr lang="en-US" altLang="ja-JP" sz="2000" dirty="0" smtClean="0"/>
              <a:t>The draft plan of IG SRU, the IG SRU will release</a:t>
            </a:r>
            <a:r>
              <a:rPr kumimoji="1" lang="en-US" altLang="ja-JP" sz="2000" dirty="0" smtClean="0"/>
              <a:t> a </a:t>
            </a:r>
            <a:r>
              <a:rPr kumimoji="1" lang="en-US" altLang="ja-JP" sz="2000" dirty="0" smtClean="0"/>
              <a:t>report at </a:t>
            </a:r>
            <a:r>
              <a:rPr kumimoji="1" lang="en-US" altLang="ja-JP" sz="2000" dirty="0" smtClean="0"/>
              <a:t>March 2012</a:t>
            </a:r>
            <a:r>
              <a:rPr lang="ja-JP" altLang="en-US" sz="2000" dirty="0"/>
              <a:t> </a:t>
            </a:r>
            <a:r>
              <a:rPr lang="en-US" altLang="ja-JP" sz="2000" dirty="0" smtClean="0"/>
              <a:t>plenary meeting</a:t>
            </a:r>
            <a:r>
              <a:rPr kumimoji="1" lang="en-US" altLang="ja-JP" sz="2000" dirty="0" smtClean="0"/>
              <a:t>.</a:t>
            </a:r>
          </a:p>
          <a:p>
            <a:endParaRPr kumimoji="1" lang="en-US" altLang="ja-JP" sz="2400" dirty="0" smtClean="0"/>
          </a:p>
          <a:p>
            <a:pPr lvl="1">
              <a:buNone/>
            </a:pPr>
            <a:r>
              <a:rPr kumimoji="1" lang="en-US" altLang="ja-JP" sz="2000" dirty="0" smtClean="0"/>
              <a:t> </a:t>
            </a:r>
          </a:p>
        </p:txBody>
      </p:sp>
      <p:sp>
        <p:nvSpPr>
          <p:cNvPr id="4" name="日付プレースホルダー 3"/>
          <p:cNvSpPr>
            <a:spLocks noGrp="1"/>
          </p:cNvSpPr>
          <p:nvPr>
            <p:ph type="dt" sz="half" idx="10"/>
          </p:nvPr>
        </p:nvSpPr>
        <p:spPr/>
        <p:txBody>
          <a:body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BBC3A54B-52B6-4F6E-9212-922EF83326FB}" type="slidenum">
              <a:rPr lang="en-US" altLang="ja-JP" smtClean="0"/>
              <a:pPr/>
              <a:t>5</a:t>
            </a:fld>
            <a:endParaRPr lang="en-US" altLang="ja-JP"/>
          </a:p>
        </p:txBody>
      </p:sp>
    </p:spTree>
    <p:extLst>
      <p:ext uri="{BB962C8B-B14F-4D97-AF65-F5344CB8AC3E}">
        <p14:creationId xmlns="" xmlns:p14="http://schemas.microsoft.com/office/powerpoint/2010/main" val="19508426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I-2.</a:t>
            </a:r>
            <a:r>
              <a:rPr lang="en-US" altLang="ja-JP" dirty="0"/>
              <a:t>	</a:t>
            </a:r>
            <a:r>
              <a:rPr lang="en-US" altLang="ja-JP" dirty="0" smtClean="0"/>
              <a:t> Activity </a:t>
            </a:r>
            <a:r>
              <a:rPr lang="en-US" altLang="ja-JP" dirty="0"/>
              <a:t>of IG SRU</a:t>
            </a:r>
          </a:p>
        </p:txBody>
      </p:sp>
      <p:sp>
        <p:nvSpPr>
          <p:cNvPr id="4" name="日付プレースホルダー 3"/>
          <p:cNvSpPr>
            <a:spLocks noGrp="1"/>
          </p:cNvSpPr>
          <p:nvPr>
            <p:ph type="dt" sz="half" idx="10"/>
          </p:nvPr>
        </p:nvSpPr>
        <p:spPr/>
        <p:txBody>
          <a:body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BBC3A54B-52B6-4F6E-9212-922EF83326FB}" type="slidenum">
              <a:rPr lang="en-US" altLang="ja-JP" smtClean="0"/>
              <a:pPr/>
              <a:t>6</a:t>
            </a:fld>
            <a:endParaRPr lang="en-US" altLang="ja-JP"/>
          </a:p>
        </p:txBody>
      </p:sp>
      <p:sp>
        <p:nvSpPr>
          <p:cNvPr id="8" name="コンテンツ プレースホルダー 2"/>
          <p:cNvSpPr txBox="1">
            <a:spLocks/>
          </p:cNvSpPr>
          <p:nvPr/>
        </p:nvSpPr>
        <p:spPr bwMode="auto">
          <a:xfrm>
            <a:off x="685800" y="1981200"/>
            <a:ext cx="7772400" cy="1447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800" dirty="0" smtClean="0"/>
              <a:t>The IG SRU meeting held every plenary meeting. </a:t>
            </a:r>
            <a:endParaRPr lang="en-US" altLang="ja-JP" sz="2400" dirty="0" smtClean="0"/>
          </a:p>
        </p:txBody>
      </p:sp>
      <p:graphicFrame>
        <p:nvGraphicFramePr>
          <p:cNvPr id="9" name="コンテンツ プレースホルダー 6"/>
          <p:cNvGraphicFramePr>
            <a:graphicFrameLocks/>
          </p:cNvGraphicFramePr>
          <p:nvPr>
            <p:extLst>
              <p:ext uri="{D42A27DB-BD31-4B8C-83A1-F6EECF244321}">
                <p14:modId xmlns="" xmlns:p14="http://schemas.microsoft.com/office/powerpoint/2010/main" val="4254999109"/>
              </p:ext>
            </p:extLst>
          </p:nvPr>
        </p:nvGraphicFramePr>
        <p:xfrm>
          <a:off x="575556" y="4077072"/>
          <a:ext cx="7920880" cy="2077200"/>
        </p:xfrm>
        <a:graphic>
          <a:graphicData uri="http://schemas.openxmlformats.org/drawingml/2006/table">
            <a:tbl>
              <a:tblPr firstRow="1" bandRow="1">
                <a:tableStyleId>{F5AB1C69-6EDB-4FF4-983F-18BD219EF322}</a:tableStyleId>
              </a:tblPr>
              <a:tblGrid>
                <a:gridCol w="720080"/>
                <a:gridCol w="1080120"/>
                <a:gridCol w="1296144"/>
                <a:gridCol w="1224136"/>
                <a:gridCol w="1296144"/>
                <a:gridCol w="1224136"/>
                <a:gridCol w="1080120"/>
              </a:tblGrid>
              <a:tr h="370840">
                <a:tc>
                  <a:txBody>
                    <a:bodyPr/>
                    <a:lstStyle/>
                    <a:p>
                      <a:r>
                        <a:rPr kumimoji="1" lang="en-US" altLang="ja-JP" sz="1200" dirty="0" smtClean="0">
                          <a:solidFill>
                            <a:sysClr val="windowText" lastClr="000000"/>
                          </a:solidFill>
                        </a:rPr>
                        <a:t>Year</a:t>
                      </a:r>
                      <a:endParaRPr kumimoji="1" lang="ja-JP" altLang="en-US" sz="1200" dirty="0">
                        <a:solidFill>
                          <a:sysClr val="windowText" lastClr="000000"/>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solidFill>
                            <a:sysClr val="windowText" lastClr="000000"/>
                          </a:solidFill>
                        </a:rPr>
                        <a:t>Month</a:t>
                      </a:r>
                      <a:endParaRPr kumimoji="1" lang="ja-JP" altLang="en-US" sz="1200" dirty="0">
                        <a:solidFill>
                          <a:sysClr val="windowText" lastClr="000000"/>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solidFill>
                            <a:sysClr val="windowText" lastClr="000000"/>
                          </a:solidFill>
                        </a:rPr>
                        <a:t>Venue</a:t>
                      </a:r>
                    </a:p>
                    <a:p>
                      <a:endParaRPr kumimoji="1" lang="ja-JP" altLang="en-US" sz="1200" dirty="0">
                        <a:solidFill>
                          <a:sysClr val="windowText" lastClr="000000"/>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solidFill>
                            <a:sysClr val="windowText" lastClr="000000"/>
                          </a:solidFill>
                        </a:rPr>
                        <a:t>Agenda</a:t>
                      </a:r>
                    </a:p>
                    <a:p>
                      <a:endParaRPr kumimoji="1" lang="ja-JP" altLang="en-US" sz="1200" dirty="0">
                        <a:solidFill>
                          <a:sysClr val="windowText" lastClr="000000"/>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solidFill>
                            <a:sysClr val="windowText" lastClr="000000"/>
                          </a:solidFill>
                        </a:rPr>
                        <a:t>Closing Report</a:t>
                      </a:r>
                    </a:p>
                    <a:p>
                      <a:endParaRPr kumimoji="1" lang="ja-JP" altLang="en-US" sz="1200" dirty="0">
                        <a:solidFill>
                          <a:sysClr val="windowText" lastClr="000000"/>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solidFill>
                            <a:sysClr val="windowText" lastClr="000000"/>
                          </a:solidFill>
                        </a:rPr>
                        <a:t>Minutes</a:t>
                      </a:r>
                    </a:p>
                    <a:p>
                      <a:endParaRPr kumimoji="1" lang="ja-JP" altLang="en-US" sz="1200" dirty="0">
                        <a:solidFill>
                          <a:sysClr val="windowText" lastClr="000000"/>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solidFill>
                            <a:sysClr val="windowText" lastClr="000000"/>
                          </a:solidFill>
                        </a:rPr>
                        <a:t>Number of</a:t>
                      </a:r>
                      <a:r>
                        <a:rPr kumimoji="1" lang="en-US" altLang="ja-JP" sz="1200" baseline="0" dirty="0" smtClean="0">
                          <a:solidFill>
                            <a:sysClr val="windowText" lastClr="000000"/>
                          </a:solidFill>
                        </a:rPr>
                        <a:t> participant</a:t>
                      </a:r>
                      <a:endParaRPr kumimoji="1" lang="ja-JP" altLang="en-US" sz="1200" dirty="0">
                        <a:solidFill>
                          <a:sysClr val="windowText" lastClr="000000"/>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24000">
                <a:tc>
                  <a:txBody>
                    <a:bodyPr/>
                    <a:lstStyle/>
                    <a:p>
                      <a:r>
                        <a:rPr kumimoji="1" lang="en-US" altLang="ja-JP" sz="1200" dirty="0" smtClean="0"/>
                        <a:t>2010</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November</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de-DE" altLang="ja-JP" sz="1200" kern="1200" dirty="0" smtClean="0">
                          <a:solidFill>
                            <a:schemeClr val="dk1"/>
                          </a:solidFill>
                          <a:effectLst/>
                          <a:latin typeface="+mn-lt"/>
                          <a:ea typeface="+mn-ea"/>
                          <a:cs typeface="+mn-cs"/>
                        </a:rPr>
                        <a:t>Dallas</a:t>
                      </a:r>
                      <a:endParaRPr lang="de-DE" altLang="ja-JP" sz="1200" dirty="0" smtClean="0">
                        <a:effectLs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15-10-0839-01</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t>15-10-0924-01</a:t>
                      </a:r>
                      <a:endParaRPr lang="ja-JP" altLang="ja-JP" sz="1200" dirty="0" smtClean="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t>15-10-0934-00</a:t>
                      </a:r>
                      <a:endParaRPr lang="ja-JP" altLang="ja-JP" sz="1200" dirty="0" smtClean="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10</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24000">
                <a:tc rowSpan="3">
                  <a:txBody>
                    <a:bodyPr/>
                    <a:lstStyle/>
                    <a:p>
                      <a:r>
                        <a:rPr kumimoji="1" lang="en-US" altLang="ja-JP" sz="1200" dirty="0" smtClean="0"/>
                        <a:t>2011</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March</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de-DE" altLang="ja-JP" sz="1200" kern="1200" dirty="0" smtClean="0">
                          <a:solidFill>
                            <a:schemeClr val="dk1"/>
                          </a:solidFill>
                          <a:effectLst/>
                          <a:latin typeface="+mn-lt"/>
                          <a:ea typeface="+mn-ea"/>
                          <a:cs typeface="+mn-cs"/>
                        </a:rPr>
                        <a:t>Singapore</a:t>
                      </a:r>
                      <a:endParaRPr lang="de-DE" altLang="ja-JP" sz="1200" dirty="0" smtClean="0">
                        <a:effectLs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15-11-0159-01</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15-11-0298-00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15-11-0440-00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8</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24000">
                <a:tc vMerge="1">
                  <a:txBody>
                    <a:bodyPr/>
                    <a:lstStyle/>
                    <a:p>
                      <a:endParaRPr kumimoji="1" lang="ja-JP" altLang="en-US" dirty="0"/>
                    </a:p>
                  </a:txBody>
                  <a:tcPr/>
                </a:tc>
                <a:tc>
                  <a:txBody>
                    <a:bodyPr/>
                    <a:lstStyle/>
                    <a:p>
                      <a:r>
                        <a:rPr kumimoji="1" lang="en-US" altLang="ja-JP" sz="1200" dirty="0" smtClean="0"/>
                        <a:t>July</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San Francisco</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15-11-0456-00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15-11-0552-00</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15-11-755-00</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11</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24000">
                <a:tc vMerge="1">
                  <a:txBody>
                    <a:bodyPr/>
                    <a:lstStyle/>
                    <a:p>
                      <a:endParaRPr kumimoji="1" lang="ja-JP" altLang="en-US" dirty="0"/>
                    </a:p>
                  </a:txBody>
                  <a:tcPr/>
                </a:tc>
                <a:tc>
                  <a:txBody>
                    <a:bodyPr/>
                    <a:lstStyle/>
                    <a:p>
                      <a:r>
                        <a:rPr kumimoji="1" lang="en-US" altLang="ja-JP" sz="1200" dirty="0" smtClean="0"/>
                        <a:t>November</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Atlanta</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15-11-0757-01</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15-11-0830-00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15-12-0106-00</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13</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24000">
                <a:tc>
                  <a:txBody>
                    <a:bodyPr/>
                    <a:lstStyle/>
                    <a:p>
                      <a:r>
                        <a:rPr kumimoji="1" lang="en-US" altLang="ja-JP" sz="1200" dirty="0" smtClean="0"/>
                        <a:t>2012</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March</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de-DE" altLang="ja-JP" sz="1200" kern="1200" dirty="0" smtClean="0">
                          <a:solidFill>
                            <a:schemeClr val="dk1"/>
                          </a:solidFill>
                          <a:effectLst/>
                          <a:latin typeface="+mn-lt"/>
                          <a:ea typeface="+mn-ea"/>
                          <a:cs typeface="+mn-cs"/>
                        </a:rPr>
                        <a:t>Waikoloa</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15-12-0107-00</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2763542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en-US" altLang="ja-JP" dirty="0" smtClean="0"/>
              <a:t>II.	Problems in Unlicensed band</a:t>
            </a:r>
          </a:p>
        </p:txBody>
      </p:sp>
      <p:sp>
        <p:nvSpPr>
          <p:cNvPr id="7" name="コンテンツ プレースホルダー 6"/>
          <p:cNvSpPr>
            <a:spLocks noGrp="1"/>
          </p:cNvSpPr>
          <p:nvPr>
            <p:ph idx="1"/>
          </p:nvPr>
        </p:nvSpPr>
        <p:spPr>
          <a:xfrm>
            <a:off x="685800" y="1981200"/>
            <a:ext cx="7772400" cy="4040088"/>
          </a:xfrm>
        </p:spPr>
        <p:txBody>
          <a:bodyPr/>
          <a:lstStyle/>
          <a:p>
            <a:r>
              <a:rPr kumimoji="1" lang="en-US" altLang="ja-JP" sz="2800" dirty="0" smtClean="0">
                <a:latin typeface="+mj-lt"/>
              </a:rPr>
              <a:t>II-1</a:t>
            </a:r>
            <a:r>
              <a:rPr kumimoji="1" lang="ja-JP" altLang="en-US" sz="2800" dirty="0" smtClean="0"/>
              <a:t>　</a:t>
            </a:r>
            <a:r>
              <a:rPr kumimoji="1" lang="en-US" altLang="ja-JP" sz="2800" dirty="0" smtClean="0"/>
              <a:t>Current situation</a:t>
            </a:r>
          </a:p>
          <a:p>
            <a:pPr lvl="1"/>
            <a:r>
              <a:rPr lang="en-US" altLang="ja-JP" sz="2400" dirty="0" smtClean="0"/>
              <a:t>Measured results of 2.4GHz band.</a:t>
            </a:r>
          </a:p>
          <a:p>
            <a:pPr lvl="1">
              <a:buNone/>
            </a:pPr>
            <a:endParaRPr lang="en-US" altLang="ja-JP" sz="2400" dirty="0" smtClean="0"/>
          </a:p>
          <a:p>
            <a:r>
              <a:rPr lang="en-US" altLang="ja-JP" sz="2800" dirty="0" smtClean="0">
                <a:latin typeface="+mj-lt"/>
              </a:rPr>
              <a:t>II-2</a:t>
            </a:r>
            <a:r>
              <a:rPr lang="en-US" altLang="ja-JP" sz="2800" dirty="0" smtClean="0"/>
              <a:t> </a:t>
            </a:r>
            <a:r>
              <a:rPr kumimoji="1" lang="ja-JP" altLang="en-US" sz="2800" dirty="0" smtClean="0"/>
              <a:t>　</a:t>
            </a:r>
            <a:r>
              <a:rPr kumimoji="1" lang="en-US" altLang="ja-JP" sz="2800" dirty="0" smtClean="0"/>
              <a:t>Future problem</a:t>
            </a:r>
          </a:p>
          <a:p>
            <a:pPr lvl="1"/>
            <a:r>
              <a:rPr lang="en-US" altLang="ja-JP" sz="2400" dirty="0" smtClean="0"/>
              <a:t>900MHz</a:t>
            </a:r>
          </a:p>
          <a:p>
            <a:pPr lvl="1"/>
            <a:r>
              <a:rPr kumimoji="1" lang="en-US" altLang="ja-JP" sz="2400" dirty="0" smtClean="0"/>
              <a:t>2.4GHz</a:t>
            </a:r>
          </a:p>
          <a:p>
            <a:pPr lvl="1"/>
            <a:r>
              <a:rPr kumimoji="1" lang="en-US" altLang="ja-JP" sz="2400" dirty="0" smtClean="0"/>
              <a:t>5GHz</a:t>
            </a:r>
          </a:p>
          <a:p>
            <a:r>
              <a:rPr lang="en-US" altLang="ja-JP" sz="2800" dirty="0" smtClean="0">
                <a:latin typeface="+mj-lt"/>
              </a:rPr>
              <a:t>II-3</a:t>
            </a:r>
            <a:r>
              <a:rPr lang="en-US" altLang="ja-JP" sz="2800" dirty="0" smtClean="0"/>
              <a:t> </a:t>
            </a:r>
            <a:r>
              <a:rPr lang="ja-JP" altLang="en-US" sz="2800" dirty="0" smtClean="0"/>
              <a:t>　</a:t>
            </a:r>
            <a:r>
              <a:rPr lang="en-US" altLang="ja-JP" sz="2800" dirty="0" smtClean="0"/>
              <a:t>Measurement syste</a:t>
            </a:r>
            <a:r>
              <a:rPr lang="en-US" altLang="ja-JP" sz="2800" dirty="0"/>
              <a:t>m</a:t>
            </a:r>
            <a:endParaRPr kumimoji="1" lang="en-US" altLang="ja-JP" sz="2800" dirty="0" smtClean="0"/>
          </a:p>
          <a:p>
            <a:pPr lvl="1"/>
            <a:endParaRPr kumimoji="1" lang="ja-JP" altLang="en-US" sz="2400" dirty="0"/>
          </a:p>
        </p:txBody>
      </p:sp>
      <p:sp>
        <p:nvSpPr>
          <p:cNvPr id="3" name="日付プレースホルダー 2"/>
          <p:cNvSpPr>
            <a:spLocks noGrp="1"/>
          </p:cNvSpPr>
          <p:nvPr>
            <p:ph type="dt" sz="half" idx="10"/>
          </p:nvPr>
        </p:nvSpPr>
        <p:spPr/>
        <p:txBody>
          <a:bodyPr/>
          <a:lstStyle/>
          <a:p>
            <a:r>
              <a:rPr lang="en-US" altLang="ja-JP" smtClean="0"/>
              <a:t>March 2012</a:t>
            </a:r>
            <a:endParaRPr lang="en-US" altLang="ja-JP"/>
          </a:p>
        </p:txBody>
      </p:sp>
      <p:sp>
        <p:nvSpPr>
          <p:cNvPr id="4" name="フッター プレースホルダー 3"/>
          <p:cNvSpPr>
            <a:spLocks noGrp="1"/>
          </p:cNvSpPr>
          <p:nvPr>
            <p:ph type="ftr" sz="quarter" idx="11"/>
          </p:nvPr>
        </p:nvSpPr>
        <p:spPr/>
        <p:txBody>
          <a:bodyPr/>
          <a:lstStyle/>
          <a:p>
            <a:r>
              <a:rPr lang="en-US" altLang="ja-JP" smtClean="0"/>
              <a:t>Shoichi Kitazawa (ATR)</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7F1E7805-9952-40B3-9CB8-FF317103ED7B}" type="slidenum">
              <a:rPr lang="en-US" altLang="ja-JP" smtClean="0"/>
              <a:pPr/>
              <a:t>7</a:t>
            </a:fld>
            <a:endParaRPr lang="en-US" altLang="ja-JP"/>
          </a:p>
        </p:txBody>
      </p:sp>
    </p:spTree>
    <p:extLst>
      <p:ext uri="{BB962C8B-B14F-4D97-AF65-F5344CB8AC3E}">
        <p14:creationId xmlns="" xmlns:p14="http://schemas.microsoft.com/office/powerpoint/2010/main" val="39372749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II-1.	</a:t>
            </a:r>
            <a:r>
              <a:rPr lang="en-US" altLang="ja-JP" dirty="0" smtClean="0"/>
              <a:t>Current situation</a:t>
            </a:r>
            <a:endParaRPr kumimoji="1" lang="ja-JP" altLang="en-US" dirty="0"/>
          </a:p>
        </p:txBody>
      </p:sp>
      <p:sp>
        <p:nvSpPr>
          <p:cNvPr id="3" name="コンテンツ プレースホルダー 2"/>
          <p:cNvSpPr>
            <a:spLocks noGrp="1"/>
          </p:cNvSpPr>
          <p:nvPr>
            <p:ph idx="1"/>
          </p:nvPr>
        </p:nvSpPr>
        <p:spPr/>
        <p:txBody>
          <a:bodyPr/>
          <a:lstStyle/>
          <a:p>
            <a:r>
              <a:rPr lang="en-US" altLang="ja-JP" sz="2400" dirty="0" smtClean="0"/>
              <a:t>There are various radio system autonomously operated in unlicensed band. It is expected that degradation of system performance will be occur in a </a:t>
            </a:r>
            <a:r>
              <a:rPr lang="en-US" altLang="ja-JP" sz="2400" dirty="0"/>
              <a:t>high traffic load </a:t>
            </a:r>
            <a:r>
              <a:rPr lang="en-US" altLang="ja-JP" sz="2400" dirty="0" smtClean="0"/>
              <a:t>situation due to inter-system interference. </a:t>
            </a:r>
          </a:p>
          <a:p>
            <a:r>
              <a:rPr lang="en-US" altLang="ja-JP" sz="2400" dirty="0" smtClean="0"/>
              <a:t> To confirm current situation of 2.4GHz ISM band, following locations were measured.</a:t>
            </a:r>
          </a:p>
          <a:p>
            <a:pPr lvl="1"/>
            <a:r>
              <a:rPr lang="en-US" altLang="ja-JP" sz="2000" dirty="0" smtClean="0"/>
              <a:t>Airport</a:t>
            </a:r>
          </a:p>
          <a:p>
            <a:pPr lvl="1"/>
            <a:r>
              <a:rPr lang="en-US" altLang="ja-JP" sz="2000" dirty="0" smtClean="0"/>
              <a:t>Conference room</a:t>
            </a:r>
          </a:p>
          <a:p>
            <a:pPr lvl="1"/>
            <a:r>
              <a:rPr lang="en-US" altLang="ja-JP" sz="2000" dirty="0" smtClean="0"/>
              <a:t>Residential area</a:t>
            </a:r>
          </a:p>
          <a:p>
            <a:pPr lvl="1"/>
            <a:r>
              <a:rPr lang="en-US" altLang="ja-JP" sz="2000" dirty="0" smtClean="0"/>
              <a:t>Hospital</a:t>
            </a:r>
          </a:p>
          <a:p>
            <a:endParaRPr lang="en-US" altLang="ja-JP" sz="2400" dirty="0" smtClean="0"/>
          </a:p>
        </p:txBody>
      </p:sp>
      <p:sp>
        <p:nvSpPr>
          <p:cNvPr id="4" name="日付プレースホルダー 3"/>
          <p:cNvSpPr>
            <a:spLocks noGrp="1"/>
          </p:cNvSpPr>
          <p:nvPr>
            <p:ph type="dt" sz="half" idx="10"/>
          </p:nvPr>
        </p:nvSpPr>
        <p:spPr/>
        <p:txBody>
          <a:body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BBC3A54B-52B6-4F6E-9212-922EF83326FB}" type="slidenum">
              <a:rPr lang="en-US" altLang="ja-JP" smtClean="0"/>
              <a:pPr/>
              <a:t>8</a:t>
            </a:fld>
            <a:endParaRPr lang="en-US" altLang="ja-JP"/>
          </a:p>
        </p:txBody>
      </p:sp>
    </p:spTree>
    <p:extLst>
      <p:ext uri="{BB962C8B-B14F-4D97-AF65-F5344CB8AC3E}">
        <p14:creationId xmlns="" xmlns:p14="http://schemas.microsoft.com/office/powerpoint/2010/main" val="622097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Airport</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EB30D506-CBF4-48D8-B7A7-738978F4A766}" type="slidenum">
              <a:rPr lang="en-US" altLang="ja-JP" smtClean="0"/>
              <a:pPr/>
              <a:t>9</a:t>
            </a:fld>
            <a:endParaRPr lang="en-US" altLang="ja-JP"/>
          </a:p>
        </p:txBody>
      </p:sp>
      <p:sp>
        <p:nvSpPr>
          <p:cNvPr id="9" name="コンテンツ プレースホルダー 2"/>
          <p:cNvSpPr txBox="1">
            <a:spLocks/>
          </p:cNvSpPr>
          <p:nvPr/>
        </p:nvSpPr>
        <p:spPr>
          <a:xfrm>
            <a:off x="685800" y="1700808"/>
            <a:ext cx="5661512" cy="1735832"/>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400" dirty="0" err="1" smtClean="0"/>
              <a:t>Haneda</a:t>
            </a:r>
            <a:r>
              <a:rPr lang="en-US" altLang="ja-JP" sz="2400" dirty="0" smtClean="0"/>
              <a:t> (Tokyo International Airport)</a:t>
            </a:r>
          </a:p>
          <a:p>
            <a:pPr lvl="1"/>
            <a:r>
              <a:rPr lang="en-US" altLang="ja-JP" sz="2000" dirty="0" smtClean="0"/>
              <a:t>61million passengers/Year</a:t>
            </a:r>
          </a:p>
          <a:p>
            <a:r>
              <a:rPr lang="en-US" altLang="ja-JP" sz="2400" dirty="0" smtClean="0"/>
              <a:t>Large number of AP and STA were observed. </a:t>
            </a:r>
          </a:p>
          <a:p>
            <a:endParaRPr lang="en-US" altLang="ja-JP" sz="2400" dirty="0" smtClean="0"/>
          </a:p>
          <a:p>
            <a:pPr lvl="1"/>
            <a:r>
              <a:rPr lang="en-US" altLang="ja-JP" sz="2000" dirty="0" smtClean="0"/>
              <a:t>	</a:t>
            </a:r>
            <a:endParaRPr lang="de-DE" altLang="ja-JP" sz="2000" dirty="0"/>
          </a:p>
          <a:p>
            <a:endParaRPr lang="en-US" altLang="ja-JP" sz="2400" dirty="0" smtClean="0"/>
          </a:p>
        </p:txBody>
      </p:sp>
      <p:pic>
        <p:nvPicPr>
          <p:cNvPr id="13" name="図 1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372000" y="1556792"/>
            <a:ext cx="2520000" cy="1900517"/>
          </a:xfrm>
          <a:prstGeom prst="rect">
            <a:avLst/>
          </a:prstGeom>
        </p:spPr>
      </p:pic>
      <p:pic>
        <p:nvPicPr>
          <p:cNvPr id="14" name="図 13"/>
          <p:cNvPicPr>
            <a:picLocks noChangeAspect="1"/>
          </p:cNvPicPr>
          <p:nvPr/>
        </p:nvPicPr>
        <p:blipFill rotWithShape="1">
          <a:blip r:embed="rId3" cstate="print">
            <a:extLst>
              <a:ext uri="{28A0092B-C50C-407E-A947-70E740481C1C}">
                <a14:useLocalDpi xmlns="" xmlns:a14="http://schemas.microsoft.com/office/drawing/2010/main" val="0"/>
              </a:ext>
            </a:extLst>
          </a:blip>
          <a:srcRect/>
          <a:stretch/>
        </p:blipFill>
        <p:spPr>
          <a:xfrm>
            <a:off x="555952" y="3599860"/>
            <a:ext cx="3960000" cy="2429963"/>
          </a:xfrm>
          <a:prstGeom prst="rect">
            <a:avLst/>
          </a:prstGeom>
        </p:spPr>
      </p:pic>
      <p:sp>
        <p:nvSpPr>
          <p:cNvPr id="15" name="テキスト ボックス 14"/>
          <p:cNvSpPr txBox="1"/>
          <p:nvPr/>
        </p:nvSpPr>
        <p:spPr>
          <a:xfrm>
            <a:off x="90136" y="3623516"/>
            <a:ext cx="593432" cy="307777"/>
          </a:xfrm>
          <a:prstGeom prst="rect">
            <a:avLst/>
          </a:prstGeom>
          <a:noFill/>
        </p:spPr>
        <p:txBody>
          <a:bodyPr wrap="none" rtlCol="0">
            <a:spAutoFit/>
          </a:bodyPr>
          <a:lstStyle/>
          <a:p>
            <a:r>
              <a:rPr kumimoji="1" lang="en-US" altLang="ja-JP" sz="1400" dirty="0" smtClean="0"/>
              <a:t>10:00</a:t>
            </a:r>
            <a:endParaRPr kumimoji="1" lang="ja-JP" altLang="en-US" sz="1400" dirty="0"/>
          </a:p>
        </p:txBody>
      </p:sp>
      <p:sp>
        <p:nvSpPr>
          <p:cNvPr id="16" name="テキスト ボックス 15"/>
          <p:cNvSpPr txBox="1"/>
          <p:nvPr/>
        </p:nvSpPr>
        <p:spPr>
          <a:xfrm>
            <a:off x="90136" y="5659485"/>
            <a:ext cx="593432" cy="307777"/>
          </a:xfrm>
          <a:prstGeom prst="rect">
            <a:avLst/>
          </a:prstGeom>
          <a:noFill/>
        </p:spPr>
        <p:txBody>
          <a:bodyPr wrap="none" rtlCol="0">
            <a:spAutoFit/>
          </a:bodyPr>
          <a:lstStyle/>
          <a:p>
            <a:r>
              <a:rPr kumimoji="1" lang="en-US" altLang="ja-JP" sz="1400" dirty="0" smtClean="0"/>
              <a:t>10:15</a:t>
            </a:r>
            <a:endParaRPr kumimoji="1" lang="ja-JP" altLang="en-US" sz="1400" dirty="0"/>
          </a:p>
        </p:txBody>
      </p:sp>
      <p:sp>
        <p:nvSpPr>
          <p:cNvPr id="17" name="テキスト ボックス 16"/>
          <p:cNvSpPr txBox="1"/>
          <p:nvPr/>
        </p:nvSpPr>
        <p:spPr>
          <a:xfrm>
            <a:off x="411696" y="5956177"/>
            <a:ext cx="748923" cy="307777"/>
          </a:xfrm>
          <a:prstGeom prst="rect">
            <a:avLst/>
          </a:prstGeom>
          <a:noFill/>
        </p:spPr>
        <p:txBody>
          <a:bodyPr wrap="none" rtlCol="0">
            <a:spAutoFit/>
          </a:bodyPr>
          <a:lstStyle/>
          <a:p>
            <a:r>
              <a:rPr kumimoji="1" lang="en-US" altLang="ja-JP" sz="1400" dirty="0" smtClean="0"/>
              <a:t>2.4GHz</a:t>
            </a:r>
            <a:endParaRPr kumimoji="1" lang="ja-JP" altLang="en-US" sz="1400" dirty="0"/>
          </a:p>
        </p:txBody>
      </p:sp>
      <p:sp>
        <p:nvSpPr>
          <p:cNvPr id="18" name="テキスト ボックス 17"/>
          <p:cNvSpPr txBox="1"/>
          <p:nvPr/>
        </p:nvSpPr>
        <p:spPr>
          <a:xfrm>
            <a:off x="4039101" y="5956177"/>
            <a:ext cx="748923" cy="307777"/>
          </a:xfrm>
          <a:prstGeom prst="rect">
            <a:avLst/>
          </a:prstGeom>
          <a:noFill/>
        </p:spPr>
        <p:txBody>
          <a:bodyPr wrap="none" rtlCol="0">
            <a:spAutoFit/>
          </a:bodyPr>
          <a:lstStyle/>
          <a:p>
            <a:r>
              <a:rPr kumimoji="1" lang="en-US" altLang="ja-JP" sz="1400" dirty="0" smtClean="0"/>
              <a:t>2.5GHz</a:t>
            </a:r>
            <a:endParaRPr kumimoji="1" lang="ja-JP" altLang="en-US" sz="1400" dirty="0"/>
          </a:p>
        </p:txBody>
      </p:sp>
      <p:sp>
        <p:nvSpPr>
          <p:cNvPr id="19" name="テキスト ボックス 18"/>
          <p:cNvSpPr txBox="1"/>
          <p:nvPr/>
        </p:nvSpPr>
        <p:spPr>
          <a:xfrm>
            <a:off x="2168631" y="5956177"/>
            <a:ext cx="942887" cy="307777"/>
          </a:xfrm>
          <a:prstGeom prst="rect">
            <a:avLst/>
          </a:prstGeom>
          <a:noFill/>
        </p:spPr>
        <p:txBody>
          <a:bodyPr wrap="none" rtlCol="0">
            <a:spAutoFit/>
          </a:bodyPr>
          <a:lstStyle/>
          <a:p>
            <a:r>
              <a:rPr kumimoji="1" lang="en-US" altLang="ja-JP" sz="1400" dirty="0" smtClean="0"/>
              <a:t>Frequency</a:t>
            </a:r>
            <a:endParaRPr kumimoji="1" lang="ja-JP" altLang="en-US" sz="1400" dirty="0"/>
          </a:p>
        </p:txBody>
      </p:sp>
      <p:sp>
        <p:nvSpPr>
          <p:cNvPr id="20" name="テキスト ボックス 19"/>
          <p:cNvSpPr txBox="1"/>
          <p:nvPr/>
        </p:nvSpPr>
        <p:spPr>
          <a:xfrm rot="16200000" flipH="1">
            <a:off x="251334" y="4514633"/>
            <a:ext cx="556691" cy="307777"/>
          </a:xfrm>
          <a:prstGeom prst="rect">
            <a:avLst/>
          </a:prstGeom>
          <a:noFill/>
        </p:spPr>
        <p:txBody>
          <a:bodyPr wrap="none" rtlCol="0">
            <a:spAutoFit/>
          </a:bodyPr>
          <a:lstStyle/>
          <a:p>
            <a:r>
              <a:rPr kumimoji="1" lang="en-US" altLang="ja-JP" sz="1400" dirty="0" smtClean="0"/>
              <a:t>Time</a:t>
            </a:r>
            <a:endParaRPr kumimoji="1" lang="ja-JP" altLang="en-US" sz="1400" dirty="0"/>
          </a:p>
        </p:txBody>
      </p:sp>
      <p:cxnSp>
        <p:nvCxnSpPr>
          <p:cNvPr id="21" name="直線コネクタ 20"/>
          <p:cNvCxnSpPr/>
          <p:nvPr/>
        </p:nvCxnSpPr>
        <p:spPr bwMode="auto">
          <a:xfrm flipV="1">
            <a:off x="4194592" y="3544251"/>
            <a:ext cx="0" cy="149532"/>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flipV="1">
            <a:off x="828283" y="3544251"/>
            <a:ext cx="0" cy="149532"/>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3" name="テキスト ボックス 22"/>
          <p:cNvSpPr txBox="1"/>
          <p:nvPr/>
        </p:nvSpPr>
        <p:spPr>
          <a:xfrm>
            <a:off x="386196" y="3302966"/>
            <a:ext cx="856068" cy="307777"/>
          </a:xfrm>
          <a:prstGeom prst="rect">
            <a:avLst/>
          </a:prstGeom>
          <a:noFill/>
        </p:spPr>
        <p:txBody>
          <a:bodyPr wrap="none" rtlCol="0">
            <a:spAutoFit/>
          </a:bodyPr>
          <a:lstStyle/>
          <a:p>
            <a:r>
              <a:rPr kumimoji="1" lang="en-US" altLang="ja-JP" sz="1400" dirty="0" smtClean="0"/>
              <a:t>-114dBm</a:t>
            </a:r>
            <a:endParaRPr kumimoji="1" lang="ja-JP" altLang="en-US" sz="1400" dirty="0"/>
          </a:p>
        </p:txBody>
      </p:sp>
      <p:sp>
        <p:nvSpPr>
          <p:cNvPr id="24" name="テキスト ボックス 23"/>
          <p:cNvSpPr txBox="1"/>
          <p:nvPr/>
        </p:nvSpPr>
        <p:spPr>
          <a:xfrm>
            <a:off x="3834552" y="3302966"/>
            <a:ext cx="772969" cy="307777"/>
          </a:xfrm>
          <a:prstGeom prst="rect">
            <a:avLst/>
          </a:prstGeom>
          <a:noFill/>
        </p:spPr>
        <p:txBody>
          <a:bodyPr wrap="none" rtlCol="0">
            <a:spAutoFit/>
          </a:bodyPr>
          <a:lstStyle/>
          <a:p>
            <a:r>
              <a:rPr kumimoji="1" lang="en-US" altLang="ja-JP" sz="1400" dirty="0" smtClean="0"/>
              <a:t>-34dBm</a:t>
            </a:r>
            <a:endParaRPr kumimoji="1" lang="ja-JP" altLang="en-US" sz="1400" dirty="0"/>
          </a:p>
        </p:txBody>
      </p:sp>
      <p:sp>
        <p:nvSpPr>
          <p:cNvPr id="25" name="テキスト ボックス 24"/>
          <p:cNvSpPr txBox="1"/>
          <p:nvPr/>
        </p:nvSpPr>
        <p:spPr>
          <a:xfrm>
            <a:off x="1969349" y="3302966"/>
            <a:ext cx="1266693" cy="307777"/>
          </a:xfrm>
          <a:prstGeom prst="rect">
            <a:avLst/>
          </a:prstGeom>
          <a:noFill/>
        </p:spPr>
        <p:txBody>
          <a:bodyPr wrap="none" rtlCol="0">
            <a:spAutoFit/>
          </a:bodyPr>
          <a:lstStyle/>
          <a:p>
            <a:r>
              <a:rPr kumimoji="1" lang="en-US" altLang="ja-JP" sz="1400" dirty="0" smtClean="0"/>
              <a:t>Signal strength</a:t>
            </a:r>
            <a:endParaRPr kumimoji="1" lang="ja-JP" altLang="en-US" sz="1400" dirty="0"/>
          </a:p>
        </p:txBody>
      </p:sp>
      <p:sp>
        <p:nvSpPr>
          <p:cNvPr id="26" name="テキスト ボックス 25"/>
          <p:cNvSpPr txBox="1"/>
          <p:nvPr/>
        </p:nvSpPr>
        <p:spPr>
          <a:xfrm>
            <a:off x="1801697" y="6129300"/>
            <a:ext cx="1492716" cy="400110"/>
          </a:xfrm>
          <a:prstGeom prst="rect">
            <a:avLst/>
          </a:prstGeom>
          <a:noFill/>
        </p:spPr>
        <p:txBody>
          <a:bodyPr wrap="none" rtlCol="0">
            <a:spAutoFit/>
          </a:bodyPr>
          <a:lstStyle/>
          <a:p>
            <a:r>
              <a:rPr kumimoji="1" lang="en-US" altLang="ja-JP" sz="2000" dirty="0" smtClean="0"/>
              <a:t>Spectrogram</a:t>
            </a:r>
            <a:endParaRPr kumimoji="1" lang="ja-JP" altLang="en-US" sz="2000" dirty="0"/>
          </a:p>
        </p:txBody>
      </p:sp>
      <p:sp>
        <p:nvSpPr>
          <p:cNvPr id="27" name="テキスト ボックス 26"/>
          <p:cNvSpPr txBox="1"/>
          <p:nvPr/>
        </p:nvSpPr>
        <p:spPr>
          <a:xfrm>
            <a:off x="5508104" y="6093296"/>
            <a:ext cx="2634760" cy="400110"/>
          </a:xfrm>
          <a:prstGeom prst="rect">
            <a:avLst/>
          </a:prstGeom>
          <a:noFill/>
        </p:spPr>
        <p:txBody>
          <a:bodyPr wrap="none" rtlCol="0">
            <a:spAutoFit/>
          </a:bodyPr>
          <a:lstStyle/>
          <a:p>
            <a:r>
              <a:rPr kumimoji="1" lang="en-US" altLang="ja-JP" sz="2000" dirty="0" smtClean="0"/>
              <a:t>Number of AP and STA</a:t>
            </a:r>
            <a:endParaRPr kumimoji="1" lang="ja-JP" altLang="en-US" sz="2000" dirty="0"/>
          </a:p>
        </p:txBody>
      </p:sp>
      <p:pic>
        <p:nvPicPr>
          <p:cNvPr id="28" name="図 27"/>
          <p:cNvPicPr>
            <a:picLocks noChangeAspect="1"/>
          </p:cNvPicPr>
          <p:nvPr/>
        </p:nvPicPr>
        <p:blipFill>
          <a:blip r:embed="rId4" cstate="print"/>
          <a:stretch>
            <a:fillRect/>
          </a:stretch>
        </p:blipFill>
        <p:spPr>
          <a:xfrm>
            <a:off x="4572000" y="3553832"/>
            <a:ext cx="4320000" cy="2610259"/>
          </a:xfrm>
          <a:prstGeom prst="rect">
            <a:avLst/>
          </a:prstGeom>
        </p:spPr>
      </p:pic>
      <p:sp>
        <p:nvSpPr>
          <p:cNvPr id="29" name="タイトル 1"/>
          <p:cNvSpPr txBox="1">
            <a:spLocks/>
          </p:cNvSpPr>
          <p:nvPr/>
        </p:nvSpPr>
        <p:spPr bwMode="auto">
          <a:xfrm>
            <a:off x="179512" y="620688"/>
            <a:ext cx="2808312" cy="36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algn="l"/>
            <a:r>
              <a:rPr lang="en-US" altLang="ja-JP" sz="2000" dirty="0" smtClean="0"/>
              <a:t>II-1. Current situation</a:t>
            </a:r>
            <a:endParaRPr lang="ja-JP" altLang="en-US" sz="2000" dirty="0"/>
          </a:p>
        </p:txBody>
      </p:sp>
    </p:spTree>
    <p:extLst>
      <p:ext uri="{BB962C8B-B14F-4D97-AF65-F5344CB8AC3E}">
        <p14:creationId xmlns="" xmlns:p14="http://schemas.microsoft.com/office/powerpoint/2010/main" val="2666000144"/>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2836</TotalTime>
  <Words>2481</Words>
  <Application>Microsoft Office PowerPoint</Application>
  <PresentationFormat>画面に合わせる (4:3)</PresentationFormat>
  <Paragraphs>705</Paragraphs>
  <Slides>49</Slides>
  <Notes>9</Notes>
  <HiddenSlides>0</HiddenSlides>
  <MMClips>0</MMClips>
  <ScaleCrop>false</ScaleCrop>
  <HeadingPairs>
    <vt:vector size="4" baseType="variant">
      <vt:variant>
        <vt:lpstr>テーマ</vt:lpstr>
      </vt:variant>
      <vt:variant>
        <vt:i4>1</vt:i4>
      </vt:variant>
      <vt:variant>
        <vt:lpstr>スライド タイトル</vt:lpstr>
      </vt:variant>
      <vt:variant>
        <vt:i4>49</vt:i4>
      </vt:variant>
    </vt:vector>
  </HeadingPairs>
  <TitlesOfParts>
    <vt:vector size="50" baseType="lpstr">
      <vt:lpstr>IEEE-P802_15</vt:lpstr>
      <vt:lpstr>スライド 1</vt:lpstr>
      <vt:lpstr>IG SRU Technical Document</vt:lpstr>
      <vt:lpstr>Authors / Contributors</vt:lpstr>
      <vt:lpstr>Table of Contents</vt:lpstr>
      <vt:lpstr>I. Introduction</vt:lpstr>
      <vt:lpstr>I-2.  Activity of IG SRU</vt:lpstr>
      <vt:lpstr>II. Problems in Unlicensed band</vt:lpstr>
      <vt:lpstr>II-1. Current situation</vt:lpstr>
      <vt:lpstr>Airport</vt:lpstr>
      <vt:lpstr>Airport</vt:lpstr>
      <vt:lpstr>Conference room</vt:lpstr>
      <vt:lpstr>Residential area</vt:lpstr>
      <vt:lpstr>Hospital</vt:lpstr>
      <vt:lpstr>In Car communication</vt:lpstr>
      <vt:lpstr>II-2. Future problem</vt:lpstr>
      <vt:lpstr>II-3. Measurement system</vt:lpstr>
      <vt:lpstr>III. Possible solutions </vt:lpstr>
      <vt:lpstr>III-1. DSA System</vt:lpstr>
      <vt:lpstr>Concept of proposed DSA</vt:lpstr>
      <vt:lpstr>Features of DSA system</vt:lpstr>
      <vt:lpstr>Frequency Channel Plan in 2.4 GHz Band</vt:lpstr>
      <vt:lpstr>Frame Configuration</vt:lpstr>
      <vt:lpstr>Simulation</vt:lpstr>
      <vt:lpstr>Simulation settings</vt:lpstr>
      <vt:lpstr>Simulation Scenarios</vt:lpstr>
      <vt:lpstr>Case1: Baseline condition</vt:lpstr>
      <vt:lpstr>Case2: Setting &amp; Location</vt:lpstr>
      <vt:lpstr>Case2: Simulation results</vt:lpstr>
      <vt:lpstr>Resource usage</vt:lpstr>
      <vt:lpstr>Case3: Setting &amp; Location</vt:lpstr>
      <vt:lpstr>Case3: Simulation results</vt:lpstr>
      <vt:lpstr>Resource usage</vt:lpstr>
      <vt:lpstr>Case4: Setting &amp; Location</vt:lpstr>
      <vt:lpstr>Case4: Simulation results</vt:lpstr>
      <vt:lpstr>Resource usage</vt:lpstr>
      <vt:lpstr>Case5 to 7 : Setting &amp; Location</vt:lpstr>
      <vt:lpstr>Case5 to 7: Simulation results</vt:lpstr>
      <vt:lpstr>Resource usage</vt:lpstr>
      <vt:lpstr>Resource usage</vt:lpstr>
      <vt:lpstr>Short Summary</vt:lpstr>
      <vt:lpstr>III-2. Other solution</vt:lpstr>
      <vt:lpstr>Intelligent Spectrum Sensing for vehicular Communications in the ISM Bands(15-11-0528)</vt:lpstr>
      <vt:lpstr>Intelligent Spectrum Sensing for vehicular Communications in the ISM Bands(15-11-0528)</vt:lpstr>
      <vt:lpstr>Smart Antenna Opportunities for Spectrum Resource Usage Improvements (15-11-0817)</vt:lpstr>
      <vt:lpstr>IV. Topics to be discussed in the next step</vt:lpstr>
      <vt:lpstr>IV-1. Applications and System requirement</vt:lpstr>
      <vt:lpstr>IV-2. Technical issues</vt:lpstr>
      <vt:lpstr>IV-3. 5C &amp; PAR</vt:lpstr>
      <vt:lpstr>List of Technical Contribution for IG SRU</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&lt;subject&gt;</dc:subject>
  <dc:creator>kitazawa</dc:creator>
  <dc:description>&lt;doc#&gt;</dc:description>
  <cp:lastModifiedBy>kitazawa</cp:lastModifiedBy>
  <cp:revision>89</cp:revision>
  <cp:lastPrinted>2012-03-09T05:47:44Z</cp:lastPrinted>
  <dcterms:created xsi:type="dcterms:W3CDTF">2011-10-31T11:14:09Z</dcterms:created>
  <dcterms:modified xsi:type="dcterms:W3CDTF">2012-03-15T21:49:37Z</dcterms:modified>
</cp:coreProperties>
</file>