
<file path=[Content_Types].xml><?xml version="1.0" encoding="utf-8"?>
<Types xmlns="http://schemas.openxmlformats.org/package/2006/content-types">
  <Override PartName="/ppt/slides/slide5.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63" r:id="rId2"/>
    <p:sldId id="264" r:id="rId3"/>
    <p:sldId id="267" r:id="rId4"/>
    <p:sldId id="265" r:id="rId5"/>
    <p:sldId id="266" r:id="rId6"/>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1" autoAdjust="0"/>
    <p:restoredTop sz="97797" autoAdjust="0"/>
  </p:normalViewPr>
  <p:slideViewPr>
    <p:cSldViewPr>
      <p:cViewPr varScale="1">
        <p:scale>
          <a:sx n="75" d="100"/>
          <a:sy n="75" d="100"/>
        </p:scale>
        <p:origin x="-101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2" d="100"/>
          <a:sy n="52" d="100"/>
        </p:scale>
        <p:origin x="-2676" y="-78"/>
      </p:cViewPr>
      <p:guideLst>
        <p:guide orient="horz" pos="3223"/>
        <p:guide pos="2237"/>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lvl1pPr>
          </a:lstStyle>
          <a:p>
            <a:r>
              <a:rPr lang="en-US" altLang="zh-CN"/>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lvl1pPr>
          </a:lstStyle>
          <a:p>
            <a:r>
              <a:rPr lang="en-US" altLang="zh-CN"/>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lvl1pPr>
          </a:lstStyle>
          <a:p>
            <a:r>
              <a:rPr lang="en-US" altLang="zh-CN"/>
              <a:t>Page </a:t>
            </a:r>
            <a:fld id="{F6D32F90-F177-42A7-940E-CB4881A06257}" type="slidenum">
              <a:rPr lang="en-US" altLang="zh-CN"/>
              <a:pPr/>
              <a:t>‹#›</a:t>
            </a:fld>
            <a:endParaRPr lang="en-US" altLang="zh-CN"/>
          </a:p>
        </p:txBody>
      </p:sp>
      <p:sp>
        <p:nvSpPr>
          <p:cNvPr id="3078"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
        <p:nvSpPr>
          <p:cNvPr id="3079" name="Rectangle 7"/>
          <p:cNvSpPr>
            <a:spLocks noChangeArrowheads="1"/>
          </p:cNvSpPr>
          <p:nvPr/>
        </p:nvSpPr>
        <p:spPr bwMode="auto">
          <a:xfrm>
            <a:off x="710732" y="9905482"/>
            <a:ext cx="728622" cy="184666"/>
          </a:xfrm>
          <a:prstGeom prst="rect">
            <a:avLst/>
          </a:prstGeom>
          <a:noFill/>
          <a:ln w="9525">
            <a:noFill/>
            <a:miter lim="800000"/>
            <a:headEnd/>
            <a:tailEnd/>
          </a:ln>
          <a:effectLst/>
        </p:spPr>
        <p:txBody>
          <a:bodyPr lIns="0" tIns="0" rIns="0" bIns="0">
            <a:spAutoFit/>
          </a:bodyPr>
          <a:lstStyle/>
          <a:p>
            <a:pPr defTabSz="998138"/>
            <a:r>
              <a:rPr lang="en-US" altLang="zh-CN" dirty="0"/>
              <a:t>Submission</a:t>
            </a:r>
          </a:p>
        </p:txBody>
      </p:sp>
      <p:sp>
        <p:nvSpPr>
          <p:cNvPr id="3080"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lvl1pPr>
          </a:lstStyle>
          <a:p>
            <a:r>
              <a:rPr lang="en-US" altLang="zh-CN"/>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lvl1pPr>
          </a:lstStyle>
          <a:p>
            <a:r>
              <a:rPr lang="en-US" altLang="zh-CN"/>
              <a:t>Page </a:t>
            </a:r>
            <a:fld id="{3E35A601-F755-4C51-AD02-9F62E92B8E5E}" type="slidenum">
              <a:rPr lang="en-US" altLang="zh-CN"/>
              <a:pPr/>
              <a:t>‹#›</a:t>
            </a:fld>
            <a:endParaRPr lang="en-US" altLang="zh-CN"/>
          </a:p>
        </p:txBody>
      </p:sp>
      <p:sp>
        <p:nvSpPr>
          <p:cNvPr id="2056" name="Rectangle 8"/>
          <p:cNvSpPr>
            <a:spLocks noChangeArrowheads="1"/>
          </p:cNvSpPr>
          <p:nvPr/>
        </p:nvSpPr>
        <p:spPr bwMode="auto">
          <a:xfrm>
            <a:off x="741633" y="9908983"/>
            <a:ext cx="728622" cy="184666"/>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
        <p:nvSpPr>
          <p:cNvPr id="205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1</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zh-CN" smtClean="0"/>
              <a:t>Slide </a:t>
            </a:r>
            <a:fld id="{78FA3202-FC50-4E38-A7EC-BB1F03B338EC}" type="slidenum">
              <a:rPr lang="en-US" altLang="zh-CN" smtClean="0"/>
              <a:pPr/>
              <a:t>‹#›</a:t>
            </a:fld>
            <a:endParaRPr lang="en-US" altLang="zh-C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6" name="标题 5"/>
          <p:cNvSpPr>
            <a:spLocks noGrp="1"/>
          </p:cNvSpPr>
          <p:nvPr>
            <p:ph type="title"/>
          </p:nvPr>
        </p:nvSpPr>
        <p:spPr>
          <a:xfrm>
            <a:off x="685800" y="685800"/>
            <a:ext cx="7772400" cy="814374"/>
          </a:xfrm>
        </p:spPr>
        <p:txBody>
          <a:bodyPr/>
          <a:lstStyle/>
          <a:p>
            <a:r>
              <a:rPr lang="zh-CN" altLang="en-US" dirty="0" smtClean="0"/>
              <a:t>单击此处编辑母版标题样式</a:t>
            </a:r>
            <a:endParaRPr lang="zh-CN" altLang="en-US" dirty="0"/>
          </a:p>
        </p:txBody>
      </p:sp>
      <p:sp>
        <p:nvSpPr>
          <p:cNvPr id="8" name="灯片编号占位符 7"/>
          <p:cNvSpPr>
            <a:spLocks noGrp="1"/>
          </p:cNvSpPr>
          <p:nvPr>
            <p:ph type="sldNum" sz="quarter" idx="11"/>
          </p:nvPr>
        </p:nvSpPr>
        <p:spPr/>
        <p:txBody>
          <a:bodyPr/>
          <a:lstStyle/>
          <a:p>
            <a:r>
              <a:rPr lang="en-US" altLang="zh-CN" smtClean="0"/>
              <a:t>Slide </a:t>
            </a:r>
            <a:fld id="{78FA3202-FC50-4E38-A7EC-BB1F03B338EC}" type="slidenum">
              <a:rPr lang="en-US" altLang="zh-CN" smtClean="0"/>
              <a:pPr/>
              <a:t>‹#›</a:t>
            </a:fld>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altLang="zh-CN" dirty="0"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dirty="0"/>
              <a:t>Slide </a:t>
            </a:r>
            <a:fld id="{78FA3202-FC50-4E38-A7EC-BB1F03B338EC}" type="slidenum">
              <a:rPr lang="en-US" altLang="zh-CN"/>
              <a:pPr/>
              <a:t>‹#›</a:t>
            </a:fld>
            <a:endParaRPr lang="en-US" altLang="zh-CN" dirty="0"/>
          </a:p>
        </p:txBody>
      </p:sp>
      <p:sp>
        <p:nvSpPr>
          <p:cNvPr id="1031" name="Rectangle 7"/>
          <p:cNvSpPr>
            <a:spLocks noChangeArrowheads="1"/>
          </p:cNvSpPr>
          <p:nvPr/>
        </p:nvSpPr>
        <p:spPr bwMode="auto">
          <a:xfrm>
            <a:off x="3714744" y="396875"/>
            <a:ext cx="4743456" cy="215444"/>
          </a:xfrm>
          <a:prstGeom prst="rect">
            <a:avLst/>
          </a:prstGeom>
          <a:noFill/>
          <a:ln w="9525">
            <a:noFill/>
            <a:miter lim="800000"/>
            <a:headEnd/>
            <a:tailEnd/>
          </a:ln>
          <a:effectLst/>
        </p:spPr>
        <p:txBody>
          <a:bodyPr wrap="square" lIns="0" tIns="0" rIns="0" bIns="0" anchor="b">
            <a:spAutoFit/>
          </a:bodyPr>
          <a:lstStyle/>
          <a:p>
            <a:pPr lvl="4" algn="r"/>
            <a:r>
              <a:rPr lang="en-US" altLang="zh-CN" sz="1400" b="1" dirty="0">
                <a:ea typeface="宋体" charset="-122"/>
              </a:rPr>
              <a:t>doc.: IEEE </a:t>
            </a:r>
            <a:r>
              <a:rPr lang="en-US" altLang="zh-CN" sz="1400" b="1" kern="1200" dirty="0" smtClean="0">
                <a:solidFill>
                  <a:schemeClr val="tx1"/>
                </a:solidFill>
                <a:latin typeface="Times New Roman" pitchFamily="18" charset="0"/>
                <a:ea typeface="宋体" charset="-122"/>
                <a:cs typeface="+mn-cs"/>
              </a:rPr>
              <a:t>15-12-0171-00-004k</a:t>
            </a:r>
            <a:endParaRPr lang="en-US" altLang="zh-CN" sz="1400" b="1" kern="1200" dirty="0">
              <a:solidFill>
                <a:schemeClr val="tx1"/>
              </a:solidFill>
              <a:latin typeface="Times New Roman" pitchFamily="18" charset="0"/>
              <a:ea typeface="宋体" charset="-122"/>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500834"/>
            <a:ext cx="711200" cy="182562"/>
          </a:xfrm>
          <a:prstGeom prst="rect">
            <a:avLst/>
          </a:prstGeom>
          <a:noFill/>
          <a:ln w="9525">
            <a:noFill/>
            <a:miter lim="800000"/>
            <a:headEnd/>
            <a:tailEnd/>
          </a:ln>
          <a:effectLst/>
        </p:spPr>
        <p:txBody>
          <a:bodyPr lIns="0" tIns="0" rIns="0" bIns="0">
            <a:spAutoFit/>
          </a:bodyPr>
          <a:lstStyle/>
          <a:p>
            <a:r>
              <a:rPr lang="en-US" altLang="zh-CN" dirty="0">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4" name="Rectangle 9"/>
          <p:cNvSpPr>
            <a:spLocks noChangeArrowheads="1"/>
          </p:cNvSpPr>
          <p:nvPr userDrawn="1"/>
        </p:nvSpPr>
        <p:spPr bwMode="auto">
          <a:xfrm>
            <a:off x="714348" y="357166"/>
            <a:ext cx="928694" cy="215444"/>
          </a:xfrm>
          <a:prstGeom prst="rect">
            <a:avLst/>
          </a:prstGeom>
          <a:noFill/>
          <a:ln w="9525">
            <a:noFill/>
            <a:miter lim="800000"/>
            <a:headEnd/>
            <a:tailEnd/>
          </a:ln>
          <a:effectLst/>
        </p:spPr>
        <p:txBody>
          <a:bodyPr wrap="square" lIns="0" tIns="0" rIns="0" bIns="0">
            <a:spAutoFit/>
          </a:bodyPr>
          <a:lstStyle/>
          <a:p>
            <a:r>
              <a:rPr lang="en-US" altLang="zh-CN" sz="1400" b="1" dirty="0" smtClean="0">
                <a:ea typeface="宋体" charset="-122"/>
              </a:rPr>
              <a:t>Mar, 2012</a:t>
            </a:r>
            <a:endParaRPr lang="en-US" altLang="zh-CN" sz="1400" b="1" dirty="0">
              <a:ea typeface="宋体" charset="-122"/>
            </a:endParaRPr>
          </a:p>
        </p:txBody>
      </p:sp>
      <p:sp>
        <p:nvSpPr>
          <p:cNvPr id="15" name="Rectangle 9"/>
          <p:cNvSpPr>
            <a:spLocks noChangeArrowheads="1"/>
          </p:cNvSpPr>
          <p:nvPr userDrawn="1"/>
        </p:nvSpPr>
        <p:spPr bwMode="auto">
          <a:xfrm>
            <a:off x="5357818" y="6500834"/>
            <a:ext cx="3214710" cy="184666"/>
          </a:xfrm>
          <a:prstGeom prst="rect">
            <a:avLst/>
          </a:prstGeom>
          <a:noFill/>
          <a:ln w="9525">
            <a:noFill/>
            <a:miter lim="800000"/>
            <a:headEnd/>
            <a:tailEnd/>
          </a:ln>
          <a:effectLst/>
        </p:spPr>
        <p:txBody>
          <a:bodyPr wrap="square" lIns="0" tIns="0" rIns="0" bIns="0">
            <a:spAutoFit/>
          </a:bodyPr>
          <a:lstStyle/>
          <a:p>
            <a:pPr algn="r"/>
            <a:r>
              <a:rPr lang="en-US" altLang="zh-CN" dirty="0" smtClean="0"/>
              <a:t>&lt;Xiang Wang, Yang </a:t>
            </a:r>
            <a:r>
              <a:rPr lang="en-US" altLang="zh-CN" dirty="0" err="1" smtClean="0"/>
              <a:t>Yang</a:t>
            </a:r>
            <a:r>
              <a:rPr lang="en-US" altLang="zh-CN" dirty="0" smtClean="0"/>
              <a:t>, etc&gt;, &lt;WSNIRI&gt;</a:t>
            </a:r>
            <a:endParaRPr lang="en-US" altLang="zh-CN" dirty="0"/>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altLang="zh-CN" smtClean="0"/>
              <a:t>Slide </a:t>
            </a:r>
            <a:fld id="{78FA3202-FC50-4E38-A7EC-BB1F03B338EC}" type="slidenum">
              <a:rPr lang="en-US" altLang="zh-CN" smtClean="0"/>
              <a:pPr/>
              <a:t>1</a:t>
            </a:fld>
            <a:endParaRPr lang="en-US" altLang="zh-CN" dirty="0"/>
          </a:p>
        </p:txBody>
      </p:sp>
      <p:sp>
        <p:nvSpPr>
          <p:cNvPr id="4" name="矩形 3"/>
          <p:cNvSpPr/>
          <p:nvPr/>
        </p:nvSpPr>
        <p:spPr>
          <a:xfrm>
            <a:off x="642910" y="714356"/>
            <a:ext cx="7858180" cy="5016758"/>
          </a:xfrm>
          <a:prstGeom prst="rect">
            <a:avLst/>
          </a:prstGeom>
        </p:spPr>
        <p:txBody>
          <a:bodyPr wrap="square">
            <a:spAutoFit/>
          </a:bodyPr>
          <a:lstStyle/>
          <a:p>
            <a:pPr algn="ctr">
              <a:defRPr/>
            </a:pPr>
            <a:r>
              <a:rPr lang="en-US" altLang="ko-KR" sz="1600" b="1" u="sng" dirty="0" smtClean="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smtClean="0">
              <a:solidFill>
                <a:schemeClr val="tx2"/>
              </a:solidFill>
              <a:ea typeface="굴림" charset="-127"/>
            </a:endParaRPr>
          </a:p>
          <a:p>
            <a:pPr>
              <a:defRPr/>
            </a:pPr>
            <a:endParaRPr lang="en-US" altLang="ko-KR" sz="1600" dirty="0" smtClean="0">
              <a:solidFill>
                <a:schemeClr val="tx2"/>
              </a:solidFill>
              <a:ea typeface="굴림" charset="-127"/>
            </a:endParaRPr>
          </a:p>
          <a:p>
            <a:pPr>
              <a:spcBef>
                <a:spcPts val="0"/>
              </a:spcBef>
              <a:spcAft>
                <a:spcPts val="0"/>
              </a:spcAft>
              <a:defRPr/>
            </a:pPr>
            <a:r>
              <a:rPr lang="en-US" altLang="ko-KR" sz="1600" b="1" dirty="0" smtClean="0">
                <a:solidFill>
                  <a:schemeClr val="tx2"/>
                </a:solidFill>
                <a:ea typeface="굴림" charset="-127"/>
              </a:rPr>
              <a:t>Submission Title:</a:t>
            </a:r>
            <a:r>
              <a:rPr lang="en-US" altLang="ko-KR" sz="1600" dirty="0" smtClean="0">
                <a:solidFill>
                  <a:schemeClr val="tx2"/>
                </a:solidFill>
                <a:ea typeface="굴림" charset="-127"/>
              </a:rPr>
              <a:t> [Proposed DSSS Chip Rate of 470MHz and 780MHz Bands ]	</a:t>
            </a:r>
          </a:p>
          <a:p>
            <a:pPr>
              <a:spcBef>
                <a:spcPts val="0"/>
              </a:spcBef>
              <a:spcAft>
                <a:spcPts val="0"/>
              </a:spcAft>
              <a:defRPr/>
            </a:pPr>
            <a:r>
              <a:rPr lang="en-US" altLang="ko-KR" sz="1600" b="1" dirty="0" smtClean="0">
                <a:solidFill>
                  <a:schemeClr val="tx2"/>
                </a:solidFill>
                <a:ea typeface="굴림" charset="-127"/>
              </a:rPr>
              <a:t>Date Submitted</a:t>
            </a:r>
            <a:r>
              <a:rPr lang="en-US" altLang="ko-KR" sz="1600" b="1" dirty="0" smtClean="0">
                <a:ea typeface="굴림" charset="-127"/>
              </a:rPr>
              <a:t>: </a:t>
            </a:r>
            <a:r>
              <a:rPr lang="en-US" altLang="ko-KR" sz="1600" dirty="0" smtClean="0">
                <a:ea typeface="굴림" charset="-127"/>
              </a:rPr>
              <a:t>[Mar, 2012]</a:t>
            </a:r>
          </a:p>
          <a:p>
            <a:pPr>
              <a:spcBef>
                <a:spcPts val="0"/>
              </a:spcBef>
              <a:spcAft>
                <a:spcPts val="0"/>
              </a:spcAft>
              <a:defRPr/>
            </a:pPr>
            <a:r>
              <a:rPr lang="en-US" altLang="ko-KR" sz="1600" b="1" dirty="0" smtClean="0">
                <a:ea typeface="굴림" charset="-127"/>
              </a:rPr>
              <a:t>Source:</a:t>
            </a:r>
            <a:r>
              <a:rPr lang="en-US" altLang="ko-KR" sz="1600" dirty="0" smtClean="0">
                <a:ea typeface="굴림" charset="-127"/>
              </a:rPr>
              <a:t> [Xiang Wang</a:t>
            </a:r>
            <a:r>
              <a:rPr lang="en-US" altLang="ko-KR" sz="1600" baseline="30000" dirty="0" smtClean="0">
                <a:ea typeface="굴림" charset="-127"/>
              </a:rPr>
              <a:t>1</a:t>
            </a:r>
            <a:r>
              <a:rPr lang="en-US" altLang="ko-KR" sz="1600" dirty="0" smtClean="0">
                <a:ea typeface="굴림" charset="-127"/>
              </a:rPr>
              <a:t>, Yang Yang</a:t>
            </a:r>
            <a:r>
              <a:rPr lang="en-US" altLang="ko-KR" sz="1600" baseline="30000" dirty="0" smtClean="0">
                <a:ea typeface="굴림" charset="-127"/>
              </a:rPr>
              <a:t>1</a:t>
            </a:r>
            <a:r>
              <a:rPr lang="en-US" altLang="ko-KR" sz="1600" dirty="0" smtClean="0">
                <a:ea typeface="굴림" charset="-127"/>
              </a:rPr>
              <a:t>, </a:t>
            </a:r>
            <a:r>
              <a:rPr lang="en-US" altLang="ko-KR" sz="1600" dirty="0" err="1" smtClean="0">
                <a:ea typeface="굴림" charset="-127"/>
              </a:rPr>
              <a:t>Pingping</a:t>
            </a:r>
            <a:r>
              <a:rPr lang="en-US" altLang="ko-KR" sz="1600" dirty="0" smtClean="0">
                <a:ea typeface="굴림" charset="-127"/>
              </a:rPr>
              <a:t> Xu</a:t>
            </a:r>
            <a:r>
              <a:rPr lang="en-US" altLang="ko-KR" sz="1600" baseline="30000" dirty="0" smtClean="0">
                <a:ea typeface="굴림" charset="-127"/>
              </a:rPr>
              <a:t>3</a:t>
            </a:r>
            <a:r>
              <a:rPr lang="en-US" altLang="ko-KR" sz="1600" dirty="0" smtClean="0">
                <a:ea typeface="굴림" charset="-127"/>
              </a:rPr>
              <a:t>, Mu Zhao</a:t>
            </a:r>
            <a:r>
              <a:rPr lang="en-US" altLang="ko-KR" sz="1600" baseline="30000" dirty="0" smtClean="0">
                <a:ea typeface="굴림" charset="-127"/>
              </a:rPr>
              <a:t>4</a:t>
            </a:r>
            <a:r>
              <a:rPr lang="en-US" altLang="ko-KR" sz="1600" dirty="0" smtClean="0">
                <a:ea typeface="굴림" charset="-127"/>
              </a:rPr>
              <a:t>, Liang Li</a:t>
            </a:r>
            <a:r>
              <a:rPr lang="en-US" altLang="ko-KR" sz="1600" baseline="30000" dirty="0" smtClean="0">
                <a:ea typeface="굴림" charset="-127"/>
              </a:rPr>
              <a:t>5</a:t>
            </a:r>
            <a:r>
              <a:rPr lang="en-US" altLang="ko-KR" sz="1600" dirty="0" smtClean="0">
                <a:ea typeface="굴림" charset="-127"/>
              </a:rPr>
              <a:t>, </a:t>
            </a:r>
            <a:r>
              <a:rPr lang="en-US" altLang="ko-KR" sz="1600" dirty="0" err="1" smtClean="0">
                <a:ea typeface="굴림" charset="-127"/>
              </a:rPr>
              <a:t>Jie</a:t>
            </a:r>
            <a:r>
              <a:rPr lang="en-US" altLang="ko-KR" sz="1600" dirty="0" smtClean="0">
                <a:ea typeface="굴림" charset="-127"/>
              </a:rPr>
              <a:t> Shen</a:t>
            </a:r>
            <a:r>
              <a:rPr lang="en-US" altLang="ko-KR" sz="1600" baseline="30000" dirty="0" smtClean="0">
                <a:ea typeface="굴림" charset="-127"/>
              </a:rPr>
              <a:t>1</a:t>
            </a:r>
            <a:r>
              <a:rPr lang="en-US" altLang="ko-KR" sz="1600" dirty="0" smtClean="0">
                <a:ea typeface="굴림" charset="-127"/>
              </a:rPr>
              <a:t>, Tao Xing</a:t>
            </a:r>
            <a:r>
              <a:rPr lang="en-US" altLang="ko-KR" sz="1600" baseline="30000" dirty="0" smtClean="0">
                <a:ea typeface="굴림" charset="-127"/>
              </a:rPr>
              <a:t>1,2</a:t>
            </a:r>
            <a:r>
              <a:rPr lang="en-US" altLang="ko-KR" sz="1600" dirty="0" smtClean="0">
                <a:ea typeface="굴림" charset="-127"/>
              </a:rPr>
              <a:t> ] </a:t>
            </a:r>
          </a:p>
          <a:p>
            <a:pPr>
              <a:spcBef>
                <a:spcPts val="0"/>
              </a:spcBef>
              <a:spcAft>
                <a:spcPts val="0"/>
              </a:spcAft>
              <a:defRPr/>
            </a:pPr>
            <a:r>
              <a:rPr lang="en-US" altLang="ko-KR" sz="1600" b="1" dirty="0" smtClean="0">
                <a:ea typeface="굴림" charset="-127"/>
              </a:rPr>
              <a:t>Company</a:t>
            </a:r>
            <a:r>
              <a:rPr lang="en-US" altLang="ko-KR" sz="1600" dirty="0" smtClean="0">
                <a:ea typeface="굴림" charset="-127"/>
              </a:rPr>
              <a:t>: [Wuxi </a:t>
            </a:r>
            <a:r>
              <a:rPr lang="en-US" altLang="ko-KR" sz="1600" dirty="0" err="1" smtClean="0">
                <a:ea typeface="굴림" charset="-127"/>
              </a:rPr>
              <a:t>SensingNet</a:t>
            </a:r>
            <a:r>
              <a:rPr lang="en-US" altLang="ko-KR" sz="1600" dirty="0" smtClean="0">
                <a:ea typeface="굴림" charset="-127"/>
              </a:rPr>
              <a:t> </a:t>
            </a:r>
            <a:r>
              <a:rPr lang="en-US" sz="1600" dirty="0" smtClean="0"/>
              <a:t>Industrialization Research Institute</a:t>
            </a:r>
            <a:r>
              <a:rPr lang="en-US" sz="1600" baseline="30000" dirty="0" smtClean="0"/>
              <a:t>1</a:t>
            </a:r>
            <a:r>
              <a:rPr lang="en-US" altLang="ko-KR" sz="1600" dirty="0" smtClean="0">
                <a:ea typeface="굴림" charset="-127"/>
              </a:rPr>
              <a:t> , SIMIT</a:t>
            </a:r>
            <a:r>
              <a:rPr lang="en-US" altLang="ko-KR" sz="1600" baseline="30000" dirty="0" smtClean="0">
                <a:ea typeface="굴림" charset="-127"/>
              </a:rPr>
              <a:t>2</a:t>
            </a:r>
            <a:r>
              <a:rPr lang="en-US" altLang="ko-KR" sz="1600" dirty="0" smtClean="0">
                <a:ea typeface="굴림" charset="-127"/>
              </a:rPr>
              <a:t> , </a:t>
            </a:r>
            <a:r>
              <a:rPr lang="en-US" sz="1600" dirty="0" smtClean="0"/>
              <a:t>Southeast University</a:t>
            </a:r>
            <a:r>
              <a:rPr lang="en-US" sz="1600" baseline="30000" dirty="0" smtClean="0">
                <a:ea typeface="굴림" charset="-127"/>
              </a:rPr>
              <a:t>3</a:t>
            </a:r>
            <a:r>
              <a:rPr lang="en-US" altLang="ko-KR" sz="1600" dirty="0" smtClean="0">
                <a:ea typeface="굴림" charset="-127"/>
              </a:rPr>
              <a:t> , Huawei</a:t>
            </a:r>
            <a:r>
              <a:rPr lang="en-US" altLang="ko-KR" sz="1600" baseline="30000" dirty="0" smtClean="0">
                <a:ea typeface="굴림" charset="-127"/>
              </a:rPr>
              <a:t>4</a:t>
            </a:r>
            <a:r>
              <a:rPr lang="en-US" altLang="ko-KR" sz="1600" dirty="0" smtClean="0">
                <a:ea typeface="굴림" charset="-127"/>
              </a:rPr>
              <a:t> , Vinno</a:t>
            </a:r>
            <a:r>
              <a:rPr lang="en-US" altLang="ko-KR" sz="1600" baseline="30000" dirty="0" smtClean="0">
                <a:ea typeface="굴림" charset="-127"/>
              </a:rPr>
              <a:t>5</a:t>
            </a:r>
            <a:r>
              <a:rPr lang="en-US" altLang="ko-KR" sz="1600" dirty="0" smtClean="0">
                <a:ea typeface="굴림" charset="-127"/>
              </a:rPr>
              <a:t>]</a:t>
            </a:r>
          </a:p>
          <a:p>
            <a:pPr>
              <a:spcBef>
                <a:spcPts val="0"/>
              </a:spcBef>
              <a:spcAft>
                <a:spcPts val="0"/>
              </a:spcAft>
              <a:defRPr/>
            </a:pPr>
            <a:r>
              <a:rPr lang="en-US" altLang="ko-KR" sz="1600" dirty="0" smtClean="0">
                <a:ea typeface="굴림" charset="-127"/>
              </a:rPr>
              <a:t>  Address [No.767, </a:t>
            </a:r>
            <a:r>
              <a:rPr lang="en-US" altLang="ko-KR" sz="1600" dirty="0" err="1" smtClean="0">
                <a:ea typeface="굴림" charset="-127"/>
              </a:rPr>
              <a:t>Jingzhong</a:t>
            </a:r>
            <a:r>
              <a:rPr lang="en-US" altLang="ko-KR" sz="1600" dirty="0" smtClean="0">
                <a:ea typeface="굴림" charset="-127"/>
              </a:rPr>
              <a:t> Rd, Shanghai]</a:t>
            </a:r>
          </a:p>
          <a:p>
            <a:pPr>
              <a:spcBef>
                <a:spcPts val="0"/>
              </a:spcBef>
              <a:spcAft>
                <a:spcPts val="0"/>
              </a:spcAft>
              <a:defRPr/>
            </a:pPr>
            <a:r>
              <a:rPr lang="en-US" altLang="ko-KR" sz="1600" dirty="0" smtClean="0">
                <a:ea typeface="굴림" charset="-127"/>
              </a:rPr>
              <a:t>  Voice:[+86-021-52188899-635], FAX: [+86-021-52182002]</a:t>
            </a:r>
          </a:p>
          <a:p>
            <a:pPr>
              <a:spcBef>
                <a:spcPts val="0"/>
              </a:spcBef>
              <a:spcAft>
                <a:spcPts val="0"/>
              </a:spcAft>
              <a:defRPr/>
            </a:pPr>
            <a:r>
              <a:rPr lang="en-US" altLang="ko-KR" sz="1600" dirty="0" smtClean="0">
                <a:ea typeface="굴림" charset="-127"/>
              </a:rPr>
              <a:t>  E-  Mail:[wilsonwangxiang@gmail.com</a:t>
            </a:r>
            <a:r>
              <a:rPr lang="en-US" altLang="ko-KR" sz="1600" dirty="0" smtClean="0">
                <a:solidFill>
                  <a:schemeClr val="tx2"/>
                </a:solidFill>
                <a:ea typeface="굴림" charset="-127"/>
              </a:rPr>
              <a:t>]	</a:t>
            </a:r>
          </a:p>
          <a:p>
            <a:pPr>
              <a:spcBef>
                <a:spcPts val="0"/>
              </a:spcBef>
              <a:spcAft>
                <a:spcPts val="0"/>
              </a:spcAft>
              <a:defRPr/>
            </a:pPr>
            <a:r>
              <a:rPr lang="en-US" altLang="ko-KR" sz="1600" b="1" dirty="0" smtClean="0">
                <a:solidFill>
                  <a:schemeClr val="tx2"/>
                </a:solidFill>
                <a:ea typeface="굴림" charset="-127"/>
              </a:rPr>
              <a:t>Re:</a:t>
            </a:r>
            <a:r>
              <a:rPr lang="en-US" altLang="ko-KR" sz="1600" dirty="0" smtClean="0">
                <a:solidFill>
                  <a:schemeClr val="tx2"/>
                </a:solidFill>
                <a:ea typeface="굴림" charset="-127"/>
              </a:rPr>
              <a:t> []</a:t>
            </a:r>
          </a:p>
          <a:p>
            <a:pPr>
              <a:spcBef>
                <a:spcPts val="0"/>
              </a:spcBef>
              <a:spcAft>
                <a:spcPts val="0"/>
              </a:spcAft>
              <a:defRPr/>
            </a:pPr>
            <a:r>
              <a:rPr lang="en-US" altLang="ko-KR" sz="1600" b="1" dirty="0" smtClean="0">
                <a:solidFill>
                  <a:schemeClr val="tx2"/>
                </a:solidFill>
                <a:ea typeface="굴림" charset="-127"/>
              </a:rPr>
              <a:t>Abstract:</a:t>
            </a:r>
            <a:r>
              <a:rPr lang="en-US" altLang="ko-KR" sz="1600" dirty="0" smtClean="0">
                <a:solidFill>
                  <a:schemeClr val="tx2"/>
                </a:solidFill>
                <a:ea typeface="굴림" charset="-127"/>
              </a:rPr>
              <a:t>	[</a:t>
            </a:r>
            <a:r>
              <a:rPr lang="en-US" altLang="ja-JP" sz="1600" dirty="0" smtClean="0">
                <a:ea typeface="Batang" pitchFamily="18" charset="-127"/>
                <a:cs typeface="Times New Roman" pitchFamily="18" charset="0"/>
              </a:rPr>
              <a:t>TBD Resolution to TG4k Preliminary Draft 15-12-0089-02-004k</a:t>
            </a:r>
            <a:r>
              <a:rPr lang="en-US" altLang="ko-KR" sz="1600" dirty="0" smtClean="0">
                <a:solidFill>
                  <a:schemeClr val="tx2"/>
                </a:solidFill>
                <a:ea typeface="굴림" charset="-127"/>
              </a:rPr>
              <a:t>]</a:t>
            </a:r>
          </a:p>
          <a:p>
            <a:pPr>
              <a:spcBef>
                <a:spcPts val="0"/>
              </a:spcBef>
              <a:spcAft>
                <a:spcPts val="0"/>
              </a:spcAft>
              <a:defRPr/>
            </a:pPr>
            <a:r>
              <a:rPr lang="en-US" altLang="ko-KR" sz="1600" b="1" dirty="0" smtClean="0">
                <a:solidFill>
                  <a:schemeClr val="tx2"/>
                </a:solidFill>
                <a:ea typeface="굴림" charset="-127"/>
              </a:rPr>
              <a:t>Purpose:</a:t>
            </a:r>
            <a:r>
              <a:rPr lang="en-US" altLang="ko-KR" sz="1600" dirty="0" smtClean="0">
                <a:solidFill>
                  <a:schemeClr val="tx2"/>
                </a:solidFill>
                <a:ea typeface="굴림" charset="-127"/>
              </a:rPr>
              <a:t>	[</a:t>
            </a:r>
            <a:r>
              <a:rPr lang="en-US" altLang="ko-KR" sz="1600" dirty="0" smtClean="0">
                <a:ea typeface="굴림" pitchFamily="50" charset="-127"/>
              </a:rPr>
              <a:t>To be considered in IEEE 802.15.4k</a:t>
            </a:r>
            <a:r>
              <a:rPr lang="en-US" altLang="ko-KR" sz="1600" dirty="0" smtClean="0">
                <a:solidFill>
                  <a:schemeClr val="tx2"/>
                </a:solidFill>
                <a:ea typeface="굴림" charset="-127"/>
              </a:rPr>
              <a:t>]</a:t>
            </a:r>
          </a:p>
          <a:p>
            <a:pPr>
              <a:defRPr/>
            </a:pPr>
            <a:r>
              <a:rPr lang="en-US" altLang="ko-KR" sz="1600" b="1" dirty="0" smtClean="0">
                <a:solidFill>
                  <a:schemeClr val="tx2"/>
                </a:solidFill>
                <a:ea typeface="굴림" charset="-127"/>
              </a:rPr>
              <a:t>Notice:</a:t>
            </a:r>
            <a:r>
              <a:rPr lang="en-US" altLang="ko-KR" sz="1600" dirty="0" smtClean="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smtClean="0">
                <a:solidFill>
                  <a:schemeClr val="tx2"/>
                </a:solidFill>
                <a:ea typeface="굴림" charset="-127"/>
              </a:rPr>
              <a:t>Release:</a:t>
            </a:r>
            <a:r>
              <a:rPr lang="en-US" altLang="ko-KR" sz="1600" dirty="0" smtClean="0">
                <a:solidFill>
                  <a:schemeClr val="tx2"/>
                </a:solidFill>
                <a:ea typeface="굴림" charset="-127"/>
              </a:rPr>
              <a:t>	The contributor acknowledges and accepts that this contribution becomes the property of IEEE and may be made publicly available by P802.15.	</a:t>
            </a:r>
            <a:endParaRPr lang="en-US" altLang="ko-KR" sz="1600" dirty="0">
              <a:solidFill>
                <a:schemeClr val="tx2"/>
              </a:solidFill>
              <a:ea typeface="굴림" charset="-127"/>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Proposal</a:t>
            </a:r>
            <a:endParaRPr lang="zh-CN" altLang="en-US" dirty="0"/>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2</a:t>
            </a:fld>
            <a:endParaRPr lang="en-US" altLang="zh-CN" dirty="0"/>
          </a:p>
        </p:txBody>
      </p:sp>
      <p:sp>
        <p:nvSpPr>
          <p:cNvPr id="5" name="标题 1"/>
          <p:cNvSpPr txBox="1">
            <a:spLocks/>
          </p:cNvSpPr>
          <p:nvPr/>
        </p:nvSpPr>
        <p:spPr bwMode="auto">
          <a:xfrm>
            <a:off x="714348" y="1785926"/>
            <a:ext cx="7772400" cy="4143404"/>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3600" b="0" i="0" u="none" strike="noStrike" kern="0" cap="none" spc="0" normalizeH="0" baseline="0" noProof="0" dirty="0">
              <a:ln>
                <a:noFill/>
              </a:ln>
              <a:solidFill>
                <a:schemeClr val="tx2"/>
              </a:solidFill>
              <a:effectLst/>
              <a:uLnTx/>
              <a:uFillTx/>
              <a:latin typeface="+mj-lt"/>
              <a:ea typeface="+mj-ea"/>
              <a:cs typeface="+mj-cs"/>
            </a:endParaRPr>
          </a:p>
        </p:txBody>
      </p:sp>
      <p:sp>
        <p:nvSpPr>
          <p:cNvPr id="6" name="标题 1"/>
          <p:cNvSpPr txBox="1">
            <a:spLocks/>
          </p:cNvSpPr>
          <p:nvPr/>
        </p:nvSpPr>
        <p:spPr bwMode="auto">
          <a:xfrm>
            <a:off x="642910" y="1857364"/>
            <a:ext cx="7843838" cy="392909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 typeface="Arial" pitchFamily="34" charset="0"/>
              <a:buChar char="•"/>
              <a:tabLst/>
              <a:defRPr/>
            </a:pPr>
            <a:r>
              <a:rPr lang="en-US" altLang="zh-CN" sz="3200" kern="0" dirty="0" smtClean="0">
                <a:solidFill>
                  <a:schemeClr val="tx2"/>
                </a:solidFill>
                <a:latin typeface="+mj-lt"/>
                <a:ea typeface="+mj-ea"/>
                <a:cs typeface="+mj-cs"/>
              </a:rPr>
              <a:t> Proposal</a:t>
            </a:r>
          </a:p>
          <a:p>
            <a:pPr lvl="1" eaLnBrk="1" hangingPunct="1">
              <a:buFont typeface="Arial" pitchFamily="34" charset="0"/>
              <a:buChar char="•"/>
            </a:pPr>
            <a:r>
              <a:rPr lang="en-US" altLang="zh-CN" sz="3200" kern="0" dirty="0" smtClean="0">
                <a:solidFill>
                  <a:schemeClr val="tx2"/>
                </a:solidFill>
                <a:latin typeface="+mj-lt"/>
                <a:ea typeface="+mj-ea"/>
                <a:cs typeface="+mj-cs"/>
              </a:rPr>
              <a:t> 100kcps chip rate in 470MHz band</a:t>
            </a:r>
          </a:p>
          <a:p>
            <a:pPr lvl="1" eaLnBrk="1" hangingPunct="1">
              <a:buFont typeface="Arial" pitchFamily="34" charset="0"/>
              <a:buChar char="•"/>
            </a:pPr>
            <a:r>
              <a:rPr kumimoji="0" lang="en-US" altLang="zh-CN" sz="3200" b="0" i="0" u="none" strike="noStrike" kern="0" cap="none" spc="0" normalizeH="0" noProof="0" dirty="0" smtClean="0">
                <a:ln>
                  <a:noFill/>
                </a:ln>
                <a:solidFill>
                  <a:schemeClr val="tx2"/>
                </a:solidFill>
                <a:effectLst/>
                <a:uLnTx/>
                <a:uFillTx/>
                <a:latin typeface="+mj-lt"/>
                <a:ea typeface="+mj-ea"/>
                <a:cs typeface="+mj-cs"/>
              </a:rPr>
              <a:t> 1000kcps chip rate in 780MHz band</a:t>
            </a:r>
          </a:p>
          <a:p>
            <a:pPr marL="0" marR="0" lvl="0" indent="0" defTabSz="914400" rtl="0" eaLnBrk="1" fontAlgn="base" latinLnBrk="0" hangingPunct="1">
              <a:lnSpc>
                <a:spcPct val="100000"/>
              </a:lnSpc>
              <a:spcBef>
                <a:spcPct val="0"/>
              </a:spcBef>
              <a:spcAft>
                <a:spcPct val="0"/>
              </a:spcAft>
              <a:buClrTx/>
              <a:buSzTx/>
              <a:buFont typeface="Arial" pitchFamily="34" charset="0"/>
              <a:buChar char="•"/>
              <a:tabLst/>
              <a:defRPr/>
            </a:pPr>
            <a:r>
              <a:rPr lang="en-US" altLang="zh-CN" sz="3200" kern="0" dirty="0" smtClean="0">
                <a:solidFill>
                  <a:schemeClr val="tx2"/>
                </a:solidFill>
                <a:latin typeface="+mj-lt"/>
                <a:ea typeface="+mj-ea"/>
                <a:cs typeface="+mj-cs"/>
              </a:rPr>
              <a:t> Add</a:t>
            </a:r>
            <a:r>
              <a:rPr lang="en-US" altLang="zh-CN" sz="3200" kern="0" baseline="0" dirty="0" smtClean="0">
                <a:solidFill>
                  <a:schemeClr val="tx2"/>
                </a:solidFill>
                <a:latin typeface="+mj-lt"/>
                <a:ea typeface="+mj-ea"/>
                <a:cs typeface="+mj-cs"/>
              </a:rPr>
              <a:t> text in draft (Table 73)</a:t>
            </a:r>
          </a:p>
          <a:p>
            <a:pPr marL="0" marR="0" lvl="0" indent="0" defTabSz="914400" rtl="0" eaLnBrk="1" fontAlgn="base" latinLnBrk="0" hangingPunct="1">
              <a:lnSpc>
                <a:spcPct val="100000"/>
              </a:lnSpc>
              <a:spcBef>
                <a:spcPct val="0"/>
              </a:spcBef>
              <a:spcAft>
                <a:spcPct val="0"/>
              </a:spcAft>
              <a:buClrTx/>
              <a:buSzTx/>
              <a:buFontTx/>
              <a:buNone/>
              <a:tabLst/>
              <a:defRPr/>
            </a:pPr>
            <a:endParaRPr kumimoji="0" lang="zh-CN" altLang="en-US" sz="3200" b="0" i="0" u="none" strike="noStrike" kern="0" cap="none" spc="0" normalizeH="0" baseline="0" noProof="0" dirty="0">
              <a:ln>
                <a:noFill/>
              </a:ln>
              <a:solidFill>
                <a:schemeClr val="tx2"/>
              </a:solidFill>
              <a:effectLst/>
              <a:uLnTx/>
              <a:uFillTx/>
              <a:latin typeface="+mj-lt"/>
              <a:ea typeface="+mj-ea"/>
              <a:cs typeface="+mj-cs"/>
            </a:endParaRPr>
          </a:p>
        </p:txBody>
      </p:sp>
      <p:pic>
        <p:nvPicPr>
          <p:cNvPr id="3073" name="Picture 1" descr="C:\Users\Wilson\Desktop\tg4kchip.jpg"/>
          <p:cNvPicPr>
            <a:picLocks noChangeAspect="1" noChangeArrowheads="1"/>
          </p:cNvPicPr>
          <p:nvPr/>
        </p:nvPicPr>
        <p:blipFill>
          <a:blip r:embed="rId2"/>
          <a:srcRect/>
          <a:stretch>
            <a:fillRect/>
          </a:stretch>
        </p:blipFill>
        <p:spPr bwMode="auto">
          <a:xfrm>
            <a:off x="571472" y="4143380"/>
            <a:ext cx="7743826" cy="1924050"/>
          </a:xfrm>
          <a:prstGeom prst="rect">
            <a:avLst/>
          </a:prstGeom>
          <a:noFill/>
        </p:spPr>
      </p:pic>
      <p:sp>
        <p:nvSpPr>
          <p:cNvPr id="8" name="圆角矩形 7"/>
          <p:cNvSpPr/>
          <p:nvPr/>
        </p:nvSpPr>
        <p:spPr bwMode="auto">
          <a:xfrm>
            <a:off x="5214942" y="5000636"/>
            <a:ext cx="1571636" cy="857256"/>
          </a:xfrm>
          <a:prstGeom prst="roundRect">
            <a:avLst/>
          </a:prstGeom>
          <a:noFill/>
          <a:ln w="31750"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4348" y="2786058"/>
            <a:ext cx="7772400" cy="814374"/>
          </a:xfrm>
        </p:spPr>
        <p:txBody>
          <a:bodyPr/>
          <a:lstStyle/>
          <a:p>
            <a:r>
              <a:rPr lang="en-US" altLang="zh-CN" sz="4000" b="1" dirty="0" smtClean="0"/>
              <a:t>Backup</a:t>
            </a:r>
            <a:endParaRPr lang="zh-CN" altLang="en-US" sz="4000" b="1" dirty="0"/>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3</a:t>
            </a:fld>
            <a:endParaRPr lang="en-US" altLang="zh-C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TG4g Chip Rate</a:t>
            </a:r>
            <a:endParaRPr lang="zh-CN" altLang="en-US" dirty="0"/>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4</a:t>
            </a:fld>
            <a:endParaRPr lang="en-US" altLang="zh-CN" dirty="0"/>
          </a:p>
        </p:txBody>
      </p:sp>
      <p:sp>
        <p:nvSpPr>
          <p:cNvPr id="5" name="标题 1"/>
          <p:cNvSpPr txBox="1">
            <a:spLocks/>
          </p:cNvSpPr>
          <p:nvPr/>
        </p:nvSpPr>
        <p:spPr bwMode="auto">
          <a:xfrm>
            <a:off x="714348" y="1785926"/>
            <a:ext cx="7772400" cy="4143404"/>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3600" b="0" i="0" u="none" strike="noStrike" kern="0" cap="none" spc="0" normalizeH="0" baseline="0" noProof="0" dirty="0">
              <a:ln>
                <a:noFill/>
              </a:ln>
              <a:solidFill>
                <a:schemeClr val="tx2"/>
              </a:solidFill>
              <a:effectLst/>
              <a:uLnTx/>
              <a:uFillTx/>
              <a:latin typeface="+mj-lt"/>
              <a:ea typeface="+mj-ea"/>
              <a:cs typeface="+mj-cs"/>
            </a:endParaRPr>
          </a:p>
        </p:txBody>
      </p:sp>
      <p:sp>
        <p:nvSpPr>
          <p:cNvPr id="6" name="标题 1"/>
          <p:cNvSpPr txBox="1">
            <a:spLocks/>
          </p:cNvSpPr>
          <p:nvPr/>
        </p:nvSpPr>
        <p:spPr bwMode="auto">
          <a:xfrm>
            <a:off x="642910" y="1857364"/>
            <a:ext cx="7843838" cy="392909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endParaRPr kumimoji="0" lang="zh-CN" altLang="en-US" sz="3200" b="0" i="0" u="none" strike="noStrike" kern="0" cap="none" spc="0" normalizeH="0" baseline="0" noProof="0" dirty="0">
              <a:ln>
                <a:noFill/>
              </a:ln>
              <a:solidFill>
                <a:schemeClr val="tx2"/>
              </a:solidFill>
              <a:effectLst/>
              <a:uLnTx/>
              <a:uFillTx/>
              <a:latin typeface="+mj-lt"/>
              <a:ea typeface="+mj-ea"/>
              <a:cs typeface="+mj-cs"/>
            </a:endParaRPr>
          </a:p>
        </p:txBody>
      </p:sp>
      <p:sp>
        <p:nvSpPr>
          <p:cNvPr id="2049" name="AutoShape 1" descr="C:\Users\Wilson\AppData\Roaming\Tencent\Users\44990177\QQ\WinTemp\RichOle\VBA]ODN9OO7X7~](E\X28.jpg"/>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zh-CN" altLang="en-US"/>
          </a:p>
        </p:txBody>
      </p:sp>
      <p:pic>
        <p:nvPicPr>
          <p:cNvPr id="2050" name="Picture 2" descr="C:\Users\Wilson\Desktop\4gchip.jpg"/>
          <p:cNvPicPr>
            <a:picLocks noChangeAspect="1" noChangeArrowheads="1"/>
          </p:cNvPicPr>
          <p:nvPr/>
        </p:nvPicPr>
        <p:blipFill>
          <a:blip r:embed="rId2"/>
          <a:srcRect/>
          <a:stretch>
            <a:fillRect/>
          </a:stretch>
        </p:blipFill>
        <p:spPr bwMode="auto">
          <a:xfrm>
            <a:off x="1714480" y="1643050"/>
            <a:ext cx="5977118" cy="192882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Chinese Regulation</a:t>
            </a:r>
            <a:endParaRPr lang="zh-CN" altLang="en-US" dirty="0"/>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5</a:t>
            </a:fld>
            <a:endParaRPr lang="en-US" altLang="zh-CN" dirty="0"/>
          </a:p>
        </p:txBody>
      </p:sp>
      <p:sp>
        <p:nvSpPr>
          <p:cNvPr id="5" name="标题 1"/>
          <p:cNvSpPr txBox="1">
            <a:spLocks/>
          </p:cNvSpPr>
          <p:nvPr/>
        </p:nvSpPr>
        <p:spPr bwMode="auto">
          <a:xfrm>
            <a:off x="714348" y="1785926"/>
            <a:ext cx="7772400" cy="4143404"/>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3600" b="0" i="0" u="none" strike="noStrike" kern="0" cap="none" spc="0" normalizeH="0" baseline="0" noProof="0" dirty="0">
              <a:ln>
                <a:noFill/>
              </a:ln>
              <a:solidFill>
                <a:schemeClr val="tx2"/>
              </a:solidFill>
              <a:effectLst/>
              <a:uLnTx/>
              <a:uFillTx/>
              <a:latin typeface="+mj-lt"/>
              <a:ea typeface="+mj-ea"/>
              <a:cs typeface="+mj-cs"/>
            </a:endParaRPr>
          </a:p>
        </p:txBody>
      </p:sp>
      <p:sp>
        <p:nvSpPr>
          <p:cNvPr id="6" name="标题 1"/>
          <p:cNvSpPr txBox="1">
            <a:spLocks/>
          </p:cNvSpPr>
          <p:nvPr/>
        </p:nvSpPr>
        <p:spPr bwMode="auto">
          <a:xfrm>
            <a:off x="642910" y="1857364"/>
            <a:ext cx="7843838" cy="428628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 typeface="Arial" pitchFamily="34" charset="0"/>
              <a:buChar char="•"/>
              <a:tabLst/>
              <a:defRPr/>
            </a:pPr>
            <a:r>
              <a:rPr kumimoji="0" lang="en-US" altLang="zh-CN" sz="2800" b="1" i="0" u="none" strike="noStrike" kern="0" cap="none" spc="0" normalizeH="0" baseline="0" noProof="0" dirty="0" smtClean="0">
                <a:ln>
                  <a:noFill/>
                </a:ln>
                <a:solidFill>
                  <a:schemeClr val="tx2"/>
                </a:solidFill>
                <a:effectLst/>
                <a:uLnTx/>
                <a:uFillTx/>
                <a:latin typeface="+mj-lt"/>
                <a:ea typeface="+mj-ea"/>
                <a:cs typeface="+mj-cs"/>
              </a:rPr>
              <a:t> 470MHz</a:t>
            </a:r>
          </a:p>
          <a:p>
            <a:pPr lvl="1" eaLnBrk="1" hangingPunct="1">
              <a:buFont typeface="Arial" pitchFamily="34" charset="0"/>
              <a:buChar char="•"/>
            </a:pPr>
            <a:r>
              <a:rPr lang="en-US" altLang="zh-CN" sz="2000" kern="0" dirty="0" smtClean="0">
                <a:solidFill>
                  <a:schemeClr val="tx2"/>
                </a:solidFill>
                <a:latin typeface="+mj-lt"/>
                <a:ea typeface="+mj-ea"/>
                <a:cs typeface="+mj-cs"/>
              </a:rPr>
              <a:t> 470-510MHz</a:t>
            </a:r>
            <a:endParaRPr kumimoji="0" lang="en-US" altLang="zh-CN" sz="2000" b="0" i="0" u="none" strike="noStrike" kern="0" cap="none" spc="0" normalizeH="0" baseline="0" noProof="0" dirty="0" smtClean="0">
              <a:ln>
                <a:noFill/>
              </a:ln>
              <a:solidFill>
                <a:schemeClr val="tx2"/>
              </a:solidFill>
              <a:effectLst/>
              <a:uLnTx/>
              <a:uFillTx/>
              <a:latin typeface="+mj-lt"/>
              <a:ea typeface="+mj-ea"/>
              <a:cs typeface="+mj-cs"/>
            </a:endParaRPr>
          </a:p>
          <a:p>
            <a:pPr lvl="1" eaLnBrk="1" hangingPunct="1">
              <a:buFont typeface="Arial" pitchFamily="34" charset="0"/>
              <a:buChar char="•"/>
            </a:pPr>
            <a:r>
              <a:rPr lang="en-US" sz="2000" dirty="0" smtClean="0"/>
              <a:t> Occupied time: no more than 5 seconds</a:t>
            </a:r>
          </a:p>
          <a:p>
            <a:pPr lvl="1" eaLnBrk="1" hangingPunct="1">
              <a:buFont typeface="Arial" pitchFamily="34" charset="0"/>
              <a:buChar char="•"/>
            </a:pPr>
            <a:r>
              <a:rPr lang="en-US" sz="2000" dirty="0" smtClean="0"/>
              <a:t> Transmitting power limit:  50mW(</a:t>
            </a:r>
            <a:r>
              <a:rPr lang="en-US" sz="2000" dirty="0" err="1" smtClean="0"/>
              <a:t>e.r.p</a:t>
            </a:r>
            <a:r>
              <a:rPr lang="en-US" sz="2000" dirty="0" smtClean="0"/>
              <a:t>)</a:t>
            </a:r>
          </a:p>
          <a:p>
            <a:pPr lvl="1" eaLnBrk="1" hangingPunct="1">
              <a:buFont typeface="Arial" pitchFamily="34" charset="0"/>
              <a:buChar char="•"/>
            </a:pPr>
            <a:r>
              <a:rPr lang="en-US" sz="2000" dirty="0" smtClean="0"/>
              <a:t> The occupied bandwidth: no larger than 200 kHz</a:t>
            </a:r>
          </a:p>
          <a:p>
            <a:pPr lvl="1" eaLnBrk="1" hangingPunct="1">
              <a:buFont typeface="Arial" pitchFamily="34" charset="0"/>
              <a:buChar char="•"/>
            </a:pPr>
            <a:r>
              <a:rPr lang="en-US" sz="2000" dirty="0" smtClean="0"/>
              <a:t> Frequency tolerance: 100×10</a:t>
            </a:r>
            <a:r>
              <a:rPr lang="en-US" sz="2000" baseline="30000" dirty="0" smtClean="0"/>
              <a:t>-6</a:t>
            </a:r>
            <a:endParaRPr kumimoji="0" lang="en-US" altLang="zh-CN" sz="2800" b="0" i="0" u="none" strike="noStrike" kern="0" cap="none" spc="0" normalizeH="0" baseline="0" noProof="0" dirty="0" smtClean="0">
              <a:ln>
                <a:noFill/>
              </a:ln>
              <a:solidFill>
                <a:schemeClr val="tx2"/>
              </a:solidFill>
              <a:effectLst/>
              <a:uLnTx/>
              <a:uFillTx/>
              <a:latin typeface="+mj-lt"/>
              <a:ea typeface="+mj-ea"/>
              <a:cs typeface="+mj-cs"/>
            </a:endParaRPr>
          </a:p>
          <a:p>
            <a:pPr marL="0" marR="0" lvl="0" indent="0" defTabSz="914400" rtl="0" eaLnBrk="1" fontAlgn="base" latinLnBrk="0" hangingPunct="1">
              <a:lnSpc>
                <a:spcPct val="100000"/>
              </a:lnSpc>
              <a:spcBef>
                <a:spcPct val="0"/>
              </a:spcBef>
              <a:spcAft>
                <a:spcPct val="0"/>
              </a:spcAft>
              <a:buClrTx/>
              <a:buSzTx/>
              <a:buFont typeface="Arial" pitchFamily="34" charset="0"/>
              <a:buChar char="•"/>
              <a:tabLst/>
              <a:defRPr/>
            </a:pPr>
            <a:r>
              <a:rPr lang="en-US" altLang="zh-CN" sz="2800" b="1" kern="0" dirty="0" smtClean="0">
                <a:solidFill>
                  <a:schemeClr val="tx2"/>
                </a:solidFill>
                <a:latin typeface="+mj-lt"/>
                <a:ea typeface="+mj-ea"/>
                <a:cs typeface="+mj-cs"/>
              </a:rPr>
              <a:t> 780MHz</a:t>
            </a:r>
          </a:p>
          <a:p>
            <a:pPr lvl="1" eaLnBrk="1" hangingPunct="1">
              <a:buFont typeface="Arial" pitchFamily="34" charset="0"/>
              <a:buChar char="•"/>
            </a:pPr>
            <a:r>
              <a:rPr kumimoji="0" lang="en-US" altLang="zh-CN" sz="2000" b="0" i="0" u="none" strike="noStrike" kern="0" cap="none" spc="0" normalizeH="0" baseline="0" noProof="0" dirty="0" smtClean="0">
                <a:ln>
                  <a:noFill/>
                </a:ln>
                <a:solidFill>
                  <a:schemeClr val="tx2"/>
                </a:solidFill>
                <a:effectLst/>
                <a:uLnTx/>
                <a:uFillTx/>
                <a:latin typeface="+mj-lt"/>
                <a:ea typeface="+mj-ea"/>
                <a:cs typeface="+mj-cs"/>
              </a:rPr>
              <a:t> 779-787MHz</a:t>
            </a:r>
          </a:p>
          <a:p>
            <a:pPr lvl="1" eaLnBrk="1" hangingPunct="1">
              <a:buFont typeface="Arial" pitchFamily="34" charset="0"/>
              <a:buChar char="•"/>
            </a:pPr>
            <a:r>
              <a:rPr lang="en-US" altLang="zh-CN" sz="2000" kern="0" dirty="0" smtClean="0">
                <a:solidFill>
                  <a:schemeClr val="tx2"/>
                </a:solidFill>
                <a:latin typeface="+mj-lt"/>
                <a:ea typeface="+mj-ea"/>
                <a:cs typeface="+mj-cs"/>
              </a:rPr>
              <a:t> </a:t>
            </a:r>
            <a:r>
              <a:rPr lang="en-US" sz="2000" dirty="0" smtClean="0"/>
              <a:t>Transmitting power limit: 10mW (</a:t>
            </a:r>
            <a:r>
              <a:rPr lang="en-US" sz="2000" dirty="0" err="1" smtClean="0"/>
              <a:t>e.r.p</a:t>
            </a:r>
            <a:r>
              <a:rPr lang="en-US" sz="2000" dirty="0" smtClean="0"/>
              <a:t>)</a:t>
            </a:r>
          </a:p>
          <a:p>
            <a:pPr lvl="1" eaLnBrk="1" hangingPunct="1">
              <a:buFont typeface="Arial" pitchFamily="34" charset="0"/>
              <a:buChar char="•"/>
            </a:pPr>
            <a:r>
              <a:rPr lang="en-US" sz="2000" dirty="0" smtClean="0"/>
              <a:t> No requirements for occupied bandwidth </a:t>
            </a:r>
          </a:p>
          <a:p>
            <a:pPr lvl="0" eaLnBrk="1" hangingPunct="1">
              <a:buFont typeface="Arial" pitchFamily="34" charset="0"/>
              <a:buChar char="•"/>
              <a:defRPr/>
            </a:pPr>
            <a:r>
              <a:rPr lang="en-US" altLang="zh-CN" sz="2800" b="1" kern="0" dirty="0" smtClean="0">
                <a:solidFill>
                  <a:schemeClr val="tx2"/>
                </a:solidFill>
              </a:rPr>
              <a:t> Reference</a:t>
            </a:r>
          </a:p>
          <a:p>
            <a:pPr lvl="1" eaLnBrk="1" hangingPunct="1">
              <a:buFont typeface="Arial" pitchFamily="34" charset="0"/>
              <a:buChar char="•"/>
            </a:pPr>
            <a:r>
              <a:rPr lang="en-US" altLang="zh-CN" sz="2000" kern="0" dirty="0" smtClean="0">
                <a:solidFill>
                  <a:schemeClr val="tx2"/>
                </a:solidFill>
              </a:rPr>
              <a:t> 15-07-0675-01-004c-requirements-short-distance-radio-china</a:t>
            </a:r>
            <a:endParaRPr lang="en-US" sz="3200" kern="0" dirty="0">
              <a:solidFill>
                <a:schemeClr val="tx2"/>
              </a:solidFill>
              <a:latin typeface="+mj-lt"/>
              <a:ea typeface="+mj-ea"/>
              <a:cs typeface="+mj-cs"/>
            </a:endParaRPr>
          </a:p>
          <a:p>
            <a:pPr eaLnBrk="1" hangingPunct="1"/>
            <a:endParaRPr lang="zh-CN" altLang="en-US" sz="2000" dirty="0" smtClean="0"/>
          </a:p>
        </p:txBody>
      </p:sp>
    </p:spTree>
  </p:cSld>
  <p:clrMapOvr>
    <a:masterClrMapping/>
  </p:clrMapOvr>
</p:sld>
</file>

<file path=ppt/theme/theme1.xml><?xml version="1.0" encoding="utf-8"?>
<a:theme xmlns:a="http://schemas.openxmlformats.org/drawingml/2006/main" name="IEEE-P802_15">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自定义 1">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266</TotalTime>
  <Words>147</Words>
  <Application>Microsoft Office PowerPoint</Application>
  <PresentationFormat>全屏显示(4:3)</PresentationFormat>
  <Paragraphs>43</Paragraphs>
  <Slides>5</Slides>
  <Notes>1</Notes>
  <HiddenSlides>0</HiddenSlides>
  <MMClips>0</MMClips>
  <ScaleCrop>false</ScaleCrop>
  <HeadingPairs>
    <vt:vector size="4" baseType="variant">
      <vt:variant>
        <vt:lpstr>主题</vt:lpstr>
      </vt:variant>
      <vt:variant>
        <vt:i4>1</vt:i4>
      </vt:variant>
      <vt:variant>
        <vt:lpstr>幻灯片标题</vt:lpstr>
      </vt:variant>
      <vt:variant>
        <vt:i4>5</vt:i4>
      </vt:variant>
    </vt:vector>
  </HeadingPairs>
  <TitlesOfParts>
    <vt:vector size="6" baseType="lpstr">
      <vt:lpstr>IEEE-P802_15</vt:lpstr>
      <vt:lpstr>幻灯片 1</vt:lpstr>
      <vt:lpstr>Proposal</vt:lpstr>
      <vt:lpstr>Backup</vt:lpstr>
      <vt:lpstr>TG4g Chip Rate</vt:lpstr>
      <vt:lpstr>Chinese Regulation</vt:lpstr>
    </vt:vector>
  </TitlesOfParts>
  <Company>微软中国</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subject>IEEE 802.15 &lt;subject&gt;</dc:subject>
  <dc:creator>微软用户</dc:creator>
  <dc:description>&lt;doc#&gt;</dc:description>
  <cp:lastModifiedBy>Wilson</cp:lastModifiedBy>
  <cp:revision>105</cp:revision>
  <cp:lastPrinted>1998-02-10T13:28:06Z</cp:lastPrinted>
  <dcterms:created xsi:type="dcterms:W3CDTF">2011-07-15T22:39:14Z</dcterms:created>
  <dcterms:modified xsi:type="dcterms:W3CDTF">2012-03-14T23:33:45Z</dcterms:modified>
</cp:coreProperties>
</file>