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60" r:id="rId3"/>
    <p:sldId id="272" r:id="rId4"/>
    <p:sldId id="261" r:id="rId5"/>
    <p:sldId id="275" r:id="rId6"/>
    <p:sldId id="274" r:id="rId7"/>
    <p:sldId id="262" r:id="rId8"/>
    <p:sldId id="269" r:id="rId9"/>
    <p:sldId id="263" r:id="rId10"/>
    <p:sldId id="266" r:id="rId11"/>
    <p:sldId id="267" r:id="rId12"/>
    <p:sldId id="277" r:id="rId13"/>
    <p:sldId id="276"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39" autoAdjust="0"/>
  </p:normalViewPr>
  <p:slideViewPr>
    <p:cSldViewPr>
      <p:cViewPr>
        <p:scale>
          <a:sx n="70" d="100"/>
          <a:sy n="70" d="100"/>
        </p:scale>
        <p:origin x="-1092" y="24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64B6769E-6678-477E-BBE0-93EE94308BCE}" type="slidenum">
              <a:rPr lang="en-US"/>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749964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D6350EB-C817-4F44-8000-0272D0EF401B}" type="slidenum">
              <a:rPr lang="en-US"/>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4175731435"/>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MS PGothic" pitchFamily="34"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p:spPr>
        <p:txBody>
          <a:bodyPr/>
          <a:lstStyle/>
          <a:p>
            <a:r>
              <a:rPr lang="en-US" smtClean="0">
                <a:ea typeface="MS PGothic" pitchFamily="34" charset="-128"/>
              </a:rPr>
              <a:t>doc.: IEEE 802.15-&lt;15-09-0758-00-004e&gt;</a:t>
            </a:r>
          </a:p>
        </p:txBody>
      </p:sp>
      <p:sp>
        <p:nvSpPr>
          <p:cNvPr id="16386" name="Rectangle 3"/>
          <p:cNvSpPr>
            <a:spLocks noGrp="1" noChangeArrowheads="1"/>
          </p:cNvSpPr>
          <p:nvPr>
            <p:ph type="dt" sz="quarter" idx="1"/>
          </p:nvPr>
        </p:nvSpPr>
        <p:spPr>
          <a:noFill/>
        </p:spPr>
        <p:txBody>
          <a:bodyPr/>
          <a:lstStyle/>
          <a:p>
            <a:r>
              <a:rPr lang="en-US" smtClean="0">
                <a:ea typeface="MS PGothic" pitchFamily="34" charset="-128"/>
              </a:rPr>
              <a:t>&lt;month year&gt;</a:t>
            </a:r>
          </a:p>
        </p:txBody>
      </p:sp>
      <p:sp>
        <p:nvSpPr>
          <p:cNvPr id="16387" name="Rectangle 7"/>
          <p:cNvSpPr>
            <a:spLocks noGrp="1" noChangeArrowheads="1"/>
          </p:cNvSpPr>
          <p:nvPr>
            <p:ph type="sldNum" sz="quarter" idx="5"/>
          </p:nvPr>
        </p:nvSpPr>
        <p:spPr>
          <a:noFill/>
        </p:spPr>
        <p:txBody>
          <a:bodyPr/>
          <a:lstStyle/>
          <a:p>
            <a:r>
              <a:rPr lang="en-US"/>
              <a:t>Page </a:t>
            </a:r>
            <a:fld id="{C726BC70-3669-4782-99CB-474BD4D6DD95}"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p:spPr>
        <p:txBody>
          <a:bodyP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r>
              <a:rPr lang="en-US" smtClean="0"/>
              <a:t>Page </a:t>
            </a:r>
            <a:fld id="{7D6350EB-C817-4F44-8000-0272D0EF401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r>
              <a:rPr lang="en-US" smtClean="0"/>
              <a:t>Page </a:t>
            </a:r>
            <a:fld id="{7D6350EB-C817-4F44-8000-0272D0EF401B}"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r>
              <a:rPr lang="en-US" smtClean="0"/>
              <a:t>Page </a:t>
            </a:r>
            <a:fld id="{7D6350EB-C817-4F44-8000-0272D0EF401B}"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pitchFamily="-109" charset="0"/>
                <a:ea typeface="MS PGothic" pitchFamily="34" charset="-128"/>
                <a:cs typeface="ＭＳ Ｐゴシック" pitchFamily="-65" charset="-128"/>
              </a:rPr>
              <a:t>Notes from FCC review (FCC-10-174A1): </a:t>
            </a:r>
          </a:p>
          <a:p>
            <a:r>
              <a:rPr lang="en-US" sz="1200" kern="1200" dirty="0" smtClean="0">
                <a:solidFill>
                  <a:schemeClr val="tx1"/>
                </a:solidFill>
                <a:latin typeface="Times New Roman" pitchFamily="-109" charset="0"/>
                <a:ea typeface="MS PGothic" pitchFamily="34" charset="-128"/>
                <a:cs typeface="ＭＳ Ｐゴシック" pitchFamily="-65" charset="-128"/>
              </a:rPr>
              <a:t>"The rules do not permit personal/portable devices operating in Mode I to relay channel availability information from one Mode I device to another Mode I device unless some means is used to ensure that each device is operating within the parameters for its particular location." </a:t>
            </a:r>
          </a:p>
          <a:p>
            <a:endParaRPr lang="en-US" dirty="0"/>
          </a:p>
        </p:txBody>
      </p:sp>
      <p:sp>
        <p:nvSpPr>
          <p:cNvPr id="4" name="Header Placeholder 3"/>
          <p:cNvSpPr>
            <a:spLocks noGrp="1"/>
          </p:cNvSpPr>
          <p:nvPr>
            <p:ph type="hdr" sz="quarter" idx="10"/>
          </p:nvPr>
        </p:nvSpPr>
        <p:spPr/>
        <p:txBody>
          <a:bodyPr/>
          <a:lstStyle/>
          <a:p>
            <a:pPr>
              <a:defRPr/>
            </a:pPr>
            <a:r>
              <a:rPr lang="en-US" smtClean="0"/>
              <a:t>doc.: IEEE 802.15-&lt;15-09-0758-00-004e&gt;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Slide Number Placeholder 5"/>
          <p:cNvSpPr>
            <a:spLocks noGrp="1"/>
          </p:cNvSpPr>
          <p:nvPr>
            <p:ph type="sldNum" sz="quarter" idx="12"/>
          </p:nvPr>
        </p:nvSpPr>
        <p:spPr/>
        <p:txBody>
          <a:bodyPr/>
          <a:lstStyle/>
          <a:p>
            <a:r>
              <a:rPr lang="en-US" smtClean="0"/>
              <a:t>Page </a:t>
            </a:r>
            <a:fld id="{7D6350EB-C817-4F44-8000-0272D0EF401B}"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2012&gt;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BB37C6C-780A-46C5-9A29-60EB588908E2}" type="slidenum">
              <a:rPr lang="en-US"/>
              <a:pPr/>
              <a:t>‹#›</a:t>
            </a:fld>
            <a:endParaRPr 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FEC06B0A-EE25-4FB3-9AB7-2415FF186528}" type="slidenum">
              <a:rPr lang="en-US"/>
              <a:pPr/>
              <a:t>‹#›</a:t>
            </a:fld>
            <a:endParaRPr 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8"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88E8F768-C630-4675-9D77-03A6CF6945D4}" type="slidenum">
              <a:rPr lang="en-US"/>
              <a:pPr/>
              <a:t>‹#›</a:t>
            </a:fld>
            <a:endParaRPr 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8"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D1C9393-7F77-4C7B-9090-698DFA5CDC01}" type="slidenum">
              <a:rPr lang="en-US"/>
              <a:pPr/>
              <a:t>‹#›</a:t>
            </a:fld>
            <a:endParaRPr 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8"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1B80772-EDCF-44F2-B00A-A4FDFF1D2BBF}" type="slidenum">
              <a:rPr lang="en-US"/>
              <a:pPr/>
              <a:t>‹#›</a:t>
            </a:fld>
            <a:endParaRPr lang="en-US"/>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8"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t>Slide </a:t>
            </a:r>
            <a:fld id="{333671F2-1E93-40D3-9BCD-D31798904E57}" type="slidenum">
              <a:rPr lang="en-US"/>
              <a:pPr/>
              <a:t>‹#›</a:t>
            </a:fld>
            <a:endParaRPr 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9"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t>Slide </a:t>
            </a:r>
            <a:fld id="{866A2765-31B6-4399-BF03-5E09703679AE}" type="slidenum">
              <a:rPr lang="en-US"/>
              <a:pPr/>
              <a:t>‹#›</a:t>
            </a:fld>
            <a:endParaRPr lang="en-US"/>
          </a:p>
        </p:txBody>
      </p:sp>
      <p:sp>
        <p:nvSpPr>
          <p:cNvPr id="10" name="Rectangle 5"/>
          <p:cNvSpPr>
            <a:spLocks noGrp="1" noChangeArrowheads="1"/>
          </p:cNvSpPr>
          <p:nvPr>
            <p:ph type="ftr" sz="quarter" idx="1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11"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402732C-557D-4300-8473-D0104582B891}" type="slidenum">
              <a:rPr lang="en-US"/>
              <a:pPr/>
              <a:t>‹#›</a:t>
            </a:fld>
            <a:endParaRPr lang="en-US"/>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7"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81BC627-84AC-4FC5-9824-57BCEC69DAB2}" type="slidenum">
              <a:rPr lang="en-US"/>
              <a:pPr/>
              <a:t>‹#›</a:t>
            </a:fld>
            <a:endParaRPr lang="en-US"/>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6"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C7F83DF0-5E64-469F-B1C8-0174F05917BA}" type="slidenum">
              <a:rPr lang="en-US"/>
              <a:pPr/>
              <a:t>‹#›</a:t>
            </a:fld>
            <a:endParaRPr 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9"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r>
              <a:rPr lang="en-US"/>
              <a:t>Slide </a:t>
            </a:r>
            <a:fld id="{F3E91956-EAF0-4060-98CF-BA49F60E19BF}" type="slidenum">
              <a:rPr lang="en-US"/>
              <a:pPr/>
              <a:t>‹#›</a:t>
            </a:fld>
            <a:endParaRPr lang="en-US"/>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de-DE" smtClean="0"/>
              <a:t>B. Rolfe, C. Seibert, G. Flammer</a:t>
            </a:r>
            <a:endParaRPr lang="en-US" dirty="0"/>
          </a:p>
        </p:txBody>
      </p:sp>
      <p:sp>
        <p:nvSpPr>
          <p:cNvPr id="9" name="Rectangle 4"/>
          <p:cNvSpPr>
            <a:spLocks noGrp="1" noChangeArrowheads="1"/>
          </p:cNvSpPr>
          <p:nvPr>
            <p:ph type="dt" sz="half" idx="10"/>
          </p:nvPr>
        </p:nvSpPr>
        <p:spPr>
          <a:xfrm>
            <a:off x="685800" y="381000"/>
            <a:ext cx="1600200" cy="215900"/>
          </a:xfrm>
          <a:ln/>
        </p:spPr>
        <p:txBody>
          <a:bodyPr/>
          <a:lstStyle>
            <a:lvl1pPr>
              <a:defRPr/>
            </a:lvl1pPr>
          </a:lstStyle>
          <a:p>
            <a:pPr>
              <a:defRPr/>
            </a:pPr>
            <a:r>
              <a:rPr lang="en-US" smtClean="0"/>
              <a:t>&lt;March 2012&gt;</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latin typeface="Times New Roman" pitchFamily="18" charset="0"/>
                <a:ea typeface="ＭＳ Ｐゴシック" pitchFamily="-65" charset="-128"/>
                <a:cs typeface="+mn-cs"/>
              </a:defRPr>
            </a:lvl1pPr>
          </a:lstStyle>
          <a:p>
            <a:pPr>
              <a:defRPr/>
            </a:pPr>
            <a:r>
              <a:rPr lang="en-US" smtClean="0"/>
              <a:t>&lt;March 2012&gt;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20A2E387-A2A3-4D8B-80E6-B47DBA042681}" type="slidenum">
              <a:rPr lang="en-US"/>
              <a:pPr/>
              <a:t>‹#›</a:t>
            </a:fld>
            <a:endParaRPr lang="en-US"/>
          </a:p>
        </p:txBody>
      </p:sp>
      <p:sp>
        <p:nvSpPr>
          <p:cNvPr id="1031" name="Rectangle 7"/>
          <p:cNvSpPr>
            <a:spLocks noChangeArrowheads="1"/>
          </p:cNvSpPr>
          <p:nvPr/>
        </p:nvSpPr>
        <p:spPr bwMode="auto">
          <a:xfrm>
            <a:off x="4267200" y="397331"/>
            <a:ext cx="4191000" cy="215444"/>
          </a:xfrm>
          <a:prstGeom prst="rect">
            <a:avLst/>
          </a:prstGeom>
          <a:noFill/>
          <a:ln w="9525">
            <a:noFill/>
            <a:miter lim="800000"/>
            <a:headEnd/>
            <a:tailEnd/>
          </a:ln>
        </p:spPr>
        <p:txBody>
          <a:bodyPr wrap="square" lIns="0" tIns="0" rIns="0" bIns="0" anchor="b">
            <a:spAutoFit/>
          </a:bodyPr>
          <a:lstStyle/>
          <a:p>
            <a:pPr lvl="4" algn="r" eaLnBrk="0" hangingPunct="0"/>
            <a:r>
              <a:rPr lang="en-US" sz="1400" b="1" dirty="0"/>
              <a:t>doc.: </a:t>
            </a:r>
            <a:r>
              <a:rPr lang="en-US" sz="1400" b="1" dirty="0" smtClean="0"/>
              <a:t>802. 15-12-0167-00-004m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MS PGothic" pitchFamily="34"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MS PGothic" pitchFamily="34"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MS PGothic" pitchFamily="34"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MS PGothic" pitchFamily="34"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ecs.berkeley.edu/~slanzise/research/rf_tof_ranging_dist.pdf" TargetMode="External"/><Relationship Id="rId2" Type="http://schemas.openxmlformats.org/officeDocument/2006/relationships/hyperlink" Target="http://ecfr.gpoaccess.gov/cgi/t/text/text-idx?c=ecfr&amp;sid=c150759fe8321d79d2978375f850c808&amp;rgn=div6&amp;view=text&amp;node=47:1.0.1.1.16.8&amp;idno=4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p:spPr>
        <p:txBody>
          <a:bodyPr/>
          <a:lstStyle/>
          <a:p>
            <a:r>
              <a:rPr lang="en-US"/>
              <a:t>Slide </a:t>
            </a:r>
            <a:fld id="{5F093A98-9047-488C-A0E1-D03E170F534C}" type="slidenum">
              <a:rPr lang="en-US"/>
              <a:pPr/>
              <a:t>1</a:t>
            </a:fld>
            <a:endParaRPr lang="en-US"/>
          </a:p>
        </p:txBody>
      </p:sp>
      <p:sp>
        <p:nvSpPr>
          <p:cNvPr id="27651" name="Rectangle 3"/>
          <p:cNvSpPr>
            <a:spLocks noChangeArrowheads="1"/>
          </p:cNvSpPr>
          <p:nvPr/>
        </p:nvSpPr>
        <p:spPr bwMode="auto">
          <a:xfrm>
            <a:off x="152400" y="609600"/>
            <a:ext cx="8839200" cy="5016758"/>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eaLnBrk="0" hangingPunct="0"/>
            <a:endParaRPr lang="en-US" sz="1600" dirty="0">
              <a:solidFill>
                <a:schemeClr val="tx2"/>
              </a:solidFill>
            </a:endParaRPr>
          </a:p>
          <a:p>
            <a:pPr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[Considerations for P</a:t>
            </a:r>
            <a:r>
              <a:rPr lang="en-US" sz="1600" dirty="0" smtClean="0">
                <a:solidFill>
                  <a:schemeClr val="tx2"/>
                </a:solidFill>
              </a:rPr>
              <a:t>osition Location </a:t>
            </a:r>
            <a:r>
              <a:rPr lang="en-US" sz="1600" dirty="0" smtClean="0">
                <a:solidFill>
                  <a:schemeClr val="tx2"/>
                </a:solidFill>
              </a:rPr>
              <a:t>in </a:t>
            </a:r>
            <a:r>
              <a:rPr lang="en-US" sz="1600" dirty="0" smtClean="0">
                <a:solidFill>
                  <a:schemeClr val="tx2"/>
                </a:solidFill>
              </a:rPr>
              <a:t>TG4m]</a:t>
            </a:r>
            <a:r>
              <a:rPr lang="en-US" sz="1600" dirty="0">
                <a:solidFill>
                  <a:schemeClr val="tx2"/>
                </a:solidFill>
              </a:rPr>
              <a:t>	</a:t>
            </a:r>
          </a:p>
          <a:p>
            <a:pPr eaLnBrk="0" hangingPunct="0"/>
            <a:r>
              <a:rPr lang="en-US" sz="1600" b="1" dirty="0">
                <a:solidFill>
                  <a:schemeClr val="tx2"/>
                </a:solidFill>
              </a:rPr>
              <a:t>Date Submitted: </a:t>
            </a:r>
            <a:r>
              <a:rPr lang="en-US" sz="1600" dirty="0" smtClean="0">
                <a:solidFill>
                  <a:schemeClr val="tx2"/>
                </a:solidFill>
              </a:rPr>
              <a:t>[11 March 2012]</a:t>
            </a:r>
            <a:r>
              <a:rPr lang="en-US" sz="1600" dirty="0">
                <a:solidFill>
                  <a:schemeClr val="tx2"/>
                </a:solidFill>
              </a:rPr>
              <a:t>	</a:t>
            </a:r>
          </a:p>
          <a:p>
            <a:pPr eaLnBrk="0" hangingPunct="0"/>
            <a:r>
              <a:rPr lang="en-US" sz="1600" b="1" dirty="0">
                <a:solidFill>
                  <a:schemeClr val="tx2"/>
                </a:solidFill>
              </a:rPr>
              <a:t>Source:</a:t>
            </a:r>
            <a:r>
              <a:rPr lang="en-US" sz="1600" dirty="0">
                <a:solidFill>
                  <a:schemeClr val="tx2"/>
                </a:solidFill>
              </a:rPr>
              <a:t> </a:t>
            </a:r>
            <a:r>
              <a:rPr lang="en-US" sz="1600" dirty="0" smtClean="0">
                <a:solidFill>
                  <a:schemeClr val="tx2"/>
                </a:solidFill>
              </a:rPr>
              <a:t>	[Ben Rolfe, Blind Creek Associates]</a:t>
            </a:r>
          </a:p>
          <a:p>
            <a:pPr eaLnBrk="0" hangingPunct="0"/>
            <a:r>
              <a:rPr lang="en-US" sz="1600" dirty="0" smtClean="0">
                <a:solidFill>
                  <a:schemeClr val="tx2"/>
                </a:solidFill>
              </a:rPr>
              <a:t>	[Cristina Seibert, Silver Spring Networks]</a:t>
            </a:r>
          </a:p>
          <a:p>
            <a:pPr eaLnBrk="0" hangingPunct="0"/>
            <a:r>
              <a:rPr lang="en-US" sz="1600" dirty="0" smtClean="0">
                <a:solidFill>
                  <a:schemeClr val="tx2"/>
                </a:solidFill>
              </a:rPr>
              <a:t>	[George </a:t>
            </a:r>
            <a:r>
              <a:rPr lang="en-US" sz="1600" dirty="0" err="1" smtClean="0">
                <a:solidFill>
                  <a:schemeClr val="tx2"/>
                </a:solidFill>
              </a:rPr>
              <a:t>Flammer</a:t>
            </a:r>
            <a:r>
              <a:rPr lang="en-US" sz="1600" dirty="0" smtClean="0">
                <a:solidFill>
                  <a:schemeClr val="tx2"/>
                </a:solidFill>
              </a:rPr>
              <a:t>, Silver Spring Networks] </a:t>
            </a:r>
            <a:endParaRPr lang="en-US" sz="1600" dirty="0">
              <a:solidFill>
                <a:schemeClr val="tx2"/>
              </a:solidFill>
            </a:endParaRPr>
          </a:p>
          <a:p>
            <a:pPr eaLnBrk="0" hangingPunct="0"/>
            <a:r>
              <a:rPr lang="en-US" sz="1600" dirty="0">
                <a:solidFill>
                  <a:schemeClr val="tx2"/>
                </a:solidFill>
              </a:rPr>
              <a:t>Address </a:t>
            </a:r>
            <a:r>
              <a:rPr lang="en-US" sz="1600" dirty="0" smtClean="0">
                <a:solidFill>
                  <a:schemeClr val="tx2"/>
                </a:solidFill>
              </a:rPr>
              <a:t>[</a:t>
            </a:r>
            <a:r>
              <a:rPr lang="en-US" sz="1600" dirty="0" smtClean="0"/>
              <a:t>Los Gatos, CA]</a:t>
            </a:r>
            <a:endParaRPr lang="en-US" sz="1600" dirty="0"/>
          </a:p>
          <a:p>
            <a:pPr eaLnBrk="0" hangingPunct="0"/>
            <a:r>
              <a:rPr lang="en-US" sz="1600" dirty="0"/>
              <a:t>Voice:[+</a:t>
            </a:r>
            <a:r>
              <a:rPr lang="en-US" sz="1600" dirty="0" smtClean="0"/>
              <a:t>1.408.395.7207], </a:t>
            </a:r>
            <a:r>
              <a:rPr lang="en-US" sz="1600" dirty="0"/>
              <a:t>E-Mail</a:t>
            </a:r>
            <a:r>
              <a:rPr lang="en-US" sz="1600" dirty="0" smtClean="0"/>
              <a:t>:[</a:t>
            </a:r>
            <a:r>
              <a:rPr lang="en-US" sz="1600" dirty="0" err="1" smtClean="0"/>
              <a:t>ben</a:t>
            </a:r>
            <a:r>
              <a:rPr lang="en-US" sz="1600" dirty="0" smtClean="0"/>
              <a:t> @ blindcreek.com ]</a:t>
            </a:r>
            <a:endParaRPr lang="en-US" sz="1600" dirty="0"/>
          </a:p>
          <a:p>
            <a:pPr eaLnBrk="0" hangingPunct="0">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[Technical contribution: </a:t>
            </a:r>
            <a:r>
              <a:rPr lang="en-US" sz="1600" dirty="0" smtClean="0">
                <a:solidFill>
                  <a:schemeClr val="tx2"/>
                </a:solidFill>
              </a:rPr>
              <a:t>position location in TG4m]</a:t>
            </a:r>
            <a:r>
              <a:rPr lang="en-US" dirty="0">
                <a:solidFill>
                  <a:schemeClr val="accent2"/>
                </a:solidFill>
              </a:rPr>
              <a:t>	</a:t>
            </a:r>
            <a:endParaRPr lang="en-US" dirty="0">
              <a:solidFill>
                <a:schemeClr val="tx2"/>
              </a:solidFill>
            </a:endParaRPr>
          </a:p>
          <a:p>
            <a:pPr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[Potential application of </a:t>
            </a:r>
            <a:r>
              <a:rPr lang="en-US" sz="1600" dirty="0" smtClean="0">
                <a:solidFill>
                  <a:schemeClr val="tx2"/>
                </a:solidFill>
              </a:rPr>
              <a:t>position location to </a:t>
            </a:r>
            <a:r>
              <a:rPr lang="en-US" sz="1600" dirty="0" smtClean="0"/>
              <a:t>TG4m </a:t>
            </a:r>
            <a:r>
              <a:rPr lang="en-US" sz="1600" dirty="0" smtClean="0"/>
              <a:t>devices]</a:t>
            </a:r>
            <a:endParaRPr lang="en-US" sz="1600" dirty="0">
              <a:solidFill>
                <a:schemeClr val="tx2"/>
              </a:solidFill>
            </a:endParaRPr>
          </a:p>
          <a:p>
            <a:pPr eaLnBrk="0" hangingPunct="0">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[Technical Contribution]</a:t>
            </a:r>
            <a:endParaRPr lang="en-US" sz="1600" dirty="0">
              <a:solidFill>
                <a:schemeClr val="tx2"/>
              </a:solidFill>
            </a:endParaRPr>
          </a:p>
          <a:p>
            <a:pPr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xfrm>
            <a:off x="685800" y="381456"/>
            <a:ext cx="1600200" cy="215444"/>
          </a:xfrm>
          <a:noFill/>
        </p:spPr>
        <p:txBody>
          <a:bodyPr/>
          <a:lstStyle/>
          <a:p>
            <a:r>
              <a:rPr lang="en-US" smtClean="0">
                <a:ea typeface="MS PGothic" pitchFamily="34" charset="-128"/>
              </a:rPr>
              <a:t>&lt;March 2012&gt;</a:t>
            </a:r>
            <a:endParaRPr lang="en-US" dirty="0">
              <a:ea typeface="MS PGothic" pitchFamily="34" charset="-128"/>
            </a:endParaRPr>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381000" y="4267199"/>
            <a:ext cx="2293335" cy="2133601"/>
          </a:xfrm>
          <a:prstGeom prst="rect">
            <a:avLst/>
          </a:prstGeom>
          <a:noFill/>
          <a:ln w="9525">
            <a:noFill/>
            <a:miter lim="800000"/>
            <a:headEnd/>
            <a:tailEnd/>
          </a:ln>
        </p:spPr>
      </p:pic>
      <p:pic>
        <p:nvPicPr>
          <p:cNvPr id="1026" name="Picture 2"/>
          <p:cNvPicPr>
            <a:picLocks noChangeAspect="1" noChangeArrowheads="1"/>
          </p:cNvPicPr>
          <p:nvPr/>
        </p:nvPicPr>
        <p:blipFill>
          <a:blip r:embed="rId3"/>
          <a:srcRect/>
          <a:stretch>
            <a:fillRect/>
          </a:stretch>
        </p:blipFill>
        <p:spPr bwMode="auto">
          <a:xfrm>
            <a:off x="6705600" y="1066800"/>
            <a:ext cx="2136866" cy="29718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Time of Flight Considerations</a:t>
            </a:r>
            <a:endParaRPr lang="en-US" dirty="0"/>
          </a:p>
        </p:txBody>
      </p:sp>
      <p:sp>
        <p:nvSpPr>
          <p:cNvPr id="3" name="Content Placeholder 2"/>
          <p:cNvSpPr>
            <a:spLocks noGrp="1"/>
          </p:cNvSpPr>
          <p:nvPr>
            <p:ph idx="1"/>
          </p:nvPr>
        </p:nvSpPr>
        <p:spPr>
          <a:xfrm>
            <a:off x="1676400" y="1752600"/>
            <a:ext cx="5334000" cy="3810000"/>
          </a:xfrm>
        </p:spPr>
        <p:txBody>
          <a:bodyPr>
            <a:normAutofit fontScale="92500" lnSpcReduction="10000"/>
          </a:bodyPr>
          <a:lstStyle/>
          <a:p>
            <a:r>
              <a:rPr lang="en-US" dirty="0" smtClean="0"/>
              <a:t>Simple to implement</a:t>
            </a:r>
          </a:p>
          <a:p>
            <a:pPr lvl="1"/>
            <a:r>
              <a:rPr lang="en-US" dirty="0" smtClean="0"/>
              <a:t>2-way simplifies timing requirements</a:t>
            </a:r>
          </a:p>
          <a:p>
            <a:pPr lvl="1"/>
            <a:r>
              <a:rPr lang="en-US" dirty="0" smtClean="0"/>
              <a:t>Minimal additional hardware required for range measurement</a:t>
            </a:r>
          </a:p>
          <a:p>
            <a:pPr lvl="1"/>
            <a:r>
              <a:rPr lang="en-US" dirty="0" smtClean="0"/>
              <a:t>Position calculations can be done in mains powered fixed device and distributed</a:t>
            </a:r>
          </a:p>
          <a:p>
            <a:endParaRPr lang="en-US" dirty="0" smtClean="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10</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Performance Factors</a:t>
            </a:r>
            <a:endParaRPr lang="en-US" dirty="0"/>
          </a:p>
        </p:txBody>
      </p:sp>
      <p:sp>
        <p:nvSpPr>
          <p:cNvPr id="3" name="Content Placeholder 2"/>
          <p:cNvSpPr>
            <a:spLocks noGrp="1"/>
          </p:cNvSpPr>
          <p:nvPr>
            <p:ph idx="1"/>
          </p:nvPr>
        </p:nvSpPr>
        <p:spPr>
          <a:xfrm>
            <a:off x="685800" y="1524000"/>
            <a:ext cx="7772400" cy="4572000"/>
          </a:xfrm>
        </p:spPr>
        <p:txBody>
          <a:bodyPr>
            <a:normAutofit fontScale="92500" lnSpcReduction="20000"/>
          </a:bodyPr>
          <a:lstStyle/>
          <a:p>
            <a:r>
              <a:rPr lang="en-US" dirty="0" smtClean="0"/>
              <a:t>Clock resolution and drift over measurement duration (</a:t>
            </a:r>
            <a:r>
              <a:rPr lang="en-US" dirty="0" err="1" smtClean="0"/>
              <a:t>ToF</a:t>
            </a:r>
            <a:r>
              <a:rPr lang="en-US" dirty="0" smtClean="0"/>
              <a:t> + loopback)</a:t>
            </a:r>
          </a:p>
          <a:p>
            <a:r>
              <a:rPr lang="en-US" dirty="0" smtClean="0"/>
              <a:t>Signaling rate and bandwidth of ranging</a:t>
            </a:r>
          </a:p>
          <a:p>
            <a:r>
              <a:rPr lang="en-US" dirty="0" smtClean="0"/>
              <a:t>Effective SNR </a:t>
            </a:r>
          </a:p>
          <a:p>
            <a:r>
              <a:rPr lang="en-US" dirty="0" smtClean="0"/>
              <a:t>Non-LOS signal contribution (MP) </a:t>
            </a:r>
          </a:p>
          <a:p>
            <a:pPr lvl="1"/>
            <a:r>
              <a:rPr lang="en-US" dirty="0" smtClean="0"/>
              <a:t>cab be dominant error indoors and in outdoor urban environments</a:t>
            </a:r>
          </a:p>
          <a:p>
            <a:pPr lvl="1"/>
            <a:r>
              <a:rPr lang="en-US" dirty="0" smtClean="0"/>
              <a:t>As distance increases, MP exacerbated</a:t>
            </a:r>
          </a:p>
          <a:p>
            <a:pPr lvl="1"/>
            <a:r>
              <a:rPr lang="en-US" dirty="0" smtClean="0"/>
              <a:t>Wider bandwidth mitigates MP</a:t>
            </a:r>
          </a:p>
          <a:p>
            <a:pPr lvl="1"/>
            <a:r>
              <a:rPr lang="en-US" dirty="0" smtClean="0"/>
              <a:t>Statistical methods can mitigate MP (Trade-off between accuracy and dynamic response)</a:t>
            </a:r>
          </a:p>
          <a:p>
            <a:pPr>
              <a:buNone/>
            </a:pPr>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11</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Conclusions</a:t>
            </a:r>
            <a:endParaRPr lang="en-US" dirty="0"/>
          </a:p>
        </p:txBody>
      </p:sp>
      <p:sp>
        <p:nvSpPr>
          <p:cNvPr id="3" name="Content Placeholder 2"/>
          <p:cNvSpPr>
            <a:spLocks noGrp="1"/>
          </p:cNvSpPr>
          <p:nvPr>
            <p:ph idx="1"/>
          </p:nvPr>
        </p:nvSpPr>
        <p:spPr>
          <a:xfrm>
            <a:off x="685800" y="1524000"/>
            <a:ext cx="7772400" cy="4572000"/>
          </a:xfrm>
        </p:spPr>
        <p:txBody>
          <a:bodyPr>
            <a:normAutofit fontScale="70000" lnSpcReduction="20000"/>
          </a:bodyPr>
          <a:lstStyle/>
          <a:p>
            <a:r>
              <a:rPr lang="en-US" dirty="0"/>
              <a:t>Fixed and Mode II </a:t>
            </a:r>
            <a:r>
              <a:rPr lang="en-US" dirty="0" smtClean="0"/>
              <a:t>devices must </a:t>
            </a:r>
            <a:r>
              <a:rPr lang="en-US" dirty="0"/>
              <a:t>have </a:t>
            </a:r>
            <a:r>
              <a:rPr lang="en-US" dirty="0" smtClean="0"/>
              <a:t>geo-location capability. Mode I devices may also need geo-location capability. </a:t>
            </a:r>
          </a:p>
          <a:p>
            <a:endParaRPr lang="en-US" dirty="0" smtClean="0"/>
          </a:p>
          <a:p>
            <a:r>
              <a:rPr lang="en-US" dirty="0" smtClean="0"/>
              <a:t>The geo-location requirements are challenging:</a:t>
            </a:r>
          </a:p>
          <a:p>
            <a:pPr lvl="1"/>
            <a:r>
              <a:rPr lang="en-US" dirty="0" smtClean="0"/>
              <a:t>+- 50 meters</a:t>
            </a:r>
          </a:p>
          <a:p>
            <a:pPr lvl="1"/>
            <a:r>
              <a:rPr lang="en-US" dirty="0" smtClean="0"/>
              <a:t>And 100% yield </a:t>
            </a:r>
          </a:p>
          <a:p>
            <a:pPr lvl="1"/>
            <a:endParaRPr lang="en-US" dirty="0" smtClean="0"/>
          </a:p>
          <a:p>
            <a:r>
              <a:rPr lang="en-US" dirty="0" smtClean="0"/>
              <a:t>While some devices may be deployed with GPS capability, GPS does not work under all scenarios, e.g. indoor and urban canyons.</a:t>
            </a:r>
          </a:p>
          <a:p>
            <a:endParaRPr lang="en-US" dirty="0" smtClean="0"/>
          </a:p>
          <a:p>
            <a:r>
              <a:rPr lang="en-US" dirty="0" smtClean="0"/>
              <a:t>This proposal recommends that consideration be given to the use of TG4m terrestrial signals for position location, for example as augmentation to Assisted GPS.</a:t>
            </a:r>
          </a:p>
          <a:p>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12</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extLst>
      <p:ext uri="{BB962C8B-B14F-4D97-AF65-F5344CB8AC3E}">
        <p14:creationId xmlns:p14="http://schemas.microsoft.com/office/powerpoint/2010/main" val="2476575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References and links</a:t>
            </a:r>
            <a:endParaRPr lang="en-US" dirty="0"/>
          </a:p>
        </p:txBody>
      </p:sp>
      <p:sp>
        <p:nvSpPr>
          <p:cNvPr id="3" name="Content Placeholder 2"/>
          <p:cNvSpPr>
            <a:spLocks noGrp="1"/>
          </p:cNvSpPr>
          <p:nvPr>
            <p:ph idx="1"/>
          </p:nvPr>
        </p:nvSpPr>
        <p:spPr>
          <a:xfrm>
            <a:off x="685800" y="1371600"/>
            <a:ext cx="7772400" cy="4724400"/>
          </a:xfrm>
        </p:spPr>
        <p:txBody>
          <a:bodyPr>
            <a:normAutofit fontScale="47500" lnSpcReduction="20000"/>
          </a:bodyPr>
          <a:lstStyle/>
          <a:p>
            <a:r>
              <a:rPr lang="en-US" dirty="0" smtClean="0"/>
              <a:t>US CFR Title 47 Part 15 Subpart H Television Band Devices [</a:t>
            </a:r>
            <a:r>
              <a:rPr lang="en-US" dirty="0" smtClean="0">
                <a:hlinkClick r:id="rId2"/>
              </a:rPr>
              <a:t>http://ecfr.gpoaccess.gov/cgi/t/text/text-idx?c=ecfr&amp;sid=c150759fe8321d79d2978375f850c808&amp;rgn=div6&amp;view=text&amp;node=47:1.0.1.1.16.8&amp;idno=47</a:t>
            </a:r>
            <a:r>
              <a:rPr lang="en-US" dirty="0" smtClean="0"/>
              <a:t>]</a:t>
            </a:r>
          </a:p>
          <a:p>
            <a:endParaRPr lang="en-US" dirty="0" smtClean="0"/>
          </a:p>
          <a:p>
            <a:r>
              <a:rPr lang="en-US" dirty="0" smtClean="0"/>
              <a:t>“RF Time of Flight Ranging for Wireless Sensor Network Localization”, </a:t>
            </a:r>
            <a:r>
              <a:rPr lang="en-US" dirty="0" err="1" smtClean="0"/>
              <a:t>Slanzise,Dtlin,Pister</a:t>
            </a:r>
            <a:r>
              <a:rPr lang="en-US" dirty="0" smtClean="0"/>
              <a:t> [</a:t>
            </a:r>
            <a:r>
              <a:rPr lang="en-US" dirty="0" smtClean="0">
                <a:hlinkClick r:id="rId3"/>
              </a:rPr>
              <a:t>http://www.eecs.berkeley.edu/~slanzise/research/rf_tof_ranging_dist.pdf</a:t>
            </a:r>
            <a:r>
              <a:rPr lang="en-US" dirty="0" smtClean="0"/>
              <a:t>] </a:t>
            </a:r>
          </a:p>
          <a:p>
            <a:endParaRPr lang="en-US" dirty="0" smtClean="0"/>
          </a:p>
          <a:p>
            <a:r>
              <a:rPr lang="en-US" dirty="0" smtClean="0"/>
              <a:t>IEEE Standard for Local and metropolitan area networks—Part 15.4: Low-Rate Wireless Personal Area Networks (LR-WPANs), Annex E Location topics (good overview of </a:t>
            </a:r>
            <a:r>
              <a:rPr lang="en-US" dirty="0" err="1" smtClean="0"/>
              <a:t>ToF</a:t>
            </a:r>
            <a:r>
              <a:rPr lang="en-US" dirty="0" smtClean="0"/>
              <a:t> ranging)</a:t>
            </a:r>
          </a:p>
          <a:p>
            <a:endParaRPr lang="en-US" dirty="0" smtClean="0"/>
          </a:p>
          <a:p>
            <a:r>
              <a:rPr lang="en-US" dirty="0" smtClean="0"/>
              <a:t>15-05-0390-00-004a “</a:t>
            </a:r>
            <a:r>
              <a:rPr lang="en-GB" altLang="ko-KR" dirty="0" smtClean="0">
                <a:ea typeface="굴림" pitchFamily="34" charset="-127"/>
              </a:rPr>
              <a:t>An overview of sub-GHz UWB technology for 802.15.4a” </a:t>
            </a:r>
            <a:r>
              <a:rPr lang="en-GB" altLang="ko-KR" dirty="0" err="1" smtClean="0">
                <a:ea typeface="굴림" pitchFamily="34" charset="-127"/>
              </a:rPr>
              <a:t>Jamtgaard</a:t>
            </a:r>
            <a:r>
              <a:rPr lang="en-GB" altLang="ko-KR" dirty="0" smtClean="0">
                <a:ea typeface="굴림" pitchFamily="34" charset="-127"/>
              </a:rPr>
              <a:t>, et al (includes data on RF penetration respective to frequency) [https://mentor.ieee.org/802.15/dcn/05/15-05-0390-01-004a-sub-ghz-overview-sf.ppt ]</a:t>
            </a:r>
          </a:p>
          <a:p>
            <a:r>
              <a:rPr lang="en-GB" altLang="ko-KR" dirty="0" smtClean="0">
                <a:ea typeface="굴림" pitchFamily="34" charset="-127"/>
              </a:rPr>
              <a:t>Ultra-Wideband Positioning Systems: </a:t>
            </a:r>
            <a:r>
              <a:rPr lang="en-US" altLang="ko-KR" dirty="0" err="1" smtClean="0">
                <a:ea typeface="굴림" pitchFamily="34" charset="-127"/>
              </a:rPr>
              <a:t>heoretical</a:t>
            </a:r>
            <a:r>
              <a:rPr lang="en-US" altLang="ko-KR" dirty="0" smtClean="0">
                <a:ea typeface="굴림" pitchFamily="34" charset="-127"/>
              </a:rPr>
              <a:t> Limits, Ranging Algorithms, and Protocols. </a:t>
            </a:r>
            <a:r>
              <a:rPr lang="en-US" altLang="ko-KR" dirty="0" err="1" smtClean="0">
                <a:ea typeface="굴림" pitchFamily="34" charset="-127"/>
              </a:rPr>
              <a:t>Şahinoğlu</a:t>
            </a:r>
            <a:r>
              <a:rPr lang="en-US" altLang="ko-KR" dirty="0" smtClean="0">
                <a:ea typeface="굴림" pitchFamily="34" charset="-127"/>
              </a:rPr>
              <a:t> et al, Cambridge University Press, 2008.</a:t>
            </a:r>
            <a:endParaRPr lang="en-US" dirty="0" smtClean="0"/>
          </a:p>
          <a:p>
            <a:pPr>
              <a:buNone/>
            </a:pPr>
            <a:endParaRPr lang="en-US" dirty="0" smtClean="0"/>
          </a:p>
          <a:p>
            <a:pPr lvl="1"/>
            <a:endParaRPr lang="en-US" dirty="0" smtClean="0"/>
          </a:p>
          <a:p>
            <a:r>
              <a:rPr lang="en-US" dirty="0" err="1" smtClean="0"/>
              <a:t>Cramér</a:t>
            </a:r>
            <a:r>
              <a:rPr lang="en-US" dirty="0" smtClean="0"/>
              <a:t>, </a:t>
            </a:r>
            <a:r>
              <a:rPr lang="en-US" dirty="0" err="1" smtClean="0"/>
              <a:t>Harald</a:t>
            </a:r>
            <a:r>
              <a:rPr lang="en-US" dirty="0" smtClean="0"/>
              <a:t> (1946). Mathematical Methods of Statistics. Princeton, NJ: Princeton Univ. Press. ISBN 0-691-08004-6. OCLC 185436716.</a:t>
            </a:r>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13</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066800"/>
            <a:ext cx="7772400" cy="1470025"/>
          </a:xfrm>
        </p:spPr>
        <p:txBody>
          <a:bodyPr/>
          <a:lstStyle/>
          <a:p>
            <a:r>
              <a:rPr lang="en-US" dirty="0" smtClean="0"/>
              <a:t>RF Localization in TVWS</a:t>
            </a:r>
            <a:endParaRPr lang="en-US" dirty="0"/>
          </a:p>
        </p:txBody>
      </p:sp>
      <p:sp>
        <p:nvSpPr>
          <p:cNvPr id="6" name="Subtitle 5"/>
          <p:cNvSpPr>
            <a:spLocks noGrp="1"/>
          </p:cNvSpPr>
          <p:nvPr>
            <p:ph type="subTitle" idx="1"/>
          </p:nvPr>
        </p:nvSpPr>
        <p:spPr>
          <a:xfrm>
            <a:off x="1371600" y="2438400"/>
            <a:ext cx="6400800" cy="1752600"/>
          </a:xfrm>
        </p:spPr>
        <p:txBody>
          <a:bodyPr/>
          <a:lstStyle/>
          <a:p>
            <a:r>
              <a:rPr lang="en-US" dirty="0" smtClean="0"/>
              <a:t>Considerations for 15.4TV</a:t>
            </a:r>
            <a:endParaRPr lang="en-US" dirty="0"/>
          </a:p>
        </p:txBody>
      </p:sp>
      <p:sp>
        <p:nvSpPr>
          <p:cNvPr id="4" name="Date Placeholder 3"/>
          <p:cNvSpPr>
            <a:spLocks noGrp="1"/>
          </p:cNvSpPr>
          <p:nvPr>
            <p:ph type="dt" sz="half" idx="10"/>
          </p:nvPr>
        </p:nvSpPr>
        <p:spPr/>
        <p:txBody>
          <a:bodyPr/>
          <a:lstStyle/>
          <a:p>
            <a:pPr>
              <a:defRPr/>
            </a:pPr>
            <a:r>
              <a:rPr lang="en-US" smtClean="0"/>
              <a:t>&lt;March 2012&gt;</a:t>
            </a:r>
            <a:endParaRPr lang="en-US" dirty="0"/>
          </a:p>
        </p:txBody>
      </p:sp>
      <p:sp>
        <p:nvSpPr>
          <p:cNvPr id="2" name="Slide Number Placeholder 1"/>
          <p:cNvSpPr>
            <a:spLocks noGrp="1"/>
          </p:cNvSpPr>
          <p:nvPr>
            <p:ph type="sldNum" sz="quarter" idx="12"/>
          </p:nvPr>
        </p:nvSpPr>
        <p:spPr/>
        <p:txBody>
          <a:bodyPr/>
          <a:lstStyle/>
          <a:p>
            <a:r>
              <a:rPr lang="en-US" smtClean="0"/>
              <a:t>Slide </a:t>
            </a:r>
            <a:fld id="{481BC627-84AC-4FC5-9824-57BCEC69DAB2}" type="slidenum">
              <a:rPr lang="en-US" smtClean="0"/>
              <a:pPr/>
              <a:t>2</a:t>
            </a:fld>
            <a:endParaRPr lang="en-US"/>
          </a:p>
        </p:txBody>
      </p:sp>
      <p:sp>
        <p:nvSpPr>
          <p:cNvPr id="3" name="Footer Placeholder 2"/>
          <p:cNvSpPr>
            <a:spLocks noGrp="1"/>
          </p:cNvSpPr>
          <p:nvPr>
            <p:ph type="ftr" sz="quarter" idx="3"/>
          </p:nvPr>
        </p:nvSpPr>
        <p:spPr/>
        <p:txBody>
          <a:bodyPr/>
          <a:lstStyle/>
          <a:p>
            <a:pPr>
              <a:defRPr/>
            </a:pPr>
            <a:r>
              <a:rPr lang="de-DE" smtClean="0"/>
              <a:t>B. Rolfe, C. Seibert, G. Flammer</a:t>
            </a:r>
            <a:endParaRPr lang="en-US" dirty="0"/>
          </a:p>
        </p:txBody>
      </p:sp>
      <p:pic>
        <p:nvPicPr>
          <p:cNvPr id="1027" name="Picture 3"/>
          <p:cNvPicPr>
            <a:picLocks noChangeAspect="1" noChangeArrowheads="1"/>
          </p:cNvPicPr>
          <p:nvPr/>
        </p:nvPicPr>
        <p:blipFill>
          <a:blip r:embed="rId2"/>
          <a:srcRect/>
          <a:stretch>
            <a:fillRect/>
          </a:stretch>
        </p:blipFill>
        <p:spPr bwMode="auto">
          <a:xfrm>
            <a:off x="2409825" y="3276600"/>
            <a:ext cx="4371975" cy="31337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p:cNvPicPr>
            <a:picLocks noChangeAspect="1" noChangeArrowheads="1"/>
          </p:cNvPicPr>
          <p:nvPr/>
        </p:nvPicPr>
        <p:blipFill>
          <a:blip r:embed="rId3"/>
          <a:srcRect/>
          <a:stretch>
            <a:fillRect/>
          </a:stretch>
        </p:blipFill>
        <p:spPr bwMode="auto">
          <a:xfrm>
            <a:off x="6324600" y="5181600"/>
            <a:ext cx="1800225" cy="1219200"/>
          </a:xfrm>
          <a:prstGeom prst="rect">
            <a:avLst/>
          </a:prstGeom>
          <a:noFill/>
          <a:ln w="9525">
            <a:noFill/>
            <a:miter lim="800000"/>
            <a:headEnd/>
            <a:tailEnd/>
          </a:ln>
        </p:spPr>
      </p:pic>
      <p:sp>
        <p:nvSpPr>
          <p:cNvPr id="2" name="Title 1"/>
          <p:cNvSpPr>
            <a:spLocks noGrp="1"/>
          </p:cNvSpPr>
          <p:nvPr>
            <p:ph type="title"/>
          </p:nvPr>
        </p:nvSpPr>
        <p:spPr>
          <a:xfrm>
            <a:off x="685800" y="685800"/>
            <a:ext cx="7772400" cy="533400"/>
          </a:xfrm>
        </p:spPr>
        <p:txBody>
          <a:bodyPr/>
          <a:lstStyle/>
          <a:p>
            <a:r>
              <a:rPr lang="en-US" dirty="0" smtClean="0"/>
              <a:t>Background</a:t>
            </a:r>
            <a:endParaRPr lang="en-US" dirty="0"/>
          </a:p>
        </p:txBody>
      </p:sp>
      <p:sp>
        <p:nvSpPr>
          <p:cNvPr id="3" name="Content Placeholder 2"/>
          <p:cNvSpPr>
            <a:spLocks noGrp="1"/>
          </p:cNvSpPr>
          <p:nvPr>
            <p:ph idx="1"/>
          </p:nvPr>
        </p:nvSpPr>
        <p:spPr>
          <a:xfrm>
            <a:off x="685800" y="1295400"/>
            <a:ext cx="7772400" cy="4876800"/>
          </a:xfrm>
        </p:spPr>
        <p:txBody>
          <a:bodyPr>
            <a:normAutofit fontScale="70000" lnSpcReduction="20000"/>
          </a:bodyPr>
          <a:lstStyle/>
          <a:p>
            <a:r>
              <a:rPr lang="en-US" dirty="0" smtClean="0"/>
              <a:t>TVBD Regulations require geo-location capability</a:t>
            </a:r>
          </a:p>
          <a:p>
            <a:pPr lvl="1"/>
            <a:r>
              <a:rPr lang="en-US" dirty="0" smtClean="0"/>
              <a:t>US rules published [Part 15, Subpart H] </a:t>
            </a:r>
          </a:p>
          <a:p>
            <a:pPr lvl="1"/>
            <a:r>
              <a:rPr lang="en-US" dirty="0" smtClean="0"/>
              <a:t>Other regions expected to have similar requirements</a:t>
            </a:r>
          </a:p>
          <a:p>
            <a:r>
              <a:rPr lang="en-US" dirty="0" smtClean="0"/>
              <a:t>GPS commonly used as low-cost geo-position source</a:t>
            </a:r>
          </a:p>
          <a:p>
            <a:r>
              <a:rPr lang="en-US" dirty="0" smtClean="0"/>
              <a:t>Some deployment scenarios challenge GPS:</a:t>
            </a:r>
          </a:p>
          <a:p>
            <a:pPr lvl="1"/>
            <a:r>
              <a:rPr lang="en-US" dirty="0" smtClean="0"/>
              <a:t>Indoors, urban canyons, other places where satellites are not visible. </a:t>
            </a:r>
          </a:p>
          <a:p>
            <a:r>
              <a:rPr lang="en-US" dirty="0" smtClean="0"/>
              <a:t>Assisted GPS can augment GPS yield, performance and time to fix</a:t>
            </a:r>
          </a:p>
          <a:p>
            <a:r>
              <a:rPr lang="en-US" dirty="0" smtClean="0"/>
              <a:t>AGPS can leverage terrestrial based approaches such as TVWS signals to augment GPS </a:t>
            </a:r>
          </a:p>
          <a:p>
            <a:r>
              <a:rPr lang="en-US" dirty="0" smtClean="0"/>
              <a:t>Time of arrival or signal strength measurements based on TVWS signals from multiple sources can be used to locate TVWS devices </a:t>
            </a:r>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3</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pic>
        <p:nvPicPr>
          <p:cNvPr id="10" name="Picture 1"/>
          <p:cNvPicPr>
            <a:picLocks noChangeAspect="1" noChangeArrowheads="1"/>
          </p:cNvPicPr>
          <p:nvPr/>
        </p:nvPicPr>
        <p:blipFill>
          <a:blip r:embed="rId4"/>
          <a:srcRect/>
          <a:stretch>
            <a:fillRect/>
          </a:stretch>
        </p:blipFill>
        <p:spPr bwMode="auto">
          <a:xfrm>
            <a:off x="3810000" y="5328043"/>
            <a:ext cx="1163733" cy="10727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requirements for FCC TVBD</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Fixed and Mode II must have geo-location capability</a:t>
            </a:r>
          </a:p>
          <a:p>
            <a:pPr lvl="1"/>
            <a:r>
              <a:rPr lang="en-US" dirty="0" smtClean="0"/>
              <a:t>+/- 50 meters</a:t>
            </a:r>
          </a:p>
          <a:p>
            <a:pPr lvl="1"/>
            <a:r>
              <a:rPr lang="en-US" dirty="0" smtClean="0"/>
              <a:t>Fixed may be “professionally installed” (provisioned when installed)</a:t>
            </a:r>
          </a:p>
          <a:p>
            <a:pPr lvl="1"/>
            <a:r>
              <a:rPr lang="en-US" dirty="0" smtClean="0"/>
              <a:t>Mode II devices expected to be mobile, so must have autonomous location capability</a:t>
            </a:r>
          </a:p>
          <a:p>
            <a:pPr lvl="1"/>
            <a:r>
              <a:rPr lang="en-US" dirty="0" smtClean="0"/>
              <a:t>[FCC 15.711]</a:t>
            </a:r>
          </a:p>
          <a:p>
            <a:endParaRPr lang="en-US" dirty="0" smtClean="0"/>
          </a:p>
          <a:p>
            <a:r>
              <a:rPr lang="en-US" dirty="0" smtClean="0"/>
              <a:t>For Mode I devices may need location</a:t>
            </a:r>
          </a:p>
          <a:p>
            <a:pPr lvl="1"/>
            <a:r>
              <a:rPr lang="en-US" dirty="0" smtClean="0"/>
              <a:t>Can’t relay availability info without means to “ensure that each device is operating within the parameters for its particular location”  [FCC 10-174 page 22]</a:t>
            </a:r>
          </a:p>
          <a:p>
            <a:pPr lvl="1"/>
            <a:endParaRPr lang="en-US" dirty="0" smtClean="0"/>
          </a:p>
          <a:p>
            <a:r>
              <a:rPr lang="en-US" dirty="0" smtClean="0"/>
              <a:t>Other regional regulations expected to be similar to FCC </a:t>
            </a:r>
          </a:p>
          <a:p>
            <a:endParaRPr lang="en-US" dirty="0" smtClean="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4</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GPS + Localization</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GPS does the job where it works</a:t>
            </a:r>
          </a:p>
          <a:p>
            <a:r>
              <a:rPr lang="en-US" dirty="0" smtClean="0"/>
              <a:t>GPS not 100% available such as indoors, urban canyons</a:t>
            </a:r>
          </a:p>
          <a:p>
            <a:r>
              <a:rPr lang="en-US" dirty="0" smtClean="0"/>
              <a:t>Localization based on TVWS signals can provide location where GPS not available</a:t>
            </a:r>
          </a:p>
          <a:p>
            <a:r>
              <a:rPr lang="en-US" dirty="0" smtClean="0"/>
              <a:t>Allows simple low cost devices </a:t>
            </a:r>
          </a:p>
          <a:p>
            <a:r>
              <a:rPr lang="en-US" dirty="0" smtClean="0"/>
              <a:t>Potential power saving in low power devices</a:t>
            </a:r>
          </a:p>
          <a:p>
            <a:endParaRPr lang="en-US" dirty="0" smtClean="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5</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pic>
        <p:nvPicPr>
          <p:cNvPr id="7" name="Picture 2" descr="http://t0.gstatic.com/images?q=tbn:ANd9GcSVMb7K8euhLsX9hH1zHAQGMyob4y0wlZdxQhwv3EpzXn1IlF1XtQ"/>
          <p:cNvPicPr>
            <a:picLocks noChangeAspect="1" noChangeArrowheads="1"/>
          </p:cNvPicPr>
          <p:nvPr/>
        </p:nvPicPr>
        <p:blipFill>
          <a:blip r:embed="rId3"/>
          <a:srcRect/>
          <a:stretch>
            <a:fillRect/>
          </a:stretch>
        </p:blipFill>
        <p:spPr bwMode="auto">
          <a:xfrm>
            <a:off x="304800" y="685800"/>
            <a:ext cx="1684160" cy="1676400"/>
          </a:xfrm>
          <a:prstGeom prst="rect">
            <a:avLst/>
          </a:prstGeom>
          <a:noFill/>
        </p:spPr>
      </p:pic>
      <p:pic>
        <p:nvPicPr>
          <p:cNvPr id="11265" name="Picture 1"/>
          <p:cNvPicPr>
            <a:picLocks noChangeAspect="1" noChangeArrowheads="1"/>
          </p:cNvPicPr>
          <p:nvPr/>
        </p:nvPicPr>
        <p:blipFill>
          <a:blip r:embed="rId4"/>
          <a:srcRect/>
          <a:stretch>
            <a:fillRect/>
          </a:stretch>
        </p:blipFill>
        <p:spPr bwMode="auto">
          <a:xfrm>
            <a:off x="7086600" y="685800"/>
            <a:ext cx="1752600" cy="161558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Ranging Applications</a:t>
            </a:r>
            <a:endParaRPr lang="en-US" dirty="0"/>
          </a:p>
        </p:txBody>
      </p:sp>
      <p:sp>
        <p:nvSpPr>
          <p:cNvPr id="3" name="Content Placeholder 2"/>
          <p:cNvSpPr>
            <a:spLocks noGrp="1"/>
          </p:cNvSpPr>
          <p:nvPr>
            <p:ph idx="1"/>
          </p:nvPr>
        </p:nvSpPr>
        <p:spPr/>
        <p:txBody>
          <a:bodyPr>
            <a:normAutofit/>
          </a:bodyPr>
          <a:lstStyle/>
          <a:p>
            <a:r>
              <a:rPr lang="en-US" dirty="0" smtClean="0"/>
              <a:t>For fixed devices, can simplify install and provisioning (less skill required)</a:t>
            </a:r>
          </a:p>
          <a:p>
            <a:endParaRPr lang="en-US" dirty="0" smtClean="0"/>
          </a:p>
          <a:p>
            <a:r>
              <a:rPr lang="en-US" dirty="0" smtClean="0"/>
              <a:t>Mode II devices expected to be mobile</a:t>
            </a:r>
          </a:p>
          <a:p>
            <a:endParaRPr lang="en-US" dirty="0" smtClean="0"/>
          </a:p>
          <a:p>
            <a:r>
              <a:rPr lang="en-US" dirty="0" smtClean="0"/>
              <a:t>Mode I devices in a mesh</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6</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Ranging Applications</a:t>
            </a:r>
            <a:endParaRPr lang="en-US" dirty="0"/>
          </a:p>
        </p:txBody>
      </p:sp>
      <p:sp>
        <p:nvSpPr>
          <p:cNvPr id="3" name="Content Placeholder 2"/>
          <p:cNvSpPr>
            <a:spLocks noGrp="1"/>
          </p:cNvSpPr>
          <p:nvPr>
            <p:ph idx="1"/>
          </p:nvPr>
        </p:nvSpPr>
        <p:spPr/>
        <p:txBody>
          <a:bodyPr>
            <a:normAutofit/>
          </a:bodyPr>
          <a:lstStyle/>
          <a:p>
            <a:r>
              <a:rPr lang="en-US" dirty="0" smtClean="0"/>
              <a:t>Locating and tracking</a:t>
            </a:r>
          </a:p>
          <a:p>
            <a:pPr lvl="1"/>
            <a:r>
              <a:rPr lang="en-US" dirty="0" smtClean="0"/>
              <a:t>TVWS frequencies good for in-building performance (RF penetration)</a:t>
            </a:r>
            <a:endParaRPr lang="en-US" dirty="0" smtClean="0">
              <a:solidFill>
                <a:srgbClr val="FF0000"/>
              </a:solidFill>
            </a:endParaRPr>
          </a:p>
          <a:p>
            <a:r>
              <a:rPr lang="en-US" dirty="0" smtClean="0"/>
              <a:t>Typical Wireless Sensor Network applications can achieve +/- 50m with &lt; 5MHz bandwidth</a:t>
            </a:r>
          </a:p>
          <a:p>
            <a:r>
              <a:rPr lang="en-US" dirty="0" smtClean="0"/>
              <a:t>[add references]</a:t>
            </a:r>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7</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 from Range</a:t>
            </a:r>
            <a:endParaRPr lang="en-US" dirty="0"/>
          </a:p>
        </p:txBody>
      </p:sp>
      <p:sp>
        <p:nvSpPr>
          <p:cNvPr id="3" name="Content Placeholder 2"/>
          <p:cNvSpPr>
            <a:spLocks noGrp="1"/>
          </p:cNvSpPr>
          <p:nvPr>
            <p:ph idx="1"/>
          </p:nvPr>
        </p:nvSpPr>
        <p:spPr>
          <a:xfrm>
            <a:off x="685800" y="1752600"/>
            <a:ext cx="4800600" cy="4419600"/>
          </a:xfrm>
        </p:spPr>
        <p:txBody>
          <a:bodyPr>
            <a:normAutofit fontScale="85000" lnSpcReduction="10000"/>
          </a:bodyPr>
          <a:lstStyle/>
          <a:p>
            <a:r>
              <a:rPr lang="en-US" dirty="0" smtClean="0"/>
              <a:t>Determine Relative location:  </a:t>
            </a:r>
          </a:p>
          <a:p>
            <a:pPr>
              <a:buNone/>
            </a:pPr>
            <a:r>
              <a:rPr lang="en-US" dirty="0" smtClean="0"/>
              <a:t>	Devices relative to each other in local reference</a:t>
            </a:r>
          </a:p>
          <a:p>
            <a:r>
              <a:rPr lang="en-US" dirty="0" smtClean="0"/>
              <a:t>Geo-position: known point on earth (earth reference)</a:t>
            </a:r>
          </a:p>
          <a:p>
            <a:pPr lvl="1"/>
            <a:r>
              <a:rPr lang="en-US" dirty="0" smtClean="0"/>
              <a:t>Needed for database access ±50m</a:t>
            </a:r>
          </a:p>
          <a:p>
            <a:pPr lvl="1"/>
            <a:r>
              <a:rPr lang="en-US" dirty="0" smtClean="0"/>
              <a:t>Can be resolved when one or more participating devices at known location</a:t>
            </a:r>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8</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pic>
        <p:nvPicPr>
          <p:cNvPr id="6145" name="Picture 1"/>
          <p:cNvPicPr>
            <a:picLocks noChangeAspect="1" noChangeArrowheads="1"/>
          </p:cNvPicPr>
          <p:nvPr/>
        </p:nvPicPr>
        <p:blipFill>
          <a:blip r:embed="rId2"/>
          <a:srcRect/>
          <a:stretch>
            <a:fillRect/>
          </a:stretch>
        </p:blipFill>
        <p:spPr bwMode="auto">
          <a:xfrm>
            <a:off x="5410200" y="1676400"/>
            <a:ext cx="3429000" cy="316093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ranging methods suitable to TVWS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Time of flight ranging methods</a:t>
            </a:r>
          </a:p>
          <a:p>
            <a:pPr lvl="1"/>
            <a:r>
              <a:rPr lang="en-US" dirty="0" smtClean="0"/>
              <a:t>One-way TOF measurement</a:t>
            </a:r>
          </a:p>
          <a:p>
            <a:pPr lvl="2"/>
            <a:r>
              <a:rPr lang="en-US" dirty="0" smtClean="0"/>
              <a:t>All devices tightly synchronized</a:t>
            </a:r>
          </a:p>
          <a:p>
            <a:pPr lvl="1"/>
            <a:r>
              <a:rPr lang="en-US" dirty="0" smtClean="0"/>
              <a:t>Round-trip (2-way) </a:t>
            </a:r>
          </a:p>
          <a:p>
            <a:pPr lvl="2"/>
            <a:r>
              <a:rPr lang="en-US" dirty="0" smtClean="0"/>
              <a:t>Absolute synchronization of devices not needed</a:t>
            </a:r>
          </a:p>
          <a:p>
            <a:pPr lvl="2"/>
            <a:endParaRPr lang="en-US" dirty="0" smtClean="0"/>
          </a:p>
          <a:p>
            <a:r>
              <a:rPr lang="en-US" dirty="0" smtClean="0"/>
              <a:t>Signal strength methods</a:t>
            </a:r>
          </a:p>
          <a:p>
            <a:pPr lvl="1"/>
            <a:r>
              <a:rPr lang="en-US" dirty="0" smtClean="0"/>
              <a:t>Inaccuracies do to fading, interference</a:t>
            </a:r>
          </a:p>
          <a:p>
            <a:pPr lvl="1"/>
            <a:r>
              <a:rPr lang="en-US" dirty="0" smtClean="0"/>
              <a:t>Good for proximity detection and where propagation characteristics well known</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r>
              <a:rPr lang="en-US" smtClean="0"/>
              <a:t>Slide </a:t>
            </a:r>
            <a:fld id="{0D1C9393-7F77-4C7B-9090-698DFA5CDC01}" type="slidenum">
              <a:rPr lang="en-US" smtClean="0"/>
              <a:pPr/>
              <a:t>9</a:t>
            </a:fld>
            <a:endParaRPr lang="en-US"/>
          </a:p>
        </p:txBody>
      </p:sp>
      <p:sp>
        <p:nvSpPr>
          <p:cNvPr id="5" name="Footer Placeholder 4"/>
          <p:cNvSpPr>
            <a:spLocks noGrp="1"/>
          </p:cNvSpPr>
          <p:nvPr>
            <p:ph type="ftr" sz="quarter" idx="3"/>
          </p:nvPr>
        </p:nvSpPr>
        <p:spPr/>
        <p:txBody>
          <a:bodyPr/>
          <a:lstStyle/>
          <a:p>
            <a:pPr>
              <a:defRPr/>
            </a:pPr>
            <a:r>
              <a:rPr lang="de-DE" smtClean="0"/>
              <a:t>B. Rolfe, C. Seibert, G. Flammer</a:t>
            </a:r>
            <a:endParaRPr lang="en-US" dirty="0"/>
          </a:p>
        </p:txBody>
      </p:sp>
      <p:sp>
        <p:nvSpPr>
          <p:cNvPr id="6" name="Date Placeholder 5"/>
          <p:cNvSpPr>
            <a:spLocks noGrp="1"/>
          </p:cNvSpPr>
          <p:nvPr>
            <p:ph type="dt" sz="half" idx="10"/>
          </p:nvPr>
        </p:nvSpPr>
        <p:spPr/>
        <p:txBody>
          <a:bodyPr/>
          <a:lstStyle/>
          <a:p>
            <a:pPr>
              <a:defRPr/>
            </a:pPr>
            <a:r>
              <a:rPr lang="en-US" smtClean="0"/>
              <a:t>&lt;March 2012&gt;</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10468</TotalTime>
  <Words>994</Words>
  <Application>Microsoft Office PowerPoint</Application>
  <PresentationFormat>On-screen Show (4:3)</PresentationFormat>
  <Paragraphs>168</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RF Localization in TVWS</vt:lpstr>
      <vt:lpstr>Background</vt:lpstr>
      <vt:lpstr>Location requirements for FCC TVBD</vt:lpstr>
      <vt:lpstr>GPS + Localization</vt:lpstr>
      <vt:lpstr>RF Ranging Applications</vt:lpstr>
      <vt:lpstr>RF Ranging Applications</vt:lpstr>
      <vt:lpstr>Position from Range</vt:lpstr>
      <vt:lpstr>RF ranging methods suitable to TVWS</vt:lpstr>
      <vt:lpstr>Time of Flight Considerations</vt:lpstr>
      <vt:lpstr>Performance Factors</vt:lpstr>
      <vt:lpstr>Conclusions</vt:lpstr>
      <vt:lpstr>References and links</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 Ranging in TVWS</dc:title>
  <dc:subject>RF Ranging for 4TV</dc:subject>
  <dc:creator>Ben Rolfe</dc:creator>
  <dc:description>&lt;15-11-zzzz-00-004k&gt;</dc:description>
  <cp:lastModifiedBy>Cristina Seibert</cp:lastModifiedBy>
  <cp:revision>405</cp:revision>
  <cp:lastPrinted>1998-02-10T13:28:06Z</cp:lastPrinted>
  <dcterms:created xsi:type="dcterms:W3CDTF">2009-07-12T16:25:16Z</dcterms:created>
  <dcterms:modified xsi:type="dcterms:W3CDTF">2012-03-15T21:35:25Z</dcterms:modified>
</cp:coreProperties>
</file>