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56" r:id="rId4"/>
    <p:sldId id="260" r:id="rId5"/>
    <p:sldId id="261" r:id="rId6"/>
    <p:sldId id="26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802.15-15-12-0162-00-0009</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1EB4129-4CEF-46FA-B143-86CBEF90AD9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802.15-15-12-0162-00-0009</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AA13A8C8-8305-418B-BBF2-AE5F2AEFB38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802.15-15-12-0162-00-0009</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AA13A8C8-8305-418B-BBF2-AE5F2AEFB38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802.15-15-12-0162-00-0009</a:t>
            </a:r>
            <a:endParaRPr lang="en-US"/>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B748BB67-5805-4CFD-B9CE-7F2CE66DE14E}"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en-US"/>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napsautt.</a:t>
            </a:r>
            <a:endParaRPr lang="en-US"/>
          </a:p>
        </p:txBody>
      </p:sp>
      <p:sp>
        <p:nvSpPr>
          <p:cNvPr id="4" name="Päivämäärän paikkamerkki 3"/>
          <p:cNvSpPr>
            <a:spLocks noGrp="1"/>
          </p:cNvSpPr>
          <p:nvPr>
            <p:ph type="dt" sz="half" idx="10"/>
          </p:nvPr>
        </p:nvSpPr>
        <p:spPr/>
        <p:txBody>
          <a:bodyPr/>
          <a:lstStyle>
            <a:lvl1pPr>
              <a:defRPr/>
            </a:lvl1pPr>
          </a:lstStyle>
          <a:p>
            <a:r>
              <a:rPr lang="fi-FI" smtClean="0"/>
              <a:t>March 2012</a:t>
            </a:r>
            <a:endParaRPr lang="en-US"/>
          </a:p>
        </p:txBody>
      </p:sp>
      <p:sp>
        <p:nvSpPr>
          <p:cNvPr id="5" name="Alatunnisteen paikkamerkki 4"/>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lvl1pPr>
              <a:defRPr/>
            </a:lvl1pPr>
          </a:lstStyle>
          <a:p>
            <a:r>
              <a:rPr lang="en-US"/>
              <a:t>Slide </a:t>
            </a:r>
            <a:fld id="{970B3FA5-6D79-4322-85EB-BBEBC6ADFBA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Päivämäärän paikkamerkki 3"/>
          <p:cNvSpPr>
            <a:spLocks noGrp="1"/>
          </p:cNvSpPr>
          <p:nvPr>
            <p:ph type="dt" sz="half" idx="10"/>
          </p:nvPr>
        </p:nvSpPr>
        <p:spPr/>
        <p:txBody>
          <a:bodyPr/>
          <a:lstStyle>
            <a:lvl1pPr>
              <a:defRPr/>
            </a:lvl1pPr>
          </a:lstStyle>
          <a:p>
            <a:r>
              <a:rPr lang="fi-FI" smtClean="0"/>
              <a:t>March 2012</a:t>
            </a:r>
            <a:endParaRPr lang="en-US"/>
          </a:p>
        </p:txBody>
      </p:sp>
      <p:sp>
        <p:nvSpPr>
          <p:cNvPr id="5" name="Alatunnisteen paikkamerkki 4"/>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lvl1pPr>
              <a:defRPr/>
            </a:lvl1pPr>
          </a:lstStyle>
          <a:p>
            <a:r>
              <a:rPr lang="en-US"/>
              <a:t>Slide </a:t>
            </a:r>
            <a:fld id="{0825A6A1-3BB4-4CAA-9BBC-7B923942B67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15100" y="685800"/>
            <a:ext cx="1943100" cy="5410200"/>
          </a:xfrm>
        </p:spPr>
        <p:txBody>
          <a:bodyPr vert="eaVert"/>
          <a:lstStyle/>
          <a:p>
            <a:r>
              <a:rPr lang="fi-FI" smtClean="0"/>
              <a:t>Muokkaa perustyyl. napsautt.</a:t>
            </a:r>
            <a:endParaRPr lang="en-US"/>
          </a:p>
        </p:txBody>
      </p:sp>
      <p:sp>
        <p:nvSpPr>
          <p:cNvPr id="3" name="Pystysuoran tekstin paikkamerkki 2"/>
          <p:cNvSpPr>
            <a:spLocks noGrp="1"/>
          </p:cNvSpPr>
          <p:nvPr>
            <p:ph type="body" orient="vert" idx="1"/>
          </p:nvPr>
        </p:nvSpPr>
        <p:spPr>
          <a:xfrm>
            <a:off x="685800" y="685800"/>
            <a:ext cx="5676900" cy="54102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Päivämäärän paikkamerkki 3"/>
          <p:cNvSpPr>
            <a:spLocks noGrp="1"/>
          </p:cNvSpPr>
          <p:nvPr>
            <p:ph type="dt" sz="half" idx="10"/>
          </p:nvPr>
        </p:nvSpPr>
        <p:spPr/>
        <p:txBody>
          <a:bodyPr/>
          <a:lstStyle>
            <a:lvl1pPr>
              <a:defRPr/>
            </a:lvl1pPr>
          </a:lstStyle>
          <a:p>
            <a:r>
              <a:rPr lang="fi-FI" smtClean="0"/>
              <a:t>March 2012</a:t>
            </a:r>
            <a:endParaRPr lang="en-US"/>
          </a:p>
        </p:txBody>
      </p:sp>
      <p:sp>
        <p:nvSpPr>
          <p:cNvPr id="5" name="Alatunnisteen paikkamerkki 4"/>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lvl1pPr>
              <a:defRPr/>
            </a:lvl1pPr>
          </a:lstStyle>
          <a:p>
            <a:r>
              <a:rPr lang="en-US"/>
              <a:t>Slide </a:t>
            </a:r>
            <a:fld id="{6424FB6F-2D9F-4F57-AA23-6217E60EC88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Päivämäärän paikkamerkki 3"/>
          <p:cNvSpPr>
            <a:spLocks noGrp="1"/>
          </p:cNvSpPr>
          <p:nvPr>
            <p:ph type="dt" sz="half" idx="10"/>
          </p:nvPr>
        </p:nvSpPr>
        <p:spPr/>
        <p:txBody>
          <a:bodyPr/>
          <a:lstStyle>
            <a:lvl1pPr>
              <a:defRPr/>
            </a:lvl1pPr>
          </a:lstStyle>
          <a:p>
            <a:r>
              <a:rPr lang="fi-FI" smtClean="0"/>
              <a:t>March 2012</a:t>
            </a:r>
            <a:endParaRPr lang="en-US"/>
          </a:p>
        </p:txBody>
      </p:sp>
      <p:sp>
        <p:nvSpPr>
          <p:cNvPr id="5" name="Alatunnisteen paikkamerkki 4"/>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lvl1pPr>
              <a:defRPr/>
            </a:lvl1pPr>
          </a:lstStyle>
          <a:p>
            <a:r>
              <a:rPr lang="en-US"/>
              <a:t>Slide </a:t>
            </a:r>
            <a:fld id="{51F74650-A0A8-42F8-AB4F-A1CB06B6660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en-US"/>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lvl1pPr>
              <a:defRPr/>
            </a:lvl1pPr>
          </a:lstStyle>
          <a:p>
            <a:r>
              <a:rPr lang="fi-FI" smtClean="0"/>
              <a:t>March 2012</a:t>
            </a:r>
            <a:endParaRPr lang="en-US"/>
          </a:p>
        </p:txBody>
      </p:sp>
      <p:sp>
        <p:nvSpPr>
          <p:cNvPr id="5" name="Alatunnisteen paikkamerkki 4"/>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lvl1pPr>
              <a:defRPr/>
            </a:lvl1pPr>
          </a:lstStyle>
          <a:p>
            <a:r>
              <a:rPr lang="en-US"/>
              <a:t>Slide </a:t>
            </a:r>
            <a:fld id="{66CFCBD6-DBE6-4D0C-8BAF-1C3B660C232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Sisällön paikkamerkk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Päivämäärän paikkamerkki 4"/>
          <p:cNvSpPr>
            <a:spLocks noGrp="1"/>
          </p:cNvSpPr>
          <p:nvPr>
            <p:ph type="dt" sz="half" idx="10"/>
          </p:nvPr>
        </p:nvSpPr>
        <p:spPr/>
        <p:txBody>
          <a:bodyPr/>
          <a:lstStyle>
            <a:lvl1pPr>
              <a:defRPr/>
            </a:lvl1pPr>
          </a:lstStyle>
          <a:p>
            <a:r>
              <a:rPr lang="fi-FI" smtClean="0"/>
              <a:t>March 2012</a:t>
            </a:r>
            <a:endParaRPr lang="en-US"/>
          </a:p>
        </p:txBody>
      </p:sp>
      <p:sp>
        <p:nvSpPr>
          <p:cNvPr id="6" name="Alatunnisteen paikkamerkki 5"/>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7" name="Dian numeron paikkamerkki 6"/>
          <p:cNvSpPr>
            <a:spLocks noGrp="1"/>
          </p:cNvSpPr>
          <p:nvPr>
            <p:ph type="sldNum" sz="quarter" idx="12"/>
          </p:nvPr>
        </p:nvSpPr>
        <p:spPr/>
        <p:txBody>
          <a:bodyPr/>
          <a:lstStyle>
            <a:lvl1pPr>
              <a:defRPr/>
            </a:lvl1pPr>
          </a:lstStyle>
          <a:p>
            <a:r>
              <a:rPr lang="en-US"/>
              <a:t>Slide </a:t>
            </a:r>
            <a:fld id="{5C9C0D03-1A53-47CF-AA11-09E2F1B8560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en-US"/>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Päivämäärän paikkamerkki 6"/>
          <p:cNvSpPr>
            <a:spLocks noGrp="1"/>
          </p:cNvSpPr>
          <p:nvPr>
            <p:ph type="dt" sz="half" idx="10"/>
          </p:nvPr>
        </p:nvSpPr>
        <p:spPr/>
        <p:txBody>
          <a:bodyPr/>
          <a:lstStyle>
            <a:lvl1pPr>
              <a:defRPr/>
            </a:lvl1pPr>
          </a:lstStyle>
          <a:p>
            <a:r>
              <a:rPr lang="fi-FI" smtClean="0"/>
              <a:t>March 2012</a:t>
            </a:r>
            <a:endParaRPr lang="en-US"/>
          </a:p>
        </p:txBody>
      </p:sp>
      <p:sp>
        <p:nvSpPr>
          <p:cNvPr id="8" name="Alatunnisteen paikkamerkki 7"/>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9" name="Dian numeron paikkamerkki 8"/>
          <p:cNvSpPr>
            <a:spLocks noGrp="1"/>
          </p:cNvSpPr>
          <p:nvPr>
            <p:ph type="sldNum" sz="quarter" idx="12"/>
          </p:nvPr>
        </p:nvSpPr>
        <p:spPr/>
        <p:txBody>
          <a:bodyPr/>
          <a:lstStyle>
            <a:lvl1pPr>
              <a:defRPr/>
            </a:lvl1pPr>
          </a:lstStyle>
          <a:p>
            <a:r>
              <a:rPr lang="en-US"/>
              <a:t>Slide </a:t>
            </a:r>
            <a:fld id="{C4D9066B-2DCA-40E3-99E9-655B7E5E010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Päivämäärän paikkamerkki 2"/>
          <p:cNvSpPr>
            <a:spLocks noGrp="1"/>
          </p:cNvSpPr>
          <p:nvPr>
            <p:ph type="dt" sz="half" idx="10"/>
          </p:nvPr>
        </p:nvSpPr>
        <p:spPr/>
        <p:txBody>
          <a:bodyPr/>
          <a:lstStyle>
            <a:lvl1pPr>
              <a:defRPr/>
            </a:lvl1pPr>
          </a:lstStyle>
          <a:p>
            <a:r>
              <a:rPr lang="fi-FI" smtClean="0"/>
              <a:t>March 2012</a:t>
            </a:r>
            <a:endParaRPr lang="en-US"/>
          </a:p>
        </p:txBody>
      </p:sp>
      <p:sp>
        <p:nvSpPr>
          <p:cNvPr id="4" name="Alatunnisteen paikkamerkki 3"/>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5" name="Dian numeron paikkamerkki 4"/>
          <p:cNvSpPr>
            <a:spLocks noGrp="1"/>
          </p:cNvSpPr>
          <p:nvPr>
            <p:ph type="sldNum" sz="quarter" idx="12"/>
          </p:nvPr>
        </p:nvSpPr>
        <p:spPr/>
        <p:txBody>
          <a:bodyPr/>
          <a:lstStyle>
            <a:lvl1pPr>
              <a:defRPr/>
            </a:lvl1pPr>
          </a:lstStyle>
          <a:p>
            <a:r>
              <a:rPr lang="en-US"/>
              <a:t>Slide </a:t>
            </a:r>
            <a:fld id="{C7D98AAB-4B1B-471A-AFF4-3946122191B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lvl1pPr>
              <a:defRPr/>
            </a:lvl1pPr>
          </a:lstStyle>
          <a:p>
            <a:r>
              <a:rPr lang="fi-FI" dirty="0" err="1" smtClean="0"/>
              <a:t>March</a:t>
            </a:r>
            <a:r>
              <a:rPr lang="fi-FI" dirty="0" smtClean="0"/>
              <a:t> 2012</a:t>
            </a:r>
            <a:endParaRPr lang="en-US" dirty="0"/>
          </a:p>
        </p:txBody>
      </p:sp>
      <p:sp>
        <p:nvSpPr>
          <p:cNvPr id="3" name="Alatunnisteen paikkamerkki 2"/>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4" name="Dian numeron paikkamerkki 3"/>
          <p:cNvSpPr>
            <a:spLocks noGrp="1"/>
          </p:cNvSpPr>
          <p:nvPr>
            <p:ph type="sldNum" sz="quarter" idx="12"/>
          </p:nvPr>
        </p:nvSpPr>
        <p:spPr/>
        <p:txBody>
          <a:bodyPr/>
          <a:lstStyle>
            <a:lvl1pPr>
              <a:defRPr/>
            </a:lvl1pPr>
          </a:lstStyle>
          <a:p>
            <a:r>
              <a:rPr lang="en-US"/>
              <a:t>Slide </a:t>
            </a:r>
            <a:fld id="{84845EC4-B8F3-4A05-AD31-474F812609E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en-US"/>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lvl1pPr>
              <a:defRPr/>
            </a:lvl1pPr>
          </a:lstStyle>
          <a:p>
            <a:r>
              <a:rPr lang="fi-FI" smtClean="0"/>
              <a:t>March 2012</a:t>
            </a:r>
            <a:endParaRPr lang="en-US"/>
          </a:p>
        </p:txBody>
      </p:sp>
      <p:sp>
        <p:nvSpPr>
          <p:cNvPr id="6" name="Alatunnisteen paikkamerkki 5"/>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7" name="Dian numeron paikkamerkki 6"/>
          <p:cNvSpPr>
            <a:spLocks noGrp="1"/>
          </p:cNvSpPr>
          <p:nvPr>
            <p:ph type="sldNum" sz="quarter" idx="12"/>
          </p:nvPr>
        </p:nvSpPr>
        <p:spPr/>
        <p:txBody>
          <a:bodyPr/>
          <a:lstStyle>
            <a:lvl1pPr>
              <a:defRPr/>
            </a:lvl1pPr>
          </a:lstStyle>
          <a:p>
            <a:r>
              <a:rPr lang="en-US"/>
              <a:t>Slide </a:t>
            </a:r>
            <a:fld id="{B07165F0-975C-41C7-AA7F-667D8FC8B48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en-US"/>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lvl1pPr>
              <a:defRPr/>
            </a:lvl1pPr>
          </a:lstStyle>
          <a:p>
            <a:r>
              <a:rPr lang="fi-FI" smtClean="0"/>
              <a:t>March 2012</a:t>
            </a:r>
            <a:endParaRPr lang="en-US"/>
          </a:p>
        </p:txBody>
      </p:sp>
      <p:sp>
        <p:nvSpPr>
          <p:cNvPr id="6" name="Alatunnisteen paikkamerkki 5"/>
          <p:cNvSpPr>
            <a:spLocks noGrp="1"/>
          </p:cNvSpPr>
          <p:nvPr>
            <p:ph type="ftr" sz="quarter" idx="11"/>
          </p:nvPr>
        </p:nvSpPr>
        <p:spPr/>
        <p:txBody>
          <a:bodyPr/>
          <a:lstStyle>
            <a:lvl1pPr>
              <a:defRPr/>
            </a:lvl1pPr>
          </a:lstStyle>
          <a:p>
            <a:r>
              <a:rPr lang="en-US" smtClean="0"/>
              <a:t>Jani Pellikka, Andrei Gurtov (University of Oulu)</a:t>
            </a:r>
            <a:endParaRPr lang="en-US"/>
          </a:p>
        </p:txBody>
      </p:sp>
      <p:sp>
        <p:nvSpPr>
          <p:cNvPr id="7" name="Dian numeron paikkamerkki 6"/>
          <p:cNvSpPr>
            <a:spLocks noGrp="1"/>
          </p:cNvSpPr>
          <p:nvPr>
            <p:ph type="sldNum" sz="quarter" idx="12"/>
          </p:nvPr>
        </p:nvSpPr>
        <p:spPr/>
        <p:txBody>
          <a:bodyPr/>
          <a:lstStyle>
            <a:lvl1pPr>
              <a:defRPr/>
            </a:lvl1pPr>
          </a:lstStyle>
          <a:p>
            <a:r>
              <a:rPr lang="en-US"/>
              <a:t>Slide </a:t>
            </a:r>
            <a:fld id="{49E946E7-D78D-4612-A92E-5AC2739D2D5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fi-FI" smtClean="0"/>
              <a:t>Muokkaa perustyyl. napsautt.</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fi-FI" smtClean="0"/>
              <a:t>March 2012</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Jani Pellikka, Andrei Gurtov (University of Oulu)</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0DF8FCA-6B02-4E89-BEEA-A6413A76A3FA}" type="slidenum">
              <a:rPr lang="en-US"/>
              <a:pPr/>
              <a:t>‹#›</a:t>
            </a:fld>
            <a:endParaRPr lang="en-US"/>
          </a:p>
        </p:txBody>
      </p:sp>
      <p:sp>
        <p:nvSpPr>
          <p:cNvPr id="1031" name="Rectangle 7"/>
          <p:cNvSpPr>
            <a:spLocks noChangeArrowheads="1"/>
          </p:cNvSpPr>
          <p:nvPr/>
        </p:nvSpPr>
        <p:spPr bwMode="auto">
          <a:xfrm>
            <a:off x="4495800" y="178713"/>
            <a:ext cx="3962400" cy="430887"/>
          </a:xfrm>
          <a:prstGeom prst="rect">
            <a:avLst/>
          </a:prstGeom>
          <a:noFill/>
          <a:ln w="9525">
            <a:noFill/>
            <a:miter lim="800000"/>
            <a:headEnd/>
            <a:tailEnd/>
          </a:ln>
          <a:effectLst/>
        </p:spPr>
        <p:txBody>
          <a:bodyPr lIns="0" tIns="0" rIns="0" bIns="0" anchor="b">
            <a:spAutoFit/>
          </a:bodyPr>
          <a:lstStyle/>
          <a:p>
            <a:pPr lvl="4" algn="r"/>
            <a:r>
              <a:rPr lang="en-US" sz="1400" b="1" dirty="0"/>
              <a:t>doc.: IEEE </a:t>
            </a:r>
            <a:r>
              <a:rPr lang="en-US" sz="1400" b="1" dirty="0" smtClean="0"/>
              <a:t>802.15-15-12-0162-00-0009</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1"/>
          <p:cNvSpPr>
            <a:spLocks noGrp="1"/>
          </p:cNvSpPr>
          <p:nvPr>
            <p:ph type="dt" sz="half" idx="10"/>
          </p:nvPr>
        </p:nvSpPr>
        <p:spPr>
          <a:xfrm>
            <a:off x="685800" y="378281"/>
            <a:ext cx="1600200" cy="215444"/>
          </a:xfrm>
        </p:spPr>
        <p:txBody>
          <a:bodyPr/>
          <a:lstStyle/>
          <a:p>
            <a:r>
              <a:rPr lang="fi-FI" smtClean="0"/>
              <a:t>March 2012</a:t>
            </a:r>
            <a:endParaRPr lang="en-US" dirty="0"/>
          </a:p>
        </p:txBody>
      </p:sp>
      <p:sp>
        <p:nvSpPr>
          <p:cNvPr id="5" name="Alatunnisteen paikkamerkki 2"/>
          <p:cNvSpPr>
            <a:spLocks noGrp="1"/>
          </p:cNvSpPr>
          <p:nvPr>
            <p:ph type="ftr" sz="quarter" idx="11"/>
          </p:nvPr>
        </p:nvSpPr>
        <p:spPr>
          <a:xfrm>
            <a:off x="5486400" y="6475413"/>
            <a:ext cx="3124200" cy="184666"/>
          </a:xfrm>
        </p:spPr>
        <p:txBody>
          <a:bodyPr/>
          <a:lstStyle/>
          <a:p>
            <a:r>
              <a:rPr lang="en-US" dirty="0" smtClean="0"/>
              <a:t>Jani Pellikka, Andrei Gurtov (University of Oulu)</a:t>
            </a:r>
            <a:endParaRPr lang="en-US" dirty="0"/>
          </a:p>
        </p:txBody>
      </p:sp>
      <p:sp>
        <p:nvSpPr>
          <p:cNvPr id="6" name="Dian numeron paikkamerkki 3"/>
          <p:cNvSpPr>
            <a:spLocks noGrp="1"/>
          </p:cNvSpPr>
          <p:nvPr>
            <p:ph type="sldNum" sz="quarter" idx="12"/>
          </p:nvPr>
        </p:nvSpPr>
        <p:spPr/>
        <p:txBody>
          <a:bodyPr/>
          <a:lstStyle/>
          <a:p>
            <a:r>
              <a:rPr lang="en-US" dirty="0"/>
              <a:t>Slide </a:t>
            </a:r>
            <a:fld id="{41B2B116-9C8F-4E84-BFAE-818280F2D953}" type="slidenum">
              <a:rPr lang="en-US"/>
              <a:pPr/>
              <a:t>1</a:t>
            </a:fld>
            <a:endParaRPr lang="en-US" dirty="0"/>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Implicit Certificate scheme in Host Identity Protocol (HIP) Diet Exchange (DEX) for the Fast Initial Authentication (FIA) use</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15 March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Jani Pellikka, Andrei Gurtov (University of Oulu)</a:t>
            </a:r>
          </a:p>
          <a:p>
            <a:r>
              <a:rPr lang="en-US" sz="1600" dirty="0" smtClean="0">
                <a:solidFill>
                  <a:schemeClr val="tx2"/>
                </a:solidFill>
              </a:rPr>
              <a:t>Address: Erkki Koiso-Kanttilan katu 3, 90570 Oulu, Finland</a:t>
            </a:r>
          </a:p>
          <a:p>
            <a:r>
              <a:rPr lang="en-US" sz="1600" dirty="0" smtClean="0">
                <a:solidFill>
                  <a:schemeClr val="tx2"/>
                </a:solidFill>
              </a:rPr>
              <a:t>Voice:</a:t>
            </a:r>
            <a:r>
              <a:rPr lang="de-DE" sz="1600" dirty="0"/>
              <a:t> </a:t>
            </a:r>
            <a:r>
              <a:rPr lang="de-DE" sz="1600" dirty="0" smtClean="0"/>
              <a:t>+358 </a:t>
            </a:r>
            <a:r>
              <a:rPr lang="de-DE" sz="1600" dirty="0"/>
              <a:t>8 553 1011</a:t>
            </a:r>
            <a:r>
              <a:rPr lang="en-US" sz="1600" dirty="0" smtClean="0">
                <a:solidFill>
                  <a:schemeClr val="tx2"/>
                </a:solidFill>
              </a:rPr>
              <a:t>, </a:t>
            </a:r>
            <a:r>
              <a:rPr lang="en-US" sz="1600" dirty="0">
                <a:solidFill>
                  <a:schemeClr val="tx2"/>
                </a:solidFill>
              </a:rPr>
              <a:t>FAX</a:t>
            </a:r>
            <a:r>
              <a:rPr lang="en-US" sz="1600" dirty="0" smtClean="0">
                <a:solidFill>
                  <a:schemeClr val="tx2"/>
                </a:solidFill>
              </a:rPr>
              <a:t>: </a:t>
            </a:r>
            <a:r>
              <a:rPr lang="fi-FI" sz="1600" dirty="0"/>
              <a:t>+358 8 553 2845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[jpellikk, gurtov]@ee.oulu.fi</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Describes implementing an implicit certificate scheme in HIP DEX for FIA</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be used for discussion within IEEE whether to include the proposed mechanism (described herein) in the 802.15 </a:t>
            </a:r>
            <a:r>
              <a:rPr lang="en-US" sz="1600" dirty="0" smtClean="0">
                <a:solidFill>
                  <a:schemeClr val="tx2"/>
                </a:solidFill>
              </a:rPr>
              <a:t>standard/best current practice.</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r>
              <a:rPr lang="fi-FI" smtClean="0"/>
              <a:t>March 2012</a:t>
            </a:r>
            <a:endParaRPr lang="en-US"/>
          </a:p>
        </p:txBody>
      </p:sp>
      <p:sp>
        <p:nvSpPr>
          <p:cNvPr id="5" name="Alatunnisteen paikkamerkki 4"/>
          <p:cNvSpPr>
            <a:spLocks noGrp="1"/>
          </p:cNvSpPr>
          <p:nvPr>
            <p:ph type="ftr" sz="quarter" idx="11"/>
          </p:nvPr>
        </p:nvSpPr>
        <p:spPr/>
        <p:txBody>
          <a:bodyPr/>
          <a:lstStyle/>
          <a:p>
            <a:r>
              <a:rPr lang="en-US" smtClean="0"/>
              <a:t>Jani Pellikka, Andrei Gurtov (University of Oulu)</a:t>
            </a:r>
            <a:endParaRPr lang="en-US" dirty="0"/>
          </a:p>
        </p:txBody>
      </p:sp>
      <p:sp>
        <p:nvSpPr>
          <p:cNvPr id="6" name="Dian numeron paikkamerkki 5"/>
          <p:cNvSpPr>
            <a:spLocks noGrp="1"/>
          </p:cNvSpPr>
          <p:nvPr>
            <p:ph type="sldNum" sz="quarter" idx="12"/>
          </p:nvPr>
        </p:nvSpPr>
        <p:spPr/>
        <p:txBody>
          <a:bodyPr/>
          <a:lstStyle/>
          <a:p>
            <a:r>
              <a:rPr lang="en-US"/>
              <a:t>Slide </a:t>
            </a:r>
            <a:fld id="{907AAF28-E225-4B5A-AA53-F3D2B34711D9}"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fi-FI" dirty="0" err="1" smtClean="0"/>
              <a:t>Implicit</a:t>
            </a:r>
            <a:r>
              <a:rPr lang="fi-FI" dirty="0" smtClean="0"/>
              <a:t> </a:t>
            </a:r>
            <a:r>
              <a:rPr lang="fi-FI" dirty="0" err="1" smtClean="0"/>
              <a:t>Certificates</a:t>
            </a:r>
            <a:r>
              <a:rPr lang="fi-FI" dirty="0" smtClean="0"/>
              <a:t> in </a:t>
            </a:r>
            <a:r>
              <a:rPr lang="fi-FI" dirty="0" err="1" smtClean="0"/>
              <a:t>Host</a:t>
            </a:r>
            <a:r>
              <a:rPr lang="fi-FI" dirty="0" smtClean="0"/>
              <a:t> </a:t>
            </a:r>
            <a:r>
              <a:rPr lang="fi-FI" dirty="0" err="1" smtClean="0"/>
              <a:t>Identity</a:t>
            </a:r>
            <a:r>
              <a:rPr lang="fi-FI" dirty="0" smtClean="0"/>
              <a:t> </a:t>
            </a:r>
            <a:r>
              <a:rPr lang="fi-FI" dirty="0" err="1" smtClean="0"/>
              <a:t>Protocol</a:t>
            </a:r>
            <a:r>
              <a:rPr lang="fi-FI" dirty="0" smtClean="0"/>
              <a:t> (HIP) </a:t>
            </a:r>
            <a:r>
              <a:rPr lang="fi-FI" dirty="0" err="1" smtClean="0"/>
              <a:t>Diet</a:t>
            </a:r>
            <a:r>
              <a:rPr lang="fi-FI" dirty="0" smtClean="0"/>
              <a:t> Exchange (DEX)</a:t>
            </a:r>
            <a:br>
              <a:rPr lang="fi-FI" dirty="0" smtClean="0"/>
            </a:br>
            <a:r>
              <a:rPr lang="fi-FI" dirty="0" smtClean="0"/>
              <a:t>for the </a:t>
            </a:r>
            <a:r>
              <a:rPr lang="fi-FI" dirty="0" err="1" smtClean="0"/>
              <a:t>Fast</a:t>
            </a:r>
            <a:r>
              <a:rPr lang="fi-FI" dirty="0" smtClean="0"/>
              <a:t> </a:t>
            </a:r>
            <a:r>
              <a:rPr lang="fi-FI" dirty="0" err="1" smtClean="0"/>
              <a:t>Initial</a:t>
            </a:r>
            <a:r>
              <a:rPr lang="fi-FI" dirty="0" smtClean="0"/>
              <a:t> </a:t>
            </a:r>
            <a:r>
              <a:rPr lang="fi-FI" dirty="0" err="1" smtClean="0"/>
              <a:t>Authentication</a:t>
            </a:r>
            <a:r>
              <a:rPr lang="fi-FI" dirty="0" smtClean="0"/>
              <a:t> </a:t>
            </a:r>
            <a:r>
              <a:rPr lang="fi-FI" dirty="0" err="1" smtClean="0"/>
              <a:t>use</a:t>
            </a:r>
            <a:endParaRPr lang="fi-FI" dirty="0"/>
          </a:p>
        </p:txBody>
      </p:sp>
      <p:sp>
        <p:nvSpPr>
          <p:cNvPr id="26627" name="Rectangle 3"/>
          <p:cNvSpPr>
            <a:spLocks noGrp="1" noChangeArrowheads="1"/>
          </p:cNvSpPr>
          <p:nvPr>
            <p:ph type="subTitle" idx="1"/>
          </p:nvPr>
        </p:nvSpPr>
        <p:spPr/>
        <p:txBody>
          <a:bodyPr/>
          <a:lstStyle/>
          <a:p>
            <a:r>
              <a:rPr lang="en-US" sz="1700" b="1" dirty="0" smtClean="0"/>
              <a:t>Efficient certificate verification and ephemeral ECDH in DEX</a:t>
            </a:r>
          </a:p>
          <a:p>
            <a:endParaRPr lang="en-US" dirty="0"/>
          </a:p>
          <a:p>
            <a:r>
              <a:rPr lang="en-US" sz="2000" dirty="0" smtClean="0"/>
              <a:t>Jani Pellikka, Andrei Gurtov</a:t>
            </a:r>
          </a:p>
          <a:p>
            <a:r>
              <a:rPr lang="en-US" sz="2000" dirty="0" smtClean="0"/>
              <a:t>University of Oulu</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r>
              <a:rPr lang="fi-FI" smtClean="0"/>
              <a:t>March 2012</a:t>
            </a:r>
            <a:endParaRPr lang="en-US"/>
          </a:p>
        </p:txBody>
      </p:sp>
      <p:sp>
        <p:nvSpPr>
          <p:cNvPr id="5" name="Alatunnisteen paikkamerkki 4"/>
          <p:cNvSpPr>
            <a:spLocks noGrp="1"/>
          </p:cNvSpPr>
          <p:nvPr>
            <p:ph type="ftr" sz="quarter" idx="11"/>
          </p:nvPr>
        </p:nvSpPr>
        <p:spPr/>
        <p:txBody>
          <a:body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p>
            <a:r>
              <a:rPr lang="en-US"/>
              <a:t>Slide </a:t>
            </a:r>
            <a:fld id="{9D5FECE3-DC67-481B-85C9-A4A58158557A}" type="slidenum">
              <a:rPr lang="en-US"/>
              <a:pPr/>
              <a:t>3</a:t>
            </a:fld>
            <a:endParaRPr lang="en-US"/>
          </a:p>
        </p:txBody>
      </p:sp>
      <p:sp>
        <p:nvSpPr>
          <p:cNvPr id="4098" name="Rectangle 2"/>
          <p:cNvSpPr>
            <a:spLocks noGrp="1" noChangeArrowheads="1"/>
          </p:cNvSpPr>
          <p:nvPr>
            <p:ph type="title"/>
          </p:nvPr>
        </p:nvSpPr>
        <p:spPr>
          <a:ln/>
        </p:spPr>
        <p:txBody>
          <a:bodyPr/>
          <a:lstStyle/>
          <a:p>
            <a:r>
              <a:rPr lang="fi-FI" dirty="0" err="1" smtClean="0"/>
              <a:t>Implicit</a:t>
            </a:r>
            <a:r>
              <a:rPr lang="fi-FI" dirty="0" smtClean="0"/>
              <a:t> </a:t>
            </a:r>
            <a:r>
              <a:rPr lang="fi-FI" dirty="0" err="1" smtClean="0"/>
              <a:t>Certificates</a:t>
            </a:r>
            <a:r>
              <a:rPr lang="fi-FI" dirty="0" smtClean="0"/>
              <a:t> in HIP DEX</a:t>
            </a:r>
            <a:endParaRPr lang="fi-FI" dirty="0"/>
          </a:p>
        </p:txBody>
      </p:sp>
      <p:sp>
        <p:nvSpPr>
          <p:cNvPr id="4099" name="Rectangle 3"/>
          <p:cNvSpPr>
            <a:spLocks noGrp="1" noChangeArrowheads="1"/>
          </p:cNvSpPr>
          <p:nvPr>
            <p:ph type="body" idx="1"/>
          </p:nvPr>
        </p:nvSpPr>
        <p:spPr>
          <a:ln/>
        </p:spPr>
        <p:txBody>
          <a:bodyPr/>
          <a:lstStyle/>
          <a:p>
            <a:r>
              <a:rPr lang="en-US" sz="1600" dirty="0" smtClean="0"/>
              <a:t>Verification of implicit certificates is </a:t>
            </a:r>
            <a:r>
              <a:rPr lang="en-US" sz="1600" b="1" dirty="0" smtClean="0"/>
              <a:t>extremely fast </a:t>
            </a:r>
            <a:r>
              <a:rPr lang="en-US" sz="1600" dirty="0" smtClean="0"/>
              <a:t>compared with standard certificates with signatures and even ECDSA</a:t>
            </a:r>
          </a:p>
          <a:p>
            <a:pPr lvl="1"/>
            <a:r>
              <a:rPr lang="en-US" sz="1400" dirty="0" smtClean="0"/>
              <a:t>Certificate verification is a CMAC run and a few elliptic curve polynomial operations (multiplication and addition)</a:t>
            </a:r>
          </a:p>
          <a:p>
            <a:pPr lvl="1"/>
            <a:r>
              <a:rPr lang="en-US" sz="1400" b="1" dirty="0" smtClean="0"/>
              <a:t>No signatures at all</a:t>
            </a:r>
          </a:p>
          <a:p>
            <a:r>
              <a:rPr lang="en-US" sz="1600" dirty="0" smtClean="0"/>
              <a:t>If only HI is certificated </a:t>
            </a:r>
            <a:r>
              <a:rPr lang="en-US" sz="1600" b="1" dirty="0" smtClean="0"/>
              <a:t>no need for transmitting X.509, SPKI, or any ASCII-structured documents in HIP signaling (not to mention processing them!) </a:t>
            </a:r>
            <a:r>
              <a:rPr lang="en-US" sz="1600" b="1" dirty="0" smtClean="0">
                <a:sym typeface="Wingdings" pitchFamily="2" charset="2"/>
              </a:rPr>
              <a:t> smaller packet size and processing  overhead</a:t>
            </a:r>
            <a:endParaRPr lang="en-US" sz="1600" b="1" dirty="0" smtClean="0"/>
          </a:p>
          <a:p>
            <a:pPr lvl="1"/>
            <a:r>
              <a:rPr lang="en-US" sz="1400" dirty="0" smtClean="0"/>
              <a:t>Attribute certs require a more sophisticated format though</a:t>
            </a:r>
          </a:p>
          <a:p>
            <a:r>
              <a:rPr lang="en-US" sz="1600" dirty="0" smtClean="0"/>
              <a:t>Pseudonym HIs (public keys) certified by a 3</a:t>
            </a:r>
            <a:r>
              <a:rPr lang="en-US" sz="1600" baseline="30000" dirty="0" smtClean="0"/>
              <a:t>rd</a:t>
            </a:r>
            <a:r>
              <a:rPr lang="en-US" sz="1600" dirty="0" smtClean="0"/>
              <a:t>  party and bound to the static HIs and/or other relevant information</a:t>
            </a:r>
          </a:p>
          <a:p>
            <a:pPr lvl="1"/>
            <a:r>
              <a:rPr lang="en-US" sz="1400" dirty="0" smtClean="0"/>
              <a:t>Yes, every host still maintains its own static host identity</a:t>
            </a:r>
          </a:p>
          <a:p>
            <a:pPr lvl="1"/>
            <a:r>
              <a:rPr lang="en-US" sz="1400" dirty="0" smtClean="0"/>
              <a:t>Provides </a:t>
            </a:r>
            <a:r>
              <a:rPr lang="en-US" sz="1400" b="1" dirty="0" smtClean="0"/>
              <a:t>host privacy </a:t>
            </a:r>
            <a:r>
              <a:rPr lang="en-US" sz="1400" dirty="0" smtClean="0"/>
              <a:t>if certified CERTs encrypted (in I2 and R2)</a:t>
            </a:r>
          </a:p>
          <a:p>
            <a:pPr lvl="2"/>
            <a:r>
              <a:rPr lang="en-US" sz="1200" dirty="0" smtClean="0"/>
              <a:t>Both Initiator and Responder can be protected</a:t>
            </a:r>
          </a:p>
          <a:p>
            <a:r>
              <a:rPr lang="en-US" sz="1600" dirty="0" smtClean="0"/>
              <a:t>Better </a:t>
            </a:r>
            <a:r>
              <a:rPr lang="en-US" sz="1600" b="1" dirty="0" smtClean="0"/>
              <a:t>forward secrecy </a:t>
            </a:r>
            <a:r>
              <a:rPr lang="en-US" sz="1600" dirty="0" smtClean="0"/>
              <a:t>due to use of ephemeral keys</a:t>
            </a:r>
          </a:p>
          <a:p>
            <a:endParaRPr lang="fi-FI"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Implicit</a:t>
            </a:r>
            <a:r>
              <a:rPr lang="fi-FI" dirty="0" smtClean="0"/>
              <a:t> </a:t>
            </a:r>
            <a:r>
              <a:rPr lang="fi-FI" dirty="0" err="1" smtClean="0"/>
              <a:t>Certificates</a:t>
            </a:r>
            <a:r>
              <a:rPr lang="fi-FI" dirty="0" smtClean="0"/>
              <a:t> in HIP DEX</a:t>
            </a:r>
            <a:endParaRPr lang="en-US" dirty="0"/>
          </a:p>
        </p:txBody>
      </p:sp>
      <p:sp>
        <p:nvSpPr>
          <p:cNvPr id="3" name="Sisällön paikkamerkki 2"/>
          <p:cNvSpPr>
            <a:spLocks noGrp="1"/>
          </p:cNvSpPr>
          <p:nvPr>
            <p:ph idx="1"/>
          </p:nvPr>
        </p:nvSpPr>
        <p:spPr/>
        <p:txBody>
          <a:bodyPr/>
          <a:lstStyle/>
          <a:p>
            <a:r>
              <a:rPr lang="en-US" sz="2400" dirty="0" smtClean="0"/>
              <a:t>Implemented ECQV to HIP-DEX protocol </a:t>
            </a:r>
          </a:p>
          <a:p>
            <a:pPr lvl="1"/>
            <a:r>
              <a:rPr lang="en-US" sz="2000" dirty="0" smtClean="0">
                <a:sym typeface="Wingdings" pitchFamily="2" charset="2"/>
              </a:rPr>
              <a:t>DEX carried out with disposable certified public keys (certified and bound cryptographically to the static HI and/or other relevant information by a 3</a:t>
            </a:r>
            <a:r>
              <a:rPr lang="en-US" sz="2000" baseline="30000" dirty="0" smtClean="0">
                <a:sym typeface="Wingdings" pitchFamily="2" charset="2"/>
              </a:rPr>
              <a:t>rd</a:t>
            </a:r>
            <a:r>
              <a:rPr lang="en-US" sz="2000" dirty="0" smtClean="0">
                <a:sym typeface="Wingdings" pitchFamily="2" charset="2"/>
              </a:rPr>
              <a:t> party)</a:t>
            </a:r>
            <a:endParaRPr lang="en-US" sz="2000" dirty="0" smtClean="0"/>
          </a:p>
          <a:p>
            <a:pPr lvl="1"/>
            <a:r>
              <a:rPr lang="en-US" sz="2000" dirty="0" smtClean="0"/>
              <a:t>Conforms to “SEC 4: Elliptic Curve Qu-Vanstone Implicit Certificate Scheme (ECQV)”, working draft Oct-2008, version 0.97</a:t>
            </a:r>
          </a:p>
          <a:p>
            <a:pPr lvl="1"/>
            <a:r>
              <a:rPr lang="en-US" sz="2000" dirty="0" smtClean="0"/>
              <a:t>Exception: hash function </a:t>
            </a:r>
            <a:r>
              <a:rPr lang="en-US" sz="2000" i="1" dirty="0" smtClean="0"/>
              <a:t>Hash</a:t>
            </a:r>
            <a:r>
              <a:rPr lang="en-US" sz="2000" dirty="0" smtClean="0"/>
              <a:t> is CMAC function</a:t>
            </a:r>
          </a:p>
          <a:p>
            <a:pPr lvl="2"/>
            <a:r>
              <a:rPr lang="en-US" sz="1800" dirty="0" smtClean="0"/>
              <a:t>Hash(</a:t>
            </a:r>
            <a:r>
              <a:rPr lang="fi-FI" sz="1800" dirty="0" smtClean="0"/>
              <a:t>BEU</a:t>
            </a:r>
            <a:r>
              <a:rPr lang="en-US" sz="1800" dirty="0" smtClean="0"/>
              <a:t> || </a:t>
            </a:r>
            <a:r>
              <a:rPr lang="fi-FI" sz="1800" dirty="0" smtClean="0"/>
              <a:t>I</a:t>
            </a:r>
            <a:r>
              <a:rPr lang="fi-FI" sz="1800" baseline="-25000" dirty="0" smtClean="0"/>
              <a:t>U</a:t>
            </a:r>
            <a:r>
              <a:rPr lang="en-US" sz="1800" dirty="0" smtClean="0"/>
              <a:t>) </a:t>
            </a:r>
            <a:r>
              <a:rPr lang="en-US" sz="1800" dirty="0" smtClean="0">
                <a:sym typeface="Wingdings" pitchFamily="2" charset="2"/>
              </a:rPr>
              <a:t> CMAC(</a:t>
            </a:r>
            <a:r>
              <a:rPr lang="fi-FI" sz="1800" dirty="0" smtClean="0"/>
              <a:t>BEU</a:t>
            </a:r>
            <a:r>
              <a:rPr lang="en-US" sz="1800" dirty="0" smtClean="0">
                <a:sym typeface="Wingdings" pitchFamily="2" charset="2"/>
              </a:rPr>
              <a:t>, </a:t>
            </a:r>
            <a:r>
              <a:rPr lang="fi-FI" sz="1800" dirty="0" smtClean="0"/>
              <a:t>I</a:t>
            </a:r>
            <a:r>
              <a:rPr lang="fi-FI" sz="1800" baseline="-25000" dirty="0" smtClean="0"/>
              <a:t>U</a:t>
            </a:r>
            <a:r>
              <a:rPr lang="en-US" sz="1800" dirty="0" smtClean="0">
                <a:sym typeface="Wingdings" pitchFamily="2" charset="2"/>
              </a:rPr>
              <a:t>)</a:t>
            </a:r>
          </a:p>
          <a:p>
            <a:pPr lvl="3"/>
            <a:r>
              <a:rPr lang="fi-FI" sz="1600" i="1" dirty="0" smtClean="0"/>
              <a:t>BEU = </a:t>
            </a:r>
            <a:r>
              <a:rPr lang="fi-FI" sz="1600" i="1" dirty="0" err="1" smtClean="0"/>
              <a:t>negotiated</a:t>
            </a:r>
            <a:r>
              <a:rPr lang="fi-FI" sz="1600" i="1" dirty="0" smtClean="0"/>
              <a:t> (CA and </a:t>
            </a:r>
            <a:r>
              <a:rPr lang="fi-FI" sz="1600" i="1" dirty="0" err="1" smtClean="0"/>
              <a:t>host</a:t>
            </a:r>
            <a:r>
              <a:rPr lang="fi-FI" sz="1600" i="1" dirty="0" smtClean="0"/>
              <a:t>) </a:t>
            </a:r>
            <a:r>
              <a:rPr lang="fi-FI" sz="1600" i="1" dirty="0" err="1" smtClean="0"/>
              <a:t>random</a:t>
            </a:r>
            <a:r>
              <a:rPr lang="fi-FI" sz="1600" i="1" dirty="0" smtClean="0"/>
              <a:t> </a:t>
            </a:r>
            <a:r>
              <a:rPr lang="fi-FI" sz="1600" i="1" dirty="0" err="1" smtClean="0"/>
              <a:t>point</a:t>
            </a:r>
            <a:r>
              <a:rPr lang="fi-FI" sz="1600" i="1" dirty="0" smtClean="0"/>
              <a:t> in </a:t>
            </a:r>
            <a:r>
              <a:rPr lang="fi-FI" sz="1600" i="1" dirty="0" err="1" smtClean="0"/>
              <a:t>binary</a:t>
            </a:r>
            <a:r>
              <a:rPr lang="fi-FI" sz="1600" i="1" dirty="0" smtClean="0"/>
              <a:t> </a:t>
            </a:r>
            <a:r>
              <a:rPr lang="fi-FI" sz="1600" i="1" dirty="0" err="1" smtClean="0"/>
              <a:t>format</a:t>
            </a:r>
            <a:r>
              <a:rPr lang="fi-FI" sz="1600" i="1" dirty="0" smtClean="0"/>
              <a:t>, 	</a:t>
            </a:r>
            <a:r>
              <a:rPr lang="fi-FI" sz="1600" i="1" dirty="0" err="1" smtClean="0"/>
              <a:t>also</a:t>
            </a:r>
            <a:r>
              <a:rPr lang="fi-FI" sz="1600" i="1" dirty="0" smtClean="0"/>
              <a:t> </a:t>
            </a:r>
            <a:r>
              <a:rPr lang="fi-FI" sz="1600" i="1" dirty="0" err="1" smtClean="0"/>
              <a:t>know</a:t>
            </a:r>
            <a:r>
              <a:rPr lang="fi-FI" sz="1600" i="1" dirty="0" smtClean="0"/>
              <a:t> as the </a:t>
            </a:r>
            <a:r>
              <a:rPr lang="fi-FI" sz="1600" i="1" dirty="0" err="1" smtClean="0"/>
              <a:t>public-key</a:t>
            </a:r>
            <a:r>
              <a:rPr lang="fi-FI" sz="1600" i="1" dirty="0" smtClean="0"/>
              <a:t> </a:t>
            </a:r>
            <a:r>
              <a:rPr lang="fi-FI" sz="1600" i="1" dirty="0" err="1" smtClean="0"/>
              <a:t>reconstruction</a:t>
            </a:r>
            <a:r>
              <a:rPr lang="fi-FI" sz="1600" i="1" dirty="0" smtClean="0"/>
              <a:t> data</a:t>
            </a:r>
          </a:p>
          <a:p>
            <a:pPr lvl="3"/>
            <a:r>
              <a:rPr lang="fi-FI" sz="1600" i="1" dirty="0" smtClean="0"/>
              <a:t>I</a:t>
            </a:r>
            <a:r>
              <a:rPr lang="fi-FI" sz="1600" i="1" baseline="-25000" dirty="0" smtClean="0"/>
              <a:t>U</a:t>
            </a:r>
            <a:r>
              <a:rPr lang="fi-FI" sz="1600" i="1" dirty="0" smtClean="0"/>
              <a:t> = </a:t>
            </a:r>
            <a:r>
              <a:rPr lang="fi-FI" sz="1600" i="1" dirty="0" err="1" smtClean="0"/>
              <a:t>certified</a:t>
            </a:r>
            <a:r>
              <a:rPr lang="fi-FI" sz="1600" i="1" dirty="0" smtClean="0"/>
              <a:t> </a:t>
            </a:r>
            <a:r>
              <a:rPr lang="fi-FI" sz="1600" i="1" dirty="0" err="1" smtClean="0"/>
              <a:t>information</a:t>
            </a:r>
            <a:r>
              <a:rPr lang="fi-FI" sz="1600" i="1" dirty="0" smtClean="0"/>
              <a:t> </a:t>
            </a:r>
            <a:r>
              <a:rPr lang="fi-FI" sz="1600" i="1" dirty="0" err="1" smtClean="0"/>
              <a:t>about</a:t>
            </a:r>
            <a:r>
              <a:rPr lang="fi-FI" sz="1600" i="1" dirty="0" smtClean="0"/>
              <a:t> the </a:t>
            </a:r>
            <a:r>
              <a:rPr lang="fi-FI" sz="1600" i="1" dirty="0" err="1" smtClean="0"/>
              <a:t>host</a:t>
            </a:r>
            <a:r>
              <a:rPr lang="fi-FI" sz="1600" i="1" dirty="0" smtClean="0"/>
              <a:t> (</a:t>
            </a:r>
            <a:r>
              <a:rPr lang="fi-FI" sz="1600" i="1" dirty="0" err="1" smtClean="0"/>
              <a:t>e.g</a:t>
            </a:r>
            <a:r>
              <a:rPr lang="fi-FI" sz="1600" i="1" dirty="0" smtClean="0"/>
              <a:t>. HI, APN, NAI, …)</a:t>
            </a:r>
            <a:endParaRPr lang="en-US" sz="1600" i="1" dirty="0" smtClean="0">
              <a:sym typeface="Wingdings" pitchFamily="2" charset="2"/>
            </a:endParaRPr>
          </a:p>
          <a:p>
            <a:endParaRPr lang="en-US" sz="2400" dirty="0"/>
          </a:p>
        </p:txBody>
      </p:sp>
      <p:sp>
        <p:nvSpPr>
          <p:cNvPr id="4" name="Päivämäärän paikkamerkki 3"/>
          <p:cNvSpPr>
            <a:spLocks noGrp="1"/>
          </p:cNvSpPr>
          <p:nvPr>
            <p:ph type="dt" sz="half" idx="10"/>
          </p:nvPr>
        </p:nvSpPr>
        <p:spPr/>
        <p:txBody>
          <a:bodyPr/>
          <a:lstStyle/>
          <a:p>
            <a:r>
              <a:rPr lang="fi-FI" smtClean="0"/>
              <a:t>March 2012</a:t>
            </a:r>
            <a:endParaRPr lang="en-US"/>
          </a:p>
        </p:txBody>
      </p:sp>
      <p:sp>
        <p:nvSpPr>
          <p:cNvPr id="5" name="Alatunnisteen paikkamerkki 4"/>
          <p:cNvSpPr>
            <a:spLocks noGrp="1"/>
          </p:cNvSpPr>
          <p:nvPr>
            <p:ph type="ftr" sz="quarter" idx="11"/>
          </p:nvPr>
        </p:nvSpPr>
        <p:spPr/>
        <p:txBody>
          <a:body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p>
            <a:r>
              <a:rPr lang="en-US" smtClean="0"/>
              <a:t>Slide </a:t>
            </a:r>
            <a:fld id="{51F74650-A0A8-42F8-AB4F-A1CB06B6660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Implicit</a:t>
            </a:r>
            <a:r>
              <a:rPr lang="fi-FI" dirty="0" smtClean="0"/>
              <a:t> </a:t>
            </a:r>
            <a:r>
              <a:rPr lang="fi-FI" dirty="0" err="1" smtClean="0"/>
              <a:t>Certificates</a:t>
            </a:r>
            <a:r>
              <a:rPr lang="fi-FI" dirty="0" smtClean="0"/>
              <a:t> in HIP DEX</a:t>
            </a:r>
            <a:endParaRPr lang="en-US" dirty="0"/>
          </a:p>
        </p:txBody>
      </p:sp>
      <p:sp>
        <p:nvSpPr>
          <p:cNvPr id="4" name="Päivämäärän paikkamerkki 3"/>
          <p:cNvSpPr>
            <a:spLocks noGrp="1"/>
          </p:cNvSpPr>
          <p:nvPr>
            <p:ph type="dt" sz="half" idx="10"/>
          </p:nvPr>
        </p:nvSpPr>
        <p:spPr/>
        <p:txBody>
          <a:bodyPr/>
          <a:lstStyle/>
          <a:p>
            <a:r>
              <a:rPr lang="fi-FI" smtClean="0"/>
              <a:t>March 2012</a:t>
            </a:r>
            <a:endParaRPr lang="en-US"/>
          </a:p>
        </p:txBody>
      </p:sp>
      <p:sp>
        <p:nvSpPr>
          <p:cNvPr id="5" name="Alatunnisteen paikkamerkki 4"/>
          <p:cNvSpPr>
            <a:spLocks noGrp="1"/>
          </p:cNvSpPr>
          <p:nvPr>
            <p:ph type="ftr" sz="quarter" idx="11"/>
          </p:nvPr>
        </p:nvSpPr>
        <p:spPr/>
        <p:txBody>
          <a:body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p>
            <a:r>
              <a:rPr lang="en-US" smtClean="0"/>
              <a:t>Slide </a:t>
            </a:r>
            <a:fld id="{51F74650-A0A8-42F8-AB4F-A1CB06B66602}" type="slidenum">
              <a:rPr lang="en-US" smtClean="0"/>
              <a:pPr/>
              <a:t>5</a:t>
            </a:fld>
            <a:endParaRPr lang="en-US"/>
          </a:p>
        </p:txBody>
      </p:sp>
      <p:pic>
        <p:nvPicPr>
          <p:cNvPr id="7" name="Picture 2"/>
          <p:cNvPicPr>
            <a:picLocks noChangeAspect="1" noChangeArrowheads="1"/>
          </p:cNvPicPr>
          <p:nvPr/>
        </p:nvPicPr>
        <p:blipFill>
          <a:blip r:embed="rId2" cstate="print"/>
          <a:srcRect/>
          <a:stretch>
            <a:fillRect/>
          </a:stretch>
        </p:blipFill>
        <p:spPr bwMode="auto">
          <a:xfrm>
            <a:off x="323528" y="1844824"/>
            <a:ext cx="8512859" cy="432048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dirty="0" smtClean="0"/>
              <a:t>References</a:t>
            </a:r>
            <a:endParaRPr lang="en-US" dirty="0"/>
          </a:p>
        </p:txBody>
      </p:sp>
      <p:sp>
        <p:nvSpPr>
          <p:cNvPr id="3" name="Sisällön paikkamerkki 2"/>
          <p:cNvSpPr>
            <a:spLocks noGrp="1"/>
          </p:cNvSpPr>
          <p:nvPr>
            <p:ph idx="1"/>
          </p:nvPr>
        </p:nvSpPr>
        <p:spPr/>
        <p:txBody>
          <a:bodyPr/>
          <a:lstStyle/>
          <a:p>
            <a:r>
              <a:rPr lang="en-US" sz="2000" dirty="0" smtClean="0"/>
              <a:t>http://www.secg.org/download/aid-785/sec4-0.97.pdf</a:t>
            </a:r>
          </a:p>
          <a:p>
            <a:r>
              <a:rPr lang="en-US" sz="2000" dirty="0" smtClean="0"/>
              <a:t>http://tools.ietf.org/id/draft-moskowitz-hip-rg-dex-05.txt</a:t>
            </a:r>
          </a:p>
          <a:p>
            <a:endParaRPr lang="en-US" sz="2000" dirty="0"/>
          </a:p>
          <a:p>
            <a:pPr>
              <a:buNone/>
            </a:pPr>
            <a:r>
              <a:rPr lang="en-US" sz="2000" b="1" dirty="0" smtClean="0"/>
              <a:t>Related patents</a:t>
            </a:r>
          </a:p>
          <a:p>
            <a:r>
              <a:rPr lang="en-US" sz="2000" dirty="0" smtClean="0"/>
              <a:t>http://www.freepatentsonline.com/20110087883.pdf</a:t>
            </a:r>
          </a:p>
          <a:p>
            <a:endParaRPr lang="en-US" sz="2000" dirty="0"/>
          </a:p>
        </p:txBody>
      </p:sp>
      <p:sp>
        <p:nvSpPr>
          <p:cNvPr id="4" name="Päivämäärän paikkamerkki 3"/>
          <p:cNvSpPr>
            <a:spLocks noGrp="1"/>
          </p:cNvSpPr>
          <p:nvPr>
            <p:ph type="dt" sz="half" idx="10"/>
          </p:nvPr>
        </p:nvSpPr>
        <p:spPr/>
        <p:txBody>
          <a:bodyPr/>
          <a:lstStyle/>
          <a:p>
            <a:r>
              <a:rPr lang="fi-FI" smtClean="0"/>
              <a:t>March 2012</a:t>
            </a:r>
            <a:endParaRPr lang="en-US"/>
          </a:p>
        </p:txBody>
      </p:sp>
      <p:sp>
        <p:nvSpPr>
          <p:cNvPr id="5" name="Alatunnisteen paikkamerkki 4"/>
          <p:cNvSpPr>
            <a:spLocks noGrp="1"/>
          </p:cNvSpPr>
          <p:nvPr>
            <p:ph type="ftr" sz="quarter" idx="11"/>
          </p:nvPr>
        </p:nvSpPr>
        <p:spPr/>
        <p:txBody>
          <a:bodyPr/>
          <a:lstStyle/>
          <a:p>
            <a:r>
              <a:rPr lang="en-US" smtClean="0"/>
              <a:t>Jani Pellikka, Andrei Gurtov (University of Oulu)</a:t>
            </a:r>
            <a:endParaRPr lang="en-US"/>
          </a:p>
        </p:txBody>
      </p:sp>
      <p:sp>
        <p:nvSpPr>
          <p:cNvPr id="6" name="Dian numeron paikkamerkki 5"/>
          <p:cNvSpPr>
            <a:spLocks noGrp="1"/>
          </p:cNvSpPr>
          <p:nvPr>
            <p:ph type="sldNum" sz="quarter" idx="12"/>
          </p:nvPr>
        </p:nvSpPr>
        <p:spPr/>
        <p:txBody>
          <a:bodyPr/>
          <a:lstStyle/>
          <a:p>
            <a:r>
              <a:rPr lang="en-US" smtClean="0"/>
              <a:t>Slide </a:t>
            </a:r>
            <a:fld id="{51F74650-A0A8-42F8-AB4F-A1CB06B66602}" type="slidenum">
              <a:rPr lang="en-US" smtClean="0"/>
              <a:pPr/>
              <a:t>6</a:t>
            </a:fld>
            <a:endParaRPr lang="en-US"/>
          </a:p>
        </p:txBody>
      </p:sp>
    </p:spTree>
  </p:cSld>
  <p:clrMapOvr>
    <a:masterClrMapping/>
  </p:clrMapOvr>
</p:sld>
</file>

<file path=ppt/theme/theme1.xml><?xml version="1.0" encoding="utf-8"?>
<a:theme xmlns:a="http://schemas.openxmlformats.org/drawingml/2006/main" name="IEEE-P802_15">
  <a:themeElements>
    <a:clrScheme name="Office-teem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teema">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teem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teem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em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em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em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teem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69</TotalTime>
  <Words>495</Words>
  <Application>Microsoft Office PowerPoint</Application>
  <PresentationFormat>On-screen Show (4:3)</PresentationFormat>
  <Paragraphs>68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Slide 1</vt:lpstr>
      <vt:lpstr>Implicit Certificates in Host Identity Protocol (HIP) Diet Exchange (DEX) for the Fast Initial Authentication use</vt:lpstr>
      <vt:lpstr>Implicit Certificates in HIP DEX</vt:lpstr>
      <vt:lpstr>Implicit Certificates in HIP DEX</vt:lpstr>
      <vt:lpstr>Implicit Certificates in HIP DEX</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subject>IEEE 802.15 &lt;subject&gt;</dc:subject>
  <dc:creator>aradan</dc:creator>
  <cp:keywords/>
  <dc:description>&lt;doc#&gt;</dc:description>
  <cp:lastModifiedBy>Andrei Gurtov</cp:lastModifiedBy>
  <cp:revision>40</cp:revision>
  <cp:lastPrinted>1998-02-10T13:28:06Z</cp:lastPrinted>
  <dcterms:created xsi:type="dcterms:W3CDTF">2012-03-14T21:05:53Z</dcterms:created>
  <dcterms:modified xsi:type="dcterms:W3CDTF">2012-03-15T16:21:25Z</dcterms:modified>
</cp:coreProperties>
</file>