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319" r:id="rId3"/>
    <p:sldId id="320" r:id="rId4"/>
    <p:sldId id="321" r:id="rId5"/>
    <p:sldId id="323" r:id="rId6"/>
    <p:sldId id="317" r:id="rId7"/>
    <p:sldId id="326" r:id="rId8"/>
    <p:sldId id="331" r:id="rId9"/>
    <p:sldId id="329" r:id="rId10"/>
    <p:sldId id="318" r:id="rId11"/>
    <p:sldId id="328" r:id="rId12"/>
    <p:sldId id="32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13" autoAdjust="0"/>
    <p:restoredTop sz="91709" autoAdjust="0"/>
  </p:normalViewPr>
  <p:slideViewPr>
    <p:cSldViewPr>
      <p:cViewPr varScale="1">
        <p:scale>
          <a:sx n="71" d="100"/>
          <a:sy n="71" d="100"/>
        </p:scale>
        <p:origin x="-108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da-DK" altLang="ko-KR" smtClean="0"/>
              <a:t>&lt;Seung-Hoon Park et 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da-DK" altLang="ko-KR" smtClean="0"/>
              <a:t>&lt;Seung-Hoon Park et al.&gt;, &lt;Samsung Electronics&gt;</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a:t>
            </a:r>
            <a:r>
              <a:rPr lang="en-US" altLang="ko-KR" sz="1400" b="1" dirty="0" smtClean="0">
                <a:ea typeface="굴림" pitchFamily="50" charset="-127"/>
              </a:rPr>
              <a:t>802.15-12-0156-00-0pac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&lt;March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da-DK" altLang="ko-KR" smtClean="0">
                <a:ea typeface="굴림" charset="-127"/>
              </a:rPr>
              <a:t>&lt;Seung-Hoon Park et al.&gt;, &lt;Samsung Electronics&gt;</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Requirements</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14</a:t>
            </a:r>
            <a:r>
              <a:rPr lang="en-US" altLang="ko-KR" sz="1600" dirty="0" smtClean="0">
                <a:solidFill>
                  <a:srgbClr val="FF0000"/>
                </a:solidFill>
                <a:ea typeface="굴림" pitchFamily="50" charset="-127"/>
              </a:rPr>
              <a:t> </a:t>
            </a:r>
            <a:r>
              <a:rPr lang="en-US" altLang="ko-KR" sz="1600" dirty="0" smtClean="0">
                <a:solidFill>
                  <a:srgbClr val="FF0000"/>
                </a:solidFill>
                <a:ea typeface="굴림" pitchFamily="50" charset="-127"/>
              </a:rPr>
              <a:t>March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Seung-Hoon Park, </a:t>
            </a:r>
            <a:r>
              <a:rPr lang="en-US" altLang="ko-KR" sz="1600" dirty="0" err="1">
                <a:solidFill>
                  <a:srgbClr val="FF0000"/>
                </a:solidFill>
                <a:ea typeface="굴림" pitchFamily="50" charset="-127"/>
              </a:rPr>
              <a:t>Chiwoo</a:t>
            </a:r>
            <a:r>
              <a:rPr lang="en-US" altLang="ko-KR" sz="1600" dirty="0">
                <a:solidFill>
                  <a:srgbClr val="FF0000"/>
                </a:solidFill>
                <a:ea typeface="굴림" pitchFamily="50" charset="-127"/>
              </a:rPr>
              <a:t> Lim, </a:t>
            </a:r>
            <a:r>
              <a:rPr lang="en-US" altLang="ko-KR" sz="1600" dirty="0" err="1" smtClean="0">
                <a:solidFill>
                  <a:srgbClr val="FF0000"/>
                </a:solidFill>
                <a:ea typeface="굴림" pitchFamily="50" charset="-127"/>
              </a:rPr>
              <a:t>Pil</a:t>
            </a:r>
            <a:r>
              <a:rPr lang="en-US" altLang="ko-KR" sz="1600" dirty="0" smtClean="0">
                <a:solidFill>
                  <a:srgbClr val="FF0000"/>
                </a:solidFill>
                <a:ea typeface="굴림" pitchFamily="50" charset="-127"/>
              </a:rPr>
              <a:t>-Yong Hwang,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a:t>
            </a:r>
            <a:r>
              <a:rPr lang="en-US" altLang="ko-KR" sz="1600" dirty="0">
                <a:solidFill>
                  <a:srgbClr val="FF0000"/>
                </a:solidFill>
                <a:ea typeface="굴림" pitchFamily="50" charset="-127"/>
              </a:rPr>
              <a:t>Kim, </a:t>
            </a:r>
            <a:r>
              <a:rPr lang="en-US" altLang="ko-KR" sz="1600" dirty="0" err="1">
                <a:solidFill>
                  <a:srgbClr val="FF0000"/>
                </a:solidFill>
                <a:ea typeface="굴림" pitchFamily="50" charset="-127"/>
              </a:rPr>
              <a:t>Daegyun</a:t>
            </a:r>
            <a:r>
              <a:rPr lang="en-US" altLang="ko-KR" sz="1600" dirty="0">
                <a:solidFill>
                  <a:srgbClr val="FF0000"/>
                </a:solidFill>
                <a:ea typeface="굴림" pitchFamily="50" charset="-127"/>
              </a:rPr>
              <a:t>  Kim</a:t>
            </a:r>
            <a:r>
              <a:rPr lang="en-US" altLang="ko-KR" sz="1600" dirty="0" smtClean="0">
                <a:solidFill>
                  <a:srgbClr val="FF0000"/>
                </a:solidFill>
                <a:ea typeface="굴림" pitchFamily="50" charset="-127"/>
              </a:rPr>
              <a:t>,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+82-10-9349-9845</a:t>
            </a:r>
            <a:r>
              <a:rPr lang="en-US" altLang="ko-KR" sz="1600" dirty="0">
                <a:solidFill>
                  <a:schemeClr val="tx2"/>
                </a:solidFill>
                <a:ea typeface="굴림" pitchFamily="50" charset="-127"/>
              </a:rPr>
              <a:t>], FAX: [</a:t>
            </a:r>
            <a:r>
              <a:rPr lang="en-US" altLang="ko-KR" sz="1600" dirty="0">
                <a:solidFill>
                  <a:srgbClr val="FF0000"/>
                </a:solidFill>
                <a:ea typeface="굴림" pitchFamily="50" charset="-127"/>
              </a:rPr>
              <a:t>+82-31-279-2441</a:t>
            </a:r>
            <a:r>
              <a:rPr lang="en-US" altLang="ko-KR" sz="1600" dirty="0">
                <a:solidFill>
                  <a:schemeClr val="tx2"/>
                </a:solidFill>
                <a:ea typeface="굴림" pitchFamily="50" charset="-127"/>
              </a:rPr>
              <a:t>], E-Mail:[</a:t>
            </a:r>
            <a:r>
              <a:rPr lang="en-US" altLang="ko-KR" sz="1600" dirty="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Initial </a:t>
            </a:r>
            <a:r>
              <a:rPr lang="en-US" altLang="ko-KR" sz="1600" dirty="0" smtClean="0">
                <a:solidFill>
                  <a:srgbClr val="FF0000"/>
                </a:solidFill>
                <a:ea typeface="굴림" pitchFamily="50" charset="-127"/>
              </a:rPr>
              <a:t>exemplary baseline </a:t>
            </a:r>
            <a:r>
              <a:rPr lang="en-US" altLang="ko-KR" sz="1600" dirty="0" smtClean="0">
                <a:solidFill>
                  <a:srgbClr val="FF0000"/>
                </a:solidFill>
                <a:ea typeface="굴림" pitchFamily="50" charset="-127"/>
              </a:rPr>
              <a:t>draft of application and technical requirements of 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application/technical requirements and PAC design approach</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Technical Requirements</a:t>
            </a:r>
            <a:br>
              <a:rPr lang="en-US" altLang="ko-KR" dirty="0" smtClean="0"/>
            </a:br>
            <a:r>
              <a:rPr lang="en-US" altLang="ko-KR" dirty="0" smtClean="0"/>
              <a:t>(General Description)</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Peer discovery</a:t>
            </a:r>
          </a:p>
          <a:p>
            <a:pPr lvl="1"/>
            <a:r>
              <a:rPr lang="en-US" altLang="ko-KR" dirty="0" smtClean="0"/>
              <a:t>PDI includes identifications presenting device, user, application, or etc</a:t>
            </a:r>
          </a:p>
          <a:p>
            <a:pPr lvl="1"/>
            <a:r>
              <a:rPr lang="en-US" altLang="ko-KR" dirty="0" smtClean="0"/>
              <a:t>PDI may include additional information for matching</a:t>
            </a:r>
          </a:p>
          <a:p>
            <a:pPr lvl="1"/>
            <a:r>
              <a:rPr lang="en-US" altLang="ko-KR" dirty="0" smtClean="0"/>
              <a:t>PDI may be broadcasted with a proper period according to application type</a:t>
            </a:r>
          </a:p>
          <a:p>
            <a:pPr lvl="1"/>
            <a:r>
              <a:rPr lang="en-US" altLang="ko-KR" dirty="0" smtClean="0"/>
              <a:t>Multi-hop peer discovery may be supported for a certain application</a:t>
            </a:r>
          </a:p>
          <a:p>
            <a:pPr lvl="1"/>
            <a:r>
              <a:rPr lang="en-US" altLang="ko-KR" dirty="0" smtClean="0"/>
              <a:t>Power consumption for peer discovery should be minimized to fulfill application requirements</a:t>
            </a:r>
          </a:p>
          <a:p>
            <a:pPr lvl="1"/>
            <a:r>
              <a:rPr lang="en-US" altLang="ko-KR" dirty="0" smtClean="0"/>
              <a:t>A certain type of PDI should be delivered securely</a:t>
            </a:r>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Technical Requirements</a:t>
            </a:r>
            <a:br>
              <a:rPr lang="en-US" altLang="ko-KR" dirty="0" smtClean="0"/>
            </a:br>
            <a:r>
              <a:rPr lang="en-US" altLang="ko-KR" dirty="0" smtClean="0"/>
              <a:t>(General Description)</a:t>
            </a:r>
            <a:endParaRPr lang="ko-KR" altLang="en-US" dirty="0"/>
          </a:p>
        </p:txBody>
      </p:sp>
      <p:sp>
        <p:nvSpPr>
          <p:cNvPr id="3" name="내용 개체 틀 2"/>
          <p:cNvSpPr>
            <a:spLocks noGrp="1"/>
          </p:cNvSpPr>
          <p:nvPr>
            <p:ph idx="1"/>
          </p:nvPr>
        </p:nvSpPr>
        <p:spPr/>
        <p:txBody>
          <a:bodyPr/>
          <a:lstStyle/>
          <a:p>
            <a:r>
              <a:rPr lang="en-US" altLang="ko-KR" dirty="0" smtClean="0"/>
              <a:t>Peer pairing</a:t>
            </a:r>
          </a:p>
          <a:p>
            <a:pPr lvl="1"/>
            <a:r>
              <a:rPr lang="en-US" altLang="ko-KR" dirty="0" smtClean="0"/>
              <a:t>Node A send request to the discovered node B for connection setup</a:t>
            </a:r>
          </a:p>
          <a:p>
            <a:pPr lvl="1"/>
            <a:r>
              <a:rPr lang="en-US" altLang="ko-KR" dirty="0" smtClean="0"/>
              <a:t>Node B response corresponding to the request from Node A</a:t>
            </a:r>
          </a:p>
          <a:p>
            <a:pPr lvl="1"/>
            <a:r>
              <a:rPr lang="en-US" altLang="ko-KR" dirty="0" smtClean="0"/>
              <a:t>Pair should be managed to be robust and scalable to network dynamics</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Technical Requirements</a:t>
            </a:r>
            <a:br>
              <a:rPr lang="en-US" altLang="ko-KR" dirty="0" smtClean="0"/>
            </a:br>
            <a:r>
              <a:rPr lang="en-US" altLang="ko-KR" dirty="0" smtClean="0"/>
              <a:t>(General Description)</a:t>
            </a:r>
            <a:endParaRPr lang="ko-KR" altLang="en-US" dirty="0"/>
          </a:p>
        </p:txBody>
      </p:sp>
      <p:sp>
        <p:nvSpPr>
          <p:cNvPr id="3" name="내용 개체 틀 2"/>
          <p:cNvSpPr>
            <a:spLocks noGrp="1"/>
          </p:cNvSpPr>
          <p:nvPr>
            <p:ph idx="1"/>
          </p:nvPr>
        </p:nvSpPr>
        <p:spPr/>
        <p:txBody>
          <a:bodyPr/>
          <a:lstStyle/>
          <a:p>
            <a:r>
              <a:rPr lang="en-US" altLang="ko-KR" dirty="0" smtClean="0"/>
              <a:t>Data transmission</a:t>
            </a:r>
          </a:p>
          <a:p>
            <a:pPr lvl="1"/>
            <a:r>
              <a:rPr lang="en-US" altLang="ko-KR" dirty="0" smtClean="0"/>
              <a:t>Node in the proximal area join mutually with fully distributed manner to be efficient, scalable and robust</a:t>
            </a:r>
          </a:p>
          <a:p>
            <a:pPr lvl="1"/>
            <a:r>
              <a:rPr lang="en-US" altLang="ko-KR" dirty="0" smtClean="0"/>
              <a:t>The sum capacity of all PAC links in the certain area should be maximized</a:t>
            </a:r>
          </a:p>
          <a:p>
            <a:pPr lvl="1"/>
            <a:r>
              <a:rPr lang="en-US" altLang="ko-KR" dirty="0" smtClean="0"/>
              <a:t>Minimal control signaling overhead is preferred</a:t>
            </a:r>
          </a:p>
          <a:p>
            <a:pPr lvl="1"/>
            <a:r>
              <a:rPr lang="en-US" altLang="ko-KR" dirty="0" smtClean="0"/>
              <a:t>Each link should be managed considering </a:t>
            </a:r>
            <a:r>
              <a:rPr lang="en-US" altLang="ko-KR" dirty="0" err="1" smtClean="0"/>
              <a:t>QoS</a:t>
            </a:r>
            <a:r>
              <a:rPr lang="en-US" altLang="ko-KR" dirty="0" smtClean="0"/>
              <a:t> constraints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Use-Cases (1/4)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SNS (Social Networking Service)</a:t>
            </a:r>
          </a:p>
          <a:p>
            <a:pPr lvl="1"/>
            <a:r>
              <a:rPr lang="en-US" altLang="ko-KR" dirty="0" smtClean="0"/>
              <a:t>User A and User B activate the same SNS application</a:t>
            </a:r>
          </a:p>
          <a:p>
            <a:pPr lvl="1"/>
            <a:r>
              <a:rPr lang="en-US" altLang="ko-KR" dirty="0" smtClean="0"/>
              <a:t>SNS application enables the interface to PAC module to broadcast PDI(Peer Discovery Information) including application ID, SNS user ID, profile or interest</a:t>
            </a:r>
          </a:p>
          <a:p>
            <a:pPr lvl="1"/>
            <a:r>
              <a:rPr lang="en-US" altLang="ko-KR" dirty="0" smtClean="0"/>
              <a:t>A’s device listens PDI from B’s device in the proximity</a:t>
            </a:r>
          </a:p>
          <a:p>
            <a:pPr lvl="1"/>
            <a:r>
              <a:rPr lang="en-US" altLang="ko-KR" dirty="0" smtClean="0"/>
              <a:t>A’s application is notified and decides to make a connection to B’s device</a:t>
            </a:r>
          </a:p>
          <a:p>
            <a:pPr lvl="2"/>
            <a:r>
              <a:rPr lang="en-US" altLang="ko-KR" dirty="0" smtClean="0"/>
              <a:t>B may be already known person to A in the SNS</a:t>
            </a:r>
          </a:p>
          <a:p>
            <a:pPr lvl="2"/>
            <a:r>
              <a:rPr lang="en-US" altLang="ko-KR" dirty="0" smtClean="0"/>
              <a:t>A may like B’s interest or profile</a:t>
            </a:r>
          </a:p>
          <a:p>
            <a:pPr lvl="1"/>
            <a:r>
              <a:rPr lang="en-US" altLang="ko-KR" dirty="0" smtClean="0"/>
              <a:t>A and B exchange text, voice, video, or etc each other</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Use-Cases (2/4)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Advertising</a:t>
            </a:r>
          </a:p>
          <a:p>
            <a:pPr lvl="1"/>
            <a:r>
              <a:rPr lang="en-US" altLang="ko-KR" dirty="0" smtClean="0"/>
              <a:t>Retailer A is using an advertising application</a:t>
            </a:r>
          </a:p>
          <a:p>
            <a:pPr lvl="1"/>
            <a:r>
              <a:rPr lang="en-US" altLang="ko-KR" dirty="0" smtClean="0"/>
              <a:t>User B is playing a certain application which has a built-in push-based advertising component</a:t>
            </a:r>
          </a:p>
          <a:p>
            <a:pPr lvl="1"/>
            <a:r>
              <a:rPr lang="en-US" altLang="ko-KR" dirty="0" smtClean="0"/>
              <a:t>A’s device broadcasts PDI including application ID, coupon, sale, shop information, or etc</a:t>
            </a:r>
          </a:p>
          <a:p>
            <a:pPr lvl="1"/>
            <a:r>
              <a:rPr lang="en-US" altLang="ko-KR" dirty="0" smtClean="0"/>
              <a:t>B’s device does not broadcast, but listens and match the ad-related PDI</a:t>
            </a:r>
          </a:p>
          <a:p>
            <a:pPr lvl="1"/>
            <a:r>
              <a:rPr lang="en-US" altLang="ko-KR" dirty="0" smtClean="0"/>
              <a:t>B’s application is notified and show the ad through GUI when playing</a:t>
            </a:r>
          </a:p>
          <a:p>
            <a:pPr lvl="1"/>
            <a:r>
              <a:rPr lang="en-US" altLang="ko-KR" dirty="0" smtClean="0"/>
              <a:t>B’s application decides to make a connection to A’s device if more commercial information is required</a:t>
            </a:r>
          </a:p>
          <a:p>
            <a:pPr lvl="1"/>
            <a:r>
              <a:rPr lang="en-US" altLang="ko-KR" dirty="0" smtClean="0"/>
              <a:t>B is received more detail advertising information from A</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Use-Cases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Gaming</a:t>
            </a:r>
          </a:p>
          <a:p>
            <a:pPr lvl="1"/>
            <a:r>
              <a:rPr lang="en-US" altLang="ko-KR" dirty="0" smtClean="0"/>
              <a:t>User A activates a game application</a:t>
            </a:r>
          </a:p>
          <a:p>
            <a:pPr lvl="1"/>
            <a:r>
              <a:rPr lang="en-US" altLang="ko-KR" dirty="0" smtClean="0"/>
              <a:t>User B and User C who is playing the game application same as User A’s</a:t>
            </a:r>
          </a:p>
          <a:p>
            <a:pPr lvl="1"/>
            <a:r>
              <a:rPr lang="en-US" altLang="ko-KR" dirty="0" smtClean="0"/>
              <a:t>B and C is already connected and exchanging data</a:t>
            </a:r>
          </a:p>
          <a:p>
            <a:pPr lvl="1"/>
            <a:r>
              <a:rPr lang="en-US" altLang="ko-KR" dirty="0" smtClean="0"/>
              <a:t>A’s device broadcasts PDI including application ID, gamer ID, profile, ranking, or etc</a:t>
            </a:r>
          </a:p>
          <a:p>
            <a:pPr lvl="1"/>
            <a:r>
              <a:rPr lang="en-US" altLang="ko-KR" dirty="0" smtClean="0"/>
              <a:t>B’s or C’s application is notified by PDI from A’s device, and check whether to allow A’s entrance into the game or not</a:t>
            </a:r>
          </a:p>
          <a:p>
            <a:pPr lvl="1"/>
            <a:r>
              <a:rPr lang="en-US" altLang="ko-KR" dirty="0" smtClean="0"/>
              <a:t>B’s or C’s application makes a connection to A’s device</a:t>
            </a:r>
          </a:p>
          <a:p>
            <a:pPr lvl="1"/>
            <a:r>
              <a:rPr lang="en-US" altLang="ko-KR" dirty="0" smtClean="0"/>
              <a:t>A, B and C exchange data for game playing</a:t>
            </a:r>
            <a:endParaRPr lang="ko-KR" altLang="en-US"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Use-Cases (4/4)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Personal Broadcast</a:t>
            </a:r>
          </a:p>
          <a:p>
            <a:pPr lvl="1"/>
            <a:r>
              <a:rPr lang="en-US" altLang="ko-KR" dirty="0" smtClean="0"/>
              <a:t>User A activates a VJ(Video Jockey) application to broadcast the music video</a:t>
            </a:r>
          </a:p>
          <a:p>
            <a:pPr lvl="1"/>
            <a:r>
              <a:rPr lang="en-US" altLang="ko-KR" dirty="0" smtClean="0"/>
              <a:t>VJ application enables the interface to PAC module to broadcast PDI including application ID, VJ ID, genre, or etc</a:t>
            </a:r>
          </a:p>
          <a:p>
            <a:pPr lvl="1"/>
            <a:r>
              <a:rPr lang="en-US" altLang="ko-KR" dirty="0" smtClean="0"/>
              <a:t>Peer devices in the proximity listens PDI from B</a:t>
            </a:r>
          </a:p>
          <a:p>
            <a:pPr lvl="1"/>
            <a:r>
              <a:rPr lang="en-US" altLang="ko-KR" dirty="0" smtClean="0"/>
              <a:t>Some of peer devices playing the same VJ application can match PDI from B and notify to the application</a:t>
            </a:r>
          </a:p>
          <a:p>
            <a:pPr lvl="1"/>
            <a:r>
              <a:rPr lang="en-US" altLang="ko-KR" dirty="0" smtClean="0"/>
              <a:t>The application decides to make a connection to A’s device</a:t>
            </a:r>
          </a:p>
          <a:p>
            <a:pPr lvl="1"/>
            <a:r>
              <a:rPr lang="en-US" altLang="ko-KR" dirty="0" smtClean="0"/>
              <a:t>A’s application updates the audience list and responses to them with connection information</a:t>
            </a:r>
          </a:p>
          <a:p>
            <a:pPr lvl="1"/>
            <a:r>
              <a:rPr lang="en-US" altLang="ko-KR" dirty="0" smtClean="0"/>
              <a:t>A is broadcasting the streaming data</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Application Requirements</a:t>
            </a:r>
            <a:endParaRPr lang="ko-KR" altLang="en-US" dirty="0"/>
          </a:p>
        </p:txBody>
      </p:sp>
      <p:graphicFrame>
        <p:nvGraphicFramePr>
          <p:cNvPr id="7" name="내용 개체 틀 6"/>
          <p:cNvGraphicFramePr>
            <a:graphicFrameLocks noGrp="1"/>
          </p:cNvGraphicFramePr>
          <p:nvPr>
            <p:ph idx="1"/>
          </p:nvPr>
        </p:nvGraphicFramePr>
        <p:xfrm>
          <a:off x="357156" y="1571612"/>
          <a:ext cx="8429688" cy="4005018"/>
        </p:xfrm>
        <a:graphic>
          <a:graphicData uri="http://schemas.openxmlformats.org/drawingml/2006/table">
            <a:tbl>
              <a:tblPr firstRow="1" bandRow="1">
                <a:tableStyleId>{5C22544A-7EE6-4342-B048-85BDC9FD1C3A}</a:tableStyleId>
              </a:tblPr>
              <a:tblGrid>
                <a:gridCol w="1404948"/>
                <a:gridCol w="1309698"/>
                <a:gridCol w="1643074"/>
                <a:gridCol w="1714512"/>
                <a:gridCol w="1071570"/>
                <a:gridCol w="1285886"/>
              </a:tblGrid>
              <a:tr h="730538">
                <a:tc>
                  <a:txBody>
                    <a:bodyPr/>
                    <a:lstStyle/>
                    <a:p>
                      <a:pPr algn="ctr" latinLnBrk="1"/>
                      <a:endParaRPr lang="ko-KR" altLang="en-US" dirty="0"/>
                    </a:p>
                  </a:txBody>
                  <a:tcPr anchor="ctr"/>
                </a:tc>
                <a:tc>
                  <a:txBody>
                    <a:bodyPr/>
                    <a:lstStyle/>
                    <a:p>
                      <a:pPr algn="ctr"/>
                      <a:r>
                        <a:rPr lang="en-US" altLang="ko-KR" dirty="0" smtClean="0"/>
                        <a:t>Discovery Time</a:t>
                      </a:r>
                      <a:endParaRPr lang="ko-KR" altLang="en-US" dirty="0"/>
                    </a:p>
                  </a:txBody>
                  <a:tcPr anchor="ctr"/>
                </a:tc>
                <a:tc>
                  <a:txBody>
                    <a:bodyPr/>
                    <a:lstStyle/>
                    <a:p>
                      <a:pPr algn="ctr" latinLnBrk="1"/>
                      <a:r>
                        <a:rPr lang="en-US" altLang="ko-KR" dirty="0" smtClean="0"/>
                        <a:t>Data Rate</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Latency</a:t>
                      </a:r>
                      <a:endParaRPr lang="ko-KR" altLang="en-US" dirty="0"/>
                    </a:p>
                  </a:txBody>
                  <a:tcPr anchor="ctr"/>
                </a:tc>
                <a:tc>
                  <a:txBody>
                    <a:bodyPr/>
                    <a:lstStyle/>
                    <a:p>
                      <a:pPr algn="ctr" latinLnBrk="1"/>
                      <a:r>
                        <a:rPr lang="en-US" altLang="ko-KR" dirty="0" smtClean="0"/>
                        <a:t>Range</a:t>
                      </a:r>
                      <a:endParaRPr lang="ko-KR" altLang="en-US" dirty="0"/>
                    </a:p>
                  </a:txBody>
                  <a:tcPr anchor="ctr"/>
                </a:tc>
                <a:tc>
                  <a:txBody>
                    <a:bodyPr/>
                    <a:lstStyle/>
                    <a:p>
                      <a:pPr algn="ctr" latinLnBrk="1"/>
                      <a:r>
                        <a:rPr lang="en-US" altLang="ko-KR" dirty="0" smtClean="0"/>
                        <a:t>Mobility</a:t>
                      </a:r>
                      <a:endParaRPr lang="ko-KR" altLang="en-US" dirty="0"/>
                    </a:p>
                  </a:txBody>
                  <a:tcPr anchor="ctr"/>
                </a:tc>
              </a:tr>
              <a:tr h="423248">
                <a:tc>
                  <a:txBody>
                    <a:bodyPr/>
                    <a:lstStyle/>
                    <a:p>
                      <a:pPr algn="ctr" latinLnBrk="1"/>
                      <a:r>
                        <a:rPr lang="en-US" altLang="ko-KR" sz="1600" dirty="0" smtClean="0"/>
                        <a:t>SNS text</a:t>
                      </a:r>
                      <a:endParaRPr lang="ko-KR" altLang="en-US" sz="1600" dirty="0"/>
                    </a:p>
                  </a:txBody>
                  <a:tcPr anchor="ctr"/>
                </a:tc>
                <a:tc>
                  <a:txBody>
                    <a:bodyPr/>
                    <a:lstStyle/>
                    <a:p>
                      <a:pPr algn="ctr"/>
                      <a:r>
                        <a:rPr lang="en-US" altLang="ko-KR" dirty="0" smtClean="0"/>
                        <a:t>&lt; 10 s</a:t>
                      </a:r>
                      <a:endParaRPr lang="ko-KR" altLang="en-US" dirty="0"/>
                    </a:p>
                  </a:txBody>
                  <a:tcPr anchor="ctr"/>
                </a:tc>
                <a:tc>
                  <a:txBody>
                    <a:bodyPr/>
                    <a:lstStyle/>
                    <a:p>
                      <a:pPr algn="ctr" latinLnBrk="1"/>
                      <a:r>
                        <a:rPr lang="en-US" altLang="ko-KR" dirty="0" smtClean="0"/>
                        <a:t>8~512 kbps</a:t>
                      </a:r>
                      <a:r>
                        <a:rPr lang="en-US" altLang="ko-KR" baseline="30000" dirty="0" smtClean="0"/>
                        <a:t>1</a:t>
                      </a:r>
                      <a:endParaRPr lang="ko-KR" altLang="en-US" baseline="30000" dirty="0"/>
                    </a:p>
                  </a:txBody>
                  <a:tcPr anchor="ctr"/>
                </a:tc>
                <a:tc>
                  <a:txBody>
                    <a:bodyPr/>
                    <a:lstStyle/>
                    <a:p>
                      <a:pPr algn="ctr" latinLnBrk="1"/>
                      <a:r>
                        <a:rPr lang="en-US" altLang="ko-KR" dirty="0" smtClean="0"/>
                        <a:t>few</a:t>
                      </a:r>
                      <a:r>
                        <a:rPr lang="en-US" altLang="ko-KR" baseline="0" dirty="0" smtClean="0"/>
                        <a:t> seconds</a:t>
                      </a:r>
                      <a:r>
                        <a:rPr lang="en-US" altLang="ko-KR" baseline="30000" dirty="0" smtClean="0"/>
                        <a:t>1</a:t>
                      </a:r>
                      <a:endParaRPr lang="en-US" altLang="ko-KR" baseline="0" dirty="0" smtClean="0"/>
                    </a:p>
                  </a:txBody>
                  <a:tcPr anchor="ctr"/>
                </a:tc>
                <a:tc>
                  <a:txBody>
                    <a:bodyPr/>
                    <a:lstStyle/>
                    <a:p>
                      <a:pPr algn="ctr" latinLnBrk="1"/>
                      <a:r>
                        <a:rPr lang="en-US" altLang="ko-KR" dirty="0" smtClean="0"/>
                        <a:t>&lt; 1 km</a:t>
                      </a:r>
                      <a:endParaRPr lang="ko-KR" altLang="en-US" dirty="0"/>
                    </a:p>
                  </a:txBody>
                  <a:tcPr anchor="ctr"/>
                </a:tc>
                <a:tc>
                  <a:txBody>
                    <a:bodyPr/>
                    <a:lstStyle/>
                    <a:p>
                      <a:pPr algn="ctr" latinLnBrk="1"/>
                      <a:r>
                        <a:rPr lang="en-US" altLang="ko-KR" dirty="0" smtClean="0"/>
                        <a:t>&lt; 8 km/h</a:t>
                      </a:r>
                      <a:endParaRPr lang="ko-KR" altLang="en-US" dirty="0"/>
                    </a:p>
                  </a:txBody>
                  <a:tcPr anchor="ctr"/>
                </a:tc>
              </a:tr>
              <a:tr h="423248">
                <a:tc>
                  <a:txBody>
                    <a:bodyPr/>
                    <a:lstStyle/>
                    <a:p>
                      <a:pPr algn="ctr" latinLnBrk="1"/>
                      <a:r>
                        <a:rPr lang="en-US" altLang="ko-KR" sz="1600" dirty="0" smtClean="0"/>
                        <a:t>SNS </a:t>
                      </a:r>
                      <a:r>
                        <a:rPr lang="en-US" altLang="ko-KR" sz="1600" dirty="0" err="1" smtClean="0"/>
                        <a:t>voip</a:t>
                      </a:r>
                      <a:endParaRPr lang="ko-KR" altLang="en-US" sz="1600" dirty="0"/>
                    </a:p>
                  </a:txBody>
                  <a:tcPr anchor="ctr"/>
                </a:tc>
                <a:tc>
                  <a:txBody>
                    <a:bodyPr/>
                    <a:lstStyle/>
                    <a:p>
                      <a:pPr algn="ctr"/>
                      <a:r>
                        <a:rPr lang="en-US" altLang="ko-KR" dirty="0" smtClean="0"/>
                        <a:t>&lt; 10 s</a:t>
                      </a:r>
                      <a:endParaRPr lang="ko-KR" altLang="en-US" dirty="0"/>
                    </a:p>
                  </a:txBody>
                  <a:tcPr anchor="ctr"/>
                </a:tc>
                <a:tc>
                  <a:txBody>
                    <a:bodyPr/>
                    <a:lstStyle/>
                    <a:p>
                      <a:pPr algn="ctr" latinLnBrk="1"/>
                      <a:r>
                        <a:rPr lang="en-US" altLang="ko-KR" dirty="0" smtClean="0"/>
                        <a:t> 8~64 kbps</a:t>
                      </a:r>
                      <a:r>
                        <a:rPr lang="en-US" altLang="ko-KR" baseline="30000" dirty="0" smtClean="0"/>
                        <a:t>2</a:t>
                      </a:r>
                      <a:endParaRPr lang="ko-KR" altLang="en-US" baseline="30000" dirty="0"/>
                    </a:p>
                  </a:txBody>
                  <a:tcPr anchor="ctr"/>
                </a:tc>
                <a:tc>
                  <a:txBody>
                    <a:bodyPr/>
                    <a:lstStyle/>
                    <a:p>
                      <a:pPr algn="ctr" latinLnBrk="1"/>
                      <a:r>
                        <a:rPr lang="en-US" altLang="ko-KR" dirty="0" smtClean="0"/>
                        <a:t>100~200 ms</a:t>
                      </a:r>
                      <a:r>
                        <a:rPr lang="en-US" altLang="ko-KR" baseline="30000" dirty="0" smtClean="0"/>
                        <a:t>2</a:t>
                      </a:r>
                      <a:endParaRPr lang="ko-KR" altLang="en-US" dirty="0"/>
                    </a:p>
                  </a:txBody>
                  <a:tcPr anchor="ctr"/>
                </a:tc>
                <a:tc>
                  <a:txBody>
                    <a:bodyPr/>
                    <a:lstStyle/>
                    <a:p>
                      <a:pPr algn="ctr" latinLnBrk="1"/>
                      <a:r>
                        <a:rPr lang="en-US" altLang="ko-KR" dirty="0" smtClean="0"/>
                        <a:t>&lt; 1 km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8 km/h</a:t>
                      </a:r>
                      <a:endParaRPr lang="ko-KR" altLang="en-US" dirty="0" smtClean="0"/>
                    </a:p>
                  </a:txBody>
                  <a:tcPr anchor="ctr"/>
                </a:tc>
              </a:tr>
              <a:tr h="423248">
                <a:tc>
                  <a:txBody>
                    <a:bodyPr/>
                    <a:lstStyle/>
                    <a:p>
                      <a:pPr algn="ctr" latinLnBrk="1"/>
                      <a:r>
                        <a:rPr lang="en-US" altLang="ko-KR" sz="1600" dirty="0" smtClean="0"/>
                        <a:t>Advertising</a:t>
                      </a:r>
                      <a:endParaRPr lang="ko-KR" altLang="en-US" sz="1600" dirty="0"/>
                    </a:p>
                  </a:txBody>
                  <a:tcPr anchor="ctr"/>
                </a:tc>
                <a:tc>
                  <a:txBody>
                    <a:bodyPr/>
                    <a:lstStyle/>
                    <a:p>
                      <a:pPr algn="ctr"/>
                      <a:r>
                        <a:rPr lang="en-US" altLang="ko-KR" dirty="0" smtClean="0"/>
                        <a:t>&lt; 10 s</a:t>
                      </a:r>
                      <a:endParaRPr lang="ko-KR" altLang="en-US" dirty="0"/>
                    </a:p>
                  </a:txBody>
                  <a:tcPr anchor="ctr"/>
                </a:tc>
                <a:tc>
                  <a:txBody>
                    <a:bodyPr/>
                    <a:lstStyle/>
                    <a:p>
                      <a:pPr algn="ctr" latinLnBrk="1"/>
                      <a:r>
                        <a:rPr lang="en-US" altLang="ko-KR" dirty="0" smtClean="0"/>
                        <a:t>8~512 kbps</a:t>
                      </a:r>
                      <a:r>
                        <a:rPr lang="en-US" altLang="ko-KR" baseline="30000" dirty="0" smtClean="0"/>
                        <a:t>1</a:t>
                      </a:r>
                      <a:endParaRPr lang="ko-KR" altLang="en-US" baseline="30000" dirty="0"/>
                    </a:p>
                  </a:txBody>
                  <a:tcPr anchor="ctr"/>
                </a:tc>
                <a:tc>
                  <a:txBody>
                    <a:bodyPr/>
                    <a:lstStyle/>
                    <a:p>
                      <a:pPr algn="ctr" latinLnBrk="1"/>
                      <a:r>
                        <a:rPr lang="en-US" altLang="ko-KR" dirty="0" smtClean="0"/>
                        <a:t>few</a:t>
                      </a:r>
                      <a:r>
                        <a:rPr lang="en-US" altLang="ko-KR" baseline="0" dirty="0" smtClean="0"/>
                        <a:t> seconds</a:t>
                      </a:r>
                      <a:r>
                        <a:rPr lang="en-US" altLang="ko-KR" baseline="30000" dirty="0" smtClean="0"/>
                        <a:t>1</a:t>
                      </a:r>
                      <a:endParaRPr lang="en-US" altLang="ko-KR" baseline="0" dirty="0" smtClean="0"/>
                    </a:p>
                  </a:txBody>
                  <a:tcPr anchor="ctr"/>
                </a:tc>
                <a:tc>
                  <a:txBody>
                    <a:bodyPr/>
                    <a:lstStyle/>
                    <a:p>
                      <a:pPr algn="ctr" latinLnBrk="1"/>
                      <a:r>
                        <a:rPr lang="en-US" altLang="ko-KR" dirty="0" smtClean="0"/>
                        <a:t>&lt; 3 km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60 km/h</a:t>
                      </a:r>
                      <a:endParaRPr lang="ko-KR" altLang="en-US" dirty="0"/>
                    </a:p>
                  </a:txBody>
                  <a:tcPr anchor="ctr"/>
                </a:tc>
              </a:tr>
              <a:tr h="423248">
                <a:tc>
                  <a:txBody>
                    <a:bodyPr/>
                    <a:lstStyle/>
                    <a:p>
                      <a:pPr algn="ctr" latinLnBrk="1"/>
                      <a:r>
                        <a:rPr lang="en-US" altLang="ko-KR" sz="1600" dirty="0" smtClean="0"/>
                        <a:t>Gaming</a:t>
                      </a:r>
                      <a:endParaRPr lang="ko-KR" altLang="en-US" sz="1600" dirty="0"/>
                    </a:p>
                  </a:txBody>
                  <a:tcPr anchor="ctr"/>
                </a:tc>
                <a:tc>
                  <a:txBody>
                    <a:bodyPr/>
                    <a:lstStyle/>
                    <a:p>
                      <a:pPr algn="ctr"/>
                      <a:r>
                        <a:rPr lang="en-US" altLang="ko-KR" dirty="0" smtClean="0"/>
                        <a:t>&lt; 10 s</a:t>
                      </a:r>
                      <a:endParaRPr lang="ko-KR" altLang="en-US" dirty="0"/>
                    </a:p>
                  </a:txBody>
                  <a:tcPr anchor="ctr"/>
                </a:tc>
                <a:tc>
                  <a:txBody>
                    <a:bodyPr/>
                    <a:lstStyle/>
                    <a:p>
                      <a:pPr algn="ctr" latinLnBrk="1"/>
                      <a:r>
                        <a:rPr lang="en-US" altLang="ko-KR" dirty="0" smtClean="0"/>
                        <a:t>64~512 kbps</a:t>
                      </a:r>
                      <a:r>
                        <a:rPr lang="en-US" altLang="ko-KR" baseline="30000" dirty="0" smtClean="0"/>
                        <a:t>3</a:t>
                      </a:r>
                      <a:endParaRPr lang="ko-KR" altLang="en-US" baseline="30000" dirty="0"/>
                    </a:p>
                  </a:txBody>
                  <a:tcPr anchor="ctr"/>
                </a:tc>
                <a:tc>
                  <a:txBody>
                    <a:bodyPr/>
                    <a:lstStyle/>
                    <a:p>
                      <a:pPr algn="ctr" latinLnBrk="1"/>
                      <a:r>
                        <a:rPr lang="en-US" altLang="ko-KR" dirty="0" smtClean="0"/>
                        <a:t>100~200 ms</a:t>
                      </a:r>
                      <a:r>
                        <a:rPr lang="en-US" altLang="ko-KR" baseline="30000" dirty="0" smtClean="0"/>
                        <a:t>3</a:t>
                      </a:r>
                      <a:endParaRPr lang="ko-KR" altLang="en-US" dirty="0"/>
                    </a:p>
                  </a:txBody>
                  <a:tcPr anchor="ctr"/>
                </a:tc>
                <a:tc>
                  <a:txBody>
                    <a:bodyPr/>
                    <a:lstStyle/>
                    <a:p>
                      <a:pPr algn="ctr" latinLnBrk="1"/>
                      <a:r>
                        <a:rPr lang="en-US" altLang="ko-KR" dirty="0" smtClean="0"/>
                        <a:t>&lt; 1 km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8 km/h</a:t>
                      </a:r>
                      <a:endParaRPr lang="ko-KR" altLang="en-US" dirty="0"/>
                    </a:p>
                  </a:txBody>
                  <a:tcPr anchor="ctr"/>
                </a:tc>
              </a:tr>
              <a:tr h="423248">
                <a:tc>
                  <a:txBody>
                    <a:bodyPr/>
                    <a:lstStyle/>
                    <a:p>
                      <a:pPr algn="ctr" latinLnBrk="1"/>
                      <a:r>
                        <a:rPr lang="en-US" altLang="ko-KR" sz="1600" dirty="0" smtClean="0"/>
                        <a:t>Broadcasting</a:t>
                      </a:r>
                      <a:endParaRPr lang="ko-KR" altLang="en-US" sz="1600" dirty="0"/>
                    </a:p>
                  </a:txBody>
                  <a:tcPr anchor="ctr"/>
                </a:tc>
                <a:tc>
                  <a:txBody>
                    <a:bodyPr/>
                    <a:lstStyle/>
                    <a:p>
                      <a:pPr algn="ctr"/>
                      <a:r>
                        <a:rPr lang="en-US" altLang="ko-KR" dirty="0" smtClean="0"/>
                        <a:t>&lt; 10 s</a:t>
                      </a:r>
                      <a:endParaRPr lang="ko-KR" altLang="en-US" dirty="0"/>
                    </a:p>
                  </a:txBody>
                  <a:tcPr anchor="ctr"/>
                </a:tc>
                <a:tc>
                  <a:txBody>
                    <a:bodyPr/>
                    <a:lstStyle/>
                    <a:p>
                      <a:pPr algn="ctr" latinLnBrk="1"/>
                      <a:r>
                        <a:rPr lang="en-US" altLang="ko-KR" dirty="0" smtClean="0"/>
                        <a:t>2~5 Mbps</a:t>
                      </a:r>
                      <a:r>
                        <a:rPr lang="en-US" altLang="ko-KR" baseline="30000" dirty="0" smtClean="0"/>
                        <a:t>1</a:t>
                      </a:r>
                      <a:endParaRPr lang="ko-KR" altLang="en-US" baseline="30000" dirty="0"/>
                    </a:p>
                  </a:txBody>
                  <a:tcPr anchor="ctr"/>
                </a:tc>
                <a:tc>
                  <a:txBody>
                    <a:bodyPr/>
                    <a:lstStyle/>
                    <a:p>
                      <a:pPr algn="ctr" latinLnBrk="1"/>
                      <a:r>
                        <a:rPr lang="en-US" altLang="ko-KR" dirty="0" smtClean="0"/>
                        <a:t>100~200 ms</a:t>
                      </a:r>
                      <a:r>
                        <a:rPr lang="en-US" altLang="ko-KR" baseline="30000" dirty="0" smtClean="0"/>
                        <a:t>1</a:t>
                      </a:r>
                      <a:endParaRPr lang="ko-KR" altLang="en-US" dirty="0"/>
                    </a:p>
                  </a:txBody>
                  <a:tcPr anchor="ctr"/>
                </a:tc>
                <a:tc>
                  <a:txBody>
                    <a:bodyPr/>
                    <a:lstStyle/>
                    <a:p>
                      <a:pPr algn="ctr" latinLnBrk="1"/>
                      <a:r>
                        <a:rPr lang="en-US" altLang="ko-KR" dirty="0" smtClean="0"/>
                        <a:t>&lt; 200</a:t>
                      </a:r>
                      <a:r>
                        <a:rPr lang="en-US" altLang="ko-KR" baseline="0" dirty="0" smtClean="0"/>
                        <a:t> 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8 km/h</a:t>
                      </a:r>
                      <a:endParaRPr lang="ko-KR" altLang="en-US" dirty="0"/>
                    </a:p>
                  </a:txBody>
                  <a:tcPr anchor="ctr"/>
                </a:tc>
              </a:tr>
              <a:tr h="423248">
                <a:tc>
                  <a:txBody>
                    <a:bodyPr/>
                    <a:lstStyle/>
                    <a:p>
                      <a:pPr algn="ctr" latinLnBrk="1"/>
                      <a:r>
                        <a:rPr lang="en-US" altLang="ko-KR" sz="1600" dirty="0" smtClean="0"/>
                        <a:t>CE</a:t>
                      </a:r>
                      <a:r>
                        <a:rPr lang="en-US" altLang="ko-KR" sz="1600" baseline="0" dirty="0" smtClean="0"/>
                        <a:t> Convergence</a:t>
                      </a:r>
                      <a:endParaRPr lang="ko-KR" altLang="en-US" sz="1600" dirty="0"/>
                    </a:p>
                  </a:txBody>
                  <a:tcPr anchor="ctr"/>
                </a:tc>
                <a:tc>
                  <a:txBody>
                    <a:bodyPr/>
                    <a:lstStyle/>
                    <a:p>
                      <a:pPr algn="ctr"/>
                      <a:r>
                        <a:rPr lang="en-US" altLang="ko-KR" dirty="0" smtClean="0"/>
                        <a:t>&lt; 1 s</a:t>
                      </a:r>
                      <a:endParaRPr lang="ko-KR" altLang="en-US" dirty="0"/>
                    </a:p>
                  </a:txBody>
                  <a:tcPr anchor="ctr"/>
                </a:tc>
                <a:tc>
                  <a:txBody>
                    <a:bodyPr/>
                    <a:lstStyle/>
                    <a:p>
                      <a:pPr algn="ctr" latinLnBrk="1"/>
                      <a:r>
                        <a:rPr lang="en-US" altLang="ko-KR" dirty="0" smtClean="0"/>
                        <a:t>8~64 kbps</a:t>
                      </a:r>
                      <a:r>
                        <a:rPr lang="en-US" altLang="ko-KR" baseline="30000" dirty="0" smtClean="0"/>
                        <a:t>2</a:t>
                      </a:r>
                      <a:endParaRPr lang="ko-KR" altLang="en-US" baseline="30000" dirty="0"/>
                    </a:p>
                  </a:txBody>
                  <a:tcPr anchor="ctr"/>
                </a:tc>
                <a:tc>
                  <a:txBody>
                    <a:bodyPr/>
                    <a:lstStyle/>
                    <a:p>
                      <a:pPr algn="ctr" latinLnBrk="1"/>
                      <a:r>
                        <a:rPr lang="en-US" altLang="ko-KR" dirty="0" smtClean="0"/>
                        <a:t>20~100 ms</a:t>
                      </a:r>
                      <a:r>
                        <a:rPr lang="en-US" altLang="ko-KR" baseline="30000" dirty="0" smtClean="0"/>
                        <a:t>2</a:t>
                      </a:r>
                      <a:endParaRPr lang="ko-KR" altLang="en-US" dirty="0"/>
                    </a:p>
                  </a:txBody>
                  <a:tcPr anchor="ctr"/>
                </a:tc>
                <a:tc>
                  <a:txBody>
                    <a:bodyPr/>
                    <a:lstStyle/>
                    <a:p>
                      <a:pPr algn="ctr" latinLnBrk="1"/>
                      <a:r>
                        <a:rPr lang="en-US" altLang="ko-KR" dirty="0" smtClean="0"/>
                        <a:t>&lt; 100 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4 km/h</a:t>
                      </a:r>
                      <a:endParaRPr lang="ko-KR" altLang="en-US" dirty="0"/>
                    </a:p>
                  </a:txBody>
                  <a:tcPr anchor="ctr"/>
                </a:tc>
              </a:tr>
              <a:tr h="423248">
                <a:tc>
                  <a:txBody>
                    <a:bodyPr/>
                    <a:lstStyle/>
                    <a:p>
                      <a:pPr algn="ctr" latinLnBrk="1"/>
                      <a:r>
                        <a:rPr lang="en-US" altLang="ko-KR" sz="1600" dirty="0" smtClean="0"/>
                        <a:t>Emergency</a:t>
                      </a:r>
                    </a:p>
                    <a:p>
                      <a:pPr algn="ctr" latinLnBrk="1"/>
                      <a:r>
                        <a:rPr lang="en-US" altLang="ko-KR" sz="1600" dirty="0" smtClean="0"/>
                        <a:t>Service</a:t>
                      </a:r>
                      <a:endParaRPr lang="ko-KR" altLang="en-US" sz="1600" dirty="0"/>
                    </a:p>
                  </a:txBody>
                  <a:tcPr anchor="ctr"/>
                </a:tc>
                <a:tc>
                  <a:txBody>
                    <a:bodyPr/>
                    <a:lstStyle/>
                    <a:p>
                      <a:pPr algn="ctr"/>
                      <a:r>
                        <a:rPr lang="en-US" altLang="ko-KR" dirty="0" smtClean="0"/>
                        <a:t>&lt; 1</a:t>
                      </a:r>
                      <a:r>
                        <a:rPr lang="en-US" altLang="ko-KR" baseline="0" dirty="0" smtClean="0"/>
                        <a:t>0 s</a:t>
                      </a:r>
                      <a:endParaRPr lang="ko-KR" altLang="en-US" dirty="0"/>
                    </a:p>
                  </a:txBody>
                  <a:tcPr anchor="ctr"/>
                </a:tc>
                <a:tc>
                  <a:txBody>
                    <a:bodyPr/>
                    <a:lstStyle/>
                    <a:p>
                      <a:pPr algn="ctr" latinLnBrk="1"/>
                      <a:r>
                        <a:rPr lang="en-US" altLang="ko-KR" dirty="0" smtClean="0"/>
                        <a:t>64~512 </a:t>
                      </a:r>
                      <a:r>
                        <a:rPr lang="en-US" altLang="ko-KR" baseline="0" dirty="0" smtClean="0"/>
                        <a:t>kbps</a:t>
                      </a:r>
                      <a:r>
                        <a:rPr lang="en-US" altLang="ko-KR" baseline="30000" dirty="0" smtClean="0"/>
                        <a:t>4</a:t>
                      </a:r>
                      <a:endParaRPr lang="ko-KR" altLang="en-US" baseline="30000" dirty="0"/>
                    </a:p>
                  </a:txBody>
                  <a:tcPr anchor="ctr"/>
                </a:tc>
                <a:tc>
                  <a:txBody>
                    <a:bodyPr/>
                    <a:lstStyle/>
                    <a:p>
                      <a:pPr algn="ctr" latinLnBrk="1"/>
                      <a:r>
                        <a:rPr lang="en-US" altLang="ko-KR" dirty="0" smtClean="0"/>
                        <a:t>100~200 ms</a:t>
                      </a:r>
                      <a:r>
                        <a:rPr lang="en-US" altLang="ko-KR" baseline="30000" dirty="0" smtClean="0"/>
                        <a:t>4</a:t>
                      </a:r>
                      <a:endParaRPr lang="ko-KR" altLang="en-US" dirty="0"/>
                    </a:p>
                  </a:txBody>
                  <a:tcPr anchor="ctr"/>
                </a:tc>
                <a:tc>
                  <a:txBody>
                    <a:bodyPr/>
                    <a:lstStyle/>
                    <a:p>
                      <a:pPr algn="ctr" latinLnBrk="1"/>
                      <a:r>
                        <a:rPr lang="en-US" altLang="ko-KR" dirty="0" smtClean="0"/>
                        <a:t>&lt; 10 km</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&lt; 60 km/h</a:t>
                      </a:r>
                      <a:endParaRPr lang="ko-KR" altLang="en-US" dirty="0"/>
                    </a:p>
                  </a:txBody>
                  <a:tcPr anchor="ctr"/>
                </a:tc>
              </a:tr>
            </a:tbl>
          </a:graphicData>
        </a:graphic>
      </p:graphicFrame>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8" name="TextBox 7"/>
          <p:cNvSpPr txBox="1"/>
          <p:nvPr/>
        </p:nvSpPr>
        <p:spPr>
          <a:xfrm>
            <a:off x="571472" y="5669837"/>
            <a:ext cx="8041240" cy="830997"/>
          </a:xfrm>
          <a:prstGeom prst="rect">
            <a:avLst/>
          </a:prstGeom>
          <a:noFill/>
        </p:spPr>
        <p:txBody>
          <a:bodyPr wrap="none" rtlCol="0">
            <a:spAutoFit/>
          </a:bodyPr>
          <a:lstStyle/>
          <a:p>
            <a:pPr marL="228600" indent="-228600">
              <a:buAutoNum type="arabicPeriod"/>
            </a:pPr>
            <a:r>
              <a:rPr lang="en-US" altLang="ko-KR" dirty="0" smtClean="0"/>
              <a:t>IST-4-027756 WINNER II D6.11.2 v1.0 Key Scenarios and Implications (WINNER II)</a:t>
            </a:r>
          </a:p>
          <a:p>
            <a:pPr marL="228600" indent="-228600">
              <a:buAutoNum type="arabicPeriod"/>
            </a:pPr>
            <a:r>
              <a:rPr lang="en-US" altLang="ko-KR" dirty="0" smtClean="0"/>
              <a:t>D1.1 Scenarios and Requirements Specification (Seventh Framework Program)</a:t>
            </a:r>
          </a:p>
          <a:p>
            <a:pPr marL="228600" indent="-228600">
              <a:buAutoNum type="arabicPeriod"/>
            </a:pPr>
            <a:r>
              <a:rPr lang="en-US" altLang="ko-KR" dirty="0" err="1" smtClean="0"/>
              <a:t>HyoJoo</a:t>
            </a:r>
            <a:r>
              <a:rPr lang="en-US" altLang="ko-KR" dirty="0" smtClean="0"/>
              <a:t> Park, </a:t>
            </a:r>
            <a:r>
              <a:rPr lang="en-US" altLang="ko-KR" dirty="0" err="1" smtClean="0"/>
              <a:t>TaeYong</a:t>
            </a:r>
            <a:r>
              <a:rPr lang="en-US" altLang="ko-KR" dirty="0" smtClean="0"/>
              <a:t> Kim, and </a:t>
            </a:r>
            <a:r>
              <a:rPr lang="en-US" altLang="ko-KR" dirty="0" err="1" smtClean="0"/>
              <a:t>SaJoong</a:t>
            </a:r>
            <a:r>
              <a:rPr lang="en-US" altLang="ko-KR" dirty="0" smtClean="0"/>
              <a:t> Kim "Network Traffic Analysis and Modeling for Games" in proc.  WINE  2005.</a:t>
            </a:r>
          </a:p>
          <a:p>
            <a:pPr marL="228600" indent="-228600">
              <a:buAutoNum type="arabicPeriod"/>
            </a:pPr>
            <a:r>
              <a:rPr lang="en-US" altLang="ko-KR" dirty="0" smtClean="0"/>
              <a:t>Radio </a:t>
            </a:r>
            <a:r>
              <a:rPr lang="en-US" altLang="ko-KR" dirty="0" err="1" smtClean="0"/>
              <a:t>ommunication</a:t>
            </a:r>
            <a:r>
              <a:rPr lang="en-US" altLang="ko-KR" dirty="0" smtClean="0"/>
              <a:t> objectives and </a:t>
            </a:r>
            <a:r>
              <a:rPr lang="en-US" altLang="ko-KR" dirty="0" err="1" smtClean="0"/>
              <a:t>equirements</a:t>
            </a:r>
            <a:r>
              <a:rPr lang="en-US" altLang="ko-KR" dirty="0" smtClean="0"/>
              <a:t> for public protection and  </a:t>
            </a:r>
            <a:r>
              <a:rPr lang="en-US" altLang="ko-KR" dirty="0" err="1" smtClean="0"/>
              <a:t>dsaster</a:t>
            </a:r>
            <a:r>
              <a:rPr lang="en-US" altLang="ko-KR" dirty="0" smtClean="0"/>
              <a:t> relief ITU-R M.2033</a:t>
            </a:r>
            <a:endParaRPr lang="ko-KR"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PAR Scope</a:t>
            </a:r>
            <a:endParaRPr lang="ko-KR" altLang="en-US" dirty="0"/>
          </a:p>
        </p:txBody>
      </p:sp>
      <p:sp>
        <p:nvSpPr>
          <p:cNvPr id="3" name="내용 개체 틀 2"/>
          <p:cNvSpPr>
            <a:spLocks noGrp="1"/>
          </p:cNvSpPr>
          <p:nvPr>
            <p:ph idx="1"/>
          </p:nvPr>
        </p:nvSpPr>
        <p:spPr/>
        <p:txBody>
          <a:bodyPr/>
          <a:lstStyle/>
          <a:p>
            <a:r>
              <a:rPr lang="en-US" altLang="ko-KR" sz="2400" dirty="0" smtClean="0"/>
              <a:t>This standard defines </a:t>
            </a:r>
            <a:r>
              <a:rPr lang="en-US" altLang="ko-KR" sz="2400" dirty="0" smtClean="0"/>
              <a:t/>
            </a:r>
            <a:br>
              <a:rPr lang="en-US" altLang="ko-KR" sz="2400" dirty="0" smtClean="0"/>
            </a:br>
            <a:r>
              <a:rPr lang="en-US" altLang="ko-KR" sz="2400" dirty="0" smtClean="0"/>
              <a:t>PHY </a:t>
            </a:r>
            <a:r>
              <a:rPr lang="en-US" altLang="ko-KR" sz="2400" dirty="0" smtClean="0"/>
              <a:t>and MAC mechanism for </a:t>
            </a:r>
            <a:r>
              <a:rPr lang="en-US" altLang="ko-KR" sz="2400" dirty="0" smtClean="0"/>
              <a:t/>
            </a:r>
            <a:br>
              <a:rPr lang="en-US" altLang="ko-KR" sz="2400" dirty="0" smtClean="0"/>
            </a:br>
            <a:r>
              <a:rPr lang="en-US" altLang="ko-KR" sz="2400" dirty="0" smtClean="0"/>
              <a:t>Wireless </a:t>
            </a:r>
            <a:r>
              <a:rPr lang="en-US" altLang="ko-KR" sz="2400" dirty="0" smtClean="0"/>
              <a:t>Personal Area Networks (WPAN) </a:t>
            </a:r>
            <a:r>
              <a:rPr lang="en-US" altLang="ko-KR" sz="2400" dirty="0" smtClean="0"/>
              <a:t/>
            </a:r>
            <a:br>
              <a:rPr lang="en-US" altLang="ko-KR" sz="2400" dirty="0" smtClean="0"/>
            </a:br>
            <a:r>
              <a:rPr lang="en-US" altLang="ko-KR" sz="2400" dirty="0" smtClean="0"/>
              <a:t>Peer </a:t>
            </a:r>
            <a:r>
              <a:rPr lang="en-US" altLang="ko-KR" sz="2400" dirty="0" smtClean="0"/>
              <a:t>Aware Communications (PAC) </a:t>
            </a:r>
            <a:r>
              <a:rPr lang="en-US" altLang="ko-KR" sz="2400" dirty="0" smtClean="0"/>
              <a:t/>
            </a:r>
            <a:br>
              <a:rPr lang="en-US" altLang="ko-KR" sz="2400" dirty="0" smtClean="0"/>
            </a:br>
            <a:r>
              <a:rPr lang="en-US" altLang="ko-KR" sz="2400" dirty="0" smtClean="0"/>
              <a:t>optimized </a:t>
            </a:r>
            <a:r>
              <a:rPr lang="en-US" altLang="ko-KR" sz="2400" dirty="0" smtClean="0"/>
              <a:t>for peer to peer and </a:t>
            </a:r>
            <a:r>
              <a:rPr lang="en-US" altLang="ko-KR" sz="2400" dirty="0" err="1" smtClean="0"/>
              <a:t>infrastructureless</a:t>
            </a:r>
            <a:r>
              <a:rPr lang="en-US" altLang="ko-KR" sz="2400" dirty="0" smtClean="0"/>
              <a:t> communications </a:t>
            </a:r>
            <a:r>
              <a:rPr lang="en-US" altLang="ko-KR" sz="2400" dirty="0" smtClean="0"/>
              <a:t/>
            </a:r>
            <a:br>
              <a:rPr lang="en-US" altLang="ko-KR" sz="2400" dirty="0" smtClean="0"/>
            </a:br>
            <a:r>
              <a:rPr lang="en-US" altLang="ko-KR" sz="2400" dirty="0" smtClean="0"/>
              <a:t>with </a:t>
            </a:r>
            <a:r>
              <a:rPr lang="en-US" altLang="ko-KR" sz="2400" dirty="0" smtClean="0"/>
              <a:t>fully distributed </a:t>
            </a:r>
            <a:r>
              <a:rPr lang="en-US" altLang="ko-KR" sz="2400" dirty="0" smtClean="0"/>
              <a:t>coordination</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PAR Scope</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Discovery </a:t>
            </a:r>
            <a:r>
              <a:rPr lang="en-US" altLang="ko-KR" dirty="0" smtClean="0"/>
              <a:t>for peer information without </a:t>
            </a:r>
            <a:r>
              <a:rPr lang="en-US" altLang="ko-KR" dirty="0" smtClean="0"/>
              <a:t>association</a:t>
            </a:r>
          </a:p>
          <a:p>
            <a:pPr lvl="1"/>
            <a:r>
              <a:rPr lang="en-US" altLang="ko-KR" dirty="0" smtClean="0"/>
              <a:t>discovery </a:t>
            </a:r>
            <a:r>
              <a:rPr lang="en-US" altLang="ko-KR" dirty="0" smtClean="0"/>
              <a:t>signaling rate, typically 100 </a:t>
            </a:r>
            <a:r>
              <a:rPr lang="en-US" altLang="ko-KR" dirty="0" smtClean="0"/>
              <a:t>kbps</a:t>
            </a:r>
          </a:p>
          <a:p>
            <a:pPr lvl="1"/>
            <a:r>
              <a:rPr lang="en-US" altLang="ko-KR" dirty="0" smtClean="0"/>
              <a:t>the </a:t>
            </a:r>
            <a:r>
              <a:rPr lang="en-US" altLang="ko-KR" dirty="0" smtClean="0"/>
              <a:t>number of devices in the </a:t>
            </a:r>
            <a:r>
              <a:rPr lang="en-US" altLang="ko-KR" dirty="0" smtClean="0"/>
              <a:t>discovery</a:t>
            </a:r>
          </a:p>
          <a:p>
            <a:r>
              <a:rPr lang="en-US" altLang="ko-KR" dirty="0" smtClean="0"/>
              <a:t>Scalable </a:t>
            </a:r>
            <a:r>
              <a:rPr lang="en-US" altLang="ko-KR" dirty="0" smtClean="0"/>
              <a:t>data transmission rates, typically 10 </a:t>
            </a:r>
            <a:r>
              <a:rPr lang="en-US" altLang="ko-KR" dirty="0" smtClean="0"/>
              <a:t>Mbps </a:t>
            </a:r>
          </a:p>
          <a:p>
            <a:r>
              <a:rPr lang="en-US" altLang="ko-KR" dirty="0" smtClean="0"/>
              <a:t>G</a:t>
            </a:r>
            <a:r>
              <a:rPr lang="en-US" altLang="ko-KR" dirty="0" smtClean="0"/>
              <a:t>roup </a:t>
            </a:r>
            <a:r>
              <a:rPr lang="en-US" altLang="ko-KR" dirty="0" smtClean="0"/>
              <a:t>communications </a:t>
            </a:r>
            <a:endParaRPr lang="en-US" altLang="ko-KR" dirty="0" smtClean="0"/>
          </a:p>
          <a:p>
            <a:pPr lvl="1"/>
            <a:r>
              <a:rPr lang="en-US" altLang="ko-KR" dirty="0" smtClean="0"/>
              <a:t>with </a:t>
            </a:r>
            <a:r>
              <a:rPr lang="en-US" altLang="ko-KR" dirty="0" smtClean="0"/>
              <a:t>simultaneous membership in multiple groups, typically up to </a:t>
            </a:r>
            <a:r>
              <a:rPr lang="en-US" altLang="ko-KR" dirty="0" smtClean="0"/>
              <a:t>10</a:t>
            </a:r>
          </a:p>
          <a:p>
            <a:r>
              <a:rPr lang="en-US" altLang="ko-KR" dirty="0" smtClean="0"/>
              <a:t>R</a:t>
            </a:r>
            <a:r>
              <a:rPr lang="en-US" altLang="ko-KR" dirty="0" smtClean="0"/>
              <a:t>elative positioning</a:t>
            </a:r>
          </a:p>
          <a:p>
            <a:r>
              <a:rPr lang="en-US" altLang="ko-KR" dirty="0" err="1" smtClean="0"/>
              <a:t>M</a:t>
            </a:r>
            <a:r>
              <a:rPr lang="en-US" altLang="ko-KR" dirty="0" err="1" smtClean="0"/>
              <a:t>ultihop</a:t>
            </a:r>
            <a:r>
              <a:rPr lang="en-US" altLang="ko-KR" dirty="0" smtClean="0"/>
              <a:t> relay</a:t>
            </a:r>
          </a:p>
          <a:p>
            <a:r>
              <a:rPr lang="en-US" altLang="ko-KR" dirty="0" smtClean="0"/>
              <a:t>S</a:t>
            </a:r>
            <a:r>
              <a:rPr lang="en-US" altLang="ko-KR" dirty="0" smtClean="0"/>
              <a:t>ecurity</a:t>
            </a:r>
          </a:p>
          <a:p>
            <a:r>
              <a:rPr lang="en-US" altLang="ko-KR" dirty="0" smtClean="0"/>
              <a:t>O</a:t>
            </a:r>
            <a:r>
              <a:rPr lang="en-US" altLang="ko-KR" dirty="0" smtClean="0"/>
              <a:t>perational </a:t>
            </a:r>
            <a:r>
              <a:rPr lang="en-US" altLang="ko-KR" dirty="0" smtClean="0"/>
              <a:t>in selected globally available unlicensed/licensed bands below 11 GHz </a:t>
            </a:r>
            <a:r>
              <a:rPr lang="en-US" altLang="ko-KR" dirty="0" smtClean="0"/>
              <a:t/>
            </a:r>
            <a:br>
              <a:rPr lang="en-US" altLang="ko-KR" dirty="0" smtClean="0"/>
            </a:br>
            <a:r>
              <a:rPr lang="en-US" altLang="ko-KR" dirty="0" smtClean="0"/>
              <a:t>capable </a:t>
            </a:r>
            <a:r>
              <a:rPr lang="en-US" altLang="ko-KR" dirty="0" smtClean="0"/>
              <a:t>of supporting these requirements.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Technical Requirements</a:t>
            </a:r>
            <a:br>
              <a:rPr lang="en-US" altLang="ko-KR" dirty="0" smtClean="0"/>
            </a:br>
            <a:r>
              <a:rPr lang="en-US" altLang="ko-KR" dirty="0" smtClean="0"/>
              <a:t>(General Description)</a:t>
            </a:r>
            <a:endParaRPr lang="ko-KR" altLang="en-US" dirty="0"/>
          </a:p>
        </p:txBody>
      </p:sp>
      <p:sp>
        <p:nvSpPr>
          <p:cNvPr id="3" name="내용 개체 틀 2"/>
          <p:cNvSpPr>
            <a:spLocks noGrp="1"/>
          </p:cNvSpPr>
          <p:nvPr>
            <p:ph idx="1"/>
          </p:nvPr>
        </p:nvSpPr>
        <p:spPr/>
        <p:txBody>
          <a:bodyPr/>
          <a:lstStyle/>
          <a:p>
            <a:r>
              <a:rPr lang="en-US" altLang="ko-KR" dirty="0" smtClean="0"/>
              <a:t>Synchronization</a:t>
            </a:r>
          </a:p>
          <a:p>
            <a:pPr lvl="1"/>
            <a:r>
              <a:rPr lang="en-US" altLang="ko-KR" dirty="0" smtClean="0"/>
              <a:t>proximate nodes should be synchronized for other operation such as discovery, peer pairing, data transmission, to be efficient</a:t>
            </a:r>
          </a:p>
          <a:p>
            <a:pPr lvl="1"/>
            <a:r>
              <a:rPr lang="en-US" altLang="ko-KR" dirty="0" smtClean="0"/>
              <a:t>Synchronization should works in outdoor as well as indoor environment by interaction among proximate nodes</a:t>
            </a:r>
          </a:p>
          <a:p>
            <a:pPr lvl="1"/>
            <a:r>
              <a:rPr lang="en-US" altLang="ko-KR" dirty="0" smtClean="0"/>
              <a:t>Time to synchronized state at a certain area should be minimized</a:t>
            </a:r>
          </a:p>
          <a:p>
            <a:pPr lvl="1"/>
            <a:r>
              <a:rPr lang="en-US" altLang="ko-KR" dirty="0" smtClean="0"/>
              <a:t>Robustness to network dynamics</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25289</TotalTime>
  <Words>1071</Words>
  <Application>Microsoft Office PowerPoint</Application>
  <PresentationFormat>화면 슬라이드 쇼(4:3)</PresentationFormat>
  <Paragraphs>180</Paragraphs>
  <Slides>12</Slides>
  <Notes>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슬라이드 1</vt:lpstr>
      <vt:lpstr>PAC Use-Cases (1/4)</vt:lpstr>
      <vt:lpstr>PAC Use-Cases (2/4)</vt:lpstr>
      <vt:lpstr>PAC Use-Cases (3/4)</vt:lpstr>
      <vt:lpstr>PAC Use-Cases (4/4)</vt:lpstr>
      <vt:lpstr>PAC Application Requirements</vt:lpstr>
      <vt:lpstr>PAR Scope</vt:lpstr>
      <vt:lpstr>PAR Scope</vt:lpstr>
      <vt:lpstr>PAC Technical Requirements (General Description)</vt:lpstr>
      <vt:lpstr>PAC Technical Requirements (General Description)</vt:lpstr>
      <vt:lpstr>PAC Technical Requirements (General Description)</vt:lpstr>
      <vt:lpstr>PAC Technical Requirements (General Description)</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741</cp:revision>
  <cp:lastPrinted>1998-02-10T13:28:06Z</cp:lastPrinted>
  <dcterms:created xsi:type="dcterms:W3CDTF">1999-11-08T18:59:45Z</dcterms:created>
  <dcterms:modified xsi:type="dcterms:W3CDTF">2012-03-14T18:28:26Z</dcterms:modified>
</cp:coreProperties>
</file>