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310" r:id="rId3"/>
    <p:sldId id="311" r:id="rId4"/>
    <p:sldId id="316" r:id="rId5"/>
    <p:sldId id="312" r:id="rId6"/>
    <p:sldId id="313" r:id="rId7"/>
    <p:sldId id="314" r:id="rId8"/>
    <p:sldId id="315"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13" autoAdjust="0"/>
    <p:restoredTop sz="91709" autoAdjust="0"/>
  </p:normalViewPr>
  <p:slideViewPr>
    <p:cSldViewPr>
      <p:cViewPr varScale="1">
        <p:scale>
          <a:sx n="71" d="100"/>
          <a:sy n="71" d="100"/>
        </p:scale>
        <p:origin x="-1086" y="-96"/>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&lt;author&gt;, &lt;company&gt;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&lt;March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a-DK" altLang="ko-KR" smtClean="0"/>
              <a:t>&lt;Seung-Hoon Park et 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&lt;March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a-DK" altLang="ko-KR" smtClean="0"/>
              <a:t>&lt;Seung-Hoon Park et 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&lt;March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a-DK" altLang="ko-KR" smtClean="0"/>
              <a:t>&lt;Seung-Hoon Park et 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&lt;March 2012&gt;</a:t>
            </a:r>
            <a:endParaRPr lang="en-US" altLang="ko-KR"/>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da-DK" altLang="ko-KR" smtClean="0"/>
              <a:t>&lt;Seung-Hoon Park et al.&gt;, &lt;Samsung Electronics&gt;</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&lt;March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a-DK" altLang="ko-KR" smtClean="0"/>
              <a:t>&lt;Seung-Hoon Park et 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&lt;March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a-DK" altLang="ko-KR" smtClean="0"/>
              <a:t>&lt;Seung-Hoon Park et 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&lt;March 2012&gt;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a-DK" altLang="ko-KR" smtClean="0"/>
              <a:t>&lt;Seung-Hoon Park et al.&gt;, &lt;Samsung Electronics&gt;</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&lt;March 2012&gt;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a-DK" altLang="ko-KR" smtClean="0"/>
              <a:t>&lt;Seung-Hoon Park et al.&gt;, &lt;Samsung Electronics&gt;</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&lt;March 2012&gt;</a:t>
            </a:r>
            <a:endParaRPr lang="en-US" altLang="ko-KR"/>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da-DK" altLang="ko-KR" smtClean="0"/>
              <a:t>&lt;Seung-Hoon Park et al.&gt;, &lt;Samsung Electronics&gt;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&lt;March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a-DK" altLang="ko-KR" smtClean="0"/>
              <a:t>&lt;Seung-Hoon Park et 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&lt;March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a-DK" altLang="ko-KR" smtClean="0"/>
              <a:t>&lt;Seung-Hoon Park et 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&lt;March 2012&gt;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da-DK" altLang="ko-KR" smtClean="0"/>
              <a:t>&lt;Seung-Hoon Park et al.&gt;, &lt;Samsung Electronics&gt;</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lvl="4">
              <a:defRPr/>
            </a:pPr>
            <a:r>
              <a:rPr lang="en-US" altLang="ko-KR" sz="1400" b="1" dirty="0">
                <a:ea typeface="굴림" pitchFamily="50" charset="-127"/>
              </a:rPr>
              <a:t>doc.: IEEE </a:t>
            </a:r>
            <a:r>
              <a:rPr lang="en-US" altLang="ko-KR" sz="1400" b="1" dirty="0" smtClean="0">
                <a:ea typeface="굴림" pitchFamily="50" charset="-127"/>
              </a:rPr>
              <a:t>802. 15-12-0155-00-0pac</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8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4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0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18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18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noFill/>
        </p:spPr>
        <p:txBody>
          <a:bodyPr/>
          <a:lstStyle/>
          <a:p>
            <a:r>
              <a:rPr lang="en-US" altLang="ko-KR" smtClean="0">
                <a:ea typeface="굴림" charset="-127"/>
              </a:rPr>
              <a:t>&lt;March 2012&gt;</a:t>
            </a:r>
            <a:endParaRPr lang="en-US" altLang="ko-KR" dirty="0">
              <a:ea typeface="굴림" charset="-127"/>
            </a:endParaRPr>
          </a:p>
        </p:txBody>
      </p:sp>
      <p:sp>
        <p:nvSpPr>
          <p:cNvPr id="4099" name="바닥글 개체 틀 2"/>
          <p:cNvSpPr>
            <a:spLocks noGrp="1"/>
          </p:cNvSpPr>
          <p:nvPr>
            <p:ph type="ftr" sz="quarter" idx="11"/>
          </p:nvPr>
        </p:nvSpPr>
        <p:spPr>
          <a:noFill/>
        </p:spPr>
        <p:txBody>
          <a:bodyPr/>
          <a:lstStyle/>
          <a:p>
            <a:r>
              <a:rPr lang="da-DK" altLang="ko-KR" smtClean="0">
                <a:ea typeface="굴림" charset="-127"/>
              </a:rPr>
              <a:t>&lt;Seung-Hoon Park et al.&gt;, &lt;Samsung Electronics&gt;</a:t>
            </a:r>
            <a:endParaRPr lang="en-US" altLang="ko-KR">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PAC Procedure</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dirty="0" smtClean="0">
                <a:solidFill>
                  <a:srgbClr val="FF0000"/>
                </a:solidFill>
                <a:ea typeface="굴림" pitchFamily="50" charset="-127"/>
              </a:rPr>
              <a:t>14 </a:t>
            </a:r>
            <a:r>
              <a:rPr lang="en-US" altLang="ko-KR" sz="1600" dirty="0" smtClean="0">
                <a:solidFill>
                  <a:srgbClr val="FF0000"/>
                </a:solidFill>
                <a:ea typeface="굴림" pitchFamily="50" charset="-127"/>
              </a:rPr>
              <a:t>March 2012</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Seung-Hoon Park, </a:t>
            </a:r>
            <a:r>
              <a:rPr lang="en-US" altLang="ko-KR" sz="1600" dirty="0" err="1">
                <a:solidFill>
                  <a:srgbClr val="FF0000"/>
                </a:solidFill>
                <a:ea typeface="굴림" pitchFamily="50" charset="-127"/>
              </a:rPr>
              <a:t>Chiwoo</a:t>
            </a:r>
            <a:r>
              <a:rPr lang="en-US" altLang="ko-KR" sz="1600" dirty="0">
                <a:solidFill>
                  <a:srgbClr val="FF0000"/>
                </a:solidFill>
                <a:ea typeface="굴림" pitchFamily="50" charset="-127"/>
              </a:rPr>
              <a:t> Lim, </a:t>
            </a:r>
            <a:r>
              <a:rPr lang="en-US" altLang="ko-KR" sz="1600" dirty="0" err="1" smtClean="0">
                <a:solidFill>
                  <a:srgbClr val="FF0000"/>
                </a:solidFill>
                <a:ea typeface="굴림" pitchFamily="50" charset="-127"/>
              </a:rPr>
              <a:t>Pil</a:t>
            </a:r>
            <a:r>
              <a:rPr lang="en-US" altLang="ko-KR" sz="1600" dirty="0" smtClean="0">
                <a:solidFill>
                  <a:srgbClr val="FF0000"/>
                </a:solidFill>
                <a:ea typeface="굴림" pitchFamily="50" charset="-127"/>
              </a:rPr>
              <a:t>-Yong Hwang, </a:t>
            </a:r>
            <a:r>
              <a:rPr lang="en-US" altLang="ko-KR" sz="1600" dirty="0" err="1" smtClean="0">
                <a:solidFill>
                  <a:srgbClr val="FF0000"/>
                </a:solidFill>
                <a:ea typeface="굴림" pitchFamily="50" charset="-127"/>
              </a:rPr>
              <a:t>Kyungkyu</a:t>
            </a:r>
            <a:r>
              <a:rPr lang="en-US" altLang="ko-KR" sz="1600" dirty="0" smtClean="0">
                <a:solidFill>
                  <a:srgbClr val="FF0000"/>
                </a:solidFill>
                <a:ea typeface="굴림" pitchFamily="50" charset="-127"/>
              </a:rPr>
              <a:t> </a:t>
            </a:r>
            <a:r>
              <a:rPr lang="en-US" altLang="ko-KR" sz="1600" dirty="0">
                <a:solidFill>
                  <a:srgbClr val="FF0000"/>
                </a:solidFill>
                <a:ea typeface="굴림" pitchFamily="50" charset="-127"/>
              </a:rPr>
              <a:t>Kim, </a:t>
            </a:r>
            <a:r>
              <a:rPr lang="en-US" altLang="ko-KR" sz="1600" dirty="0" err="1">
                <a:solidFill>
                  <a:srgbClr val="FF0000"/>
                </a:solidFill>
                <a:ea typeface="굴림" pitchFamily="50" charset="-127"/>
              </a:rPr>
              <a:t>Daegyun</a:t>
            </a:r>
            <a:r>
              <a:rPr lang="en-US" altLang="ko-KR" sz="1600" dirty="0">
                <a:solidFill>
                  <a:srgbClr val="FF0000"/>
                </a:solidFill>
                <a:ea typeface="굴림" pitchFamily="50" charset="-127"/>
              </a:rPr>
              <a:t>  Kim</a:t>
            </a:r>
            <a:r>
              <a:rPr lang="en-US" altLang="ko-KR" sz="1600" dirty="0" smtClean="0">
                <a:solidFill>
                  <a:srgbClr val="FF0000"/>
                </a:solidFill>
                <a:ea typeface="굴림" pitchFamily="50" charset="-127"/>
              </a:rPr>
              <a:t>, Won-</a:t>
            </a:r>
            <a:r>
              <a:rPr lang="en-US" altLang="ko-KR" sz="1600" dirty="0" err="1" smtClean="0">
                <a:solidFill>
                  <a:srgbClr val="FF0000"/>
                </a:solidFill>
                <a:ea typeface="굴림" pitchFamily="50" charset="-127"/>
              </a:rPr>
              <a:t>il</a:t>
            </a:r>
            <a:r>
              <a:rPr lang="en-US" altLang="ko-KR" sz="1600" dirty="0" smtClean="0">
                <a:solidFill>
                  <a:srgbClr val="FF0000"/>
                </a:solidFill>
                <a:ea typeface="굴림" pitchFamily="50" charset="-127"/>
              </a:rPr>
              <a:t> </a:t>
            </a:r>
            <a:r>
              <a:rPr lang="en-US" altLang="ko-KR" sz="1600" dirty="0" err="1">
                <a:solidFill>
                  <a:srgbClr val="FF0000"/>
                </a:solidFill>
                <a:ea typeface="굴림" pitchFamily="50" charset="-127"/>
              </a:rPr>
              <a:t>Roh</a:t>
            </a:r>
            <a:r>
              <a:rPr lang="en-US" altLang="ko-KR" sz="1600" dirty="0">
                <a:solidFill>
                  <a:schemeClr val="tx2"/>
                </a:solidFill>
                <a:ea typeface="굴림" pitchFamily="50" charset="-127"/>
              </a:rPr>
              <a:t>] Company [</a:t>
            </a:r>
            <a:r>
              <a:rPr lang="en-US" altLang="ko-KR" sz="1600" dirty="0">
                <a:solidFill>
                  <a:srgbClr val="FF0000"/>
                </a:solidFill>
                <a:ea typeface="굴림" pitchFamily="50" charset="-127"/>
              </a:rPr>
              <a:t>Samsung Electronics</a:t>
            </a:r>
            <a:r>
              <a:rPr lang="en-US" altLang="ko-KR" sz="1600" dirty="0">
                <a:solidFill>
                  <a:schemeClr val="tx2"/>
                </a:solidFill>
                <a:ea typeface="굴림" pitchFamily="50" charset="-127"/>
              </a:rPr>
              <a:t>]</a:t>
            </a:r>
          </a:p>
          <a:p>
            <a:pPr>
              <a:defRPr/>
            </a:pPr>
            <a:r>
              <a:rPr lang="en-US" altLang="ko-KR" sz="1600" dirty="0">
                <a:solidFill>
                  <a:schemeClr val="tx2"/>
                </a:solidFill>
                <a:ea typeface="굴림" pitchFamily="50" charset="-127"/>
              </a:rPr>
              <a:t>Address [</a:t>
            </a:r>
            <a:r>
              <a:rPr lang="en-US" altLang="ko-KR" sz="1600" dirty="0">
                <a:solidFill>
                  <a:srgbClr val="FF0000"/>
                </a:solidFill>
                <a:ea typeface="굴림" pitchFamily="50" charset="-127"/>
              </a:rPr>
              <a:t>416, Maetan-3Dong, </a:t>
            </a:r>
            <a:r>
              <a:rPr lang="en-US" altLang="ko-KR" sz="1600" dirty="0" err="1">
                <a:solidFill>
                  <a:srgbClr val="FF0000"/>
                </a:solidFill>
                <a:ea typeface="굴림" pitchFamily="50" charset="-127"/>
              </a:rPr>
              <a:t>Yeongtong-Gu</a:t>
            </a:r>
            <a:r>
              <a:rPr lang="en-US" altLang="ko-KR" sz="1600" dirty="0">
                <a:solidFill>
                  <a:srgbClr val="FF0000"/>
                </a:solidFill>
                <a:ea typeface="굴림" pitchFamily="50" charset="-127"/>
              </a:rPr>
              <a:t>, Suwon-Si, </a:t>
            </a:r>
            <a:r>
              <a:rPr lang="en-US" altLang="ko-KR" sz="1600" dirty="0" err="1">
                <a:solidFill>
                  <a:srgbClr val="FF0000"/>
                </a:solidFill>
                <a:ea typeface="굴림" pitchFamily="50" charset="-127"/>
              </a:rPr>
              <a:t>Gyeonggi</a:t>
            </a:r>
            <a:r>
              <a:rPr lang="en-US" altLang="ko-KR" sz="1600" dirty="0">
                <a:solidFill>
                  <a:srgbClr val="FF0000"/>
                </a:solidFill>
                <a:ea typeface="굴림" pitchFamily="50" charset="-127"/>
              </a:rPr>
              <a:t>-Do, 443-742, Korea</a:t>
            </a:r>
            <a:r>
              <a:rPr lang="en-US" altLang="ko-KR" sz="1600" dirty="0">
                <a:solidFill>
                  <a:schemeClr val="tx2"/>
                </a:solidFill>
                <a:ea typeface="굴림" pitchFamily="50" charset="-127"/>
              </a:rPr>
              <a:t>]</a:t>
            </a:r>
          </a:p>
          <a:p>
            <a:pPr>
              <a:defRPr/>
            </a:pPr>
            <a:r>
              <a:rPr lang="en-US" altLang="ko-KR" sz="1600" dirty="0">
                <a:solidFill>
                  <a:schemeClr val="tx2"/>
                </a:solidFill>
                <a:ea typeface="굴림" pitchFamily="50" charset="-127"/>
              </a:rPr>
              <a:t>Voice:[</a:t>
            </a:r>
            <a:r>
              <a:rPr lang="en-US" altLang="ko-KR" sz="1600" dirty="0">
                <a:solidFill>
                  <a:srgbClr val="FF0000"/>
                </a:solidFill>
                <a:ea typeface="굴림" pitchFamily="50" charset="-127"/>
              </a:rPr>
              <a:t>+82-10-9349-9845</a:t>
            </a:r>
            <a:r>
              <a:rPr lang="en-US" altLang="ko-KR" sz="1600" dirty="0">
                <a:solidFill>
                  <a:schemeClr val="tx2"/>
                </a:solidFill>
                <a:ea typeface="굴림" pitchFamily="50" charset="-127"/>
              </a:rPr>
              <a:t>], FAX: [</a:t>
            </a:r>
            <a:r>
              <a:rPr lang="en-US" altLang="ko-KR" sz="1600" dirty="0">
                <a:solidFill>
                  <a:srgbClr val="FF0000"/>
                </a:solidFill>
                <a:ea typeface="굴림" pitchFamily="50" charset="-127"/>
              </a:rPr>
              <a:t>+82-31-279-2441</a:t>
            </a:r>
            <a:r>
              <a:rPr lang="en-US" altLang="ko-KR" sz="1600" dirty="0">
                <a:solidFill>
                  <a:schemeClr val="tx2"/>
                </a:solidFill>
                <a:ea typeface="굴림" pitchFamily="50" charset="-127"/>
              </a:rPr>
              <a:t>], E-Mail:[</a:t>
            </a:r>
            <a:r>
              <a:rPr lang="en-US" altLang="ko-KR" sz="1600" dirty="0">
                <a:solidFill>
                  <a:srgbClr val="FF0000"/>
                </a:solidFill>
                <a:ea typeface="굴림" pitchFamily="50" charset="-127"/>
              </a:rPr>
              <a:t>shannon.park@samsung.com</a:t>
            </a:r>
            <a:r>
              <a:rPr lang="en-US" altLang="ko-KR" sz="1600" dirty="0">
                <a:solidFill>
                  <a:schemeClr val="tx2"/>
                </a:solidFill>
                <a:ea typeface="굴림" pitchFamily="50" charset="-127"/>
              </a:rPr>
              <a:t>] 	</a:t>
            </a: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PAC standardization work procedure until draft documentation for letter ballot</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To discuss PAC work schedule and procedure</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PAC Work Procedure</a:t>
            </a:r>
            <a:br>
              <a:rPr lang="en-US" altLang="ko-KR" dirty="0" smtClean="0"/>
            </a:br>
            <a:r>
              <a:rPr lang="en-US" altLang="ko-KR" dirty="0" smtClean="0"/>
              <a:t>(Initial Draft)</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smtClean="0"/>
              <a:t>Call for Application</a:t>
            </a:r>
          </a:p>
          <a:p>
            <a:pPr lvl="1"/>
            <a:r>
              <a:rPr lang="en-US" altLang="ko-KR" dirty="0" smtClean="0"/>
              <a:t>to make </a:t>
            </a:r>
            <a:r>
              <a:rPr lang="en-US" altLang="ko-KR" i="1" dirty="0" smtClean="0"/>
              <a:t>Application Matrix (AM)</a:t>
            </a:r>
          </a:p>
          <a:p>
            <a:r>
              <a:rPr lang="en-US" altLang="ko-KR" dirty="0" smtClean="0"/>
              <a:t>4 Preliminary Documents</a:t>
            </a:r>
          </a:p>
          <a:p>
            <a:pPr lvl="1"/>
            <a:r>
              <a:rPr lang="en-US" altLang="ko-KR" i="1" dirty="0" smtClean="0"/>
              <a:t>Application Requirements Document (ARD)</a:t>
            </a:r>
          </a:p>
          <a:p>
            <a:pPr lvl="1"/>
            <a:r>
              <a:rPr lang="en-US" altLang="ko-KR" i="1" dirty="0" smtClean="0"/>
              <a:t>Channel Model Document (CMD)</a:t>
            </a:r>
          </a:p>
          <a:p>
            <a:pPr lvl="1"/>
            <a:r>
              <a:rPr lang="en-US" altLang="ko-KR" i="1" dirty="0" smtClean="0"/>
              <a:t>Technical Requirements Document (TRD)</a:t>
            </a:r>
          </a:p>
          <a:p>
            <a:pPr lvl="1"/>
            <a:r>
              <a:rPr lang="en-US" altLang="ko-KR" i="1" dirty="0" smtClean="0"/>
              <a:t>Evaluation Criteria Document (ECD)</a:t>
            </a:r>
          </a:p>
          <a:p>
            <a:r>
              <a:rPr lang="en-US" altLang="ko-KR" dirty="0" smtClean="0"/>
              <a:t>Call for Proposal</a:t>
            </a:r>
          </a:p>
          <a:p>
            <a:r>
              <a:rPr lang="en-US" altLang="ko-KR" dirty="0" smtClean="0"/>
              <a:t>Proposal Merger</a:t>
            </a:r>
          </a:p>
          <a:p>
            <a:r>
              <a:rPr lang="en-US" altLang="ko-KR" dirty="0" smtClean="0"/>
              <a:t>Draft Documentation</a:t>
            </a:r>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&lt;March 2012&gt;</a:t>
            </a:r>
            <a:endParaRPr lang="en-US" altLang="ko-KR"/>
          </a:p>
        </p:txBody>
      </p:sp>
      <p:sp>
        <p:nvSpPr>
          <p:cNvPr id="5" name="바닥글 개체 틀 4"/>
          <p:cNvSpPr>
            <a:spLocks noGrp="1"/>
          </p:cNvSpPr>
          <p:nvPr>
            <p:ph type="ftr" sz="quarter" idx="11"/>
          </p:nvPr>
        </p:nvSpPr>
        <p:spPr/>
        <p:txBody>
          <a:bodyPr/>
          <a:lstStyle/>
          <a:p>
            <a:pPr>
              <a:defRPr/>
            </a:pPr>
            <a:r>
              <a:rPr lang="da-DK" altLang="ko-KR" smtClean="0"/>
              <a:t>&lt;Seung-Hoon Park et al.&gt;, &lt;Samsung Electronics&gt;</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2</a:t>
            </a:fld>
            <a:endParaRPr lang="en-US" altLang="ko-K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Call for Application</a:t>
            </a:r>
            <a:endParaRPr lang="ko-KR" altLang="en-US" dirty="0"/>
          </a:p>
        </p:txBody>
      </p:sp>
      <p:sp>
        <p:nvSpPr>
          <p:cNvPr id="3" name="내용 개체 틀 2"/>
          <p:cNvSpPr>
            <a:spLocks noGrp="1"/>
          </p:cNvSpPr>
          <p:nvPr>
            <p:ph idx="1"/>
          </p:nvPr>
        </p:nvSpPr>
        <p:spPr/>
        <p:txBody>
          <a:bodyPr/>
          <a:lstStyle/>
          <a:p>
            <a:r>
              <a:rPr lang="en-US" altLang="ko-KR" dirty="0" smtClean="0"/>
              <a:t>To share the possible use-cases and operation scenarios</a:t>
            </a:r>
          </a:p>
          <a:p>
            <a:r>
              <a:rPr lang="en-US" altLang="ko-KR" dirty="0" smtClean="0"/>
              <a:t>To identify functional features and collate them into a spreadsheet</a:t>
            </a:r>
            <a:br>
              <a:rPr lang="en-US" altLang="ko-KR" dirty="0" smtClean="0"/>
            </a:br>
            <a:r>
              <a:rPr lang="en-US" altLang="ko-KR" dirty="0" smtClean="0"/>
              <a:t>- </a:t>
            </a:r>
            <a:r>
              <a:rPr lang="en-US" altLang="ko-KR" i="1" dirty="0" smtClean="0"/>
              <a:t>Application Matrix (AM)</a:t>
            </a:r>
          </a:p>
          <a:p>
            <a:endParaRPr lang="en-US" altLang="ko-KR" dirty="0" smtClean="0"/>
          </a:p>
          <a:p>
            <a:pPr lvl="1"/>
            <a:endParaRPr lang="en-US"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&lt;March 2012&gt;</a:t>
            </a:r>
            <a:endParaRPr lang="en-US" altLang="ko-KR"/>
          </a:p>
        </p:txBody>
      </p:sp>
      <p:sp>
        <p:nvSpPr>
          <p:cNvPr id="5" name="바닥글 개체 틀 4"/>
          <p:cNvSpPr>
            <a:spLocks noGrp="1"/>
          </p:cNvSpPr>
          <p:nvPr>
            <p:ph type="ftr" sz="quarter" idx="11"/>
          </p:nvPr>
        </p:nvSpPr>
        <p:spPr/>
        <p:txBody>
          <a:bodyPr/>
          <a:lstStyle/>
          <a:p>
            <a:pPr>
              <a:defRPr/>
            </a:pPr>
            <a:r>
              <a:rPr lang="da-DK" altLang="ko-KR" smtClean="0"/>
              <a:t>&lt;Seung-Hoon Park et al.&gt;, &lt;Samsung Electronics&gt;</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4 Preliminary Documents</a:t>
            </a:r>
            <a:endParaRPr lang="ko-KR" altLang="en-US" dirty="0"/>
          </a:p>
        </p:txBody>
      </p:sp>
      <p:sp>
        <p:nvSpPr>
          <p:cNvPr id="3" name="내용 개체 틀 2"/>
          <p:cNvSpPr>
            <a:spLocks noGrp="1"/>
          </p:cNvSpPr>
          <p:nvPr>
            <p:ph idx="1"/>
          </p:nvPr>
        </p:nvSpPr>
        <p:spPr/>
        <p:txBody>
          <a:bodyPr/>
          <a:lstStyle/>
          <a:p>
            <a:r>
              <a:rPr lang="en-US" altLang="ko-KR" dirty="0" smtClean="0"/>
              <a:t>These documents will be distributed with the Call for Proposals</a:t>
            </a:r>
          </a:p>
          <a:p>
            <a:pPr lvl="1"/>
            <a:r>
              <a:rPr lang="en-US" altLang="ko-KR" i="1" dirty="0" smtClean="0"/>
              <a:t>Application Requirements Document (ARD)</a:t>
            </a:r>
          </a:p>
          <a:p>
            <a:pPr lvl="1"/>
            <a:r>
              <a:rPr lang="en-US" altLang="ko-KR" i="1" dirty="0" smtClean="0"/>
              <a:t>Channel Model Document (CMD)</a:t>
            </a:r>
          </a:p>
          <a:p>
            <a:pPr lvl="1"/>
            <a:r>
              <a:rPr lang="en-US" altLang="ko-KR" i="1" dirty="0" smtClean="0"/>
              <a:t>Technical Requirements Document (TRD)</a:t>
            </a:r>
          </a:p>
          <a:p>
            <a:pPr lvl="1"/>
            <a:r>
              <a:rPr lang="en-US" altLang="ko-KR" i="1" dirty="0" smtClean="0"/>
              <a:t>Evaluation Criteria Document (ECD)</a:t>
            </a:r>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&lt;March 2012&gt;</a:t>
            </a:r>
            <a:endParaRPr lang="en-US" altLang="ko-KR"/>
          </a:p>
        </p:txBody>
      </p:sp>
      <p:sp>
        <p:nvSpPr>
          <p:cNvPr id="5" name="바닥글 개체 틀 4"/>
          <p:cNvSpPr>
            <a:spLocks noGrp="1"/>
          </p:cNvSpPr>
          <p:nvPr>
            <p:ph type="ftr" sz="quarter" idx="11"/>
          </p:nvPr>
        </p:nvSpPr>
        <p:spPr/>
        <p:txBody>
          <a:bodyPr/>
          <a:lstStyle/>
          <a:p>
            <a:pPr>
              <a:defRPr/>
            </a:pPr>
            <a:r>
              <a:rPr lang="da-DK" altLang="ko-KR" smtClean="0"/>
              <a:t>&lt;Seung-Hoon Park et al.&gt;, &lt;Samsung Electronics&gt;</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Application Requirements Document </a:t>
            </a:r>
            <a:endParaRPr lang="ko-KR" altLang="en-US" dirty="0"/>
          </a:p>
        </p:txBody>
      </p:sp>
      <p:sp>
        <p:nvSpPr>
          <p:cNvPr id="3" name="내용 개체 틀 2"/>
          <p:cNvSpPr>
            <a:spLocks noGrp="1"/>
          </p:cNvSpPr>
          <p:nvPr>
            <p:ph idx="1"/>
          </p:nvPr>
        </p:nvSpPr>
        <p:spPr/>
        <p:txBody>
          <a:bodyPr>
            <a:normAutofit/>
          </a:bodyPr>
          <a:lstStyle/>
          <a:p>
            <a:r>
              <a:rPr lang="en-US" altLang="ko-KR" dirty="0" smtClean="0"/>
              <a:t>To identify applications and service requirements</a:t>
            </a:r>
          </a:p>
          <a:p>
            <a:endParaRPr lang="en-US" altLang="ko-KR" dirty="0" smtClean="0"/>
          </a:p>
          <a:p>
            <a:r>
              <a:rPr lang="en-US" altLang="ko-KR" dirty="0" smtClean="0"/>
              <a:t>To collate all identified significant applications, features and parameters</a:t>
            </a:r>
          </a:p>
          <a:p>
            <a:endParaRPr lang="en-US" altLang="ko-KR" dirty="0" smtClean="0"/>
          </a:p>
          <a:p>
            <a:r>
              <a:rPr lang="en-US" altLang="ko-KR" dirty="0" smtClean="0"/>
              <a:t>To provide a common point of reference for other procedural steps</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&lt;March 2012&gt;</a:t>
            </a:r>
            <a:endParaRPr lang="en-US" altLang="ko-KR"/>
          </a:p>
        </p:txBody>
      </p:sp>
      <p:sp>
        <p:nvSpPr>
          <p:cNvPr id="5" name="바닥글 개체 틀 4"/>
          <p:cNvSpPr>
            <a:spLocks noGrp="1"/>
          </p:cNvSpPr>
          <p:nvPr>
            <p:ph type="ftr" sz="quarter" idx="11"/>
          </p:nvPr>
        </p:nvSpPr>
        <p:spPr/>
        <p:txBody>
          <a:bodyPr/>
          <a:lstStyle/>
          <a:p>
            <a:pPr>
              <a:defRPr/>
            </a:pPr>
            <a:r>
              <a:rPr lang="da-DK" altLang="ko-KR" smtClean="0"/>
              <a:t>&lt;Seung-Hoon Park et al.&gt;, &lt;Samsung Electronics&gt;</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Channel Model Document</a:t>
            </a:r>
            <a:endParaRPr lang="ko-KR" altLang="en-US" dirty="0"/>
          </a:p>
        </p:txBody>
      </p:sp>
      <p:sp>
        <p:nvSpPr>
          <p:cNvPr id="3" name="내용 개체 틀 2"/>
          <p:cNvSpPr>
            <a:spLocks noGrp="1"/>
          </p:cNvSpPr>
          <p:nvPr>
            <p:ph idx="1"/>
          </p:nvPr>
        </p:nvSpPr>
        <p:spPr/>
        <p:txBody>
          <a:bodyPr>
            <a:normAutofit lnSpcReduction="10000"/>
          </a:bodyPr>
          <a:lstStyle/>
          <a:p>
            <a:r>
              <a:rPr lang="en-US" altLang="ko-KR" dirty="0" smtClean="0"/>
              <a:t>To choose the candidate frequency band(s) based on service requirements</a:t>
            </a:r>
          </a:p>
          <a:p>
            <a:r>
              <a:rPr lang="en-US" altLang="ko-KR" dirty="0" smtClean="0"/>
              <a:t>To develop the channel modeling of the candidate frequency band(s)</a:t>
            </a:r>
          </a:p>
          <a:p>
            <a:pPr lvl="1"/>
            <a:r>
              <a:rPr lang="en-US" altLang="ko-KR" dirty="0" smtClean="0"/>
              <a:t>path loss</a:t>
            </a:r>
          </a:p>
          <a:p>
            <a:pPr lvl="1"/>
            <a:r>
              <a:rPr lang="en-US" altLang="ko-KR" dirty="0" smtClean="0"/>
              <a:t>fading</a:t>
            </a:r>
          </a:p>
          <a:p>
            <a:r>
              <a:rPr lang="en-US" altLang="ko-KR" dirty="0" smtClean="0"/>
              <a:t>Needed to evaluate the performance of different PHY/MAC proposals on the same channel model</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&lt;March 2012&gt;</a:t>
            </a:r>
            <a:endParaRPr lang="en-US" altLang="ko-KR"/>
          </a:p>
        </p:txBody>
      </p:sp>
      <p:sp>
        <p:nvSpPr>
          <p:cNvPr id="5" name="바닥글 개체 틀 4"/>
          <p:cNvSpPr>
            <a:spLocks noGrp="1"/>
          </p:cNvSpPr>
          <p:nvPr>
            <p:ph type="ftr" sz="quarter" idx="11"/>
          </p:nvPr>
        </p:nvSpPr>
        <p:spPr/>
        <p:txBody>
          <a:bodyPr/>
          <a:lstStyle/>
          <a:p>
            <a:pPr>
              <a:defRPr/>
            </a:pPr>
            <a:r>
              <a:rPr lang="da-DK" altLang="ko-KR" smtClean="0"/>
              <a:t>&lt;Seung-Hoon Park et al.&gt;, &lt;Samsung Electronics&gt;</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Technical Requirements Documents</a:t>
            </a:r>
            <a:endParaRPr lang="ko-KR" altLang="en-US" dirty="0"/>
          </a:p>
        </p:txBody>
      </p:sp>
      <p:sp>
        <p:nvSpPr>
          <p:cNvPr id="3" name="내용 개체 틀 2"/>
          <p:cNvSpPr>
            <a:spLocks noGrp="1"/>
          </p:cNvSpPr>
          <p:nvPr>
            <p:ph idx="1"/>
          </p:nvPr>
        </p:nvSpPr>
        <p:spPr/>
        <p:txBody>
          <a:bodyPr>
            <a:normAutofit/>
          </a:bodyPr>
          <a:lstStyle/>
          <a:p>
            <a:r>
              <a:rPr lang="en-US" altLang="ko-KR" dirty="0" smtClean="0"/>
              <a:t>To describes the technical aspects that TG8 must fulfill</a:t>
            </a:r>
          </a:p>
          <a:p>
            <a:pPr lvl="1"/>
            <a:r>
              <a:rPr lang="en-US" altLang="ko-KR" dirty="0" smtClean="0"/>
              <a:t>performance, reliability, sustainability</a:t>
            </a:r>
          </a:p>
          <a:p>
            <a:r>
              <a:rPr lang="en-US" altLang="ko-KR" dirty="0" smtClean="0"/>
              <a:t>TOC (Table of Contents) may contain </a:t>
            </a:r>
          </a:p>
          <a:p>
            <a:pPr lvl="1"/>
            <a:r>
              <a:rPr lang="en-US" altLang="ko-KR" dirty="0" smtClean="0"/>
              <a:t>general description, overall requirements</a:t>
            </a:r>
          </a:p>
          <a:p>
            <a:pPr lvl="1"/>
            <a:r>
              <a:rPr lang="en-US" altLang="ko-KR" dirty="0" smtClean="0"/>
              <a:t>topology, bit rate, transmission range</a:t>
            </a:r>
          </a:p>
          <a:p>
            <a:pPr lvl="1"/>
            <a:r>
              <a:rPr lang="en-US" altLang="ko-KR" dirty="0" smtClean="0"/>
              <a:t>synchronization, peer discovery, peer pairing</a:t>
            </a:r>
          </a:p>
          <a:p>
            <a:pPr lvl="1"/>
            <a:r>
              <a:rPr lang="en-US" altLang="ko-KR" dirty="0" smtClean="0"/>
              <a:t>scheduling, interference management</a:t>
            </a:r>
          </a:p>
          <a:p>
            <a:pPr lvl="1"/>
            <a:r>
              <a:rPr lang="en-US" altLang="ko-KR" dirty="0" err="1" smtClean="0"/>
              <a:t>QoS</a:t>
            </a:r>
            <a:r>
              <a:rPr lang="en-US" altLang="ko-KR" dirty="0" smtClean="0"/>
              <a:t>, power consumption, mobility, security</a:t>
            </a:r>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&lt;March 2012&gt;</a:t>
            </a:r>
            <a:endParaRPr lang="en-US" altLang="ko-KR"/>
          </a:p>
        </p:txBody>
      </p:sp>
      <p:sp>
        <p:nvSpPr>
          <p:cNvPr id="5" name="바닥글 개체 틀 4"/>
          <p:cNvSpPr>
            <a:spLocks noGrp="1"/>
          </p:cNvSpPr>
          <p:nvPr>
            <p:ph type="ftr" sz="quarter" idx="11"/>
          </p:nvPr>
        </p:nvSpPr>
        <p:spPr/>
        <p:txBody>
          <a:bodyPr/>
          <a:lstStyle/>
          <a:p>
            <a:pPr>
              <a:defRPr/>
            </a:pPr>
            <a:r>
              <a:rPr lang="da-DK" altLang="ko-KR" smtClean="0"/>
              <a:t>&lt;Seung-Hoon Park et al.&gt;, &lt;Samsung Electronics&gt;</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Evaluation Criteria Document</a:t>
            </a:r>
            <a:endParaRPr lang="ko-KR" altLang="en-US" dirty="0"/>
          </a:p>
        </p:txBody>
      </p:sp>
      <p:sp>
        <p:nvSpPr>
          <p:cNvPr id="3" name="내용 개체 틀 2"/>
          <p:cNvSpPr>
            <a:spLocks noGrp="1"/>
          </p:cNvSpPr>
          <p:nvPr>
            <p:ph idx="1"/>
          </p:nvPr>
        </p:nvSpPr>
        <p:spPr/>
        <p:txBody>
          <a:bodyPr/>
          <a:lstStyle/>
          <a:p>
            <a:r>
              <a:rPr lang="en-US" altLang="ko-KR" dirty="0" smtClean="0"/>
              <a:t>Common ground</a:t>
            </a:r>
          </a:p>
          <a:p>
            <a:pPr lvl="1"/>
            <a:r>
              <a:rPr lang="en-US" altLang="ko-KR" dirty="0" smtClean="0"/>
              <a:t>to verify the fulfillment of the functional requirements and compare the various proposals</a:t>
            </a:r>
          </a:p>
          <a:p>
            <a:pPr lvl="1"/>
            <a:r>
              <a:rPr lang="en-US" altLang="ko-KR" dirty="0" smtClean="0"/>
              <a:t>to define simulations, evaluation scenarios and instruction, performance metrics and other comparison criteria</a:t>
            </a:r>
          </a:p>
          <a:p>
            <a:pPr lvl="1"/>
            <a:endParaRPr lang="en-US" altLang="ko-KR" dirty="0" smtClean="0"/>
          </a:p>
        </p:txBody>
      </p:sp>
      <p:sp>
        <p:nvSpPr>
          <p:cNvPr id="4" name="날짜 개체 틀 3"/>
          <p:cNvSpPr>
            <a:spLocks noGrp="1"/>
          </p:cNvSpPr>
          <p:nvPr>
            <p:ph type="dt" sz="half" idx="10"/>
          </p:nvPr>
        </p:nvSpPr>
        <p:spPr/>
        <p:txBody>
          <a:bodyPr/>
          <a:lstStyle/>
          <a:p>
            <a:pPr>
              <a:defRPr/>
            </a:pPr>
            <a:r>
              <a:rPr lang="en-US" altLang="ko-KR" smtClean="0"/>
              <a:t>&lt;March 2012&gt;</a:t>
            </a:r>
            <a:endParaRPr lang="en-US" altLang="ko-KR"/>
          </a:p>
        </p:txBody>
      </p:sp>
      <p:sp>
        <p:nvSpPr>
          <p:cNvPr id="5" name="바닥글 개체 틀 4"/>
          <p:cNvSpPr>
            <a:spLocks noGrp="1"/>
          </p:cNvSpPr>
          <p:nvPr>
            <p:ph type="ftr" sz="quarter" idx="11"/>
          </p:nvPr>
        </p:nvSpPr>
        <p:spPr/>
        <p:txBody>
          <a:bodyPr/>
          <a:lstStyle/>
          <a:p>
            <a:pPr>
              <a:defRPr/>
            </a:pPr>
            <a:r>
              <a:rPr lang="da-DK" altLang="ko-KR" smtClean="0"/>
              <a:t>&lt;Seung-Hoon Park et al.&gt;, &lt;Samsung Electronics&gt;</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20246</TotalTime>
  <Words>434</Words>
  <Application>Microsoft Office PowerPoint</Application>
  <PresentationFormat>화면 슬라이드 쇼(4:3)</PresentationFormat>
  <Paragraphs>87</Paragraphs>
  <Slides>8</Slides>
  <Notes>1</Notes>
  <HiddenSlides>0</HiddenSlides>
  <MMClips>0</MMClips>
  <ScaleCrop>false</ScaleCrop>
  <HeadingPairs>
    <vt:vector size="4" baseType="variant">
      <vt:variant>
        <vt:lpstr>테마</vt:lpstr>
      </vt:variant>
      <vt:variant>
        <vt:i4>1</vt:i4>
      </vt:variant>
      <vt:variant>
        <vt:lpstr>슬라이드 제목</vt:lpstr>
      </vt:variant>
      <vt:variant>
        <vt:i4>8</vt:i4>
      </vt:variant>
    </vt:vector>
  </HeadingPairs>
  <TitlesOfParts>
    <vt:vector size="9" baseType="lpstr">
      <vt:lpstr>Blank Presentation</vt:lpstr>
      <vt:lpstr>슬라이드 1</vt:lpstr>
      <vt:lpstr>PAC Work Procedure (Initial Draft)</vt:lpstr>
      <vt:lpstr>Call for Application</vt:lpstr>
      <vt:lpstr>4 Preliminary Documents</vt:lpstr>
      <vt:lpstr>Application Requirements Document </vt:lpstr>
      <vt:lpstr>Channel Model Document</vt:lpstr>
      <vt:lpstr>Technical Requirements Documents</vt:lpstr>
      <vt:lpstr>Evaluation Criteria Document</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Samsung Electronics</cp:lastModifiedBy>
  <cp:revision>634</cp:revision>
  <cp:lastPrinted>1998-02-10T13:28:06Z</cp:lastPrinted>
  <dcterms:created xsi:type="dcterms:W3CDTF">1999-11-08T18:59:45Z</dcterms:created>
  <dcterms:modified xsi:type="dcterms:W3CDTF">2012-03-14T18:16:40Z</dcterms:modified>
</cp:coreProperties>
</file>