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8" r:id="rId2"/>
    <p:sldId id="259" r:id="rId3"/>
    <p:sldId id="260" r:id="rId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707" autoAdjust="0"/>
  </p:normalViewPr>
  <p:slideViewPr>
    <p:cSldViewPr>
      <p:cViewPr varScale="1">
        <p:scale>
          <a:sx n="62" d="100"/>
          <a:sy n="62" d="100"/>
        </p:scale>
        <p:origin x="-142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2820" y="-102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230981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/>
            </a:lvl1pPr>
          </a:lstStyle>
          <a:p>
            <a:pPr>
              <a:defRPr/>
            </a:pPr>
            <a:r>
              <a:rPr lang="en-US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/>
            </a:lvl1pPr>
          </a:lstStyle>
          <a:p>
            <a:pPr>
              <a:defRPr/>
            </a:pPr>
            <a:r>
              <a:rPr lang="en-US"/>
              <a:t>Page </a:t>
            </a:r>
            <a:fld id="{A1E43BA5-155C-4332-B647-7F190B1C3A9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802.15-&lt;doc#&gt;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27368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&lt;month year&gt;</a:t>
            </a:r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653F7E22-F541-4087-8CD9-D474737C85A5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Rick Roberts, Intel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B0BD004-B578-49C0-8E55-0507DA7CEF47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2008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Rick Roberts, Intel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59AED08-EA53-4400-AAE2-9E74F224666F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2008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Rick Roberts, Intel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A125B9-707B-41D3-862C-97519BDEA1C5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2008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Rick Roberts, Intel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A3E7FB-C434-4E6B-BCB6-607121E9F249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2008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Rick Roberts, Intel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28038F4-45BC-4CA2-9B04-8CF73910CB9B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2008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Rick Roberts, Intel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C8D3CB9-874E-4297-8E15-8845077710D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2008</a:t>
            </a: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Rick Roberts, Intel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4153504-61E0-48DD-83E5-56F90A42EA1F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2008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Rick Roberts, Intel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D3FF29-8600-4811-AC54-D1033E788348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2008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Rick Roberts, Intel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2B9BDED-FF25-4155-B9D1-C6B1A2BAA7E0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2008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Rick Roberts, Intel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C8F87A-E25A-4704-ACE0-92709774AA1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377825"/>
            <a:ext cx="16002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November 2011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Thomas Kürner, TU </a:t>
            </a:r>
            <a:r>
              <a:rPr lang="en-US" err="1"/>
              <a:t>Braunschweig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3B0A6B9-CBC9-4452-A528-EDA03FE425AB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657600" y="393700"/>
            <a:ext cx="48006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lvl="4" algn="r">
              <a:defRPr/>
            </a:pPr>
            <a:r>
              <a:rPr lang="en-US" sz="1400" b="1" dirty="0"/>
              <a:t>doc.: IEEE </a:t>
            </a:r>
            <a:r>
              <a:rPr lang="en-US" sz="1400" b="1" dirty="0" smtClean="0"/>
              <a:t>802.15-12/144r0</a:t>
            </a:r>
            <a:endParaRPr lang="en-US" sz="14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0" r:id="rId1"/>
    <p:sldLayoutId id="2147483891" r:id="rId2"/>
    <p:sldLayoutId id="2147483892" r:id="rId3"/>
    <p:sldLayoutId id="2147483893" r:id="rId4"/>
    <p:sldLayoutId id="2147483894" r:id="rId5"/>
    <p:sldLayoutId id="2147483895" r:id="rId6"/>
    <p:sldLayoutId id="2147483896" r:id="rId7"/>
    <p:sldLayoutId id="2147483897" r:id="rId8"/>
    <p:sldLayoutId id="2147483898" r:id="rId9"/>
    <p:sldLayoutId id="2147483899" r:id="rId10"/>
    <p:sldLayoutId id="214748390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March 2012</a:t>
            </a:r>
          </a:p>
        </p:txBody>
      </p:sp>
      <p:sp>
        <p:nvSpPr>
          <p:cNvPr id="13315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94E8BB-86A0-4C5E-AE22-42A6B8932ED2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6" name="Fußzeilenplatzhalt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Thomas Kürner, TU Braunschweig</a:t>
            </a:r>
          </a:p>
        </p:txBody>
      </p:sp>
      <p:sp>
        <p:nvSpPr>
          <p:cNvPr id="13317" name="Text Box 4"/>
          <p:cNvSpPr txBox="1">
            <a:spLocks noChangeArrowheads="1"/>
          </p:cNvSpPr>
          <p:nvPr/>
        </p:nvSpPr>
        <p:spPr bwMode="auto">
          <a:xfrm>
            <a:off x="1219200" y="762000"/>
            <a:ext cx="70655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3300"/>
                </a:solidFill>
              </a:rPr>
              <a:t>Closing </a:t>
            </a:r>
            <a:r>
              <a:rPr lang="en-US" sz="2400" dirty="0">
                <a:solidFill>
                  <a:srgbClr val="FF3300"/>
                </a:solidFill>
              </a:rPr>
              <a:t>Plenary Meeting </a:t>
            </a:r>
            <a:r>
              <a:rPr lang="en-US" sz="2400" dirty="0" smtClean="0">
                <a:solidFill>
                  <a:srgbClr val="FF3300"/>
                </a:solidFill>
              </a:rPr>
              <a:t>report </a:t>
            </a:r>
            <a:r>
              <a:rPr lang="en-US" sz="2400" dirty="0">
                <a:solidFill>
                  <a:srgbClr val="FF3300"/>
                </a:solidFill>
              </a:rPr>
              <a:t>for IG THz </a:t>
            </a:r>
            <a:r>
              <a:rPr lang="en-US" sz="2400" dirty="0" smtClean="0">
                <a:solidFill>
                  <a:srgbClr val="FF3300"/>
                </a:solidFill>
              </a:rPr>
              <a:t>Group (1/3)</a:t>
            </a:r>
            <a:endParaRPr lang="en-US" sz="2400" dirty="0">
              <a:solidFill>
                <a:srgbClr val="FF3300"/>
              </a:solidFill>
            </a:endParaRP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685800" y="1312863"/>
            <a:ext cx="7848600" cy="51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ko-KR" sz="1800" dirty="0">
                <a:ea typeface="굴림" charset="-127"/>
              </a:rPr>
              <a:t> Meeting was called to order at </a:t>
            </a:r>
            <a:r>
              <a:rPr lang="en-US" altLang="ko-KR" sz="1800" dirty="0" smtClean="0">
                <a:ea typeface="굴림" charset="-127"/>
              </a:rPr>
              <a:t>1.30pm </a:t>
            </a:r>
            <a:r>
              <a:rPr lang="en-US" altLang="ko-KR" sz="1800" dirty="0">
                <a:ea typeface="굴림" charset="-127"/>
              </a:rPr>
              <a:t>on </a:t>
            </a:r>
            <a:r>
              <a:rPr lang="en-US" altLang="ko-KR" sz="1800" dirty="0" smtClean="0">
                <a:ea typeface="굴림" charset="-127"/>
              </a:rPr>
              <a:t>March 13and </a:t>
            </a:r>
            <a:r>
              <a:rPr lang="en-US" altLang="ko-KR" sz="1800" dirty="0">
                <a:ea typeface="굴림" charset="-127"/>
              </a:rPr>
              <a:t>finished at </a:t>
            </a:r>
            <a:r>
              <a:rPr lang="en-US" altLang="ko-KR" sz="1800" dirty="0" smtClean="0">
                <a:ea typeface="굴림" charset="-127"/>
              </a:rPr>
              <a:t>March </a:t>
            </a:r>
          </a:p>
          <a:p>
            <a:r>
              <a:rPr lang="en-US" altLang="ko-KR" sz="1800" dirty="0" smtClean="0">
                <a:ea typeface="굴림" charset="-127"/>
              </a:rPr>
              <a:t>  15 on 3:30pm.</a:t>
            </a:r>
          </a:p>
          <a:p>
            <a:pPr>
              <a:buFont typeface="Arial" pitchFamily="34" charset="0"/>
              <a:buChar char="•"/>
            </a:pPr>
            <a:r>
              <a:rPr lang="en-US" altLang="ko-KR" sz="1800" dirty="0" smtClean="0">
                <a:ea typeface="굴림" charset="-127"/>
              </a:rPr>
              <a:t> Number of meetings: 3</a:t>
            </a:r>
            <a:endParaRPr lang="en-US" altLang="ko-KR" sz="1800" dirty="0">
              <a:ea typeface="굴림" charset="-127"/>
            </a:endParaRPr>
          </a:p>
          <a:p>
            <a:pPr>
              <a:buFont typeface="Arial" pitchFamily="34" charset="0"/>
              <a:buChar char="•"/>
            </a:pPr>
            <a:r>
              <a:rPr lang="en-US" altLang="ko-KR" sz="1800" dirty="0">
                <a:ea typeface="굴림" charset="-127"/>
              </a:rPr>
              <a:t> </a:t>
            </a:r>
            <a:r>
              <a:rPr lang="en-US" altLang="ko-KR" sz="1800" dirty="0" smtClean="0">
                <a:ea typeface="굴림" charset="-127"/>
              </a:rPr>
              <a:t>Total number </a:t>
            </a:r>
            <a:r>
              <a:rPr lang="en-US" altLang="ko-KR" sz="1800" dirty="0">
                <a:ea typeface="굴림" charset="-127"/>
              </a:rPr>
              <a:t>of </a:t>
            </a:r>
            <a:r>
              <a:rPr lang="en-US" altLang="ko-KR" sz="1800" dirty="0" smtClean="0">
                <a:ea typeface="굴림" charset="-127"/>
              </a:rPr>
              <a:t>attendees 20</a:t>
            </a:r>
            <a:endParaRPr lang="en-US" altLang="ko-KR" sz="600" dirty="0">
              <a:ea typeface="굴림" charset="-127"/>
            </a:endParaRPr>
          </a:p>
          <a:p>
            <a:pPr>
              <a:buFont typeface="Arial" pitchFamily="34" charset="0"/>
              <a:buChar char="•"/>
            </a:pPr>
            <a:r>
              <a:rPr lang="en-US" altLang="ko-KR" sz="1800" dirty="0" smtClean="0">
                <a:ea typeface="굴림" charset="-127"/>
              </a:rPr>
              <a:t> 7 contributions </a:t>
            </a:r>
            <a:r>
              <a:rPr lang="en-US" altLang="ko-KR" sz="1800" dirty="0">
                <a:ea typeface="굴림" charset="-127"/>
              </a:rPr>
              <a:t>have been </a:t>
            </a:r>
            <a:r>
              <a:rPr lang="en-US" altLang="ko-KR" sz="1800" dirty="0" smtClean="0">
                <a:ea typeface="굴림" charset="-127"/>
              </a:rPr>
              <a:t>made</a:t>
            </a:r>
          </a:p>
          <a:p>
            <a:pPr>
              <a:buFont typeface="Arial" pitchFamily="34" charset="0"/>
              <a:buChar char="•"/>
            </a:pPr>
            <a:r>
              <a:rPr lang="en-US" altLang="ko-KR" sz="1800" dirty="0" smtClean="0">
                <a:ea typeface="굴림" charset="-127"/>
              </a:rPr>
              <a:t> 2 documents have been revised.</a:t>
            </a:r>
            <a:endParaRPr lang="en-US" altLang="ko-KR" sz="1800" dirty="0">
              <a:ea typeface="굴림" charset="-127"/>
            </a:endParaRPr>
          </a:p>
          <a:p>
            <a:endParaRPr lang="en-US" altLang="ko-KR" sz="1800" dirty="0" smtClean="0">
              <a:ea typeface="굴림" charset="-127"/>
            </a:endParaRPr>
          </a:p>
          <a:p>
            <a:pPr>
              <a:buFont typeface="Arial" pitchFamily="34" charset="0"/>
              <a:buChar char="•"/>
            </a:pPr>
            <a:r>
              <a:rPr lang="en-US" altLang="ko-KR" sz="1800" dirty="0" smtClean="0">
                <a:ea typeface="굴림" charset="-127"/>
              </a:rPr>
              <a:t> Contributions </a:t>
            </a:r>
            <a:r>
              <a:rPr lang="en-US" altLang="ko-KR" sz="1800" dirty="0">
                <a:ea typeface="굴림" charset="-127"/>
              </a:rPr>
              <a:t>on </a:t>
            </a:r>
            <a:r>
              <a:rPr lang="en-US" altLang="ko-KR" sz="1800" dirty="0" smtClean="0">
                <a:ea typeface="굴림" charset="-127"/>
              </a:rPr>
              <a:t>Tuesday PM1</a:t>
            </a:r>
            <a:endParaRPr lang="en-US" altLang="ko-KR" sz="1800" b="1" dirty="0">
              <a:ea typeface="굴림" charset="-127"/>
            </a:endParaRPr>
          </a:p>
          <a:p>
            <a:pPr lvl="1"/>
            <a:r>
              <a:rPr lang="en-US" sz="1800" b="1" u="sng" dirty="0" smtClean="0"/>
              <a:t>Contribution #1 </a:t>
            </a:r>
            <a:r>
              <a:rPr lang="en-US" sz="1800" b="1" dirty="0" smtClean="0"/>
              <a:t>: </a:t>
            </a:r>
            <a:r>
              <a:rPr lang="en-US" sz="1800" dirty="0" smtClean="0"/>
              <a:t>Thomas Kürner, “Scenarios for the Application of THz Communications”; (Document </a:t>
            </a:r>
            <a:r>
              <a:rPr lang="en-US" sz="1800" b="1" dirty="0" smtClean="0"/>
              <a:t>15-12-0103-00-0thz</a:t>
            </a:r>
            <a:r>
              <a:rPr lang="en-US" sz="1800" dirty="0" smtClean="0"/>
              <a:t>)</a:t>
            </a:r>
          </a:p>
          <a:p>
            <a:pPr lvl="1"/>
            <a:endParaRPr lang="en-US" sz="1800" b="1" u="sng" dirty="0" smtClean="0"/>
          </a:p>
          <a:p>
            <a:pPr lvl="1"/>
            <a:r>
              <a:rPr lang="en-US" sz="1800" b="1" u="sng" dirty="0" smtClean="0"/>
              <a:t>Contribution #2</a:t>
            </a:r>
            <a:r>
              <a:rPr lang="en-US" sz="1800" b="1" dirty="0" smtClean="0"/>
              <a:t>: </a:t>
            </a:r>
            <a:r>
              <a:rPr lang="en-US" sz="1800" dirty="0" smtClean="0"/>
              <a:t>Sebastian Priebe, “Will THz Communication Interfere with Passive Remote Sensing?”; (Document </a:t>
            </a:r>
            <a:r>
              <a:rPr lang="en-US" sz="1800" b="1" dirty="0" smtClean="0"/>
              <a:t>15-12-0101-00-0thz</a:t>
            </a:r>
            <a:r>
              <a:rPr lang="en-US" sz="1800" dirty="0" smtClean="0"/>
              <a:t>)</a:t>
            </a:r>
          </a:p>
          <a:p>
            <a:pPr lvl="1"/>
            <a:endParaRPr lang="en-US" sz="1800" b="1" u="sng" dirty="0" smtClean="0">
              <a:latin typeface="Times New Roman"/>
              <a:ea typeface="Batang"/>
            </a:endParaRPr>
          </a:p>
          <a:p>
            <a:pPr lvl="1"/>
            <a:r>
              <a:rPr lang="en-US" sz="1800" b="1" u="sng" dirty="0" smtClean="0">
                <a:latin typeface="Times New Roman"/>
                <a:ea typeface="Batang"/>
              </a:rPr>
              <a:t>Contribution #3</a:t>
            </a:r>
            <a:r>
              <a:rPr lang="en-US" sz="1800" b="1" dirty="0" smtClean="0">
                <a:latin typeface="Times New Roman"/>
                <a:ea typeface="Batang"/>
              </a:rPr>
              <a:t>: </a:t>
            </a:r>
            <a:r>
              <a:rPr lang="en-US" sz="1800" dirty="0" smtClean="0">
                <a:latin typeface="Times New Roman"/>
                <a:ea typeface="Batang"/>
              </a:rPr>
              <a:t>Akifumi Kasamatsu, “Preliminary Proposal of Usage model for THz communication in WLAN”; (Document </a:t>
            </a:r>
            <a:r>
              <a:rPr lang="en-US" sz="1800" b="1" dirty="0" smtClean="0">
                <a:latin typeface="Times New Roman"/>
                <a:ea typeface="Batang"/>
              </a:rPr>
              <a:t>15-12-0133-00-0thz</a:t>
            </a:r>
            <a:r>
              <a:rPr lang="en-US" sz="1800" dirty="0" smtClean="0">
                <a:latin typeface="Times New Roman"/>
                <a:ea typeface="Batang"/>
              </a:rPr>
              <a:t>)</a:t>
            </a:r>
            <a:endParaRPr lang="de-DE" sz="1800" dirty="0" smtClean="0">
              <a:latin typeface="Times New Roman"/>
              <a:ea typeface="Times New Roman"/>
            </a:endParaRPr>
          </a:p>
          <a:p>
            <a:endParaRPr lang="de-DE" sz="600" dirty="0"/>
          </a:p>
          <a:p>
            <a:r>
              <a:rPr lang="en-US" sz="1800" b="1" dirty="0"/>
              <a:t>   </a:t>
            </a:r>
            <a:endParaRPr lang="en-US" altLang="ko-KR" sz="1800" dirty="0">
              <a:ea typeface="굴림" charset="-127"/>
            </a:endParaRPr>
          </a:p>
          <a:p>
            <a:pPr>
              <a:buFont typeface="Arial" pitchFamily="34" charset="0"/>
              <a:buChar char="•"/>
            </a:pPr>
            <a:endParaRPr lang="en-US" altLang="ko-KR" sz="1800" dirty="0">
              <a:ea typeface="굴림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Inhaltsplatzhalter 14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114800"/>
          </a:xfrm>
        </p:spPr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en-US" sz="1800" dirty="0" smtClean="0">
                <a:latin typeface="+mj-lt"/>
              </a:rPr>
              <a:t>Contributions on Tuesday PM1</a:t>
            </a:r>
          </a:p>
          <a:p>
            <a:pPr>
              <a:buFont typeface="Arial" pitchFamily="34" charset="0"/>
              <a:buChar char="•"/>
              <a:defRPr/>
            </a:pPr>
            <a:endParaRPr lang="en-US" sz="600" dirty="0" smtClean="0">
              <a:latin typeface="+mj-lt"/>
            </a:endParaRPr>
          </a:p>
          <a:p>
            <a:pPr>
              <a:buNone/>
            </a:pPr>
            <a:r>
              <a:rPr lang="en-US" sz="1800" b="1" dirty="0" smtClean="0">
                <a:latin typeface="+mj-lt"/>
              </a:rPr>
              <a:t>	</a:t>
            </a:r>
            <a:r>
              <a:rPr lang="en-US" sz="1800" b="1" u="sng" dirty="0" smtClean="0">
                <a:latin typeface="+mj-lt"/>
              </a:rPr>
              <a:t>Contribution #4</a:t>
            </a:r>
            <a:r>
              <a:rPr lang="en-US" sz="1800" b="1" dirty="0" smtClean="0">
                <a:latin typeface="+mj-lt"/>
              </a:rPr>
              <a:t>: </a:t>
            </a:r>
            <a:r>
              <a:rPr lang="en-US" sz="1800" dirty="0" smtClean="0">
                <a:latin typeface="+mj-lt"/>
              </a:rPr>
              <a:t>Ho-Jin Song, “Some consideration on KIOSK downloading model of THz communications”; (Document </a:t>
            </a:r>
            <a:r>
              <a:rPr lang="en-US" sz="1800" b="1" dirty="0" smtClean="0">
                <a:latin typeface="+mj-lt"/>
              </a:rPr>
              <a:t>15-12-0135-00-0thz</a:t>
            </a:r>
            <a:r>
              <a:rPr lang="en-US" sz="1800" dirty="0" smtClean="0">
                <a:latin typeface="+mj-lt"/>
              </a:rPr>
              <a:t>)</a:t>
            </a:r>
            <a:endParaRPr lang="de-DE" sz="1800" dirty="0" smtClean="0">
              <a:latin typeface="+mj-lt"/>
            </a:endParaRPr>
          </a:p>
          <a:p>
            <a:endParaRPr lang="en-US" sz="1000" b="1" u="sng" dirty="0" smtClean="0">
              <a:latin typeface="+mj-lt"/>
            </a:endParaRPr>
          </a:p>
          <a:p>
            <a:pPr>
              <a:buNone/>
            </a:pPr>
            <a:r>
              <a:rPr lang="en-US" sz="1800" b="1" dirty="0" smtClean="0">
                <a:latin typeface="+mj-lt"/>
              </a:rPr>
              <a:t>	</a:t>
            </a:r>
            <a:r>
              <a:rPr lang="en-US" sz="1800" b="1" u="sng" dirty="0" smtClean="0">
                <a:latin typeface="+mj-lt"/>
              </a:rPr>
              <a:t>Contribution #5</a:t>
            </a:r>
            <a:r>
              <a:rPr lang="en-US" sz="1800" b="1" dirty="0" smtClean="0">
                <a:latin typeface="+mj-lt"/>
              </a:rPr>
              <a:t>: </a:t>
            </a:r>
            <a:r>
              <a:rPr lang="en-US" sz="1800" dirty="0" smtClean="0">
                <a:latin typeface="+mj-lt"/>
              </a:rPr>
              <a:t>Sebastian Priebe, “Performance of Antennas in THz Indoor Communication Channels”; (Document </a:t>
            </a:r>
            <a:r>
              <a:rPr lang="en-US" sz="1800" b="1" dirty="0" smtClean="0">
                <a:latin typeface="+mj-lt"/>
              </a:rPr>
              <a:t>15-12-0102-00-0thz</a:t>
            </a:r>
            <a:r>
              <a:rPr lang="en-US" sz="1800" dirty="0" smtClean="0">
                <a:latin typeface="+mj-lt"/>
              </a:rPr>
              <a:t>)</a:t>
            </a:r>
            <a:endParaRPr lang="de-DE" sz="1800" dirty="0" smtClean="0">
              <a:latin typeface="+mj-lt"/>
            </a:endParaRPr>
          </a:p>
          <a:p>
            <a:pPr>
              <a:buFont typeface="Arial" pitchFamily="34" charset="0"/>
              <a:buChar char="•"/>
              <a:defRPr/>
            </a:pPr>
            <a:endParaRPr lang="en-US" sz="1800" dirty="0" smtClean="0">
              <a:solidFill>
                <a:srgbClr val="000000"/>
              </a:solidFill>
              <a:latin typeface="Times New Roman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sz="1800" dirty="0" smtClean="0">
                <a:solidFill>
                  <a:srgbClr val="000000"/>
                </a:solidFill>
                <a:latin typeface="Times New Roman"/>
              </a:rPr>
              <a:t>Contributions on Thursday PM1</a:t>
            </a:r>
          </a:p>
          <a:p>
            <a:pPr>
              <a:buNone/>
            </a:pPr>
            <a:r>
              <a:rPr lang="de-DE" sz="1800" b="1" dirty="0" smtClean="0">
                <a:latin typeface="+mj-lt"/>
              </a:rPr>
              <a:t>	</a:t>
            </a:r>
            <a:r>
              <a:rPr lang="de-DE" sz="1800" b="1" u="sng" dirty="0" err="1" smtClean="0">
                <a:latin typeface="+mj-lt"/>
              </a:rPr>
              <a:t>Contribution</a:t>
            </a:r>
            <a:r>
              <a:rPr lang="de-DE" sz="1800" b="1" u="sng" dirty="0" smtClean="0">
                <a:latin typeface="+mj-lt"/>
              </a:rPr>
              <a:t> #6: </a:t>
            </a:r>
            <a:r>
              <a:rPr lang="de-DE" sz="1800" dirty="0" smtClean="0">
                <a:latin typeface="+mj-lt"/>
              </a:rPr>
              <a:t>Sebastian Priebe, “</a:t>
            </a:r>
            <a:r>
              <a:rPr lang="de-DE" sz="1800" dirty="0" err="1" smtClean="0">
                <a:latin typeface="+mj-lt"/>
              </a:rPr>
              <a:t>Literature</a:t>
            </a:r>
            <a:r>
              <a:rPr lang="de-DE" sz="1800" dirty="0" smtClean="0">
                <a:latin typeface="+mj-lt"/>
              </a:rPr>
              <a:t> on </a:t>
            </a:r>
            <a:r>
              <a:rPr lang="de-DE" sz="1800" dirty="0" err="1" smtClean="0">
                <a:latin typeface="+mj-lt"/>
              </a:rPr>
              <a:t>THz</a:t>
            </a:r>
            <a:r>
              <a:rPr lang="de-DE" sz="1800" dirty="0" smtClean="0">
                <a:latin typeface="+mj-lt"/>
              </a:rPr>
              <a:t> </a:t>
            </a:r>
            <a:r>
              <a:rPr lang="de-DE" sz="1800" dirty="0" err="1" smtClean="0">
                <a:latin typeface="+mj-lt"/>
              </a:rPr>
              <a:t>channel</a:t>
            </a:r>
            <a:r>
              <a:rPr lang="de-DE" sz="1800" dirty="0" smtClean="0">
                <a:latin typeface="+mj-lt"/>
              </a:rPr>
              <a:t> </a:t>
            </a:r>
            <a:r>
              <a:rPr lang="de-DE" sz="1800" dirty="0" err="1" smtClean="0">
                <a:latin typeface="+mj-lt"/>
              </a:rPr>
              <a:t>modeling</a:t>
            </a:r>
            <a:r>
              <a:rPr lang="de-DE" sz="1800" dirty="0" smtClean="0">
                <a:latin typeface="+mj-lt"/>
              </a:rPr>
              <a:t> </a:t>
            </a:r>
            <a:r>
              <a:rPr lang="de-DE" sz="1800" dirty="0" err="1" smtClean="0">
                <a:latin typeface="+mj-lt"/>
              </a:rPr>
              <a:t>activities</a:t>
            </a:r>
            <a:r>
              <a:rPr lang="de-DE" sz="1800" dirty="0" smtClean="0">
                <a:latin typeface="+mj-lt"/>
              </a:rPr>
              <a:t>”; (</a:t>
            </a:r>
            <a:r>
              <a:rPr lang="de-DE" sz="1800" dirty="0" err="1" smtClean="0">
                <a:latin typeface="+mj-lt"/>
              </a:rPr>
              <a:t>Document</a:t>
            </a:r>
            <a:r>
              <a:rPr lang="de-DE" sz="1800" dirty="0" smtClean="0">
                <a:latin typeface="+mj-lt"/>
              </a:rPr>
              <a:t> </a:t>
            </a:r>
            <a:r>
              <a:rPr lang="de-DE" sz="1800" b="1" dirty="0" smtClean="0">
                <a:latin typeface="+mj-lt"/>
              </a:rPr>
              <a:t>15-12-0146-01-0thz</a:t>
            </a:r>
            <a:r>
              <a:rPr lang="de-DE" sz="1800" dirty="0" smtClean="0">
                <a:latin typeface="+mj-lt"/>
              </a:rPr>
              <a:t>)</a:t>
            </a:r>
          </a:p>
          <a:p>
            <a:pPr>
              <a:buNone/>
            </a:pPr>
            <a:endParaRPr lang="de-DE" sz="1800" dirty="0" smtClean="0">
              <a:latin typeface="+mj-lt"/>
            </a:endParaRPr>
          </a:p>
          <a:p>
            <a:pPr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800" b="1" dirty="0" smtClean="0">
                <a:latin typeface="Times New Roman"/>
                <a:ea typeface="Batang"/>
              </a:rPr>
              <a:t>	</a:t>
            </a:r>
            <a:r>
              <a:rPr lang="en-US" sz="1800" b="1" u="sng" dirty="0" smtClean="0">
                <a:latin typeface="Times New Roman"/>
                <a:ea typeface="Batang"/>
              </a:rPr>
              <a:t>Contribution #7</a:t>
            </a:r>
            <a:r>
              <a:rPr lang="en-US" sz="1800" b="1" dirty="0" smtClean="0">
                <a:latin typeface="Times New Roman"/>
                <a:ea typeface="Batang"/>
              </a:rPr>
              <a:t>: </a:t>
            </a:r>
            <a:r>
              <a:rPr lang="en-US" sz="1800" dirty="0" smtClean="0">
                <a:latin typeface="Times New Roman"/>
                <a:ea typeface="Batang"/>
              </a:rPr>
              <a:t>Thomas Kürner, TU Braunschweig (Germany), “On the future of the IG THz”; (</a:t>
            </a:r>
            <a:r>
              <a:rPr lang="en-US" sz="1800" smtClean="0">
                <a:latin typeface="Times New Roman"/>
                <a:ea typeface="Batang"/>
              </a:rPr>
              <a:t>Document </a:t>
            </a:r>
            <a:r>
              <a:rPr lang="en-US" sz="1800" b="1" smtClean="0">
                <a:latin typeface="Times New Roman"/>
                <a:ea typeface="Batang"/>
              </a:rPr>
              <a:t>15-12-0145-01-0thz</a:t>
            </a:r>
            <a:r>
              <a:rPr lang="en-US" sz="1800" dirty="0" smtClean="0">
                <a:latin typeface="Times New Roman"/>
                <a:ea typeface="Batang"/>
              </a:rPr>
              <a:t>)</a:t>
            </a:r>
            <a:endParaRPr lang="de-DE" sz="1800" dirty="0" smtClean="0">
              <a:latin typeface="Times New Roman"/>
              <a:ea typeface="Times New Roman"/>
            </a:endParaRPr>
          </a:p>
          <a:p>
            <a:endParaRPr lang="de-DE" dirty="0" smtClean="0"/>
          </a:p>
          <a:p>
            <a:pPr>
              <a:buFont typeface="Arial" pitchFamily="34" charset="0"/>
              <a:buChar char="•"/>
              <a:defRPr/>
            </a:pPr>
            <a:endParaRPr lang="de-DE" sz="600" dirty="0" smtClean="0">
              <a:latin typeface="+mj-lt"/>
            </a:endParaRPr>
          </a:p>
          <a:p>
            <a:pPr>
              <a:buNone/>
              <a:defRPr/>
            </a:pPr>
            <a:r>
              <a:rPr lang="en-US" sz="1800" b="1" dirty="0" smtClean="0">
                <a:latin typeface="+mj-lt"/>
              </a:rPr>
              <a:t>	</a:t>
            </a:r>
            <a:endParaRPr lang="de-DE" sz="1800" dirty="0" smtClean="0">
              <a:latin typeface="+mj-lt"/>
            </a:endParaRPr>
          </a:p>
          <a:p>
            <a:pPr>
              <a:buFontTx/>
              <a:buNone/>
              <a:defRPr/>
            </a:pPr>
            <a:endParaRPr lang="de-DE" sz="1800" dirty="0">
              <a:latin typeface="+mj-lt"/>
            </a:endParaRPr>
          </a:p>
        </p:txBody>
      </p:sp>
      <p:sp>
        <p:nvSpPr>
          <p:cNvPr id="14339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March 2012</a:t>
            </a:r>
          </a:p>
        </p:txBody>
      </p:sp>
      <p:sp>
        <p:nvSpPr>
          <p:cNvPr id="14340" name="Fußzeilenplatzhalt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Thomas Kürner, TU Braunschweig</a:t>
            </a:r>
          </a:p>
        </p:txBody>
      </p:sp>
      <p:sp>
        <p:nvSpPr>
          <p:cNvPr id="14341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D96152A4-2865-47F8-B4F7-DE583E80CDE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42" name="Text Box 4"/>
          <p:cNvSpPr txBox="1">
            <a:spLocks noChangeArrowheads="1"/>
          </p:cNvSpPr>
          <p:nvPr/>
        </p:nvSpPr>
        <p:spPr bwMode="auto">
          <a:xfrm>
            <a:off x="1219200" y="762000"/>
            <a:ext cx="70655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3300"/>
                </a:solidFill>
              </a:rPr>
              <a:t>Closing Plenary Meeting report for IG THz Group </a:t>
            </a:r>
            <a:r>
              <a:rPr lang="en-US" sz="2400" dirty="0" smtClean="0">
                <a:solidFill>
                  <a:srgbClr val="FF3300"/>
                </a:solidFill>
              </a:rPr>
              <a:t>(2/3)</a:t>
            </a:r>
            <a:endParaRPr lang="en-US" sz="24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Inhaltsplatzhalter 14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114800"/>
          </a:xfrm>
        </p:spPr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de-DE" sz="1800" dirty="0" smtClean="0">
                <a:latin typeface="+mj-lt"/>
              </a:rPr>
              <a:t>Work on </a:t>
            </a:r>
            <a:r>
              <a:rPr lang="de-DE" sz="1800" dirty="0" err="1" smtClean="0">
                <a:latin typeface="+mj-lt"/>
              </a:rPr>
              <a:t>the</a:t>
            </a:r>
            <a:r>
              <a:rPr lang="de-DE" sz="1800" dirty="0" smtClean="0">
                <a:latin typeface="+mj-lt"/>
              </a:rPr>
              <a:t> „Technical </a:t>
            </a:r>
            <a:r>
              <a:rPr lang="de-DE" sz="1800" dirty="0" err="1" smtClean="0">
                <a:latin typeface="+mj-lt"/>
              </a:rPr>
              <a:t>Expectation</a:t>
            </a:r>
            <a:r>
              <a:rPr lang="de-DE" sz="1800" dirty="0" smtClean="0">
                <a:latin typeface="+mj-lt"/>
              </a:rPr>
              <a:t> </a:t>
            </a:r>
            <a:r>
              <a:rPr lang="de-DE" sz="1800" dirty="0" err="1" smtClean="0">
                <a:latin typeface="+mj-lt"/>
              </a:rPr>
              <a:t>Document</a:t>
            </a:r>
            <a:r>
              <a:rPr lang="de-DE" sz="1800" dirty="0" smtClean="0">
                <a:latin typeface="+mj-lt"/>
              </a:rPr>
              <a:t> (TED)“ (Editor Rick Roberts) 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1800" dirty="0" smtClean="0">
                <a:latin typeface="+mj-lt"/>
              </a:rPr>
              <a:t>The structure and content of the TED has been discussed and updated. </a:t>
            </a:r>
            <a:r>
              <a:rPr lang="de-DE" sz="1800" dirty="0" smtClean="0">
                <a:latin typeface="+mj-lt"/>
              </a:rPr>
              <a:t>(</a:t>
            </a:r>
            <a:r>
              <a:rPr lang="de-DE" sz="1800" dirty="0" err="1" smtClean="0">
                <a:latin typeface="+mj-lt"/>
              </a:rPr>
              <a:t>Document</a:t>
            </a:r>
            <a:r>
              <a:rPr lang="de-DE" sz="1800" dirty="0" smtClean="0">
                <a:latin typeface="+mj-lt"/>
              </a:rPr>
              <a:t> 15-11-0745-05-0thz)</a:t>
            </a:r>
          </a:p>
          <a:p>
            <a:pPr>
              <a:buNone/>
              <a:defRPr/>
            </a:pPr>
            <a:endParaRPr lang="de-DE" sz="1800" dirty="0" smtClean="0">
              <a:latin typeface="+mj-lt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de-DE" sz="1800" dirty="0" err="1" smtClean="0">
                <a:latin typeface="+mj-lt"/>
              </a:rPr>
              <a:t>Discussion</a:t>
            </a:r>
            <a:r>
              <a:rPr lang="de-DE" sz="1800" dirty="0" smtClean="0">
                <a:latin typeface="+mj-lt"/>
              </a:rPr>
              <a:t> on </a:t>
            </a:r>
            <a:r>
              <a:rPr lang="de-DE" sz="1800" dirty="0" err="1" smtClean="0">
                <a:latin typeface="+mj-lt"/>
              </a:rPr>
              <a:t>future</a:t>
            </a:r>
            <a:r>
              <a:rPr lang="de-DE" sz="1800" dirty="0" smtClean="0">
                <a:latin typeface="+mj-lt"/>
              </a:rPr>
              <a:t> </a:t>
            </a:r>
            <a:r>
              <a:rPr lang="de-DE" sz="1800" dirty="0" err="1" smtClean="0">
                <a:latin typeface="+mj-lt"/>
              </a:rPr>
              <a:t>of</a:t>
            </a:r>
            <a:r>
              <a:rPr lang="de-DE" sz="1800" dirty="0" smtClean="0">
                <a:latin typeface="+mj-lt"/>
              </a:rPr>
              <a:t> IG </a:t>
            </a:r>
            <a:r>
              <a:rPr lang="de-DE" sz="1800" dirty="0" err="1" smtClean="0">
                <a:latin typeface="+mj-lt"/>
              </a:rPr>
              <a:t>THz</a:t>
            </a:r>
            <a:endParaRPr lang="de-DE" sz="1800" dirty="0" smtClean="0">
              <a:latin typeface="+mj-lt"/>
            </a:endParaRPr>
          </a:p>
          <a:p>
            <a:pPr lvl="1">
              <a:buFont typeface="Arial" pitchFamily="34" charset="0"/>
              <a:buChar char="•"/>
              <a:defRPr/>
            </a:pPr>
            <a:r>
              <a:rPr lang="de-DE" sz="1800" dirty="0" err="1" smtClean="0">
                <a:latin typeface="+mj-lt"/>
              </a:rPr>
              <a:t>Starting</a:t>
            </a:r>
            <a:r>
              <a:rPr lang="de-DE" sz="1800" dirty="0" smtClean="0">
                <a:latin typeface="+mj-lt"/>
              </a:rPr>
              <a:t> a Study Group on  </a:t>
            </a:r>
            <a:r>
              <a:rPr lang="de-DE" sz="1800" dirty="0" err="1" smtClean="0">
                <a:latin typeface="+mj-lt"/>
              </a:rPr>
              <a:t>specific</a:t>
            </a:r>
            <a:r>
              <a:rPr lang="de-DE" sz="1800" dirty="0" smtClean="0">
                <a:latin typeface="+mj-lt"/>
              </a:rPr>
              <a:t> </a:t>
            </a:r>
            <a:r>
              <a:rPr lang="de-DE" sz="1800" dirty="0" err="1" smtClean="0">
                <a:latin typeface="+mj-lt"/>
              </a:rPr>
              <a:t>application</a:t>
            </a:r>
            <a:r>
              <a:rPr lang="de-DE" sz="1800" dirty="0" smtClean="0">
                <a:latin typeface="+mj-lt"/>
              </a:rPr>
              <a:t>, e. g. Kiosk </a:t>
            </a:r>
            <a:r>
              <a:rPr lang="de-DE" sz="1800" dirty="0" err="1" smtClean="0">
                <a:latin typeface="+mj-lt"/>
              </a:rPr>
              <a:t>Downloading</a:t>
            </a:r>
            <a:r>
              <a:rPr lang="de-DE" sz="1800" dirty="0" smtClean="0">
                <a:latin typeface="+mj-lt"/>
              </a:rPr>
              <a:t>, in 2012 </a:t>
            </a:r>
            <a:r>
              <a:rPr lang="de-DE" sz="1800" dirty="0" err="1" smtClean="0">
                <a:latin typeface="+mj-lt"/>
              </a:rPr>
              <a:t>may</a:t>
            </a:r>
            <a:r>
              <a:rPr lang="de-DE" sz="1800" dirty="0" smtClean="0">
                <a:latin typeface="+mj-lt"/>
              </a:rPr>
              <a:t> </a:t>
            </a:r>
            <a:r>
              <a:rPr lang="de-DE" sz="1800" dirty="0" err="1" smtClean="0">
                <a:latin typeface="+mj-lt"/>
              </a:rPr>
              <a:t>be</a:t>
            </a:r>
            <a:r>
              <a:rPr lang="de-DE" sz="1800" dirty="0" smtClean="0">
                <a:latin typeface="+mj-lt"/>
              </a:rPr>
              <a:t> </a:t>
            </a:r>
            <a:r>
              <a:rPr lang="de-DE" sz="1800" dirty="0" err="1" smtClean="0">
                <a:latin typeface="+mj-lt"/>
              </a:rPr>
              <a:t>feasible</a:t>
            </a:r>
            <a:endParaRPr lang="de-DE" sz="1800" dirty="0" smtClean="0">
              <a:latin typeface="+mj-lt"/>
            </a:endParaRPr>
          </a:p>
          <a:p>
            <a:pPr lvl="1">
              <a:buFont typeface="Arial" pitchFamily="34" charset="0"/>
              <a:buChar char="•"/>
              <a:defRPr/>
            </a:pPr>
            <a:r>
              <a:rPr lang="de-DE" sz="1800" dirty="0" smtClean="0">
                <a:latin typeface="+mj-lt"/>
              </a:rPr>
              <a:t>The </a:t>
            </a:r>
            <a:r>
              <a:rPr lang="de-DE" sz="1800" dirty="0" err="1" smtClean="0">
                <a:latin typeface="+mj-lt"/>
              </a:rPr>
              <a:t>role</a:t>
            </a:r>
            <a:r>
              <a:rPr lang="de-DE" sz="1800" dirty="0" smtClean="0">
                <a:latin typeface="+mj-lt"/>
              </a:rPr>
              <a:t> IG </a:t>
            </a:r>
            <a:r>
              <a:rPr lang="de-DE" sz="1800" dirty="0" err="1" smtClean="0">
                <a:latin typeface="+mj-lt"/>
              </a:rPr>
              <a:t>THz</a:t>
            </a:r>
            <a:r>
              <a:rPr lang="de-DE" sz="1800" dirty="0" smtClean="0">
                <a:latin typeface="+mj-lt"/>
              </a:rPr>
              <a:t> </a:t>
            </a:r>
            <a:r>
              <a:rPr lang="de-DE" sz="1800" dirty="0" err="1" smtClean="0">
                <a:latin typeface="+mj-lt"/>
              </a:rPr>
              <a:t>as</a:t>
            </a:r>
            <a:r>
              <a:rPr lang="de-DE" sz="1800" dirty="0" smtClean="0">
                <a:latin typeface="+mj-lt"/>
              </a:rPr>
              <a:t> a </a:t>
            </a:r>
            <a:r>
              <a:rPr lang="de-DE" sz="1800" dirty="0" err="1" smtClean="0">
                <a:latin typeface="+mj-lt"/>
              </a:rPr>
              <a:t>discussion</a:t>
            </a:r>
            <a:r>
              <a:rPr lang="de-DE" sz="1800" dirty="0" smtClean="0">
                <a:latin typeface="+mj-lt"/>
              </a:rPr>
              <a:t> </a:t>
            </a:r>
            <a:r>
              <a:rPr lang="de-DE" sz="1800" dirty="0" err="1" smtClean="0">
                <a:latin typeface="+mj-lt"/>
              </a:rPr>
              <a:t>forum</a:t>
            </a:r>
            <a:r>
              <a:rPr lang="de-DE" sz="1800" dirty="0" smtClean="0">
                <a:latin typeface="+mj-lt"/>
              </a:rPr>
              <a:t> </a:t>
            </a:r>
            <a:r>
              <a:rPr lang="de-DE" sz="1800" dirty="0" err="1" smtClean="0">
                <a:latin typeface="+mj-lt"/>
              </a:rPr>
              <a:t>for</a:t>
            </a:r>
            <a:r>
              <a:rPr lang="de-DE" sz="1800" dirty="0" smtClean="0">
                <a:latin typeface="+mj-lt"/>
              </a:rPr>
              <a:t> </a:t>
            </a:r>
            <a:r>
              <a:rPr lang="de-DE" sz="1800" dirty="0" err="1" smtClean="0">
                <a:latin typeface="+mj-lt"/>
              </a:rPr>
              <a:t>other</a:t>
            </a:r>
            <a:r>
              <a:rPr lang="de-DE" sz="1800" dirty="0" smtClean="0">
                <a:latin typeface="+mj-lt"/>
              </a:rPr>
              <a:t> </a:t>
            </a:r>
            <a:r>
              <a:rPr lang="de-DE" sz="1800" dirty="0" err="1" smtClean="0">
                <a:latin typeface="+mj-lt"/>
              </a:rPr>
              <a:t>applications</a:t>
            </a:r>
            <a:r>
              <a:rPr lang="de-DE" sz="1800" dirty="0" smtClean="0">
                <a:latin typeface="+mj-lt"/>
              </a:rPr>
              <a:t> (</a:t>
            </a:r>
            <a:r>
              <a:rPr lang="de-DE" sz="1800" dirty="0" err="1" smtClean="0">
                <a:latin typeface="+mj-lt"/>
              </a:rPr>
              <a:t>where</a:t>
            </a:r>
            <a:r>
              <a:rPr lang="de-DE" sz="1800" dirty="0" smtClean="0">
                <a:latin typeface="+mj-lt"/>
              </a:rPr>
              <a:t> </a:t>
            </a:r>
            <a:r>
              <a:rPr lang="de-DE" sz="1800" dirty="0" err="1" smtClean="0">
                <a:latin typeface="+mj-lt"/>
              </a:rPr>
              <a:t>other</a:t>
            </a:r>
            <a:r>
              <a:rPr lang="de-DE" sz="1800" dirty="0" smtClean="0">
                <a:latin typeface="+mj-lt"/>
              </a:rPr>
              <a:t> SGs </a:t>
            </a:r>
            <a:r>
              <a:rPr lang="de-DE" sz="1800" dirty="0" err="1" smtClean="0">
                <a:latin typeface="+mj-lt"/>
              </a:rPr>
              <a:t>can</a:t>
            </a:r>
            <a:r>
              <a:rPr lang="de-DE" sz="1800" dirty="0" smtClean="0">
                <a:latin typeface="+mj-lt"/>
              </a:rPr>
              <a:t> </a:t>
            </a:r>
            <a:r>
              <a:rPr lang="de-DE" sz="1800" dirty="0" err="1" smtClean="0">
                <a:latin typeface="+mj-lt"/>
              </a:rPr>
              <a:t>spin</a:t>
            </a:r>
            <a:r>
              <a:rPr lang="de-DE" sz="1800" dirty="0" smtClean="0">
                <a:latin typeface="+mj-lt"/>
              </a:rPr>
              <a:t>-off </a:t>
            </a:r>
            <a:r>
              <a:rPr lang="de-DE" sz="1800" dirty="0" err="1" smtClean="0">
                <a:latin typeface="+mj-lt"/>
              </a:rPr>
              <a:t>at</a:t>
            </a:r>
            <a:r>
              <a:rPr lang="de-DE" sz="1800" dirty="0" smtClean="0">
                <a:latin typeface="+mj-lt"/>
              </a:rPr>
              <a:t> a </a:t>
            </a:r>
            <a:r>
              <a:rPr lang="de-DE" sz="1800" dirty="0" err="1" smtClean="0">
                <a:latin typeface="+mj-lt"/>
              </a:rPr>
              <a:t>later</a:t>
            </a:r>
            <a:r>
              <a:rPr lang="de-DE" sz="1800" dirty="0" smtClean="0">
                <a:latin typeface="+mj-lt"/>
              </a:rPr>
              <a:t> </a:t>
            </a:r>
            <a:r>
              <a:rPr lang="de-DE" sz="1800" dirty="0" err="1" smtClean="0">
                <a:latin typeface="+mj-lt"/>
              </a:rPr>
              <a:t>stage</a:t>
            </a:r>
            <a:r>
              <a:rPr lang="de-DE" sz="1800" dirty="0" smtClean="0">
                <a:latin typeface="+mj-lt"/>
              </a:rPr>
              <a:t>) was </a:t>
            </a:r>
            <a:r>
              <a:rPr lang="de-DE" sz="1800" dirty="0" err="1" smtClean="0">
                <a:latin typeface="+mj-lt"/>
              </a:rPr>
              <a:t>discussed</a:t>
            </a:r>
            <a:r>
              <a:rPr lang="de-DE" sz="1800" dirty="0" smtClean="0">
                <a:latin typeface="+mj-lt"/>
              </a:rPr>
              <a:t>.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de-DE" sz="1800" dirty="0" err="1" smtClean="0">
                <a:latin typeface="+mj-lt"/>
              </a:rPr>
              <a:t>Two</a:t>
            </a:r>
            <a:r>
              <a:rPr lang="de-DE" sz="1800" dirty="0" smtClean="0">
                <a:latin typeface="+mj-lt"/>
              </a:rPr>
              <a:t> </a:t>
            </a:r>
            <a:r>
              <a:rPr lang="de-DE" sz="1800" dirty="0" err="1" smtClean="0">
                <a:latin typeface="+mj-lt"/>
              </a:rPr>
              <a:t>major</a:t>
            </a:r>
            <a:r>
              <a:rPr lang="de-DE" sz="1800" dirty="0" smtClean="0">
                <a:latin typeface="+mj-lt"/>
              </a:rPr>
              <a:t> </a:t>
            </a:r>
            <a:r>
              <a:rPr lang="de-DE" sz="1800" dirty="0" err="1" smtClean="0">
                <a:latin typeface="+mj-lt"/>
              </a:rPr>
              <a:t>measures</a:t>
            </a:r>
            <a:r>
              <a:rPr lang="de-DE" sz="1800" dirty="0" smtClean="0">
                <a:latin typeface="+mj-lt"/>
              </a:rPr>
              <a:t> </a:t>
            </a:r>
            <a:r>
              <a:rPr lang="de-DE" sz="1800" dirty="0" err="1" smtClean="0">
                <a:latin typeface="+mj-lt"/>
              </a:rPr>
              <a:t>to</a:t>
            </a:r>
            <a:r>
              <a:rPr lang="de-DE" sz="1800" dirty="0" smtClean="0">
                <a:latin typeface="+mj-lt"/>
              </a:rPr>
              <a:t> </a:t>
            </a:r>
            <a:r>
              <a:rPr lang="de-DE" sz="1800" dirty="0" err="1" smtClean="0">
                <a:latin typeface="+mj-lt"/>
              </a:rPr>
              <a:t>increase</a:t>
            </a:r>
            <a:r>
              <a:rPr lang="de-DE" sz="1800" dirty="0" smtClean="0">
                <a:latin typeface="+mj-lt"/>
              </a:rPr>
              <a:t> </a:t>
            </a:r>
            <a:r>
              <a:rPr lang="de-DE" sz="1800" dirty="0" err="1" smtClean="0">
                <a:latin typeface="+mj-lt"/>
              </a:rPr>
              <a:t>participation</a:t>
            </a:r>
            <a:r>
              <a:rPr lang="de-DE" sz="1800" dirty="0" smtClean="0">
                <a:latin typeface="+mj-lt"/>
              </a:rPr>
              <a:t> in </a:t>
            </a:r>
            <a:r>
              <a:rPr lang="de-DE" sz="1800" dirty="0" err="1" smtClean="0">
                <a:latin typeface="+mj-lt"/>
              </a:rPr>
              <a:t>work</a:t>
            </a:r>
            <a:r>
              <a:rPr lang="de-DE" sz="1800" dirty="0" smtClean="0">
                <a:latin typeface="+mj-lt"/>
              </a:rPr>
              <a:t> </a:t>
            </a:r>
            <a:r>
              <a:rPr lang="de-DE" sz="1800" dirty="0" err="1" smtClean="0">
                <a:latin typeface="+mj-lt"/>
              </a:rPr>
              <a:t>THz</a:t>
            </a:r>
            <a:r>
              <a:rPr lang="de-DE" sz="1800" dirty="0" smtClean="0">
                <a:latin typeface="+mj-lt"/>
              </a:rPr>
              <a:t> </a:t>
            </a:r>
            <a:r>
              <a:rPr lang="de-DE" sz="1800" dirty="0" err="1" smtClean="0">
                <a:latin typeface="+mj-lt"/>
              </a:rPr>
              <a:t>comunications</a:t>
            </a:r>
            <a:endParaRPr lang="de-DE" sz="1800" dirty="0" smtClean="0">
              <a:latin typeface="+mj-lt"/>
            </a:endParaRPr>
          </a:p>
          <a:p>
            <a:pPr lvl="2">
              <a:buFont typeface="Arial" pitchFamily="34" charset="0"/>
              <a:buChar char="•"/>
              <a:defRPr/>
            </a:pPr>
            <a:r>
              <a:rPr lang="de-DE" sz="1800" dirty="0" err="1" smtClean="0">
                <a:latin typeface="+mj-lt"/>
              </a:rPr>
              <a:t>Tutorial</a:t>
            </a:r>
            <a:r>
              <a:rPr lang="de-DE" sz="1800" dirty="0" smtClean="0">
                <a:latin typeface="+mj-lt"/>
              </a:rPr>
              <a:t> </a:t>
            </a:r>
            <a:r>
              <a:rPr lang="de-DE" sz="1800" dirty="0" err="1" smtClean="0">
                <a:latin typeface="+mj-lt"/>
              </a:rPr>
              <a:t>at</a:t>
            </a:r>
            <a:r>
              <a:rPr lang="de-DE" sz="1800" dirty="0" smtClean="0">
                <a:latin typeface="+mj-lt"/>
              </a:rPr>
              <a:t> </a:t>
            </a:r>
            <a:r>
              <a:rPr lang="de-DE" sz="1800" dirty="0" err="1" smtClean="0">
                <a:latin typeface="+mj-lt"/>
              </a:rPr>
              <a:t>the</a:t>
            </a:r>
            <a:r>
              <a:rPr lang="de-DE" sz="1800" dirty="0" smtClean="0">
                <a:latin typeface="+mj-lt"/>
              </a:rPr>
              <a:t> San Diego </a:t>
            </a:r>
            <a:r>
              <a:rPr lang="de-DE" sz="1800" dirty="0" err="1" smtClean="0">
                <a:latin typeface="+mj-lt"/>
              </a:rPr>
              <a:t>Plenary</a:t>
            </a:r>
            <a:endParaRPr lang="de-DE" sz="1800" dirty="0" smtClean="0">
              <a:latin typeface="+mj-lt"/>
            </a:endParaRPr>
          </a:p>
          <a:p>
            <a:pPr lvl="2">
              <a:buFont typeface="Arial" pitchFamily="34" charset="0"/>
              <a:buChar char="•"/>
              <a:defRPr/>
            </a:pPr>
            <a:r>
              <a:rPr lang="de-DE" sz="1800" dirty="0" smtClean="0">
                <a:latin typeface="+mj-lt"/>
              </a:rPr>
              <a:t>Extension </a:t>
            </a:r>
            <a:r>
              <a:rPr lang="de-DE" sz="1800" dirty="0" err="1" smtClean="0">
                <a:latin typeface="+mj-lt"/>
              </a:rPr>
              <a:t>of</a:t>
            </a:r>
            <a:r>
              <a:rPr lang="de-DE" sz="1800" dirty="0" smtClean="0">
                <a:latin typeface="+mj-lt"/>
              </a:rPr>
              <a:t> </a:t>
            </a:r>
            <a:r>
              <a:rPr lang="de-DE" sz="1800" dirty="0" err="1" smtClean="0">
                <a:latin typeface="+mj-lt"/>
              </a:rPr>
              <a:t>the</a:t>
            </a:r>
            <a:r>
              <a:rPr lang="de-DE" sz="1800" dirty="0" smtClean="0">
                <a:latin typeface="+mj-lt"/>
              </a:rPr>
              <a:t> Call </a:t>
            </a:r>
            <a:r>
              <a:rPr lang="de-DE" sz="1800" dirty="0" err="1" smtClean="0">
                <a:latin typeface="+mj-lt"/>
              </a:rPr>
              <a:t>for</a:t>
            </a:r>
            <a:r>
              <a:rPr lang="de-DE" sz="1800" dirty="0" smtClean="0">
                <a:latin typeface="+mj-lt"/>
              </a:rPr>
              <a:t> </a:t>
            </a:r>
            <a:r>
              <a:rPr lang="de-DE" sz="1800" dirty="0" err="1" smtClean="0">
                <a:latin typeface="+mj-lt"/>
              </a:rPr>
              <a:t>Applications</a:t>
            </a:r>
            <a:r>
              <a:rPr lang="de-DE" sz="1800" dirty="0" smtClean="0">
                <a:latin typeface="+mj-lt"/>
              </a:rPr>
              <a:t> </a:t>
            </a:r>
            <a:r>
              <a:rPr lang="de-DE" sz="1800" dirty="0" err="1" smtClean="0">
                <a:latin typeface="+mj-lt"/>
              </a:rPr>
              <a:t>for</a:t>
            </a:r>
            <a:r>
              <a:rPr lang="de-DE" sz="1800" dirty="0" smtClean="0">
                <a:latin typeface="+mj-lt"/>
              </a:rPr>
              <a:t> </a:t>
            </a:r>
            <a:r>
              <a:rPr lang="de-DE" sz="1800" dirty="0" err="1" smtClean="0">
                <a:latin typeface="+mj-lt"/>
              </a:rPr>
              <a:t>presentations</a:t>
            </a:r>
            <a:r>
              <a:rPr lang="de-DE" sz="1800" dirty="0" smtClean="0">
                <a:latin typeface="+mj-lt"/>
              </a:rPr>
              <a:t> </a:t>
            </a:r>
            <a:r>
              <a:rPr lang="de-DE" sz="1800" dirty="0" err="1" smtClean="0">
                <a:latin typeface="+mj-lt"/>
              </a:rPr>
              <a:t>at</a:t>
            </a:r>
            <a:r>
              <a:rPr lang="de-DE" sz="1800" dirty="0" smtClean="0">
                <a:latin typeface="+mj-lt"/>
              </a:rPr>
              <a:t> </a:t>
            </a:r>
            <a:r>
              <a:rPr lang="de-DE" sz="1800" dirty="0" err="1" smtClean="0">
                <a:latin typeface="+mj-lt"/>
              </a:rPr>
              <a:t>the</a:t>
            </a:r>
            <a:r>
              <a:rPr lang="de-DE" sz="1800" dirty="0" smtClean="0">
                <a:latin typeface="+mj-lt"/>
              </a:rPr>
              <a:t> </a:t>
            </a:r>
            <a:r>
              <a:rPr lang="de-DE" sz="1800" dirty="0" err="1" smtClean="0">
                <a:latin typeface="+mj-lt"/>
              </a:rPr>
              <a:t>July</a:t>
            </a:r>
            <a:r>
              <a:rPr lang="de-DE" sz="1800" dirty="0" smtClean="0">
                <a:latin typeface="+mj-lt"/>
              </a:rPr>
              <a:t> </a:t>
            </a:r>
            <a:r>
              <a:rPr lang="de-DE" sz="1800" dirty="0" err="1" smtClean="0">
                <a:latin typeface="+mj-lt"/>
              </a:rPr>
              <a:t>Plenary</a:t>
            </a:r>
            <a:r>
              <a:rPr lang="de-DE" sz="1800" dirty="0" smtClean="0">
                <a:latin typeface="+mj-lt"/>
              </a:rPr>
              <a:t> (</a:t>
            </a:r>
            <a:r>
              <a:rPr lang="de-DE" sz="1800" dirty="0" err="1" smtClean="0">
                <a:latin typeface="+mj-lt"/>
              </a:rPr>
              <a:t>Document</a:t>
            </a:r>
            <a:r>
              <a:rPr lang="de-DE" sz="1800" dirty="0" smtClean="0">
                <a:latin typeface="+mj-lt"/>
              </a:rPr>
              <a:t> 15-11-0745-05-0thz) </a:t>
            </a:r>
            <a:r>
              <a:rPr lang="de-DE" sz="1800" dirty="0" err="1" smtClean="0">
                <a:latin typeface="+mj-lt"/>
              </a:rPr>
              <a:t>and</a:t>
            </a:r>
            <a:r>
              <a:rPr lang="de-DE" sz="1800" dirty="0" smtClean="0">
                <a:latin typeface="+mj-lt"/>
              </a:rPr>
              <a:t> </a:t>
            </a:r>
            <a:r>
              <a:rPr lang="de-DE" sz="1800" dirty="0" err="1" smtClean="0">
                <a:latin typeface="+mj-lt"/>
              </a:rPr>
              <a:t>spreading</a:t>
            </a:r>
            <a:r>
              <a:rPr lang="de-DE" sz="1800" dirty="0" smtClean="0">
                <a:latin typeface="+mj-lt"/>
              </a:rPr>
              <a:t> </a:t>
            </a:r>
            <a:r>
              <a:rPr lang="de-DE" sz="1800" dirty="0" err="1" smtClean="0">
                <a:latin typeface="+mj-lt"/>
              </a:rPr>
              <a:t>it</a:t>
            </a:r>
            <a:r>
              <a:rPr lang="de-DE" sz="1800" dirty="0" smtClean="0">
                <a:latin typeface="+mj-lt"/>
              </a:rPr>
              <a:t> </a:t>
            </a:r>
            <a:r>
              <a:rPr lang="de-DE" sz="1800" dirty="0" err="1" smtClean="0">
                <a:latin typeface="+mj-lt"/>
              </a:rPr>
              <a:t>inside</a:t>
            </a:r>
            <a:r>
              <a:rPr lang="de-DE" sz="1800" dirty="0" smtClean="0">
                <a:latin typeface="+mj-lt"/>
              </a:rPr>
              <a:t> </a:t>
            </a:r>
            <a:r>
              <a:rPr lang="de-DE" sz="1800" dirty="0" err="1" smtClean="0">
                <a:latin typeface="+mj-lt"/>
              </a:rPr>
              <a:t>and</a:t>
            </a:r>
            <a:r>
              <a:rPr lang="de-DE" sz="1800" dirty="0" smtClean="0">
                <a:latin typeface="+mj-lt"/>
              </a:rPr>
              <a:t> outside IEEE 802</a:t>
            </a:r>
          </a:p>
          <a:p>
            <a:pPr lvl="2">
              <a:buFont typeface="Arial" pitchFamily="34" charset="0"/>
              <a:buChar char="•"/>
              <a:defRPr/>
            </a:pPr>
            <a:endParaRPr lang="de-DE" sz="1800" dirty="0" smtClean="0">
              <a:latin typeface="+mj-lt"/>
            </a:endParaRPr>
          </a:p>
          <a:p>
            <a:pPr>
              <a:buFont typeface="Arial" pitchFamily="34" charset="0"/>
              <a:buChar char="•"/>
              <a:defRPr/>
            </a:pPr>
            <a:endParaRPr lang="de-DE" sz="1800" dirty="0" smtClean="0">
              <a:latin typeface="+mj-lt"/>
            </a:endParaRPr>
          </a:p>
          <a:p>
            <a:pPr>
              <a:buFont typeface="Arial" pitchFamily="34" charset="0"/>
              <a:buChar char="•"/>
              <a:defRPr/>
            </a:pPr>
            <a:endParaRPr lang="de-DE" sz="1800" dirty="0" smtClean="0">
              <a:latin typeface="+mj-lt"/>
            </a:endParaRPr>
          </a:p>
          <a:p>
            <a:pPr>
              <a:buFont typeface="Arial" pitchFamily="34" charset="0"/>
              <a:buChar char="•"/>
              <a:defRPr/>
            </a:pPr>
            <a:endParaRPr lang="de-DE" sz="1800" dirty="0" smtClean="0">
              <a:latin typeface="+mj-lt"/>
            </a:endParaRPr>
          </a:p>
        </p:txBody>
      </p:sp>
      <p:sp>
        <p:nvSpPr>
          <p:cNvPr id="14339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March 2012</a:t>
            </a:r>
          </a:p>
        </p:txBody>
      </p:sp>
      <p:sp>
        <p:nvSpPr>
          <p:cNvPr id="14340" name="Fußzeilenplatzhalt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Thomas Kürner, TU Braunschweig</a:t>
            </a:r>
          </a:p>
        </p:txBody>
      </p:sp>
      <p:sp>
        <p:nvSpPr>
          <p:cNvPr id="14341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D96152A4-2865-47F8-B4F7-DE583E80CDE2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4342" name="Text Box 4"/>
          <p:cNvSpPr txBox="1">
            <a:spLocks noChangeArrowheads="1"/>
          </p:cNvSpPr>
          <p:nvPr/>
        </p:nvSpPr>
        <p:spPr bwMode="auto">
          <a:xfrm>
            <a:off x="1219200" y="762000"/>
            <a:ext cx="70655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3300"/>
                </a:solidFill>
              </a:rPr>
              <a:t>Closing Plenary Meeting report for IG THz Group </a:t>
            </a:r>
            <a:r>
              <a:rPr lang="en-US" sz="2400" dirty="0" smtClean="0">
                <a:solidFill>
                  <a:srgbClr val="FF3300"/>
                </a:solidFill>
              </a:rPr>
              <a:t>(3/3)</a:t>
            </a:r>
            <a:endParaRPr lang="en-US" sz="24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EEE-P802_15">
  <a:themeElements>
    <a:clrScheme name="IEEE-P802_15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IEEE-P802_15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IEEE-P802_15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P802_15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EEE-P802_15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P802_15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P802_15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P802_15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P802_15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IEEE-P802_15</Template>
  <TotalTime>0</TotalTime>
  <Words>301</Words>
  <Application>Microsoft Office PowerPoint</Application>
  <PresentationFormat>Bildschirmpräsentation (4:3)</PresentationFormat>
  <Paragraphs>51</Paragraphs>
  <Slides>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4" baseType="lpstr">
      <vt:lpstr>IEEE-P802_15</vt:lpstr>
      <vt:lpstr>Folie 1</vt:lpstr>
      <vt:lpstr>Folie 2</vt:lpstr>
      <vt:lpstr>Folie 3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Call for THz Contributions</dc:title>
  <dc:creator>Richard D Roberts</dc:creator>
  <dc:description>802.15-08/0060r1</dc:description>
  <cp:lastModifiedBy>Thomas Kürner</cp:lastModifiedBy>
  <cp:revision>84</cp:revision>
  <cp:lastPrinted>1998-02-10T13:28:06Z</cp:lastPrinted>
  <dcterms:created xsi:type="dcterms:W3CDTF">2007-10-22T16:21:18Z</dcterms:created>
  <dcterms:modified xsi:type="dcterms:W3CDTF">2012-03-16T03:20:28Z</dcterms:modified>
</cp:coreProperties>
</file>