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09" r:id="rId2"/>
    <p:sldId id="394" r:id="rId3"/>
    <p:sldId id="435" r:id="rId4"/>
    <p:sldId id="436" r:id="rId5"/>
    <p:sldId id="412" r:id="rId6"/>
    <p:sldId id="434" r:id="rId7"/>
    <p:sldId id="416" r:id="rId8"/>
    <p:sldId id="415" r:id="rId9"/>
    <p:sldId id="417" r:id="rId10"/>
    <p:sldId id="420" r:id="rId11"/>
    <p:sldId id="418" r:id="rId12"/>
    <p:sldId id="419" r:id="rId13"/>
    <p:sldId id="421" r:id="rId14"/>
    <p:sldId id="422" r:id="rId15"/>
    <p:sldId id="423" r:id="rId16"/>
    <p:sldId id="385" r:id="rId17"/>
    <p:sldId id="426" r:id="rId18"/>
    <p:sldId id="432" r:id="rId19"/>
    <p:sldId id="425" r:id="rId2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3366FF"/>
    <a:srgbClr val="FFFF66"/>
    <a:srgbClr val="00FF00"/>
    <a:srgbClr val="FF33CC"/>
    <a:srgbClr val="66FF66"/>
    <a:srgbClr val="FF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보통 스타일 3 - 강조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9" autoAdjust="0"/>
    <p:restoredTop sz="89879" autoAdjust="0"/>
  </p:normalViewPr>
  <p:slideViewPr>
    <p:cSldViewPr>
      <p:cViewPr>
        <p:scale>
          <a:sx n="80" d="100"/>
          <a:sy n="80" d="100"/>
        </p:scale>
        <p:origin x="-86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2616" y="-102"/>
      </p:cViewPr>
      <p:guideLst>
        <p:guide orient="horz" pos="3110"/>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3200"/>
            <a:ext cx="26416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81038" y="203200"/>
            <a:ext cx="226536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078288" y="9556750"/>
            <a:ext cx="211613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44775" y="9556750"/>
            <a:ext cx="13573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6FFCF1E7-B1C9-4E21-A92C-2994E8908671}" type="slidenum">
              <a:rPr lang="en-US" altLang="ko-KR"/>
              <a:pPr>
                <a:defRPr/>
              </a:pPr>
              <a:t>‹#›</a:t>
            </a:fld>
            <a:endParaRPr lang="en-US" altLang="ko-KR"/>
          </a:p>
        </p:txBody>
      </p:sp>
      <p:sp>
        <p:nvSpPr>
          <p:cNvPr id="5735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7351" name="Rectangle 7"/>
          <p:cNvSpPr>
            <a:spLocks noChangeArrowheads="1"/>
          </p:cNvSpPr>
          <p:nvPr/>
        </p:nvSpPr>
        <p:spPr bwMode="auto">
          <a:xfrm>
            <a:off x="679450" y="9556750"/>
            <a:ext cx="6985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굴림" pitchFamily="50" charset="-127"/>
              </a:rPr>
              <a:t>Submission</a:t>
            </a:r>
          </a:p>
        </p:txBody>
      </p:sp>
      <p:sp>
        <p:nvSpPr>
          <p:cNvPr id="5735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2797173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9063"/>
            <a:ext cx="27590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41350" y="119063"/>
            <a:ext cx="26828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34820"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876550" y="9559925"/>
            <a:ext cx="7858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44AA0DA5-BD27-46F6-A053-762B46BD49F2}" type="slidenum">
              <a:rPr lang="en-US" altLang="ko-KR"/>
              <a:pPr>
                <a:defRPr/>
              </a:pPr>
              <a:t>‹#›</a:t>
            </a:fld>
            <a:endParaRPr lang="en-US" altLang="ko-KR"/>
          </a:p>
        </p:txBody>
      </p:sp>
      <p:sp>
        <p:nvSpPr>
          <p:cNvPr id="34824" name="Rectangle 8"/>
          <p:cNvSpPr>
            <a:spLocks noChangeArrowheads="1"/>
          </p:cNvSpPr>
          <p:nvPr/>
        </p:nvSpPr>
        <p:spPr bwMode="auto">
          <a:xfrm>
            <a:off x="709613" y="9559925"/>
            <a:ext cx="696912"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pitchFamily="50" charset="-127"/>
              </a:rPr>
              <a:t>Submission</a:t>
            </a:r>
          </a:p>
        </p:txBody>
      </p:sp>
      <p:sp>
        <p:nvSpPr>
          <p:cNvPr id="34825"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34826"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42927262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398838" y="115888"/>
            <a:ext cx="27590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35843" name="Rectangle 3"/>
          <p:cNvSpPr>
            <a:spLocks noGrp="1" noChangeArrowheads="1"/>
          </p:cNvSpPr>
          <p:nvPr>
            <p:ph type="dt" sz="quarter" idx="1"/>
          </p:nvPr>
        </p:nvSpPr>
        <p:spPr>
          <a:xfrm>
            <a:off x="641350" y="115888"/>
            <a:ext cx="26828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35844" name="Rectangle 6"/>
          <p:cNvSpPr>
            <a:spLocks noGrp="1" noChangeArrowheads="1"/>
          </p:cNvSpPr>
          <p:nvPr>
            <p:ph type="ftr" sz="quarter" idx="4"/>
          </p:nvPr>
        </p:nvSpPr>
        <p:spPr>
          <a:xfrm>
            <a:off x="3697288" y="9559925"/>
            <a:ext cx="24606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35845" name="Rectangle 7"/>
          <p:cNvSpPr>
            <a:spLocks noGrp="1" noChangeArrowheads="1"/>
          </p:cNvSpPr>
          <p:nvPr>
            <p:ph type="sldNum" sz="quarter" idx="5"/>
          </p:nvPr>
        </p:nvSpPr>
        <p:spPr>
          <a:xfrm>
            <a:off x="2876550" y="9559925"/>
            <a:ext cx="7858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2233925E-5387-411E-96F7-A19A88A7B35B}" type="slidenum">
              <a:rPr lang="en-US" altLang="ko-KR" smtClean="0"/>
              <a:pPr/>
              <a:t>1</a:t>
            </a:fld>
            <a:endParaRPr lang="en-US" altLang="ko-KR" smtClean="0"/>
          </a:p>
        </p:txBody>
      </p:sp>
      <p:sp>
        <p:nvSpPr>
          <p:cNvPr id="35846" name="Rectangle 2"/>
          <p:cNvSpPr>
            <a:spLocks noGrp="1" noRot="1" noChangeAspect="1" noChangeArrowheads="1" noTextEdit="1"/>
          </p:cNvSpPr>
          <p:nvPr>
            <p:ph type="sldImg"/>
          </p:nvPr>
        </p:nvSpPr>
        <p:spPr>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pitchFamily="50"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247C9F7A-7D91-44AA-8AD9-8CCE76C4FA0C}" type="slidenum">
              <a:rPr lang="en-US" altLang="ko-KR" smtClean="0"/>
              <a:pPr/>
              <a:t>10</a:t>
            </a:fld>
            <a:endParaRPr lang="en-US" altLang="ko-KR"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8A068FC-B6F5-41D2-9A2D-CCE5C31B2B3E}" type="slidenum">
              <a:rPr lang="en-US" altLang="ko-KR" smtClean="0"/>
              <a:pPr/>
              <a:t>11</a:t>
            </a:fld>
            <a:endParaRPr lang="en-US" altLang="ko-K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12</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13</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14</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15</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B7976F5-6332-4DF8-A211-BFA97BBA1444}" type="slidenum">
              <a:rPr lang="en-US" altLang="ko-KR" smtClean="0"/>
              <a:pPr/>
              <a:t>16</a:t>
            </a:fld>
            <a:endParaRPr lang="en-US" altLang="ko-K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17</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18</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B7976F5-6332-4DF8-A211-BFA97BBA1444}" type="slidenum">
              <a:rPr lang="en-US" altLang="ko-KR" smtClean="0"/>
              <a:pPr/>
              <a:t>19</a:t>
            </a:fld>
            <a:endParaRPr lang="en-US" altLang="ko-K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295B560E-8FF4-4385-B910-C6A38AFB84C2}" type="slidenum">
              <a:rPr lang="en-US" altLang="ko-KR" smtClean="0"/>
              <a:pPr/>
              <a:t>2</a:t>
            </a:fld>
            <a:endParaRPr lang="en-US" altLang="ko-K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5074F91-08C7-4FAC-92B9-E941B823230D}" type="slidenum">
              <a:rPr lang="en-US" altLang="ko-KR" smtClean="0"/>
              <a:pPr/>
              <a:t>3</a:t>
            </a:fld>
            <a:endParaRPr lang="en-US" altLang="ko-KR" smtClean="0"/>
          </a:p>
        </p:txBody>
      </p:sp>
      <p:sp>
        <p:nvSpPr>
          <p:cNvPr id="38915"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ko-KR" altLang="ko-K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EF51B661-9EE3-4F55-9726-096FA6961CAD}" type="slidenum">
              <a:rPr lang="en-US" altLang="ko-KR" smtClean="0"/>
              <a:pPr/>
              <a:t>4</a:t>
            </a:fld>
            <a:endParaRPr lang="en-US" altLang="ko-KR"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701C528-9746-42AD-BEF7-E3066EF91AEF}" type="slidenum">
              <a:rPr lang="en-US" altLang="ko-KR" smtClean="0"/>
              <a:pPr/>
              <a:t>5</a:t>
            </a:fld>
            <a:endParaRPr lang="en-US" altLang="ko-K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75EFCEE2-792B-4B2B-BA0B-3655575CF850}" type="slidenum">
              <a:rPr lang="en-US" altLang="ko-KR" smtClean="0"/>
              <a:pPr/>
              <a:t>6</a:t>
            </a:fld>
            <a:endParaRPr lang="en-US" altLang="ko-K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B1FDE7EA-BB09-428D-8DE1-9BBBEF000337}" type="slidenum">
              <a:rPr lang="en-US" altLang="ko-KR" smtClean="0"/>
              <a:pPr/>
              <a:t>7</a:t>
            </a:fld>
            <a:endParaRPr lang="en-US" altLang="ko-K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5B813449-49CD-496B-8EE0-2A2346F221FE}" type="slidenum">
              <a:rPr lang="en-US" altLang="ko-KR" smtClean="0"/>
              <a:pPr/>
              <a:t>8</a:t>
            </a:fld>
            <a:endParaRPr lang="en-US" altLang="ko-K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B66165E5-A2AD-4290-B0AE-0A5201C5CE40}" type="slidenum">
              <a:rPr lang="en-US" altLang="ko-KR" smtClean="0"/>
              <a:pPr/>
              <a:t>9</a:t>
            </a:fld>
            <a:endParaRPr lang="en-US" altLang="ko-K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March 2012</a:t>
            </a:r>
          </a:p>
        </p:txBody>
      </p:sp>
      <p:sp>
        <p:nvSpPr>
          <p:cNvPr id="5" name="Rectangle 5"/>
          <p:cNvSpPr>
            <a:spLocks noGrp="1" noChangeArrowheads="1"/>
          </p:cNvSpPr>
          <p:nvPr>
            <p:ph type="ftr" sz="quarter" idx="11"/>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BA65D5B9-5395-4352-8F9C-C00643331799}" type="slidenum">
              <a:rPr lang="en-US" altLang="ko-KR"/>
              <a:pPr>
                <a:defRPr/>
              </a:pPr>
              <a:t>‹#›</a:t>
            </a:fld>
            <a:endParaRPr lang="en-US" altLang="ko-KR"/>
          </a:p>
        </p:txBody>
      </p:sp>
    </p:spTree>
    <p:extLst>
      <p:ext uri="{BB962C8B-B14F-4D97-AF65-F5344CB8AC3E}">
        <p14:creationId xmlns:p14="http://schemas.microsoft.com/office/powerpoint/2010/main" val="230127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E3E80172-8AB7-40C8-8948-CADB2D479F9E}"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212073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3B3E9DCF-4522-4546-B2D3-6AB5E27ABAB6}"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316511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58D2CFD6-443E-40AE-A685-C5FD82FEE13F}"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164509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C7BB6B8C-D730-4B06-9F3F-E33196B4E4F8}"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1189186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BF509039-2950-4237-A656-D1F9E3BA547A}" type="slidenum">
              <a:rPr lang="en-US" altLang="ko-KR"/>
              <a:pPr>
                <a:defRPr/>
              </a:pPr>
              <a:t>‹#›</a:t>
            </a:fld>
            <a:endParaRPr lang="en-US" altLang="ko-KR"/>
          </a:p>
        </p:txBody>
      </p:sp>
      <p:sp>
        <p:nvSpPr>
          <p:cNvPr id="7"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293096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902FEB93-D401-462A-B4EB-BF5334B63F40}" type="slidenum">
              <a:rPr lang="en-US" altLang="ko-KR"/>
              <a:pPr>
                <a:defRPr/>
              </a:pPr>
              <a:t>‹#›</a:t>
            </a:fld>
            <a:endParaRPr lang="en-US" altLang="ko-KR"/>
          </a:p>
        </p:txBody>
      </p:sp>
      <p:sp>
        <p:nvSpPr>
          <p:cNvPr id="9"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366343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EFE0114A-BCF8-4D19-AA99-5C8AA2174D70}" type="slidenum">
              <a:rPr lang="en-US" altLang="ko-KR"/>
              <a:pPr>
                <a:defRPr/>
              </a:pPr>
              <a:t>‹#›</a:t>
            </a:fld>
            <a:endParaRPr lang="en-US" altLang="ko-KR"/>
          </a:p>
        </p:txBody>
      </p:sp>
      <p:sp>
        <p:nvSpPr>
          <p:cNvPr id="5"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401562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a:t>March 2012</a:t>
            </a:r>
          </a:p>
        </p:txBody>
      </p:sp>
      <p:sp>
        <p:nvSpPr>
          <p:cNvPr id="3" name="Rectangle 5"/>
          <p:cNvSpPr>
            <a:spLocks noGrp="1" noChangeArrowheads="1"/>
          </p:cNvSpPr>
          <p:nvPr>
            <p:ph type="ftr" sz="quarter" idx="11"/>
          </p:nvPr>
        </p:nvSpPr>
        <p:spPr/>
        <p:txBody>
          <a:bodyPr/>
          <a:lstStyle>
            <a:lvl1pPr>
              <a:defRPr/>
            </a:lvl1pPr>
          </a:lstStyle>
          <a:p>
            <a:pPr>
              <a:defRPr/>
            </a:pPr>
            <a:r>
              <a:rPr lang="ko-KR" altLang="en-US"/>
              <a:t>&lt;author&gt;, &lt;company&gt;</a:t>
            </a:r>
            <a:endParaRPr lang="en-US" altLang="ko-KR"/>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19ABC5F5-F498-4773-A18E-93F64E8E8C5F}" type="slidenum">
              <a:rPr lang="en-US" altLang="ko-KR"/>
              <a:pPr>
                <a:defRPr/>
              </a:pPr>
              <a:t>‹#›</a:t>
            </a:fld>
            <a:endParaRPr lang="en-US" altLang="ko-KR"/>
          </a:p>
        </p:txBody>
      </p:sp>
    </p:spTree>
    <p:extLst>
      <p:ext uri="{BB962C8B-B14F-4D97-AF65-F5344CB8AC3E}">
        <p14:creationId xmlns:p14="http://schemas.microsoft.com/office/powerpoint/2010/main" val="31193136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56BB8803-38FD-43FA-8E44-928228FBC337}" type="slidenum">
              <a:rPr lang="en-US" altLang="ko-KR"/>
              <a:pPr>
                <a:defRPr/>
              </a:pPr>
              <a:t>‹#›</a:t>
            </a:fld>
            <a:endParaRPr lang="en-US" altLang="ko-KR"/>
          </a:p>
        </p:txBody>
      </p:sp>
      <p:sp>
        <p:nvSpPr>
          <p:cNvPr id="7"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3528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201FAFD9-8D86-4C59-913F-DC9EBD2DAB95}" type="slidenum">
              <a:rPr lang="en-US" altLang="ko-KR"/>
              <a:pPr>
                <a:defRPr/>
              </a:pPr>
              <a:t>‹#›</a:t>
            </a:fld>
            <a:endParaRPr lang="en-US" altLang="ko-KR"/>
          </a:p>
        </p:txBody>
      </p:sp>
      <p:sp>
        <p:nvSpPr>
          <p:cNvPr id="7"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159228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pitchFamily="50" charset="-127"/>
              </a:defRPr>
            </a:lvl1pPr>
          </a:lstStyle>
          <a:p>
            <a:pPr>
              <a:defRPr/>
            </a:pPr>
            <a:r>
              <a:rPr lang="en-US" altLang="ko-KR" dirty="0" smtClean="0"/>
              <a:t>March 13 2012</a:t>
            </a:r>
            <a:endParaRPr lang="en-US" altLang="ko-KR"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ko-KR" altLang="en-US"/>
              <a:t>&lt;author&gt;, &lt;company&gt;</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1B9E8C4-BD26-46E7-BDEB-F3069345D51A}" type="slidenum">
              <a:rPr lang="en-US" altLang="ko-KR"/>
              <a:pPr>
                <a:defRPr/>
              </a:pPr>
              <a:t>‹#›</a:t>
            </a:fld>
            <a:endParaRPr lang="en-US" altLang="ko-KR"/>
          </a:p>
        </p:txBody>
      </p:sp>
      <p:sp>
        <p:nvSpPr>
          <p:cNvPr id="1031" name="Rectangle 7"/>
          <p:cNvSpPr>
            <a:spLocks noChangeArrowheads="1"/>
          </p:cNvSpPr>
          <p:nvPr/>
        </p:nvSpPr>
        <p:spPr bwMode="auto">
          <a:xfrm>
            <a:off x="3762375" y="396875"/>
            <a:ext cx="4695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dirty="0">
                <a:ea typeface="굴림" pitchFamily="50" charset="-127"/>
              </a:rPr>
              <a:t>doc.: IEEE </a:t>
            </a:r>
            <a:r>
              <a:rPr lang="en-US" altLang="ko-KR" sz="1400" b="1" dirty="0" smtClean="0">
                <a:ea typeface="굴림" pitchFamily="50" charset="-127"/>
              </a:rPr>
              <a:t>15-12-0141-00-004k</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4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0.png"/></Relationships>
</file>

<file path=ppt/slides/_rels/slide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2"/>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l"/>
            <a:r>
              <a:rPr lang="en-US" altLang="ko-KR" b="1" smtClean="0"/>
              <a:t>Slide </a:t>
            </a:r>
            <a:fld id="{536AE065-F82D-40C8-8F31-250B4671869B}" type="slidenum">
              <a:rPr lang="en-US" altLang="ko-KR" b="1" smtClean="0"/>
              <a:pPr algn="l"/>
              <a:t>1</a:t>
            </a:fld>
            <a:endParaRPr lang="en-US" altLang="ko-KR" b="1" smtClean="0"/>
          </a:p>
        </p:txBody>
      </p:sp>
      <p:sp>
        <p:nvSpPr>
          <p:cNvPr id="27651" name="Rectangle 3"/>
          <p:cNvSpPr>
            <a:spLocks noChangeArrowheads="1"/>
          </p:cNvSpPr>
          <p:nvPr/>
        </p:nvSpPr>
        <p:spPr bwMode="auto">
          <a:xfrm>
            <a:off x="152400" y="609600"/>
            <a:ext cx="8812213" cy="5170488"/>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charset="-127"/>
              </a:rPr>
              <a:t>Project: IEEE P802.15 Working Group for Wireless Personal Area Networks (WPANs)</a:t>
            </a:r>
            <a:endParaRPr lang="en-US" altLang="ko-KR" sz="1600" b="1" dirty="0">
              <a:ea typeface="굴림" charset="-127"/>
            </a:endParaRPr>
          </a:p>
          <a:p>
            <a:pPr>
              <a:defRPr/>
            </a:pPr>
            <a:endParaRPr lang="en-US" altLang="ko-KR" sz="1600" dirty="0">
              <a:ea typeface="굴림" charset="-127"/>
            </a:endParaRPr>
          </a:p>
          <a:p>
            <a:pPr>
              <a:defRPr/>
            </a:pPr>
            <a:r>
              <a:rPr lang="en-US" altLang="ko-KR" sz="1600" b="1" dirty="0">
                <a:ea typeface="굴림" charset="-127"/>
              </a:rPr>
              <a:t>Submission Title:</a:t>
            </a:r>
            <a:r>
              <a:rPr lang="en-US" altLang="ko-KR" sz="1600" dirty="0">
                <a:ea typeface="굴림" charset="-127"/>
              </a:rPr>
              <a:t> </a:t>
            </a:r>
            <a:r>
              <a:rPr lang="en-US" altLang="ko-KR" sz="1600" dirty="0" smtClean="0">
                <a:ea typeface="굴림" charset="-127"/>
              </a:rPr>
              <a:t>Extended DSME </a:t>
            </a:r>
            <a:r>
              <a:rPr lang="en-US" altLang="ko-KR" sz="1600" dirty="0">
                <a:ea typeface="굴림" charset="-127"/>
              </a:rPr>
              <a:t>MAC for LECIM</a:t>
            </a:r>
          </a:p>
          <a:p>
            <a:pPr>
              <a:defRPr/>
            </a:pPr>
            <a:r>
              <a:rPr lang="en-US" altLang="ko-KR" sz="1600" b="1" dirty="0">
                <a:ea typeface="굴림" charset="-127"/>
              </a:rPr>
              <a:t>Date Submitted: </a:t>
            </a:r>
            <a:r>
              <a:rPr lang="en-US" altLang="ko-KR" sz="1600" dirty="0" smtClean="0">
                <a:ea typeface="굴림" charset="-127"/>
              </a:rPr>
              <a:t>13 </a:t>
            </a:r>
            <a:r>
              <a:rPr lang="en-US" altLang="ko-KR" sz="1600" dirty="0">
                <a:ea typeface="굴림" charset="-127"/>
              </a:rPr>
              <a:t>March, 2012 </a:t>
            </a:r>
          </a:p>
          <a:p>
            <a:pPr>
              <a:defRPr/>
            </a:pPr>
            <a:r>
              <a:rPr lang="en-US" altLang="ko-KR" sz="1600" b="1" dirty="0">
                <a:ea typeface="굴림" charset="-127"/>
              </a:rPr>
              <a:t>Source:</a:t>
            </a:r>
            <a:r>
              <a:rPr lang="en-US" altLang="ko-KR" sz="1600" dirty="0">
                <a:ea typeface="굴림" charset="-127"/>
              </a:rPr>
              <a:t>  </a:t>
            </a:r>
            <a:r>
              <a:rPr lang="en-US" altLang="ko-KR" sz="1600" dirty="0" err="1">
                <a:ea typeface="굴림" charset="-127"/>
              </a:rPr>
              <a:t>Wun-Cheol</a:t>
            </a:r>
            <a:r>
              <a:rPr lang="en-US" altLang="ko-KR" sz="1600" dirty="0">
                <a:ea typeface="굴림" charset="-127"/>
              </a:rPr>
              <a:t> </a:t>
            </a:r>
            <a:r>
              <a:rPr lang="en-US" altLang="ko-KR" sz="1600" dirty="0" err="1">
                <a:ea typeface="굴림" charset="-127"/>
              </a:rPr>
              <a:t>Jeong</a:t>
            </a:r>
            <a:r>
              <a:rPr lang="en-US" altLang="ko-KR" sz="1600" dirty="0">
                <a:ea typeface="굴림" charset="-127"/>
              </a:rPr>
              <a:t>, Chang-Sub Shin, Tae-</a:t>
            </a:r>
            <a:r>
              <a:rPr lang="en-US" altLang="ko-KR" sz="1600" dirty="0" err="1">
                <a:ea typeface="굴림" charset="-127"/>
              </a:rPr>
              <a:t>Joon</a:t>
            </a:r>
            <a:r>
              <a:rPr lang="en-US" altLang="ko-KR" sz="1600" dirty="0">
                <a:ea typeface="굴림" charset="-127"/>
              </a:rPr>
              <a:t> Park, Ho-Yong Kang</a:t>
            </a:r>
          </a:p>
          <a:p>
            <a:pPr>
              <a:defRPr/>
            </a:pPr>
            <a:r>
              <a:rPr lang="en-US" altLang="ko-KR" sz="1600" dirty="0">
                <a:ea typeface="굴림" charset="-127"/>
              </a:rPr>
              <a:t>Company: ETRI</a:t>
            </a:r>
          </a:p>
          <a:p>
            <a:pPr>
              <a:defRPr/>
            </a:pPr>
            <a:r>
              <a:rPr lang="en-US" altLang="ko-KR" sz="1600" dirty="0">
                <a:ea typeface="굴림" charset="-127"/>
              </a:rPr>
              <a:t>Address: 161 </a:t>
            </a:r>
            <a:r>
              <a:rPr lang="en-US" altLang="ko-KR" sz="1600" dirty="0" err="1">
                <a:ea typeface="굴림" charset="-127"/>
              </a:rPr>
              <a:t>Gajeong</a:t>
            </a:r>
            <a:r>
              <a:rPr lang="en-US" altLang="ko-KR" sz="1600" dirty="0">
                <a:ea typeface="굴림" charset="-127"/>
              </a:rPr>
              <a:t>-dong, </a:t>
            </a:r>
            <a:r>
              <a:rPr lang="en-US" altLang="ko-KR" sz="1600" dirty="0" err="1">
                <a:ea typeface="굴림" charset="-127"/>
              </a:rPr>
              <a:t>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KOREA</a:t>
            </a:r>
          </a:p>
          <a:p>
            <a:pPr>
              <a:defRPr/>
            </a:pPr>
            <a:r>
              <a:rPr lang="en-US" altLang="ko-KR" sz="1600" dirty="0">
                <a:ea typeface="굴림" charset="-127"/>
              </a:rPr>
              <a:t>Voice: +82-42-860-5104, FAX: +82-42-860-4197, E-Mail: wjeong@etri.re.kr	</a:t>
            </a:r>
          </a:p>
          <a:p>
            <a:pPr>
              <a:spcBef>
                <a:spcPts val="600"/>
              </a:spcBef>
              <a:spcAft>
                <a:spcPts val="600"/>
              </a:spcAft>
              <a:defRPr/>
            </a:pPr>
            <a:r>
              <a:rPr lang="en-US" altLang="ko-KR" sz="1600" b="1" dirty="0">
                <a:ea typeface="굴림" charset="-127"/>
              </a:rPr>
              <a:t>Re:</a:t>
            </a:r>
            <a:r>
              <a:rPr lang="en-US" altLang="ko-KR" sz="1600" dirty="0">
                <a:ea typeface="굴림" charset="-127"/>
              </a:rPr>
              <a:t> </a:t>
            </a:r>
            <a:endParaRPr lang="en-US" altLang="ko-KR" dirty="0">
              <a:ea typeface="굴림" charset="-127"/>
            </a:endParaRPr>
          </a:p>
          <a:p>
            <a:pPr>
              <a:spcBef>
                <a:spcPts val="600"/>
              </a:spcBef>
              <a:spcAft>
                <a:spcPts val="600"/>
              </a:spcAft>
              <a:defRPr/>
            </a:pPr>
            <a:r>
              <a:rPr lang="en-US" altLang="ko-KR" sz="1600" b="1" dirty="0">
                <a:ea typeface="굴림" charset="-127"/>
              </a:rPr>
              <a:t>Abstract:</a:t>
            </a:r>
            <a:r>
              <a:rPr lang="en-US" altLang="ko-KR" sz="1600" dirty="0">
                <a:ea typeface="굴림" charset="-127"/>
              </a:rPr>
              <a:t>	 Extension of DSME Multi-</a:t>
            </a:r>
            <a:r>
              <a:rPr lang="en-US" altLang="ko-KR" sz="1600" dirty="0" err="1">
                <a:ea typeface="굴림" charset="-127"/>
              </a:rPr>
              <a:t>Superframe</a:t>
            </a:r>
            <a:r>
              <a:rPr lang="en-US" altLang="ko-KR" sz="1600" dirty="0">
                <a:ea typeface="굴림" charset="-127"/>
              </a:rPr>
              <a:t> to meet the requirements of LECIM, TG4k. </a:t>
            </a:r>
          </a:p>
          <a:p>
            <a:pPr marL="895350" indent="-895350">
              <a:spcBef>
                <a:spcPts val="600"/>
              </a:spcBef>
              <a:spcAft>
                <a:spcPts val="600"/>
              </a:spcAft>
              <a:defRPr/>
            </a:pPr>
            <a:r>
              <a:rPr lang="en-US" altLang="ko-KR" sz="1600" b="1" dirty="0">
                <a:ea typeface="굴림" charset="-127"/>
              </a:rPr>
              <a:t>Purpose:</a:t>
            </a:r>
            <a:r>
              <a:rPr lang="en-US" altLang="ko-KR" sz="1600" dirty="0">
                <a:ea typeface="굴림" charset="-127"/>
              </a:rPr>
              <a:t>	To propose MAC specification to support the requirements of LECIM by enhancing existing DSME MAC </a:t>
            </a:r>
          </a:p>
          <a:p>
            <a:pPr>
              <a:spcBef>
                <a:spcPts val="600"/>
              </a:spcBef>
              <a:spcAft>
                <a:spcPts val="600"/>
              </a:spcAft>
              <a:defRPr/>
            </a:pPr>
            <a:r>
              <a:rPr lang="en-US" altLang="ko-KR" sz="1600" b="1" dirty="0">
                <a:ea typeface="굴림" charset="-127"/>
              </a:rPr>
              <a:t>Notice:</a:t>
            </a:r>
            <a:r>
              <a:rPr lang="en-US" altLang="ko-KR" sz="16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charset="-127"/>
              </a:rPr>
              <a:t>Release:</a:t>
            </a:r>
            <a:r>
              <a:rPr lang="en-US" altLang="ko-KR" sz="16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684253"/>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4"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355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3556"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7DC44171-5DE5-4328-8DAB-9ACC5E4F155D}" type="slidenum">
              <a:rPr lang="en-US" altLang="ko-KR" smtClean="0"/>
              <a:pPr/>
              <a:t>10</a:t>
            </a:fld>
            <a:endParaRPr lang="en-US" altLang="ko-KR" smtClean="0"/>
          </a:p>
        </p:txBody>
      </p:sp>
      <p:sp>
        <p:nvSpPr>
          <p:cNvPr id="23557"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9" name="TextBox 23"/>
          <p:cNvSpPr txBox="1">
            <a:spLocks noChangeArrowheads="1"/>
          </p:cNvSpPr>
          <p:nvPr/>
        </p:nvSpPr>
        <p:spPr bwMode="auto">
          <a:xfrm>
            <a:off x="656565" y="3605532"/>
            <a:ext cx="8372320" cy="260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lgn="l" rtl="0" fontAlgn="base">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285750" indent="-285750" eaLnBrk="1" hangingPunct="1">
              <a:spcAft>
                <a:spcPts val="1200"/>
              </a:spcAft>
              <a:buFontTx/>
              <a:buChar char="-"/>
              <a:defRPr/>
            </a:pPr>
            <a:r>
              <a:rPr lang="en-US" altLang="ko-KR" sz="1800" dirty="0" smtClean="0">
                <a:latin typeface="Times New Roman" pitchFamily="18" charset="0"/>
                <a:cs typeface="Times New Roman" pitchFamily="18" charset="0"/>
              </a:rPr>
              <a:t>Endpoint devices turn off transceivers during CAP, unless MAC frame is pending.</a:t>
            </a:r>
          </a:p>
          <a:p>
            <a:pPr marL="712788" indent="-266700" eaLnBrk="1" hangingPunct="1">
              <a:spcAft>
                <a:spcPts val="600"/>
              </a:spcAft>
              <a:defRPr/>
            </a:pPr>
            <a:r>
              <a:rPr lang="en-US" altLang="ko-KR" sz="1800" dirty="0" smtClean="0">
                <a:latin typeface="Times New Roman" pitchFamily="18" charset="0"/>
                <a:cs typeface="Times New Roman" pitchFamily="18" charset="0"/>
              </a:rPr>
              <a:t>1. </a:t>
            </a:r>
            <a:r>
              <a:rPr lang="en-US" altLang="ko-KR" sz="1800" dirty="0" err="1" smtClean="0">
                <a:latin typeface="Times New Roman" pitchFamily="18" charset="0"/>
                <a:cs typeface="Times New Roman" pitchFamily="18" charset="0"/>
              </a:rPr>
              <a:t>FramePending</a:t>
            </a:r>
            <a:r>
              <a:rPr lang="en-US" altLang="ko-KR" sz="1800" dirty="0" smtClean="0">
                <a:latin typeface="Times New Roman" pitchFamily="18" charset="0"/>
                <a:cs typeface="Times New Roman" pitchFamily="18" charset="0"/>
              </a:rPr>
              <a:t> flag in an enhanced beacon shall notify if a MAC frame is pending</a:t>
            </a:r>
          </a:p>
          <a:p>
            <a:pPr indent="446088" eaLnBrk="1" hangingPunct="1">
              <a:spcAft>
                <a:spcPts val="1200"/>
              </a:spcAft>
              <a:defRPr/>
            </a:pPr>
            <a:r>
              <a:rPr lang="en-US" altLang="ko-KR" sz="1800" dirty="0" smtClean="0">
                <a:latin typeface="Times New Roman" pitchFamily="18" charset="0"/>
                <a:cs typeface="Times New Roman" pitchFamily="18" charset="0"/>
              </a:rPr>
              <a:t>2. </a:t>
            </a:r>
            <a:r>
              <a:rPr lang="en-US" altLang="ko-KR" sz="1800" dirty="0" err="1" smtClean="0">
                <a:latin typeface="Times New Roman" pitchFamily="18" charset="0"/>
                <a:cs typeface="Times New Roman" pitchFamily="18" charset="0"/>
              </a:rPr>
              <a:t>PendingAddressList</a:t>
            </a:r>
            <a:r>
              <a:rPr lang="en-US" altLang="ko-KR" sz="1800" dirty="0" smtClean="0">
                <a:latin typeface="Times New Roman" pitchFamily="18" charset="0"/>
                <a:cs typeface="Times New Roman" pitchFamily="18" charset="0"/>
              </a:rPr>
              <a:t> notifies individual endpoint devices for frame pending.</a:t>
            </a:r>
          </a:p>
          <a:p>
            <a:pPr lvl="2" eaLnBrk="1" hangingPunct="1">
              <a:spcAft>
                <a:spcPts val="2400"/>
              </a:spcAft>
              <a:defRPr/>
            </a:pPr>
            <a:r>
              <a:rPr lang="en-US" altLang="ko-KR" sz="1800" dirty="0">
                <a:latin typeface="Times New Roman" pitchFamily="18" charset="0"/>
                <a:cs typeface="Times New Roman" pitchFamily="18" charset="0"/>
              </a:rPr>
              <a:t>-&gt; Endpoint devices wake up at the following CAP.</a:t>
            </a:r>
            <a:endParaRPr lang="en-US" altLang="ko-KR" sz="1800" dirty="0" smtClean="0">
              <a:latin typeface="Times New Roman" pitchFamily="18" charset="0"/>
              <a:cs typeface="Times New Roman" pitchFamily="18" charset="0"/>
            </a:endParaRPr>
          </a:p>
          <a:p>
            <a:pPr eaLnBrk="1" hangingPunct="1">
              <a:spcAft>
                <a:spcPts val="1200"/>
              </a:spcAft>
              <a:defRPr/>
            </a:pPr>
            <a:r>
              <a:rPr lang="en-US" altLang="ko-KR" sz="1800" dirty="0" smtClean="0">
                <a:latin typeface="Times New Roman" pitchFamily="18" charset="0"/>
                <a:cs typeface="Times New Roman" pitchFamily="18" charset="0"/>
              </a:rPr>
              <a:t> </a:t>
            </a:r>
            <a:r>
              <a:rPr lang="en-US" altLang="ko-KR" sz="1800" dirty="0">
                <a:latin typeface="Times New Roman" pitchFamily="18" charset="0"/>
                <a:cs typeface="Times New Roman" pitchFamily="18" charset="0"/>
              </a:rPr>
              <a:t>- </a:t>
            </a:r>
            <a:r>
              <a:rPr lang="en-US" altLang="ko-KR" sz="1800" dirty="0" smtClean="0">
                <a:latin typeface="Times New Roman" pitchFamily="18" charset="0"/>
                <a:cs typeface="Times New Roman" pitchFamily="18" charset="0"/>
              </a:rPr>
              <a:t>(PAN) Coordinator is assumed to be turned on during CAP.</a:t>
            </a:r>
          </a:p>
          <a:p>
            <a:pPr eaLnBrk="1" hangingPunct="1">
              <a:spcAft>
                <a:spcPts val="1200"/>
              </a:spcAft>
              <a:defRPr/>
            </a:pPr>
            <a:r>
              <a:rPr lang="en-US" altLang="ko-KR" sz="1800" dirty="0" smtClean="0">
                <a:latin typeface="Times New Roman" pitchFamily="18" charset="0"/>
                <a:cs typeface="Times New Roman" pitchFamily="18" charset="0"/>
              </a:rPr>
              <a:t> </a:t>
            </a:r>
          </a:p>
        </p:txBody>
      </p:sp>
      <p:sp>
        <p:nvSpPr>
          <p:cNvPr id="12" name="TextBox 23"/>
          <p:cNvSpPr txBox="1">
            <a:spLocks noChangeArrowheads="1"/>
          </p:cNvSpPr>
          <p:nvPr/>
        </p:nvSpPr>
        <p:spPr bwMode="auto">
          <a:xfrm>
            <a:off x="5072063" y="1944688"/>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
        <p:nvSpPr>
          <p:cNvPr id="11" name="TextBox 23"/>
          <p:cNvSpPr txBox="1">
            <a:spLocks noChangeArrowheads="1"/>
          </p:cNvSpPr>
          <p:nvPr/>
        </p:nvSpPr>
        <p:spPr bwMode="auto">
          <a:xfrm>
            <a:off x="881062" y="1178750"/>
            <a:ext cx="64812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II</a:t>
            </a:r>
            <a:r>
              <a:rPr kumimoji="1" lang="en-US" altLang="ko-KR" sz="2000" b="1" dirty="0" smtClean="0">
                <a:solidFill>
                  <a:srgbClr val="0000FF"/>
                </a:solidFill>
                <a:ea typeface="굴림" pitchFamily="50" charset="-127"/>
                <a:cs typeface="Times New Roman" pitchFamily="18" charset="0"/>
              </a:rPr>
              <a:t>: Turning off transceivers during CAPs</a:t>
            </a:r>
            <a:endParaRPr kumimoji="1" lang="en-US" altLang="ko-KR" sz="2000" b="1" dirty="0">
              <a:solidFill>
                <a:srgbClr val="0000FF"/>
              </a:solidFill>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684253"/>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8"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4579"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4580"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A2E6777-7947-4468-B40A-01FB4E50DBF5}" type="slidenum">
              <a:rPr lang="en-US" altLang="ko-KR" smtClean="0"/>
              <a:pPr/>
              <a:t>11</a:t>
            </a:fld>
            <a:endParaRPr lang="en-US" altLang="ko-KR" smtClean="0"/>
          </a:p>
        </p:txBody>
      </p:sp>
      <p:sp>
        <p:nvSpPr>
          <p:cNvPr id="24581"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13" name="TextBox 12"/>
              <p:cNvSpPr txBox="1"/>
              <p:nvPr/>
            </p:nvSpPr>
            <p:spPr>
              <a:xfrm>
                <a:off x="1196625" y="3519010"/>
                <a:ext cx="6930770" cy="2669833"/>
              </a:xfrm>
              <a:prstGeom prst="rect">
                <a:avLst/>
              </a:prstGeom>
              <a:noFill/>
            </p:spPr>
            <p:txBody>
              <a:bodyPr wrap="squar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Number of supported devices</a:t>
                </a:r>
                <a:r>
                  <a:rPr lang="en-US" altLang="ko-KR" sz="1800" b="1" dirty="0" smtClean="0"/>
                  <a:t> &gt;</a:t>
                </a:r>
              </a:p>
              <a:p>
                <a:pPr marL="285750" indent="-285750">
                  <a:spcBef>
                    <a:spcPts val="0"/>
                  </a:spcBef>
                  <a:buFontTx/>
                  <a:buChar char="-"/>
                </a:pPr>
                <a:r>
                  <a:rPr lang="en-US" altLang="ko-KR" sz="1800" dirty="0" smtClean="0"/>
                  <a:t>Number of devices supported in the DSME-enabled PAN:</a:t>
                </a:r>
              </a:p>
              <a:p>
                <a:pPr lvl="1">
                  <a:spcBef>
                    <a:spcPts val="0"/>
                  </a:spcBef>
                  <a:spcAft>
                    <a:spcPts val="1200"/>
                  </a:spcAft>
                </a:pPr>
                <a14:m>
                  <m:oMathPara xmlns:m="http://schemas.openxmlformats.org/officeDocument/2006/math">
                    <m:oMathParaPr>
                      <m:jc m:val="centerGroup"/>
                    </m:oMathParaPr>
                    <m:oMath xmlns:m="http://schemas.openxmlformats.org/officeDocument/2006/math">
                      <m:r>
                        <a:rPr lang="en-US" altLang="ko-KR" sz="1800" b="1" i="1" smtClean="0">
                          <a:solidFill>
                            <a:schemeClr val="tx1"/>
                          </a:solidFill>
                          <a:latin typeface="Cambria Math"/>
                        </a:rPr>
                        <m:t>𝑵𝒖𝒎𝑺𝒖𝒑𝒆𝒓𝒇𝒓𝒂𝒎𝒆𝒔𝑷𝒆𝒓𝑴𝑫</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r>
                        <a:rPr lang="en-US" altLang="ko-KR" sz="1800" b="1" i="1" smtClean="0">
                          <a:solidFill>
                            <a:schemeClr val="tx1"/>
                          </a:solidFill>
                          <a:latin typeface="Cambria Math"/>
                          <a:ea typeface="Cambria Math"/>
                        </a:rPr>
                        <m:t>=</m:t>
                      </m:r>
                      <m:sSup>
                        <m:sSupPr>
                          <m:ctrlPr>
                            <a:rPr lang="en-US" altLang="ko-KR" sz="1800" b="1" i="1" smtClean="0">
                              <a:solidFill>
                                <a:schemeClr val="tx1"/>
                              </a:solidFill>
                              <a:latin typeface="Cambria Math"/>
                              <a:ea typeface="Cambria Math"/>
                            </a:rPr>
                          </m:ctrlPr>
                        </m:sSupPr>
                        <m:e>
                          <m:r>
                            <a:rPr lang="en-US" altLang="ko-KR" sz="1800" b="1" i="1" smtClean="0">
                              <a:solidFill>
                                <a:schemeClr val="tx1"/>
                              </a:solidFill>
                              <a:latin typeface="Cambria Math"/>
                              <a:ea typeface="Cambria Math"/>
                            </a:rPr>
                            <m:t>𝟐</m:t>
                          </m:r>
                        </m:e>
                        <m: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𝑴𝑶</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𝑺𝑶</m:t>
                          </m:r>
                          <m:r>
                            <a:rPr lang="en-US" altLang="ko-KR" sz="1800" b="1" i="1" smtClean="0">
                              <a:solidFill>
                                <a:schemeClr val="tx1"/>
                              </a:solidFill>
                              <a:latin typeface="Cambria Math"/>
                              <a:ea typeface="Cambria Math"/>
                            </a:rPr>
                            <m:t>)</m:t>
                          </m:r>
                        </m:sup>
                      </m:s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oMath>
                  </m:oMathPara>
                </a14:m>
                <a:endParaRPr lang="en-US" altLang="ko-KR" sz="1800" dirty="0" smtClean="0"/>
              </a:p>
              <a:p>
                <a:pPr lvl="1">
                  <a:spcBef>
                    <a:spcPts val="0"/>
                  </a:spcBef>
                  <a:spcAft>
                    <a:spcPts val="1200"/>
                  </a:spcAft>
                </a:pPr>
                <a:r>
                  <a:rPr lang="en-US" altLang="ko-KR" sz="1800" dirty="0" smtClean="0"/>
                  <a:t>Example)</a:t>
                </a:r>
              </a:p>
              <a:p>
                <a:pPr lvl="1">
                  <a:spcBef>
                    <a:spcPts val="0"/>
                  </a:spcBef>
                  <a:spcAft>
                    <a:spcPts val="1200"/>
                  </a:spcAft>
                </a:pPr>
                <a:r>
                  <a:rPr lang="en-US" altLang="ko-KR" sz="1800" dirty="0" smtClean="0"/>
                  <a:t> </a:t>
                </a:r>
                <a:r>
                  <a:rPr lang="en-US" altLang="ko-KR" sz="1800" i="1" dirty="0" smtClean="0"/>
                  <a:t>BO</a:t>
                </a:r>
                <a:r>
                  <a:rPr lang="en-US" altLang="ko-KR" sz="1800" dirty="0" smtClean="0"/>
                  <a:t>=14, </a:t>
                </a:r>
                <a:r>
                  <a:rPr lang="en-US" altLang="ko-KR" sz="1800" i="1" dirty="0" smtClean="0"/>
                  <a:t>MO</a:t>
                </a:r>
                <a:r>
                  <a:rPr lang="en-US" altLang="ko-KR" sz="1800" dirty="0" smtClean="0"/>
                  <a:t>=22, </a:t>
                </a:r>
                <a:r>
                  <a:rPr lang="en-US" altLang="ko-KR" sz="1800" i="1" dirty="0" smtClean="0"/>
                  <a:t>SO</a:t>
                </a:r>
                <a:r>
                  <a:rPr lang="en-US" altLang="ko-KR" sz="1800" dirty="0" smtClean="0"/>
                  <a:t>=3,</a:t>
                </a:r>
              </a:p>
              <a:p>
                <a:pPr lvl="1">
                  <a:spcBef>
                    <a:spcPts val="0"/>
                  </a:spcBef>
                </a:pPr>
                <a:r>
                  <a:rPr lang="en-US" altLang="ko-KR" sz="1800" dirty="0" smtClean="0"/>
                  <a:t>Max. number of devices: </a:t>
                </a:r>
                <a14:m>
                  <m:oMath xmlns:m="http://schemas.openxmlformats.org/officeDocument/2006/math">
                    <m:sSup>
                      <m:sSupPr>
                        <m:ctrlPr>
                          <a:rPr lang="en-US" altLang="ko-KR" sz="1800" i="1" smtClean="0">
                            <a:latin typeface="Cambria Math"/>
                          </a:rPr>
                        </m:ctrlPr>
                      </m:sSupPr>
                      <m:e>
                        <m:r>
                          <a:rPr lang="en-US" altLang="ko-KR" sz="1800" b="0" i="1" smtClean="0">
                            <a:latin typeface="Cambria Math"/>
                          </a:rPr>
                          <m:t>2</m:t>
                        </m:r>
                      </m:e>
                      <m:sup>
                        <m:r>
                          <a:rPr lang="en-US" altLang="ko-KR" sz="1800" b="0" i="1" smtClean="0">
                            <a:latin typeface="Cambria Math"/>
                          </a:rPr>
                          <m:t>(22−3)</m:t>
                        </m:r>
                      </m:sup>
                    </m:sSup>
                    <m:r>
                      <a:rPr lang="en-US" altLang="ko-KR" sz="1800" i="1" smtClean="0">
                        <a:latin typeface="Cambria Math"/>
                        <a:ea typeface="Cambria Math"/>
                      </a:rPr>
                      <m:t>×</m:t>
                    </m:r>
                    <m:r>
                      <a:rPr lang="en-US" altLang="ko-KR" sz="1800" b="0" i="1" smtClean="0">
                        <a:latin typeface="Cambria Math"/>
                        <a:ea typeface="Cambria Math"/>
                      </a:rPr>
                      <m:t>7=3,670,016</m:t>
                    </m:r>
                  </m:oMath>
                </a14:m>
                <a:endParaRPr lang="en-US" altLang="ko-KR" sz="1800" dirty="0" smtClean="0"/>
              </a:p>
              <a:p>
                <a:pPr lvl="1">
                  <a:spcBef>
                    <a:spcPts val="0"/>
                  </a:spcBef>
                </a:pPr>
                <a14:m>
                  <m:oMath xmlns:m="http://schemas.openxmlformats.org/officeDocument/2006/math">
                    <m:r>
                      <a:rPr lang="en-US" altLang="ko-KR" sz="1800" b="1" i="1" smtClean="0">
                        <a:latin typeface="Cambria Math"/>
                        <a:ea typeface="Cambria Math"/>
                      </a:rPr>
                      <m:t>→</m:t>
                    </m:r>
                  </m:oMath>
                </a14:m>
                <a:r>
                  <a:rPr lang="en-US" altLang="ko-KR" sz="1800" b="1" dirty="0" smtClean="0"/>
                  <a:t>256 times larger!</a:t>
                </a:r>
              </a:p>
            </p:txBody>
          </p:sp>
        </mc:Choice>
        <mc:Fallback xmlns="">
          <p:sp>
            <p:nvSpPr>
              <p:cNvPr id="13" name="TextBox 12"/>
              <p:cNvSpPr txBox="1">
                <a:spLocks noRot="1" noChangeAspect="1" noMove="1" noResize="1" noEditPoints="1" noAdjustHandles="1" noChangeArrowheads="1" noChangeShapeType="1" noTextEdit="1"/>
              </p:cNvSpPr>
              <p:nvPr/>
            </p:nvSpPr>
            <p:spPr>
              <a:xfrm>
                <a:off x="1196625" y="3519010"/>
                <a:ext cx="6930770" cy="2669833"/>
              </a:xfrm>
              <a:prstGeom prst="rect">
                <a:avLst/>
              </a:prstGeom>
              <a:blipFill rotWithShape="1">
                <a:blip r:embed="rId4"/>
                <a:stretch>
                  <a:fillRect l="-704" t="-1142" b="-2740"/>
                </a:stretch>
              </a:blipFill>
            </p:spPr>
            <p:txBody>
              <a:bodyPr/>
              <a:lstStyle/>
              <a:p>
                <a:r>
                  <a:rPr lang="ko-KR" altLang="en-US">
                    <a:noFill/>
                  </a:rPr>
                  <a:t> </a:t>
                </a:r>
              </a:p>
            </p:txBody>
          </p:sp>
        </mc:Fallback>
      </mc:AlternateContent>
      <p:sp>
        <p:nvSpPr>
          <p:cNvPr id="9" name="TextBox 23"/>
          <p:cNvSpPr txBox="1">
            <a:spLocks noChangeArrowheads="1"/>
          </p:cNvSpPr>
          <p:nvPr/>
        </p:nvSpPr>
        <p:spPr bwMode="auto">
          <a:xfrm>
            <a:off x="5072063" y="1944688"/>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684253"/>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12</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13" name="TextBox 12"/>
              <p:cNvSpPr txBox="1"/>
              <p:nvPr/>
            </p:nvSpPr>
            <p:spPr>
              <a:xfrm>
                <a:off x="701570" y="3786187"/>
                <a:ext cx="7875875" cy="2163093"/>
              </a:xfrm>
              <a:prstGeom prst="rect">
                <a:avLst/>
              </a:prstGeom>
              <a:noFill/>
            </p:spPr>
            <p:txBody>
              <a:bodyPr wrap="squar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Duty Cycle</a:t>
                </a:r>
                <a:r>
                  <a:rPr lang="en-US" altLang="ko-KR" sz="1800" b="1" dirty="0" smtClean="0"/>
                  <a:t> &gt;</a:t>
                </a:r>
              </a:p>
              <a:p>
                <a:pPr marL="285750" indent="-285750">
                  <a:spcBef>
                    <a:spcPts val="0"/>
                  </a:spcBef>
                  <a:spcAft>
                    <a:spcPts val="1200"/>
                  </a:spcAft>
                  <a:buFontTx/>
                  <a:buChar char="-"/>
                </a:pPr>
                <a:r>
                  <a:rPr lang="en-US" altLang="ko-KR" sz="1800" dirty="0" smtClean="0"/>
                  <a:t>One DSME-GTS slot per device is assumed in every MD.</a:t>
                </a:r>
              </a:p>
              <a:p>
                <a:pPr marL="285750" indent="-285750">
                  <a:spcBef>
                    <a:spcPts val="0"/>
                  </a:spcBef>
                  <a:spcAft>
                    <a:spcPts val="1200"/>
                  </a:spcAft>
                  <a:buFontTx/>
                  <a:buChar char="-"/>
                </a:pPr>
                <a:r>
                  <a:rPr lang="en-US" altLang="ko-KR" sz="1800" dirty="0" smtClean="0"/>
                  <a:t>Duty Cycle: </a:t>
                </a:r>
              </a:p>
              <a:p>
                <a:pPr lvl="1">
                  <a:spcBef>
                    <a:spcPts val="0"/>
                  </a:spcBef>
                  <a:spcAft>
                    <a:spcPts val="600"/>
                  </a:spcAft>
                </a:pPr>
                <a:r>
                  <a:rPr lang="en-US" altLang="ko-KR" sz="1800" i="1" dirty="0" smtClean="0"/>
                  <a:t>BO</a:t>
                </a:r>
                <a:r>
                  <a:rPr lang="en-US" altLang="ko-KR" sz="1800" dirty="0" smtClean="0"/>
                  <a:t>=14, </a:t>
                </a:r>
                <a:r>
                  <a:rPr lang="en-US" altLang="ko-KR" sz="1800" i="1" dirty="0" smtClean="0"/>
                  <a:t>MO</a:t>
                </a:r>
                <a:r>
                  <a:rPr lang="en-US" altLang="ko-KR" sz="1800" dirty="0" smtClean="0"/>
                  <a:t>=22, </a:t>
                </a:r>
                <a:r>
                  <a:rPr lang="en-US" altLang="ko-KR" sz="1800" i="1" dirty="0" smtClean="0"/>
                  <a:t>SO</a:t>
                </a:r>
                <a:r>
                  <a:rPr lang="en-US" altLang="ko-KR" sz="1800" dirty="0" smtClean="0"/>
                  <a:t>=3, and start topology</a:t>
                </a:r>
              </a:p>
              <a:p>
                <a:pPr lvl="1">
                  <a:spcBef>
                    <a:spcPts val="0"/>
                  </a:spcBef>
                  <a:spcAft>
                    <a:spcPts val="1200"/>
                  </a:spcAft>
                </a:pPr>
                <a14:m>
                  <m:oMath xmlns:m="http://schemas.openxmlformats.org/officeDocument/2006/math">
                    <m:r>
                      <a:rPr lang="en-US" altLang="ko-KR" sz="1600" b="0" i="1" smtClean="0">
                        <a:latin typeface="Cambria Math"/>
                      </a:rPr>
                      <m:t>=</m:t>
                    </m:r>
                    <m:f>
                      <m:fPr>
                        <m:ctrlPr>
                          <a:rPr lang="en-US" altLang="ko-KR" sz="1600" i="1" smtClean="0">
                            <a:latin typeface="Cambria Math"/>
                          </a:rPr>
                        </m:ctrlPr>
                      </m:fPr>
                      <m:num>
                        <m:r>
                          <a:rPr lang="en-US" altLang="ko-KR" sz="1600" b="0" i="1" smtClean="0">
                            <a:latin typeface="Cambria Math"/>
                          </a:rPr>
                          <m:t>𝑁𝑢𝑚𝐵𝐼𝑠𝑃𝑒𝑟𝑀𝐷</m:t>
                        </m:r>
                        <m:r>
                          <a:rPr lang="en-US" altLang="ko-KR" sz="1600" b="0" i="1" smtClean="0">
                            <a:latin typeface="Cambria Math"/>
                          </a:rPr>
                          <m:t>+1</m:t>
                        </m:r>
                      </m:num>
                      <m:den>
                        <m:r>
                          <a:rPr lang="en-US" altLang="ko-KR" sz="1600" b="0" i="1" smtClean="0">
                            <a:latin typeface="Cambria Math"/>
                            <a:ea typeface="Cambria Math"/>
                          </a:rPr>
                          <m:t>𝑁𝑢𝑚𝑆𝑢𝑝𝑒𝑟𝑓𝑟𝑎𝑚𝑒𝑆𝑙𝑜𝑡𝑠𝑃𝑒𝑟𝑀𝐷</m:t>
                        </m:r>
                      </m:den>
                    </m:f>
                    <m:r>
                      <a:rPr lang="en-US" altLang="ko-KR" sz="1600" b="0" i="1" smtClean="0">
                        <a:latin typeface="Cambria Math"/>
                        <a:ea typeface="Cambria Math"/>
                      </a:rPr>
                      <m:t>=</m:t>
                    </m:r>
                    <m:f>
                      <m:fPr>
                        <m:ctrlPr>
                          <a:rPr lang="en-US" altLang="ko-KR" sz="1600" b="0" i="1" smtClean="0">
                            <a:latin typeface="Cambria Math"/>
                            <a:ea typeface="Cambria Math"/>
                          </a:rPr>
                        </m:ctrlPr>
                      </m:fPr>
                      <m:num>
                        <m:sSup>
                          <m:sSupPr>
                            <m:ctrlPr>
                              <a:rPr lang="en-US" altLang="ko-KR" sz="1600" b="0" i="1" smtClean="0">
                                <a:latin typeface="Cambria Math"/>
                                <a:ea typeface="Cambria Math"/>
                              </a:rPr>
                            </m:ctrlPr>
                          </m:sSupPr>
                          <m:e>
                            <m:r>
                              <a:rPr lang="en-US" altLang="ko-KR" sz="1600" b="0" i="1" smtClean="0">
                                <a:latin typeface="Cambria Math"/>
                                <a:ea typeface="Cambria Math"/>
                              </a:rPr>
                              <m:t>(2</m:t>
                            </m:r>
                          </m:e>
                          <m:sup>
                            <m:r>
                              <a:rPr lang="en-US" altLang="ko-KR" sz="1600" b="0" i="1" smtClean="0">
                                <a:latin typeface="Cambria Math"/>
                                <a:ea typeface="Cambria Math"/>
                              </a:rPr>
                              <m:t>(</m:t>
                            </m:r>
                            <m:r>
                              <a:rPr lang="en-US" altLang="ko-KR" sz="1600" b="0" i="1" smtClean="0">
                                <a:latin typeface="Cambria Math"/>
                                <a:ea typeface="Cambria Math"/>
                              </a:rPr>
                              <m:t>𝑀𝑂</m:t>
                            </m:r>
                            <m:r>
                              <a:rPr lang="en-US" altLang="ko-KR" sz="1600" b="0" i="1" smtClean="0">
                                <a:latin typeface="Cambria Math"/>
                                <a:ea typeface="Cambria Math"/>
                              </a:rPr>
                              <m:t>−</m:t>
                            </m:r>
                            <m:r>
                              <a:rPr lang="en-US" altLang="ko-KR" sz="1600" b="0" i="1" smtClean="0">
                                <a:latin typeface="Cambria Math"/>
                                <a:ea typeface="Cambria Math"/>
                              </a:rPr>
                              <m:t>𝐵𝑂</m:t>
                            </m:r>
                            <m:r>
                              <a:rPr lang="en-US" altLang="ko-KR" sz="1600" b="0" i="1" smtClean="0">
                                <a:latin typeface="Cambria Math"/>
                                <a:ea typeface="Cambria Math"/>
                              </a:rPr>
                              <m:t>)</m:t>
                            </m:r>
                          </m:sup>
                        </m:sSup>
                        <m:r>
                          <a:rPr lang="en-US" altLang="ko-KR" sz="1600" b="0" i="1" smtClean="0">
                            <a:latin typeface="Cambria Math"/>
                            <a:ea typeface="Cambria Math"/>
                          </a:rPr>
                          <m:t>+1) </m:t>
                        </m:r>
                      </m:num>
                      <m:den>
                        <m:r>
                          <a:rPr lang="en-US" altLang="ko-KR" sz="1600" b="0" i="1" smtClean="0">
                            <a:latin typeface="Cambria Math"/>
                            <a:ea typeface="Cambria Math"/>
                          </a:rPr>
                          <m:t>16×</m:t>
                        </m:r>
                        <m:sSup>
                          <m:sSupPr>
                            <m:ctrlPr>
                              <a:rPr lang="en-US" altLang="ko-KR" sz="1600" b="0" i="1" smtClean="0">
                                <a:latin typeface="Cambria Math"/>
                                <a:ea typeface="Cambria Math"/>
                              </a:rPr>
                            </m:ctrlPr>
                          </m:sSupPr>
                          <m:e>
                            <m:r>
                              <a:rPr lang="en-US" altLang="ko-KR" sz="1600" b="0" i="1" smtClean="0">
                                <a:latin typeface="Cambria Math"/>
                                <a:ea typeface="Cambria Math"/>
                              </a:rPr>
                              <m:t>2</m:t>
                            </m:r>
                          </m:e>
                          <m:sup>
                            <m:r>
                              <a:rPr lang="en-US" altLang="ko-KR" sz="1600" b="0" i="1" smtClean="0">
                                <a:latin typeface="Cambria Math"/>
                                <a:ea typeface="Cambria Math"/>
                              </a:rPr>
                              <m:t>(</m:t>
                            </m:r>
                            <m:r>
                              <a:rPr lang="en-US" altLang="ko-KR" sz="1600" b="0" i="1" smtClean="0">
                                <a:latin typeface="Cambria Math"/>
                                <a:ea typeface="Cambria Math"/>
                              </a:rPr>
                              <m:t>𝑀𝑂</m:t>
                            </m:r>
                            <m:r>
                              <a:rPr lang="en-US" altLang="ko-KR" sz="1600" b="0" i="1" smtClean="0">
                                <a:latin typeface="Cambria Math"/>
                                <a:ea typeface="Cambria Math"/>
                              </a:rPr>
                              <m:t>−</m:t>
                            </m:r>
                            <m:r>
                              <a:rPr lang="en-US" altLang="ko-KR" sz="1600" b="0" i="1" smtClean="0">
                                <a:latin typeface="Cambria Math"/>
                                <a:ea typeface="Cambria Math"/>
                              </a:rPr>
                              <m:t>𝑆𝑂</m:t>
                            </m:r>
                            <m:r>
                              <a:rPr lang="en-US" altLang="ko-KR" sz="1600" b="0" i="1" smtClean="0">
                                <a:latin typeface="Cambria Math"/>
                                <a:ea typeface="Cambria Math"/>
                              </a:rPr>
                              <m:t>)</m:t>
                            </m:r>
                          </m:sup>
                        </m:sSup>
                      </m:den>
                    </m:f>
                    <m:r>
                      <a:rPr lang="en-US" altLang="ko-KR" sz="1600" b="0" i="1" smtClean="0">
                        <a:latin typeface="Cambria Math"/>
                        <a:ea typeface="Cambria Math"/>
                      </a:rPr>
                      <m:t>=</m:t>
                    </m:r>
                    <m:r>
                      <a:rPr lang="en-US" altLang="ko-KR" sz="1600" b="1" i="1" smtClean="0">
                        <a:solidFill>
                          <a:srgbClr val="FF0000"/>
                        </a:solidFill>
                        <a:latin typeface="Cambria Math"/>
                        <a:ea typeface="Cambria Math"/>
                      </a:rPr>
                      <m:t>𝟎</m:t>
                    </m:r>
                    <m:r>
                      <a:rPr lang="en-US" altLang="ko-KR" sz="1600" b="1" i="1" smtClean="0">
                        <a:solidFill>
                          <a:srgbClr val="FF0000"/>
                        </a:solidFill>
                        <a:latin typeface="Cambria Math"/>
                        <a:ea typeface="Cambria Math"/>
                      </a:rPr>
                      <m:t>.</m:t>
                    </m:r>
                    <m:r>
                      <a:rPr lang="en-US" altLang="ko-KR" sz="1600" b="1" i="1" smtClean="0">
                        <a:solidFill>
                          <a:srgbClr val="FF0000"/>
                        </a:solidFill>
                        <a:latin typeface="Cambria Math"/>
                        <a:ea typeface="Cambria Math"/>
                      </a:rPr>
                      <m:t>𝟎𝟎𝟑𝟏</m:t>
                    </m:r>
                  </m:oMath>
                </a14:m>
                <a:r>
                  <a:rPr lang="en-US" altLang="ko-KR" sz="1600" b="1" dirty="0" smtClean="0">
                    <a:solidFill>
                      <a:srgbClr val="FF0000"/>
                    </a:solidFill>
                  </a:rPr>
                  <a:t>%</a:t>
                </a:r>
              </a:p>
            </p:txBody>
          </p:sp>
        </mc:Choice>
        <mc:Fallback xmlns="">
          <p:sp>
            <p:nvSpPr>
              <p:cNvPr id="13" name="TextBox 12"/>
              <p:cNvSpPr txBox="1">
                <a:spLocks noRot="1" noChangeAspect="1" noMove="1" noResize="1" noEditPoints="1" noAdjustHandles="1" noChangeArrowheads="1" noChangeShapeType="1" noTextEdit="1"/>
              </p:cNvSpPr>
              <p:nvPr/>
            </p:nvSpPr>
            <p:spPr>
              <a:xfrm>
                <a:off x="701570" y="3786187"/>
                <a:ext cx="7875875" cy="2163093"/>
              </a:xfrm>
              <a:prstGeom prst="rect">
                <a:avLst/>
              </a:prstGeom>
              <a:blipFill rotWithShape="1">
                <a:blip r:embed="rId4"/>
                <a:stretch>
                  <a:fillRect l="-619" t="-1408"/>
                </a:stretch>
              </a:blipFill>
            </p:spPr>
            <p:txBody>
              <a:bodyPr/>
              <a:lstStyle/>
              <a:p>
                <a:r>
                  <a:rPr lang="ko-KR" altLang="en-US">
                    <a:noFill/>
                  </a:rPr>
                  <a:t> </a:t>
                </a:r>
              </a:p>
            </p:txBody>
          </p:sp>
        </mc:Fallback>
      </mc:AlternateContent>
      <p:sp>
        <p:nvSpPr>
          <p:cNvPr id="9" name="TextBox 23"/>
          <p:cNvSpPr txBox="1">
            <a:spLocks noChangeArrowheads="1"/>
          </p:cNvSpPr>
          <p:nvPr/>
        </p:nvSpPr>
        <p:spPr bwMode="auto">
          <a:xfrm>
            <a:off x="5072063" y="1944688"/>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13</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13" name="TextBox 12"/>
              <p:cNvSpPr txBox="1"/>
              <p:nvPr/>
            </p:nvSpPr>
            <p:spPr>
              <a:xfrm>
                <a:off x="161510" y="1493785"/>
                <a:ext cx="8730970" cy="4542782"/>
              </a:xfrm>
              <a:prstGeom prst="rect">
                <a:avLst/>
              </a:prstGeom>
              <a:noFill/>
            </p:spPr>
            <p:txBody>
              <a:bodyPr wrap="square" rtlCol="0">
                <a:spAutoFit/>
              </a:bodyPr>
              <a:lstStyle/>
              <a:p>
                <a:pPr marL="0" lvl="1">
                  <a:spcBef>
                    <a:spcPts val="0"/>
                  </a:spcBef>
                  <a:spcAft>
                    <a:spcPts val="1800"/>
                  </a:spcAft>
                </a:pPr>
                <a:r>
                  <a:rPr lang="en-US" altLang="ko-KR" sz="1800" dirty="0" smtClean="0"/>
                  <a:t>Example) </a:t>
                </a:r>
                <a:endParaRPr lang="en-US" altLang="ko-KR" sz="1800" i="1" dirty="0" smtClean="0"/>
              </a:p>
              <a:p>
                <a:pPr>
                  <a:spcBef>
                    <a:spcPts val="0"/>
                  </a:spcBef>
                  <a:spcAft>
                    <a:spcPts val="600"/>
                  </a:spcAft>
                </a:pPr>
                <a:r>
                  <a:rPr lang="en-US" altLang="ko-KR" sz="1800" i="1" dirty="0" smtClean="0"/>
                  <a:t>BO</a:t>
                </a:r>
                <a:r>
                  <a:rPr lang="en-US" altLang="ko-KR" sz="1800" dirty="0" smtClean="0"/>
                  <a:t>=14, </a:t>
                </a:r>
                <a:r>
                  <a:rPr lang="en-US" altLang="ko-KR" sz="1800" i="1" dirty="0" smtClean="0"/>
                  <a:t>MO</a:t>
                </a:r>
                <a:r>
                  <a:rPr lang="en-US" altLang="ko-KR" sz="1800" dirty="0" smtClean="0"/>
                  <a:t>=</a:t>
                </a:r>
                <a:r>
                  <a:rPr lang="en-US" altLang="ko-KR" sz="1800" b="1" dirty="0" smtClean="0">
                    <a:solidFill>
                      <a:srgbClr val="0000FF"/>
                    </a:solidFill>
                  </a:rPr>
                  <a:t>22</a:t>
                </a:r>
                <a:r>
                  <a:rPr lang="en-US" altLang="ko-KR" sz="1800" dirty="0" smtClean="0"/>
                  <a:t>, </a:t>
                </a:r>
                <a:r>
                  <a:rPr lang="en-US" altLang="ko-KR" sz="1800" i="1" dirty="0" smtClean="0"/>
                  <a:t>SO</a:t>
                </a:r>
                <a:r>
                  <a:rPr lang="en-US" altLang="ko-KR" sz="1800" dirty="0" smtClean="0"/>
                  <a:t>=3, start topology, and PHY</a:t>
                </a:r>
                <a:r>
                  <a:rPr kumimoji="1" lang="en-US" altLang="ko-KR" sz="1800" dirty="0" smtClean="0">
                    <a:ea typeface="굴림" pitchFamily="50" charset="-127"/>
                    <a:cs typeface="Times New Roman" pitchFamily="18" charset="0"/>
                  </a:rPr>
                  <a:t> </a:t>
                </a:r>
                <a:r>
                  <a:rPr kumimoji="1" lang="en-US" altLang="ko-KR" sz="1800" dirty="0">
                    <a:ea typeface="굴림" pitchFamily="50" charset="-127"/>
                    <a:cs typeface="Times New Roman" pitchFamily="18" charset="0"/>
                  </a:rPr>
                  <a:t>with BPSK at 40kbps (40 </a:t>
                </a:r>
                <a:r>
                  <a:rPr kumimoji="1" lang="en-US" altLang="ko-KR" sz="1800" i="1" dirty="0" err="1">
                    <a:ea typeface="굴림" pitchFamily="50" charset="-127"/>
                    <a:cs typeface="Times New Roman" pitchFamily="18" charset="0"/>
                  </a:rPr>
                  <a:t>ksymbols</a:t>
                </a:r>
                <a:r>
                  <a:rPr kumimoji="1" lang="en-US" altLang="ko-KR" sz="1800" i="1" dirty="0">
                    <a:ea typeface="굴림" pitchFamily="50" charset="-127"/>
                    <a:cs typeface="Times New Roman" pitchFamily="18" charset="0"/>
                  </a:rPr>
                  <a:t>/sec</a:t>
                </a:r>
                <a:r>
                  <a:rPr kumimoji="1" lang="en-US" altLang="ko-KR" sz="1800" dirty="0">
                    <a:ea typeface="굴림" pitchFamily="50" charset="-127"/>
                    <a:cs typeface="Times New Roman" pitchFamily="18" charset="0"/>
                  </a:rPr>
                  <a:t>)</a:t>
                </a:r>
              </a:p>
              <a:p>
                <a:pPr lvl="1">
                  <a:spcBef>
                    <a:spcPts val="0"/>
                  </a:spcBef>
                  <a:spcAft>
                    <a:spcPts val="600"/>
                  </a:spcAft>
                </a:pPr>
                <a:endParaRPr lang="en-US" altLang="ko-KR" sz="1800" dirty="0" smtClean="0"/>
              </a:p>
              <a:p>
                <a:pPr marL="742950" lvl="1" indent="-285750">
                  <a:spcBef>
                    <a:spcPts val="0"/>
                  </a:spcBef>
                  <a:spcAft>
                    <a:spcPts val="1200"/>
                  </a:spcAft>
                  <a:buFont typeface="Arial" pitchFamily="34" charset="0"/>
                  <a:buChar char="•"/>
                </a:pPr>
                <a:r>
                  <a:rPr lang="en-US" altLang="ko-KR" sz="1600" dirty="0" smtClean="0"/>
                  <a:t>An endpoint device wakes up at every</a:t>
                </a:r>
              </a:p>
              <a:p>
                <a:pPr marL="812800" lvl="2">
                  <a:spcBef>
                    <a:spcPts val="0"/>
                  </a:spcBef>
                  <a:spcAft>
                    <a:spcPts val="1200"/>
                  </a:spcAft>
                </a:pPr>
                <a:r>
                  <a:rPr kumimoji="1" lang="en-US" altLang="ko-KR" sz="1600" dirty="0" smtClean="0">
                    <a:ea typeface="굴림" pitchFamily="50" charset="-127"/>
                    <a:cs typeface="Times New Roman" pitchFamily="18" charset="0"/>
                  </a:rPr>
                  <a:t>Multi-</a:t>
                </a:r>
                <a:r>
                  <a:rPr kumimoji="1" lang="en-US" altLang="ko-KR" sz="1600" dirty="0" err="1" smtClean="0">
                    <a:ea typeface="굴림" pitchFamily="50" charset="-127"/>
                    <a:cs typeface="Times New Roman" pitchFamily="18" charset="0"/>
                  </a:rPr>
                  <a:t>supeframe</a:t>
                </a:r>
                <a:r>
                  <a:rPr kumimoji="1" lang="en-US" altLang="ko-KR" sz="1600" dirty="0" smtClean="0">
                    <a:ea typeface="굴림" pitchFamily="50" charset="-127"/>
                    <a:cs typeface="Times New Roman" pitchFamily="18" charset="0"/>
                  </a:rPr>
                  <a:t> duration (</a:t>
                </a:r>
                <a:r>
                  <a:rPr kumimoji="1" lang="en-US" altLang="ko-KR" sz="1600" i="1" dirty="0" smtClean="0">
                    <a:ea typeface="굴림" pitchFamily="50" charset="-127"/>
                    <a:cs typeface="Times New Roman" pitchFamily="18" charset="0"/>
                  </a:rPr>
                  <a:t>MD</a:t>
                </a:r>
                <a:r>
                  <a:rPr kumimoji="1" lang="en-US" altLang="ko-KR" sz="1600" dirty="0" smtClean="0">
                    <a:ea typeface="굴림" pitchFamily="50" charset="-127"/>
                    <a:cs typeface="Times New Roman" pitchFamily="18" charset="0"/>
                  </a:rPr>
                  <a:t>)  = </a:t>
                </a:r>
                <a:endParaRPr kumimoji="1" lang="en-US" altLang="ko-KR" sz="1600" i="1" dirty="0" smtClean="0">
                  <a:latin typeface="Cambria Math"/>
                  <a:ea typeface="굴림" pitchFamily="50" charset="-127"/>
                  <a:cs typeface="Times New Roman" pitchFamily="18" charset="0"/>
                </a:endParaRPr>
              </a:p>
              <a:p>
                <a:pPr marL="355600" lvl="1" algn="ctr">
                  <a:spcBef>
                    <a:spcPts val="0"/>
                  </a:spcBef>
                  <a:spcAft>
                    <a:spcPts val="1200"/>
                  </a:spcAft>
                </a:pPr>
                <a14:m>
                  <m:oMath xmlns:m="http://schemas.openxmlformats.org/officeDocument/2006/math">
                    <m:f>
                      <m:fPr>
                        <m:ctrlPr>
                          <a:rPr kumimoji="1" lang="en-US" altLang="ko-KR" sz="2000" i="1" smtClean="0">
                            <a:latin typeface="Cambria Math"/>
                            <a:ea typeface="Cambria Math"/>
                            <a:cs typeface="Times New Roman" pitchFamily="18" charset="0"/>
                          </a:rPr>
                        </m:ctrlPr>
                      </m:fPr>
                      <m:num>
                        <m:r>
                          <a:rPr kumimoji="1" lang="en-US" altLang="ko-KR" sz="2000" i="1">
                            <a:latin typeface="Cambria Math"/>
                            <a:ea typeface="굴림" pitchFamily="50" charset="-127"/>
                            <a:cs typeface="Times New Roman" pitchFamily="18" charset="0"/>
                          </a:rPr>
                          <m:t>𝑎𝐵𝑎𝑠𝑒</m:t>
                        </m:r>
                        <m:r>
                          <a:rPr kumimoji="1" lang="en-US" altLang="ko-KR" sz="2000" i="1">
                            <a:latin typeface="Cambria Math"/>
                            <a:ea typeface="Cambria Math"/>
                            <a:cs typeface="Times New Roman" pitchFamily="18" charset="0"/>
                          </a:rPr>
                          <m:t>𝑆𝑢𝑝𝑒𝑟𝑓𝑟𝑎𝑚𝑒</m:t>
                        </m:r>
                        <m:r>
                          <a:rPr kumimoji="1" lang="en-US" altLang="ko-KR" sz="2000" b="0" i="1" smtClean="0">
                            <a:latin typeface="Cambria Math"/>
                            <a:ea typeface="Cambria Math"/>
                            <a:cs typeface="Times New Roman" pitchFamily="18" charset="0"/>
                          </a:rPr>
                          <m:t>𝐷𝑢𝑟𝑎𝑡𝑖𝑜𝑛</m:t>
                        </m:r>
                        <m:r>
                          <a:rPr kumimoji="1" lang="en-US" altLang="ko-KR" sz="2000" i="1">
                            <a:latin typeface="Cambria Math"/>
                            <a:ea typeface="Cambria Math"/>
                            <a:cs typeface="Times New Roman" pitchFamily="18" charset="0"/>
                          </a:rPr>
                          <m:t>×</m:t>
                        </m:r>
                        <m:sSup>
                          <m:sSupPr>
                            <m:ctrlPr>
                              <a:rPr kumimoji="1" lang="en-US" altLang="ko-KR" sz="2000" i="1">
                                <a:latin typeface="Cambria Math"/>
                                <a:ea typeface="Cambria Math"/>
                                <a:cs typeface="Times New Roman" pitchFamily="18" charset="0"/>
                              </a:rPr>
                            </m:ctrlPr>
                          </m:sSupPr>
                          <m:e>
                            <m:r>
                              <a:rPr kumimoji="1" lang="en-US" altLang="ko-KR" sz="2000" i="1">
                                <a:latin typeface="Cambria Math"/>
                                <a:ea typeface="Cambria Math"/>
                                <a:cs typeface="Times New Roman" pitchFamily="18" charset="0"/>
                              </a:rPr>
                              <m:t>2</m:t>
                            </m:r>
                          </m:e>
                          <m:sup>
                            <m:r>
                              <a:rPr kumimoji="1" lang="en-US" altLang="ko-KR" sz="2000" b="0" i="1" smtClean="0">
                                <a:latin typeface="Cambria Math"/>
                                <a:ea typeface="Cambria Math"/>
                                <a:cs typeface="Times New Roman" pitchFamily="18" charset="0"/>
                              </a:rPr>
                              <m:t>𝑀𝑂</m:t>
                            </m:r>
                          </m:sup>
                        </m:sSup>
                      </m:num>
                      <m:den>
                        <m:r>
                          <a:rPr kumimoji="1" lang="en-US" altLang="ko-KR" sz="2000" b="0" i="1" smtClean="0">
                            <a:latin typeface="Cambria Math"/>
                            <a:ea typeface="Cambria Math"/>
                            <a:cs typeface="Times New Roman" pitchFamily="18" charset="0"/>
                          </a:rPr>
                          <m:t>𝑠𝑦𝑚𝑏𝑜𝑙</m:t>
                        </m:r>
                        <m:r>
                          <a:rPr kumimoji="1" lang="en-US" altLang="ko-KR" sz="2000" b="0" i="1" smtClean="0">
                            <a:latin typeface="Cambria Math"/>
                            <a:ea typeface="Cambria Math"/>
                            <a:cs typeface="Times New Roman" pitchFamily="18" charset="0"/>
                          </a:rPr>
                          <m:t> </m:t>
                        </m:r>
                        <m:r>
                          <a:rPr kumimoji="1" lang="en-US" altLang="ko-KR" sz="2000" b="0" i="1" smtClean="0">
                            <a:latin typeface="Cambria Math"/>
                            <a:ea typeface="Cambria Math"/>
                            <a:cs typeface="Times New Roman" pitchFamily="18" charset="0"/>
                          </a:rPr>
                          <m:t>𝑟𝑎𝑡𝑒</m:t>
                        </m:r>
                      </m:den>
                    </m:f>
                    <m:r>
                      <a:rPr kumimoji="1" lang="en-US" altLang="ko-KR" sz="2000" i="1" smtClean="0">
                        <a:latin typeface="Cambria Math"/>
                        <a:ea typeface="Cambria Math"/>
                        <a:cs typeface="Times New Roman" pitchFamily="18" charset="0"/>
                      </a:rPr>
                      <m:t>≅</m:t>
                    </m:r>
                    <m:r>
                      <a:rPr kumimoji="1" lang="en-US" altLang="ko-KR" sz="2000" b="0" i="1" smtClean="0">
                        <a:latin typeface="Cambria Math"/>
                        <a:ea typeface="Cambria Math"/>
                        <a:cs typeface="Times New Roman" pitchFamily="18" charset="0"/>
                      </a:rPr>
                      <m:t>28 </m:t>
                    </m:r>
                  </m:oMath>
                </a14:m>
                <a:r>
                  <a:rPr lang="en-US" altLang="ko-KR" sz="1600" dirty="0" smtClean="0"/>
                  <a:t>hours</a:t>
                </a:r>
              </a:p>
              <a:p>
                <a:pPr marL="355600" lvl="1" algn="ctr">
                  <a:spcBef>
                    <a:spcPts val="0"/>
                  </a:spcBef>
                  <a:spcAft>
                    <a:spcPts val="1200"/>
                  </a:spcAft>
                </a:pPr>
                <a:endParaRPr lang="en-US" altLang="ko-KR" sz="1600" dirty="0"/>
              </a:p>
              <a:p>
                <a:pPr lvl="2">
                  <a:spcBef>
                    <a:spcPts val="0"/>
                  </a:spcBef>
                  <a:spcAft>
                    <a:spcPts val="1200"/>
                  </a:spcAft>
                </a:pPr>
                <a:r>
                  <a:rPr lang="en-US" altLang="ko-KR" sz="1600" dirty="0" smtClean="0"/>
                  <a:t>to send a data frame, and in-betweens it also wakes up to receive an enhanced beacon with a period of </a:t>
                </a:r>
              </a:p>
              <a:p>
                <a:pPr lvl="2">
                  <a:spcBef>
                    <a:spcPts val="0"/>
                  </a:spcBef>
                  <a:spcAft>
                    <a:spcPts val="1200"/>
                  </a:spcAft>
                </a:pPr>
                <a:r>
                  <a:rPr kumimoji="1" lang="en-US" altLang="ko-KR" sz="1600" dirty="0" smtClean="0">
                    <a:ea typeface="굴림" pitchFamily="50" charset="-127"/>
                    <a:cs typeface="Times New Roman" pitchFamily="18" charset="0"/>
                  </a:rPr>
                  <a:t>Beacon interval (</a:t>
                </a:r>
                <a:r>
                  <a:rPr kumimoji="1" lang="en-US" altLang="ko-KR" sz="1600" i="1" dirty="0" smtClean="0">
                    <a:ea typeface="굴림" pitchFamily="50" charset="-127"/>
                    <a:cs typeface="Times New Roman" pitchFamily="18" charset="0"/>
                  </a:rPr>
                  <a:t>BI</a:t>
                </a:r>
                <a:r>
                  <a:rPr kumimoji="1" lang="en-US" altLang="ko-KR" sz="1600" dirty="0" smtClean="0">
                    <a:ea typeface="굴림" pitchFamily="50" charset="-127"/>
                    <a:cs typeface="Times New Roman" pitchFamily="18" charset="0"/>
                  </a:rPr>
                  <a:t>)</a:t>
                </a:r>
                <a14:m>
                  <m:oMath xmlns:m="http://schemas.openxmlformats.org/officeDocument/2006/math">
                    <m:r>
                      <a:rPr kumimoji="1" lang="en-US" altLang="ko-KR" sz="1600" i="1" smtClean="0">
                        <a:latin typeface="Cambria Math"/>
                        <a:ea typeface="굴림" pitchFamily="50" charset="-127"/>
                        <a:cs typeface="Times New Roman" pitchFamily="18" charset="0"/>
                      </a:rPr>
                      <m:t> </m:t>
                    </m:r>
                    <m:r>
                      <a:rPr kumimoji="1" lang="en-US" altLang="ko-KR" sz="1600" i="1">
                        <a:latin typeface="Cambria Math"/>
                        <a:ea typeface="굴림" pitchFamily="50" charset="-127"/>
                        <a:cs typeface="Times New Roman" pitchFamily="18" charset="0"/>
                      </a:rPr>
                      <m:t>=393.21 </m:t>
                    </m:r>
                    <m:r>
                      <a:rPr kumimoji="1" lang="en-US" altLang="ko-KR" sz="1600" i="1">
                        <a:latin typeface="Cambria Math"/>
                        <a:ea typeface="굴림" pitchFamily="50" charset="-127"/>
                        <a:cs typeface="Times New Roman" pitchFamily="18" charset="0"/>
                      </a:rPr>
                      <m:t>𝑠𝑒𝑐</m:t>
                    </m:r>
                  </m:oMath>
                </a14:m>
                <a:r>
                  <a:rPr lang="en-US" altLang="ko-KR" sz="1600" dirty="0" smtClean="0"/>
                  <a:t>.</a:t>
                </a:r>
              </a:p>
              <a:p>
                <a:pPr lvl="2">
                  <a:spcBef>
                    <a:spcPts val="0"/>
                  </a:spcBef>
                  <a:spcAft>
                    <a:spcPts val="1200"/>
                  </a:spcAft>
                </a:pPr>
                <a:r>
                  <a:rPr lang="en-US" altLang="ko-KR" sz="1600" dirty="0" smtClean="0"/>
                  <a:t> </a:t>
                </a:r>
                <a:endParaRPr lang="en-US" altLang="ko-KR"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61510" y="1493785"/>
                <a:ext cx="8730970" cy="4542782"/>
              </a:xfrm>
              <a:prstGeom prst="rect">
                <a:avLst/>
              </a:prstGeom>
              <a:blipFill rotWithShape="1">
                <a:blip r:embed="rId3"/>
                <a:stretch>
                  <a:fillRect l="-558" t="-671"/>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429097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14</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296525" y="1781813"/>
            <a:ext cx="846094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Six MAC commands need for a device to associate and get a DSME-GTS slot:</a:t>
            </a:r>
          </a:p>
          <a:p>
            <a:pPr eaLnBrk="1" hangingPunct="1">
              <a:spcAft>
                <a:spcPts val="1200"/>
              </a:spcAft>
              <a:buFontTx/>
              <a:buChar char="-"/>
            </a:pPr>
            <a:endParaRPr kumimoji="1" lang="en-US" altLang="ko-KR" sz="2000" dirty="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algn="ctr" eaLnBrk="1" hangingPunct="1">
              <a:spcAft>
                <a:spcPts val="1200"/>
              </a:spcAft>
            </a:pPr>
            <a:endParaRPr kumimoji="1" lang="en-US" altLang="ko-KR" sz="2000" dirty="0" smtClean="0">
              <a:ea typeface="굴림" pitchFamily="50" charset="-127"/>
              <a:cs typeface="Times New Roman" pitchFamily="18" charset="0"/>
            </a:endParaRPr>
          </a:p>
          <a:p>
            <a:pPr eaLnBrk="1" hangingPunct="1">
              <a:spcAft>
                <a:spcPts val="1200"/>
              </a:spcAft>
              <a:buFontTx/>
              <a:buChar char="-"/>
            </a:pPr>
            <a:r>
              <a:rPr kumimoji="1" lang="en-US" altLang="ko-KR" sz="2000" dirty="0" smtClean="0">
                <a:ea typeface="굴림" pitchFamily="50" charset="-127"/>
                <a:cs typeface="Times New Roman" pitchFamily="18" charset="0"/>
              </a:rPr>
              <a:t>Now, association and DSME-GTS allocation procedures are merged.</a:t>
            </a: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a:ea typeface="굴림" pitchFamily="50" charset="-127"/>
              <a:cs typeface="Times New Roman" pitchFamily="18" charset="0"/>
            </a:endParaRPr>
          </a:p>
        </p:txBody>
      </p:sp>
      <p:graphicFrame>
        <p:nvGraphicFramePr>
          <p:cNvPr id="2" name="표 1"/>
          <p:cNvGraphicFramePr>
            <a:graphicFrameLocks noGrp="1"/>
          </p:cNvGraphicFramePr>
          <p:nvPr>
            <p:extLst>
              <p:ext uri="{D42A27DB-BD31-4B8C-83A1-F6EECF244321}">
                <p14:modId xmlns:p14="http://schemas.microsoft.com/office/powerpoint/2010/main" val="3699787712"/>
              </p:ext>
            </p:extLst>
          </p:nvPr>
        </p:nvGraphicFramePr>
        <p:xfrm>
          <a:off x="1196625" y="2258870"/>
          <a:ext cx="7020494" cy="1798320"/>
        </p:xfrm>
        <a:graphic>
          <a:graphicData uri="http://schemas.openxmlformats.org/drawingml/2006/table">
            <a:tbl>
              <a:tblPr firstRow="1" bandRow="1">
                <a:tableStyleId>{5C22544A-7EE6-4342-B048-85BDC9FD1C3A}</a:tableStyleId>
              </a:tblPr>
              <a:tblGrid>
                <a:gridCol w="1890210"/>
                <a:gridCol w="5130284"/>
              </a:tblGrid>
              <a:tr h="137009">
                <a:tc>
                  <a:txBody>
                    <a:bodyPr/>
                    <a:lstStyle/>
                    <a:p>
                      <a:pPr algn="ctr" latinLnBrk="1"/>
                      <a:r>
                        <a:rPr lang="en-US" altLang="ko-KR" sz="1600" dirty="0" smtClean="0"/>
                        <a:t>Procedures</a:t>
                      </a:r>
                      <a:endParaRPr lang="ko-KR" altLang="en-US" sz="1600" dirty="0"/>
                    </a:p>
                  </a:txBody>
                  <a:tcPr/>
                </a:tc>
                <a:tc>
                  <a:txBody>
                    <a:bodyPr/>
                    <a:lstStyle/>
                    <a:p>
                      <a:pPr algn="ctr" latinLnBrk="1"/>
                      <a:r>
                        <a:rPr lang="en-US" altLang="ko-KR" sz="1600" dirty="0" smtClean="0"/>
                        <a:t>Commands</a:t>
                      </a:r>
                      <a:endParaRPr lang="ko-KR" altLang="en-US" sz="1600" dirty="0"/>
                    </a:p>
                  </a:txBody>
                  <a:tcPr/>
                </a:tc>
              </a:tr>
              <a:tr h="370840">
                <a:tc>
                  <a:txBody>
                    <a:bodyPr/>
                    <a:lstStyle/>
                    <a:p>
                      <a:pPr algn="ctr" latinLnBrk="1"/>
                      <a:r>
                        <a:rPr lang="en-US" altLang="ko-KR" sz="1400" dirty="0" smtClean="0"/>
                        <a:t>Association</a:t>
                      </a:r>
                      <a:endParaRPr lang="ko-KR" altLang="en-US" sz="1400" dirty="0"/>
                    </a:p>
                  </a:txBody>
                  <a:tcPr/>
                </a:tc>
                <a:tc>
                  <a:txBody>
                    <a:bodyPr/>
                    <a:lstStyle/>
                    <a:p>
                      <a:pPr latinLnBrk="1"/>
                      <a:r>
                        <a:rPr kumimoji="1" lang="en-US" altLang="ko-KR" sz="1400" dirty="0" smtClean="0">
                          <a:ea typeface="굴림" pitchFamily="50" charset="-127"/>
                          <a:cs typeface="Times New Roman" pitchFamily="18" charset="0"/>
                        </a:rPr>
                        <a:t>DSME-Association request </a:t>
                      </a:r>
                    </a:p>
                    <a:p>
                      <a:pPr latinLnBrk="1"/>
                      <a:r>
                        <a:rPr kumimoji="1" lang="en-US" altLang="ko-KR" sz="1400" dirty="0" smtClean="0">
                          <a:ea typeface="굴림" pitchFamily="50" charset="-127"/>
                          <a:cs typeface="Times New Roman" pitchFamily="18" charset="0"/>
                        </a:rPr>
                        <a:t>DSME-Association response</a:t>
                      </a:r>
                    </a:p>
                    <a:p>
                      <a:pPr latinLnBrk="1"/>
                      <a:r>
                        <a:rPr kumimoji="1" lang="en-US" altLang="ko-KR" sz="1400" dirty="0" smtClean="0">
                          <a:ea typeface="굴림" pitchFamily="50" charset="-127"/>
                          <a:cs typeface="Times New Roman" pitchFamily="18" charset="0"/>
                        </a:rPr>
                        <a:t>DSME-Beacon</a:t>
                      </a:r>
                      <a:r>
                        <a:rPr kumimoji="1" lang="en-US" altLang="ko-KR" sz="1400" baseline="0" dirty="0" smtClean="0">
                          <a:ea typeface="굴림" pitchFamily="50" charset="-127"/>
                          <a:cs typeface="Times New Roman" pitchFamily="18" charset="0"/>
                        </a:rPr>
                        <a:t> </a:t>
                      </a:r>
                      <a:r>
                        <a:rPr kumimoji="1" lang="en-US" altLang="ko-KR" sz="1400" dirty="0" smtClean="0">
                          <a:ea typeface="굴림" pitchFamily="50" charset="-127"/>
                          <a:cs typeface="Times New Roman" pitchFamily="18" charset="0"/>
                        </a:rPr>
                        <a:t>allocation notification</a:t>
                      </a:r>
                      <a:endParaRPr lang="ko-KR" altLang="en-US" sz="1400" dirty="0"/>
                    </a:p>
                  </a:txBody>
                  <a:tcPr/>
                </a:tc>
              </a:tr>
              <a:tr h="370840">
                <a:tc>
                  <a:txBody>
                    <a:bodyPr/>
                    <a:lstStyle/>
                    <a:p>
                      <a:pPr algn="ctr" latinLnBrk="1"/>
                      <a:r>
                        <a:rPr lang="en-US" altLang="ko-KR" sz="1400" dirty="0" smtClean="0"/>
                        <a:t>DSME-GTS allocation</a:t>
                      </a:r>
                      <a:endParaRPr lang="ko-KR" altLang="en-US" sz="1400" dirty="0"/>
                    </a:p>
                  </a:txBody>
                  <a:tcPr/>
                </a:tc>
                <a:tc>
                  <a:txBody>
                    <a:bodyPr/>
                    <a:lstStyle/>
                    <a:p>
                      <a:pPr latinLnBrk="1"/>
                      <a:r>
                        <a:rPr kumimoji="1" lang="en-US" altLang="ko-KR" sz="1400" dirty="0" smtClean="0">
                          <a:ea typeface="굴림" pitchFamily="50" charset="-127"/>
                          <a:cs typeface="Times New Roman" pitchFamily="18" charset="0"/>
                        </a:rPr>
                        <a:t>DSME-GTS request </a:t>
                      </a:r>
                    </a:p>
                    <a:p>
                      <a:pPr latinLnBrk="1"/>
                      <a:r>
                        <a:rPr kumimoji="1" lang="en-US" altLang="ko-KR" sz="1400" dirty="0" smtClean="0">
                          <a:ea typeface="굴림" pitchFamily="50" charset="-127"/>
                          <a:cs typeface="Times New Roman" pitchFamily="18" charset="0"/>
                        </a:rPr>
                        <a:t>DSME-GTS reply</a:t>
                      </a:r>
                    </a:p>
                    <a:p>
                      <a:pPr latinLnBrk="1"/>
                      <a:r>
                        <a:rPr kumimoji="1" lang="en-US" altLang="ko-KR" sz="1400" dirty="0" smtClean="0">
                          <a:ea typeface="굴림" pitchFamily="50" charset="-127"/>
                          <a:cs typeface="Times New Roman" pitchFamily="18" charset="0"/>
                        </a:rPr>
                        <a:t>DSME-GTS notify</a:t>
                      </a:r>
                      <a:endParaRPr lang="ko-KR" altLang="en-US" sz="1400" dirty="0"/>
                    </a:p>
                  </a:txBody>
                  <a:tcPr/>
                </a:tc>
              </a:tr>
            </a:tbl>
          </a:graphicData>
        </a:graphic>
      </p:graphicFrame>
      <p:graphicFrame>
        <p:nvGraphicFramePr>
          <p:cNvPr id="14" name="표 13"/>
          <p:cNvGraphicFramePr>
            <a:graphicFrameLocks noGrp="1"/>
          </p:cNvGraphicFramePr>
          <p:nvPr>
            <p:extLst>
              <p:ext uri="{D42A27DB-BD31-4B8C-83A1-F6EECF244321}">
                <p14:modId xmlns:p14="http://schemas.microsoft.com/office/powerpoint/2010/main" val="804139634"/>
              </p:ext>
            </p:extLst>
          </p:nvPr>
        </p:nvGraphicFramePr>
        <p:xfrm>
          <a:off x="1279240" y="5021801"/>
          <a:ext cx="7020494" cy="853440"/>
        </p:xfrm>
        <a:graphic>
          <a:graphicData uri="http://schemas.openxmlformats.org/drawingml/2006/table">
            <a:tbl>
              <a:tblPr firstRow="1" bandRow="1">
                <a:tableStyleId>{5C22544A-7EE6-4342-B048-85BDC9FD1C3A}</a:tableStyleId>
              </a:tblPr>
              <a:tblGrid>
                <a:gridCol w="1844919"/>
                <a:gridCol w="5175575"/>
              </a:tblGrid>
              <a:tr h="137009">
                <a:tc>
                  <a:txBody>
                    <a:bodyPr/>
                    <a:lstStyle/>
                    <a:p>
                      <a:pPr algn="ctr" latinLnBrk="1"/>
                      <a:r>
                        <a:rPr lang="en-US" altLang="ko-KR" sz="1600" dirty="0" smtClean="0"/>
                        <a:t>Procedures</a:t>
                      </a:r>
                      <a:endParaRPr lang="ko-KR" altLang="en-US" sz="1600" dirty="0"/>
                    </a:p>
                  </a:txBody>
                  <a:tcPr/>
                </a:tc>
                <a:tc>
                  <a:txBody>
                    <a:bodyPr/>
                    <a:lstStyle/>
                    <a:p>
                      <a:pPr algn="ctr" latinLnBrk="1"/>
                      <a:r>
                        <a:rPr lang="en-US" altLang="ko-KR" sz="1600" dirty="0" smtClean="0"/>
                        <a:t>Commands</a:t>
                      </a:r>
                      <a:endParaRPr lang="ko-KR" altLang="en-US" sz="1600" dirty="0"/>
                    </a:p>
                  </a:txBody>
                  <a:tcPr/>
                </a:tc>
              </a:tr>
              <a:tr h="370840">
                <a:tc>
                  <a:txBody>
                    <a:bodyPr/>
                    <a:lstStyle/>
                    <a:p>
                      <a:pPr algn="ctr" latinLnBrk="1"/>
                      <a:r>
                        <a:rPr lang="en-US" altLang="ko-KR" sz="1400" dirty="0" smtClean="0"/>
                        <a:t>Association</a:t>
                      </a:r>
                      <a:endParaRPr lang="ko-KR" altLang="en-US" sz="1400" dirty="0"/>
                    </a:p>
                  </a:txBody>
                  <a:tcPr/>
                </a:tc>
                <a:tc>
                  <a:txBody>
                    <a:bodyPr/>
                    <a:lstStyle/>
                    <a:p>
                      <a:pPr latinLnBrk="1"/>
                      <a:r>
                        <a:rPr kumimoji="1" lang="en-US" altLang="ko-KR" sz="1400" dirty="0" smtClean="0">
                          <a:ea typeface="굴림" pitchFamily="50" charset="-127"/>
                          <a:cs typeface="Times New Roman" pitchFamily="18" charset="0"/>
                        </a:rPr>
                        <a:t>Multipurpose</a:t>
                      </a:r>
                      <a:r>
                        <a:rPr kumimoji="1" lang="en-US" altLang="ko-KR" sz="1400" baseline="0" dirty="0" smtClean="0">
                          <a:ea typeface="굴림" pitchFamily="50" charset="-127"/>
                          <a:cs typeface="Times New Roman" pitchFamily="18" charset="0"/>
                        </a:rPr>
                        <a:t> </a:t>
                      </a:r>
                      <a:r>
                        <a:rPr kumimoji="1" lang="en-US" altLang="ko-KR" sz="1400" dirty="0" smtClean="0">
                          <a:ea typeface="굴림" pitchFamily="50" charset="-127"/>
                          <a:cs typeface="Times New Roman" pitchFamily="18" charset="0"/>
                        </a:rPr>
                        <a:t>DSME-Association request </a:t>
                      </a:r>
                    </a:p>
                    <a:p>
                      <a:pPr latinLnBrk="1"/>
                      <a:r>
                        <a:rPr kumimoji="1" lang="en-US" altLang="ko-KR" sz="1400" dirty="0" smtClean="0">
                          <a:ea typeface="굴림" pitchFamily="50" charset="-127"/>
                          <a:cs typeface="Times New Roman" pitchFamily="18" charset="0"/>
                        </a:rPr>
                        <a:t>Multipurpose DSME-Association response</a:t>
                      </a:r>
                    </a:p>
                  </a:txBody>
                  <a:tcPr/>
                </a:tc>
              </a:tr>
            </a:tbl>
          </a:graphicData>
        </a:graphic>
      </p:graphicFrame>
      <p:sp>
        <p:nvSpPr>
          <p:cNvPr id="10" name="TextBox 23"/>
          <p:cNvSpPr txBox="1">
            <a:spLocks noChangeArrowheads="1"/>
          </p:cNvSpPr>
          <p:nvPr/>
        </p:nvSpPr>
        <p:spPr bwMode="auto">
          <a:xfrm>
            <a:off x="881062" y="1178750"/>
            <a:ext cx="7471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III</a:t>
            </a:r>
            <a:r>
              <a:rPr kumimoji="1" lang="en-US" altLang="ko-KR" sz="2000" b="1" dirty="0" smtClean="0">
                <a:solidFill>
                  <a:srgbClr val="0000FF"/>
                </a:solidFill>
                <a:ea typeface="굴림" pitchFamily="50" charset="-127"/>
                <a:cs typeface="Times New Roman" pitchFamily="18" charset="0"/>
              </a:rPr>
              <a:t>: Merging association and DSME-GTS allocation</a:t>
            </a:r>
            <a:endParaRPr kumimoji="1" lang="en-US" altLang="ko-KR" sz="2000" b="1" dirty="0">
              <a:solidFill>
                <a:srgbClr val="0000FF"/>
              </a:solidFill>
              <a:ea typeface="굴림" pitchFamily="50" charset="-127"/>
              <a:cs typeface="Times New Roman" pitchFamily="18" charset="0"/>
            </a:endParaRPr>
          </a:p>
        </p:txBody>
      </p:sp>
    </p:spTree>
    <p:extLst>
      <p:ext uri="{BB962C8B-B14F-4D97-AF65-F5344CB8AC3E}">
        <p14:creationId xmlns:p14="http://schemas.microsoft.com/office/powerpoint/2010/main" val="1894531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15</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3671898" y="1853331"/>
            <a:ext cx="4545507"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DSME-Association request command</a:t>
            </a:r>
          </a:p>
          <a:p>
            <a:pPr marL="457200" lvl="1" indent="0" eaLnBrk="1" hangingPunct="1">
              <a:spcAft>
                <a:spcPts val="0"/>
              </a:spcAft>
            </a:pPr>
            <a:r>
              <a:rPr kumimoji="1" lang="en-US" altLang="ko-KR" sz="2000" dirty="0" smtClean="0">
                <a:ea typeface="굴림" pitchFamily="50" charset="-127"/>
                <a:cs typeface="Times New Roman" pitchFamily="18" charset="0"/>
              </a:rPr>
              <a:t>Association Type,</a:t>
            </a:r>
          </a:p>
          <a:p>
            <a:pPr marL="457200" lvl="1" indent="0" eaLnBrk="1" hangingPunct="1">
              <a:spcAft>
                <a:spcPts val="0"/>
              </a:spcAft>
            </a:pPr>
            <a:r>
              <a:rPr kumimoji="1" lang="en-US" altLang="ko-KR" sz="2000" dirty="0" smtClean="0">
                <a:ea typeface="굴림" pitchFamily="50" charset="-127"/>
                <a:cs typeface="Times New Roman" pitchFamily="18" charset="0"/>
              </a:rPr>
              <a:t>Extended DSME-GTS allocation (Direction, Allocation Order, </a:t>
            </a:r>
            <a:r>
              <a:rPr kumimoji="1" lang="en-US" altLang="ko-KR" sz="2000" dirty="0" err="1" smtClean="0">
                <a:ea typeface="굴림" pitchFamily="50" charset="-127"/>
                <a:cs typeface="Times New Roman" pitchFamily="18" charset="0"/>
              </a:rPr>
              <a:t>HoppingSequence</a:t>
            </a:r>
            <a:r>
              <a:rPr kumimoji="1" lang="en-US" altLang="ko-KR" sz="2000" dirty="0" smtClean="0">
                <a:ea typeface="굴림" pitchFamily="50" charset="-127"/>
                <a:cs typeface="Times New Roman" pitchFamily="18" charset="0"/>
              </a:rPr>
              <a:t> Request)</a:t>
            </a:r>
          </a:p>
          <a:p>
            <a:pPr marL="457200" lvl="1" indent="0" eaLnBrk="1" hangingPunct="1">
              <a:spcAft>
                <a:spcPts val="1200"/>
              </a:spcAft>
            </a:pPr>
            <a:endParaRPr kumimoji="1" lang="en-US" altLang="ko-KR" sz="2000" dirty="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eaLnBrk="1" hangingPunct="1">
              <a:spcAft>
                <a:spcPts val="1200"/>
              </a:spcAft>
              <a:buFontTx/>
              <a:buChar char="-"/>
            </a:pPr>
            <a:r>
              <a:rPr kumimoji="1" lang="en-US" altLang="ko-KR" sz="2000" dirty="0" smtClean="0">
                <a:ea typeface="굴림" pitchFamily="50" charset="-127"/>
                <a:cs typeface="Times New Roman" pitchFamily="18" charset="0"/>
              </a:rPr>
              <a:t>DSME-Association response command</a:t>
            </a:r>
            <a:endParaRPr kumimoji="1" lang="en-US" altLang="ko-KR" sz="2000" dirty="0">
              <a:ea typeface="굴림" pitchFamily="50" charset="-127"/>
              <a:cs typeface="Times New Roman" pitchFamily="18" charset="0"/>
            </a:endParaRPr>
          </a:p>
          <a:p>
            <a:pPr marL="457200" lvl="1" indent="0" eaLnBrk="1" hangingPunct="1">
              <a:spcAft>
                <a:spcPts val="0"/>
              </a:spcAft>
            </a:pPr>
            <a:r>
              <a:rPr kumimoji="1" lang="en-US" altLang="ko-KR" sz="2000" dirty="0" smtClean="0">
                <a:ea typeface="굴림" pitchFamily="50" charset="-127"/>
                <a:cs typeface="Times New Roman" pitchFamily="18" charset="0"/>
              </a:rPr>
              <a:t>Association status</a:t>
            </a:r>
          </a:p>
          <a:p>
            <a:pPr marL="457200" lvl="1" indent="0" eaLnBrk="1" hangingPunct="1">
              <a:spcAft>
                <a:spcPts val="0"/>
              </a:spcAft>
            </a:pPr>
            <a:r>
              <a:rPr kumimoji="1" lang="en-US" altLang="ko-KR" sz="2000" i="1" dirty="0" smtClean="0">
                <a:ea typeface="굴림" pitchFamily="50" charset="-127"/>
                <a:cs typeface="Times New Roman" pitchFamily="18" charset="0"/>
              </a:rPr>
              <a:t>BI</a:t>
            </a:r>
            <a:r>
              <a:rPr kumimoji="1" lang="en-US" altLang="ko-KR" sz="2000" dirty="0" smtClean="0">
                <a:ea typeface="굴림" pitchFamily="50" charset="-127"/>
                <a:cs typeface="Times New Roman" pitchFamily="18" charset="0"/>
              </a:rPr>
              <a:t> index, </a:t>
            </a:r>
            <a:r>
              <a:rPr kumimoji="1" lang="en-US" altLang="ko-KR" sz="2000" dirty="0" err="1" smtClean="0">
                <a:ea typeface="굴림" pitchFamily="50" charset="-127"/>
                <a:cs typeface="Times New Roman" pitchFamily="18" charset="0"/>
              </a:rPr>
              <a:t>SuperframeID</a:t>
            </a:r>
            <a:r>
              <a:rPr kumimoji="1" lang="en-US" altLang="ko-KR" sz="2000" dirty="0" smtClean="0">
                <a:ea typeface="굴림" pitchFamily="50" charset="-127"/>
                <a:cs typeface="Times New Roman" pitchFamily="18" charset="0"/>
              </a:rPr>
              <a:t>, </a:t>
            </a:r>
            <a:r>
              <a:rPr kumimoji="1" lang="en-US" altLang="ko-KR" sz="2000" dirty="0" err="1" smtClean="0">
                <a:ea typeface="굴림" pitchFamily="50" charset="-127"/>
                <a:cs typeface="Times New Roman" pitchFamily="18" charset="0"/>
              </a:rPr>
              <a:t>SlotID</a:t>
            </a:r>
            <a:endParaRPr kumimoji="1" lang="en-US" altLang="ko-KR" sz="2000" dirty="0" smtClean="0">
              <a:ea typeface="굴림" pitchFamily="50" charset="-127"/>
              <a:cs typeface="Times New Roman" pitchFamily="18" charset="0"/>
            </a:endParaRPr>
          </a:p>
          <a:p>
            <a:pPr marL="457200" lvl="1" indent="0" eaLnBrk="1" hangingPunct="1">
              <a:spcAft>
                <a:spcPts val="0"/>
              </a:spcAft>
            </a:pPr>
            <a:endParaRPr kumimoji="1" lang="en-US" altLang="ko-KR" sz="2000" dirty="0" smtClean="0">
              <a:ea typeface="굴림" pitchFamily="50" charset="-127"/>
              <a:cs typeface="Times New Roman" pitchFamily="18" charset="0"/>
            </a:endParaRPr>
          </a:p>
        </p:txBody>
      </p:sp>
      <p:sp>
        <p:nvSpPr>
          <p:cNvPr id="10" name="타원 1"/>
          <p:cNvSpPr>
            <a:spLocks noChangeArrowheads="1"/>
          </p:cNvSpPr>
          <p:nvPr/>
        </p:nvSpPr>
        <p:spPr bwMode="auto">
          <a:xfrm>
            <a:off x="839787" y="3358163"/>
            <a:ext cx="315912"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r>
              <a:rPr lang="en-US" altLang="ko-KR">
                <a:ea typeface="굴림" charset="-127"/>
              </a:rPr>
              <a:t>1</a:t>
            </a:r>
            <a:endParaRPr lang="ko-KR" altLang="en-US">
              <a:ea typeface="굴림" charset="-127"/>
            </a:endParaRPr>
          </a:p>
        </p:txBody>
      </p:sp>
      <p:sp>
        <p:nvSpPr>
          <p:cNvPr id="13" name="타원 12"/>
          <p:cNvSpPr/>
          <p:nvPr/>
        </p:nvSpPr>
        <p:spPr bwMode="auto">
          <a:xfrm>
            <a:off x="1665287" y="2766026"/>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r>
              <a:rPr lang="en-US" altLang="ko-KR">
                <a:ea typeface="굴림" charset="-127"/>
              </a:rPr>
              <a:t>0</a:t>
            </a:r>
            <a:endParaRPr lang="ko-KR" altLang="en-US">
              <a:ea typeface="굴림" charset="-127"/>
            </a:endParaRPr>
          </a:p>
        </p:txBody>
      </p:sp>
      <p:sp>
        <p:nvSpPr>
          <p:cNvPr id="15" name="타원 8"/>
          <p:cNvSpPr>
            <a:spLocks noChangeArrowheads="1"/>
          </p:cNvSpPr>
          <p:nvPr/>
        </p:nvSpPr>
        <p:spPr bwMode="auto">
          <a:xfrm>
            <a:off x="1665287" y="3801076"/>
            <a:ext cx="315912"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r>
              <a:rPr lang="en-US" altLang="ko-KR">
                <a:ea typeface="굴림" charset="-127"/>
              </a:rPr>
              <a:t>2</a:t>
            </a:r>
            <a:endParaRPr lang="ko-KR" altLang="en-US">
              <a:ea typeface="굴림" charset="-127"/>
            </a:endParaRPr>
          </a:p>
        </p:txBody>
      </p:sp>
      <p:sp>
        <p:nvSpPr>
          <p:cNvPr id="16" name="타원 9"/>
          <p:cNvSpPr>
            <a:spLocks noChangeArrowheads="1"/>
          </p:cNvSpPr>
          <p:nvPr/>
        </p:nvSpPr>
        <p:spPr bwMode="auto">
          <a:xfrm>
            <a:off x="2513012" y="3332763"/>
            <a:ext cx="315912"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r>
              <a:rPr lang="en-US" altLang="ko-KR">
                <a:ea typeface="굴림" charset="-127"/>
              </a:rPr>
              <a:t>3</a:t>
            </a:r>
            <a:endParaRPr lang="ko-KR" altLang="en-US">
              <a:ea typeface="굴림" charset="-127"/>
            </a:endParaRPr>
          </a:p>
        </p:txBody>
      </p:sp>
      <p:cxnSp>
        <p:nvCxnSpPr>
          <p:cNvPr id="17" name="직선 연결선 3"/>
          <p:cNvCxnSpPr>
            <a:cxnSpLocks noChangeShapeType="1"/>
            <a:stCxn id="13" idx="3"/>
            <a:endCxn id="10" idx="7"/>
          </p:cNvCxnSpPr>
          <p:nvPr/>
        </p:nvCxnSpPr>
        <p:spPr bwMode="auto">
          <a:xfrm flipH="1">
            <a:off x="1109662" y="3035901"/>
            <a:ext cx="601662" cy="3683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8" name="직선 연결선 12"/>
          <p:cNvCxnSpPr>
            <a:cxnSpLocks noChangeShapeType="1"/>
            <a:stCxn id="13" idx="4"/>
            <a:endCxn id="15" idx="0"/>
          </p:cNvCxnSpPr>
          <p:nvPr/>
        </p:nvCxnSpPr>
        <p:spPr bwMode="auto">
          <a:xfrm>
            <a:off x="1822449" y="3081938"/>
            <a:ext cx="1588" cy="719138"/>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9" name="직선 연결선 15"/>
          <p:cNvCxnSpPr>
            <a:cxnSpLocks noChangeShapeType="1"/>
            <a:stCxn id="13" idx="5"/>
            <a:endCxn id="16" idx="1"/>
          </p:cNvCxnSpPr>
          <p:nvPr/>
        </p:nvCxnSpPr>
        <p:spPr bwMode="auto">
          <a:xfrm>
            <a:off x="1933574" y="3035901"/>
            <a:ext cx="625475" cy="3429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0" name="타원 19"/>
          <p:cNvSpPr/>
          <p:nvPr/>
        </p:nvSpPr>
        <p:spPr bwMode="auto">
          <a:xfrm>
            <a:off x="881062" y="5004175"/>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r>
              <a:rPr lang="en-US" altLang="ko-KR" dirty="0">
                <a:ea typeface="굴림" charset="-127"/>
              </a:rPr>
              <a:t>0</a:t>
            </a:r>
            <a:endParaRPr lang="ko-KR" altLang="en-US" dirty="0">
              <a:ea typeface="굴림" charset="-127"/>
            </a:endParaRPr>
          </a:p>
        </p:txBody>
      </p:sp>
      <p:sp>
        <p:nvSpPr>
          <p:cNvPr id="3" name="TextBox 2"/>
          <p:cNvSpPr txBox="1"/>
          <p:nvPr/>
        </p:nvSpPr>
        <p:spPr>
          <a:xfrm>
            <a:off x="1196625" y="5004175"/>
            <a:ext cx="1178528" cy="338554"/>
          </a:xfrm>
          <a:prstGeom prst="rect">
            <a:avLst/>
          </a:prstGeom>
          <a:noFill/>
        </p:spPr>
        <p:txBody>
          <a:bodyPr wrap="none" rtlCol="0">
            <a:spAutoFit/>
          </a:bodyPr>
          <a:lstStyle/>
          <a:p>
            <a:r>
              <a:rPr lang="en-US" altLang="ko-KR" sz="1600" dirty="0" smtClean="0"/>
              <a:t>Coordinator</a:t>
            </a:r>
            <a:endParaRPr lang="ko-KR" altLang="en-US" sz="1600" dirty="0"/>
          </a:p>
        </p:txBody>
      </p:sp>
      <p:sp>
        <p:nvSpPr>
          <p:cNvPr id="21" name="타원 1"/>
          <p:cNvSpPr>
            <a:spLocks noChangeArrowheads="1"/>
          </p:cNvSpPr>
          <p:nvPr/>
        </p:nvSpPr>
        <p:spPr bwMode="auto">
          <a:xfrm>
            <a:off x="881062" y="5499230"/>
            <a:ext cx="315912"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22" name="TextBox 21"/>
          <p:cNvSpPr txBox="1"/>
          <p:nvPr/>
        </p:nvSpPr>
        <p:spPr>
          <a:xfrm>
            <a:off x="1234773" y="5487115"/>
            <a:ext cx="1148071" cy="338554"/>
          </a:xfrm>
          <a:prstGeom prst="rect">
            <a:avLst/>
          </a:prstGeom>
          <a:noFill/>
        </p:spPr>
        <p:txBody>
          <a:bodyPr wrap="none" rtlCol="0">
            <a:spAutoFit/>
          </a:bodyPr>
          <a:lstStyle/>
          <a:p>
            <a:r>
              <a:rPr lang="en-US" altLang="ko-KR" sz="1600" dirty="0" smtClean="0"/>
              <a:t>End Device</a:t>
            </a:r>
            <a:endParaRPr lang="ko-KR" altLang="en-US" sz="1600" dirty="0"/>
          </a:p>
        </p:txBody>
      </p:sp>
    </p:spTree>
    <p:extLst>
      <p:ext uri="{BB962C8B-B14F-4D97-AF65-F5344CB8AC3E}">
        <p14:creationId xmlns:p14="http://schemas.microsoft.com/office/powerpoint/2010/main" val="1738299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280" y="3368937"/>
            <a:ext cx="6858057" cy="287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699"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B088DB56-FA53-4FAB-BC9A-999654580002}" type="slidenum">
              <a:rPr lang="en-US" altLang="ko-KR" smtClean="0"/>
              <a:pPr/>
              <a:t>16</a:t>
            </a:fld>
            <a:endParaRPr lang="en-US" altLang="ko-KR" smtClean="0"/>
          </a:p>
        </p:txBody>
      </p:sp>
      <p:sp>
        <p:nvSpPr>
          <p:cNvPr id="2974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9746"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3"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mc:AlternateContent xmlns:mc="http://schemas.openxmlformats.org/markup-compatibility/2006" xmlns:a14="http://schemas.microsoft.com/office/drawing/2010/main">
        <mc:Choice Requires="a14">
          <p:sp>
            <p:nvSpPr>
              <p:cNvPr id="15" name="TextBox 23"/>
              <p:cNvSpPr txBox="1">
                <a:spLocks noChangeArrowheads="1"/>
              </p:cNvSpPr>
              <p:nvPr/>
            </p:nvSpPr>
            <p:spPr bwMode="auto">
              <a:xfrm>
                <a:off x="955138" y="1853331"/>
                <a:ext cx="7336343" cy="13678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Allocation order (</a:t>
                </a:r>
                <a:r>
                  <a:rPr kumimoji="1" lang="en-US" altLang="ko-KR" sz="2000" i="1" dirty="0" smtClean="0">
                    <a:ea typeface="굴림" pitchFamily="50" charset="-127"/>
                    <a:cs typeface="Times New Roman" pitchFamily="18" charset="0"/>
                  </a:rPr>
                  <a:t>AO</a:t>
                </a:r>
                <a:r>
                  <a:rPr kumimoji="1" lang="en-US" altLang="ko-KR" sz="2000" dirty="0" smtClean="0">
                    <a:ea typeface="굴림" pitchFamily="50" charset="-127"/>
                    <a:cs typeface="Times New Roman" pitchFamily="18" charset="0"/>
                  </a:rPr>
                  <a:t>): multiple periods for data frames</a:t>
                </a:r>
              </a:p>
              <a:p>
                <a:pPr marL="457200" lvl="1" indent="0" eaLnBrk="1" hangingPunct="1">
                  <a:spcAft>
                    <a:spcPts val="1200"/>
                  </a:spcAft>
                </a:pPr>
                <a:r>
                  <a:rPr kumimoji="1" lang="en-US" altLang="ko-KR" sz="2000" dirty="0" smtClean="0">
                    <a:ea typeface="굴림" pitchFamily="50" charset="-127"/>
                    <a:cs typeface="Times New Roman" pitchFamily="18" charset="0"/>
                  </a:rPr>
                  <a:t>Data frame interval </a:t>
                </a:r>
                <a14:m>
                  <m:oMath xmlns:m="http://schemas.openxmlformats.org/officeDocument/2006/math">
                    <m:r>
                      <a:rPr kumimoji="1" lang="en-US" altLang="ko-KR" sz="2000" b="0" i="1" smtClean="0">
                        <a:latin typeface="Cambria Math"/>
                        <a:ea typeface="굴림" pitchFamily="50" charset="-127"/>
                        <a:cs typeface="Times New Roman" pitchFamily="18" charset="0"/>
                      </a:rPr>
                      <m:t>=</m:t>
                    </m:r>
                    <m:r>
                      <a:rPr kumimoji="1" lang="en-US" altLang="ko-KR" sz="2000" b="0" i="1" smtClean="0">
                        <a:latin typeface="Cambria Math"/>
                        <a:ea typeface="굴림" pitchFamily="50" charset="-127"/>
                        <a:cs typeface="Times New Roman" pitchFamily="18" charset="0"/>
                      </a:rPr>
                      <m:t>𝑀𝐷</m:t>
                    </m:r>
                    <m:r>
                      <a:rPr kumimoji="1" lang="en-US" altLang="ko-KR" sz="2000" b="0" i="1" smtClean="0">
                        <a:latin typeface="Cambria Math"/>
                        <a:ea typeface="굴림" pitchFamily="50" charset="-127"/>
                        <a:cs typeface="Times New Roman" pitchFamily="18" charset="0"/>
                      </a:rPr>
                      <m:t>/</m:t>
                    </m:r>
                    <m:sSup>
                      <m:sSupPr>
                        <m:ctrlPr>
                          <a:rPr kumimoji="1" lang="en-US" altLang="ko-KR" sz="2000" b="0" i="1" smtClean="0">
                            <a:latin typeface="Cambria Math"/>
                            <a:ea typeface="굴림" pitchFamily="50" charset="-127"/>
                            <a:cs typeface="Times New Roman" pitchFamily="18" charset="0"/>
                          </a:rPr>
                        </m:ctrlPr>
                      </m:sSupPr>
                      <m:e>
                        <m:r>
                          <a:rPr kumimoji="1" lang="en-US" altLang="ko-KR" sz="2000" b="0" i="1" smtClean="0">
                            <a:latin typeface="Cambria Math"/>
                            <a:ea typeface="굴림" pitchFamily="50" charset="-127"/>
                            <a:cs typeface="Times New Roman" pitchFamily="18" charset="0"/>
                          </a:rPr>
                          <m:t>2</m:t>
                        </m:r>
                      </m:e>
                      <m:sup>
                        <m:r>
                          <a:rPr kumimoji="1" lang="en-US" altLang="ko-KR" sz="2000" b="0" i="1" smtClean="0">
                            <a:latin typeface="Cambria Math"/>
                            <a:ea typeface="굴림" pitchFamily="50" charset="-127"/>
                            <a:cs typeface="Times New Roman" pitchFamily="18" charset="0"/>
                          </a:rPr>
                          <m:t>𝐴𝑂</m:t>
                        </m:r>
                      </m:sup>
                    </m:sSup>
                  </m:oMath>
                </a14:m>
                <a:r>
                  <a:rPr kumimoji="1" lang="en-US" altLang="ko-KR" sz="2000" dirty="0" smtClean="0">
                    <a:ea typeface="굴림" pitchFamily="50" charset="-127"/>
                    <a:cs typeface="Times New Roman" pitchFamily="18" charset="0"/>
                  </a:rPr>
                  <a:t> </a:t>
                </a:r>
              </a:p>
              <a:p>
                <a:pPr eaLnBrk="1" hangingPunct="1">
                  <a:spcAft>
                    <a:spcPts val="1200"/>
                  </a:spcAft>
                  <a:buFontTx/>
                  <a:buChar char="-"/>
                </a:pPr>
                <a:r>
                  <a:rPr kumimoji="1" lang="en-US" altLang="ko-KR" sz="2000" i="1" dirty="0" smtClean="0">
                    <a:ea typeface="굴림" pitchFamily="50" charset="-127"/>
                    <a:cs typeface="Times New Roman" pitchFamily="18" charset="0"/>
                  </a:rPr>
                  <a:t>BI</a:t>
                </a:r>
                <a:r>
                  <a:rPr kumimoji="1" lang="en-US" altLang="ko-KR" sz="2000" dirty="0" smtClean="0">
                    <a:ea typeface="굴림" pitchFamily="50" charset="-127"/>
                    <a:cs typeface="Times New Roman" pitchFamily="18" charset="0"/>
                  </a:rPr>
                  <a:t> index, </a:t>
                </a:r>
                <a:r>
                  <a:rPr kumimoji="1" lang="en-US" altLang="ko-KR" sz="2000" dirty="0" err="1" smtClean="0">
                    <a:ea typeface="굴림" pitchFamily="50" charset="-127"/>
                    <a:cs typeface="Times New Roman" pitchFamily="18" charset="0"/>
                  </a:rPr>
                  <a:t>SuperframeID</a:t>
                </a:r>
                <a:r>
                  <a:rPr kumimoji="1" lang="en-US" altLang="ko-KR" sz="2000" dirty="0" smtClean="0">
                    <a:ea typeface="굴림" pitchFamily="50" charset="-127"/>
                    <a:cs typeface="Times New Roman" pitchFamily="18" charset="0"/>
                  </a:rPr>
                  <a:t>, </a:t>
                </a:r>
                <a:r>
                  <a:rPr kumimoji="1" lang="en-US" altLang="ko-KR" sz="2000" dirty="0" err="1" smtClean="0">
                    <a:ea typeface="굴림" pitchFamily="50" charset="-127"/>
                    <a:cs typeface="Times New Roman" pitchFamily="18" charset="0"/>
                  </a:rPr>
                  <a:t>SlotID</a:t>
                </a:r>
                <a:r>
                  <a:rPr kumimoji="1" lang="en-US" altLang="ko-KR" sz="2000" dirty="0" smtClean="0">
                    <a:ea typeface="굴림" pitchFamily="50" charset="-127"/>
                    <a:cs typeface="Times New Roman" pitchFamily="18" charset="0"/>
                  </a:rPr>
                  <a:t> : location of a DSME-GTS slot</a:t>
                </a:r>
              </a:p>
            </p:txBody>
          </p:sp>
        </mc:Choice>
        <mc:Fallback xmlns="">
          <p:sp>
            <p:nvSpPr>
              <p:cNvPr id="15" name="TextBox 23"/>
              <p:cNvSpPr txBox="1">
                <a:spLocks noRot="1" noChangeAspect="1" noMove="1" noResize="1" noEditPoints="1" noAdjustHandles="1" noChangeArrowheads="1" noChangeShapeType="1" noTextEdit="1"/>
              </p:cNvSpPr>
              <p:nvPr/>
            </p:nvSpPr>
            <p:spPr bwMode="auto">
              <a:xfrm>
                <a:off x="955138" y="1853331"/>
                <a:ext cx="7336343" cy="1367810"/>
              </a:xfrm>
              <a:prstGeom prst="rect">
                <a:avLst/>
              </a:prstGeom>
              <a:blipFill rotWithShape="1">
                <a:blip r:embed="rId4"/>
                <a:stretch>
                  <a:fillRect l="-748" t="-2232" b="-401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ko-KR" altLang="en-US">
                    <a:noFill/>
                  </a:rPr>
                  <a:t> </a:t>
                </a:r>
              </a:p>
            </p:txBody>
          </p:sp>
        </mc:Fallback>
      </mc:AlternateContent>
      <p:sp>
        <p:nvSpPr>
          <p:cNvPr id="16" name="TextBox 23"/>
          <p:cNvSpPr txBox="1">
            <a:spLocks noChangeArrowheads="1"/>
          </p:cNvSpPr>
          <p:nvPr/>
        </p:nvSpPr>
        <p:spPr bwMode="auto">
          <a:xfrm>
            <a:off x="3959456" y="3746147"/>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
        <p:nvSpPr>
          <p:cNvPr id="7" name="TextBox 6"/>
          <p:cNvSpPr txBox="1"/>
          <p:nvPr/>
        </p:nvSpPr>
        <p:spPr>
          <a:xfrm>
            <a:off x="4228650" y="3384424"/>
            <a:ext cx="4378122" cy="276999"/>
          </a:xfrm>
          <a:prstGeom prst="rect">
            <a:avLst/>
          </a:prstGeom>
          <a:noFill/>
        </p:spPr>
        <p:txBody>
          <a:bodyPr wrap="none" rtlCol="0">
            <a:spAutoFit/>
          </a:bodyPr>
          <a:lstStyle/>
          <a:p>
            <a:r>
              <a:rPr lang="en-US" altLang="ko-KR" dirty="0" smtClean="0"/>
              <a:t>DSME-GTS slot description : (</a:t>
            </a:r>
            <a:r>
              <a:rPr lang="en-US" altLang="ko-KR" i="1" dirty="0" smtClean="0"/>
              <a:t>AO</a:t>
            </a:r>
            <a:r>
              <a:rPr lang="en-US" altLang="ko-KR" dirty="0" smtClean="0"/>
              <a:t>, </a:t>
            </a:r>
            <a:r>
              <a:rPr lang="en-US" altLang="ko-KR" i="1" dirty="0" smtClean="0"/>
              <a:t>BI</a:t>
            </a:r>
            <a:r>
              <a:rPr lang="en-US" altLang="ko-KR" dirty="0" smtClean="0"/>
              <a:t> index, </a:t>
            </a:r>
            <a:r>
              <a:rPr lang="en-US" altLang="ko-KR" dirty="0" err="1" smtClean="0"/>
              <a:t>SuperframeID</a:t>
            </a:r>
            <a:r>
              <a:rPr lang="en-US" altLang="ko-KR" dirty="0" smtClean="0"/>
              <a:t>, </a:t>
            </a:r>
            <a:r>
              <a:rPr lang="en-US" altLang="ko-KR" dirty="0" err="1" smtClean="0"/>
              <a:t>SlotID</a:t>
            </a:r>
            <a:r>
              <a:rPr lang="en-US" altLang="ko-KR" dirty="0" smtClean="0"/>
              <a:t>)</a:t>
            </a:r>
            <a:endParaRPr lang="ko-KR"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Extended DSME for TG4k</a:t>
            </a:r>
            <a:endParaRPr lang="en-US" altLang="ko-KR" sz="3200" b="1" dirty="0">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17</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296525" y="2024257"/>
            <a:ext cx="846094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In a DSME enabled PAN, </a:t>
            </a:r>
            <a:r>
              <a:rPr kumimoji="1" lang="en-US" altLang="ko-KR" sz="2000" dirty="0">
                <a:ea typeface="굴림" pitchFamily="50" charset="-127"/>
                <a:cs typeface="Times New Roman" pitchFamily="18" charset="0"/>
              </a:rPr>
              <a:t>h</a:t>
            </a:r>
            <a:r>
              <a:rPr kumimoji="1" lang="en-US" altLang="ko-KR" sz="2000" dirty="0" smtClean="0">
                <a:ea typeface="굴림" pitchFamily="50" charset="-127"/>
                <a:cs typeface="Times New Roman" pitchFamily="18" charset="0"/>
              </a:rPr>
              <a:t>opping sequence list is determined by Hopping </a:t>
            </a:r>
            <a:r>
              <a:rPr kumimoji="1" lang="en-US" altLang="ko-KR" sz="2000" dirty="0">
                <a:ea typeface="굴림" pitchFamily="50" charset="-127"/>
                <a:cs typeface="Times New Roman" pitchFamily="18" charset="0"/>
              </a:rPr>
              <a:t>S</a:t>
            </a:r>
            <a:r>
              <a:rPr kumimoji="1" lang="en-US" altLang="ko-KR" sz="2000" dirty="0" smtClean="0">
                <a:ea typeface="굴림" pitchFamily="50" charset="-127"/>
                <a:cs typeface="Times New Roman" pitchFamily="18" charset="0"/>
              </a:rPr>
              <a:t>equence ID. </a:t>
            </a:r>
          </a:p>
          <a:p>
            <a:pPr eaLnBrk="1" hangingPunct="1">
              <a:spcAft>
                <a:spcPts val="1200"/>
              </a:spcAft>
              <a:buFontTx/>
              <a:buChar char="-"/>
            </a:pPr>
            <a:r>
              <a:rPr kumimoji="1" lang="en-US" altLang="ko-KR" sz="2000" dirty="0" smtClean="0">
                <a:ea typeface="굴림" pitchFamily="50" charset="-127"/>
                <a:cs typeface="Times New Roman" pitchFamily="18" charset="0"/>
              </a:rPr>
              <a:t>When </a:t>
            </a:r>
            <a:r>
              <a:rPr kumimoji="1" lang="en-US" altLang="ko-KR" sz="2000" dirty="0">
                <a:ea typeface="굴림" pitchFamily="50" charset="-127"/>
                <a:cs typeface="Times New Roman" pitchFamily="18" charset="0"/>
              </a:rPr>
              <a:t>H</a:t>
            </a:r>
            <a:r>
              <a:rPr kumimoji="1" lang="en-US" altLang="ko-KR" sz="2000" dirty="0" smtClean="0">
                <a:ea typeface="굴림" pitchFamily="50" charset="-127"/>
                <a:cs typeface="Times New Roman" pitchFamily="18" charset="0"/>
              </a:rPr>
              <a:t>opping Sequence ID is one, DSME-Association response contains channel hopping sequence list. This may decrease association success probability. </a:t>
            </a:r>
          </a:p>
          <a:p>
            <a:pPr marL="0" indent="0" eaLnBrk="1" hangingPunct="1">
              <a:spcAft>
                <a:spcPts val="1200"/>
              </a:spcAft>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smtClean="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a:ea typeface="굴림" pitchFamily="50" charset="-127"/>
              <a:cs typeface="Times New Roman" pitchFamily="18" charset="0"/>
            </a:endParaRPr>
          </a:p>
        </p:txBody>
      </p:sp>
      <p:sp>
        <p:nvSpPr>
          <p:cNvPr id="10" name="TextBox 23"/>
          <p:cNvSpPr txBox="1">
            <a:spLocks noChangeArrowheads="1"/>
          </p:cNvSpPr>
          <p:nvPr/>
        </p:nvSpPr>
        <p:spPr bwMode="auto">
          <a:xfrm>
            <a:off x="881062" y="1178750"/>
            <a:ext cx="7471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IV</a:t>
            </a:r>
            <a:r>
              <a:rPr kumimoji="1" lang="en-US" altLang="ko-KR" sz="2000" b="1" dirty="0" smtClean="0">
                <a:solidFill>
                  <a:srgbClr val="0000FF"/>
                </a:solidFill>
                <a:ea typeface="굴림" pitchFamily="50" charset="-127"/>
                <a:cs typeface="Times New Roman" pitchFamily="18" charset="0"/>
              </a:rPr>
              <a:t>: Hopping </a:t>
            </a:r>
            <a:r>
              <a:rPr kumimoji="1" lang="en-US" altLang="ko-KR" sz="2000" b="1" dirty="0">
                <a:solidFill>
                  <a:srgbClr val="0000FF"/>
                </a:solidFill>
                <a:ea typeface="굴림" pitchFamily="50" charset="-127"/>
                <a:cs typeface="Times New Roman" pitchFamily="18" charset="0"/>
              </a:rPr>
              <a:t>s</a:t>
            </a:r>
            <a:r>
              <a:rPr kumimoji="1" lang="en-US" altLang="ko-KR" sz="2000" b="1" dirty="0" smtClean="0">
                <a:solidFill>
                  <a:srgbClr val="0000FF"/>
                </a:solidFill>
                <a:ea typeface="굴림" pitchFamily="50" charset="-127"/>
                <a:cs typeface="Times New Roman" pitchFamily="18" charset="0"/>
              </a:rPr>
              <a:t>equence management</a:t>
            </a:r>
            <a:endParaRPr kumimoji="1" lang="en-US" altLang="ko-KR" sz="2000" b="1" dirty="0">
              <a:solidFill>
                <a:srgbClr val="0000FF"/>
              </a:solidFill>
              <a:ea typeface="굴림" pitchFamily="50" charset="-127"/>
              <a:cs typeface="Times New Roman" pitchFamily="18" charset="0"/>
            </a:endParaRPr>
          </a:p>
        </p:txBody>
      </p:sp>
      <p:graphicFrame>
        <p:nvGraphicFramePr>
          <p:cNvPr id="4" name="표 3"/>
          <p:cNvGraphicFramePr>
            <a:graphicFrameLocks noGrp="1"/>
          </p:cNvGraphicFramePr>
          <p:nvPr>
            <p:extLst>
              <p:ext uri="{D42A27DB-BD31-4B8C-83A1-F6EECF244321}">
                <p14:modId xmlns:p14="http://schemas.microsoft.com/office/powerpoint/2010/main" val="3291005026"/>
              </p:ext>
            </p:extLst>
          </p:nvPr>
        </p:nvGraphicFramePr>
        <p:xfrm>
          <a:off x="2378135" y="4104075"/>
          <a:ext cx="4477212" cy="1600200"/>
        </p:xfrm>
        <a:graphic>
          <a:graphicData uri="http://schemas.openxmlformats.org/drawingml/2006/table">
            <a:tbl>
              <a:tblPr firstRow="1" bandRow="1">
                <a:tableStyleId>{5C22544A-7EE6-4342-B048-85BDC9FD1C3A}</a:tableStyleId>
              </a:tblPr>
              <a:tblGrid>
                <a:gridCol w="1236851"/>
                <a:gridCol w="3240361"/>
              </a:tblGrid>
              <a:tr h="370840">
                <a:tc>
                  <a:txBody>
                    <a:bodyPr/>
                    <a:lstStyle/>
                    <a:p>
                      <a:pPr algn="ctr" latinLnBrk="1"/>
                      <a:r>
                        <a:rPr lang="en-US" altLang="ko-KR" sz="1300" b="1" dirty="0" smtClean="0">
                          <a:solidFill>
                            <a:schemeClr val="tx1"/>
                          </a:solidFill>
                          <a:latin typeface="+mn-lt"/>
                        </a:rPr>
                        <a:t>Hopping</a:t>
                      </a:r>
                    </a:p>
                    <a:p>
                      <a:pPr algn="ctr" latinLnBrk="1"/>
                      <a:r>
                        <a:rPr lang="en-US" altLang="ko-KR" sz="1300" b="1" dirty="0" smtClean="0">
                          <a:solidFill>
                            <a:schemeClr val="tx1"/>
                          </a:solidFill>
                          <a:latin typeface="+mn-lt"/>
                        </a:rPr>
                        <a:t>Sequence ID</a:t>
                      </a:r>
                      <a:endParaRPr lang="ko-KR" altLang="en-US" sz="13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latinLnBrk="1"/>
                      <a:r>
                        <a:rPr lang="en-US" altLang="ko-KR" sz="1300" b="1" dirty="0" smtClean="0">
                          <a:solidFill>
                            <a:schemeClr val="tx1"/>
                          </a:solidFill>
                          <a:latin typeface="+mn-lt"/>
                        </a:rPr>
                        <a:t>Description</a:t>
                      </a:r>
                      <a:endParaRPr lang="ko-KR" altLang="en-US" sz="13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0840">
                <a:tc>
                  <a:txBody>
                    <a:bodyPr/>
                    <a:lstStyle/>
                    <a:p>
                      <a:pPr algn="ctr" latinLnBrk="1"/>
                      <a:r>
                        <a:rPr lang="en-US" altLang="ko-KR" sz="1200" b="0" dirty="0" smtClean="0">
                          <a:solidFill>
                            <a:schemeClr val="tx1"/>
                          </a:solidFill>
                          <a:latin typeface="+mn-lt"/>
                        </a:rPr>
                        <a:t>0x00</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200" b="0" dirty="0" smtClean="0">
                          <a:solidFill>
                            <a:schemeClr val="tx1"/>
                          </a:solidFill>
                          <a:latin typeface="+mn-lt"/>
                        </a:rPr>
                        <a:t>a default hopping sequence</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200" b="0" dirty="0" smtClean="0">
                          <a:solidFill>
                            <a:schemeClr val="tx1"/>
                          </a:solidFill>
                          <a:latin typeface="+mn-lt"/>
                        </a:rPr>
                        <a:t>0x01</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200" b="0" dirty="0" smtClean="0">
                          <a:solidFill>
                            <a:schemeClr val="tx1"/>
                          </a:solidFill>
                          <a:latin typeface="+mn-lt"/>
                        </a:rPr>
                        <a:t>a hopping sequence generated</a:t>
                      </a:r>
                      <a:r>
                        <a:rPr lang="en-US" altLang="ko-KR" sz="1200" b="0" baseline="0" dirty="0" smtClean="0">
                          <a:solidFill>
                            <a:schemeClr val="tx1"/>
                          </a:solidFill>
                          <a:latin typeface="+mn-lt"/>
                        </a:rPr>
                        <a:t> by </a:t>
                      </a:r>
                      <a:r>
                        <a:rPr lang="en-US" altLang="ko-KR" sz="1200" b="0" baseline="0" dirty="0" err="1" smtClean="0">
                          <a:solidFill>
                            <a:schemeClr val="tx1"/>
                          </a:solidFill>
                          <a:latin typeface="+mn-lt"/>
                        </a:rPr>
                        <a:t>PANCoord</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200" b="0" dirty="0" smtClean="0">
                          <a:solidFill>
                            <a:schemeClr val="tx1"/>
                          </a:solidFill>
                          <a:latin typeface="+mn-lt"/>
                        </a:rPr>
                        <a:t>0x02-0x0f</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200" b="0" dirty="0" smtClean="0">
                          <a:solidFill>
                            <a:schemeClr val="tx1"/>
                          </a:solidFill>
                          <a:latin typeface="+mn-lt"/>
                        </a:rPr>
                        <a:t>a hopping sequence set by higher layer</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564235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Extended DSME for TG4k</a:t>
            </a:r>
            <a:endParaRPr lang="en-US" altLang="ko-KR" sz="3200" b="1" dirty="0">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18</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296525" y="1781813"/>
            <a:ext cx="846094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a:ea typeface="굴림" pitchFamily="50" charset="-127"/>
                <a:cs typeface="Times New Roman" pitchFamily="18" charset="0"/>
              </a:rPr>
              <a:t>C</a:t>
            </a:r>
            <a:r>
              <a:rPr kumimoji="1" lang="en-US" altLang="ko-KR" sz="2000" dirty="0" smtClean="0">
                <a:ea typeface="굴림" pitchFamily="50" charset="-127"/>
                <a:cs typeface="Times New Roman" pitchFamily="18" charset="0"/>
              </a:rPr>
              <a:t>hannel hopping sequence list is included in the next enhanced beacon when association request </a:t>
            </a:r>
            <a:r>
              <a:rPr kumimoji="1" lang="en-US" altLang="ko-KR" sz="2000" smtClean="0">
                <a:ea typeface="굴림" pitchFamily="50" charset="-127"/>
                <a:cs typeface="Times New Roman" pitchFamily="18" charset="0"/>
              </a:rPr>
              <a:t>command is </a:t>
            </a:r>
            <a:r>
              <a:rPr kumimoji="1" lang="en-US" altLang="ko-KR" sz="2000" dirty="0" smtClean="0">
                <a:ea typeface="굴림" pitchFamily="50" charset="-127"/>
                <a:cs typeface="Times New Roman" pitchFamily="18" charset="0"/>
              </a:rPr>
              <a:t>received.</a:t>
            </a: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a:ea typeface="굴림" pitchFamily="50" charset="-127"/>
              <a:cs typeface="Times New Roman" pitchFamily="18" charset="0"/>
            </a:endParaRPr>
          </a:p>
        </p:txBody>
      </p:sp>
      <p:sp>
        <p:nvSpPr>
          <p:cNvPr id="10" name="TextBox 23"/>
          <p:cNvSpPr txBox="1">
            <a:spLocks noChangeArrowheads="1"/>
          </p:cNvSpPr>
          <p:nvPr/>
        </p:nvSpPr>
        <p:spPr bwMode="auto">
          <a:xfrm>
            <a:off x="881062" y="1178750"/>
            <a:ext cx="7471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IV</a:t>
            </a:r>
            <a:r>
              <a:rPr kumimoji="1" lang="en-US" altLang="ko-KR" sz="2000" b="1" dirty="0" smtClean="0">
                <a:solidFill>
                  <a:srgbClr val="0000FF"/>
                </a:solidFill>
                <a:ea typeface="굴림" pitchFamily="50" charset="-127"/>
                <a:cs typeface="Times New Roman" pitchFamily="18" charset="0"/>
              </a:rPr>
              <a:t>: Hopping </a:t>
            </a:r>
            <a:r>
              <a:rPr kumimoji="1" lang="en-US" altLang="ko-KR" sz="2000" b="1" dirty="0">
                <a:solidFill>
                  <a:srgbClr val="0000FF"/>
                </a:solidFill>
                <a:ea typeface="굴림" pitchFamily="50" charset="-127"/>
                <a:cs typeface="Times New Roman" pitchFamily="18" charset="0"/>
              </a:rPr>
              <a:t>s</a:t>
            </a:r>
            <a:r>
              <a:rPr kumimoji="1" lang="en-US" altLang="ko-KR" sz="2000" b="1" dirty="0" smtClean="0">
                <a:solidFill>
                  <a:srgbClr val="0000FF"/>
                </a:solidFill>
                <a:ea typeface="굴림" pitchFamily="50" charset="-127"/>
                <a:cs typeface="Times New Roman" pitchFamily="18" charset="0"/>
              </a:rPr>
              <a:t>equence management</a:t>
            </a:r>
            <a:endParaRPr kumimoji="1" lang="en-US" altLang="ko-KR" sz="2000" b="1" dirty="0">
              <a:solidFill>
                <a:srgbClr val="0000FF"/>
              </a:solidFill>
              <a:ea typeface="굴림" pitchFamily="50" charset="-127"/>
              <a:cs typeface="Times New Roman" pitchFamily="18" charset="0"/>
            </a:endParaRP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637" y="3068960"/>
            <a:ext cx="7540715" cy="2713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62242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B088DB56-FA53-4FAB-BC9A-999654580002}" type="slidenum">
              <a:rPr lang="en-US" altLang="ko-KR" smtClean="0"/>
              <a:pPr/>
              <a:t>19</a:t>
            </a:fld>
            <a:endParaRPr lang="en-US" altLang="ko-KR" smtClean="0"/>
          </a:p>
        </p:txBody>
      </p:sp>
      <p:sp>
        <p:nvSpPr>
          <p:cNvPr id="2974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9746"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3"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smtClean="0">
                <a:ea typeface="굴림" pitchFamily="50" charset="-127"/>
              </a:rPr>
              <a:t>Summary of </a:t>
            </a:r>
            <a:r>
              <a:rPr lang="en-US" altLang="ko-KR" sz="2800" b="1" dirty="0">
                <a:ea typeface="굴림" pitchFamily="50" charset="-127"/>
              </a:rPr>
              <a:t>e</a:t>
            </a:r>
            <a:r>
              <a:rPr lang="en-US" altLang="ko-KR" sz="2800" b="1" dirty="0" smtClean="0">
                <a:ea typeface="굴림" pitchFamily="50" charset="-127"/>
              </a:rPr>
              <a:t>xtended DSME</a:t>
            </a:r>
            <a:endParaRPr lang="en-US" altLang="ko-KR" sz="3200" b="1" dirty="0">
              <a:solidFill>
                <a:schemeClr val="tx2"/>
              </a:solidFill>
              <a:ea typeface="굴림" pitchFamily="50" charset="-127"/>
            </a:endParaRPr>
          </a:p>
        </p:txBody>
      </p:sp>
      <p:sp>
        <p:nvSpPr>
          <p:cNvPr id="15" name="TextBox 23"/>
          <p:cNvSpPr txBox="1">
            <a:spLocks noChangeArrowheads="1"/>
          </p:cNvSpPr>
          <p:nvPr/>
        </p:nvSpPr>
        <p:spPr bwMode="auto">
          <a:xfrm>
            <a:off x="955138" y="1223755"/>
            <a:ext cx="7336343"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To support large number of endpoint devices and enhance device life-time, the followings are proposed:</a:t>
            </a:r>
          </a:p>
          <a:p>
            <a:pPr marL="914400" lvl="1" indent="-457200" eaLnBrk="1" hangingPunct="1">
              <a:spcAft>
                <a:spcPts val="0"/>
              </a:spcAft>
              <a:buFont typeface="+mj-lt"/>
              <a:buAutoNum type="arabicPeriod"/>
            </a:pPr>
            <a:r>
              <a:rPr kumimoji="1" lang="en-US" altLang="ko-KR" sz="2000" dirty="0" smtClean="0">
                <a:ea typeface="굴림" pitchFamily="50" charset="-127"/>
                <a:cs typeface="Times New Roman" pitchFamily="18" charset="0"/>
              </a:rPr>
              <a:t>Extending the concept of </a:t>
            </a:r>
            <a:r>
              <a:rPr kumimoji="1" lang="en-US" altLang="ko-KR" sz="2000" i="1" dirty="0" smtClean="0">
                <a:ea typeface="굴림" pitchFamily="50" charset="-127"/>
                <a:cs typeface="Times New Roman" pitchFamily="18" charset="0"/>
              </a:rPr>
              <a:t>MO</a:t>
            </a:r>
            <a:r>
              <a:rPr kumimoji="1" lang="en-US" altLang="ko-KR" sz="2000" dirty="0" smtClean="0">
                <a:ea typeface="굴림" pitchFamily="50" charset="-127"/>
                <a:cs typeface="Times New Roman" pitchFamily="18" charset="0"/>
              </a:rPr>
              <a:t>: </a:t>
            </a:r>
          </a:p>
          <a:p>
            <a:pPr marL="857250" lvl="2" indent="0" eaLnBrk="1" hangingPunct="1">
              <a:spcAft>
                <a:spcPts val="1200"/>
              </a:spcAft>
            </a:pPr>
            <a:r>
              <a:rPr kumimoji="1" lang="en-US" altLang="ko-KR" sz="2000" dirty="0" smtClean="0">
                <a:ea typeface="굴림" pitchFamily="50" charset="-127"/>
                <a:cs typeface="Times New Roman" pitchFamily="18" charset="0"/>
              </a:rPr>
              <a:t>support of longer periodic monitoring services</a:t>
            </a:r>
          </a:p>
          <a:p>
            <a:pPr marL="914400" lvl="1" indent="-457200" eaLnBrk="1" hangingPunct="1">
              <a:spcAft>
                <a:spcPts val="0"/>
              </a:spcAft>
              <a:buFont typeface="+mj-lt"/>
              <a:buAutoNum type="arabicPeriod"/>
            </a:pPr>
            <a:r>
              <a:rPr kumimoji="1" lang="en-US" altLang="ko-KR" sz="2000" dirty="0" smtClean="0">
                <a:ea typeface="굴림" pitchFamily="50" charset="-127"/>
                <a:cs typeface="Times New Roman" pitchFamily="18" charset="0"/>
              </a:rPr>
              <a:t>Merging association procedure and slot allocation procedure into single association procedure:</a:t>
            </a:r>
          </a:p>
          <a:p>
            <a:pPr marL="1200150" lvl="2" indent="-342900" eaLnBrk="1" hangingPunct="1">
              <a:spcAft>
                <a:spcPts val="1200"/>
              </a:spcAft>
              <a:buFont typeface="Arial" pitchFamily="34" charset="0"/>
              <a:buChar char="•"/>
            </a:pPr>
            <a:r>
              <a:rPr kumimoji="1" lang="en-US" altLang="ko-KR" sz="2000" dirty="0" smtClean="0">
                <a:ea typeface="굴림" pitchFamily="50" charset="-127"/>
                <a:cs typeface="Times New Roman" pitchFamily="18" charset="0"/>
              </a:rPr>
              <a:t>decrease complexity and over-the-air signaling</a:t>
            </a:r>
          </a:p>
          <a:p>
            <a:pPr marL="1200150" lvl="2" indent="-342900" eaLnBrk="1" hangingPunct="1">
              <a:spcAft>
                <a:spcPts val="1200"/>
              </a:spcAft>
              <a:buFont typeface="Arial" pitchFamily="34" charset="0"/>
              <a:buChar char="•"/>
            </a:pPr>
            <a:r>
              <a:rPr kumimoji="1" lang="en-US" altLang="ko-KR" sz="2000" dirty="0" smtClean="0">
                <a:ea typeface="굴림" pitchFamily="50" charset="-127"/>
                <a:cs typeface="Times New Roman" pitchFamily="18" charset="0"/>
              </a:rPr>
              <a:t>share channel offset value among endpoints explicitly</a:t>
            </a:r>
          </a:p>
          <a:p>
            <a:pPr marL="914400" lvl="1" indent="-457200" eaLnBrk="1" hangingPunct="1">
              <a:spcAft>
                <a:spcPts val="1200"/>
              </a:spcAft>
              <a:buFont typeface="+mj-lt"/>
              <a:buAutoNum type="arabicPeriod"/>
            </a:pPr>
            <a:r>
              <a:rPr kumimoji="1" lang="en-US" altLang="ko-KR" sz="2000" dirty="0" smtClean="0">
                <a:ea typeface="굴림" pitchFamily="50" charset="-127"/>
                <a:cs typeface="Times New Roman" pitchFamily="18" charset="0"/>
              </a:rPr>
              <a:t>Hopping Sequence List management (for channel hopping)</a:t>
            </a:r>
          </a:p>
          <a:p>
            <a:pPr eaLnBrk="1" hangingPunct="1">
              <a:spcAft>
                <a:spcPts val="1200"/>
              </a:spcAft>
              <a:buFontTx/>
              <a:buChar char="-"/>
            </a:pPr>
            <a:r>
              <a:rPr kumimoji="1" lang="en-US" altLang="ko-KR" sz="2000" dirty="0" smtClean="0">
                <a:ea typeface="굴림" pitchFamily="50" charset="-127"/>
                <a:cs typeface="Times New Roman" pitchFamily="18" charset="0"/>
              </a:rPr>
              <a:t>By extending DSME, the followings are expected:</a:t>
            </a:r>
          </a:p>
          <a:p>
            <a:pPr marL="914400" lvl="1" indent="-457200" eaLnBrk="1" hangingPunct="1">
              <a:spcAft>
                <a:spcPts val="1200"/>
              </a:spcAft>
              <a:buFont typeface="+mj-lt"/>
              <a:buAutoNum type="arabicPeriod"/>
            </a:pPr>
            <a:r>
              <a:rPr kumimoji="1" lang="en-US" altLang="ko-KR" sz="2000" dirty="0" smtClean="0">
                <a:ea typeface="굴림" pitchFamily="50" charset="-127"/>
                <a:cs typeface="Times New Roman" pitchFamily="18" charset="0"/>
              </a:rPr>
              <a:t>Large number of supported endpoint devices (&gt;3.6 million)</a:t>
            </a:r>
          </a:p>
          <a:p>
            <a:pPr marL="914400" lvl="1" indent="-457200" eaLnBrk="1" hangingPunct="1">
              <a:spcAft>
                <a:spcPts val="1200"/>
              </a:spcAft>
              <a:buFont typeface="+mj-lt"/>
              <a:buAutoNum type="arabicPeriod"/>
            </a:pPr>
            <a:r>
              <a:rPr kumimoji="1" lang="en-US" altLang="ko-KR" sz="2000" dirty="0" smtClean="0">
                <a:ea typeface="굴림" pitchFamily="50" charset="-127"/>
                <a:cs typeface="Times New Roman" pitchFamily="18" charset="0"/>
              </a:rPr>
              <a:t>Significant increase in node device’s lifespan (&gt;20 years)</a:t>
            </a:r>
          </a:p>
        </p:txBody>
      </p:sp>
    </p:spTree>
    <p:extLst>
      <p:ext uri="{BB962C8B-B14F-4D97-AF65-F5344CB8AC3E}">
        <p14:creationId xmlns:p14="http://schemas.microsoft.com/office/powerpoint/2010/main" val="263179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793750" y="1472285"/>
            <a:ext cx="800872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lvl="1" indent="-457200">
              <a:spcBef>
                <a:spcPct val="20000"/>
              </a:spcBef>
              <a:buFont typeface="Arial" charset="0"/>
              <a:buChar char="•"/>
              <a:defRPr/>
            </a:pPr>
            <a:r>
              <a:rPr lang="en-US" altLang="ko-KR" sz="1800" dirty="0">
                <a:latin typeface="+mj-lt"/>
                <a:ea typeface="굴림" charset="-127"/>
              </a:rPr>
              <a:t>Low power consumption ( low duty cycle)</a:t>
            </a:r>
          </a:p>
          <a:p>
            <a:pPr marL="0" lvl="1">
              <a:spcBef>
                <a:spcPct val="20000"/>
              </a:spcBef>
              <a:defRPr/>
            </a:pPr>
            <a:r>
              <a:rPr lang="en-US" altLang="ko-KR" sz="1800" dirty="0">
                <a:latin typeface="+mj-lt"/>
                <a:ea typeface="굴림" charset="-127"/>
              </a:rPr>
              <a:t> </a:t>
            </a:r>
            <a:r>
              <a:rPr lang="en-US" altLang="ko-KR" sz="1800" dirty="0">
                <a:solidFill>
                  <a:srgbClr val="0066FF"/>
                </a:solidFill>
                <a:latin typeface="+mj-lt"/>
                <a:ea typeface="굴림" charset="-127"/>
              </a:rPr>
              <a:t>     - The proposed provides very low duty cycle (</a:t>
            </a:r>
            <a:r>
              <a:rPr lang="en-US" altLang="ko-KR" sz="1800" b="1" dirty="0">
                <a:solidFill>
                  <a:srgbClr val="FF0000"/>
                </a:solidFill>
                <a:latin typeface="+mj-lt"/>
                <a:ea typeface="굴림" charset="-127"/>
              </a:rPr>
              <a:t>&lt; </a:t>
            </a:r>
            <a:r>
              <a:rPr lang="en-US" altLang="ko-KR" sz="1800" b="1" dirty="0" smtClean="0">
                <a:solidFill>
                  <a:srgbClr val="FF0000"/>
                </a:solidFill>
                <a:latin typeface="+mj-lt"/>
                <a:ea typeface="굴림" charset="-127"/>
              </a:rPr>
              <a:t>0.004 %</a:t>
            </a:r>
            <a:r>
              <a:rPr lang="en-US" altLang="ko-KR" sz="1800" dirty="0" smtClean="0">
                <a:solidFill>
                  <a:srgbClr val="0066FF"/>
                </a:solidFill>
                <a:latin typeface="+mj-lt"/>
                <a:ea typeface="굴림" charset="-127"/>
              </a:rPr>
              <a:t>)</a:t>
            </a:r>
          </a:p>
          <a:p>
            <a:pPr marL="361950" lvl="1">
              <a:spcBef>
                <a:spcPct val="20000"/>
              </a:spcBef>
              <a:spcAft>
                <a:spcPts val="600"/>
              </a:spcAft>
              <a:defRPr/>
            </a:pPr>
            <a:r>
              <a:rPr lang="en-US" altLang="ko-KR" sz="1800" dirty="0">
                <a:solidFill>
                  <a:srgbClr val="0066FF"/>
                </a:solidFill>
                <a:ea typeface="굴림" charset="-127"/>
              </a:rPr>
              <a:t>- Surprisingly, endpoint device can survive </a:t>
            </a:r>
            <a:r>
              <a:rPr lang="en-US" altLang="ko-KR" sz="1800" dirty="0" smtClean="0">
                <a:solidFill>
                  <a:srgbClr val="0066FF"/>
                </a:solidFill>
                <a:ea typeface="굴림" charset="-127"/>
              </a:rPr>
              <a:t> </a:t>
            </a:r>
            <a:r>
              <a:rPr lang="en-US" altLang="ko-KR" sz="1800" b="1" dirty="0" smtClean="0">
                <a:solidFill>
                  <a:srgbClr val="FF0000"/>
                </a:solidFill>
                <a:ea typeface="굴림" charset="-127"/>
              </a:rPr>
              <a:t>&gt; 20 </a:t>
            </a:r>
            <a:r>
              <a:rPr lang="en-US" altLang="ko-KR" sz="1800" b="1" dirty="0">
                <a:solidFill>
                  <a:srgbClr val="FF0000"/>
                </a:solidFill>
                <a:ea typeface="굴림" charset="-127"/>
              </a:rPr>
              <a:t>years</a:t>
            </a:r>
            <a:r>
              <a:rPr lang="en-US" altLang="ko-KR" sz="1800" dirty="0" smtClean="0">
                <a:solidFill>
                  <a:srgbClr val="0066FF"/>
                </a:solidFill>
                <a:ea typeface="굴림" charset="-127"/>
              </a:rPr>
              <a:t>!</a:t>
            </a:r>
            <a:endParaRPr lang="en-US" altLang="ko-KR" sz="1800" dirty="0">
              <a:solidFill>
                <a:srgbClr val="0066FF"/>
              </a:solidFill>
              <a:latin typeface="+mj-lt"/>
              <a:ea typeface="굴림" charset="-127"/>
            </a:endParaRPr>
          </a:p>
          <a:p>
            <a:pPr lvl="1" indent="-457200">
              <a:spcBef>
                <a:spcPct val="20000"/>
              </a:spcBef>
              <a:buFont typeface="Arial" charset="0"/>
              <a:buChar char="•"/>
              <a:defRPr/>
            </a:pPr>
            <a:r>
              <a:rPr lang="en-US" altLang="ko-KR" sz="1800" dirty="0" smtClean="0">
                <a:latin typeface="+mj-lt"/>
                <a:ea typeface="굴림" charset="-127"/>
              </a:rPr>
              <a:t>Support </a:t>
            </a:r>
            <a:r>
              <a:rPr lang="en-US" altLang="ko-KR" sz="1800" dirty="0">
                <a:latin typeface="+mj-lt"/>
                <a:ea typeface="굴림" charset="-127"/>
              </a:rPr>
              <a:t>to scheduled and event data</a:t>
            </a:r>
          </a:p>
          <a:p>
            <a:pPr marL="0" lvl="1">
              <a:spcBef>
                <a:spcPct val="20000"/>
              </a:spcBef>
              <a:defRPr/>
            </a:pPr>
            <a:r>
              <a:rPr lang="en-US" altLang="ko-KR" sz="1800" dirty="0">
                <a:latin typeface="+mj-lt"/>
                <a:ea typeface="굴림" charset="-127"/>
              </a:rPr>
              <a:t>   </a:t>
            </a:r>
            <a:r>
              <a:rPr lang="en-US" altLang="ko-KR" sz="1800" dirty="0">
                <a:solidFill>
                  <a:srgbClr val="0066FF"/>
                </a:solidFill>
                <a:latin typeface="+mj-lt"/>
                <a:ea typeface="굴림" charset="-127"/>
              </a:rPr>
              <a:t>   - DSME delivers periodic data using DSME-GTS slot</a:t>
            </a:r>
          </a:p>
          <a:p>
            <a:pPr marL="0" lvl="1">
              <a:spcBef>
                <a:spcPct val="20000"/>
              </a:spcBef>
              <a:spcAft>
                <a:spcPts val="600"/>
              </a:spcAft>
              <a:defRPr/>
            </a:pPr>
            <a:r>
              <a:rPr lang="en-US" altLang="ko-KR" sz="1800" dirty="0">
                <a:solidFill>
                  <a:srgbClr val="0066FF"/>
                </a:solidFill>
                <a:latin typeface="+mj-lt"/>
                <a:ea typeface="굴림" charset="-127"/>
              </a:rPr>
              <a:t>      - Event data or urgent data can be delivered during </a:t>
            </a:r>
            <a:r>
              <a:rPr lang="en-US" altLang="ko-KR" sz="1800" dirty="0" smtClean="0">
                <a:solidFill>
                  <a:srgbClr val="0066FF"/>
                </a:solidFill>
                <a:latin typeface="+mj-lt"/>
                <a:ea typeface="굴림" charset="-127"/>
              </a:rPr>
              <a:t>CAP (Low system delay)</a:t>
            </a:r>
            <a:endParaRPr lang="en-US" altLang="ko-KR" sz="1800" dirty="0">
              <a:solidFill>
                <a:srgbClr val="0066FF"/>
              </a:solidFill>
              <a:latin typeface="+mj-lt"/>
              <a:ea typeface="굴림" charset="-127"/>
            </a:endParaRPr>
          </a:p>
          <a:p>
            <a:pPr lvl="1" indent="-457200">
              <a:spcBef>
                <a:spcPct val="20000"/>
              </a:spcBef>
              <a:buFont typeface="Arial" charset="0"/>
              <a:buChar char="•"/>
              <a:defRPr/>
            </a:pPr>
            <a:r>
              <a:rPr lang="en-US" altLang="ko-KR" sz="1800" dirty="0">
                <a:latin typeface="+mj-lt"/>
                <a:ea typeface="굴림" charset="-127"/>
              </a:rPr>
              <a:t>Support to large number of endpoints </a:t>
            </a:r>
            <a:r>
              <a:rPr lang="en-US" altLang="ko-KR" sz="1800" dirty="0" smtClean="0">
                <a:latin typeface="+mj-lt"/>
                <a:ea typeface="굴림" charset="-127"/>
              </a:rPr>
              <a:t>(</a:t>
            </a:r>
            <a:r>
              <a:rPr lang="en-US" altLang="ko-KR" sz="1800" dirty="0">
                <a:latin typeface="+mj-lt"/>
                <a:ea typeface="굴림" charset="-127"/>
              </a:rPr>
              <a:t>&gt;</a:t>
            </a:r>
            <a:r>
              <a:rPr lang="en-US" altLang="ko-KR" sz="1800" dirty="0" smtClean="0">
                <a:latin typeface="+mj-lt"/>
                <a:ea typeface="굴림" charset="-127"/>
              </a:rPr>
              <a:t> 1,000 devices)</a:t>
            </a:r>
            <a:endParaRPr lang="en-US" altLang="ko-KR" sz="1800" dirty="0">
              <a:latin typeface="+mj-lt"/>
              <a:ea typeface="굴림" charset="-127"/>
            </a:endParaRPr>
          </a:p>
          <a:p>
            <a:pPr marL="534988" lvl="1" indent="-534988">
              <a:spcBef>
                <a:spcPct val="20000"/>
              </a:spcBef>
              <a:defRPr/>
            </a:pPr>
            <a:r>
              <a:rPr lang="en-US" altLang="ko-KR" sz="1800" dirty="0">
                <a:latin typeface="+mj-lt"/>
                <a:ea typeface="굴림" charset="-127"/>
              </a:rPr>
              <a:t> </a:t>
            </a:r>
            <a:r>
              <a:rPr lang="en-US" altLang="ko-KR" sz="1800" dirty="0">
                <a:solidFill>
                  <a:srgbClr val="0066FF"/>
                </a:solidFill>
                <a:latin typeface="+mj-lt"/>
                <a:ea typeface="굴림" charset="-127"/>
              </a:rPr>
              <a:t>     - Enhanced GTS management can </a:t>
            </a:r>
            <a:r>
              <a:rPr lang="en-US" altLang="ko-KR" sz="1800" dirty="0" smtClean="0">
                <a:solidFill>
                  <a:srgbClr val="0066FF"/>
                </a:solidFill>
                <a:latin typeface="+mj-lt"/>
                <a:ea typeface="굴림" charset="-127"/>
              </a:rPr>
              <a:t>support &gt; 1,000 </a:t>
            </a:r>
            <a:r>
              <a:rPr lang="en-US" altLang="ko-KR" sz="1800" dirty="0">
                <a:solidFill>
                  <a:srgbClr val="0066FF"/>
                </a:solidFill>
                <a:latin typeface="+mj-lt"/>
                <a:ea typeface="굴림" charset="-127"/>
              </a:rPr>
              <a:t>devices. </a:t>
            </a:r>
            <a:endParaRPr lang="en-US" altLang="ko-KR" sz="1800" dirty="0" smtClean="0">
              <a:solidFill>
                <a:srgbClr val="0066FF"/>
              </a:solidFill>
              <a:latin typeface="+mj-lt"/>
              <a:ea typeface="굴림" charset="-127"/>
            </a:endParaRPr>
          </a:p>
          <a:p>
            <a:pPr marL="992188" lvl="2" indent="-534988">
              <a:spcBef>
                <a:spcPct val="20000"/>
              </a:spcBef>
              <a:spcAft>
                <a:spcPts val="600"/>
              </a:spcAft>
              <a:defRPr/>
            </a:pPr>
            <a:r>
              <a:rPr lang="en-US" altLang="ko-KR" sz="1800" dirty="0" smtClean="0">
                <a:solidFill>
                  <a:srgbClr val="0066FF"/>
                </a:solidFill>
                <a:latin typeface="+mj-lt"/>
                <a:ea typeface="굴림" charset="-127"/>
              </a:rPr>
              <a:t>Example</a:t>
            </a:r>
            <a:r>
              <a:rPr lang="en-US" altLang="ko-KR" sz="1800" dirty="0">
                <a:solidFill>
                  <a:srgbClr val="0066FF"/>
                </a:solidFill>
                <a:latin typeface="+mj-lt"/>
                <a:ea typeface="굴림" charset="-127"/>
              </a:rPr>
              <a:t>)</a:t>
            </a:r>
            <a:r>
              <a:rPr lang="en-US" altLang="ko-KR" sz="1800" dirty="0" smtClean="0">
                <a:solidFill>
                  <a:srgbClr val="0066FF"/>
                </a:solidFill>
                <a:latin typeface="+mj-lt"/>
                <a:ea typeface="굴림" charset="-127"/>
              </a:rPr>
              <a:t> </a:t>
            </a:r>
            <a:r>
              <a:rPr lang="en-US" altLang="ko-KR" sz="1800" dirty="0">
                <a:solidFill>
                  <a:srgbClr val="0066FF"/>
                </a:solidFill>
                <a:latin typeface="+mj-lt"/>
                <a:ea typeface="굴림" charset="-127"/>
              </a:rPr>
              <a:t>BO(14), </a:t>
            </a:r>
            <a:r>
              <a:rPr lang="en-US" altLang="ko-KR" sz="1800" dirty="0" smtClean="0">
                <a:solidFill>
                  <a:srgbClr val="0066FF"/>
                </a:solidFill>
                <a:latin typeface="+mj-lt"/>
                <a:ea typeface="굴림" charset="-127"/>
              </a:rPr>
              <a:t>MO(22), SO(3</a:t>
            </a:r>
            <a:r>
              <a:rPr lang="en-US" altLang="ko-KR" sz="1800" dirty="0">
                <a:solidFill>
                  <a:srgbClr val="0066FF"/>
                </a:solidFill>
                <a:latin typeface="+mj-lt"/>
                <a:ea typeface="굴림" charset="-127"/>
              </a:rPr>
              <a:t>) =&gt; </a:t>
            </a:r>
            <a:r>
              <a:rPr lang="en-US" altLang="ko-KR" sz="1800" dirty="0" smtClean="0">
                <a:solidFill>
                  <a:srgbClr val="0066FF"/>
                </a:solidFill>
                <a:latin typeface="+mj-lt"/>
                <a:ea typeface="굴림" charset="-127"/>
              </a:rPr>
              <a:t>supports </a:t>
            </a:r>
            <a:r>
              <a:rPr lang="en-US" altLang="ko-KR" sz="1800" b="1" dirty="0" smtClean="0">
                <a:solidFill>
                  <a:srgbClr val="FF0000"/>
                </a:solidFill>
                <a:latin typeface="+mj-lt"/>
                <a:ea typeface="굴림" charset="-127"/>
              </a:rPr>
              <a:t>more than 3.6 million devices</a:t>
            </a:r>
            <a:endParaRPr lang="en-US" altLang="ko-KR" sz="1800" b="1" dirty="0">
              <a:solidFill>
                <a:srgbClr val="FF0000"/>
              </a:solidFill>
              <a:latin typeface="+mj-lt"/>
              <a:ea typeface="굴림" charset="-127"/>
            </a:endParaRPr>
          </a:p>
          <a:p>
            <a:pPr lvl="1" indent="-457200">
              <a:spcBef>
                <a:spcPct val="20000"/>
              </a:spcBef>
              <a:buFont typeface="Arial" charset="0"/>
              <a:buChar char="•"/>
              <a:defRPr/>
            </a:pPr>
            <a:r>
              <a:rPr lang="en-US" altLang="ko-KR" sz="1800" dirty="0">
                <a:latin typeface="+mj-lt"/>
                <a:ea typeface="굴림" charset="-127"/>
              </a:rPr>
              <a:t>Reliability during very long time ( &gt; 20yrs</a:t>
            </a:r>
            <a:r>
              <a:rPr lang="en-US" altLang="ko-KR" sz="1800" dirty="0" smtClean="0">
                <a:latin typeface="+mj-lt"/>
                <a:ea typeface="굴림" charset="-127"/>
              </a:rPr>
              <a:t>)</a:t>
            </a:r>
            <a:endParaRPr lang="en-US" altLang="ko-KR" sz="1800" dirty="0">
              <a:solidFill>
                <a:srgbClr val="0066FF"/>
              </a:solidFill>
              <a:latin typeface="+mj-lt"/>
              <a:ea typeface="굴림" charset="-127"/>
            </a:endParaRPr>
          </a:p>
          <a:p>
            <a:pPr marL="0" lvl="1">
              <a:spcBef>
                <a:spcPct val="20000"/>
              </a:spcBef>
              <a:defRPr/>
            </a:pPr>
            <a:r>
              <a:rPr lang="en-US" altLang="ko-KR" sz="1800" dirty="0">
                <a:solidFill>
                  <a:srgbClr val="0066FF"/>
                </a:solidFill>
                <a:latin typeface="+mj-lt"/>
                <a:ea typeface="굴림" charset="-127"/>
              </a:rPr>
              <a:t>      - Channel diversity </a:t>
            </a:r>
            <a:r>
              <a:rPr lang="en-US" altLang="ko-KR" sz="1800" dirty="0" smtClean="0">
                <a:solidFill>
                  <a:srgbClr val="0066FF"/>
                </a:solidFill>
                <a:latin typeface="+mj-lt"/>
                <a:ea typeface="굴림" charset="-127"/>
              </a:rPr>
              <a:t>(channel hopping/adaptation</a:t>
            </a:r>
            <a:r>
              <a:rPr lang="en-US" altLang="ko-KR" sz="1800" dirty="0">
                <a:solidFill>
                  <a:srgbClr val="0066FF"/>
                </a:solidFill>
                <a:latin typeface="+mj-lt"/>
                <a:ea typeface="굴림" charset="-127"/>
              </a:rPr>
              <a:t>) enhances RF reliability</a:t>
            </a:r>
            <a:r>
              <a:rPr lang="en-US" altLang="ko-KR" sz="1800" dirty="0" smtClean="0">
                <a:solidFill>
                  <a:srgbClr val="0066FF"/>
                </a:solidFill>
                <a:latin typeface="+mj-lt"/>
                <a:ea typeface="굴림" charset="-127"/>
              </a:rPr>
              <a:t>.</a:t>
            </a:r>
            <a:endParaRPr lang="en-US" altLang="ko-KR" sz="1800" dirty="0">
              <a:solidFill>
                <a:srgbClr val="0066FF"/>
              </a:solidFill>
              <a:latin typeface="+mj-lt"/>
              <a:ea typeface="굴림" charset="-127"/>
            </a:endParaRPr>
          </a:p>
        </p:txBody>
      </p:sp>
      <p:sp>
        <p:nvSpPr>
          <p:cNvPr id="15363" name="Rectangle 2"/>
          <p:cNvSpPr txBox="1">
            <a:spLocks noChangeArrowheads="1"/>
          </p:cNvSpPr>
          <p:nvPr/>
        </p:nvSpPr>
        <p:spPr bwMode="auto">
          <a:xfrm>
            <a:off x="476545"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smtClean="0">
                <a:ea typeface="굴림" pitchFamily="50" charset="-127"/>
              </a:rPr>
              <a:t>Issues (DCN 15-11-359-04-004k)</a:t>
            </a:r>
            <a:endParaRPr lang="en-US" altLang="ko-KR" sz="3200" b="1" dirty="0">
              <a:solidFill>
                <a:schemeClr val="tx2"/>
              </a:solidFill>
              <a:ea typeface="굴림" pitchFamily="50" charset="-127"/>
            </a:endParaRPr>
          </a:p>
        </p:txBody>
      </p:sp>
      <p:sp>
        <p:nvSpPr>
          <p:cNvPr id="15364"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5365"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1CC2A2DA-F83F-463C-AA70-6259802FDDCA}" type="slidenum">
              <a:rPr lang="en-US" altLang="ko-KR" smtClean="0"/>
              <a:pPr/>
              <a:t>2</a:t>
            </a:fld>
            <a:endParaRPr lang="en-US" altLang="ko-KR" smtClean="0"/>
          </a:p>
        </p:txBody>
      </p:sp>
      <p:sp>
        <p:nvSpPr>
          <p:cNvPr id="15366"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txBox="1">
            <a:spLocks noChangeArrowheads="1"/>
          </p:cNvSpPr>
          <p:nvPr/>
        </p:nvSpPr>
        <p:spPr bwMode="auto">
          <a:xfrm>
            <a:off x="431540" y="685800"/>
            <a:ext cx="857744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smtClean="0">
                <a:ea typeface="굴림" pitchFamily="50" charset="-127"/>
              </a:rPr>
              <a:t>IEEE802.15.4-2006 Beacon-enabled PAN: </a:t>
            </a:r>
            <a:r>
              <a:rPr lang="en-US" altLang="ko-KR" sz="2800" b="1" dirty="0">
                <a:ea typeface="굴림" pitchFamily="50" charset="-127"/>
              </a:rPr>
              <a:t>Recap</a:t>
            </a:r>
            <a:endParaRPr lang="en-US" altLang="ko-KR" sz="3200" b="1" dirty="0">
              <a:solidFill>
                <a:schemeClr val="tx2"/>
              </a:solidFill>
              <a:ea typeface="굴림" pitchFamily="50" charset="-127"/>
            </a:endParaRPr>
          </a:p>
        </p:txBody>
      </p:sp>
      <p:sp>
        <p:nvSpPr>
          <p:cNvPr id="16388"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6389"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92C5DE36-52CB-4A61-AFC9-E74D6D4B2E93}" type="slidenum">
              <a:rPr lang="en-US" altLang="ko-KR" smtClean="0"/>
              <a:pPr/>
              <a:t>3</a:t>
            </a:fld>
            <a:endParaRPr lang="en-US" altLang="ko-KR" smtClean="0"/>
          </a:p>
        </p:txBody>
      </p:sp>
      <p:sp>
        <p:nvSpPr>
          <p:cNvPr id="16390"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6393" name="직사각형 10"/>
          <p:cNvSpPr>
            <a:spLocks noChangeArrowheads="1"/>
          </p:cNvSpPr>
          <p:nvPr/>
        </p:nvSpPr>
        <p:spPr bwMode="auto">
          <a:xfrm>
            <a:off x="1827213" y="1673225"/>
            <a:ext cx="701675" cy="381000"/>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p>
            <a:endParaRPr lang="ko-KR" altLang="en-US">
              <a:ea typeface="굴림" pitchFamily="50" charset="-127"/>
            </a:endParaRPr>
          </a:p>
        </p:txBody>
      </p:sp>
      <p:sp>
        <p:nvSpPr>
          <p:cNvPr id="16395" name="직사각형 14"/>
          <p:cNvSpPr>
            <a:spLocks noChangeArrowheads="1"/>
          </p:cNvSpPr>
          <p:nvPr/>
        </p:nvSpPr>
        <p:spPr bwMode="auto">
          <a:xfrm>
            <a:off x="1076325" y="2941638"/>
            <a:ext cx="7005638" cy="539750"/>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p>
            <a:endParaRPr lang="ko-KR" altLang="en-US">
              <a:ea typeface="굴림" pitchFamily="50" charset="-127"/>
            </a:endParaRPr>
          </a:p>
        </p:txBody>
      </p:sp>
      <p:sp>
        <p:nvSpPr>
          <p:cNvPr id="16402" name="직사각형 27"/>
          <p:cNvSpPr>
            <a:spLocks noChangeArrowheads="1"/>
          </p:cNvSpPr>
          <p:nvPr/>
        </p:nvSpPr>
        <p:spPr bwMode="auto">
          <a:xfrm>
            <a:off x="7913688" y="3003550"/>
            <a:ext cx="463550" cy="377825"/>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p>
            <a:endParaRPr lang="ko-KR" altLang="en-US">
              <a:ea typeface="굴림" pitchFamily="50" charset="-127"/>
            </a:endParaRPr>
          </a:p>
        </p:txBody>
      </p:sp>
      <p:sp>
        <p:nvSpPr>
          <p:cNvPr id="2" name="TextBox 1"/>
          <p:cNvSpPr txBox="1"/>
          <p:nvPr/>
        </p:nvSpPr>
        <p:spPr>
          <a:xfrm>
            <a:off x="161510" y="3248980"/>
            <a:ext cx="8847475" cy="1077218"/>
          </a:xfrm>
          <a:prstGeom prst="rect">
            <a:avLst/>
          </a:prstGeom>
          <a:noFill/>
        </p:spPr>
        <p:txBody>
          <a:bodyPr wrap="square" rtlCol="0">
            <a:spAutoFit/>
          </a:bodyPr>
          <a:lstStyle/>
          <a:p>
            <a:pPr marL="285750" indent="-285750">
              <a:spcAft>
                <a:spcPts val="1200"/>
              </a:spcAft>
              <a:buFontTx/>
              <a:buChar char="-"/>
            </a:pPr>
            <a:r>
              <a:rPr lang="en-US" altLang="ko-KR" sz="1800" b="1" dirty="0" smtClean="0">
                <a:solidFill>
                  <a:srgbClr val="0000FF"/>
                </a:solidFill>
              </a:rPr>
              <a:t>Number of supported devices</a:t>
            </a:r>
            <a:r>
              <a:rPr lang="en-US" altLang="ko-KR" sz="1800" dirty="0" smtClean="0"/>
              <a:t> : 7 devices (GTS) + small number of</a:t>
            </a:r>
            <a:r>
              <a:rPr lang="ko-KR" altLang="en-US" sz="1800" dirty="0"/>
              <a:t> </a:t>
            </a:r>
            <a:r>
              <a:rPr lang="en-US" altLang="ko-KR" sz="1800" dirty="0" smtClean="0"/>
              <a:t>devices (CAP)</a:t>
            </a:r>
          </a:p>
          <a:p>
            <a:pPr marL="285750" indent="-285750">
              <a:spcAft>
                <a:spcPts val="1200"/>
              </a:spcAft>
              <a:buFontTx/>
              <a:buChar char="-"/>
            </a:pPr>
            <a:r>
              <a:rPr lang="en-US" altLang="ko-KR" sz="1800" dirty="0" err="1" smtClean="0"/>
              <a:t>Superframe</a:t>
            </a:r>
            <a:r>
              <a:rPr lang="en-US" altLang="ko-KR" sz="1800" dirty="0" smtClean="0"/>
              <a:t> structure is characterized by </a:t>
            </a:r>
            <a:r>
              <a:rPr lang="en-US" altLang="ko-KR" sz="1800" i="1" dirty="0" err="1" smtClean="0"/>
              <a:t>macSuperframeOrder</a:t>
            </a:r>
            <a:r>
              <a:rPr lang="en-US" altLang="ko-KR" sz="1800" dirty="0" smtClean="0"/>
              <a:t> (</a:t>
            </a:r>
            <a:r>
              <a:rPr lang="en-US" altLang="ko-KR" sz="1800" i="1" dirty="0" smtClean="0"/>
              <a:t>SO</a:t>
            </a:r>
            <a:r>
              <a:rPr lang="en-US" altLang="ko-KR" sz="1800" dirty="0" smtClean="0"/>
              <a:t>) and </a:t>
            </a:r>
            <a:r>
              <a:rPr lang="en-US" altLang="ko-KR" sz="1800" i="1" dirty="0" err="1" smtClean="0"/>
              <a:t>macBeaconOrder</a:t>
            </a:r>
            <a:r>
              <a:rPr lang="en-US" altLang="ko-KR" sz="1800" dirty="0" smtClean="0"/>
              <a:t> (</a:t>
            </a:r>
            <a:r>
              <a:rPr lang="en-US" altLang="ko-KR" sz="1800" i="1" dirty="0" smtClean="0"/>
              <a:t>BO</a:t>
            </a:r>
            <a:r>
              <a:rPr lang="en-US" altLang="ko-KR" sz="1800" dirty="0" smtClean="0"/>
              <a:t>).</a:t>
            </a:r>
          </a:p>
        </p:txBody>
      </p:sp>
      <p:pic>
        <p:nvPicPr>
          <p:cNvPr id="16420"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863725"/>
            <a:ext cx="6187281" cy="129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그룹 7"/>
          <p:cNvGrpSpPr/>
          <p:nvPr/>
        </p:nvGrpSpPr>
        <p:grpSpPr>
          <a:xfrm>
            <a:off x="1916705" y="5094185"/>
            <a:ext cx="3867150" cy="504825"/>
            <a:chOff x="2456765" y="5094185"/>
            <a:chExt cx="3867150" cy="504825"/>
          </a:xfrm>
        </p:grpSpPr>
        <p:pic>
          <p:nvPicPr>
            <p:cNvPr id="1843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6765" y="5094185"/>
              <a:ext cx="386715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직사각형 6"/>
            <p:cNvSpPr/>
            <p:nvPr/>
          </p:nvSpPr>
          <p:spPr bwMode="auto">
            <a:xfrm>
              <a:off x="3178451" y="5229200"/>
              <a:ext cx="914400" cy="27003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mn-lt"/>
                </a:rPr>
                <a:t>CAP</a:t>
              </a:r>
              <a:endParaRPr kumimoji="0" lang="ko-KR" altLang="en-US" sz="1800" b="1" i="0" u="none" strike="noStrike" cap="none" normalizeH="0" baseline="0" dirty="0" smtClean="0">
                <a:ln>
                  <a:noFill/>
                </a:ln>
                <a:solidFill>
                  <a:schemeClr val="tx1"/>
                </a:solidFill>
                <a:effectLst/>
                <a:latin typeface="+mn-lt"/>
              </a:endParaRPr>
            </a:p>
          </p:txBody>
        </p:sp>
      </p:grpSp>
      <p:sp>
        <p:nvSpPr>
          <p:cNvPr id="12" name="TextBox 11"/>
          <p:cNvSpPr txBox="1"/>
          <p:nvPr/>
        </p:nvSpPr>
        <p:spPr>
          <a:xfrm>
            <a:off x="3069907" y="4471373"/>
            <a:ext cx="1797287" cy="338554"/>
          </a:xfrm>
          <a:prstGeom prst="rect">
            <a:avLst/>
          </a:prstGeom>
          <a:noFill/>
        </p:spPr>
        <p:txBody>
          <a:bodyPr wrap="none" rtlCol="0">
            <a:spAutoFit/>
          </a:bodyPr>
          <a:lstStyle/>
          <a:p>
            <a:r>
              <a:rPr lang="en-US" altLang="ko-KR" sz="1600" dirty="0" smtClean="0">
                <a:latin typeface="+mn-ea"/>
              </a:rPr>
              <a:t>16 </a:t>
            </a:r>
            <a:r>
              <a:rPr lang="en-US" altLang="ko-KR" sz="1600" dirty="0" err="1" smtClean="0">
                <a:latin typeface="+mn-ea"/>
              </a:rPr>
              <a:t>superframe</a:t>
            </a:r>
            <a:r>
              <a:rPr lang="en-US" altLang="ko-KR" sz="1600" dirty="0" smtClean="0">
                <a:latin typeface="+mn-ea"/>
              </a:rPr>
              <a:t> slots</a:t>
            </a:r>
            <a:endParaRPr lang="ko-KR" altLang="en-US" sz="1600" dirty="0">
              <a:latin typeface="+mn-ea"/>
            </a:endParaRPr>
          </a:p>
        </p:txBody>
      </p:sp>
      <p:sp>
        <p:nvSpPr>
          <p:cNvPr id="23" name="오른쪽 중괄호 22"/>
          <p:cNvSpPr/>
          <p:nvPr/>
        </p:nvSpPr>
        <p:spPr bwMode="auto">
          <a:xfrm rot="16200000">
            <a:off x="3677649" y="3164717"/>
            <a:ext cx="315035" cy="3543900"/>
          </a:xfrm>
          <a:prstGeom prst="rightBrace">
            <a:avLst>
              <a:gd name="adj1" fmla="val 79954"/>
              <a:gd name="adj2" fmla="val 50670"/>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4346975" y="5679250"/>
            <a:ext cx="1154483" cy="338554"/>
          </a:xfrm>
          <a:prstGeom prst="rect">
            <a:avLst/>
          </a:prstGeom>
          <a:noFill/>
        </p:spPr>
        <p:txBody>
          <a:bodyPr wrap="none" rtlCol="0">
            <a:spAutoFit/>
          </a:bodyPr>
          <a:lstStyle/>
          <a:p>
            <a:r>
              <a:rPr lang="en-US" altLang="ko-KR" sz="1600" dirty="0">
                <a:latin typeface="+mn-ea"/>
              </a:rPr>
              <a:t>7</a:t>
            </a:r>
            <a:r>
              <a:rPr lang="en-US" altLang="ko-KR" sz="1600" dirty="0" smtClean="0">
                <a:latin typeface="+mn-ea"/>
              </a:rPr>
              <a:t> GTS slots</a:t>
            </a:r>
            <a:endParaRPr lang="ko-KR" altLang="en-US" sz="1600" dirty="0">
              <a:latin typeface="+mn-ea"/>
            </a:endParaRPr>
          </a:p>
        </p:txBody>
      </p:sp>
      <p:sp>
        <p:nvSpPr>
          <p:cNvPr id="34" name="오른쪽 중괄호 33"/>
          <p:cNvSpPr/>
          <p:nvPr/>
        </p:nvSpPr>
        <p:spPr bwMode="auto">
          <a:xfrm rot="5400000">
            <a:off x="4846659" y="4954542"/>
            <a:ext cx="157518" cy="1426915"/>
          </a:xfrm>
          <a:prstGeom prst="rightBrace">
            <a:avLst>
              <a:gd name="adj1" fmla="val 79954"/>
              <a:gd name="adj2" fmla="val 50670"/>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타원 1"/>
          <p:cNvSpPr>
            <a:spLocks noChangeArrowheads="1"/>
          </p:cNvSpPr>
          <p:nvPr/>
        </p:nvSpPr>
        <p:spPr bwMode="auto">
          <a:xfrm>
            <a:off x="6127194" y="5723006"/>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36" name="타원 35"/>
          <p:cNvSpPr/>
          <p:nvPr/>
        </p:nvSpPr>
        <p:spPr bwMode="auto">
          <a:xfrm>
            <a:off x="6636781" y="5313432"/>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altLang="ko-KR" dirty="0" smtClean="0">
                <a:ea typeface="굴림" charset="-127"/>
              </a:rPr>
              <a:t>C</a:t>
            </a:r>
            <a:endParaRPr lang="ko-KR" altLang="en-US" dirty="0">
              <a:ea typeface="굴림" charset="-127"/>
            </a:endParaRPr>
          </a:p>
        </p:txBody>
      </p:sp>
      <p:sp>
        <p:nvSpPr>
          <p:cNvPr id="37" name="타원 8"/>
          <p:cNvSpPr>
            <a:spLocks noChangeArrowheads="1"/>
          </p:cNvSpPr>
          <p:nvPr/>
        </p:nvSpPr>
        <p:spPr bwMode="auto">
          <a:xfrm>
            <a:off x="6634275" y="5989217"/>
            <a:ext cx="315913"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38" name="타원 9"/>
          <p:cNvSpPr>
            <a:spLocks noChangeArrowheads="1"/>
          </p:cNvSpPr>
          <p:nvPr/>
        </p:nvSpPr>
        <p:spPr bwMode="auto">
          <a:xfrm>
            <a:off x="7175213" y="5674182"/>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pPr algn="ctr"/>
            <a:r>
              <a:rPr lang="en-US" altLang="ko-KR" dirty="0" smtClean="0">
                <a:ea typeface="굴림" charset="-127"/>
              </a:rPr>
              <a:t>A</a:t>
            </a:r>
            <a:endParaRPr lang="ko-KR" altLang="en-US" dirty="0">
              <a:ea typeface="굴림" charset="-127"/>
            </a:endParaRPr>
          </a:p>
        </p:txBody>
      </p:sp>
      <p:cxnSp>
        <p:nvCxnSpPr>
          <p:cNvPr id="39" name="직선 연결선 3"/>
          <p:cNvCxnSpPr>
            <a:cxnSpLocks noChangeShapeType="1"/>
            <a:stCxn id="36" idx="3"/>
          </p:cNvCxnSpPr>
          <p:nvPr/>
        </p:nvCxnSpPr>
        <p:spPr bwMode="auto">
          <a:xfrm flipH="1">
            <a:off x="6381987" y="5583080"/>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직선 연결선 12"/>
          <p:cNvCxnSpPr>
            <a:cxnSpLocks noChangeShapeType="1"/>
          </p:cNvCxnSpPr>
          <p:nvPr/>
        </p:nvCxnSpPr>
        <p:spPr bwMode="auto">
          <a:xfrm flipH="1">
            <a:off x="6795531" y="5629177"/>
            <a:ext cx="1" cy="359569"/>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1" name="직선 연결선 15"/>
          <p:cNvCxnSpPr>
            <a:cxnSpLocks noChangeShapeType="1"/>
            <a:stCxn id="36" idx="5"/>
          </p:cNvCxnSpPr>
          <p:nvPr/>
        </p:nvCxnSpPr>
        <p:spPr bwMode="auto">
          <a:xfrm>
            <a:off x="6905074" y="5583080"/>
            <a:ext cx="312732" cy="1716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2" name="타원 1"/>
          <p:cNvSpPr>
            <a:spLocks noChangeArrowheads="1"/>
          </p:cNvSpPr>
          <p:nvPr/>
        </p:nvSpPr>
        <p:spPr bwMode="auto">
          <a:xfrm>
            <a:off x="8081512" y="4726135"/>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43" name="타원 42"/>
          <p:cNvSpPr/>
          <p:nvPr/>
        </p:nvSpPr>
        <p:spPr bwMode="auto">
          <a:xfrm>
            <a:off x="7486995" y="5030685"/>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altLang="ko-KR" dirty="0" smtClean="0">
                <a:ea typeface="굴림" charset="-127"/>
              </a:rPr>
              <a:t>D</a:t>
            </a:r>
            <a:endParaRPr lang="ko-KR" altLang="en-US" dirty="0">
              <a:ea typeface="굴림" charset="-127"/>
            </a:endParaRPr>
          </a:p>
        </p:txBody>
      </p:sp>
      <p:sp>
        <p:nvSpPr>
          <p:cNvPr id="44" name="타원 8"/>
          <p:cNvSpPr>
            <a:spLocks noChangeArrowheads="1"/>
          </p:cNvSpPr>
          <p:nvPr/>
        </p:nvSpPr>
        <p:spPr bwMode="auto">
          <a:xfrm>
            <a:off x="7990624" y="5335262"/>
            <a:ext cx="315913"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pPr algn="ctr"/>
            <a:r>
              <a:rPr lang="en-US" altLang="ko-KR" dirty="0" smtClean="0">
                <a:ea typeface="굴림" charset="-127"/>
              </a:rPr>
              <a:t>B</a:t>
            </a:r>
            <a:endParaRPr lang="ko-KR" altLang="en-US" dirty="0">
              <a:ea typeface="굴림" charset="-127"/>
            </a:endParaRPr>
          </a:p>
        </p:txBody>
      </p:sp>
      <p:sp>
        <p:nvSpPr>
          <p:cNvPr id="45" name="타원 9"/>
          <p:cNvSpPr>
            <a:spLocks noChangeArrowheads="1"/>
          </p:cNvSpPr>
          <p:nvPr/>
        </p:nvSpPr>
        <p:spPr bwMode="auto">
          <a:xfrm>
            <a:off x="7315549" y="4410390"/>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cxnSp>
        <p:nvCxnSpPr>
          <p:cNvPr id="46" name="직선 연결선 3"/>
          <p:cNvCxnSpPr>
            <a:cxnSpLocks noChangeShapeType="1"/>
          </p:cNvCxnSpPr>
          <p:nvPr/>
        </p:nvCxnSpPr>
        <p:spPr bwMode="auto">
          <a:xfrm flipH="1">
            <a:off x="7766477" y="4901088"/>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7" name="직선 연결선 12"/>
          <p:cNvCxnSpPr>
            <a:cxnSpLocks noChangeShapeType="1"/>
            <a:endCxn id="44" idx="2"/>
          </p:cNvCxnSpPr>
          <p:nvPr/>
        </p:nvCxnSpPr>
        <p:spPr bwMode="auto">
          <a:xfrm>
            <a:off x="7677246" y="5334791"/>
            <a:ext cx="313378" cy="15842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 name="직선 연결선 15"/>
          <p:cNvCxnSpPr>
            <a:cxnSpLocks noChangeShapeType="1"/>
          </p:cNvCxnSpPr>
          <p:nvPr/>
        </p:nvCxnSpPr>
        <p:spPr bwMode="auto">
          <a:xfrm>
            <a:off x="7491126" y="4710124"/>
            <a:ext cx="117797" cy="30622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9" name="직선 연결선 3"/>
          <p:cNvCxnSpPr>
            <a:cxnSpLocks noChangeShapeType="1"/>
          </p:cNvCxnSpPr>
          <p:nvPr/>
        </p:nvCxnSpPr>
        <p:spPr bwMode="auto">
          <a:xfrm flipH="1">
            <a:off x="6950188" y="5229627"/>
            <a:ext cx="523317"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7" name="TextBox 26"/>
          <p:cNvSpPr txBox="1"/>
          <p:nvPr/>
        </p:nvSpPr>
        <p:spPr>
          <a:xfrm>
            <a:off x="3365912" y="5984993"/>
            <a:ext cx="1261884" cy="369332"/>
          </a:xfrm>
          <a:prstGeom prst="rect">
            <a:avLst/>
          </a:prstGeom>
          <a:noFill/>
        </p:spPr>
        <p:txBody>
          <a:bodyPr wrap="none" rtlCol="0">
            <a:spAutoFit/>
          </a:bodyPr>
          <a:lstStyle/>
          <a:p>
            <a:r>
              <a:rPr lang="en-US" altLang="ko-KR" sz="1800" dirty="0" err="1" smtClean="0"/>
              <a:t>Superframe</a:t>
            </a:r>
            <a:endParaRPr lang="ko-KR" altLang="en-US" sz="1800" dirty="0"/>
          </a:p>
        </p:txBody>
      </p:sp>
    </p:spTree>
    <p:extLst>
      <p:ext uri="{BB962C8B-B14F-4D97-AF65-F5344CB8AC3E}">
        <p14:creationId xmlns:p14="http://schemas.microsoft.com/office/powerpoint/2010/main" val="973724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DSME: Recap</a:t>
            </a:r>
            <a:endParaRPr lang="en-US" altLang="ko-KR" sz="3200" b="1">
              <a:solidFill>
                <a:schemeClr val="tx2"/>
              </a:solidFill>
              <a:ea typeface="굴림" pitchFamily="50" charset="-127"/>
            </a:endParaRPr>
          </a:p>
        </p:txBody>
      </p:sp>
      <p:sp>
        <p:nvSpPr>
          <p:cNvPr id="17411"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7412"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D0541BDB-9065-4FDC-B157-06ED02B62299}" type="slidenum">
              <a:rPr lang="en-US" altLang="ko-KR" smtClean="0"/>
              <a:pPr/>
              <a:t>4</a:t>
            </a:fld>
            <a:endParaRPr lang="en-US" altLang="ko-KR" smtClean="0"/>
          </a:p>
        </p:txBody>
      </p:sp>
      <p:sp>
        <p:nvSpPr>
          <p:cNvPr id="17413"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pic>
        <p:nvPicPr>
          <p:cNvPr id="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100" y="2181225"/>
            <a:ext cx="7334250"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23"/>
          <p:cNvSpPr txBox="1">
            <a:spLocks noChangeArrowheads="1"/>
          </p:cNvSpPr>
          <p:nvPr/>
        </p:nvSpPr>
        <p:spPr bwMode="auto">
          <a:xfrm>
            <a:off x="4770266" y="1774825"/>
            <a:ext cx="278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6,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a:t>
            </a:r>
            <a:r>
              <a:rPr kumimoji="1" lang="en-US" altLang="ko-KR" sz="1600" dirty="0" smtClean="0">
                <a:ea typeface="굴림" pitchFamily="50" charset="-127"/>
                <a:cs typeface="Times New Roman" pitchFamily="18" charset="0"/>
              </a:rPr>
              <a:t>3</a:t>
            </a:r>
            <a:endParaRPr kumimoji="1" lang="en-US" altLang="ko-KR" sz="1600" dirty="0">
              <a:ea typeface="굴림" pitchFamily="50" charset="-127"/>
              <a:cs typeface="Times New Roman" pitchFamily="18" charset="0"/>
            </a:endParaRPr>
          </a:p>
        </p:txBody>
      </p:sp>
      <p:grpSp>
        <p:nvGrpSpPr>
          <p:cNvPr id="18" name="그룹 17"/>
          <p:cNvGrpSpPr/>
          <p:nvPr/>
        </p:nvGrpSpPr>
        <p:grpSpPr>
          <a:xfrm>
            <a:off x="6016407" y="1251962"/>
            <a:ext cx="2966083" cy="871893"/>
            <a:chOff x="6016407" y="1251962"/>
            <a:chExt cx="2966083" cy="871893"/>
          </a:xfrm>
        </p:grpSpPr>
        <p:grpSp>
          <p:nvGrpSpPr>
            <p:cNvPr id="19" name="그룹 18"/>
            <p:cNvGrpSpPr/>
            <p:nvPr/>
          </p:nvGrpSpPr>
          <p:grpSpPr>
            <a:xfrm>
              <a:off x="6157417" y="1251962"/>
              <a:ext cx="2825073" cy="871893"/>
              <a:chOff x="5920375" y="981325"/>
              <a:chExt cx="2825073" cy="871893"/>
            </a:xfrm>
          </p:grpSpPr>
          <p:sp>
            <p:nvSpPr>
              <p:cNvPr id="21" name="타원 20"/>
              <p:cNvSpPr/>
              <p:nvPr/>
            </p:nvSpPr>
            <p:spPr bwMode="auto">
              <a:xfrm>
                <a:off x="5920375" y="1358293"/>
                <a:ext cx="483924" cy="494925"/>
              </a:xfrm>
              <a:prstGeom prst="ellipse">
                <a:avLst/>
              </a:prstGeom>
              <a:noFill/>
              <a:ln w="254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6552219" y="981325"/>
                <a:ext cx="2193229" cy="307777"/>
              </a:xfrm>
              <a:prstGeom prst="rect">
                <a:avLst/>
              </a:prstGeom>
              <a:noFill/>
            </p:spPr>
            <p:txBody>
              <a:bodyPr wrap="none" rtlCol="0">
                <a:spAutoFit/>
              </a:bodyPr>
              <a:lstStyle/>
              <a:p>
                <a:r>
                  <a:rPr lang="en-US" altLang="ko-KR" sz="1400" b="1" i="1" dirty="0" err="1" smtClean="0"/>
                  <a:t>macMultisuperframeOrder</a:t>
                </a:r>
                <a:endParaRPr lang="ko-KR" altLang="en-US" sz="1400" b="1" i="1" dirty="0"/>
              </a:p>
            </p:txBody>
          </p:sp>
          <p:cxnSp>
            <p:nvCxnSpPr>
              <p:cNvPr id="23" name="직선 화살표 연결선 22"/>
              <p:cNvCxnSpPr>
                <a:endCxn id="21" idx="7"/>
              </p:cNvCxnSpPr>
              <p:nvPr/>
            </p:nvCxnSpPr>
            <p:spPr bwMode="auto">
              <a:xfrm flipH="1">
                <a:off x="6333430" y="1268413"/>
                <a:ext cx="308800" cy="16236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20" name="TextBox 23"/>
            <p:cNvSpPr txBox="1">
              <a:spLocks noChangeArrowheads="1"/>
            </p:cNvSpPr>
            <p:nvPr/>
          </p:nvSpPr>
          <p:spPr bwMode="auto">
            <a:xfrm>
              <a:off x="6016407" y="1758156"/>
              <a:ext cx="278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dirty="0" smtClean="0">
                  <a:ea typeface="굴림" pitchFamily="50" charset="-127"/>
                  <a:cs typeface="Times New Roman" pitchFamily="18" charset="0"/>
                </a:rPr>
                <a:t>, </a:t>
              </a:r>
              <a:r>
                <a:rPr kumimoji="1" lang="en-US" altLang="ko-KR" sz="1600" i="1" dirty="0" smtClean="0">
                  <a:ea typeface="굴림" pitchFamily="50" charset="-127"/>
                  <a:cs typeface="Times New Roman" pitchFamily="18" charset="0"/>
                </a:rPr>
                <a:t>MO</a:t>
              </a:r>
              <a:r>
                <a:rPr kumimoji="1" lang="en-US" altLang="ko-KR" sz="1600" dirty="0" smtClean="0">
                  <a:ea typeface="굴림" pitchFamily="50" charset="-127"/>
                  <a:cs typeface="Times New Roman" pitchFamily="18" charset="0"/>
                </a:rPr>
                <a:t>=5</a:t>
              </a:r>
              <a:endParaRPr kumimoji="1" lang="en-US" altLang="ko-KR" sz="1600" dirty="0">
                <a:ea typeface="굴림" pitchFamily="50" charset="-127"/>
                <a:cs typeface="Times New Roman" pitchFamily="18" charset="0"/>
              </a:endParaRPr>
            </a:p>
          </p:txBody>
        </p:sp>
      </p:grpSp>
      <p:grpSp>
        <p:nvGrpSpPr>
          <p:cNvPr id="4" name="그룹 3"/>
          <p:cNvGrpSpPr/>
          <p:nvPr/>
        </p:nvGrpSpPr>
        <p:grpSpPr>
          <a:xfrm>
            <a:off x="927100" y="3405481"/>
            <a:ext cx="7324725" cy="2836986"/>
            <a:chOff x="927100" y="3405481"/>
            <a:chExt cx="7324725" cy="2836986"/>
          </a:xfrm>
        </p:grpSpPr>
        <p:sp>
          <p:nvSpPr>
            <p:cNvPr id="17417" name="TextBox 2"/>
            <p:cNvSpPr txBox="1">
              <a:spLocks noChangeArrowheads="1"/>
            </p:cNvSpPr>
            <p:nvPr/>
          </p:nvSpPr>
          <p:spPr bwMode="auto">
            <a:xfrm>
              <a:off x="3563121" y="3405481"/>
              <a:ext cx="23488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600" b="1" dirty="0">
                  <a:ea typeface="굴림" pitchFamily="50" charset="-127"/>
                </a:rPr>
                <a:t>CAP reduction = </a:t>
              </a:r>
              <a:r>
                <a:rPr lang="en-US" altLang="ko-KR" sz="1600" b="1" dirty="0" smtClean="0">
                  <a:ea typeface="굴림" pitchFamily="50" charset="-127"/>
                </a:rPr>
                <a:t>FALSE</a:t>
              </a:r>
              <a:endParaRPr lang="ko-KR" altLang="en-US" sz="1600" b="1" dirty="0">
                <a:ea typeface="굴림" pitchFamily="50" charset="-127"/>
              </a:endParaRPr>
            </a:p>
          </p:txBody>
        </p:sp>
        <p:sp>
          <p:nvSpPr>
            <p:cNvPr id="17418" name="TextBox 11"/>
            <p:cNvSpPr txBox="1">
              <a:spLocks noChangeArrowheads="1"/>
            </p:cNvSpPr>
            <p:nvPr/>
          </p:nvSpPr>
          <p:spPr bwMode="auto">
            <a:xfrm>
              <a:off x="3536885" y="5903913"/>
              <a:ext cx="22690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600" b="1" dirty="0">
                  <a:ea typeface="굴림" pitchFamily="50" charset="-127"/>
                </a:rPr>
                <a:t>CAP reduction = </a:t>
              </a:r>
              <a:r>
                <a:rPr lang="en-US" altLang="ko-KR" sz="1600" b="1" dirty="0" smtClean="0">
                  <a:ea typeface="굴림" pitchFamily="50" charset="-127"/>
                </a:rPr>
                <a:t>TRUE</a:t>
              </a:r>
              <a:endParaRPr lang="ko-KR" altLang="en-US" sz="1600" b="1" dirty="0">
                <a:ea typeface="굴림" pitchFamily="50" charset="-127"/>
              </a:endParaRPr>
            </a:p>
          </p:txBody>
        </p:sp>
        <p:pic>
          <p:nvPicPr>
            <p:cNvPr id="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100" y="4611495"/>
              <a:ext cx="7324725"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67303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DSME: Recap</a:t>
            </a:r>
            <a:endParaRPr lang="en-US" altLang="ko-KR" sz="3200" b="1">
              <a:solidFill>
                <a:schemeClr val="tx2"/>
              </a:solidFill>
              <a:ea typeface="굴림" pitchFamily="50" charset="-127"/>
            </a:endParaRPr>
          </a:p>
        </p:txBody>
      </p:sp>
      <p:sp>
        <p:nvSpPr>
          <p:cNvPr id="1843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8436"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A6319FD5-A4D3-4349-8334-219EC300C174}" type="slidenum">
              <a:rPr lang="en-US" altLang="ko-KR" smtClean="0"/>
              <a:pPr/>
              <a:t>5</a:t>
            </a:fld>
            <a:endParaRPr lang="en-US" altLang="ko-KR" smtClean="0"/>
          </a:p>
        </p:txBody>
      </p:sp>
      <p:sp>
        <p:nvSpPr>
          <p:cNvPr id="18437"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pic>
        <p:nvPicPr>
          <p:cNvPr id="18438" name="그림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1584325"/>
            <a:ext cx="7610475" cy="211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2" name="TextBox 1"/>
              <p:cNvSpPr txBox="1"/>
              <p:nvPr/>
            </p:nvSpPr>
            <p:spPr>
              <a:xfrm>
                <a:off x="393344" y="3609020"/>
                <a:ext cx="7798289" cy="2815899"/>
              </a:xfrm>
              <a:prstGeom prst="rect">
                <a:avLst/>
              </a:prstGeom>
              <a:noFill/>
            </p:spPr>
            <p:txBody>
              <a:bodyPr wrap="non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Number of supported devices</a:t>
                </a:r>
                <a:r>
                  <a:rPr lang="en-US" altLang="ko-KR" sz="1800" b="1" dirty="0" smtClean="0"/>
                  <a:t> &gt;</a:t>
                </a:r>
              </a:p>
              <a:p>
                <a:pPr marL="285750" indent="-285750">
                  <a:spcBef>
                    <a:spcPts val="0"/>
                  </a:spcBef>
                  <a:buFontTx/>
                  <a:buChar char="-"/>
                </a:pPr>
                <a:r>
                  <a:rPr lang="en-US" altLang="ko-KR" sz="1800" i="1" dirty="0" err="1" smtClean="0"/>
                  <a:t>NumMultisuperframesPerBI</a:t>
                </a:r>
                <a:r>
                  <a:rPr lang="en-US" altLang="ko-KR" sz="1800" dirty="0" smtClean="0"/>
                  <a:t> </a:t>
                </a:r>
                <a14:m>
                  <m:oMath xmlns:m="http://schemas.openxmlformats.org/officeDocument/2006/math">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m:t>
                        </m:r>
                        <m:r>
                          <a:rPr lang="en-US" altLang="ko-KR" sz="1800" b="0" i="1" smtClean="0">
                            <a:latin typeface="Cambria Math"/>
                          </a:rPr>
                          <m:t>𝐵𝑂</m:t>
                        </m:r>
                        <m:r>
                          <a:rPr lang="en-US" altLang="ko-KR" sz="1800" b="0" i="1" smtClean="0">
                            <a:latin typeface="Cambria Math"/>
                          </a:rPr>
                          <m:t>−</m:t>
                        </m:r>
                        <m:r>
                          <a:rPr lang="en-US" altLang="ko-KR" sz="1800" b="0" i="1" smtClean="0">
                            <a:latin typeface="Cambria Math"/>
                          </a:rPr>
                          <m:t>𝑀𝑂</m:t>
                        </m:r>
                        <m:r>
                          <a:rPr lang="en-US" altLang="ko-KR" sz="1800" b="0" i="1" smtClean="0">
                            <a:latin typeface="Cambria Math"/>
                          </a:rPr>
                          <m:t>)</m:t>
                        </m:r>
                      </m:sup>
                    </m:sSup>
                  </m:oMath>
                </a14:m>
                <a:r>
                  <a:rPr lang="en-US" altLang="ko-KR" sz="1800" dirty="0" smtClean="0"/>
                  <a:t>,		</a:t>
                </a:r>
                <a14:m>
                  <m:oMath xmlns:m="http://schemas.openxmlformats.org/officeDocument/2006/math">
                    <m:r>
                      <a:rPr lang="en-US" altLang="ko-KR" sz="1800" b="0" i="1" smtClean="0">
                        <a:latin typeface="Cambria Math"/>
                      </a:rPr>
                      <m:t>𝑒</m:t>
                    </m:r>
                    <m:r>
                      <a:rPr lang="en-US" altLang="ko-KR" sz="1800" b="0" i="1" smtClean="0">
                        <a:latin typeface="Cambria Math"/>
                      </a:rPr>
                      <m:t>.</m:t>
                    </m:r>
                    <m:r>
                      <a:rPr lang="en-US" altLang="ko-KR" sz="1800" b="0" i="1" smtClean="0">
                        <a:latin typeface="Cambria Math"/>
                      </a:rPr>
                      <m:t>𝑔</m:t>
                    </m:r>
                    <m:r>
                      <a:rPr lang="en-US" altLang="ko-KR" sz="1800" b="0" i="1" smtClean="0">
                        <a:latin typeface="Cambria Math"/>
                      </a:rPr>
                      <m:t>., </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(6−5)</m:t>
                        </m:r>
                      </m:sup>
                    </m:sSup>
                    <m:r>
                      <a:rPr lang="en-US" altLang="ko-KR" sz="1800" b="0" i="1" smtClean="0">
                        <a:latin typeface="Cambria Math"/>
                      </a:rPr>
                      <m:t>=2</m:t>
                    </m:r>
                  </m:oMath>
                </a14:m>
                <a:endParaRPr lang="en-US" altLang="ko-KR" sz="1800" dirty="0" smtClean="0"/>
              </a:p>
              <a:p>
                <a:pPr marL="285750" indent="-285750">
                  <a:spcBef>
                    <a:spcPts val="0"/>
                  </a:spcBef>
                  <a:spcAft>
                    <a:spcPts val="1200"/>
                  </a:spcAft>
                  <a:buFontTx/>
                  <a:buChar char="-"/>
                </a:pPr>
                <a:r>
                  <a:rPr lang="en-US" altLang="ko-KR" sz="1800" i="1" dirty="0" err="1" smtClean="0"/>
                  <a:t>NumSuperframesPerMD</a:t>
                </a:r>
                <a:r>
                  <a:rPr lang="en-US" altLang="ko-KR" sz="1800" dirty="0" smtClean="0"/>
                  <a:t> </a:t>
                </a:r>
                <a14:m>
                  <m:oMath xmlns:m="http://schemas.openxmlformats.org/officeDocument/2006/math">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m:t>
                        </m:r>
                        <m:r>
                          <a:rPr lang="en-US" altLang="ko-KR" sz="1800" b="0" i="1" smtClean="0">
                            <a:latin typeface="Cambria Math"/>
                          </a:rPr>
                          <m:t>𝑀𝑂</m:t>
                        </m:r>
                        <m:r>
                          <a:rPr lang="en-US" altLang="ko-KR" sz="1800" b="0" i="1" smtClean="0">
                            <a:latin typeface="Cambria Math"/>
                          </a:rPr>
                          <m:t>−</m:t>
                        </m:r>
                        <m:r>
                          <a:rPr lang="en-US" altLang="ko-KR" sz="1800" b="0" i="1" smtClean="0">
                            <a:latin typeface="Cambria Math"/>
                          </a:rPr>
                          <m:t>𝑆𝑂</m:t>
                        </m:r>
                        <m:r>
                          <a:rPr lang="en-US" altLang="ko-KR" sz="1800" b="0" i="1" smtClean="0">
                            <a:latin typeface="Cambria Math"/>
                          </a:rPr>
                          <m:t>)</m:t>
                        </m:r>
                      </m:sup>
                    </m:sSup>
                  </m:oMath>
                </a14:m>
                <a:r>
                  <a:rPr lang="en-US" altLang="ko-KR" sz="1800" dirty="0" smtClean="0"/>
                  <a:t>,		</a:t>
                </a:r>
                <a14:m>
                  <m:oMath xmlns:m="http://schemas.openxmlformats.org/officeDocument/2006/math">
                    <m:r>
                      <a:rPr lang="en-US" altLang="ko-KR" sz="1800" b="0" i="1" smtClean="0">
                        <a:latin typeface="Cambria Math"/>
                      </a:rPr>
                      <m:t>𝑒</m:t>
                    </m:r>
                    <m:r>
                      <a:rPr lang="en-US" altLang="ko-KR" sz="1800" b="0" i="1" smtClean="0">
                        <a:latin typeface="Cambria Math"/>
                      </a:rPr>
                      <m:t>.</m:t>
                    </m:r>
                    <m:r>
                      <a:rPr lang="en-US" altLang="ko-KR" sz="1800" b="0" i="1" smtClean="0">
                        <a:latin typeface="Cambria Math"/>
                      </a:rPr>
                      <m:t>𝑔</m:t>
                    </m:r>
                    <m:r>
                      <a:rPr lang="en-US" altLang="ko-KR" sz="1800" b="0" i="1" smtClean="0">
                        <a:latin typeface="Cambria Math"/>
                      </a:rPr>
                      <m:t>., </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(5−3)</m:t>
                        </m:r>
                      </m:sup>
                    </m:sSup>
                    <m:r>
                      <a:rPr lang="en-US" altLang="ko-KR" sz="1800" b="0" i="1" smtClean="0">
                        <a:latin typeface="Cambria Math"/>
                      </a:rPr>
                      <m:t>=4</m:t>
                    </m:r>
                  </m:oMath>
                </a14:m>
                <a:endParaRPr lang="en-US" altLang="ko-KR" sz="1800" b="0" dirty="0" smtClean="0"/>
              </a:p>
              <a:p>
                <a:pPr marL="285750" indent="-285750">
                  <a:spcBef>
                    <a:spcPts val="0"/>
                  </a:spcBef>
                  <a:buFontTx/>
                  <a:buChar char="-"/>
                </a:pPr>
                <a:r>
                  <a:rPr lang="en-US" altLang="ko-KR" sz="1800" dirty="0" smtClean="0"/>
                  <a:t>Number of devices supported in the DSME-enabled PAN:</a:t>
                </a:r>
              </a:p>
              <a:p>
                <a:pPr lvl="1">
                  <a:spcBef>
                    <a:spcPts val="0"/>
                  </a:spcBef>
                  <a:spcAft>
                    <a:spcPts val="1200"/>
                  </a:spcAft>
                </a:pPr>
                <a14:m>
                  <m:oMath xmlns:m="http://schemas.openxmlformats.org/officeDocument/2006/math">
                    <m:r>
                      <a:rPr lang="en-US" altLang="ko-KR" sz="1800" b="1" i="1" smtClean="0">
                        <a:solidFill>
                          <a:schemeClr val="tx1"/>
                        </a:solidFill>
                        <a:latin typeface="Cambria Math"/>
                      </a:rPr>
                      <m:t>𝑵𝒖𝒎𝑺𝒖𝒑𝒆𝒓𝒇𝒓𝒂𝒎𝒆𝒔𝑷𝒆𝒓𝑴𝑫</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r>
                      <a:rPr lang="en-US" altLang="ko-KR" sz="1800" b="1" i="1" smtClean="0">
                        <a:solidFill>
                          <a:schemeClr val="tx1"/>
                        </a:solidFill>
                        <a:latin typeface="Cambria Math"/>
                        <a:ea typeface="Cambria Math"/>
                      </a:rPr>
                      <m:t>=</m:t>
                    </m:r>
                    <m:sSup>
                      <m:sSupPr>
                        <m:ctrlPr>
                          <a:rPr lang="en-US" altLang="ko-KR" sz="1800" b="1" i="1" smtClean="0">
                            <a:solidFill>
                              <a:schemeClr val="tx1"/>
                            </a:solidFill>
                            <a:latin typeface="Cambria Math"/>
                            <a:ea typeface="Cambria Math"/>
                          </a:rPr>
                        </m:ctrlPr>
                      </m:sSupPr>
                      <m:e>
                        <m:r>
                          <a:rPr lang="en-US" altLang="ko-KR" sz="1800" b="1" i="1" smtClean="0">
                            <a:solidFill>
                              <a:schemeClr val="tx1"/>
                            </a:solidFill>
                            <a:latin typeface="Cambria Math"/>
                            <a:ea typeface="Cambria Math"/>
                          </a:rPr>
                          <m:t>𝟐</m:t>
                        </m:r>
                      </m:e>
                      <m: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𝑴𝑶</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𝑺𝑶</m:t>
                        </m:r>
                        <m:r>
                          <a:rPr lang="en-US" altLang="ko-KR" sz="1800" b="1" i="1" smtClean="0">
                            <a:solidFill>
                              <a:schemeClr val="tx1"/>
                            </a:solidFill>
                            <a:latin typeface="Cambria Math"/>
                            <a:ea typeface="Cambria Math"/>
                          </a:rPr>
                          <m:t>)</m:t>
                        </m:r>
                      </m:sup>
                    </m:s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oMath>
                </a14:m>
                <a:r>
                  <a:rPr lang="en-US" altLang="ko-KR" sz="1800" dirty="0" smtClean="0"/>
                  <a:t>,	</a:t>
                </a:r>
                <a14:m>
                  <m:oMath xmlns:m="http://schemas.openxmlformats.org/officeDocument/2006/math">
                    <m:sSup>
                      <m:sSupPr>
                        <m:ctrlPr>
                          <a:rPr lang="en-US" altLang="ko-KR" sz="1800" i="1" smtClean="0">
                            <a:latin typeface="Cambria Math"/>
                          </a:rPr>
                        </m:ctrlPr>
                      </m:sSupPr>
                      <m:e>
                        <m:r>
                          <a:rPr lang="en-US" altLang="ko-KR" sz="1800" b="0" i="1" smtClean="0">
                            <a:latin typeface="Cambria Math"/>
                          </a:rPr>
                          <m:t>𝑒</m:t>
                        </m:r>
                        <m:r>
                          <a:rPr lang="en-US" altLang="ko-KR" sz="1800" b="0" i="1" smtClean="0">
                            <a:latin typeface="Cambria Math"/>
                          </a:rPr>
                          <m:t>.</m:t>
                        </m:r>
                        <m:r>
                          <a:rPr lang="en-US" altLang="ko-KR" sz="1800" b="0" i="1" smtClean="0">
                            <a:latin typeface="Cambria Math"/>
                          </a:rPr>
                          <m:t>𝑔</m:t>
                        </m:r>
                        <m:r>
                          <a:rPr lang="en-US" altLang="ko-KR" sz="1800" b="0" i="1" smtClean="0">
                            <a:latin typeface="Cambria Math"/>
                          </a:rPr>
                          <m:t>.,2</m:t>
                        </m:r>
                      </m:e>
                      <m:sup>
                        <m:r>
                          <a:rPr lang="en-US" altLang="ko-KR" sz="1800" b="0" i="1" smtClean="0">
                            <a:latin typeface="Cambria Math"/>
                          </a:rPr>
                          <m:t>(5−3)</m:t>
                        </m:r>
                      </m:sup>
                    </m:sSup>
                    <m:r>
                      <a:rPr lang="en-US" altLang="ko-KR" sz="1800" i="1" smtClean="0">
                        <a:latin typeface="Cambria Math"/>
                        <a:ea typeface="Cambria Math"/>
                      </a:rPr>
                      <m:t>×</m:t>
                    </m:r>
                    <m:r>
                      <a:rPr lang="en-US" altLang="ko-KR" sz="1800" b="0" i="1" smtClean="0">
                        <a:latin typeface="Cambria Math"/>
                        <a:ea typeface="Cambria Math"/>
                      </a:rPr>
                      <m:t>7=28</m:t>
                    </m:r>
                  </m:oMath>
                </a14:m>
                <a:endParaRPr lang="en-US" altLang="ko-KR" sz="1800" dirty="0" smtClean="0"/>
              </a:p>
              <a:p>
                <a:pPr lvl="1">
                  <a:spcBef>
                    <a:spcPts val="0"/>
                  </a:spcBef>
                </a:pPr>
                <a:r>
                  <a:rPr lang="en-US" altLang="ko-KR" sz="1800" dirty="0" smtClean="0"/>
                  <a:t>Example) </a:t>
                </a:r>
                <a:r>
                  <a:rPr lang="en-US" altLang="ko-KR" sz="1800" i="1" dirty="0" smtClean="0"/>
                  <a:t>BO</a:t>
                </a:r>
                <a:r>
                  <a:rPr lang="en-US" altLang="ko-KR" sz="1800" dirty="0" smtClean="0"/>
                  <a:t>=14, </a:t>
                </a:r>
                <a:r>
                  <a:rPr lang="en-US" altLang="ko-KR" sz="1800" i="1" dirty="0" smtClean="0"/>
                  <a:t>MO</a:t>
                </a:r>
                <a:r>
                  <a:rPr lang="en-US" altLang="ko-KR" sz="1800" dirty="0" smtClean="0"/>
                  <a:t>=14, </a:t>
                </a:r>
                <a:r>
                  <a:rPr lang="en-US" altLang="ko-KR" sz="1800" i="1" dirty="0" smtClean="0"/>
                  <a:t>SO</a:t>
                </a:r>
                <a:r>
                  <a:rPr lang="en-US" altLang="ko-KR" sz="1800" dirty="0" smtClean="0"/>
                  <a:t>=3,</a:t>
                </a:r>
              </a:p>
              <a:p>
                <a:pPr lvl="1">
                  <a:spcBef>
                    <a:spcPts val="0"/>
                  </a:spcBef>
                </a:pPr>
                <a:r>
                  <a:rPr lang="en-US" altLang="ko-KR" sz="1800" dirty="0" smtClean="0"/>
                  <a:t>Max. number of devices: </a:t>
                </a:r>
                <a14:m>
                  <m:oMath xmlns:m="http://schemas.openxmlformats.org/officeDocument/2006/math">
                    <m:sSup>
                      <m:sSupPr>
                        <m:ctrlPr>
                          <a:rPr lang="en-US" altLang="ko-KR" sz="1800" i="1" smtClean="0">
                            <a:latin typeface="Cambria Math"/>
                          </a:rPr>
                        </m:ctrlPr>
                      </m:sSupPr>
                      <m:e>
                        <m:r>
                          <a:rPr lang="en-US" altLang="ko-KR" sz="1800" b="0" i="1" smtClean="0">
                            <a:latin typeface="Cambria Math"/>
                          </a:rPr>
                          <m:t>2</m:t>
                        </m:r>
                      </m:e>
                      <m:sup>
                        <m:r>
                          <a:rPr lang="en-US" altLang="ko-KR" sz="1800" b="0" i="1" smtClean="0">
                            <a:latin typeface="Cambria Math"/>
                          </a:rPr>
                          <m:t>(14−3)</m:t>
                        </m:r>
                      </m:sup>
                    </m:sSup>
                    <m:r>
                      <a:rPr lang="en-US" altLang="ko-KR" sz="1800" i="1" smtClean="0">
                        <a:latin typeface="Cambria Math"/>
                        <a:ea typeface="Cambria Math"/>
                      </a:rPr>
                      <m:t>×</m:t>
                    </m:r>
                    <m:r>
                      <a:rPr lang="en-US" altLang="ko-KR" sz="1800" b="0" i="1" smtClean="0">
                        <a:latin typeface="Cambria Math"/>
                        <a:ea typeface="Cambria Math"/>
                      </a:rPr>
                      <m:t>7=14,336</m:t>
                    </m:r>
                  </m:oMath>
                </a14:m>
                <a:endParaRPr lang="en-US" altLang="ko-KR" sz="1800" dirty="0" smtClean="0"/>
              </a:p>
              <a:p>
                <a:pPr lvl="1">
                  <a:spcBef>
                    <a:spcPts val="0"/>
                  </a:spcBef>
                </a:pPr>
                <a:r>
                  <a:rPr lang="en-US" altLang="ko-KR" sz="1800" dirty="0" smtClean="0"/>
                  <a:t>Thus, </a:t>
                </a:r>
                <a:r>
                  <a:rPr lang="en-US" altLang="ko-KR" sz="1800" b="1" dirty="0" smtClean="0"/>
                  <a:t>large number of endpoints (&gt;1000) can be supported.</a:t>
                </a:r>
              </a:p>
            </p:txBody>
          </p:sp>
        </mc:Choice>
        <mc:Fallback xmlns="">
          <p:sp>
            <p:nvSpPr>
              <p:cNvPr id="2" name="TextBox 1"/>
              <p:cNvSpPr txBox="1">
                <a:spLocks noRot="1" noChangeAspect="1" noMove="1" noResize="1" noEditPoints="1" noAdjustHandles="1" noChangeArrowheads="1" noChangeShapeType="1" noTextEdit="1"/>
              </p:cNvSpPr>
              <p:nvPr/>
            </p:nvSpPr>
            <p:spPr>
              <a:xfrm>
                <a:off x="393344" y="3609020"/>
                <a:ext cx="7798289" cy="2815899"/>
              </a:xfrm>
              <a:prstGeom prst="rect">
                <a:avLst/>
              </a:prstGeom>
              <a:blipFill rotWithShape="1">
                <a:blip r:embed="rId4"/>
                <a:stretch>
                  <a:fillRect l="-704" t="-1082" b="-2597"/>
                </a:stretch>
              </a:blipFill>
            </p:spPr>
            <p:txBody>
              <a:bodyPr/>
              <a:lstStyle/>
              <a:p>
                <a:r>
                  <a:rPr lang="ko-KR" altLang="en-US">
                    <a:noFill/>
                  </a:rPr>
                  <a:t> </a:t>
                </a:r>
              </a:p>
            </p:txBody>
          </p:sp>
        </mc:Fallback>
      </mc:AlternateContent>
      <p:sp>
        <p:nvSpPr>
          <p:cNvPr id="9" name="TextBox 23"/>
          <p:cNvSpPr txBox="1">
            <a:spLocks noChangeArrowheads="1"/>
          </p:cNvSpPr>
          <p:nvPr/>
        </p:nvSpPr>
        <p:spPr bwMode="auto">
          <a:xfrm>
            <a:off x="4540250" y="1436688"/>
            <a:ext cx="278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6,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TextBox 9"/>
              <p:cNvSpPr txBox="1"/>
              <p:nvPr/>
            </p:nvSpPr>
            <p:spPr>
              <a:xfrm>
                <a:off x="791579" y="1538790"/>
                <a:ext cx="7875875" cy="3452868"/>
              </a:xfrm>
              <a:prstGeom prst="rect">
                <a:avLst/>
              </a:prstGeom>
              <a:noFill/>
            </p:spPr>
            <p:txBody>
              <a:bodyPr wrap="squar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Duty Cycle</a:t>
                </a:r>
                <a:r>
                  <a:rPr lang="en-US" altLang="ko-KR" sz="1800" b="1" dirty="0" smtClean="0"/>
                  <a:t> &gt;</a:t>
                </a:r>
              </a:p>
              <a:p>
                <a:pPr marL="285750" indent="-285750">
                  <a:spcBef>
                    <a:spcPts val="0"/>
                  </a:spcBef>
                  <a:spcAft>
                    <a:spcPts val="1800"/>
                  </a:spcAft>
                  <a:buFontTx/>
                  <a:buChar char="-"/>
                </a:pPr>
                <a:r>
                  <a:rPr lang="en-US" altLang="ko-KR" sz="1800" dirty="0" smtClean="0"/>
                  <a:t>Duty Cycle:</a:t>
                </a:r>
              </a:p>
              <a:p>
                <a:pPr lvl="1">
                  <a:spcBef>
                    <a:spcPts val="0"/>
                  </a:spcBef>
                  <a:spcAft>
                    <a:spcPts val="2400"/>
                  </a:spcAft>
                </a:pPr>
                <a14:m>
                  <m:oMathPara xmlns:m="http://schemas.openxmlformats.org/officeDocument/2006/math">
                    <m:oMathParaPr>
                      <m:jc m:val="centerGroup"/>
                    </m:oMathParaPr>
                    <m:oMath xmlns:m="http://schemas.openxmlformats.org/officeDocument/2006/math">
                      <m:f>
                        <m:fPr>
                          <m:ctrlPr>
                            <a:rPr lang="en-US" altLang="ko-KR" sz="1800" i="1" smtClean="0">
                              <a:latin typeface="Cambria Math"/>
                            </a:rPr>
                          </m:ctrlPr>
                        </m:fPr>
                        <m:num>
                          <m:r>
                            <a:rPr lang="en-US" altLang="ko-KR" sz="1800" b="0" i="1" smtClean="0">
                              <a:latin typeface="Cambria Math"/>
                            </a:rPr>
                            <m:t>𝑁𝑢𝑚𝑆𝑢𝑝𝑒𝑟𝑓𝑟𝑎𝑚𝑒𝑠𝑃𝑒𝑟𝑀𝐷</m:t>
                          </m:r>
                          <m:r>
                            <a:rPr lang="en-US" altLang="ko-KR" sz="1800" b="0" i="1" smtClean="0">
                              <a:latin typeface="Cambria Math"/>
                              <a:ea typeface="Cambria Math"/>
                            </a:rPr>
                            <m:t>×</m:t>
                          </m:r>
                          <m:r>
                            <a:rPr lang="en-US" altLang="ko-KR" sz="1800" b="0" i="1" smtClean="0">
                              <a:latin typeface="Cambria Math"/>
                              <a:ea typeface="Cambria Math"/>
                            </a:rPr>
                            <m:t>𝑁𝑢𝑚𝐴𝑐𝑡𝑖𝑣𝑒𝑆𝑢𝑝𝑒𝑟𝑓𝑟𝑎𝑚𝑒</m:t>
                          </m:r>
                          <m:r>
                            <a:rPr lang="en-US" altLang="ko-KR" sz="1800" b="0" i="1" smtClean="0">
                              <a:latin typeface="Cambria Math"/>
                              <a:ea typeface="Cambria Math"/>
                            </a:rPr>
                            <m:t> </m:t>
                          </m:r>
                          <m:r>
                            <a:rPr lang="en-US" altLang="ko-KR" sz="1800" b="0" i="1" smtClean="0">
                              <a:latin typeface="Cambria Math"/>
                              <a:ea typeface="Cambria Math"/>
                            </a:rPr>
                            <m:t>𝑆𝑙𝑜𝑡𝑠𝑃𝑒𝑟𝑆𝐷</m:t>
                          </m:r>
                          <m:r>
                            <a:rPr lang="en-US" altLang="ko-KR" sz="1800" b="0" i="1" smtClean="0">
                              <a:latin typeface="Cambria Math"/>
                              <a:ea typeface="Cambria Math"/>
                            </a:rPr>
                            <m:t>+1</m:t>
                          </m:r>
                        </m:num>
                        <m:den>
                          <m:r>
                            <a:rPr lang="en-US" altLang="ko-KR" sz="1800" b="0" i="1" smtClean="0">
                              <a:latin typeface="Cambria Math"/>
                              <a:ea typeface="Cambria Math"/>
                            </a:rPr>
                            <m:t>𝑁𝑢𝑚𝐴𝑐𝑡𝑖𝑣𝑒𝑆𝑢𝑝𝑒𝑟𝑓𝑟𝑎𝑚𝑒𝑆𝑙𝑜𝑡𝑠𝑃𝑒𝑟𝑀𝐷</m:t>
                          </m:r>
                        </m:den>
                      </m:f>
                    </m:oMath>
                  </m:oMathPara>
                </a14:m>
                <a:endParaRPr lang="en-US" altLang="ko-KR" sz="1800" dirty="0" smtClean="0"/>
              </a:p>
              <a:p>
                <a:pPr lvl="1">
                  <a:spcBef>
                    <a:spcPts val="0"/>
                  </a:spcBef>
                  <a:spcAft>
                    <a:spcPts val="1200"/>
                  </a:spcAft>
                </a:pPr>
                <a:endParaRPr lang="en-US" altLang="ko-KR" sz="1800" dirty="0" smtClean="0"/>
              </a:p>
              <a:p>
                <a:pPr lvl="1">
                  <a:spcBef>
                    <a:spcPts val="0"/>
                  </a:spcBef>
                  <a:spcAft>
                    <a:spcPts val="1200"/>
                  </a:spcAft>
                </a:pPr>
                <a:r>
                  <a:rPr lang="en-US" altLang="ko-KR" sz="1800" dirty="0" smtClean="0"/>
                  <a:t>				    Example) </a:t>
                </a:r>
                <a:r>
                  <a:rPr lang="en-US" altLang="ko-KR" sz="1800" i="1" dirty="0"/>
                  <a:t>BO</a:t>
                </a:r>
                <a:r>
                  <a:rPr lang="en-US" altLang="ko-KR" sz="1800" dirty="0"/>
                  <a:t>=14, </a:t>
                </a:r>
                <a:r>
                  <a:rPr lang="en-US" altLang="ko-KR" sz="1800" i="1" dirty="0"/>
                  <a:t>MO</a:t>
                </a:r>
                <a:r>
                  <a:rPr lang="en-US" altLang="ko-KR" sz="1800" dirty="0"/>
                  <a:t>=14, </a:t>
                </a:r>
                <a:r>
                  <a:rPr lang="en-US" altLang="ko-KR" sz="1800" i="1" dirty="0" smtClean="0"/>
                  <a:t>SO</a:t>
                </a:r>
                <a:r>
                  <a:rPr lang="en-US" altLang="ko-KR" sz="1800" dirty="0" smtClean="0"/>
                  <a:t>=3</a:t>
                </a:r>
              </a:p>
              <a:p>
                <a:pPr lvl="1">
                  <a:spcBef>
                    <a:spcPts val="0"/>
                  </a:spcBef>
                  <a:spcAft>
                    <a:spcPts val="1200"/>
                  </a:spcAft>
                </a:pPr>
                <a:r>
                  <a:rPr lang="en-US" altLang="ko-KR" sz="1800" dirty="0"/>
                  <a:t>	</a:t>
                </a:r>
                <a:endParaRPr lang="en-US" altLang="ko-KR" sz="1800" dirty="0" smtClean="0"/>
              </a:p>
              <a:p>
                <a:pPr lvl="1">
                  <a:spcBef>
                    <a:spcPts val="0"/>
                  </a:spcBef>
                  <a:spcAft>
                    <a:spcPts val="1200"/>
                  </a:spcAft>
                </a:pPr>
                <a:endParaRPr lang="en-US" altLang="ko-KR"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791579" y="1538790"/>
                <a:ext cx="7875875" cy="3452868"/>
              </a:xfrm>
              <a:prstGeom prst="rect">
                <a:avLst/>
              </a:prstGeom>
              <a:blipFill rotWithShape="1">
                <a:blip r:embed="rId3"/>
                <a:stretch>
                  <a:fillRect l="-697" t="-882"/>
                </a:stretch>
              </a:blipFill>
            </p:spPr>
            <p:txBody>
              <a:bodyPr/>
              <a:lstStyle/>
              <a:p>
                <a:r>
                  <a:rPr lang="ko-KR" altLang="en-US">
                    <a:noFill/>
                  </a:rPr>
                  <a:t> </a:t>
                </a:r>
              </a:p>
            </p:txBody>
          </p:sp>
        </mc:Fallback>
      </mc:AlternateContent>
      <p:sp>
        <p:nvSpPr>
          <p:cNvPr id="19458"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DSME: Recap</a:t>
            </a:r>
            <a:endParaRPr lang="en-US" altLang="ko-KR" sz="3200" b="1" dirty="0">
              <a:solidFill>
                <a:schemeClr val="tx2"/>
              </a:solidFill>
              <a:ea typeface="굴림" pitchFamily="50" charset="-127"/>
            </a:endParaRPr>
          </a:p>
        </p:txBody>
      </p:sp>
      <p:sp>
        <p:nvSpPr>
          <p:cNvPr id="19459"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9460"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B5E482E6-7F94-4D57-BC62-0BD01C3E4FEB}" type="slidenum">
              <a:rPr lang="en-US" altLang="ko-KR" smtClean="0"/>
              <a:pPr/>
              <a:t>6</a:t>
            </a:fld>
            <a:endParaRPr lang="en-US" altLang="ko-KR" smtClean="0"/>
          </a:p>
        </p:txBody>
      </p:sp>
      <p:sp>
        <p:nvSpPr>
          <p:cNvPr id="19461"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graphicFrame>
        <p:nvGraphicFramePr>
          <p:cNvPr id="2" name="표 1"/>
          <p:cNvGraphicFramePr>
            <a:graphicFrameLocks noGrp="1"/>
          </p:cNvGraphicFramePr>
          <p:nvPr>
            <p:extLst>
              <p:ext uri="{D42A27DB-BD31-4B8C-83A1-F6EECF244321}">
                <p14:modId xmlns:p14="http://schemas.microsoft.com/office/powerpoint/2010/main" val="2990236823"/>
              </p:ext>
            </p:extLst>
          </p:nvPr>
        </p:nvGraphicFramePr>
        <p:xfrm>
          <a:off x="4887035" y="4179713"/>
          <a:ext cx="2902046" cy="741680"/>
        </p:xfrm>
        <a:graphic>
          <a:graphicData uri="http://schemas.openxmlformats.org/drawingml/2006/table">
            <a:tbl>
              <a:tblPr firstRow="1" bandRow="1">
                <a:tableStyleId>{5C22544A-7EE6-4342-B048-85BDC9FD1C3A}</a:tableStyleId>
              </a:tblPr>
              <a:tblGrid>
                <a:gridCol w="1530170"/>
                <a:gridCol w="1371876"/>
              </a:tblGrid>
              <a:tr h="370840">
                <a:tc>
                  <a:txBody>
                    <a:bodyPr/>
                    <a:lstStyle/>
                    <a:p>
                      <a:pPr algn="ctr" latinLnBrk="1"/>
                      <a:endParaRPr lang="ko-KR" altLang="en-US" dirty="0"/>
                    </a:p>
                  </a:txBody>
                  <a:tcPr/>
                </a:tc>
                <a:tc>
                  <a:txBody>
                    <a:bodyPr/>
                    <a:lstStyle/>
                    <a:p>
                      <a:pPr algn="ctr" latinLnBrk="1"/>
                      <a:r>
                        <a:rPr lang="en-US" altLang="ko-KR" sz="1600" dirty="0" err="1" smtClean="0"/>
                        <a:t>Coord</a:t>
                      </a:r>
                      <a:r>
                        <a:rPr lang="en-US" altLang="ko-KR" sz="1600" dirty="0" smtClean="0"/>
                        <a:t> (BLE)</a:t>
                      </a:r>
                      <a:endParaRPr lang="ko-KR" altLang="en-US" sz="1600" dirty="0"/>
                    </a:p>
                  </a:txBody>
                  <a:tcPr/>
                </a:tc>
              </a:tr>
              <a:tr h="370840">
                <a:tc>
                  <a:txBody>
                    <a:bodyPr/>
                    <a:lstStyle/>
                    <a:p>
                      <a:pPr algn="ctr" latinLnBrk="1"/>
                      <a:r>
                        <a:rPr lang="en-US" altLang="ko-KR" sz="1600" dirty="0" smtClean="0"/>
                        <a:t>Duty Cycle (%)</a:t>
                      </a:r>
                      <a:endParaRPr lang="ko-KR" altLang="en-US" sz="1600" dirty="0"/>
                    </a:p>
                  </a:txBody>
                  <a:tcPr/>
                </a:tc>
                <a:tc>
                  <a:txBody>
                    <a:bodyPr/>
                    <a:lstStyle/>
                    <a:p>
                      <a:pPr algn="ctr" latinLnBrk="1"/>
                      <a:r>
                        <a:rPr lang="en-US" altLang="ko-KR" sz="1600" dirty="0" smtClean="0"/>
                        <a:t>6.26</a:t>
                      </a:r>
                      <a:endParaRPr lang="ko-KR" altLang="en-US" sz="1600" dirty="0"/>
                    </a:p>
                  </a:txBody>
                  <a:tcPr/>
                </a:tc>
              </a:tr>
            </a:tbl>
          </a:graphicData>
        </a:graphic>
      </p:graphicFrame>
      <p:sp>
        <p:nvSpPr>
          <p:cNvPr id="8" name="타원 1"/>
          <p:cNvSpPr>
            <a:spLocks noChangeArrowheads="1"/>
          </p:cNvSpPr>
          <p:nvPr/>
        </p:nvSpPr>
        <p:spPr bwMode="auto">
          <a:xfrm>
            <a:off x="1147436" y="4606601"/>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9" name="타원 8"/>
          <p:cNvSpPr/>
          <p:nvPr/>
        </p:nvSpPr>
        <p:spPr bwMode="auto">
          <a:xfrm>
            <a:off x="1657023" y="4197027"/>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endParaRPr lang="ko-KR" altLang="en-US" dirty="0">
              <a:ea typeface="굴림" charset="-127"/>
            </a:endParaRPr>
          </a:p>
        </p:txBody>
      </p:sp>
      <p:sp>
        <p:nvSpPr>
          <p:cNvPr id="11" name="타원 8"/>
          <p:cNvSpPr>
            <a:spLocks noChangeArrowheads="1"/>
          </p:cNvSpPr>
          <p:nvPr/>
        </p:nvSpPr>
        <p:spPr bwMode="auto">
          <a:xfrm>
            <a:off x="1654517" y="4872812"/>
            <a:ext cx="315913"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12" name="타원 9"/>
          <p:cNvSpPr>
            <a:spLocks noChangeArrowheads="1"/>
          </p:cNvSpPr>
          <p:nvPr/>
        </p:nvSpPr>
        <p:spPr bwMode="auto">
          <a:xfrm>
            <a:off x="2195455" y="4557777"/>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cxnSp>
        <p:nvCxnSpPr>
          <p:cNvPr id="13" name="직선 연결선 3"/>
          <p:cNvCxnSpPr>
            <a:cxnSpLocks noChangeShapeType="1"/>
            <a:stCxn id="9" idx="3"/>
          </p:cNvCxnSpPr>
          <p:nvPr/>
        </p:nvCxnSpPr>
        <p:spPr bwMode="auto">
          <a:xfrm flipH="1">
            <a:off x="1402229" y="4466675"/>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4" name="직선 연결선 12"/>
          <p:cNvCxnSpPr>
            <a:cxnSpLocks noChangeShapeType="1"/>
          </p:cNvCxnSpPr>
          <p:nvPr/>
        </p:nvCxnSpPr>
        <p:spPr bwMode="auto">
          <a:xfrm flipH="1">
            <a:off x="1815773" y="4512772"/>
            <a:ext cx="1" cy="359569"/>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5" name="직선 연결선 15"/>
          <p:cNvCxnSpPr>
            <a:cxnSpLocks noChangeShapeType="1"/>
            <a:stCxn id="9" idx="5"/>
          </p:cNvCxnSpPr>
          <p:nvPr/>
        </p:nvCxnSpPr>
        <p:spPr bwMode="auto">
          <a:xfrm>
            <a:off x="1925316" y="4466675"/>
            <a:ext cx="312732" cy="1716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pic>
        <p:nvPicPr>
          <p:cNvPr id="23" name="그림 6"/>
          <p:cNvPicPr>
            <a:picLocks noChangeAspect="1" noChangeArrowheads="1"/>
          </p:cNvPicPr>
          <p:nvPr/>
        </p:nvPicPr>
        <p:blipFill rotWithShape="1">
          <a:blip r:embed="rId4">
            <a:extLst>
              <a:ext uri="{28A0092B-C50C-407E-A947-70E740481C1C}">
                <a14:useLocalDpi xmlns:a14="http://schemas.microsoft.com/office/drawing/2010/main" val="0"/>
              </a:ext>
            </a:extLst>
          </a:blip>
          <a:srcRect l="3940" t="54304"/>
          <a:stretch/>
        </p:blipFill>
        <p:spPr bwMode="auto">
          <a:xfrm>
            <a:off x="779632" y="5523800"/>
            <a:ext cx="7310623" cy="965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타원 27"/>
          <p:cNvSpPr/>
          <p:nvPr/>
        </p:nvSpPr>
        <p:spPr bwMode="auto">
          <a:xfrm>
            <a:off x="2507237" y="3914280"/>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endParaRPr lang="ko-KR" altLang="en-US" dirty="0">
              <a:ea typeface="굴림" charset="-127"/>
            </a:endParaRPr>
          </a:p>
        </p:txBody>
      </p:sp>
      <p:cxnSp>
        <p:nvCxnSpPr>
          <p:cNvPr id="31" name="직선 연결선 3"/>
          <p:cNvCxnSpPr>
            <a:cxnSpLocks noChangeShapeType="1"/>
          </p:cNvCxnSpPr>
          <p:nvPr/>
        </p:nvCxnSpPr>
        <p:spPr bwMode="auto">
          <a:xfrm flipH="1">
            <a:off x="2786719" y="3784683"/>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8" name="직선 연결선 3"/>
          <p:cNvCxnSpPr>
            <a:cxnSpLocks noChangeShapeType="1"/>
          </p:cNvCxnSpPr>
          <p:nvPr/>
        </p:nvCxnSpPr>
        <p:spPr bwMode="auto">
          <a:xfrm flipH="1">
            <a:off x="1970430" y="4113222"/>
            <a:ext cx="523317"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5" name="직사각형 34"/>
          <p:cNvSpPr/>
          <p:nvPr/>
        </p:nvSpPr>
        <p:spPr bwMode="auto">
          <a:xfrm>
            <a:off x="836585" y="5544235"/>
            <a:ext cx="90000" cy="32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4391980" y="5587277"/>
            <a:ext cx="90000" cy="32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7092280" y="5545206"/>
            <a:ext cx="90000" cy="3240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1573412" y="5580275"/>
            <a:ext cx="90000" cy="324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직사각형 43"/>
          <p:cNvSpPr/>
          <p:nvPr/>
        </p:nvSpPr>
        <p:spPr bwMode="auto">
          <a:xfrm>
            <a:off x="5112060" y="5570675"/>
            <a:ext cx="90000" cy="324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 name="그룹 15"/>
          <p:cNvGrpSpPr/>
          <p:nvPr/>
        </p:nvGrpSpPr>
        <p:grpSpPr>
          <a:xfrm>
            <a:off x="7207280" y="1614659"/>
            <a:ext cx="1951175" cy="1184271"/>
            <a:chOff x="7207280" y="1614659"/>
            <a:chExt cx="1951175" cy="1184271"/>
          </a:xfrm>
        </p:grpSpPr>
        <p:sp>
          <p:nvSpPr>
            <p:cNvPr id="3" name="타원 2"/>
            <p:cNvSpPr/>
            <p:nvPr/>
          </p:nvSpPr>
          <p:spPr bwMode="auto">
            <a:xfrm>
              <a:off x="8013315" y="2438890"/>
              <a:ext cx="339105" cy="360040"/>
            </a:xfrm>
            <a:prstGeom prst="ellipse">
              <a:avLst/>
            </a:prstGeom>
            <a:noFill/>
            <a:ln w="254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7207280" y="1614659"/>
              <a:ext cx="1951175" cy="338554"/>
            </a:xfrm>
            <a:prstGeom prst="rect">
              <a:avLst/>
            </a:prstGeom>
            <a:noFill/>
          </p:spPr>
          <p:txBody>
            <a:bodyPr wrap="none" rtlCol="0">
              <a:spAutoFit/>
            </a:bodyPr>
            <a:lstStyle/>
            <a:p>
              <a:r>
                <a:rPr lang="en-US" altLang="ko-KR" sz="1600" i="1" dirty="0" err="1" smtClean="0"/>
                <a:t>NumDSME-GTSSlots</a:t>
              </a:r>
              <a:endParaRPr lang="ko-KR" altLang="en-US" sz="1600" i="1" dirty="0"/>
            </a:p>
          </p:txBody>
        </p:sp>
        <p:cxnSp>
          <p:nvCxnSpPr>
            <p:cNvPr id="6" name="직선 화살표 연결선 5"/>
            <p:cNvCxnSpPr>
              <a:stCxn id="4" idx="2"/>
              <a:endCxn id="3" idx="0"/>
            </p:cNvCxnSpPr>
            <p:nvPr/>
          </p:nvCxnSpPr>
          <p:spPr bwMode="auto">
            <a:xfrm>
              <a:off x="8182868" y="1953213"/>
              <a:ext cx="0" cy="485677"/>
            </a:xfrm>
            <a:prstGeom prst="straightConnector1">
              <a:avLst/>
            </a:prstGeom>
            <a:solidFill>
              <a:schemeClr val="accent1"/>
            </a:solidFill>
            <a:ln w="25400" cap="flat" cmpd="sng" algn="ctr">
              <a:solidFill>
                <a:srgbClr val="FF0000"/>
              </a:solidFill>
              <a:prstDash val="solid"/>
              <a:round/>
              <a:headEnd type="none" w="sm" len="sm"/>
              <a:tailEnd type="arrow"/>
            </a:ln>
            <a:effectLst/>
          </p:spPr>
        </p:cxnSp>
      </p:grpSp>
      <p:sp>
        <p:nvSpPr>
          <p:cNvPr id="34" name="타원 33"/>
          <p:cNvSpPr/>
          <p:nvPr/>
        </p:nvSpPr>
        <p:spPr bwMode="auto">
          <a:xfrm>
            <a:off x="3087545" y="3598368"/>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endParaRPr lang="ko-KR" altLang="en-US" dirty="0">
              <a:ea typeface="굴림" charset="-127"/>
            </a:endParaRPr>
          </a:p>
        </p:txBody>
      </p:sp>
    </p:spTree>
    <p:extLst>
      <p:ext uri="{BB962C8B-B14F-4D97-AF65-F5344CB8AC3E}">
        <p14:creationId xmlns:p14="http://schemas.microsoft.com/office/powerpoint/2010/main" val="304782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1508"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48DFE2F2-39FD-4FD4-8460-A7240184A87B}" type="slidenum">
              <a:rPr lang="en-US" altLang="ko-KR" smtClean="0"/>
              <a:pPr/>
              <a:t>7</a:t>
            </a:fld>
            <a:endParaRPr lang="en-US" altLang="ko-KR" smtClean="0"/>
          </a:p>
        </p:txBody>
      </p:sp>
      <p:sp>
        <p:nvSpPr>
          <p:cNvPr id="21509"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8" name="TextBox 23"/>
              <p:cNvSpPr txBox="1">
                <a:spLocks noChangeArrowheads="1"/>
              </p:cNvSpPr>
              <p:nvPr/>
            </p:nvSpPr>
            <p:spPr bwMode="auto">
              <a:xfrm>
                <a:off x="206515" y="1538790"/>
                <a:ext cx="8686660" cy="45606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Maximum multi-</a:t>
                </a:r>
                <a:r>
                  <a:rPr kumimoji="1" lang="en-US" altLang="ko-KR" sz="2000" dirty="0" err="1" smtClean="0">
                    <a:ea typeface="굴림" pitchFamily="50" charset="-127"/>
                    <a:cs typeface="Times New Roman" pitchFamily="18" charset="0"/>
                  </a:rPr>
                  <a:t>superframe</a:t>
                </a:r>
                <a:r>
                  <a:rPr kumimoji="1" lang="en-US" altLang="ko-KR" sz="2000" dirty="0" smtClean="0">
                    <a:ea typeface="굴림" pitchFamily="50" charset="-127"/>
                    <a:cs typeface="Times New Roman" pitchFamily="18" charset="0"/>
                  </a:rPr>
                  <a:t> duration (</a:t>
                </a:r>
                <a:r>
                  <a:rPr kumimoji="1" lang="en-US" altLang="ko-KR" sz="2000" i="1" dirty="0" err="1" smtClean="0">
                    <a:ea typeface="굴림" pitchFamily="50" charset="-127"/>
                    <a:cs typeface="Times New Roman" pitchFamily="18" charset="0"/>
                  </a:rPr>
                  <a:t>maxMD</a:t>
                </a:r>
                <a:r>
                  <a:rPr kumimoji="1" lang="en-US" altLang="ko-KR" sz="2000" dirty="0" smtClean="0">
                    <a:ea typeface="굴림" pitchFamily="50" charset="-127"/>
                    <a:cs typeface="Times New Roman" pitchFamily="18" charset="0"/>
                  </a:rPr>
                  <a:t>)</a:t>
                </a:r>
                <a:endParaRPr kumimoji="1" lang="en-US" altLang="ko-KR" sz="2000" dirty="0">
                  <a:ea typeface="굴림" pitchFamily="50" charset="-127"/>
                  <a:cs typeface="Times New Roman" pitchFamily="18" charset="0"/>
                </a:endParaRPr>
              </a:p>
              <a:p>
                <a:pPr marL="85725" lvl="1" indent="0" eaLnBrk="1" hangingPunct="1">
                  <a:spcAft>
                    <a:spcPts val="1200"/>
                  </a:spcAft>
                </a:pPr>
                <a:r>
                  <a:rPr kumimoji="1" lang="en-US" altLang="ko-KR" sz="1700" i="1" dirty="0" smtClean="0">
                    <a:ea typeface="굴림" pitchFamily="50" charset="-127"/>
                    <a:cs typeface="Times New Roman" pitchFamily="18" charset="0"/>
                  </a:rPr>
                  <a:t>Multi-</a:t>
                </a:r>
                <a:r>
                  <a:rPr kumimoji="1" lang="en-US" altLang="ko-KR" sz="1700" i="1" dirty="0" err="1" smtClean="0">
                    <a:ea typeface="굴림" pitchFamily="50" charset="-127"/>
                    <a:cs typeface="Times New Roman" pitchFamily="18" charset="0"/>
                  </a:rPr>
                  <a:t>superframe</a:t>
                </a:r>
                <a:r>
                  <a:rPr kumimoji="1" lang="en-US" altLang="ko-KR" sz="1700" i="1" dirty="0" smtClean="0">
                    <a:ea typeface="굴림" pitchFamily="50" charset="-127"/>
                    <a:cs typeface="Times New Roman" pitchFamily="18" charset="0"/>
                  </a:rPr>
                  <a:t> duration </a:t>
                </a:r>
                <a14:m>
                  <m:oMath xmlns:m="http://schemas.openxmlformats.org/officeDocument/2006/math">
                    <m:r>
                      <a:rPr kumimoji="1" lang="en-US" altLang="ko-KR" sz="1700" b="0" i="1" smtClean="0">
                        <a:latin typeface="Cambria Math"/>
                        <a:ea typeface="굴림" pitchFamily="50" charset="-127"/>
                        <a:cs typeface="Times New Roman" pitchFamily="18" charset="0"/>
                      </a:rPr>
                      <m:t>=</m:t>
                    </m:r>
                    <m:r>
                      <a:rPr kumimoji="1" lang="en-US" altLang="ko-KR" sz="1700" b="0" i="1" smtClean="0">
                        <a:latin typeface="Cambria Math"/>
                        <a:ea typeface="굴림" pitchFamily="50" charset="-127"/>
                        <a:cs typeface="Times New Roman" pitchFamily="18" charset="0"/>
                      </a:rPr>
                      <m:t>𝑎𝐵𝑎𝑠𝑒𝑆𝑙𝑜𝑡𝐷𝑢𝑟𝑎𝑡𝑖𝑜𝑛</m:t>
                    </m:r>
                    <m:r>
                      <a:rPr kumimoji="1" lang="en-US" altLang="ko-KR" sz="1700" b="0" i="1" smtClean="0">
                        <a:latin typeface="Cambria Math"/>
                        <a:ea typeface="Cambria Math"/>
                        <a:cs typeface="Times New Roman" pitchFamily="18" charset="0"/>
                      </a:rPr>
                      <m:t>×</m:t>
                    </m:r>
                    <m:r>
                      <a:rPr kumimoji="1" lang="en-US" altLang="ko-KR" sz="1700" b="0" i="1" smtClean="0">
                        <a:latin typeface="Cambria Math"/>
                        <a:ea typeface="Cambria Math"/>
                        <a:cs typeface="Times New Roman" pitchFamily="18" charset="0"/>
                      </a:rPr>
                      <m:t>𝑎𝑁𝑢𝑚𝑆𝑢𝑝𝑒𝑟𝑓𝑟𝑎𝑚𝑒𝑆𝑙𝑜𝑡𝑠</m:t>
                    </m:r>
                    <m:r>
                      <a:rPr kumimoji="1" lang="en-US" altLang="ko-KR" sz="1700" b="0" i="1" smtClean="0">
                        <a:latin typeface="Cambria Math"/>
                        <a:ea typeface="Cambria Math"/>
                        <a:cs typeface="Times New Roman" pitchFamily="18" charset="0"/>
                      </a:rPr>
                      <m:t>×</m:t>
                    </m:r>
                    <m:sSup>
                      <m:sSupPr>
                        <m:ctrlPr>
                          <a:rPr kumimoji="1" lang="en-US" altLang="ko-KR" sz="1700" b="0" i="1" smtClean="0">
                            <a:latin typeface="Cambria Math"/>
                            <a:ea typeface="Cambria Math"/>
                            <a:cs typeface="Times New Roman" pitchFamily="18" charset="0"/>
                          </a:rPr>
                        </m:ctrlPr>
                      </m:sSupPr>
                      <m:e>
                        <m:r>
                          <a:rPr kumimoji="1" lang="en-US" altLang="ko-KR" sz="1700" b="0" i="1" smtClean="0">
                            <a:latin typeface="Cambria Math"/>
                            <a:ea typeface="Cambria Math"/>
                            <a:cs typeface="Times New Roman" pitchFamily="18" charset="0"/>
                          </a:rPr>
                          <m:t>2</m:t>
                        </m:r>
                      </m:e>
                      <m:sup>
                        <m:r>
                          <a:rPr kumimoji="1" lang="en-US" altLang="ko-KR" sz="1700" b="0" i="1" smtClean="0">
                            <a:latin typeface="Cambria Math"/>
                            <a:ea typeface="Cambria Math"/>
                            <a:cs typeface="Times New Roman" pitchFamily="18" charset="0"/>
                          </a:rPr>
                          <m:t>𝑀𝑂</m:t>
                        </m:r>
                      </m:sup>
                    </m:sSup>
                  </m:oMath>
                </a14:m>
                <a:r>
                  <a:rPr kumimoji="1" lang="en-US" altLang="ko-KR" sz="1700" dirty="0" smtClean="0">
                    <a:ea typeface="굴림" pitchFamily="50" charset="-127"/>
                    <a:cs typeface="Times New Roman" pitchFamily="18" charset="0"/>
                  </a:rPr>
                  <a:t>(symbols)</a:t>
                </a:r>
              </a:p>
              <a:p>
                <a:pPr marL="457200" lvl="1" indent="0" eaLnBrk="1" hangingPunct="1">
                  <a:spcAft>
                    <a:spcPts val="1200"/>
                  </a:spcAft>
                </a:pPr>
                <a:endParaRPr kumimoji="1" lang="en-US" altLang="ko-KR" sz="2000" dirty="0" smtClean="0">
                  <a:ea typeface="굴림" pitchFamily="50" charset="-127"/>
                  <a:cs typeface="Times New Roman" pitchFamily="18" charset="0"/>
                </a:endParaRPr>
              </a:p>
              <a:p>
                <a:pPr marL="457200" lvl="1" indent="0" eaLnBrk="1" hangingPunct="1">
                  <a:spcAft>
                    <a:spcPts val="1200"/>
                  </a:spcAft>
                </a:pPr>
                <a:r>
                  <a:rPr kumimoji="1" lang="en-US" altLang="ko-KR" sz="2000" dirty="0" smtClean="0">
                    <a:ea typeface="굴림" pitchFamily="50" charset="-127"/>
                    <a:cs typeface="Times New Roman" pitchFamily="18" charset="0"/>
                  </a:rPr>
                  <a:t>Example)</a:t>
                </a:r>
              </a:p>
              <a:p>
                <a:pPr marL="457200" lvl="1" indent="0" eaLnBrk="1" hangingPunct="1">
                  <a:spcAft>
                    <a:spcPts val="1200"/>
                  </a:spcAft>
                </a:pPr>
                <a:r>
                  <a:rPr kumimoji="1" lang="en-US" altLang="ko-KR" sz="2000" dirty="0">
                    <a:ea typeface="굴림" pitchFamily="50" charset="-127"/>
                    <a:cs typeface="Times New Roman" pitchFamily="18" charset="0"/>
                  </a:rPr>
                  <a:t>	</a:t>
                </a:r>
                <a:r>
                  <a:rPr kumimoji="1" lang="en-US" altLang="ko-KR" sz="2000" i="1" dirty="0" smtClean="0">
                    <a:ea typeface="굴림" pitchFamily="50" charset="-127"/>
                    <a:cs typeface="Times New Roman" pitchFamily="18" charset="0"/>
                  </a:rPr>
                  <a:t>BO</a:t>
                </a:r>
                <a:r>
                  <a:rPr kumimoji="1" lang="en-US" altLang="ko-KR" sz="2000" dirty="0" smtClean="0">
                    <a:ea typeface="굴림" pitchFamily="50" charset="-127"/>
                    <a:cs typeface="Times New Roman" pitchFamily="18" charset="0"/>
                  </a:rPr>
                  <a:t>=14, </a:t>
                </a:r>
                <a:r>
                  <a:rPr kumimoji="1" lang="en-US" altLang="ko-KR" sz="2000" i="1" dirty="0" smtClean="0">
                    <a:ea typeface="굴림" pitchFamily="50" charset="-127"/>
                    <a:cs typeface="Times New Roman" pitchFamily="18" charset="0"/>
                  </a:rPr>
                  <a:t>MO</a:t>
                </a:r>
                <a:r>
                  <a:rPr kumimoji="1" lang="en-US" altLang="ko-KR" sz="2000" dirty="0" smtClean="0">
                    <a:ea typeface="굴림" pitchFamily="50" charset="-127"/>
                    <a:cs typeface="Times New Roman" pitchFamily="18" charset="0"/>
                  </a:rPr>
                  <a:t>=14, </a:t>
                </a:r>
                <a:r>
                  <a:rPr kumimoji="1" lang="en-US" altLang="ko-KR" sz="2000" i="1" dirty="0" smtClean="0">
                    <a:ea typeface="굴림" pitchFamily="50" charset="-127"/>
                    <a:cs typeface="Times New Roman" pitchFamily="18" charset="0"/>
                  </a:rPr>
                  <a:t>SO</a:t>
                </a:r>
                <a:r>
                  <a:rPr kumimoji="1" lang="en-US" altLang="ko-KR" sz="2000" dirty="0" smtClean="0">
                    <a:ea typeface="굴림" pitchFamily="50" charset="-127"/>
                    <a:cs typeface="Times New Roman" pitchFamily="18" charset="0"/>
                  </a:rPr>
                  <a:t>=3, and PHY with BPSK at 40</a:t>
                </a:r>
                <a:r>
                  <a:rPr kumimoji="1" lang="en-US" altLang="ko-KR" sz="2000" i="1" dirty="0" smtClean="0">
                    <a:ea typeface="굴림" pitchFamily="50" charset="-127"/>
                    <a:cs typeface="Times New Roman" pitchFamily="18" charset="0"/>
                  </a:rPr>
                  <a:t>kbps</a:t>
                </a:r>
                <a:r>
                  <a:rPr kumimoji="1" lang="en-US" altLang="ko-KR" sz="2000" dirty="0" smtClean="0">
                    <a:ea typeface="굴림" pitchFamily="50" charset="-127"/>
                    <a:cs typeface="Times New Roman" pitchFamily="18" charset="0"/>
                  </a:rPr>
                  <a:t> (40 </a:t>
                </a:r>
                <a:r>
                  <a:rPr kumimoji="1" lang="en-US" altLang="ko-KR" sz="2000" i="1" dirty="0" err="1" smtClean="0">
                    <a:ea typeface="굴림" pitchFamily="50" charset="-127"/>
                    <a:cs typeface="Times New Roman" pitchFamily="18" charset="0"/>
                  </a:rPr>
                  <a:t>ksymbols</a:t>
                </a:r>
                <a:r>
                  <a:rPr kumimoji="1" lang="en-US" altLang="ko-KR" sz="2000" i="1" dirty="0" smtClean="0">
                    <a:ea typeface="굴림" pitchFamily="50" charset="-127"/>
                    <a:cs typeface="Times New Roman" pitchFamily="18" charset="0"/>
                  </a:rPr>
                  <a:t>/sec</a:t>
                </a:r>
                <a:r>
                  <a:rPr kumimoji="1" lang="en-US" altLang="ko-KR" sz="2000" dirty="0" smtClean="0">
                    <a:ea typeface="굴림" pitchFamily="50" charset="-127"/>
                    <a:cs typeface="Times New Roman" pitchFamily="18" charset="0"/>
                  </a:rPr>
                  <a:t>)</a:t>
                </a:r>
              </a:p>
              <a:p>
                <a:pPr marL="457200" lvl="1" indent="0" algn="ctr" eaLnBrk="1" hangingPunct="1">
                  <a:spcAft>
                    <a:spcPts val="1200"/>
                  </a:spcAft>
                </a:pPr>
                <a14:m>
                  <m:oMathPara xmlns:m="http://schemas.openxmlformats.org/officeDocument/2006/math">
                    <m:oMathParaPr>
                      <m:jc m:val="center"/>
                    </m:oMathParaPr>
                    <m:oMath xmlns:m="http://schemas.openxmlformats.org/officeDocument/2006/math">
                      <m:r>
                        <a:rPr kumimoji="1" lang="en-US" altLang="ko-KR" sz="1800" b="0" i="1" smtClean="0">
                          <a:latin typeface="Cambria Math"/>
                          <a:ea typeface="굴림" pitchFamily="50" charset="-127"/>
                          <a:cs typeface="Times New Roman" pitchFamily="18" charset="0"/>
                        </a:rPr>
                        <m:t>𝑚𝑎𝑥𝑀𝐷</m:t>
                      </m:r>
                      <m:r>
                        <a:rPr kumimoji="1" lang="en-US" altLang="ko-KR" sz="1800" b="0" i="1" smtClean="0">
                          <a:latin typeface="Cambria Math"/>
                          <a:ea typeface="굴림" pitchFamily="50" charset="-127"/>
                          <a:cs typeface="Times New Roman" pitchFamily="18" charset="0"/>
                        </a:rPr>
                        <m:t>=</m:t>
                      </m:r>
                      <m:f>
                        <m:fPr>
                          <m:ctrlPr>
                            <a:rPr kumimoji="1" lang="en-US" altLang="ko-KR" sz="1800" b="0" i="1" smtClean="0">
                              <a:latin typeface="Cambria Math"/>
                              <a:ea typeface="굴림" pitchFamily="50" charset="-127"/>
                              <a:cs typeface="Times New Roman" pitchFamily="18" charset="0"/>
                            </a:rPr>
                          </m:ctrlPr>
                        </m:fPr>
                        <m:num>
                          <m:r>
                            <a:rPr kumimoji="1" lang="en-US" altLang="ko-KR" sz="1800" b="0" i="1" smtClean="0">
                              <a:latin typeface="Cambria Math"/>
                              <a:ea typeface="굴림" pitchFamily="50" charset="-127"/>
                              <a:cs typeface="Times New Roman" pitchFamily="18" charset="0"/>
                            </a:rPr>
                            <m:t>𝑎𝐵𝑎𝑠𝑒𝑆𝑢𝑝𝑒𝑟𝑓𝑟𝑎𝑚𝑒𝐷𝑢𝑟𝑎𝑡𝑖𝑜𝑛</m:t>
                          </m:r>
                          <m:r>
                            <a:rPr kumimoji="1" lang="en-US" altLang="ko-KR" sz="1800" b="0" i="1" smtClean="0">
                              <a:latin typeface="Cambria Math"/>
                              <a:ea typeface="Cambria Math"/>
                              <a:cs typeface="Times New Roman" pitchFamily="18" charset="0"/>
                            </a:rPr>
                            <m:t>×</m:t>
                          </m:r>
                          <m:sSup>
                            <m:sSupPr>
                              <m:ctrlPr>
                                <a:rPr kumimoji="1" lang="en-US" altLang="ko-KR" sz="1800" b="0" i="1" smtClean="0">
                                  <a:latin typeface="Cambria Math"/>
                                  <a:ea typeface="Cambria Math"/>
                                  <a:cs typeface="Times New Roman" pitchFamily="18" charset="0"/>
                                </a:rPr>
                              </m:ctrlPr>
                            </m:sSupPr>
                            <m:e>
                              <m:r>
                                <a:rPr kumimoji="1" lang="en-US" altLang="ko-KR" sz="1800" b="0" i="1" smtClean="0">
                                  <a:latin typeface="Cambria Math"/>
                                  <a:ea typeface="Cambria Math"/>
                                  <a:cs typeface="Times New Roman" pitchFamily="18" charset="0"/>
                                </a:rPr>
                                <m:t>2</m:t>
                              </m:r>
                            </m:e>
                            <m:sup>
                              <m:r>
                                <a:rPr kumimoji="1" lang="en-US" altLang="ko-KR" sz="1800" b="0" i="1" smtClean="0">
                                  <a:latin typeface="Cambria Math"/>
                                  <a:ea typeface="Cambria Math"/>
                                  <a:cs typeface="Times New Roman" pitchFamily="18" charset="0"/>
                                </a:rPr>
                                <m:t>𝑀𝑂</m:t>
                              </m:r>
                            </m:sup>
                          </m:sSup>
                        </m:num>
                        <m:den>
                          <m:r>
                            <a:rPr kumimoji="1" lang="en-US" altLang="ko-KR" sz="1800" b="0" i="1" smtClean="0">
                              <a:latin typeface="Cambria Math"/>
                              <a:ea typeface="Cambria Math"/>
                              <a:cs typeface="Times New Roman" pitchFamily="18" charset="0"/>
                            </a:rPr>
                            <m:t>𝑠𝑦𝑚𝑏𝑜𝑙</m:t>
                          </m:r>
                          <m:r>
                            <a:rPr kumimoji="1" lang="en-US" altLang="ko-KR" sz="1800" b="0" i="1" smtClean="0">
                              <a:latin typeface="Cambria Math"/>
                              <a:ea typeface="Cambria Math"/>
                              <a:cs typeface="Times New Roman" pitchFamily="18" charset="0"/>
                            </a:rPr>
                            <m:t> </m:t>
                          </m:r>
                          <m:r>
                            <a:rPr kumimoji="1" lang="en-US" altLang="ko-KR" sz="1800" b="0" i="1" smtClean="0">
                              <a:latin typeface="Cambria Math"/>
                              <a:ea typeface="Cambria Math"/>
                              <a:cs typeface="Times New Roman" pitchFamily="18" charset="0"/>
                            </a:rPr>
                            <m:t>𝑟𝑎𝑡𝑒</m:t>
                          </m:r>
                        </m:den>
                      </m:f>
                      <m:r>
                        <a:rPr kumimoji="1" lang="en-US" altLang="ko-KR" sz="1800" b="0" i="1" smtClean="0">
                          <a:latin typeface="Cambria Math"/>
                          <a:ea typeface="굴림" pitchFamily="50" charset="-127"/>
                          <a:cs typeface="Times New Roman" pitchFamily="18" charset="0"/>
                        </a:rPr>
                        <m:t>=393.21 </m:t>
                      </m:r>
                      <m:r>
                        <a:rPr kumimoji="1" lang="en-US" altLang="ko-KR" sz="1800" b="0" i="1" smtClean="0">
                          <a:latin typeface="Cambria Math"/>
                          <a:ea typeface="굴림" pitchFamily="50" charset="-127"/>
                          <a:cs typeface="Times New Roman" pitchFamily="18" charset="0"/>
                        </a:rPr>
                        <m:t>𝑠𝑒𝑐</m:t>
                      </m:r>
                    </m:oMath>
                  </m:oMathPara>
                </a14:m>
                <a:endParaRPr kumimoji="1" lang="en-US" altLang="ko-KR" sz="1800" dirty="0" smtClean="0">
                  <a:ea typeface="굴림" pitchFamily="50" charset="-127"/>
                  <a:cs typeface="Times New Roman" pitchFamily="18" charset="0"/>
                </a:endParaRPr>
              </a:p>
              <a:p>
                <a:pPr marL="457200" lvl="1" indent="0" eaLnBrk="1" hangingPunct="1">
                  <a:spcAft>
                    <a:spcPts val="1200"/>
                  </a:spcAft>
                </a:pPr>
                <a:endParaRPr kumimoji="1" lang="en-US" altLang="ko-KR" sz="2000" dirty="0" smtClean="0">
                  <a:ea typeface="굴림" pitchFamily="50" charset="-127"/>
                  <a:cs typeface="Times New Roman" pitchFamily="18" charset="0"/>
                </a:endParaRPr>
              </a:p>
              <a:p>
                <a:pPr marL="457200" lvl="1" indent="0" eaLnBrk="1" hangingPunct="1">
                  <a:spcAft>
                    <a:spcPts val="1200"/>
                  </a:spcAft>
                </a:pPr>
                <a:r>
                  <a:rPr kumimoji="1" lang="en-US" altLang="ko-KR" sz="1800" dirty="0" smtClean="0">
                    <a:ea typeface="굴림" pitchFamily="50" charset="-127"/>
                    <a:cs typeface="Times New Roman" pitchFamily="18" charset="0"/>
                  </a:rPr>
                  <a:t>A device should wake up every 393.21 sec to send data frame. </a:t>
                </a:r>
              </a:p>
              <a:p>
                <a:pPr marL="457200" lvl="1" indent="0" eaLnBrk="1" hangingPunct="1">
                  <a:spcAft>
                    <a:spcPts val="1200"/>
                  </a:spcAft>
                </a:pPr>
                <a:r>
                  <a:rPr kumimoji="1" lang="en-US" altLang="ko-KR" sz="1800" dirty="0" smtClean="0">
                    <a:ea typeface="굴림" pitchFamily="50" charset="-127"/>
                    <a:cs typeface="Times New Roman" pitchFamily="18" charset="0"/>
                  </a:rPr>
                  <a:t>This implies unnecessary wake-up occurs for monitoring services with sampling period larger than </a:t>
                </a:r>
                <a:r>
                  <a:rPr kumimoji="1" lang="en-US" altLang="ko-KR" sz="1800" i="1" dirty="0" err="1" smtClean="0">
                    <a:ea typeface="굴림" pitchFamily="50" charset="-127"/>
                    <a:cs typeface="Times New Roman" pitchFamily="18" charset="0"/>
                  </a:rPr>
                  <a:t>maxMD</a:t>
                </a:r>
                <a:r>
                  <a:rPr kumimoji="1" lang="en-US" altLang="ko-KR" sz="1800" dirty="0" smtClean="0">
                    <a:ea typeface="굴림" pitchFamily="50" charset="-127"/>
                    <a:cs typeface="Times New Roman" pitchFamily="18" charset="0"/>
                  </a:rPr>
                  <a:t>.</a:t>
                </a:r>
                <a:endParaRPr kumimoji="1" lang="en-US" altLang="ko-KR" sz="1800" dirty="0">
                  <a:ea typeface="굴림" pitchFamily="50" charset="-127"/>
                  <a:cs typeface="Times New Roman" pitchFamily="18" charset="0"/>
                </a:endParaRPr>
              </a:p>
            </p:txBody>
          </p:sp>
        </mc:Choice>
        <mc:Fallback xmlns="">
          <p:sp>
            <p:nvSpPr>
              <p:cNvPr id="8" name="TextBox 23"/>
              <p:cNvSpPr txBox="1">
                <a:spLocks noRot="1" noChangeAspect="1" noMove="1" noResize="1" noEditPoints="1" noAdjustHandles="1" noChangeArrowheads="1" noChangeShapeType="1" noTextEdit="1"/>
              </p:cNvSpPr>
              <p:nvPr/>
            </p:nvSpPr>
            <p:spPr bwMode="auto">
              <a:xfrm>
                <a:off x="206515" y="1538790"/>
                <a:ext cx="8686660" cy="4560607"/>
              </a:xfrm>
              <a:prstGeom prst="rect">
                <a:avLst/>
              </a:prstGeom>
              <a:blipFill rotWithShape="1">
                <a:blip r:embed="rId3"/>
                <a:stretch>
                  <a:fillRect l="-632" t="-668" r="-1263" b="-106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ko-KR" altLang="en-US">
                    <a:noFill/>
                  </a:rPr>
                  <a:t> </a:t>
                </a:r>
              </a:p>
            </p:txBody>
          </p:sp>
        </mc:Fallback>
      </mc:AlternateContent>
      <p:sp>
        <p:nvSpPr>
          <p:cNvPr id="9"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DSME: Recap</a:t>
            </a:r>
            <a:endParaRPr lang="en-US" altLang="ko-KR" sz="3200" b="1" dirty="0">
              <a:solidFill>
                <a:schemeClr val="tx2"/>
              </a:solidFill>
              <a:ea typeface="굴림" pitchFamily="50" charset="-127"/>
            </a:endParaRPr>
          </a:p>
        </p:txBody>
      </p:sp>
      <p:sp>
        <p:nvSpPr>
          <p:cNvPr id="2" name="오른쪽 중괄호 1"/>
          <p:cNvSpPr/>
          <p:nvPr/>
        </p:nvSpPr>
        <p:spPr bwMode="auto">
          <a:xfrm rot="5400000">
            <a:off x="4414830" y="1222840"/>
            <a:ext cx="270030" cy="2520280"/>
          </a:xfrm>
          <a:prstGeom prst="rightBrace">
            <a:avLst>
              <a:gd name="adj1" fmla="val 94959"/>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3433727" y="2550386"/>
            <a:ext cx="2398413" cy="338554"/>
          </a:xfrm>
          <a:prstGeom prst="rect">
            <a:avLst/>
          </a:prstGeom>
          <a:noFill/>
        </p:spPr>
        <p:txBody>
          <a:bodyPr wrap="none" rtlCol="0">
            <a:spAutoFit/>
          </a:bodyPr>
          <a:lstStyle/>
          <a:p>
            <a:pPr algn="ctr"/>
            <a:r>
              <a:rPr lang="en-US" altLang="ko-KR" sz="1600" i="1" dirty="0" err="1" smtClean="0"/>
              <a:t>aBaseSuperframeDuration</a:t>
            </a:r>
            <a:endParaRPr lang="ko-KR" altLang="en-US" sz="16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noChangeArrowheads="1"/>
          </p:cNvSpPr>
          <p:nvPr/>
        </p:nvSpPr>
        <p:spPr bwMode="auto">
          <a:xfrm>
            <a:off x="685800" y="818710"/>
            <a:ext cx="8207375" cy="85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indent="0" algn="ctr" eaLnBrk="1" hangingPunct="1">
              <a:spcAft>
                <a:spcPts val="0"/>
              </a:spcAft>
            </a:pPr>
            <a:r>
              <a:rPr kumimoji="1" lang="en-US" altLang="ko-KR" sz="2800" b="1" dirty="0">
                <a:ea typeface="굴림" pitchFamily="50" charset="-127"/>
                <a:cs typeface="Times New Roman" pitchFamily="18" charset="0"/>
              </a:rPr>
              <a:t>Issues on current DSME specification </a:t>
            </a:r>
          </a:p>
          <a:p>
            <a:pPr marL="0" indent="0" algn="ctr" eaLnBrk="1" hangingPunct="1">
              <a:spcAft>
                <a:spcPts val="2400"/>
              </a:spcAft>
            </a:pPr>
            <a:r>
              <a:rPr kumimoji="1" lang="en-US" altLang="ko-KR" sz="2800" b="1" dirty="0">
                <a:ea typeface="굴림" pitchFamily="50" charset="-127"/>
                <a:cs typeface="Times New Roman" pitchFamily="18" charset="0"/>
              </a:rPr>
              <a:t>(from LECIM’s perspective)</a:t>
            </a:r>
          </a:p>
        </p:txBody>
      </p:sp>
      <p:sp>
        <p:nvSpPr>
          <p:cNvPr id="2048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048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FFA7A2CA-324E-4D2B-85EC-522899B7ED05}" type="slidenum">
              <a:rPr lang="en-US" altLang="ko-KR" smtClean="0"/>
              <a:pPr/>
              <a:t>8</a:t>
            </a:fld>
            <a:endParaRPr lang="en-US" altLang="ko-KR" smtClean="0"/>
          </a:p>
        </p:txBody>
      </p:sp>
      <p:sp>
        <p:nvSpPr>
          <p:cNvPr id="2048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20486" name="TextBox 23"/>
          <p:cNvSpPr txBox="1">
            <a:spLocks noChangeArrowheads="1"/>
          </p:cNvSpPr>
          <p:nvPr/>
        </p:nvSpPr>
        <p:spPr bwMode="auto">
          <a:xfrm>
            <a:off x="971600" y="2123855"/>
            <a:ext cx="7272338"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800"/>
              </a:spcAft>
              <a:buFontTx/>
              <a:buChar char="-"/>
            </a:pPr>
            <a:r>
              <a:rPr kumimoji="1" lang="en-US" altLang="ko-KR" sz="2000" b="1" dirty="0" smtClean="0">
                <a:ea typeface="굴림" pitchFamily="50" charset="-127"/>
                <a:cs typeface="Times New Roman" pitchFamily="18" charset="0"/>
              </a:rPr>
              <a:t>Frequent Wake-up</a:t>
            </a:r>
            <a:r>
              <a:rPr kumimoji="1" lang="en-US" altLang="ko-KR" sz="2000" dirty="0" smtClean="0">
                <a:ea typeface="굴림" pitchFamily="50" charset="-127"/>
                <a:cs typeface="Times New Roman" pitchFamily="18" charset="0"/>
              </a:rPr>
              <a:t>: </a:t>
            </a:r>
            <a:r>
              <a:rPr kumimoji="1" lang="en-US" altLang="ko-KR" sz="2000" i="1" dirty="0" smtClean="0">
                <a:ea typeface="굴림" pitchFamily="50" charset="-127"/>
                <a:cs typeface="Times New Roman" pitchFamily="18" charset="0"/>
              </a:rPr>
              <a:t>MO</a:t>
            </a:r>
            <a:r>
              <a:rPr kumimoji="1" lang="en-US" altLang="ko-KR" sz="2000" dirty="0">
                <a:ea typeface="굴림" pitchFamily="50" charset="-127"/>
                <a:cs typeface="Times New Roman" pitchFamily="18" charset="0"/>
              </a:rPr>
              <a:t>, which specifies multi-frame length (</a:t>
            </a:r>
            <a:r>
              <a:rPr kumimoji="1" lang="en-US" altLang="ko-KR" sz="2000" i="1" dirty="0">
                <a:ea typeface="굴림" pitchFamily="50" charset="-127"/>
                <a:cs typeface="Times New Roman" pitchFamily="18" charset="0"/>
              </a:rPr>
              <a:t>MD</a:t>
            </a:r>
            <a:r>
              <a:rPr kumimoji="1" lang="en-US" altLang="ko-KR" sz="2000" dirty="0">
                <a:ea typeface="굴림" pitchFamily="50" charset="-127"/>
                <a:cs typeface="Times New Roman" pitchFamily="18" charset="0"/>
              </a:rPr>
              <a:t>) and number of </a:t>
            </a:r>
            <a:r>
              <a:rPr kumimoji="1" lang="en-US" altLang="ko-KR" sz="2000" i="1" dirty="0">
                <a:ea typeface="굴림" pitchFamily="50" charset="-127"/>
                <a:cs typeface="Times New Roman" pitchFamily="18" charset="0"/>
              </a:rPr>
              <a:t>MD</a:t>
            </a:r>
            <a:r>
              <a:rPr kumimoji="1" lang="en-US" altLang="ko-KR" sz="2000" dirty="0">
                <a:ea typeface="굴림" pitchFamily="50" charset="-127"/>
                <a:cs typeface="Times New Roman" pitchFamily="18" charset="0"/>
              </a:rPr>
              <a:t> in </a:t>
            </a:r>
            <a:r>
              <a:rPr kumimoji="1" lang="en-US" altLang="ko-KR" sz="2000" i="1" dirty="0">
                <a:ea typeface="굴림" pitchFamily="50" charset="-127"/>
                <a:cs typeface="Times New Roman" pitchFamily="18" charset="0"/>
              </a:rPr>
              <a:t>BI</a:t>
            </a:r>
            <a:r>
              <a:rPr kumimoji="1" lang="en-US" altLang="ko-KR" sz="2000" dirty="0">
                <a:ea typeface="굴림" pitchFamily="50" charset="-127"/>
                <a:cs typeface="Times New Roman" pitchFamily="18" charset="0"/>
              </a:rPr>
              <a:t>, is bounded by </a:t>
            </a:r>
            <a:r>
              <a:rPr kumimoji="1" lang="en-US" altLang="ko-KR" sz="2000" i="1" dirty="0">
                <a:ea typeface="굴림" pitchFamily="50" charset="-127"/>
                <a:cs typeface="Times New Roman" pitchFamily="18" charset="0"/>
              </a:rPr>
              <a:t>BO</a:t>
            </a:r>
            <a:r>
              <a:rPr kumimoji="1" lang="en-US" altLang="ko-KR" sz="2000" dirty="0">
                <a:ea typeface="굴림" pitchFamily="50" charset="-127"/>
                <a:cs typeface="Times New Roman" pitchFamily="18" charset="0"/>
              </a:rPr>
              <a:t>. This </a:t>
            </a:r>
            <a:r>
              <a:rPr kumimoji="1" lang="en-US" altLang="ko-KR" sz="2000" dirty="0" smtClean="0">
                <a:ea typeface="굴림" pitchFamily="50" charset="-127"/>
                <a:cs typeface="Times New Roman" pitchFamily="18" charset="0"/>
              </a:rPr>
              <a:t>may result </a:t>
            </a:r>
            <a:r>
              <a:rPr kumimoji="1" lang="en-US" altLang="ko-KR" sz="2000" dirty="0">
                <a:ea typeface="굴림" pitchFamily="50" charset="-127"/>
                <a:cs typeface="Times New Roman" pitchFamily="18" charset="0"/>
              </a:rPr>
              <a:t>in </a:t>
            </a:r>
            <a:r>
              <a:rPr kumimoji="1" lang="en-US" altLang="ko-KR" sz="2000" dirty="0" smtClean="0">
                <a:ea typeface="굴림" pitchFamily="50" charset="-127"/>
                <a:cs typeface="Times New Roman" pitchFamily="18" charset="0"/>
              </a:rPr>
              <a:t>frequent </a:t>
            </a:r>
            <a:r>
              <a:rPr kumimoji="1" lang="en-US" altLang="ko-KR" sz="2000" dirty="0">
                <a:ea typeface="굴림" pitchFamily="50" charset="-127"/>
                <a:cs typeface="Times New Roman" pitchFamily="18" charset="0"/>
              </a:rPr>
              <a:t>wake-up for </a:t>
            </a:r>
            <a:r>
              <a:rPr kumimoji="1" lang="en-US" altLang="ko-KR" sz="2000" dirty="0" smtClean="0">
                <a:ea typeface="굴림" pitchFamily="50" charset="-127"/>
                <a:cs typeface="Times New Roman" pitchFamily="18" charset="0"/>
              </a:rPr>
              <a:t> monitoring services with very long sampling period like </a:t>
            </a:r>
            <a:r>
              <a:rPr kumimoji="1" lang="en-US" altLang="ko-KR" sz="2000" dirty="0">
                <a:ea typeface="굴림" pitchFamily="50" charset="-127"/>
                <a:cs typeface="Times New Roman" pitchFamily="18" charset="0"/>
              </a:rPr>
              <a:t>LECIM.</a:t>
            </a:r>
          </a:p>
          <a:p>
            <a:pPr eaLnBrk="1" hangingPunct="1">
              <a:spcAft>
                <a:spcPts val="1800"/>
              </a:spcAft>
              <a:buFontTx/>
              <a:buChar char="-"/>
            </a:pPr>
            <a:r>
              <a:rPr kumimoji="1" lang="en-US" altLang="ko-KR" sz="2000" b="1" dirty="0" smtClean="0">
                <a:ea typeface="굴림" pitchFamily="50" charset="-127"/>
                <a:cs typeface="Times New Roman" pitchFamily="18" charset="0"/>
              </a:rPr>
              <a:t>Large Overhead</a:t>
            </a:r>
            <a:r>
              <a:rPr kumimoji="1" lang="en-US" altLang="ko-KR" sz="2000" dirty="0" smtClean="0">
                <a:ea typeface="굴림" pitchFamily="50" charset="-127"/>
                <a:cs typeface="Times New Roman" pitchFamily="18" charset="0"/>
              </a:rPr>
              <a:t>: A </a:t>
            </a:r>
            <a:r>
              <a:rPr kumimoji="1" lang="en-US" altLang="ko-KR" sz="2000" dirty="0">
                <a:ea typeface="굴림" pitchFamily="50" charset="-127"/>
                <a:cs typeface="Times New Roman" pitchFamily="18" charset="0"/>
              </a:rPr>
              <a:t>node device, who wishes to join the PAN, should </a:t>
            </a:r>
            <a:r>
              <a:rPr kumimoji="1" lang="en-US" altLang="ko-KR" sz="2000" dirty="0" smtClean="0">
                <a:ea typeface="굴림" pitchFamily="50" charset="-127"/>
                <a:cs typeface="Times New Roman" pitchFamily="18" charset="0"/>
              </a:rPr>
              <a:t>get </a:t>
            </a:r>
            <a:r>
              <a:rPr kumimoji="1" lang="en-US" altLang="ko-KR" sz="2000" dirty="0">
                <a:ea typeface="굴림" pitchFamily="50" charset="-127"/>
                <a:cs typeface="Times New Roman" pitchFamily="18" charset="0"/>
              </a:rPr>
              <a:t>through association procedure and DSME-GTS allocation </a:t>
            </a:r>
            <a:r>
              <a:rPr kumimoji="1" lang="en-US" altLang="ko-KR" sz="2000" dirty="0" smtClean="0">
                <a:ea typeface="굴림" pitchFamily="50" charset="-127"/>
                <a:cs typeface="Times New Roman" pitchFamily="18" charset="0"/>
              </a:rPr>
              <a:t>procedure </a:t>
            </a:r>
            <a:r>
              <a:rPr kumimoji="1" lang="en-US" altLang="ko-KR" sz="2000" dirty="0">
                <a:ea typeface="굴림" pitchFamily="50" charset="-127"/>
                <a:cs typeface="Times New Roman" pitchFamily="18" charset="0"/>
              </a:rPr>
              <a:t>to allocate a single DSME-GTS </a:t>
            </a:r>
            <a:r>
              <a:rPr kumimoji="1" lang="en-US" altLang="ko-KR" sz="2000" dirty="0" smtClean="0">
                <a:ea typeface="굴림" pitchFamily="50" charset="-127"/>
                <a:cs typeface="Times New Roman" pitchFamily="18" charset="0"/>
              </a:rPr>
              <a:t>slot. </a:t>
            </a:r>
            <a:endParaRPr kumimoji="1" lang="en-US" altLang="ko-KR" sz="2000" dirty="0">
              <a:ea typeface="굴림" pitchFamily="50" charset="-127"/>
              <a:cs typeface="Times New Roman" pitchFamily="18" charset="0"/>
            </a:endParaRPr>
          </a:p>
          <a:p>
            <a:pPr eaLnBrk="1" hangingPunct="1">
              <a:spcAft>
                <a:spcPts val="1200"/>
              </a:spcAft>
              <a:buFontTx/>
              <a:buChar char="-"/>
            </a:pPr>
            <a:r>
              <a:rPr kumimoji="1" lang="en-US" altLang="ko-KR" sz="2000" b="1" dirty="0" smtClean="0">
                <a:ea typeface="굴림" pitchFamily="50" charset="-127"/>
                <a:cs typeface="Times New Roman" pitchFamily="18" charset="0"/>
              </a:rPr>
              <a:t>High Duty Cycle</a:t>
            </a:r>
            <a:r>
              <a:rPr kumimoji="1" lang="en-US" altLang="ko-KR" sz="2000" dirty="0" smtClean="0">
                <a:ea typeface="굴림" pitchFamily="50" charset="-127"/>
                <a:cs typeface="Times New Roman" pitchFamily="18" charset="0"/>
              </a:rPr>
              <a:t>: Turning-on an endpoint </a:t>
            </a:r>
            <a:r>
              <a:rPr kumimoji="1" lang="en-US" altLang="ko-KR" sz="2000" dirty="0">
                <a:ea typeface="굴림" pitchFamily="50" charset="-127"/>
                <a:cs typeface="Times New Roman" pitchFamily="18" charset="0"/>
              </a:rPr>
              <a:t>device for every CAP may be unnecessary in LECIM </a:t>
            </a:r>
            <a:r>
              <a:rPr kumimoji="1" lang="en-US" altLang="ko-KR" sz="2000" dirty="0" smtClean="0">
                <a:ea typeface="굴림" pitchFamily="50" charset="-127"/>
                <a:cs typeface="Times New Roman" pitchFamily="18" charset="0"/>
              </a:rPr>
              <a:t>services.</a:t>
            </a:r>
            <a:endParaRPr kumimoji="1" lang="en-US" altLang="ko-KR" sz="2000" dirty="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825178"/>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2531"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2532"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1733BA05-0029-4945-84EC-11A7ECCB7B5B}" type="slidenum">
              <a:rPr lang="en-US" altLang="ko-KR" smtClean="0"/>
              <a:pPr/>
              <a:t>9</a:t>
            </a:fld>
            <a:endParaRPr lang="en-US" altLang="ko-KR" smtClean="0"/>
          </a:p>
        </p:txBody>
      </p:sp>
      <p:sp>
        <p:nvSpPr>
          <p:cNvPr id="22533"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22534" name="TextBox 23"/>
          <p:cNvSpPr txBox="1">
            <a:spLocks noChangeArrowheads="1"/>
          </p:cNvSpPr>
          <p:nvPr/>
        </p:nvSpPr>
        <p:spPr bwMode="auto">
          <a:xfrm>
            <a:off x="5072063" y="1747475"/>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
        <p:nvSpPr>
          <p:cNvPr id="22537" name="TextBox 23"/>
          <p:cNvSpPr txBox="1">
            <a:spLocks noChangeArrowheads="1"/>
          </p:cNvSpPr>
          <p:nvPr/>
        </p:nvSpPr>
        <p:spPr bwMode="auto">
          <a:xfrm>
            <a:off x="881062" y="1178750"/>
            <a:ext cx="64812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I</a:t>
            </a:r>
            <a:r>
              <a:rPr kumimoji="1" lang="en-US" altLang="ko-KR" sz="2000" b="1" dirty="0" smtClean="0">
                <a:solidFill>
                  <a:srgbClr val="0000FF"/>
                </a:solidFill>
                <a:ea typeface="굴림" pitchFamily="50" charset="-127"/>
                <a:cs typeface="Times New Roman" pitchFamily="18" charset="0"/>
              </a:rPr>
              <a:t>: Extending </a:t>
            </a:r>
            <a:r>
              <a:rPr kumimoji="1" lang="en-US" altLang="ko-KR" sz="2000" b="1" i="1" dirty="0" err="1" smtClean="0">
                <a:solidFill>
                  <a:srgbClr val="0000FF"/>
                </a:solidFill>
                <a:ea typeface="굴림" pitchFamily="50" charset="-127"/>
                <a:cs typeface="Times New Roman" pitchFamily="18" charset="0"/>
              </a:rPr>
              <a:t>macMultisuperframeOrder</a:t>
            </a:r>
            <a:r>
              <a:rPr kumimoji="1" lang="en-US" altLang="ko-KR" sz="2000" b="1" dirty="0" smtClean="0">
                <a:solidFill>
                  <a:srgbClr val="0000FF"/>
                </a:solidFill>
                <a:ea typeface="굴림" pitchFamily="50" charset="-127"/>
                <a:cs typeface="Times New Roman" pitchFamily="18" charset="0"/>
              </a:rPr>
              <a:t> (</a:t>
            </a:r>
            <a:r>
              <a:rPr kumimoji="1" lang="en-US" altLang="ko-KR" sz="2000" b="1" i="1" dirty="0" smtClean="0">
                <a:solidFill>
                  <a:srgbClr val="0000FF"/>
                </a:solidFill>
                <a:ea typeface="굴림" pitchFamily="50" charset="-127"/>
                <a:cs typeface="Times New Roman" pitchFamily="18" charset="0"/>
              </a:rPr>
              <a:t>MO</a:t>
            </a:r>
            <a:r>
              <a:rPr kumimoji="1" lang="en-US" altLang="ko-KR" sz="2000" b="1" dirty="0" smtClean="0">
                <a:solidFill>
                  <a:srgbClr val="0000FF"/>
                </a:solidFill>
                <a:ea typeface="굴림" pitchFamily="50" charset="-127"/>
                <a:cs typeface="Times New Roman" pitchFamily="18" charset="0"/>
              </a:rPr>
              <a:t>)</a:t>
            </a:r>
            <a:endParaRPr kumimoji="1" lang="en-US" altLang="ko-KR" sz="2000" b="1" dirty="0">
              <a:solidFill>
                <a:srgbClr val="0000FF"/>
              </a:solidFill>
              <a:ea typeface="굴림" pitchFamily="50" charset="-127"/>
              <a:cs typeface="Times New Roman" pitchFamily="18" charset="0"/>
            </a:endParaRPr>
          </a:p>
        </p:txBody>
      </p:sp>
      <mc:AlternateContent xmlns:mc="http://schemas.openxmlformats.org/markup-compatibility/2006" xmlns:a14="http://schemas.microsoft.com/office/drawing/2010/main">
        <mc:Choice Requires="a14">
          <p:sp>
            <p:nvSpPr>
              <p:cNvPr id="10" name="TextBox 9"/>
              <p:cNvSpPr txBox="1"/>
              <p:nvPr/>
            </p:nvSpPr>
            <p:spPr>
              <a:xfrm>
                <a:off x="611560" y="3567181"/>
                <a:ext cx="7875875" cy="2607124"/>
              </a:xfrm>
              <a:prstGeom prst="rect">
                <a:avLst/>
              </a:prstGeom>
              <a:noFill/>
            </p:spPr>
            <p:txBody>
              <a:bodyPr wrap="square" rtlCol="0">
                <a:spAutoFit/>
              </a:bodyPr>
              <a:lstStyle/>
              <a:p>
                <a:pPr marL="285750" indent="-285750">
                  <a:spcBef>
                    <a:spcPts val="0"/>
                  </a:spcBef>
                  <a:spcAft>
                    <a:spcPts val="1200"/>
                  </a:spcAft>
                  <a:buFontTx/>
                  <a:buChar char="-"/>
                </a:pPr>
                <a:r>
                  <a:rPr lang="en-US" altLang="ko-KR" sz="1800" dirty="0" smtClean="0"/>
                  <a:t>Now, </a:t>
                </a:r>
                <a:r>
                  <a:rPr lang="en-US" altLang="ko-KR" sz="1800" i="1" dirty="0"/>
                  <a:t>MO</a:t>
                </a:r>
                <a:r>
                  <a:rPr lang="en-US" altLang="ko-KR" sz="1800" dirty="0"/>
                  <a:t> is given as:</a:t>
                </a:r>
                <a:endParaRPr lang="en-US" altLang="ko-KR" sz="1800" dirty="0" smtClean="0"/>
              </a:p>
              <a:p>
                <a:pPr lvl="1" algn="ctr">
                  <a:spcBef>
                    <a:spcPts val="0"/>
                  </a:spcBef>
                  <a:spcAft>
                    <a:spcPts val="1200"/>
                  </a:spcAft>
                </a:pPr>
                <a14:m>
                  <m:oMath xmlns:m="http://schemas.openxmlformats.org/officeDocument/2006/math">
                    <m:r>
                      <a:rPr lang="en-US" altLang="ko-KR" sz="1800" b="0" i="1" smtClean="0">
                        <a:latin typeface="Cambria Math"/>
                      </a:rPr>
                      <m:t>𝑆𝑂</m:t>
                    </m:r>
                    <m:r>
                      <a:rPr lang="en-US" altLang="ko-KR" sz="1800" b="0" i="1" smtClean="0">
                        <a:latin typeface="Cambria Math"/>
                        <a:ea typeface="Cambria Math"/>
                      </a:rPr>
                      <m:t>≤</m:t>
                    </m:r>
                    <m:r>
                      <a:rPr lang="en-US" altLang="ko-KR" sz="1800" b="0" i="1" smtClean="0">
                        <a:latin typeface="Cambria Math"/>
                        <a:ea typeface="Cambria Math"/>
                      </a:rPr>
                      <m:t>𝑀𝑂</m:t>
                    </m:r>
                    <m:r>
                      <a:rPr lang="en-US" altLang="ko-KR" sz="1800" b="0" i="1" smtClean="0">
                        <a:latin typeface="Cambria Math"/>
                        <a:ea typeface="Cambria Math"/>
                      </a:rPr>
                      <m:t>≤</m:t>
                    </m:r>
                    <m:r>
                      <a:rPr lang="en-US" altLang="ko-KR" sz="1800" b="0" i="1" smtClean="0">
                        <a:latin typeface="Cambria Math"/>
                        <a:ea typeface="Cambria Math"/>
                      </a:rPr>
                      <m:t>𝐵𝑂</m:t>
                    </m:r>
                    <m:r>
                      <a:rPr lang="en-US" altLang="ko-KR" sz="1800" b="0" i="1" smtClean="0">
                        <a:latin typeface="Cambria Math"/>
                        <a:ea typeface="Cambria Math"/>
                      </a:rPr>
                      <m:t>≤14</m:t>
                    </m:r>
                  </m:oMath>
                </a14:m>
                <a:r>
                  <a:rPr lang="en-US" altLang="ko-KR" sz="1800" dirty="0" smtClean="0"/>
                  <a:t>		</a:t>
                </a:r>
                <a14:m>
                  <m:oMath xmlns:m="http://schemas.openxmlformats.org/officeDocument/2006/math">
                    <m:r>
                      <a:rPr lang="en-US" altLang="ko-KR" sz="1800" i="1" smtClean="0">
                        <a:latin typeface="Cambria Math"/>
                        <a:ea typeface="Cambria Math"/>
                      </a:rPr>
                      <m:t>→</m:t>
                    </m:r>
                  </m:oMath>
                </a14:m>
                <a:r>
                  <a:rPr lang="en-US" altLang="ko-KR" sz="1800" dirty="0" smtClean="0"/>
                  <a:t>	</a:t>
                </a:r>
                <a14:m>
                  <m:oMath xmlns:m="http://schemas.openxmlformats.org/officeDocument/2006/math">
                    <m:r>
                      <a:rPr lang="en-US" altLang="ko-KR" sz="1800" b="0" i="1" smtClean="0">
                        <a:latin typeface="Cambria Math"/>
                      </a:rPr>
                      <m:t>𝑆𝑂</m:t>
                    </m:r>
                    <m:r>
                      <a:rPr lang="en-US" altLang="ko-KR" sz="1800" b="0" i="1" smtClean="0">
                        <a:latin typeface="Cambria Math"/>
                        <a:ea typeface="Cambria Math"/>
                      </a:rPr>
                      <m:t>≤</m:t>
                    </m:r>
                    <m:r>
                      <a:rPr lang="en-US" altLang="ko-KR" sz="1800" b="0" i="1" smtClean="0">
                        <a:latin typeface="Cambria Math"/>
                        <a:ea typeface="Cambria Math"/>
                      </a:rPr>
                      <m:t>𝑀𝑂</m:t>
                    </m:r>
                    <m:r>
                      <a:rPr lang="en-US" altLang="ko-KR" sz="1800" b="0" i="1" smtClean="0">
                        <a:latin typeface="Cambria Math"/>
                        <a:ea typeface="Cambria Math"/>
                      </a:rPr>
                      <m:t>≤22</m:t>
                    </m:r>
                  </m:oMath>
                </a14:m>
                <a:r>
                  <a:rPr lang="en-US" altLang="ko-KR" sz="1800" dirty="0" smtClean="0"/>
                  <a:t>	</a:t>
                </a:r>
              </a:p>
              <a:p>
                <a:pPr lvl="1">
                  <a:spcBef>
                    <a:spcPts val="0"/>
                  </a:spcBef>
                  <a:spcAft>
                    <a:spcPts val="600"/>
                  </a:spcAft>
                </a:pPr>
                <a:endParaRPr lang="en-US" altLang="ko-KR" sz="1800" dirty="0" smtClean="0"/>
              </a:p>
              <a:p>
                <a:pPr lvl="1">
                  <a:spcBef>
                    <a:spcPts val="0"/>
                  </a:spcBef>
                  <a:spcAft>
                    <a:spcPts val="600"/>
                  </a:spcAft>
                </a:pPr>
                <a:r>
                  <a:rPr lang="en-US" altLang="ko-KR" sz="1800" dirty="0" smtClean="0"/>
                  <a:t>Example)</a:t>
                </a:r>
              </a:p>
              <a:p>
                <a:pPr lvl="1">
                  <a:spcBef>
                    <a:spcPts val="0"/>
                  </a:spcBef>
                </a:pPr>
                <a:r>
                  <a:rPr lang="en-US" altLang="ko-KR" sz="1800" i="1" dirty="0" smtClean="0"/>
                  <a:t>BO</a:t>
                </a:r>
                <a:r>
                  <a:rPr lang="en-US" altLang="ko-KR" sz="1800" dirty="0" smtClean="0"/>
                  <a:t>=14,</a:t>
                </a:r>
                <a:r>
                  <a:rPr lang="en-US" altLang="ko-KR" sz="1800" i="1" dirty="0" smtClean="0"/>
                  <a:t>MO</a:t>
                </a:r>
                <a:r>
                  <a:rPr lang="en-US" altLang="ko-KR" sz="1800" dirty="0" smtClean="0"/>
                  <a:t>=16,</a:t>
                </a:r>
                <a:r>
                  <a:rPr lang="en-US" altLang="ko-KR" sz="1800" i="1" dirty="0" smtClean="0"/>
                  <a:t>SO</a:t>
                </a:r>
                <a:r>
                  <a:rPr lang="en-US" altLang="ko-KR" sz="1800" dirty="0" smtClean="0"/>
                  <a:t>=3</a:t>
                </a:r>
              </a:p>
              <a:p>
                <a:pPr lvl="1">
                  <a:spcBef>
                    <a:spcPts val="0"/>
                  </a:spcBef>
                </a:pPr>
                <a:r>
                  <a:rPr lang="en-US" altLang="ko-KR" sz="1800" i="1" dirty="0" err="1" smtClean="0"/>
                  <a:t>NumMultisuperframesPerBI</a:t>
                </a:r>
                <a:r>
                  <a:rPr lang="en-US" altLang="ko-KR" sz="1800" dirty="0" smtClean="0"/>
                  <a:t> </a:t>
                </a:r>
                <a14:m>
                  <m:oMath xmlns:m="http://schemas.openxmlformats.org/officeDocument/2006/math">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m:t>
                        </m:r>
                        <m:r>
                          <a:rPr lang="en-US" altLang="ko-KR" sz="1800" b="0" i="1" smtClean="0">
                            <a:latin typeface="Cambria Math"/>
                          </a:rPr>
                          <m:t>𝐵𝑂</m:t>
                        </m:r>
                        <m:r>
                          <a:rPr lang="en-US" altLang="ko-KR" sz="1800" b="0" i="1" smtClean="0">
                            <a:latin typeface="Cambria Math"/>
                          </a:rPr>
                          <m:t>−</m:t>
                        </m:r>
                        <m:r>
                          <a:rPr lang="en-US" altLang="ko-KR" sz="1800" b="0" i="1" smtClean="0">
                            <a:latin typeface="Cambria Math"/>
                          </a:rPr>
                          <m:t>𝑀𝑂</m:t>
                        </m:r>
                        <m:r>
                          <a:rPr lang="en-US" altLang="ko-KR" sz="1800" b="0" i="1" smtClean="0">
                            <a:latin typeface="Cambria Math"/>
                          </a:rPr>
                          <m:t>)</m:t>
                        </m:r>
                      </m:sup>
                    </m:sSup>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(14−16)</m:t>
                        </m:r>
                      </m:sup>
                    </m:sSup>
                    <m:r>
                      <a:rPr lang="en-US" altLang="ko-KR" sz="1800" b="0" i="1" smtClean="0">
                        <a:latin typeface="Cambria Math"/>
                      </a:rPr>
                      <m:t>=</m:t>
                    </m:r>
                    <m:f>
                      <m:fPr>
                        <m:ctrlPr>
                          <a:rPr lang="en-US" altLang="ko-KR" sz="1800" b="0" i="1" smtClean="0">
                            <a:latin typeface="Cambria Math"/>
                          </a:rPr>
                        </m:ctrlPr>
                      </m:fPr>
                      <m:num>
                        <m:r>
                          <a:rPr lang="en-US" altLang="ko-KR" sz="1800" b="0" i="1" smtClean="0">
                            <a:latin typeface="Cambria Math"/>
                          </a:rPr>
                          <m:t>1</m:t>
                        </m:r>
                      </m:num>
                      <m:den>
                        <m:r>
                          <a:rPr lang="en-US" altLang="ko-KR" sz="1800" b="0" i="1" smtClean="0">
                            <a:latin typeface="Cambria Math"/>
                          </a:rPr>
                          <m:t>4</m:t>
                        </m:r>
                      </m:den>
                    </m:f>
                  </m:oMath>
                </a14:m>
                <a:endParaRPr lang="en-US" altLang="ko-KR" sz="1800" dirty="0" smtClean="0"/>
              </a:p>
              <a:p>
                <a:pPr lvl="1">
                  <a:spcBef>
                    <a:spcPts val="0"/>
                  </a:spcBef>
                </a:pPr>
                <a:r>
                  <a:rPr lang="en-US" altLang="ko-KR" sz="1800" dirty="0" smtClean="0"/>
                  <a:t>Now, there is one multi-</a:t>
                </a:r>
                <a:r>
                  <a:rPr lang="en-US" altLang="ko-KR" sz="1800" dirty="0" err="1" smtClean="0"/>
                  <a:t>superframe</a:t>
                </a:r>
                <a:r>
                  <a:rPr lang="en-US" altLang="ko-KR" sz="1800" dirty="0" smtClean="0"/>
                  <a:t> in every 4 </a:t>
                </a:r>
                <a:r>
                  <a:rPr lang="en-US" altLang="ko-KR" sz="1800" i="1" dirty="0" smtClean="0"/>
                  <a:t>BI</a:t>
                </a:r>
                <a:r>
                  <a:rPr lang="en-US" altLang="ko-KR" sz="1800" dirty="0" smtClean="0"/>
                  <a:t>s.</a:t>
                </a:r>
              </a:p>
            </p:txBody>
          </p:sp>
        </mc:Choice>
        <mc:Fallback xmlns="">
          <p:sp>
            <p:nvSpPr>
              <p:cNvPr id="10" name="TextBox 9"/>
              <p:cNvSpPr txBox="1">
                <a:spLocks noRot="1" noChangeAspect="1" noMove="1" noResize="1" noEditPoints="1" noAdjustHandles="1" noChangeArrowheads="1" noChangeShapeType="1" noTextEdit="1"/>
              </p:cNvSpPr>
              <p:nvPr/>
            </p:nvSpPr>
            <p:spPr>
              <a:xfrm>
                <a:off x="611560" y="3567181"/>
                <a:ext cx="7875875" cy="2607124"/>
              </a:xfrm>
              <a:prstGeom prst="rect">
                <a:avLst/>
              </a:prstGeom>
              <a:blipFill rotWithShape="1">
                <a:blip r:embed="rId4"/>
                <a:stretch>
                  <a:fillRect l="-464" t="-1168" b="-2804"/>
                </a:stretch>
              </a:blipFill>
            </p:spPr>
            <p:txBody>
              <a:bodyPr/>
              <a:lstStyle/>
              <a:p>
                <a:r>
                  <a:rPr lang="ko-KR" altLang="en-US">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14639</TotalTime>
  <Words>1336</Words>
  <Application>Microsoft Office PowerPoint</Application>
  <PresentationFormat>화면 슬라이드 쇼(4:3)</PresentationFormat>
  <Paragraphs>279</Paragraphs>
  <Slides>19</Slides>
  <Notes>19</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IEEE-P802_15</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user</dc:creator>
  <cp:keywords/>
  <dc:description>&lt;doc#&gt;</dc:description>
  <cp:lastModifiedBy>wjeong</cp:lastModifiedBy>
  <cp:revision>483</cp:revision>
  <cp:lastPrinted>1998-02-10T13:28:06Z</cp:lastPrinted>
  <dcterms:created xsi:type="dcterms:W3CDTF">2007-04-23T07:39:08Z</dcterms:created>
  <dcterms:modified xsi:type="dcterms:W3CDTF">2012-03-13T20:15:31Z</dcterms:modified>
</cp:coreProperties>
</file>