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3" r:id="rId2"/>
    <p:sldId id="257" r:id="rId3"/>
    <p:sldId id="259" r:id="rId4"/>
    <p:sldId id="261" r:id="rId5"/>
    <p:sldId id="262" r:id="rId6"/>
    <p:sldId id="264" r:id="rId7"/>
    <p:sldId id="265" r:id="rId8"/>
    <p:sldId id="267" r:id="rId9"/>
    <p:sldId id="266" r:id="rId10"/>
    <p:sldId id="268" r:id="rId11"/>
    <p:sldId id="269" r:id="rId12"/>
    <p:sldId id="263" r:id="rId13"/>
    <p:sldId id="270" r:id="rId14"/>
    <p:sldId id="271" r:id="rId15"/>
    <p:sldId id="272" r:id="rId16"/>
    <p:sldId id="26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1" d="100"/>
          <a:sy n="71" d="100"/>
        </p:scale>
        <p:origin x="-126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A2BCAC-AEB9-4778-9C31-ED67C7ADA975}" type="datetimeFigureOut">
              <a:rPr lang="en-US" smtClean="0"/>
              <a:t>3/13/2012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6DD051-1BD6-4DDA-A045-3568BD8AACB9}"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a:xfrm>
            <a:off x="1152525" y="692150"/>
            <a:ext cx="4552950" cy="3416300"/>
          </a:xfrm>
          <a:ln/>
        </p:spPr>
      </p:sp>
      <p:sp>
        <p:nvSpPr>
          <p:cNvPr id="10243" name="Notes Placeholder 2"/>
          <p:cNvSpPr>
            <a:spLocks noGrp="1"/>
          </p:cNvSpPr>
          <p:nvPr>
            <p:ph type="body" idx="1"/>
          </p:nvPr>
        </p:nvSpPr>
        <p:spPr>
          <a:noFill/>
          <a:ln/>
        </p:spPr>
        <p:txBody>
          <a:bodyPr/>
          <a:lstStyle/>
          <a:p>
            <a:endParaRPr lang="ko-KR" altLang="en-US" smtClean="0">
              <a:ea typeface="Gulim" pitchFamily="34" charset="-127"/>
            </a:endParaRPr>
          </a:p>
        </p:txBody>
      </p:sp>
      <p:sp>
        <p:nvSpPr>
          <p:cNvPr id="10244" name="Header Placeholder 3"/>
          <p:cNvSpPr>
            <a:spLocks noGrp="1"/>
          </p:cNvSpPr>
          <p:nvPr>
            <p:ph type="hdr" sz="quarter"/>
          </p:nvPr>
        </p:nvSpPr>
        <p:spPr>
          <a:xfrm>
            <a:off x="3429000" y="96812"/>
            <a:ext cx="2782957" cy="209238"/>
          </a:xfrm>
          <a:noFill/>
        </p:spPr>
        <p:txBody>
          <a:bodyPr/>
          <a:lstStyle/>
          <a:p>
            <a:r>
              <a:rPr lang="en-US" altLang="ko-KR"/>
              <a:t>doc.: IEEE 802.15-09-0114-00-004g-Trends-in-SUN-capacity</a:t>
            </a:r>
          </a:p>
        </p:txBody>
      </p:sp>
      <p:sp>
        <p:nvSpPr>
          <p:cNvPr id="10245" name="Date Placeholder 4"/>
          <p:cNvSpPr>
            <a:spLocks noGrp="1"/>
          </p:cNvSpPr>
          <p:nvPr>
            <p:ph type="dt" sz="quarter" idx="1"/>
          </p:nvPr>
        </p:nvSpPr>
        <p:spPr>
          <a:noFill/>
        </p:spPr>
        <p:txBody>
          <a:bodyPr/>
          <a:lstStyle/>
          <a:p>
            <a:r>
              <a:rPr lang="en-US" altLang="ko-KR" smtClean="0">
                <a:ea typeface="Gulim" pitchFamily="34" charset="-127"/>
              </a:rPr>
              <a:t>&lt;month year&gt;</a:t>
            </a:r>
          </a:p>
        </p:txBody>
      </p:sp>
      <p:sp>
        <p:nvSpPr>
          <p:cNvPr id="10246" name="Footer Placeholder 5"/>
          <p:cNvSpPr>
            <a:spLocks noGrp="1"/>
          </p:cNvSpPr>
          <p:nvPr>
            <p:ph type="ftr" sz="quarter" idx="4"/>
          </p:nvPr>
        </p:nvSpPr>
        <p:spPr>
          <a:xfrm>
            <a:off x="3730280" y="8853566"/>
            <a:ext cx="2481677" cy="179570"/>
          </a:xfrm>
          <a:noFill/>
        </p:spPr>
        <p:txBody>
          <a:bodyPr/>
          <a:lstStyle/>
          <a:p>
            <a:pPr lvl="4"/>
            <a:r>
              <a:rPr lang="en-US" altLang="ko-KR" smtClean="0">
                <a:ea typeface="Gulim" pitchFamily="34" charset="-127"/>
              </a:rPr>
              <a:t>Emmanuel Monnerie, Landis+Gyr</a:t>
            </a:r>
          </a:p>
        </p:txBody>
      </p:sp>
      <p:sp>
        <p:nvSpPr>
          <p:cNvPr id="10247" name="Slide Number Placeholder 6"/>
          <p:cNvSpPr>
            <a:spLocks noGrp="1"/>
          </p:cNvSpPr>
          <p:nvPr>
            <p:ph type="sldNum" sz="quarter" idx="5"/>
          </p:nvPr>
        </p:nvSpPr>
        <p:spPr>
          <a:noFill/>
        </p:spPr>
        <p:txBody>
          <a:bodyPr/>
          <a:lstStyle/>
          <a:p>
            <a:r>
              <a:rPr lang="en-US" altLang="ko-KR"/>
              <a:t>Page </a:t>
            </a:r>
            <a:fld id="{3A1F9F2A-6FB0-4813-AE40-AC2BB56D1A0F}" type="slidenum">
              <a:rPr lang="en-US" altLang="ko-KR"/>
              <a:pPr/>
              <a:t>1</a:t>
            </a:fld>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sz="1400">
                <a:solidFill>
                  <a:schemeClr val="tx1"/>
                </a:solidFill>
              </a:defRPr>
            </a:lvl1pPr>
          </a:lstStyle>
          <a:p>
            <a:r>
              <a:rPr lang="en-US" dirty="0" err="1" smtClean="0"/>
              <a:t>Sangsung</a:t>
            </a:r>
            <a:r>
              <a:rPr lang="en-US" dirty="0" smtClean="0"/>
              <a:t> </a:t>
            </a:r>
            <a:r>
              <a:rPr lang="en-US" dirty="0" err="1" smtClean="0"/>
              <a:t>Choi</a:t>
            </a:r>
            <a:r>
              <a:rPr lang="en-US" dirty="0" smtClean="0"/>
              <a:t> (ETRI)</a:t>
            </a:r>
            <a:endParaRPr lang="en-US" dirty="0"/>
          </a:p>
        </p:txBody>
      </p:sp>
      <p:sp>
        <p:nvSpPr>
          <p:cNvPr id="7"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8"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a:ea typeface="굴림" pitchFamily="50" charset="-12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pitchFamily="50" charset="-127"/>
                <a:cs typeface="Times New Roman" pitchFamily="18" charset="0"/>
              </a:rPr>
              <a:t>March </a:t>
            </a: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pitchFamily="50" charset="-127"/>
                <a:cs typeface="Times New Roman" pitchFamily="18" charset="0"/>
              </a:rPr>
              <a:t>2012</a:t>
            </a:r>
            <a:endParaRPr kumimoji="0" lang="en-US" altLang="ko-KR" sz="1400" b="1" i="0" u="none" strike="noStrike" kern="1200" cap="none" spc="0" normalizeH="0" baseline="0" noProof="0" dirty="0">
              <a:ln>
                <a:noFill/>
              </a:ln>
              <a:solidFill>
                <a:schemeClr val="tx1"/>
              </a:solidFill>
              <a:effectLst/>
              <a:uLnTx/>
              <a:uFillTx/>
              <a:latin typeface="Times New Roman" pitchFamily="18" charset="0"/>
              <a:ea typeface="굴림" pitchFamily="50" charset="-127"/>
              <a:cs typeface="Times New Roman" pitchFamily="18" charset="0"/>
            </a:endParaRPr>
          </a:p>
        </p:txBody>
      </p:sp>
      <p:sp>
        <p:nvSpPr>
          <p:cNvPr id="9" name="TextBox 8"/>
          <p:cNvSpPr txBox="1"/>
          <p:nvPr userDrawn="1"/>
        </p:nvSpPr>
        <p:spPr>
          <a:xfrm>
            <a:off x="6781800" y="304800"/>
            <a:ext cx="1728358"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15-12-0137-00-004m</a:t>
            </a:r>
            <a:endParaRPr lang="en-US" sz="1400" b="1" dirty="0">
              <a:latin typeface="Times New Roman" pitchFamily="18" charset="0"/>
              <a:cs typeface="Times New Roman" pitchFamily="18" charset="0"/>
            </a:endParaRPr>
          </a:p>
        </p:txBody>
      </p:sp>
      <p:sp>
        <p:nvSpPr>
          <p:cNvPr id="10" name="Line 10"/>
          <p:cNvSpPr>
            <a:spLocks noChangeShapeType="1"/>
          </p:cNvSpPr>
          <p:nvPr userDrawn="1"/>
        </p:nvSpPr>
        <p:spPr bwMode="auto">
          <a:xfrm>
            <a:off x="685800" y="64008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r>
              <a:rPr lang="en-US" dirty="0" err="1" smtClean="0"/>
              <a:t>Sangsung</a:t>
            </a:r>
            <a:r>
              <a:rPr lang="en-US" dirty="0" smtClean="0"/>
              <a:t> </a:t>
            </a:r>
            <a:r>
              <a:rPr lang="en-US" dirty="0" err="1" smtClean="0"/>
              <a:t>Choi</a:t>
            </a:r>
            <a:r>
              <a:rPr lang="en-US" dirty="0" smtClean="0"/>
              <a:t> (ETRI)</a:t>
            </a:r>
            <a:endParaRPr lang="en-US" dirty="0"/>
          </a:p>
        </p:txBody>
      </p:sp>
      <p:sp>
        <p:nvSpPr>
          <p:cNvPr id="5" name="Line 8"/>
          <p:cNvSpPr>
            <a:spLocks noChangeShapeType="1"/>
          </p:cNvSpPr>
          <p:nvPr userDrawn="1"/>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6" name="Rectangle 4"/>
          <p:cNvSpPr txBox="1">
            <a:spLocks noChangeArrowheads="1"/>
          </p:cNvSpPr>
          <p:nvPr userDrawn="1"/>
        </p:nvSpPr>
        <p:spPr>
          <a:xfrm>
            <a:off x="457200" y="381000"/>
            <a:ext cx="1600200" cy="215900"/>
          </a:xfrm>
          <a:prstGeom prst="rect">
            <a:avLst/>
          </a:prstGeom>
        </p:spPr>
        <p:txBody>
          <a:bodyPr vert="horz" lIns="91440" tIns="45720" rIns="91440" bIns="45720" rtlCol="0" anchor="ctr"/>
          <a:lstStyle>
            <a:lvl1pPr>
              <a:defRPr>
                <a:ea typeface="굴림" pitchFamily="50" charset="-127"/>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pitchFamily="50" charset="-127"/>
                <a:cs typeface="Times New Roman" pitchFamily="18" charset="0"/>
              </a:rPr>
              <a:t>March </a:t>
            </a:r>
            <a:r>
              <a:rPr kumimoji="0" lang="en-US" altLang="ko-KR" sz="1400" b="1" i="0" u="none" strike="noStrike" kern="1200" cap="none" spc="0" normalizeH="0" baseline="0" noProof="0" dirty="0" smtClean="0">
                <a:ln>
                  <a:noFill/>
                </a:ln>
                <a:solidFill>
                  <a:schemeClr val="tx1"/>
                </a:solidFill>
                <a:effectLst/>
                <a:uLnTx/>
                <a:uFillTx/>
                <a:latin typeface="Times New Roman" pitchFamily="18" charset="0"/>
                <a:ea typeface="굴림" pitchFamily="50" charset="-127"/>
                <a:cs typeface="Times New Roman" pitchFamily="18" charset="0"/>
              </a:rPr>
              <a:t>2012</a:t>
            </a:r>
            <a:endParaRPr kumimoji="0" lang="en-US" altLang="ko-KR" sz="1400" b="1" i="0" u="none" strike="noStrike" kern="1200" cap="none" spc="0" normalizeH="0" baseline="0" noProof="0" dirty="0">
              <a:ln>
                <a:noFill/>
              </a:ln>
              <a:solidFill>
                <a:schemeClr val="tx1"/>
              </a:solidFill>
              <a:effectLst/>
              <a:uLnTx/>
              <a:uFillTx/>
              <a:latin typeface="Times New Roman" pitchFamily="18" charset="0"/>
              <a:ea typeface="굴림" pitchFamily="50" charset="-127"/>
              <a:cs typeface="Times New Roman" pitchFamily="18" charset="0"/>
            </a:endParaRPr>
          </a:p>
        </p:txBody>
      </p:sp>
      <p:sp>
        <p:nvSpPr>
          <p:cNvPr id="7" name="TextBox 6"/>
          <p:cNvSpPr txBox="1"/>
          <p:nvPr userDrawn="1"/>
        </p:nvSpPr>
        <p:spPr>
          <a:xfrm>
            <a:off x="6781800" y="304800"/>
            <a:ext cx="1728358"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15-12-0137-00-004m</a:t>
            </a:r>
            <a:endParaRPr lang="en-US" sz="1400" b="1" dirty="0">
              <a:latin typeface="Times New Roman" pitchFamily="18" charset="0"/>
              <a:cs typeface="Times New Roman" pitchFamily="18" charset="0"/>
            </a:endParaRPr>
          </a:p>
        </p:txBody>
      </p:sp>
      <p:sp>
        <p:nvSpPr>
          <p:cNvPr id="8" name="Line 10"/>
          <p:cNvSpPr>
            <a:spLocks noChangeShapeType="1"/>
          </p:cNvSpPr>
          <p:nvPr userDrawn="1"/>
        </p:nvSpPr>
        <p:spPr bwMode="auto">
          <a:xfrm>
            <a:off x="685800" y="64008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0C430A88-8C57-4AAF-BDBB-6D0D6E7D4329}" type="datetimeFigureOut">
              <a:rPr lang="en-US" smtClean="0"/>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DB0201-E9B4-431E-B30A-CD506AFE93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B0201-E9B4-431E-B30A-CD506AFE93EC}" type="slidenum">
              <a:rPr lang="en-US" smtClean="0"/>
              <a:t>‹#›</a:t>
            </a:fld>
            <a:endParaRPr lang="en-US" dirty="0"/>
          </a:p>
        </p:txBody>
      </p:sp>
      <p:sp>
        <p:nvSpPr>
          <p:cNvPr id="7"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smtClean="0">
                <a:ln>
                  <a:noFill/>
                </a:ln>
                <a:solidFill>
                  <a:schemeClr val="tx1"/>
                </a:solidFill>
                <a:effectLst/>
                <a:uLnTx/>
                <a:uFillTx/>
                <a:latin typeface="+mn-lt"/>
                <a:ea typeface="+mn-ea"/>
                <a:cs typeface="+mn-cs"/>
              </a:rPr>
              <a:t>TG4m</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Slide Number Placeholder 5"/>
          <p:cNvSpPr txBox="1">
            <a:spLocks/>
          </p:cNvSpPr>
          <p:nvPr userDrawn="1"/>
        </p:nvSpPr>
        <p:spPr>
          <a:xfrm>
            <a:off x="6553200" y="632460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err="1" smtClean="0">
                <a:ln>
                  <a:noFill/>
                </a:ln>
                <a:solidFill>
                  <a:schemeClr val="tx1"/>
                </a:solidFill>
                <a:effectLst/>
                <a:uLnTx/>
                <a:uFillTx/>
                <a:latin typeface="+mn-lt"/>
                <a:ea typeface="+mn-ea"/>
                <a:cs typeface="+mn-cs"/>
              </a:rPr>
              <a:t>Sangsung</a:t>
            </a:r>
            <a:r>
              <a:rPr kumimoji="0" lang="en-US" sz="1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1200" b="0" i="0" u="none" strike="noStrike" kern="1200" cap="none" spc="0" normalizeH="0" baseline="0" noProof="0" dirty="0" err="1" smtClean="0">
                <a:ln>
                  <a:noFill/>
                </a:ln>
                <a:solidFill>
                  <a:schemeClr val="tx1"/>
                </a:solidFill>
                <a:effectLst/>
                <a:uLnTx/>
                <a:uFillTx/>
                <a:latin typeface="+mn-lt"/>
                <a:ea typeface="+mn-ea"/>
                <a:cs typeface="+mn-cs"/>
              </a:rPr>
              <a:t>Choi</a:t>
            </a:r>
            <a:r>
              <a:rPr kumimoji="0" lang="en-US" sz="1200" b="0" i="0" u="none" strike="noStrike" kern="1200" cap="none" spc="0" normalizeH="0" baseline="0" noProof="0" dirty="0" smtClean="0">
                <a:ln>
                  <a:noFill/>
                </a:ln>
                <a:solidFill>
                  <a:schemeClr val="tx1"/>
                </a:solidFill>
                <a:effectLst/>
                <a:uLnTx/>
                <a:uFillTx/>
                <a:latin typeface="+mn-lt"/>
                <a:ea typeface="+mn-ea"/>
                <a:cs typeface="+mn-cs"/>
              </a:rPr>
              <a:t> (ETRI)</a:t>
            </a:r>
            <a:endParaRPr kumimoji="0" lang="en-US"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schoi@etri.re.kr"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txBox="1">
            <a:spLocks noGrp="1"/>
          </p:cNvSpPr>
          <p:nvPr/>
        </p:nvSpPr>
        <p:spPr bwMode="auto">
          <a:xfrm>
            <a:off x="4267200" y="6400800"/>
            <a:ext cx="503343" cy="215444"/>
          </a:xfrm>
          <a:prstGeom prst="rect">
            <a:avLst/>
          </a:prstGeom>
          <a:noFill/>
          <a:ln w="9525">
            <a:noFill/>
            <a:miter lim="800000"/>
            <a:headEnd/>
            <a:tailEnd/>
          </a:ln>
        </p:spPr>
        <p:txBody>
          <a:bodyPr wrap="none" lIns="0" tIns="0" rIns="0" bIns="0">
            <a:spAutoFit/>
          </a:bodyPr>
          <a:lstStyle/>
          <a:p>
            <a:pPr algn="ctr"/>
            <a:r>
              <a:rPr lang="en-US" altLang="ko-KR" sz="1400" dirty="0">
                <a:latin typeface="Times New Roman" pitchFamily="18" charset="0"/>
                <a:ea typeface="MS PGothic" pitchFamily="34" charset="-128"/>
                <a:cs typeface="Times New Roman" pitchFamily="18" charset="0"/>
              </a:rPr>
              <a:t>Slide </a:t>
            </a:r>
            <a:fld id="{77B65CEB-A751-43A5-B64C-5E63D4289393}" type="slidenum">
              <a:rPr lang="en-US" altLang="ko-KR" sz="1400">
                <a:latin typeface="Times New Roman" pitchFamily="18" charset="0"/>
                <a:ea typeface="MS PGothic" pitchFamily="34" charset="-128"/>
                <a:cs typeface="Times New Roman" pitchFamily="18" charset="0"/>
              </a:rPr>
              <a:pPr algn="ctr"/>
              <a:t>1</a:t>
            </a:fld>
            <a:endParaRPr lang="en-US" altLang="ko-KR" sz="1400" dirty="0">
              <a:latin typeface="Times New Roman" pitchFamily="18" charset="0"/>
              <a:ea typeface="MS PGothic" pitchFamily="34" charset="-128"/>
              <a:cs typeface="Times New Roman" pitchFamily="18" charset="0"/>
            </a:endParaRPr>
          </a:p>
        </p:txBody>
      </p:sp>
      <p:sp>
        <p:nvSpPr>
          <p:cNvPr id="6" name="Rectangle 4"/>
          <p:cNvSpPr>
            <a:spLocks noChangeArrowheads="1"/>
          </p:cNvSpPr>
          <p:nvPr/>
        </p:nvSpPr>
        <p:spPr bwMode="auto">
          <a:xfrm>
            <a:off x="381000" y="838200"/>
            <a:ext cx="8458200" cy="5647700"/>
          </a:xfrm>
          <a:prstGeom prst="rect">
            <a:avLst/>
          </a:prstGeom>
          <a:noFill/>
          <a:ln w="12700">
            <a:noFill/>
            <a:miter lim="800000"/>
            <a:headEnd type="none" w="sm" len="sm"/>
            <a:tailEnd type="none" w="sm" len="sm"/>
          </a:ln>
          <a:effectLst/>
        </p:spPr>
        <p:txBody>
          <a:bodyPr wrap="square">
            <a:spAutoFit/>
          </a:bodyPr>
          <a:lstStyle/>
          <a:p>
            <a:pPr marL="914400" indent="-914400" eaLnBrk="0" hangingPunct="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eaLnBrk="0" hangingPunct="0"/>
            <a:endParaRPr lang="en-US" altLang="ko-KR" sz="2000" dirty="0">
              <a:ea typeface="Gulim" pitchFamily="34" charset="-127"/>
            </a:endParaRPr>
          </a:p>
          <a:p>
            <a:pPr marL="914400" indent="-914400" eaLnBrk="0" hangingPunct="0"/>
            <a:r>
              <a:rPr lang="en-US" altLang="ko-KR" sz="1800" b="1" dirty="0">
                <a:ea typeface="Gulim" pitchFamily="34" charset="-127"/>
              </a:rPr>
              <a:t>Submission Title:</a:t>
            </a:r>
            <a:r>
              <a:rPr lang="en-US" altLang="ko-KR" sz="1800" dirty="0">
                <a:ea typeface="Gulim" pitchFamily="34" charset="-127"/>
              </a:rPr>
              <a:t> </a:t>
            </a:r>
            <a:r>
              <a:rPr lang="en-US" dirty="0" smtClean="0"/>
              <a:t>Delay Spreads for TG4m Multipath Channel Models</a:t>
            </a:r>
            <a:endParaRPr lang="en-US" altLang="ko-KR" sz="1800" dirty="0">
              <a:ea typeface="Gulim" pitchFamily="34" charset="-127"/>
            </a:endParaRPr>
          </a:p>
          <a:p>
            <a:pPr marL="914400" indent="-914400" eaLnBrk="0" hangingPunct="0">
              <a:spcBef>
                <a:spcPts val="600"/>
              </a:spcBef>
            </a:pPr>
            <a:r>
              <a:rPr lang="en-US" altLang="ko-KR" sz="1800" b="1" dirty="0">
                <a:ea typeface="Gulim" pitchFamily="34" charset="-127"/>
              </a:rPr>
              <a:t>Date Submitted: </a:t>
            </a:r>
            <a:r>
              <a:rPr lang="en-US" altLang="ko-KR" dirty="0" smtClean="0">
                <a:ea typeface="Gulim" pitchFamily="34" charset="-127"/>
              </a:rPr>
              <a:t>March</a:t>
            </a:r>
            <a:r>
              <a:rPr lang="en-US" altLang="ko-KR" sz="1800" dirty="0" smtClean="0">
                <a:ea typeface="Gulim" pitchFamily="34" charset="-127"/>
              </a:rPr>
              <a:t> </a:t>
            </a:r>
            <a:r>
              <a:rPr lang="en-US" altLang="ko-KR" sz="1800" dirty="0" smtClean="0">
                <a:ea typeface="Gulim" pitchFamily="34" charset="-127"/>
              </a:rPr>
              <a:t>2012</a:t>
            </a:r>
            <a:endParaRPr lang="en-US" altLang="ko-KR" sz="1800" dirty="0">
              <a:ea typeface="Gulim" pitchFamily="34" charset="-127"/>
            </a:endParaRPr>
          </a:p>
          <a:p>
            <a:pPr marL="914400" indent="-914400" eaLnBrk="0" hangingPunct="0">
              <a:spcBef>
                <a:spcPts val="600"/>
              </a:spcBef>
            </a:pPr>
            <a:r>
              <a:rPr lang="en-US" altLang="ko-KR" b="1" dirty="0">
                <a:ea typeface="Gulim" pitchFamily="34" charset="-127"/>
              </a:rPr>
              <a:t>Source:</a:t>
            </a:r>
            <a:r>
              <a:rPr lang="en-US" altLang="ko-KR" dirty="0">
                <a:ea typeface="Gulim" pitchFamily="34" charset="-127"/>
              </a:rPr>
              <a:t>  </a:t>
            </a:r>
            <a:r>
              <a:rPr lang="en-US" altLang="ko-KR" sz="1600" dirty="0" err="1">
                <a:ea typeface="Gulim" pitchFamily="34" charset="-127"/>
              </a:rPr>
              <a:t>Sangsung</a:t>
            </a:r>
            <a:r>
              <a:rPr lang="en-US" altLang="ko-KR" sz="1600" dirty="0">
                <a:ea typeface="Gulim" pitchFamily="34" charset="-127"/>
              </a:rPr>
              <a:t> </a:t>
            </a:r>
            <a:r>
              <a:rPr lang="en-US" altLang="ko-KR" sz="1600" dirty="0" err="1">
                <a:ea typeface="Gulim" pitchFamily="34" charset="-127"/>
              </a:rPr>
              <a:t>Choi</a:t>
            </a:r>
            <a:r>
              <a:rPr lang="en-US" altLang="ko-KR" sz="1600" dirty="0">
                <a:ea typeface="Gulim" pitchFamily="34" charset="-127"/>
              </a:rPr>
              <a:t>(ETRI</a:t>
            </a:r>
            <a:r>
              <a:rPr lang="en-US" altLang="ko-KR" sz="1600" dirty="0" smtClean="0">
                <a:ea typeface="Gulim" pitchFamily="34" charset="-127"/>
              </a:rPr>
              <a:t>) and </a:t>
            </a:r>
            <a:r>
              <a:rPr lang="en-US" altLang="ko-KR" sz="1600" dirty="0" err="1" smtClean="0">
                <a:ea typeface="Gulim" pitchFamily="34" charset="-127"/>
              </a:rPr>
              <a:t>Soo</a:t>
            </a:r>
            <a:r>
              <a:rPr lang="en-US" altLang="ko-KR" sz="1600" dirty="0" smtClean="0">
                <a:ea typeface="Gulim" pitchFamily="34" charset="-127"/>
              </a:rPr>
              <a:t>-Young Chang (CSUS)</a:t>
            </a:r>
            <a:endParaRPr lang="en-US" altLang="ko-KR" sz="1600" dirty="0">
              <a:ea typeface="Gulim" pitchFamily="34" charset="-127"/>
            </a:endParaRPr>
          </a:p>
          <a:p>
            <a:pPr marL="914400" indent="-914400" eaLnBrk="0" hangingPunct="0">
              <a:spcBef>
                <a:spcPts val="600"/>
              </a:spcBef>
            </a:pPr>
            <a:r>
              <a:rPr lang="en-US" altLang="ko-KR" b="1" dirty="0">
                <a:ea typeface="Gulim" pitchFamily="34" charset="-127"/>
              </a:rPr>
              <a:t>Contact: </a:t>
            </a:r>
            <a:r>
              <a:rPr lang="en-US" altLang="ko-KR" sz="1600" dirty="0" err="1">
                <a:ea typeface="Gulim" pitchFamily="34" charset="-127"/>
              </a:rPr>
              <a:t>Sangsung</a:t>
            </a:r>
            <a:r>
              <a:rPr lang="en-US" altLang="ko-KR" sz="1600" dirty="0">
                <a:ea typeface="Gulim" pitchFamily="34" charset="-127"/>
              </a:rPr>
              <a:t> </a:t>
            </a:r>
            <a:r>
              <a:rPr lang="en-US" altLang="ko-KR" sz="1600" dirty="0" err="1">
                <a:ea typeface="Gulim" pitchFamily="34" charset="-127"/>
              </a:rPr>
              <a:t>Choi</a:t>
            </a:r>
            <a:r>
              <a:rPr lang="en-US" altLang="ko-KR" sz="1600" dirty="0">
                <a:ea typeface="Gulim" pitchFamily="34" charset="-127"/>
              </a:rPr>
              <a:t>(ETRI</a:t>
            </a:r>
            <a:r>
              <a:rPr lang="en-US" altLang="ko-KR" sz="1600" dirty="0" smtClean="0">
                <a:ea typeface="Gulim" pitchFamily="34" charset="-127"/>
              </a:rPr>
              <a:t>) and </a:t>
            </a:r>
            <a:r>
              <a:rPr lang="en-US" altLang="ko-KR" sz="1600" dirty="0" err="1" smtClean="0">
                <a:ea typeface="Gulim" pitchFamily="34" charset="-127"/>
              </a:rPr>
              <a:t>Soo</a:t>
            </a:r>
            <a:r>
              <a:rPr lang="en-US" altLang="ko-KR" sz="1600" dirty="0" smtClean="0">
                <a:ea typeface="Gulim" pitchFamily="34" charset="-127"/>
              </a:rPr>
              <a:t>-Young Chang (CSUS)</a:t>
            </a:r>
            <a:endParaRPr lang="en-US" altLang="ko-KR" sz="1600" dirty="0">
              <a:ea typeface="Gulim" pitchFamily="34" charset="-127"/>
            </a:endParaRPr>
          </a:p>
          <a:p>
            <a:pPr marL="914400" indent="-914400" eaLnBrk="0" hangingPunct="0">
              <a:spcBef>
                <a:spcPts val="600"/>
              </a:spcBef>
            </a:pPr>
            <a:r>
              <a:rPr lang="en-US" altLang="ko-KR" b="1" dirty="0">
                <a:ea typeface="Gulim" pitchFamily="34" charset="-127"/>
              </a:rPr>
              <a:t>Voice:</a:t>
            </a:r>
            <a:r>
              <a:rPr lang="en-US" altLang="ko-KR" dirty="0">
                <a:ea typeface="Gulim" pitchFamily="34" charset="-127"/>
              </a:rPr>
              <a:t> </a:t>
            </a:r>
            <a:r>
              <a:rPr lang="en-US" altLang="ko-KR" sz="1600" dirty="0">
                <a:solidFill>
                  <a:schemeClr val="tx2"/>
                </a:solidFill>
                <a:ea typeface="Gulim" pitchFamily="34" charset="-127"/>
              </a:rPr>
              <a:t>+82 42 860 6722</a:t>
            </a:r>
            <a:r>
              <a:rPr lang="en-US" altLang="ko-KR" sz="1600" dirty="0">
                <a:ea typeface="Gulim" pitchFamily="34" charset="-127"/>
              </a:rPr>
              <a:t>, E-Mail: </a:t>
            </a:r>
            <a:r>
              <a:rPr lang="en-US" altLang="ko-KR" sz="1600" dirty="0" smtClean="0">
                <a:ea typeface="Gulim" pitchFamily="34" charset="-127"/>
                <a:hlinkClick r:id="rId3"/>
              </a:rPr>
              <a:t>sschoi@etri.re.kr</a:t>
            </a:r>
            <a:r>
              <a:rPr lang="en-US" altLang="ko-KR" sz="1600" dirty="0" smtClean="0">
                <a:ea typeface="Gulim" pitchFamily="34" charset="-127"/>
              </a:rPr>
              <a:t>, sychang@ecs.csus.edu </a:t>
            </a:r>
            <a:r>
              <a:rPr lang="en-US" altLang="ko-KR" sz="1600" dirty="0">
                <a:ea typeface="Gulim" pitchFamily="34" charset="-127"/>
              </a:rPr>
              <a:t>	</a:t>
            </a:r>
          </a:p>
          <a:p>
            <a:pPr marL="914400" indent="-914400" eaLnBrk="0" hangingPunct="0">
              <a:spcBef>
                <a:spcPts val="600"/>
              </a:spcBef>
            </a:pPr>
            <a:r>
              <a:rPr lang="en-US" altLang="ko-KR" b="1" dirty="0">
                <a:ea typeface="Gulim" pitchFamily="34" charset="-127"/>
              </a:rPr>
              <a:t>Re:</a:t>
            </a:r>
            <a:r>
              <a:rPr lang="en-US" altLang="ko-KR" dirty="0">
                <a:ea typeface="Gulim" pitchFamily="34" charset="-127"/>
              </a:rPr>
              <a:t> </a:t>
            </a:r>
            <a:r>
              <a:rPr lang="en-US" altLang="ko-KR" sz="1600" dirty="0" smtClean="0">
                <a:ea typeface="Gulim" pitchFamily="34" charset="-127"/>
              </a:rPr>
              <a:t>Delay spreads and fading rates of multipath </a:t>
            </a:r>
            <a:r>
              <a:rPr lang="en-US" altLang="ko-KR" sz="1600" dirty="0">
                <a:ea typeface="Gulim" pitchFamily="34" charset="-127"/>
              </a:rPr>
              <a:t>c</a:t>
            </a:r>
            <a:r>
              <a:rPr lang="en-US" altLang="ko-KR" sz="1600" dirty="0" smtClean="0">
                <a:ea typeface="Gulim" pitchFamily="34" charset="-127"/>
              </a:rPr>
              <a:t>hannel </a:t>
            </a:r>
            <a:r>
              <a:rPr lang="en-US" altLang="ko-KR" sz="1600" dirty="0" smtClean="0">
                <a:ea typeface="Gulim" pitchFamily="34" charset="-127"/>
              </a:rPr>
              <a:t>models for TG4m proposals</a:t>
            </a:r>
            <a:endParaRPr lang="en-US" altLang="ko-KR" sz="1600" dirty="0">
              <a:ea typeface="Gulim" pitchFamily="34" charset="-127"/>
            </a:endParaRPr>
          </a:p>
          <a:p>
            <a:pPr marL="914400" indent="-914400" eaLnBrk="0" hangingPunct="0">
              <a:spcBef>
                <a:spcPts val="600"/>
              </a:spcBef>
            </a:pPr>
            <a:r>
              <a:rPr lang="en-US" altLang="ko-KR" b="1" dirty="0">
                <a:ea typeface="Gulim" pitchFamily="34" charset="-127"/>
              </a:rPr>
              <a:t>Abstract: </a:t>
            </a:r>
            <a:r>
              <a:rPr lang="en-US" altLang="ko-KR" sz="1600" dirty="0">
                <a:ea typeface="Gulim" pitchFamily="34" charset="-127"/>
              </a:rPr>
              <a:t>T</a:t>
            </a:r>
            <a:r>
              <a:rPr lang="en-US" altLang="ko-KR" sz="1600" dirty="0" smtClean="0">
                <a:ea typeface="Gulim" pitchFamily="34" charset="-127"/>
              </a:rPr>
              <a:t>wo key parameters of multipath channel models are reviewed to judge whether existing channel models are feasible or not for </a:t>
            </a:r>
            <a:r>
              <a:rPr lang="en-US" altLang="ko-KR" sz="1600" dirty="0" smtClean="0">
                <a:ea typeface="Gulim" pitchFamily="34" charset="-127"/>
              </a:rPr>
              <a:t>TG4m white space channel models.</a:t>
            </a:r>
            <a:endParaRPr lang="en-US" altLang="ko-KR" sz="1600" dirty="0">
              <a:ea typeface="Gulim" pitchFamily="34" charset="-127"/>
            </a:endParaRPr>
          </a:p>
          <a:p>
            <a:pPr marL="914400" indent="-914400" eaLnBrk="0" hangingPunct="0">
              <a:spcBef>
                <a:spcPts val="600"/>
              </a:spcBef>
            </a:pPr>
            <a:r>
              <a:rPr lang="en-US" altLang="ko-KR" b="1" dirty="0">
                <a:ea typeface="Gulim" pitchFamily="34" charset="-127"/>
              </a:rPr>
              <a:t>Purpose: </a:t>
            </a:r>
            <a:r>
              <a:rPr lang="en-US" altLang="ko-KR" sz="1600" dirty="0">
                <a:ea typeface="Gulim" pitchFamily="34" charset="-127"/>
              </a:rPr>
              <a:t>Information to 802.15 WG</a:t>
            </a:r>
          </a:p>
          <a:p>
            <a:pPr marL="914400" indent="-914400" eaLnBrk="0" hangingPunct="0">
              <a:spcBef>
                <a:spcPts val="600"/>
              </a:spcBef>
            </a:pPr>
            <a:r>
              <a:rPr lang="en-US" altLang="ko-KR" sz="1800" b="1" dirty="0">
                <a:ea typeface="Gulim" pitchFamily="34" charset="-127"/>
              </a:rPr>
              <a:t>Notice: </a:t>
            </a:r>
            <a:r>
              <a:rPr lang="en-US" altLang="ko-KR" sz="16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pPr>
            <a:r>
              <a:rPr lang="en-US" altLang="ko-KR" sz="1800" b="1" dirty="0">
                <a:ea typeface="Gulim" pitchFamily="34" charset="-127"/>
              </a:rPr>
              <a:t>Release:</a:t>
            </a:r>
            <a:r>
              <a:rPr lang="en-US" altLang="ko-KR" sz="1800" dirty="0">
                <a:ea typeface="Gulim" pitchFamily="34" charset="-127"/>
              </a:rPr>
              <a:t>	</a:t>
            </a:r>
            <a:r>
              <a:rPr lang="en-US" altLang="ko-KR" sz="1600" dirty="0">
                <a:ea typeface="Gulim" pitchFamily="34" charset="-127"/>
              </a:rPr>
              <a:t>The contributor acknowledges and accepts that this contribution becomes the property of IEEE and may be made publicly available by P802.15.</a:t>
            </a:r>
            <a:r>
              <a:rPr lang="en-US" altLang="ko-KR" sz="1800" dirty="0">
                <a:ea typeface="Gulim" pitchFamily="34" charset="-127"/>
              </a:rPr>
              <a:t>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000"/>
              </a:lnSpc>
            </a:pPr>
            <a:r>
              <a:rPr lang="en-US" sz="3200" b="1" i="1" dirty="0" smtClean="0">
                <a:solidFill>
                  <a:srgbClr val="00B0F0"/>
                </a:solidFill>
              </a:rPr>
              <a:t>ANOTHER CALCULATION OF RMS DELAY SPREAD</a:t>
            </a:r>
            <a:endParaRPr lang="en-US" sz="3200" b="1" i="1" dirty="0">
              <a:solidFill>
                <a:srgbClr val="00B0F0"/>
              </a:solidFill>
            </a:endParaRPr>
          </a:p>
        </p:txBody>
      </p:sp>
      <p:sp>
        <p:nvSpPr>
          <p:cNvPr id="3" name="Content Placeholder 2"/>
          <p:cNvSpPr>
            <a:spLocks noGrp="1"/>
          </p:cNvSpPr>
          <p:nvPr>
            <p:ph idx="1"/>
          </p:nvPr>
        </p:nvSpPr>
        <p:spPr/>
        <p:txBody>
          <a:bodyPr>
            <a:normAutofit fontScale="92500" lnSpcReduction="20000"/>
          </a:bodyPr>
          <a:lstStyle/>
          <a:p>
            <a:r>
              <a:rPr lang="en-US" sz="2000" dirty="0" smtClean="0"/>
              <a:t>RMS delay spread </a:t>
            </a:r>
            <a:r>
              <a:rPr lang="el-GR" sz="2000" i="1" dirty="0" smtClean="0"/>
              <a:t>σ</a:t>
            </a:r>
            <a:r>
              <a:rPr lang="el-GR" sz="2000" i="1" baseline="-25000" dirty="0" smtClean="0"/>
              <a:t>τ</a:t>
            </a:r>
            <a:r>
              <a:rPr lang="en-US" sz="2000" dirty="0" smtClean="0"/>
              <a:t>, </a:t>
            </a:r>
          </a:p>
          <a:p>
            <a:endParaRPr lang="en-US" sz="2000" dirty="0" smtClean="0"/>
          </a:p>
          <a:p>
            <a:endParaRPr lang="en-US" sz="1600" dirty="0" smtClean="0"/>
          </a:p>
          <a:p>
            <a:endParaRPr lang="en-US" sz="1600" dirty="0" smtClean="0"/>
          </a:p>
          <a:p>
            <a:pPr>
              <a:buNone/>
            </a:pPr>
            <a:r>
              <a:rPr lang="en-US" sz="1600" dirty="0" smtClean="0"/>
              <a:t>	</a:t>
            </a:r>
            <a:r>
              <a:rPr lang="en-US" sz="1800" dirty="0" smtClean="0"/>
              <a:t>where the mean value of the power delay profile is</a:t>
            </a:r>
          </a:p>
          <a:p>
            <a:pPr>
              <a:buNone/>
            </a:pPr>
            <a:endParaRPr lang="en-US" sz="1600" dirty="0" smtClean="0"/>
          </a:p>
          <a:p>
            <a:pPr>
              <a:buNone/>
            </a:pPr>
            <a:r>
              <a:rPr lang="en-US" sz="1600" dirty="0" smtClean="0"/>
              <a:t>				         </a:t>
            </a:r>
            <a:r>
              <a:rPr lang="en-US" sz="1800" dirty="0" smtClean="0"/>
              <a:t>and</a:t>
            </a:r>
          </a:p>
          <a:p>
            <a:pPr>
              <a:buNone/>
            </a:pPr>
            <a:r>
              <a:rPr lang="en-US" sz="1600" dirty="0" smtClean="0"/>
              <a:t>	</a:t>
            </a:r>
            <a:endParaRPr lang="en-US" sz="1800" dirty="0" smtClean="0"/>
          </a:p>
          <a:p>
            <a:pPr>
              <a:buNone/>
            </a:pPr>
            <a:endParaRPr lang="en-US" sz="1800" dirty="0" smtClean="0"/>
          </a:p>
          <a:p>
            <a:pPr lvl="1"/>
            <a:r>
              <a:rPr lang="en-US" sz="1600" dirty="0" smtClean="0"/>
              <a:t>Indicative of the amount of time dispersion in the channel</a:t>
            </a:r>
          </a:p>
          <a:p>
            <a:r>
              <a:rPr lang="en-US" sz="2000" dirty="0" smtClean="0"/>
              <a:t>RMS delay spread is modeled by</a:t>
            </a:r>
            <a:endParaRPr lang="en-US" sz="1600" dirty="0" smtClean="0"/>
          </a:p>
          <a:p>
            <a:pPr>
              <a:buNone/>
            </a:pPr>
            <a:r>
              <a:rPr lang="en-US" sz="1600" dirty="0" smtClean="0"/>
              <a:t>	</a:t>
            </a:r>
            <a:r>
              <a:rPr lang="en-US" sz="1600" dirty="0" smtClean="0"/>
              <a:t>	            </a:t>
            </a:r>
            <a:r>
              <a:rPr lang="el-GR" sz="1600" i="1" dirty="0" smtClean="0"/>
              <a:t> </a:t>
            </a:r>
            <a:r>
              <a:rPr lang="el-GR" sz="2200" i="1" dirty="0" smtClean="0"/>
              <a:t>σ</a:t>
            </a:r>
            <a:r>
              <a:rPr lang="el-GR" sz="2200" i="1" baseline="-25000" dirty="0" smtClean="0"/>
              <a:t>τ</a:t>
            </a:r>
            <a:r>
              <a:rPr lang="en-US" sz="2200" dirty="0" smtClean="0"/>
              <a:t>  = </a:t>
            </a:r>
            <a:r>
              <a:rPr lang="en-US" sz="2200" i="1" dirty="0" smtClean="0"/>
              <a:t>T</a:t>
            </a:r>
            <a:r>
              <a:rPr lang="en-US" sz="2200" i="1" baseline="-25000" dirty="0" smtClean="0"/>
              <a:t>1</a:t>
            </a:r>
            <a:r>
              <a:rPr lang="en-US" sz="2200" i="1" dirty="0" smtClean="0"/>
              <a:t>d</a:t>
            </a:r>
            <a:r>
              <a:rPr lang="el-GR" sz="2200" i="1" baseline="30000" dirty="0" smtClean="0"/>
              <a:t>α</a:t>
            </a:r>
            <a:r>
              <a:rPr lang="en-US" sz="2200" i="1" dirty="0" smtClean="0"/>
              <a:t>u</a:t>
            </a:r>
          </a:p>
          <a:p>
            <a:pPr marL="349250" indent="-349250">
              <a:buNone/>
            </a:pPr>
            <a:r>
              <a:rPr lang="en-US" sz="1600" i="1" dirty="0" smtClean="0"/>
              <a:t>	</a:t>
            </a:r>
            <a:r>
              <a:rPr lang="en-US" sz="1600" dirty="0" smtClean="0"/>
              <a:t>where </a:t>
            </a:r>
          </a:p>
          <a:p>
            <a:pPr marL="1143000" indent="-228600">
              <a:buNone/>
            </a:pPr>
            <a:r>
              <a:rPr lang="en-US" sz="1600" i="1" dirty="0" smtClean="0"/>
              <a:t>T</a:t>
            </a:r>
            <a:r>
              <a:rPr lang="en-US" sz="1600" i="1" baseline="-25000" dirty="0" smtClean="0"/>
              <a:t>1</a:t>
            </a:r>
            <a:r>
              <a:rPr lang="en-US" sz="1600" dirty="0" smtClean="0"/>
              <a:t>: the mean value of RMS delay spread at 1 km that equals 400 ns for urban microcells, 400 to 1000 ns for urban </a:t>
            </a:r>
            <a:r>
              <a:rPr lang="en-US" sz="1600" dirty="0" err="1" smtClean="0"/>
              <a:t>macrocells</a:t>
            </a:r>
            <a:r>
              <a:rPr lang="en-US" sz="1600" dirty="0" smtClean="0"/>
              <a:t>, 300 ns for suburban areas, 100ns for rural areas, and &gt;500 ns for mountainous areas</a:t>
            </a:r>
          </a:p>
          <a:p>
            <a:pPr marL="1143000" indent="-228600">
              <a:buNone/>
            </a:pPr>
            <a:r>
              <a:rPr lang="el-GR" sz="1600" dirty="0" smtClean="0"/>
              <a:t>α</a:t>
            </a:r>
            <a:r>
              <a:rPr lang="en-US" sz="1600" dirty="0" smtClean="0"/>
              <a:t>: equal to 0.5 for urban, suburban, and rural areas, and 1.0 for mountainous areas</a:t>
            </a:r>
          </a:p>
          <a:p>
            <a:pPr marL="1143000" indent="-228600">
              <a:buNone/>
            </a:pPr>
            <a:r>
              <a:rPr lang="en-US" sz="1600" i="1" dirty="0" smtClean="0"/>
              <a:t>u</a:t>
            </a:r>
            <a:r>
              <a:rPr lang="en-US" sz="1600" dirty="0" smtClean="0"/>
              <a:t>: a zero mean lognormal </a:t>
            </a:r>
            <a:r>
              <a:rPr lang="en-US" sz="1600" dirty="0" err="1" smtClean="0"/>
              <a:t>variate</a:t>
            </a:r>
            <a:r>
              <a:rPr lang="en-US" sz="1600" dirty="0" smtClean="0"/>
              <a:t> with a standard deviation falling in a range of 2 to 6 dB</a:t>
            </a:r>
            <a:endParaRPr lang="en-US" sz="2000" dirty="0" smtClean="0"/>
          </a:p>
        </p:txBody>
      </p:sp>
      <p:sp>
        <p:nvSpPr>
          <p:cNvPr id="4" name="Rectangle 3"/>
          <p:cNvSpPr/>
          <p:nvPr/>
        </p:nvSpPr>
        <p:spPr>
          <a:xfrm>
            <a:off x="533400" y="6172200"/>
            <a:ext cx="8001000" cy="276999"/>
          </a:xfrm>
          <a:prstGeom prst="rect">
            <a:avLst/>
          </a:prstGeom>
        </p:spPr>
        <p:txBody>
          <a:bodyPr wrap="square">
            <a:spAutoFit/>
          </a:bodyPr>
          <a:lstStyle/>
          <a:p>
            <a:r>
              <a:rPr lang="en-US" sz="1200" b="1" dirty="0" smtClean="0"/>
              <a:t>Fixed broadband wireless system design,</a:t>
            </a:r>
            <a:r>
              <a:rPr lang="en-US" sz="1200" dirty="0" smtClean="0"/>
              <a:t> Harry R. Anderson, Wiley Publishers, 2003</a:t>
            </a:r>
            <a:endParaRPr lang="en-US" sz="1200" dirty="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10</a:t>
            </a:r>
            <a:endParaRPr lang="en-US" altLang="ko-KR" sz="1400" dirty="0">
              <a:ea typeface="ＭＳ Ｐゴシック" pitchFamily="34" charset="-128"/>
            </a:endParaRPr>
          </a:p>
        </p:txBody>
      </p:sp>
      <p:pic>
        <p:nvPicPr>
          <p:cNvPr id="492546" name="Picture 2"/>
          <p:cNvPicPr>
            <a:picLocks noChangeAspect="1" noChangeArrowheads="1"/>
          </p:cNvPicPr>
          <p:nvPr/>
        </p:nvPicPr>
        <p:blipFill>
          <a:blip r:embed="rId2" cstate="print"/>
          <a:srcRect/>
          <a:stretch>
            <a:fillRect/>
          </a:stretch>
        </p:blipFill>
        <p:spPr bwMode="auto">
          <a:xfrm>
            <a:off x="1905000" y="1828800"/>
            <a:ext cx="2438400" cy="815926"/>
          </a:xfrm>
          <a:prstGeom prst="rect">
            <a:avLst/>
          </a:prstGeom>
          <a:noFill/>
          <a:ln w="9525">
            <a:noFill/>
            <a:miter lim="800000"/>
            <a:headEnd/>
            <a:tailEnd/>
          </a:ln>
        </p:spPr>
      </p:pic>
      <p:pic>
        <p:nvPicPr>
          <p:cNvPr id="492547" name="Picture 3"/>
          <p:cNvPicPr>
            <a:picLocks noChangeAspect="1" noChangeArrowheads="1"/>
          </p:cNvPicPr>
          <p:nvPr/>
        </p:nvPicPr>
        <p:blipFill>
          <a:blip r:embed="rId3" cstate="print"/>
          <a:srcRect/>
          <a:stretch>
            <a:fillRect/>
          </a:stretch>
        </p:blipFill>
        <p:spPr bwMode="auto">
          <a:xfrm>
            <a:off x="1981200" y="2895600"/>
            <a:ext cx="1514475" cy="733425"/>
          </a:xfrm>
          <a:prstGeom prst="rect">
            <a:avLst/>
          </a:prstGeom>
          <a:noFill/>
          <a:ln w="9525">
            <a:noFill/>
            <a:miter lim="800000"/>
            <a:headEnd/>
            <a:tailEnd/>
          </a:ln>
        </p:spPr>
      </p:pic>
      <p:pic>
        <p:nvPicPr>
          <p:cNvPr id="492548" name="Picture 4"/>
          <p:cNvPicPr>
            <a:picLocks noChangeAspect="1" noChangeArrowheads="1"/>
          </p:cNvPicPr>
          <p:nvPr/>
        </p:nvPicPr>
        <p:blipFill>
          <a:blip r:embed="rId4" cstate="print"/>
          <a:srcRect/>
          <a:stretch>
            <a:fillRect/>
          </a:stretch>
        </p:blipFill>
        <p:spPr bwMode="auto">
          <a:xfrm>
            <a:off x="4419600" y="2895600"/>
            <a:ext cx="1447800" cy="9620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000"/>
              </a:lnSpc>
            </a:pPr>
            <a:r>
              <a:rPr lang="en-US" sz="3200" b="1" i="1" dirty="0" smtClean="0">
                <a:solidFill>
                  <a:srgbClr val="00B0F0"/>
                </a:solidFill>
              </a:rPr>
              <a:t>FADING RATES</a:t>
            </a:r>
            <a:r>
              <a:rPr lang="en-US" sz="3200" b="1" i="1" dirty="0" smtClean="0">
                <a:solidFill>
                  <a:srgbClr val="00B0F0"/>
                </a:solidFill>
              </a:rPr>
              <a:t/>
            </a:r>
            <a:br>
              <a:rPr lang="en-US" sz="3200" b="1" i="1" dirty="0" smtClean="0">
                <a:solidFill>
                  <a:srgbClr val="00B0F0"/>
                </a:solidFill>
              </a:rPr>
            </a:br>
            <a:r>
              <a:rPr lang="en-US" sz="3200" b="1" i="1" dirty="0" smtClean="0">
                <a:solidFill>
                  <a:srgbClr val="00B0F0"/>
                </a:solidFill>
              </a:rPr>
              <a:t>TIME VARIANT CHANNEL AND STATIC CHANNEL</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2000" dirty="0" smtClean="0"/>
              <a:t>Static channel model </a:t>
            </a:r>
            <a:r>
              <a:rPr lang="en-US" sz="2000" dirty="0" smtClean="0">
                <a:solidFill>
                  <a:srgbClr val="FF0000"/>
                </a:solidFill>
                <a:sym typeface="Wingdings" pitchFamily="2" charset="2"/>
              </a:rPr>
              <a:t> slow fading</a:t>
            </a:r>
            <a:endParaRPr lang="en-US" sz="2000" dirty="0" smtClean="0">
              <a:solidFill>
                <a:srgbClr val="FF0000"/>
              </a:solidFill>
            </a:endParaRPr>
          </a:p>
          <a:p>
            <a:pPr lvl="1"/>
            <a:r>
              <a:rPr lang="en-US" sz="1800" dirty="0" smtClean="0"/>
              <a:t>If  the transmitter and the receiver are fixed in place and nothing in the propagation environment moves and changes (not even the atmosphere)</a:t>
            </a:r>
          </a:p>
          <a:p>
            <a:pPr lvl="1"/>
            <a:r>
              <a:rPr lang="en-US" sz="1800" dirty="0" smtClean="0"/>
              <a:t>Mainly for broadband system types, this assumption can be made, or it can be assumed that </a:t>
            </a:r>
            <a:r>
              <a:rPr lang="en-US" sz="1800" b="1" dirty="0" smtClean="0">
                <a:solidFill>
                  <a:srgbClr val="FF0000"/>
                </a:solidFill>
              </a:rPr>
              <a:t>the channel is quasi-static</a:t>
            </a:r>
            <a:r>
              <a:rPr lang="en-US" sz="1800" dirty="0" smtClean="0"/>
              <a:t>.</a:t>
            </a:r>
          </a:p>
          <a:p>
            <a:endParaRPr lang="en-US" sz="2000" dirty="0" smtClean="0"/>
          </a:p>
          <a:p>
            <a:r>
              <a:rPr lang="en-US" sz="2000" dirty="0" smtClean="0"/>
              <a:t>Time variant channel model </a:t>
            </a:r>
            <a:r>
              <a:rPr lang="en-US" sz="2000" dirty="0" smtClean="0">
                <a:solidFill>
                  <a:srgbClr val="FF0000"/>
                </a:solidFill>
                <a:sym typeface="Wingdings" pitchFamily="2" charset="2"/>
              </a:rPr>
              <a:t> fast fading</a:t>
            </a:r>
            <a:endParaRPr lang="en-US" sz="2000" dirty="0" smtClean="0">
              <a:solidFill>
                <a:srgbClr val="FF0000"/>
              </a:solidFill>
            </a:endParaRPr>
          </a:p>
          <a:p>
            <a:pPr lvl="1"/>
            <a:r>
              <a:rPr lang="en-US" sz="1800" dirty="0" smtClean="0"/>
              <a:t>It is assumed that the propagation environment changes with time.</a:t>
            </a:r>
          </a:p>
          <a:p>
            <a:pPr lvl="1"/>
            <a:r>
              <a:rPr lang="en-US" sz="1800" dirty="0" smtClean="0"/>
              <a:t>Mainly for mobile communication systems</a:t>
            </a:r>
          </a:p>
          <a:p>
            <a:pPr lvl="1"/>
            <a:r>
              <a:rPr lang="en-US" sz="1800" dirty="0" smtClean="0">
                <a:solidFill>
                  <a:srgbClr val="FF0000"/>
                </a:solidFill>
              </a:rPr>
              <a:t>Doppler frequencies should be considered.</a:t>
            </a:r>
            <a:endParaRPr lang="en-US" sz="1800" dirty="0" smtClean="0">
              <a:solidFill>
                <a:srgbClr val="FF0000"/>
              </a:solidFill>
            </a:endParaRPr>
          </a:p>
        </p:txBody>
      </p:sp>
      <p:sp>
        <p:nvSpPr>
          <p:cNvPr id="4" name="Rectangle 3"/>
          <p:cNvSpPr/>
          <p:nvPr/>
        </p:nvSpPr>
        <p:spPr>
          <a:xfrm>
            <a:off x="533400" y="6172200"/>
            <a:ext cx="8001000" cy="276999"/>
          </a:xfrm>
          <a:prstGeom prst="rect">
            <a:avLst/>
          </a:prstGeom>
        </p:spPr>
        <p:txBody>
          <a:bodyPr wrap="square">
            <a:spAutoFit/>
          </a:bodyPr>
          <a:lstStyle/>
          <a:p>
            <a:r>
              <a:rPr lang="en-US" sz="1200" b="1" dirty="0" smtClean="0"/>
              <a:t>Fixed broadband wireless system design,</a:t>
            </a:r>
            <a:r>
              <a:rPr lang="en-US" sz="1200" dirty="0" smtClean="0"/>
              <a:t> Harry R. Anderson, Wiley Publishers, 2003</a:t>
            </a:r>
            <a:endParaRPr lang="en-US" sz="1200" dirty="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11</a:t>
            </a:r>
            <a:endParaRPr lang="en-US" altLang="ko-KR" sz="1400" dirty="0">
              <a:ea typeface="ＭＳ Ｐゴシック" pitchFamily="34" charset="-12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200"/>
              </a:lnSpc>
            </a:pPr>
            <a:r>
              <a:rPr lang="en-US" sz="3200" b="1" i="1" dirty="0" smtClean="0">
                <a:solidFill>
                  <a:srgbClr val="00B0F0"/>
                </a:solidFill>
              </a:rPr>
              <a:t>FADING RATES</a:t>
            </a:r>
            <a:br>
              <a:rPr lang="en-US" sz="3200" b="1" i="1" dirty="0" smtClean="0">
                <a:solidFill>
                  <a:srgbClr val="00B0F0"/>
                </a:solidFill>
              </a:rPr>
            </a:br>
            <a:r>
              <a:rPr lang="en-US" sz="3200" b="1" i="1" dirty="0" smtClean="0">
                <a:solidFill>
                  <a:srgbClr val="00B0F0"/>
                </a:solidFill>
              </a:rPr>
              <a:t>SLOW FADING AND FAST FADING</a:t>
            </a:r>
            <a:endParaRPr lang="en-US" sz="3200" b="1" i="1" dirty="0">
              <a:solidFill>
                <a:srgbClr val="00B0F0"/>
              </a:solidFill>
            </a:endParaRPr>
          </a:p>
        </p:txBody>
      </p:sp>
      <p:sp>
        <p:nvSpPr>
          <p:cNvPr id="3" name="Content Placeholder 2"/>
          <p:cNvSpPr>
            <a:spLocks noGrp="1"/>
          </p:cNvSpPr>
          <p:nvPr>
            <p:ph idx="1"/>
          </p:nvPr>
        </p:nvSpPr>
        <p:spPr/>
        <p:txBody>
          <a:bodyPr>
            <a:normAutofit lnSpcReduction="10000"/>
          </a:bodyPr>
          <a:lstStyle/>
          <a:p>
            <a:r>
              <a:rPr lang="en-US" sz="1900" dirty="0"/>
              <a:t>S</a:t>
            </a:r>
            <a:r>
              <a:rPr lang="en-US" sz="1900" dirty="0" smtClean="0"/>
              <a:t>low </a:t>
            </a:r>
            <a:r>
              <a:rPr lang="en-US" sz="1900" dirty="0" smtClean="0"/>
              <a:t>fading </a:t>
            </a:r>
            <a:endParaRPr lang="en-US" sz="1900" dirty="0" smtClean="0"/>
          </a:p>
          <a:p>
            <a:pPr lvl="1"/>
            <a:r>
              <a:rPr lang="en-US" sz="1500" dirty="0" smtClean="0"/>
              <a:t>complicates </a:t>
            </a:r>
            <a:r>
              <a:rPr lang="en-US" sz="1500" dirty="0" smtClean="0"/>
              <a:t>simulations because it seriously extends the length of the simulations required to get representative </a:t>
            </a:r>
            <a:r>
              <a:rPr lang="en-US" sz="1500" dirty="0" smtClean="0"/>
              <a:t>results.</a:t>
            </a:r>
          </a:p>
          <a:p>
            <a:pPr>
              <a:buNone/>
            </a:pPr>
            <a:r>
              <a:rPr lang="en-US" sz="1900" dirty="0">
                <a:solidFill>
                  <a:srgbClr val="FF0000"/>
                </a:solidFill>
              </a:rPr>
              <a:t>	</a:t>
            </a:r>
            <a:r>
              <a:rPr lang="en-US" sz="1900" dirty="0" smtClean="0">
                <a:solidFill>
                  <a:srgbClr val="FF0000"/>
                </a:solidFill>
                <a:sym typeface="Wingdings" pitchFamily="2" charset="2"/>
              </a:rPr>
              <a:t> </a:t>
            </a:r>
            <a:r>
              <a:rPr lang="en-US" sz="1900" dirty="0" smtClean="0">
                <a:solidFill>
                  <a:srgbClr val="FF0000"/>
                </a:solidFill>
              </a:rPr>
              <a:t>a </a:t>
            </a:r>
            <a:r>
              <a:rPr lang="en-US" sz="1900" b="1" dirty="0" smtClean="0">
                <a:solidFill>
                  <a:srgbClr val="FF0000"/>
                </a:solidFill>
              </a:rPr>
              <a:t>quasi-static channel </a:t>
            </a:r>
            <a:r>
              <a:rPr lang="en-US" sz="1900" dirty="0" smtClean="0">
                <a:solidFill>
                  <a:srgbClr val="FF0000"/>
                </a:solidFill>
              </a:rPr>
              <a:t> </a:t>
            </a:r>
          </a:p>
          <a:p>
            <a:pPr lvl="1"/>
            <a:r>
              <a:rPr lang="en-US" sz="1500" dirty="0" smtClean="0">
                <a:solidFill>
                  <a:srgbClr val="FF0000"/>
                </a:solidFill>
              </a:rPr>
              <a:t>the </a:t>
            </a:r>
            <a:r>
              <a:rPr lang="en-US" sz="1500" dirty="0" smtClean="0">
                <a:solidFill>
                  <a:srgbClr val="FF0000"/>
                </a:solidFill>
              </a:rPr>
              <a:t>I and Q components of each tap are chosen from independent normal distributions at the start of each burst, and average the performance over several hundred bursts. </a:t>
            </a:r>
            <a:endParaRPr lang="en-US" sz="1500" dirty="0" smtClean="0">
              <a:solidFill>
                <a:srgbClr val="FF0000"/>
              </a:solidFill>
            </a:endParaRPr>
          </a:p>
          <a:p>
            <a:pPr lvl="1"/>
            <a:r>
              <a:rPr lang="en-US" sz="1500" dirty="0" smtClean="0"/>
              <a:t>This </a:t>
            </a:r>
            <a:r>
              <a:rPr lang="en-US" sz="1500" dirty="0" smtClean="0"/>
              <a:t>gives the required </a:t>
            </a:r>
            <a:r>
              <a:rPr lang="en-US" sz="1500" dirty="0" smtClean="0">
                <a:solidFill>
                  <a:srgbClr val="FF0000"/>
                </a:solidFill>
              </a:rPr>
              <a:t>Rayleigh distributed envelope</a:t>
            </a:r>
            <a:r>
              <a:rPr lang="en-US" sz="1500" dirty="0" smtClean="0"/>
              <a:t>, and is equivalent to an average of the performance over a population of several hundred receivers at the same nominal link distance. </a:t>
            </a:r>
            <a:endParaRPr lang="en-US" sz="1500" dirty="0" smtClean="0"/>
          </a:p>
          <a:p>
            <a:pPr lvl="1"/>
            <a:r>
              <a:rPr lang="en-US" sz="1500" dirty="0" smtClean="0"/>
              <a:t>The </a:t>
            </a:r>
            <a:r>
              <a:rPr lang="en-US" sz="1500" dirty="0" smtClean="0"/>
              <a:t>resulting average PER is strongly related to the probability of link success over all locations at a given link distance.</a:t>
            </a:r>
          </a:p>
          <a:p>
            <a:r>
              <a:rPr lang="en-US" sz="1900" dirty="0" smtClean="0"/>
              <a:t>Fast fading </a:t>
            </a:r>
            <a:endParaRPr lang="en-US" sz="1900" dirty="0" smtClean="0"/>
          </a:p>
          <a:p>
            <a:pPr lvl="1"/>
            <a:r>
              <a:rPr lang="en-US" sz="1500" dirty="0" smtClean="0"/>
              <a:t>caused </a:t>
            </a:r>
            <a:r>
              <a:rPr lang="en-US" sz="1500" dirty="0" smtClean="0"/>
              <a:t>by passing vehicles </a:t>
            </a:r>
            <a:r>
              <a:rPr lang="en-US" sz="1500" dirty="0" smtClean="0"/>
              <a:t>with an assumption </a:t>
            </a:r>
            <a:r>
              <a:rPr lang="en-US" sz="1500" dirty="0" smtClean="0"/>
              <a:t>that there is a constant stream of cars passing by, as one might expect on a busy road or freeway. </a:t>
            </a:r>
            <a:endParaRPr lang="en-US" sz="1500" dirty="0" smtClean="0"/>
          </a:p>
          <a:p>
            <a:pPr lvl="1">
              <a:buFont typeface="Wingdings"/>
              <a:buChar char="à"/>
            </a:pPr>
            <a:r>
              <a:rPr lang="en-US" sz="1500" dirty="0">
                <a:solidFill>
                  <a:srgbClr val="00B0F0"/>
                </a:solidFill>
                <a:sym typeface="Wingdings" pitchFamily="2" charset="2"/>
              </a:rPr>
              <a:t>T</a:t>
            </a:r>
            <a:r>
              <a:rPr lang="en-US" sz="1500" dirty="0" smtClean="0">
                <a:solidFill>
                  <a:srgbClr val="00B0F0"/>
                </a:solidFill>
                <a:sym typeface="Wingdings" pitchFamily="2" charset="2"/>
              </a:rPr>
              <a:t>his </a:t>
            </a:r>
            <a:r>
              <a:rPr lang="en-US" sz="1500" dirty="0" smtClean="0">
                <a:solidFill>
                  <a:srgbClr val="00B0F0"/>
                </a:solidFill>
                <a:sym typeface="Wingdings" pitchFamily="2" charset="2"/>
              </a:rPr>
              <a:t>fast fading can be ignored for our purposes</a:t>
            </a:r>
            <a:r>
              <a:rPr lang="en-US" sz="1500" dirty="0" smtClean="0">
                <a:solidFill>
                  <a:srgbClr val="00B0F0"/>
                </a:solidFill>
                <a:sym typeface="Wingdings" pitchFamily="2" charset="2"/>
              </a:rPr>
              <a:t>.</a:t>
            </a:r>
          </a:p>
          <a:p>
            <a:pPr>
              <a:buNone/>
            </a:pPr>
            <a:r>
              <a:rPr lang="en-US" sz="1900" dirty="0" smtClean="0">
                <a:sym typeface="Wingdings" pitchFamily="2" charset="2"/>
              </a:rPr>
              <a:t> </a:t>
            </a:r>
            <a:r>
              <a:rPr lang="en-US" sz="1900" dirty="0" smtClean="0"/>
              <a:t>Many scenarios have an element of slow fading because of the </a:t>
            </a:r>
            <a:r>
              <a:rPr lang="en-US" sz="1900" dirty="0" err="1" smtClean="0"/>
              <a:t>stationarity</a:t>
            </a:r>
            <a:r>
              <a:rPr lang="en-US" sz="1900" dirty="0" smtClean="0"/>
              <a:t> of the end points.</a:t>
            </a:r>
          </a:p>
        </p:txBody>
      </p:sp>
      <p:sp>
        <p:nvSpPr>
          <p:cNvPr id="4" name="Rectangle 3"/>
          <p:cNvSpPr/>
          <p:nvPr/>
        </p:nvSpPr>
        <p:spPr>
          <a:xfrm>
            <a:off x="533400" y="6096000"/>
            <a:ext cx="8001000" cy="307777"/>
          </a:xfrm>
          <a:prstGeom prst="rect">
            <a:avLst/>
          </a:prstGeom>
        </p:spPr>
        <p:txBody>
          <a:bodyPr wrap="square">
            <a:spAutoFit/>
          </a:bodyPr>
          <a:lstStyle/>
          <a:p>
            <a:pPr marL="0" lvl="1" defTabSz="869950"/>
            <a:r>
              <a:rPr kumimoji="1" lang="en-US" sz="1400" dirty="0" smtClean="0"/>
              <a:t>15-09-0263-01-004g-channel-characteristics-4g</a:t>
            </a:r>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12</a:t>
            </a:r>
            <a:endParaRPr lang="en-US" altLang="ko-KR" sz="1400" dirty="0">
              <a:ea typeface="ＭＳ Ｐゴシック" pitchFamily="34"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normAutofit/>
          </a:bodyPr>
          <a:lstStyle/>
          <a:p>
            <a:pPr lvl="3" algn="ctr">
              <a:lnSpc>
                <a:spcPts val="3200"/>
              </a:lnSpc>
            </a:pPr>
            <a:r>
              <a:rPr lang="en-US" sz="3200" b="1" i="1" dirty="0" smtClean="0">
                <a:solidFill>
                  <a:srgbClr val="00B0F0"/>
                </a:solidFill>
                <a:latin typeface="+mj-lt"/>
              </a:rPr>
              <a:t>DELAY SPREAD VALUES OF SOME CHANNEL MODELS</a:t>
            </a:r>
            <a:endParaRPr lang="en-US" sz="3200" b="1" i="1" dirty="0">
              <a:solidFill>
                <a:srgbClr val="00B0F0"/>
              </a:solidFill>
              <a:latin typeface="+mj-lt"/>
            </a:endParaRPr>
          </a:p>
        </p:txBody>
      </p:sp>
      <p:sp>
        <p:nvSpPr>
          <p:cNvPr id="3" name="Content Placeholder 2"/>
          <p:cNvSpPr>
            <a:spLocks noGrp="1"/>
          </p:cNvSpPr>
          <p:nvPr>
            <p:ph idx="1"/>
          </p:nvPr>
        </p:nvSpPr>
        <p:spPr>
          <a:xfrm>
            <a:off x="457200" y="1600200"/>
            <a:ext cx="1981200" cy="4525963"/>
          </a:xfrm>
        </p:spPr>
        <p:txBody>
          <a:bodyPr>
            <a:normAutofit/>
          </a:bodyPr>
          <a:lstStyle/>
          <a:p>
            <a:r>
              <a:rPr lang="en-US" sz="1800" dirty="0" smtClean="0"/>
              <a:t>Delay spread characteristics of some commonly used channel models</a:t>
            </a:r>
            <a:endParaRPr lang="en-US" sz="1800" dirty="0"/>
          </a:p>
        </p:txBody>
      </p:sp>
      <p:sp>
        <p:nvSpPr>
          <p:cNvPr id="4" name="Rectangle 3"/>
          <p:cNvSpPr/>
          <p:nvPr/>
        </p:nvSpPr>
        <p:spPr>
          <a:xfrm>
            <a:off x="533400" y="6019800"/>
            <a:ext cx="8001000" cy="402290"/>
          </a:xfrm>
          <a:prstGeom prst="rect">
            <a:avLst/>
          </a:prstGeom>
        </p:spPr>
        <p:txBody>
          <a:bodyPr wrap="square">
            <a:spAutoFit/>
          </a:bodyPr>
          <a:lstStyle/>
          <a:p>
            <a:pPr>
              <a:lnSpc>
                <a:spcPts val="1200"/>
              </a:lnSpc>
            </a:pPr>
            <a:r>
              <a:rPr lang="nb-NO" sz="1200" dirty="0" smtClean="0"/>
              <a:t>Henrik Asplund, Kjell Larsson and Peter Okvist,</a:t>
            </a:r>
            <a:r>
              <a:rPr lang="en-US" sz="1200" dirty="0" smtClean="0"/>
              <a:t> How typical is the "Typical Urban" channel model? - Mobile-based Delay Spread and </a:t>
            </a:r>
            <a:r>
              <a:rPr lang="en-US" sz="1200" dirty="0" err="1" smtClean="0"/>
              <a:t>Orthogonality</a:t>
            </a:r>
            <a:r>
              <a:rPr lang="en-US" sz="1200" dirty="0" smtClean="0"/>
              <a:t> Measurements</a:t>
            </a:r>
            <a:r>
              <a:rPr lang="nb-NO" sz="1200" dirty="0" smtClean="0"/>
              <a:t> </a:t>
            </a:r>
            <a:endParaRPr lang="en-US" sz="1200" dirty="0" smtClean="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1</a:t>
            </a:r>
            <a:r>
              <a:rPr lang="en-US" altLang="ko-KR" sz="1400" dirty="0" smtClean="0">
                <a:ea typeface="ＭＳ Ｐゴシック" pitchFamily="34" charset="-128"/>
              </a:rPr>
              <a:t>3</a:t>
            </a:r>
            <a:endParaRPr lang="en-US" altLang="ko-KR" sz="1400" dirty="0">
              <a:ea typeface="ＭＳ Ｐゴシック" pitchFamily="34" charset="-128"/>
            </a:endParaRPr>
          </a:p>
        </p:txBody>
      </p:sp>
      <p:pic>
        <p:nvPicPr>
          <p:cNvPr id="435202" name="Picture 2"/>
          <p:cNvPicPr>
            <a:picLocks noChangeAspect="1" noChangeArrowheads="1"/>
          </p:cNvPicPr>
          <p:nvPr/>
        </p:nvPicPr>
        <p:blipFill>
          <a:blip r:embed="rId2" cstate="print"/>
          <a:srcRect/>
          <a:stretch>
            <a:fillRect/>
          </a:stretch>
        </p:blipFill>
        <p:spPr bwMode="auto">
          <a:xfrm>
            <a:off x="2514600" y="1600199"/>
            <a:ext cx="6096000" cy="4419601"/>
          </a:xfrm>
          <a:prstGeom prst="rect">
            <a:avLst/>
          </a:prstGeom>
          <a:noFill/>
          <a:ln w="9525">
            <a:noFill/>
            <a:miter lim="800000"/>
            <a:headEnd/>
            <a:tailEnd/>
          </a:ln>
        </p:spPr>
      </p:pic>
      <p:sp>
        <p:nvSpPr>
          <p:cNvPr id="7" name="Rectangle 6"/>
          <p:cNvSpPr/>
          <p:nvPr/>
        </p:nvSpPr>
        <p:spPr>
          <a:xfrm>
            <a:off x="4038600" y="1600200"/>
            <a:ext cx="3048000" cy="4419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normAutofit/>
          </a:bodyPr>
          <a:lstStyle/>
          <a:p>
            <a:pPr lvl="3" algn="ctr">
              <a:lnSpc>
                <a:spcPts val="3200"/>
              </a:lnSpc>
            </a:pPr>
            <a:r>
              <a:rPr lang="el-GR" sz="3200" b="1" i="1" dirty="0">
                <a:solidFill>
                  <a:srgbClr val="00B0F0"/>
                </a:solidFill>
                <a:latin typeface="+mj-lt"/>
              </a:rPr>
              <a:t>MULTIPATH PROFILES</a:t>
            </a:r>
            <a:r>
              <a:rPr lang="en-US" sz="3200" b="1" i="1" dirty="0">
                <a:solidFill>
                  <a:srgbClr val="00B0F0"/>
                </a:solidFill>
                <a:latin typeface="+mj-lt"/>
              </a:rPr>
              <a:t/>
            </a:r>
            <a:br>
              <a:rPr lang="en-US" sz="3200" b="1" i="1" dirty="0">
                <a:solidFill>
                  <a:srgbClr val="00B0F0"/>
                </a:solidFill>
                <a:latin typeface="+mj-lt"/>
              </a:rPr>
            </a:br>
            <a:r>
              <a:rPr lang="en-US" sz="3200" b="1" i="1" dirty="0" smtClean="0">
                <a:solidFill>
                  <a:srgbClr val="00B0F0"/>
                </a:solidFill>
                <a:latin typeface="+mj-lt"/>
              </a:rPr>
              <a:t>802.15.4m TGD DRAFT</a:t>
            </a:r>
            <a:endParaRPr lang="en-US" sz="3200" b="1" i="1" dirty="0">
              <a:solidFill>
                <a:srgbClr val="FF0000"/>
              </a:solidFill>
              <a:latin typeface="+mj-lt"/>
            </a:endParaRPr>
          </a:p>
        </p:txBody>
      </p:sp>
      <p:graphicFrame>
        <p:nvGraphicFramePr>
          <p:cNvPr id="8" name="Content Placeholder 7"/>
          <p:cNvGraphicFramePr>
            <a:graphicFrameLocks noGrp="1"/>
          </p:cNvGraphicFramePr>
          <p:nvPr>
            <p:ph idx="1"/>
          </p:nvPr>
        </p:nvGraphicFramePr>
        <p:xfrm>
          <a:off x="914400" y="2057400"/>
          <a:ext cx="7315202" cy="1219200"/>
        </p:xfrm>
        <a:graphic>
          <a:graphicData uri="http://schemas.openxmlformats.org/drawingml/2006/table">
            <a:tbl>
              <a:tblPr/>
              <a:tblGrid>
                <a:gridCol w="1835371"/>
                <a:gridCol w="862851"/>
                <a:gridCol w="931734"/>
                <a:gridCol w="849256"/>
                <a:gridCol w="945330"/>
                <a:gridCol w="945330"/>
                <a:gridCol w="945330"/>
              </a:tblGrid>
              <a:tr h="236855">
                <a:tc>
                  <a:txBody>
                    <a:bodyPr/>
                    <a:lstStyle/>
                    <a:p>
                      <a:endParaRPr lang="en-US" sz="1400" dirty="0">
                        <a:latin typeface="Times New Roman"/>
                        <a:ea typeface="Malgun Gothic"/>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1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3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4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6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gridSpan="7">
                  <a:txBody>
                    <a:bodyPr/>
                    <a:lstStyle/>
                    <a:p>
                      <a:pPr marL="0" marR="0">
                        <a:spcBef>
                          <a:spcPts val="0"/>
                        </a:spcBef>
                        <a:spcAft>
                          <a:spcPts val="0"/>
                        </a:spcAft>
                      </a:pPr>
                      <a:r>
                        <a:rPr lang="en-SG" sz="1400" dirty="0">
                          <a:solidFill>
                            <a:srgbClr val="0000FF"/>
                          </a:solidFill>
                          <a:latin typeface="Times New Roman"/>
                          <a:ea typeface="Batang"/>
                          <a:cs typeface="Arial"/>
                        </a:rPr>
                        <a:t>Indoor-B as defined in ITU-R M.1225 </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855">
                <a:tc>
                  <a:txBody>
                    <a:bodyPr/>
                    <a:lstStyle/>
                    <a:p>
                      <a:pPr marL="0" marR="0">
                        <a:spcBef>
                          <a:spcPts val="0"/>
                        </a:spcBef>
                        <a:spcAft>
                          <a:spcPts val="0"/>
                        </a:spcAft>
                      </a:pPr>
                      <a:r>
                        <a:rPr lang="en-SG" sz="1400">
                          <a:solidFill>
                            <a:srgbClr val="0000FF"/>
                          </a:solidFill>
                          <a:latin typeface="Times New Roman"/>
                          <a:ea typeface="Batang"/>
                          <a:cs typeface="Arial"/>
                        </a:rPr>
                        <a:t>Path Delay (us)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0.1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0.3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0.5</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0.7</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a:txBody>
                    <a:bodyPr/>
                    <a:lstStyle/>
                    <a:p>
                      <a:pPr marL="0" marR="0">
                        <a:spcBef>
                          <a:spcPts val="0"/>
                        </a:spcBef>
                        <a:spcAft>
                          <a:spcPts val="0"/>
                        </a:spcAft>
                      </a:pPr>
                      <a:r>
                        <a:rPr lang="en-SG" sz="1400">
                          <a:solidFill>
                            <a:srgbClr val="0000FF"/>
                          </a:solidFill>
                          <a:latin typeface="Times New Roman"/>
                          <a:ea typeface="Batang"/>
                          <a:cs typeface="Arial"/>
                        </a:rPr>
                        <a:t>Avg PathGain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-3.6</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-7.2</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-10.8</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-18.0</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FF"/>
                          </a:solidFill>
                          <a:latin typeface="Times New Roman"/>
                          <a:ea typeface="Batang"/>
                          <a:cs typeface="Arial"/>
                        </a:rPr>
                        <a:t>-25.2</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Rectangle 3"/>
          <p:cNvSpPr/>
          <p:nvPr/>
        </p:nvSpPr>
        <p:spPr>
          <a:xfrm>
            <a:off x="533400" y="6172200"/>
            <a:ext cx="8001000" cy="276999"/>
          </a:xfrm>
          <a:prstGeom prst="rect">
            <a:avLst/>
          </a:prstGeom>
        </p:spPr>
        <p:txBody>
          <a:bodyPr wrap="square">
            <a:spAutoFit/>
          </a:bodyPr>
          <a:lstStyle/>
          <a:p>
            <a:r>
              <a:rPr lang="en-US" sz="1200" dirty="0" smtClean="0"/>
              <a:t>15-11-0684-08-004m-tg4m-technical-guidance-document</a:t>
            </a:r>
            <a:endParaRPr lang="en-US" sz="1200" dirty="0" smtClean="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14</a:t>
            </a:r>
            <a:endParaRPr lang="en-US" altLang="ko-KR" sz="1400" dirty="0">
              <a:ea typeface="ＭＳ Ｐゴシック" pitchFamily="34" charset="-128"/>
            </a:endParaRPr>
          </a:p>
        </p:txBody>
      </p:sp>
      <p:sp>
        <p:nvSpPr>
          <p:cNvPr id="282625" name="Rectangle 1"/>
          <p:cNvSpPr>
            <a:spLocks noChangeArrowheads="1"/>
          </p:cNvSpPr>
          <p:nvPr/>
        </p:nvSpPr>
        <p:spPr bwMode="auto">
          <a:xfrm>
            <a:off x="1066800" y="1644134"/>
            <a:ext cx="6934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effectLst/>
                <a:latin typeface="Times New Roman" pitchFamily="18" charset="0"/>
                <a:ea typeface="Batang" pitchFamily="18" charset="-127"/>
                <a:cs typeface="Times New Roman" pitchFamily="18" charset="0"/>
              </a:rPr>
              <a:t>For indoor scenario (to be included)</a:t>
            </a:r>
            <a:endParaRPr kumimoji="0" lang="en-GB"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normAutofit/>
          </a:bodyPr>
          <a:lstStyle/>
          <a:p>
            <a:pPr lvl="3" algn="ctr">
              <a:lnSpc>
                <a:spcPts val="3200"/>
              </a:lnSpc>
            </a:pPr>
            <a:r>
              <a:rPr lang="el-GR" sz="3200" b="1" i="1" dirty="0">
                <a:solidFill>
                  <a:srgbClr val="00B0F0"/>
                </a:solidFill>
                <a:latin typeface="+mj-lt"/>
              </a:rPr>
              <a:t>MULTIPATH PROFILES</a:t>
            </a:r>
            <a:r>
              <a:rPr lang="en-US" sz="3200" b="1" i="1" dirty="0">
                <a:solidFill>
                  <a:srgbClr val="00B0F0"/>
                </a:solidFill>
                <a:latin typeface="+mj-lt"/>
              </a:rPr>
              <a:t/>
            </a:r>
            <a:br>
              <a:rPr lang="en-US" sz="3200" b="1" i="1" dirty="0">
                <a:solidFill>
                  <a:srgbClr val="00B0F0"/>
                </a:solidFill>
                <a:latin typeface="+mj-lt"/>
              </a:rPr>
            </a:br>
            <a:r>
              <a:rPr lang="en-US" sz="3200" b="1" i="1" dirty="0" smtClean="0">
                <a:solidFill>
                  <a:srgbClr val="00B0F0"/>
                </a:solidFill>
                <a:latin typeface="+mj-lt"/>
              </a:rPr>
              <a:t>802.15.4m TGD DRAFT</a:t>
            </a:r>
            <a:endParaRPr lang="en-US" sz="3200" b="1" i="1" dirty="0">
              <a:solidFill>
                <a:srgbClr val="FF0000"/>
              </a:solidFill>
              <a:latin typeface="+mj-lt"/>
            </a:endParaRPr>
          </a:p>
        </p:txBody>
      </p:sp>
      <p:sp>
        <p:nvSpPr>
          <p:cNvPr id="4" name="Rectangle 3"/>
          <p:cNvSpPr/>
          <p:nvPr/>
        </p:nvSpPr>
        <p:spPr>
          <a:xfrm>
            <a:off x="533400" y="6172200"/>
            <a:ext cx="8001000" cy="276999"/>
          </a:xfrm>
          <a:prstGeom prst="rect">
            <a:avLst/>
          </a:prstGeom>
        </p:spPr>
        <p:txBody>
          <a:bodyPr wrap="square">
            <a:spAutoFit/>
          </a:bodyPr>
          <a:lstStyle/>
          <a:p>
            <a:r>
              <a:rPr lang="en-US" sz="1200" dirty="0" smtClean="0"/>
              <a:t>15-11-0684-08-004m-tg4m-technical-guidance-document</a:t>
            </a:r>
            <a:endParaRPr lang="en-US" sz="1200" dirty="0" smtClean="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15</a:t>
            </a:r>
            <a:endParaRPr lang="en-US" altLang="ko-KR" sz="1400" dirty="0">
              <a:ea typeface="ＭＳ Ｐゴシック" pitchFamily="34" charset="-128"/>
            </a:endParaRPr>
          </a:p>
        </p:txBody>
      </p:sp>
      <p:graphicFrame>
        <p:nvGraphicFramePr>
          <p:cNvPr id="10" name="Table 9"/>
          <p:cNvGraphicFramePr>
            <a:graphicFrameLocks noGrp="1"/>
          </p:cNvGraphicFramePr>
          <p:nvPr/>
        </p:nvGraphicFramePr>
        <p:xfrm>
          <a:off x="914400" y="2133600"/>
          <a:ext cx="7315199" cy="3962400"/>
        </p:xfrm>
        <a:graphic>
          <a:graphicData uri="http://schemas.openxmlformats.org/drawingml/2006/table">
            <a:tbl>
              <a:tblPr/>
              <a:tblGrid>
                <a:gridCol w="1835371"/>
                <a:gridCol w="862851"/>
                <a:gridCol w="931734"/>
                <a:gridCol w="849256"/>
                <a:gridCol w="945329"/>
                <a:gridCol w="945329"/>
                <a:gridCol w="945329"/>
              </a:tblGrid>
              <a:tr h="236855">
                <a:tc>
                  <a:txBody>
                    <a:bodyPr/>
                    <a:lstStyle/>
                    <a:p>
                      <a:endParaRPr lang="en-US" sz="1400" dirty="0">
                        <a:latin typeface="Times New Roman"/>
                        <a:ea typeface="Malgun Gothic"/>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1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3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4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Path 6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gridSpan="7">
                  <a:txBody>
                    <a:bodyPr/>
                    <a:lstStyle/>
                    <a:p>
                      <a:pPr marL="0" marR="0">
                        <a:spcBef>
                          <a:spcPts val="0"/>
                        </a:spcBef>
                        <a:spcAft>
                          <a:spcPts val="0"/>
                        </a:spcAft>
                      </a:pPr>
                      <a:r>
                        <a:rPr lang="en-SG" sz="1400">
                          <a:solidFill>
                            <a:srgbClr val="0000FF"/>
                          </a:solidFill>
                          <a:latin typeface="Times New Roman"/>
                          <a:ea typeface="Batang"/>
                          <a:cs typeface="Arial"/>
                        </a:rPr>
                        <a:t>d=1.5 km  Profile A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855">
                <a:tc>
                  <a:txBody>
                    <a:bodyPr/>
                    <a:lstStyle/>
                    <a:p>
                      <a:pPr marL="0" marR="0">
                        <a:spcBef>
                          <a:spcPts val="0"/>
                        </a:spcBef>
                        <a:spcAft>
                          <a:spcPts val="0"/>
                        </a:spcAft>
                      </a:pPr>
                      <a:r>
                        <a:rPr lang="en-SG" sz="1400">
                          <a:solidFill>
                            <a:srgbClr val="0000FF"/>
                          </a:solidFill>
                          <a:latin typeface="Times New Roman"/>
                          <a:ea typeface="Batang"/>
                          <a:cs typeface="Arial"/>
                        </a:rPr>
                        <a:t>Path Delay (us)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0.7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3.2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5.5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6.8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a:txBody>
                    <a:bodyPr/>
                    <a:lstStyle/>
                    <a:p>
                      <a:pPr marL="0" marR="0">
                        <a:spcBef>
                          <a:spcPts val="0"/>
                        </a:spcBef>
                        <a:spcAft>
                          <a:spcPts val="0"/>
                        </a:spcAft>
                      </a:pPr>
                      <a:r>
                        <a:rPr lang="en-SG" sz="1400" dirty="0" err="1">
                          <a:solidFill>
                            <a:srgbClr val="0000FF"/>
                          </a:solidFill>
                          <a:latin typeface="Times New Roman"/>
                          <a:ea typeface="Batang"/>
                          <a:cs typeface="Arial"/>
                        </a:rPr>
                        <a:t>Avg</a:t>
                      </a:r>
                      <a:r>
                        <a:rPr lang="en-SG" sz="1400" dirty="0">
                          <a:solidFill>
                            <a:srgbClr val="0000FF"/>
                          </a:solidFill>
                          <a:latin typeface="Times New Roman"/>
                          <a:ea typeface="Batang"/>
                          <a:cs typeface="Arial"/>
                        </a:rPr>
                        <a:t> </a:t>
                      </a:r>
                      <a:r>
                        <a:rPr lang="en-SG" sz="1400" dirty="0" smtClean="0">
                          <a:solidFill>
                            <a:srgbClr val="0000FF"/>
                          </a:solidFill>
                          <a:latin typeface="Times New Roman"/>
                          <a:ea typeface="Batang"/>
                          <a:cs typeface="Arial"/>
                        </a:rPr>
                        <a:t>Path Gain </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-34.9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-25.9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-22.7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-24.8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-34.6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gridSpan="7">
                  <a:txBody>
                    <a:bodyPr/>
                    <a:lstStyle/>
                    <a:p>
                      <a:pPr marL="0" marR="0">
                        <a:spcBef>
                          <a:spcPts val="0"/>
                        </a:spcBef>
                        <a:spcAft>
                          <a:spcPts val="0"/>
                        </a:spcAft>
                      </a:pPr>
                      <a:r>
                        <a:rPr lang="en-SG" sz="1400" dirty="0">
                          <a:solidFill>
                            <a:srgbClr val="0000FF"/>
                          </a:solidFill>
                          <a:latin typeface="Times New Roman"/>
                          <a:ea typeface="Batang"/>
                          <a:cs typeface="Arial"/>
                        </a:rPr>
                        <a:t>d=2.7 km  Profile B </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855">
                <a:tc>
                  <a:txBody>
                    <a:bodyPr/>
                    <a:lstStyle/>
                    <a:p>
                      <a:pPr marL="0" marR="0">
                        <a:spcBef>
                          <a:spcPts val="0"/>
                        </a:spcBef>
                        <a:spcAft>
                          <a:spcPts val="0"/>
                        </a:spcAft>
                      </a:pPr>
                      <a:r>
                        <a:rPr lang="en-SG" sz="1400">
                          <a:solidFill>
                            <a:srgbClr val="0000FF"/>
                          </a:solidFill>
                          <a:latin typeface="Times New Roman"/>
                          <a:ea typeface="Batang"/>
                          <a:cs typeface="Arial"/>
                        </a:rPr>
                        <a:t>Path Delay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0.9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1.7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3.1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3.8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7.5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a:txBody>
                    <a:bodyPr/>
                    <a:lstStyle/>
                    <a:p>
                      <a:pPr marL="0" marR="0">
                        <a:spcBef>
                          <a:spcPts val="0"/>
                        </a:spcBef>
                        <a:spcAft>
                          <a:spcPts val="0"/>
                        </a:spcAft>
                      </a:pPr>
                      <a:r>
                        <a:rPr lang="en-SG" sz="1400" dirty="0" err="1">
                          <a:solidFill>
                            <a:srgbClr val="0000FF"/>
                          </a:solidFill>
                          <a:latin typeface="Times New Roman"/>
                          <a:ea typeface="Batang"/>
                          <a:cs typeface="Arial"/>
                        </a:rPr>
                        <a:t>Avg</a:t>
                      </a:r>
                      <a:r>
                        <a:rPr lang="en-SG" sz="1400" dirty="0">
                          <a:solidFill>
                            <a:srgbClr val="0000FF"/>
                          </a:solidFill>
                          <a:latin typeface="Times New Roman"/>
                          <a:ea typeface="Batang"/>
                          <a:cs typeface="Arial"/>
                        </a:rPr>
                        <a:t> </a:t>
                      </a:r>
                      <a:r>
                        <a:rPr lang="en-SG" sz="1400" dirty="0" smtClean="0">
                          <a:solidFill>
                            <a:srgbClr val="0000FF"/>
                          </a:solidFill>
                          <a:latin typeface="Times New Roman"/>
                          <a:ea typeface="Batang"/>
                          <a:cs typeface="Arial"/>
                        </a:rPr>
                        <a:t>Path Gain </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-18.2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-20.6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-26.5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-19.6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gridSpan="7">
                  <a:txBody>
                    <a:bodyPr/>
                    <a:lstStyle/>
                    <a:p>
                      <a:pPr marL="0" marR="0">
                        <a:spcBef>
                          <a:spcPts val="0"/>
                        </a:spcBef>
                        <a:spcAft>
                          <a:spcPts val="0"/>
                        </a:spcAft>
                      </a:pPr>
                      <a:r>
                        <a:rPr lang="en-SG" sz="1400" dirty="0">
                          <a:solidFill>
                            <a:srgbClr val="0000FF"/>
                          </a:solidFill>
                          <a:latin typeface="Times New Roman"/>
                          <a:ea typeface="Batang"/>
                          <a:cs typeface="Arial"/>
                        </a:rPr>
                        <a:t>d=6.1 km  Profile C </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855">
                <a:tc>
                  <a:txBody>
                    <a:bodyPr/>
                    <a:lstStyle/>
                    <a:p>
                      <a:pPr marL="0" marR="0">
                        <a:spcBef>
                          <a:spcPts val="0"/>
                        </a:spcBef>
                        <a:spcAft>
                          <a:spcPts val="0"/>
                        </a:spcAft>
                      </a:pPr>
                      <a:r>
                        <a:rPr lang="en-SG" sz="1400">
                          <a:solidFill>
                            <a:srgbClr val="0000FF"/>
                          </a:solidFill>
                          <a:latin typeface="Times New Roman"/>
                          <a:ea typeface="Batang"/>
                          <a:cs typeface="Arial"/>
                        </a:rPr>
                        <a:t>Path Delay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0.6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5.3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6.2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7.5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19.5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a:txBody>
                    <a:bodyPr/>
                    <a:lstStyle/>
                    <a:p>
                      <a:pPr marL="0" marR="0">
                        <a:spcBef>
                          <a:spcPts val="0"/>
                        </a:spcBef>
                        <a:spcAft>
                          <a:spcPts val="0"/>
                        </a:spcAft>
                      </a:pPr>
                      <a:r>
                        <a:rPr lang="en-SG" sz="1400" dirty="0" err="1">
                          <a:solidFill>
                            <a:srgbClr val="0000FF"/>
                          </a:solidFill>
                          <a:latin typeface="Times New Roman"/>
                          <a:ea typeface="Batang"/>
                          <a:cs typeface="Arial"/>
                        </a:rPr>
                        <a:t>Avg</a:t>
                      </a:r>
                      <a:r>
                        <a:rPr lang="en-SG" sz="1400" dirty="0">
                          <a:solidFill>
                            <a:srgbClr val="0000FF"/>
                          </a:solidFill>
                          <a:latin typeface="Times New Roman"/>
                          <a:ea typeface="Batang"/>
                          <a:cs typeface="Arial"/>
                        </a:rPr>
                        <a:t> </a:t>
                      </a:r>
                      <a:r>
                        <a:rPr lang="en-SG" sz="1400" dirty="0" smtClean="0">
                          <a:solidFill>
                            <a:srgbClr val="0000FF"/>
                          </a:solidFill>
                          <a:latin typeface="Times New Roman"/>
                          <a:ea typeface="Batang"/>
                          <a:cs typeface="Arial"/>
                        </a:rPr>
                        <a:t>Path Gain </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-12.1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-25.2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-22.2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-18.5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-21.8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gridSpan="7">
                  <a:txBody>
                    <a:bodyPr/>
                    <a:lstStyle/>
                    <a:p>
                      <a:pPr marL="0" marR="0">
                        <a:spcBef>
                          <a:spcPts val="0"/>
                        </a:spcBef>
                        <a:spcAft>
                          <a:spcPts val="0"/>
                        </a:spcAft>
                      </a:pPr>
                      <a:r>
                        <a:rPr lang="en-SG" sz="1400">
                          <a:solidFill>
                            <a:srgbClr val="0000FF"/>
                          </a:solidFill>
                          <a:latin typeface="Times New Roman"/>
                          <a:ea typeface="Batang"/>
                          <a:cs typeface="Arial"/>
                        </a:rPr>
                        <a:t>COST 207  Profile D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36855">
                <a:tc>
                  <a:txBody>
                    <a:bodyPr/>
                    <a:lstStyle/>
                    <a:p>
                      <a:pPr marL="0" marR="0">
                        <a:spcBef>
                          <a:spcPts val="0"/>
                        </a:spcBef>
                        <a:spcAft>
                          <a:spcPts val="0"/>
                        </a:spcAft>
                      </a:pPr>
                      <a:r>
                        <a:rPr lang="en-SG" sz="1400">
                          <a:solidFill>
                            <a:srgbClr val="0000FF"/>
                          </a:solidFill>
                          <a:latin typeface="Times New Roman"/>
                          <a:ea typeface="Batang"/>
                          <a:cs typeface="Arial"/>
                        </a:rPr>
                        <a:t>Path Delay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 </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0.2</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0.5</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1.6</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2.3</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5</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a:txBody>
                    <a:bodyPr/>
                    <a:lstStyle/>
                    <a:p>
                      <a:pPr marL="0" marR="0">
                        <a:spcBef>
                          <a:spcPts val="0"/>
                        </a:spcBef>
                        <a:spcAft>
                          <a:spcPts val="0"/>
                        </a:spcAft>
                      </a:pPr>
                      <a:r>
                        <a:rPr lang="en-SG" sz="1400" dirty="0" err="1">
                          <a:solidFill>
                            <a:srgbClr val="0000FF"/>
                          </a:solidFill>
                          <a:latin typeface="Times New Roman"/>
                          <a:ea typeface="Batang"/>
                          <a:cs typeface="Arial"/>
                        </a:rPr>
                        <a:t>Avg</a:t>
                      </a:r>
                      <a:r>
                        <a:rPr lang="en-SG" sz="1400" dirty="0">
                          <a:solidFill>
                            <a:srgbClr val="0000FF"/>
                          </a:solidFill>
                          <a:latin typeface="Times New Roman"/>
                          <a:ea typeface="Batang"/>
                          <a:cs typeface="Arial"/>
                        </a:rPr>
                        <a:t> </a:t>
                      </a:r>
                      <a:r>
                        <a:rPr lang="en-SG" sz="1400" dirty="0" smtClean="0">
                          <a:solidFill>
                            <a:srgbClr val="0000FF"/>
                          </a:solidFill>
                          <a:latin typeface="Times New Roman"/>
                          <a:ea typeface="Batang"/>
                          <a:cs typeface="Arial"/>
                        </a:rPr>
                        <a:t>Path Gain </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-3</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0</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-2</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-6</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a:solidFill>
                            <a:srgbClr val="0000FF"/>
                          </a:solidFill>
                          <a:latin typeface="Times New Roman"/>
                          <a:ea typeface="Batang"/>
                          <a:cs typeface="Arial"/>
                        </a:rPr>
                        <a:t>-8</a:t>
                      </a:r>
                      <a:endParaRPr lang="en-US" sz="140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400" dirty="0">
                          <a:solidFill>
                            <a:srgbClr val="0000FF"/>
                          </a:solidFill>
                          <a:latin typeface="Times New Roman"/>
                          <a:ea typeface="Batang"/>
                          <a:cs typeface="Arial"/>
                        </a:rPr>
                        <a:t>-10</a:t>
                      </a:r>
                      <a:endParaRPr lang="en-US" sz="1400" dirty="0">
                        <a:latin typeface="Times New Roman"/>
                        <a:ea typeface="Batang"/>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Rectangle 1"/>
          <p:cNvSpPr>
            <a:spLocks noChangeArrowheads="1"/>
          </p:cNvSpPr>
          <p:nvPr/>
        </p:nvSpPr>
        <p:spPr bwMode="auto">
          <a:xfrm>
            <a:off x="1066800" y="1644134"/>
            <a:ext cx="6934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b="0" i="0" u="none" strike="noStrike" cap="none" normalizeH="0" baseline="0" dirty="0" smtClean="0">
                <a:ln>
                  <a:noFill/>
                </a:ln>
                <a:effectLst/>
                <a:latin typeface="Times New Roman" pitchFamily="18" charset="0"/>
                <a:ea typeface="Batang" pitchFamily="18" charset="-127"/>
                <a:cs typeface="Times New Roman" pitchFamily="18" charset="0"/>
              </a:rPr>
              <a:t>For </a:t>
            </a:r>
            <a:r>
              <a:rPr lang="en-GB" dirty="0" smtClean="0">
                <a:latin typeface="Times New Roman" pitchFamily="18" charset="0"/>
                <a:ea typeface="Batang" pitchFamily="18" charset="-127"/>
                <a:cs typeface="Times New Roman" pitchFamily="18" charset="0"/>
              </a:rPr>
              <a:t>out</a:t>
            </a:r>
            <a:r>
              <a:rPr kumimoji="0" lang="en-GB" b="0" i="0" u="none" strike="noStrike" cap="none" normalizeH="0" baseline="0" dirty="0" smtClean="0">
                <a:ln>
                  <a:noFill/>
                </a:ln>
                <a:effectLst/>
                <a:latin typeface="Times New Roman" pitchFamily="18" charset="0"/>
                <a:ea typeface="Batang" pitchFamily="18" charset="-127"/>
                <a:cs typeface="Times New Roman" pitchFamily="18" charset="0"/>
              </a:rPr>
              <a:t>door scenario</a:t>
            </a:r>
            <a:endParaRPr kumimoji="0" lang="en-GB"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normAutofit/>
          </a:bodyPr>
          <a:lstStyle/>
          <a:p>
            <a:pPr lvl="0">
              <a:lnSpc>
                <a:spcPts val="3200"/>
              </a:lnSpc>
            </a:pPr>
            <a:r>
              <a:rPr lang="en-GB" sz="3200" b="1" i="1" cap="all" dirty="0" smtClean="0">
                <a:solidFill>
                  <a:srgbClr val="00B0F0"/>
                </a:solidFill>
              </a:rPr>
              <a:t>CONCLUSIONS</a:t>
            </a:r>
            <a:endParaRPr lang="en-US" sz="3200" b="1" i="1" cap="all" dirty="0">
              <a:solidFill>
                <a:srgbClr val="00B0F0"/>
              </a:solidFill>
            </a:endParaRPr>
          </a:p>
        </p:txBody>
      </p:sp>
      <p:sp>
        <p:nvSpPr>
          <p:cNvPr id="3" name="Content Placeholder 2"/>
          <p:cNvSpPr>
            <a:spLocks noGrp="1"/>
          </p:cNvSpPr>
          <p:nvPr>
            <p:ph idx="1"/>
          </p:nvPr>
        </p:nvSpPr>
        <p:spPr/>
        <p:txBody>
          <a:bodyPr>
            <a:noAutofit/>
          </a:bodyPr>
          <a:lstStyle/>
          <a:p>
            <a:r>
              <a:rPr lang="en-US" sz="2000" dirty="0" smtClean="0"/>
              <a:t>RMS delay spread of around 1 us and less than 2 us will be reasonable for all TG4m use cases.</a:t>
            </a:r>
          </a:p>
          <a:p>
            <a:pPr>
              <a:buNone/>
            </a:pPr>
            <a:r>
              <a:rPr lang="en-US" sz="2000" dirty="0">
                <a:sym typeface="Wingdings" pitchFamily="2" charset="2"/>
              </a:rPr>
              <a:t>	</a:t>
            </a:r>
            <a:r>
              <a:rPr lang="en-US" sz="2000" dirty="0" smtClean="0">
                <a:sym typeface="Wingdings" pitchFamily="2" charset="2"/>
              </a:rPr>
              <a:t> from conclusions of the two TG4g documents</a:t>
            </a:r>
            <a:endParaRPr lang="en-US" sz="2000" dirty="0" smtClean="0"/>
          </a:p>
          <a:p>
            <a:endParaRPr lang="en-US" sz="2000" dirty="0" smtClean="0"/>
          </a:p>
          <a:p>
            <a:r>
              <a:rPr lang="en-US" sz="2000" dirty="0" smtClean="0"/>
              <a:t>All the multipath impulse models in TGD have </a:t>
            </a:r>
            <a:r>
              <a:rPr lang="en-US" sz="2000" dirty="0" smtClean="0"/>
              <a:t>RMS delay spreads of less than 1 us. </a:t>
            </a:r>
          </a:p>
          <a:p>
            <a:pPr lvl="1">
              <a:buFont typeface="Wingdings"/>
              <a:buChar char="à"/>
            </a:pPr>
            <a:r>
              <a:rPr lang="en-US" sz="2000" dirty="0" smtClean="0">
                <a:solidFill>
                  <a:srgbClr val="FF0000"/>
                </a:solidFill>
                <a:sym typeface="Wingdings" pitchFamily="2" charset="2"/>
              </a:rPr>
              <a:t>These models can be used for TG4m applications.</a:t>
            </a:r>
          </a:p>
          <a:p>
            <a:endParaRPr lang="en-US" sz="2000" dirty="0" smtClean="0"/>
          </a:p>
          <a:p>
            <a:r>
              <a:rPr lang="en-US" sz="2000" dirty="0" smtClean="0"/>
              <a:t>It </a:t>
            </a:r>
            <a:r>
              <a:rPr lang="en-US" sz="2000" dirty="0" smtClean="0"/>
              <a:t>can be assumed that </a:t>
            </a:r>
            <a:r>
              <a:rPr lang="en-US" sz="2000" dirty="0" smtClean="0">
                <a:solidFill>
                  <a:srgbClr val="FF0000"/>
                </a:solidFill>
              </a:rPr>
              <a:t>all </a:t>
            </a:r>
            <a:r>
              <a:rPr lang="en-US" sz="2000" b="1" dirty="0" smtClean="0">
                <a:solidFill>
                  <a:srgbClr val="FF0000"/>
                </a:solidFill>
              </a:rPr>
              <a:t>the TG4m multipath channel is quasi-static.</a:t>
            </a:r>
            <a:endParaRPr lang="en-US" sz="2000" dirty="0" smtClean="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16</a:t>
            </a:r>
            <a:endParaRPr lang="en-US" altLang="ko-KR" sz="1400" dirty="0">
              <a:ea typeface="ＭＳ Ｐゴシック" pitchFamily="34" charset="-128"/>
            </a:endParaRPr>
          </a:p>
        </p:txBody>
      </p:sp>
      <p:sp>
        <p:nvSpPr>
          <p:cNvPr id="573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73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Delay Spreads for TG4m Multipath Channel Models</a:t>
            </a:r>
            <a:endParaRPr lang="en-US" dirty="0"/>
          </a:p>
        </p:txBody>
      </p:sp>
      <p:sp>
        <p:nvSpPr>
          <p:cNvPr id="3" name="Subtitle 2"/>
          <p:cNvSpPr>
            <a:spLocks noGrp="1"/>
          </p:cNvSpPr>
          <p:nvPr>
            <p:ph type="subTitle" idx="1"/>
          </p:nvPr>
        </p:nvSpPr>
        <p:spPr/>
        <p:txBody>
          <a:bodyPr/>
          <a:lstStyle/>
          <a:p>
            <a:r>
              <a:rPr lang="en-US" dirty="0" smtClean="0"/>
              <a:t>RMS delay spreads and fading rates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normAutofit/>
          </a:bodyPr>
          <a:lstStyle/>
          <a:p>
            <a:pPr lvl="0">
              <a:lnSpc>
                <a:spcPts val="3200"/>
              </a:lnSpc>
            </a:pPr>
            <a:r>
              <a:rPr lang="en-GB" sz="3200" b="1" i="1" cap="all" dirty="0" smtClean="0">
                <a:solidFill>
                  <a:srgbClr val="00B0F0"/>
                </a:solidFill>
              </a:rPr>
              <a:t>INTRODUCTION</a:t>
            </a:r>
            <a:endParaRPr lang="en-US" sz="3200" b="1" i="1" cap="all" dirty="0">
              <a:solidFill>
                <a:srgbClr val="00B0F0"/>
              </a:solidFill>
            </a:endParaRPr>
          </a:p>
        </p:txBody>
      </p:sp>
      <p:sp>
        <p:nvSpPr>
          <p:cNvPr id="3" name="Content Placeholder 2"/>
          <p:cNvSpPr>
            <a:spLocks noGrp="1"/>
          </p:cNvSpPr>
          <p:nvPr>
            <p:ph idx="1"/>
          </p:nvPr>
        </p:nvSpPr>
        <p:spPr/>
        <p:txBody>
          <a:bodyPr>
            <a:noAutofit/>
          </a:bodyPr>
          <a:lstStyle/>
          <a:p>
            <a:r>
              <a:rPr lang="en-US" sz="2200" dirty="0" smtClean="0"/>
              <a:t>For the TG4m Technical Guidance Document (TGD), some multipath channel impulse models need to be defined for system evaluation.</a:t>
            </a:r>
            <a:endParaRPr lang="en-US" sz="2200" dirty="0"/>
          </a:p>
          <a:p>
            <a:r>
              <a:rPr lang="en-US" sz="2200" dirty="0" smtClean="0"/>
              <a:t>For these models, the worst case should be considered.</a:t>
            </a:r>
          </a:p>
          <a:p>
            <a:r>
              <a:rPr lang="en-US" sz="2200" dirty="0" smtClean="0"/>
              <a:t>Each technology does not need to satisfy requirements for all these multipath channel models in TGD. </a:t>
            </a:r>
          </a:p>
          <a:p>
            <a:pPr lvl="1"/>
            <a:r>
              <a:rPr lang="en-US" sz="2000" dirty="0" smtClean="0"/>
              <a:t>Each proposer will choose some of the models from TGD to evaluate his/her technology.</a:t>
            </a:r>
          </a:p>
          <a:p>
            <a:pPr lvl="1"/>
            <a:r>
              <a:rPr lang="en-US" sz="2000" dirty="0"/>
              <a:t>A</a:t>
            </a:r>
            <a:r>
              <a:rPr lang="en-US" sz="2000" dirty="0" smtClean="0"/>
              <a:t> concern is that there should be at least one model which can be applied for each of use cases of TG4m.</a:t>
            </a:r>
          </a:p>
          <a:p>
            <a:pPr lvl="2"/>
            <a:r>
              <a:rPr lang="en-US" sz="1800" b="1" dirty="0" smtClean="0">
                <a:solidFill>
                  <a:srgbClr val="FF0000"/>
                </a:solidFill>
              </a:rPr>
              <a:t>Amount of delay spread </a:t>
            </a:r>
            <a:r>
              <a:rPr lang="en-US" sz="1800" dirty="0" smtClean="0"/>
              <a:t>and </a:t>
            </a:r>
            <a:r>
              <a:rPr lang="en-US" sz="1800" b="1" dirty="0" smtClean="0">
                <a:solidFill>
                  <a:srgbClr val="FF0000"/>
                </a:solidFill>
              </a:rPr>
              <a:t>fading rate </a:t>
            </a:r>
            <a:r>
              <a:rPr lang="en-US" sz="1800" dirty="0" smtClean="0"/>
              <a:t>should be reviewed to judge whether a model can be applied for a specific use case.</a:t>
            </a:r>
          </a:p>
          <a:p>
            <a:pPr lvl="1"/>
            <a:endParaRPr lang="en-US" sz="1600" dirty="0" smtClean="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a:ea typeface="ＭＳ Ｐゴシック" pitchFamily="34" charset="-128"/>
              </a:rPr>
              <a:t>3</a:t>
            </a:r>
            <a:endParaRPr lang="en-US" altLang="ko-KR" sz="1400" dirty="0">
              <a:ea typeface="ＭＳ Ｐゴシック" pitchFamily="34" charset="-128"/>
            </a:endParaRPr>
          </a:p>
        </p:txBody>
      </p:sp>
      <p:sp>
        <p:nvSpPr>
          <p:cNvPr id="5734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73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8" name="Rectangle 7"/>
          <p:cNvSpPr/>
          <p:nvPr/>
        </p:nvSpPr>
        <p:spPr>
          <a:xfrm>
            <a:off x="533400" y="4191000"/>
            <a:ext cx="8153400" cy="12954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4648200" y="5715000"/>
            <a:ext cx="3581399" cy="369332"/>
          </a:xfrm>
          <a:prstGeom prst="rect">
            <a:avLst/>
          </a:prstGeom>
          <a:solidFill>
            <a:srgbClr val="FFFF00"/>
          </a:solidFill>
        </p:spPr>
        <p:txBody>
          <a:bodyPr wrap="square" rtlCol="0">
            <a:spAutoFit/>
          </a:bodyPr>
          <a:lstStyle/>
          <a:p>
            <a:pPr algn="ctr"/>
            <a:r>
              <a:rPr lang="en-US" b="1" dirty="0" smtClean="0">
                <a:solidFill>
                  <a:srgbClr val="FF0000"/>
                </a:solidFill>
              </a:rPr>
              <a:t>This point needs to be checked.</a:t>
            </a:r>
            <a:endParaRPr lang="en-US" b="1" dirty="0">
              <a:solidFill>
                <a:srgbClr val="FF0000"/>
              </a:solidFill>
            </a:endParaRPr>
          </a:p>
        </p:txBody>
      </p:sp>
      <p:cxnSp>
        <p:nvCxnSpPr>
          <p:cNvPr id="13" name="Straight Arrow Connector 12"/>
          <p:cNvCxnSpPr>
            <a:stCxn id="9" idx="0"/>
          </p:cNvCxnSpPr>
          <p:nvPr/>
        </p:nvCxnSpPr>
        <p:spPr>
          <a:xfrm flipH="1" flipV="1">
            <a:off x="5867400" y="5410200"/>
            <a:ext cx="571500" cy="304800"/>
          </a:xfrm>
          <a:prstGeom prst="straightConnector1">
            <a:avLst/>
          </a:prstGeom>
          <a:ln w="7620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000"/>
              </a:lnSpc>
            </a:pPr>
            <a:r>
              <a:rPr lang="en-US" sz="3200" b="1" i="1" dirty="0" smtClean="0">
                <a:solidFill>
                  <a:srgbClr val="00B050"/>
                </a:solidFill>
              </a:rPr>
              <a:t> </a:t>
            </a:r>
            <a:r>
              <a:rPr lang="el-GR" sz="3200" b="1" i="1" dirty="0" smtClean="0">
                <a:solidFill>
                  <a:srgbClr val="00B0F0"/>
                </a:solidFill>
              </a:rPr>
              <a:t>BAND</a:t>
            </a:r>
            <a:r>
              <a:rPr lang="en-US" sz="3200" b="1" i="1" dirty="0" smtClean="0">
                <a:solidFill>
                  <a:srgbClr val="00B0F0"/>
                </a:solidFill>
              </a:rPr>
              <a:t>WIDTH RELATED</a:t>
            </a:r>
            <a:r>
              <a:rPr lang="el-GR" sz="3200" b="1" i="1" dirty="0" smtClean="0">
                <a:solidFill>
                  <a:srgbClr val="00B0F0"/>
                </a:solidFill>
              </a:rPr>
              <a:t> CHANNEL MODELS</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GB" sz="2200" dirty="0" smtClean="0">
                <a:solidFill>
                  <a:srgbClr val="00B050"/>
                </a:solidFill>
              </a:rPr>
              <a:t>Bandwidth related </a:t>
            </a:r>
            <a:r>
              <a:rPr lang="en-GB" sz="2200" dirty="0" smtClean="0"/>
              <a:t>channel models</a:t>
            </a:r>
            <a:endParaRPr lang="en-GB" sz="2200" dirty="0" smtClean="0">
              <a:solidFill>
                <a:srgbClr val="00B050"/>
              </a:solidFill>
            </a:endParaRPr>
          </a:p>
          <a:p>
            <a:pPr lvl="1"/>
            <a:r>
              <a:rPr lang="en-GB" sz="1800" dirty="0" smtClean="0"/>
              <a:t>Small-scale fading </a:t>
            </a:r>
          </a:p>
          <a:p>
            <a:pPr lvl="2"/>
            <a:r>
              <a:rPr lang="en-GB" sz="1700" dirty="0" smtClean="0"/>
              <a:t>Additional variations of the signal attenuation led by multipath wave propagation</a:t>
            </a:r>
          </a:p>
          <a:p>
            <a:pPr lvl="2"/>
            <a:r>
              <a:rPr lang="en-GB" sz="1700" dirty="0" smtClean="0">
                <a:solidFill>
                  <a:srgbClr val="FF0000"/>
                </a:solidFill>
              </a:rPr>
              <a:t>With rapid changes when moving the antenna positions locally or there are moving objects between a transmitter and a receiver. </a:t>
            </a:r>
          </a:p>
          <a:p>
            <a:pPr lvl="1"/>
            <a:r>
              <a:rPr lang="en-GB" sz="1800" dirty="0" smtClean="0"/>
              <a:t>Dispersion in the time domain and in a frequency selectivity of the channel </a:t>
            </a:r>
          </a:p>
          <a:p>
            <a:pPr lvl="2"/>
            <a:r>
              <a:rPr lang="en-GB" sz="1700" dirty="0" smtClean="0"/>
              <a:t>Dispersion led by multipath for </a:t>
            </a:r>
            <a:r>
              <a:rPr lang="en-GB" sz="1700" dirty="0" smtClean="0">
                <a:solidFill>
                  <a:srgbClr val="00B050"/>
                </a:solidFill>
              </a:rPr>
              <a:t>broadband</a:t>
            </a:r>
            <a:r>
              <a:rPr lang="en-GB" sz="1700" dirty="0" smtClean="0"/>
              <a:t> transmission </a:t>
            </a:r>
          </a:p>
          <a:p>
            <a:pPr lvl="2"/>
            <a:r>
              <a:rPr lang="en-GB" sz="1700" dirty="0" smtClean="0"/>
              <a:t>The dispersion of the transmitted signal induced by the channel is</a:t>
            </a:r>
            <a:r>
              <a:rPr lang="en-GB" sz="1700" dirty="0" smtClean="0">
                <a:solidFill>
                  <a:srgbClr val="FF0000"/>
                </a:solidFill>
              </a:rPr>
              <a:t> modelled by a convolution with the channel impulse response</a:t>
            </a:r>
            <a:r>
              <a:rPr lang="en-GB" sz="1700" dirty="0" smtClean="0"/>
              <a:t>.</a:t>
            </a:r>
          </a:p>
          <a:p>
            <a:pPr lvl="3"/>
            <a:r>
              <a:rPr lang="en-GB" sz="1700" dirty="0" smtClean="0"/>
              <a:t>For this impulse response, statistical models can be defined</a:t>
            </a:r>
            <a:r>
              <a:rPr lang="en-GB" sz="1700" dirty="0" smtClean="0"/>
              <a:t>. </a:t>
            </a:r>
          </a:p>
          <a:p>
            <a:pPr lvl="3">
              <a:buNone/>
            </a:pPr>
            <a:r>
              <a:rPr lang="en-GB" sz="1700" dirty="0" smtClean="0">
                <a:sym typeface="Wingdings" pitchFamily="2" charset="2"/>
              </a:rPr>
              <a:t>	</a:t>
            </a:r>
            <a:r>
              <a:rPr lang="en-GB" sz="1700" b="1" dirty="0" smtClean="0">
                <a:solidFill>
                  <a:srgbClr val="FF0000"/>
                </a:solidFill>
                <a:sym typeface="Wingdings" pitchFamily="2" charset="2"/>
              </a:rPr>
              <a:t> time disperse models</a:t>
            </a:r>
            <a:endParaRPr lang="en-US" sz="1700" b="1" dirty="0">
              <a:solidFill>
                <a:srgbClr val="FF0000"/>
              </a:solidFill>
            </a:endParaRPr>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4</a:t>
            </a:r>
            <a:endParaRPr lang="en-US" altLang="ko-KR" sz="1400" dirty="0">
              <a:ea typeface="ＭＳ Ｐゴシック" pitchFamily="3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b="1" i="1" dirty="0" smtClean="0">
                <a:solidFill>
                  <a:srgbClr val="00B0F0"/>
                </a:solidFill>
              </a:rPr>
              <a:t>MULTIPATH </a:t>
            </a:r>
            <a:r>
              <a:rPr lang="en-US" sz="3200" b="1" i="1" dirty="0" smtClean="0">
                <a:solidFill>
                  <a:srgbClr val="00B0F0"/>
                </a:solidFill>
              </a:rPr>
              <a:t>PROPAGATION ENVIRONEMNT</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US" sz="2000" dirty="0" smtClean="0"/>
              <a:t>Multipath propagation environment</a:t>
            </a:r>
            <a:endParaRPr lang="en-US" sz="2000" dirty="0"/>
          </a:p>
        </p:txBody>
      </p:sp>
      <p:sp>
        <p:nvSpPr>
          <p:cNvPr id="4" name="Rectangle 3"/>
          <p:cNvSpPr/>
          <p:nvPr/>
        </p:nvSpPr>
        <p:spPr>
          <a:xfrm>
            <a:off x="533400" y="6096000"/>
            <a:ext cx="8001000" cy="307777"/>
          </a:xfrm>
          <a:prstGeom prst="rect">
            <a:avLst/>
          </a:prstGeom>
        </p:spPr>
        <p:txBody>
          <a:bodyPr wrap="square">
            <a:spAutoFit/>
          </a:bodyPr>
          <a:lstStyle/>
          <a:p>
            <a:r>
              <a:rPr lang="en-US" sz="1400" b="1" dirty="0" smtClean="0"/>
              <a:t>Fixed broadband wireless system </a:t>
            </a:r>
            <a:r>
              <a:rPr lang="en-US" sz="1400" b="1" dirty="0" smtClean="0"/>
              <a:t>design,</a:t>
            </a:r>
            <a:r>
              <a:rPr lang="en-US" sz="1400" dirty="0" smtClean="0"/>
              <a:t> </a:t>
            </a:r>
            <a:r>
              <a:rPr lang="en-US" sz="1400" dirty="0" smtClean="0"/>
              <a:t>Harry R. </a:t>
            </a:r>
            <a:r>
              <a:rPr lang="en-US" sz="1400" dirty="0" smtClean="0"/>
              <a:t>Anderson, Wiley Publishers, 2003</a:t>
            </a:r>
            <a:endParaRPr lang="en-US" sz="1400" dirty="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5</a:t>
            </a:r>
            <a:endParaRPr lang="en-US" altLang="ko-KR" sz="1400" dirty="0">
              <a:ea typeface="ＭＳ Ｐゴシック" pitchFamily="34" charset="-128"/>
            </a:endParaRPr>
          </a:p>
        </p:txBody>
      </p:sp>
      <p:pic>
        <p:nvPicPr>
          <p:cNvPr id="355329" name="Picture 1"/>
          <p:cNvPicPr>
            <a:picLocks noChangeAspect="1" noChangeArrowheads="1"/>
          </p:cNvPicPr>
          <p:nvPr/>
        </p:nvPicPr>
        <p:blipFill>
          <a:blip r:embed="rId2" cstate="print"/>
          <a:srcRect/>
          <a:stretch>
            <a:fillRect/>
          </a:stretch>
        </p:blipFill>
        <p:spPr bwMode="auto">
          <a:xfrm>
            <a:off x="457200" y="2286000"/>
            <a:ext cx="8238964" cy="33289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458200" cy="1143000"/>
          </a:xfrm>
        </p:spPr>
        <p:txBody>
          <a:bodyPr>
            <a:normAutofit/>
          </a:bodyPr>
          <a:lstStyle/>
          <a:p>
            <a:r>
              <a:rPr lang="en-GB" sz="3200" b="1" i="1" dirty="0" smtClean="0">
                <a:solidFill>
                  <a:srgbClr val="00B0F0"/>
                </a:solidFill>
              </a:rPr>
              <a:t>DISCRETE TIME MULTIPATH CHANNEL MODEL</a:t>
            </a:r>
            <a:endParaRPr lang="en-US" sz="3200" b="1" i="1" dirty="0">
              <a:solidFill>
                <a:srgbClr val="00B0F0"/>
              </a:solidFill>
            </a:endParaRPr>
          </a:p>
        </p:txBody>
      </p:sp>
      <p:sp>
        <p:nvSpPr>
          <p:cNvPr id="3" name="Content Placeholder 2"/>
          <p:cNvSpPr>
            <a:spLocks noGrp="1"/>
          </p:cNvSpPr>
          <p:nvPr>
            <p:ph idx="1"/>
          </p:nvPr>
        </p:nvSpPr>
        <p:spPr/>
        <p:txBody>
          <a:bodyPr>
            <a:normAutofit lnSpcReduction="10000"/>
          </a:bodyPr>
          <a:lstStyle/>
          <a:p>
            <a:r>
              <a:rPr lang="en-GB" sz="1800" dirty="0" smtClean="0"/>
              <a:t>The discrete-time impulse response model suitable for baseband Monte Carlo simulations is given by</a:t>
            </a:r>
          </a:p>
          <a:p>
            <a:pPr>
              <a:buNone/>
            </a:pPr>
            <a:endParaRPr lang="en-US" sz="1800" dirty="0" smtClean="0"/>
          </a:p>
          <a:p>
            <a:pPr>
              <a:buNone/>
            </a:pPr>
            <a:r>
              <a:rPr lang="en-GB" sz="1800" dirty="0" smtClean="0"/>
              <a:t>					,</a:t>
            </a:r>
            <a:endParaRPr lang="en-US" sz="1800" dirty="0" smtClean="0"/>
          </a:p>
          <a:p>
            <a:pPr>
              <a:buNone/>
            </a:pPr>
            <a:r>
              <a:rPr lang="en-GB" sz="1800" dirty="0" smtClean="0"/>
              <a:t>	where </a:t>
            </a:r>
            <a:r>
              <a:rPr lang="en-GB" sz="1800" i="1" dirty="0" err="1" smtClean="0"/>
              <a:t>t</a:t>
            </a:r>
            <a:r>
              <a:rPr lang="en-GB" sz="1800" baseline="-25000" dirty="0" err="1" smtClean="0"/>
              <a:t>Δ</a:t>
            </a:r>
            <a:r>
              <a:rPr lang="en-GB" sz="1800" dirty="0" smtClean="0"/>
              <a:t> is the sampling interval. </a:t>
            </a:r>
            <a:endParaRPr lang="en-GB" sz="1800" dirty="0" smtClean="0"/>
          </a:p>
          <a:p>
            <a:r>
              <a:rPr lang="en-GB" sz="1800" dirty="0" smtClean="0"/>
              <a:t>The </a:t>
            </a:r>
            <a:r>
              <a:rPr lang="en-GB" sz="1800" dirty="0" smtClean="0"/>
              <a:t>complex-valued coefficients </a:t>
            </a:r>
            <a:r>
              <a:rPr lang="en-GB" sz="1800" i="1" dirty="0" smtClean="0"/>
              <a:t>h</a:t>
            </a:r>
            <a:r>
              <a:rPr lang="en-GB" sz="1800" baseline="-25000" dirty="0" smtClean="0"/>
              <a:t>0</a:t>
            </a:r>
            <a:r>
              <a:rPr lang="en-GB" sz="1800" dirty="0" smtClean="0"/>
              <a:t>, </a:t>
            </a:r>
            <a:r>
              <a:rPr lang="en-GB" sz="1800" i="1" dirty="0" smtClean="0"/>
              <a:t>h</a:t>
            </a:r>
            <a:r>
              <a:rPr lang="en-GB" sz="1800" baseline="-25000" dirty="0" smtClean="0"/>
              <a:t>1</a:t>
            </a:r>
            <a:r>
              <a:rPr lang="en-GB" sz="1800" dirty="0" smtClean="0"/>
              <a:t>, … for the tapped-delay-line model are randomly generated. It is reasonable to assume uncorrelated scattering, i.e., E[</a:t>
            </a:r>
            <a:r>
              <a:rPr lang="en-GB" sz="1800" i="1" dirty="0" err="1" smtClean="0"/>
              <a:t>h</a:t>
            </a:r>
            <a:r>
              <a:rPr lang="en-GB" sz="1800" i="1" baseline="-25000" dirty="0" err="1" smtClean="0"/>
              <a:t>k</a:t>
            </a:r>
            <a:r>
              <a:rPr lang="en-GB" sz="1800" i="1" dirty="0" smtClean="0"/>
              <a:t> (h</a:t>
            </a:r>
            <a:r>
              <a:rPr lang="en-GB" sz="1800" i="1" baseline="-25000" dirty="0" smtClean="0"/>
              <a:t>l</a:t>
            </a:r>
            <a:r>
              <a:rPr lang="en-GB" sz="1800" i="1" dirty="0" smtClean="0"/>
              <a:t>)*</a:t>
            </a:r>
            <a:r>
              <a:rPr lang="en-GB" sz="1800" dirty="0" smtClean="0"/>
              <a:t>] = 0 for </a:t>
            </a:r>
            <a:r>
              <a:rPr lang="en-GB" sz="1800" i="1" dirty="0" smtClean="0"/>
              <a:t>k</a:t>
            </a:r>
            <a:r>
              <a:rPr lang="en-GB" sz="1800" dirty="0" smtClean="0"/>
              <a:t> ≠ </a:t>
            </a:r>
            <a:r>
              <a:rPr lang="en-GB" sz="1800" i="1" dirty="0" smtClean="0"/>
              <a:t>l</a:t>
            </a:r>
            <a:r>
              <a:rPr lang="en-GB" sz="1800" dirty="0" smtClean="0"/>
              <a:t>. Also, a zero-mean complex Gaussian distribution is assumed for each coefficient with the variance given by</a:t>
            </a:r>
            <a:endParaRPr lang="en-US" sz="1800" dirty="0" smtClean="0"/>
          </a:p>
          <a:p>
            <a:pPr>
              <a:buNone/>
            </a:pPr>
            <a:r>
              <a:rPr lang="en-GB" sz="1800" dirty="0" smtClean="0"/>
              <a:t>						,</a:t>
            </a:r>
            <a:endParaRPr lang="en-US" sz="1800" dirty="0" smtClean="0"/>
          </a:p>
          <a:p>
            <a:endParaRPr lang="en-GB" sz="1800" dirty="0" smtClean="0"/>
          </a:p>
          <a:p>
            <a:pPr>
              <a:buNone/>
            </a:pPr>
            <a:r>
              <a:rPr lang="en-GB" sz="1800" dirty="0" smtClean="0"/>
              <a:t>						,    </a:t>
            </a:r>
            <a:r>
              <a:rPr lang="en-GB" sz="1800" i="1" dirty="0" smtClean="0"/>
              <a:t>k</a:t>
            </a:r>
            <a:r>
              <a:rPr lang="en-GB" sz="1800" dirty="0" smtClean="0"/>
              <a:t> = 1,2,….</a:t>
            </a:r>
            <a:endParaRPr lang="en-US" sz="1800" dirty="0" smtClean="0"/>
          </a:p>
          <a:p>
            <a:r>
              <a:rPr lang="en-GB" sz="1800" dirty="0" smtClean="0"/>
              <a:t>The complex Gaussian distribution of all tap coefficients leads to a </a:t>
            </a:r>
            <a:r>
              <a:rPr lang="en-GB" sz="1800" dirty="0" smtClean="0">
                <a:solidFill>
                  <a:srgbClr val="FF0000"/>
                </a:solidFill>
              </a:rPr>
              <a:t>Rayleigh fading </a:t>
            </a:r>
            <a:r>
              <a:rPr lang="en-GB" sz="1800" dirty="0" smtClean="0"/>
              <a:t>characteristic in the absence of a direct path (i.e. </a:t>
            </a:r>
            <a:r>
              <a:rPr lang="en-GB" sz="1800" i="1" dirty="0" smtClean="0"/>
              <a:t>c</a:t>
            </a:r>
            <a:r>
              <a:rPr lang="en-GB" sz="1800" baseline="-25000" dirty="0" smtClean="0"/>
              <a:t>0</a:t>
            </a:r>
            <a:r>
              <a:rPr lang="en-GB" sz="1800" dirty="0" smtClean="0"/>
              <a:t> = 0), whereas otherwise a </a:t>
            </a:r>
            <a:r>
              <a:rPr lang="en-GB" sz="1800" dirty="0" err="1" smtClean="0">
                <a:solidFill>
                  <a:srgbClr val="FF0000"/>
                </a:solidFill>
              </a:rPr>
              <a:t>Rician</a:t>
            </a:r>
            <a:r>
              <a:rPr lang="en-GB" sz="1800" dirty="0" smtClean="0">
                <a:solidFill>
                  <a:srgbClr val="FF0000"/>
                </a:solidFill>
              </a:rPr>
              <a:t> fading </a:t>
            </a:r>
            <a:r>
              <a:rPr lang="en-GB" sz="1800" dirty="0" smtClean="0"/>
              <a:t>results. Taking the location variability into account, </a:t>
            </a:r>
            <a:r>
              <a:rPr lang="en-GB" sz="1800" dirty="0" smtClean="0">
                <a:solidFill>
                  <a:srgbClr val="FF0000"/>
                </a:solidFill>
              </a:rPr>
              <a:t>the parameters </a:t>
            </a:r>
            <a:r>
              <a:rPr lang="en-GB" sz="1800" i="1" dirty="0" smtClean="0">
                <a:solidFill>
                  <a:srgbClr val="FF0000"/>
                </a:solidFill>
              </a:rPr>
              <a:t>c</a:t>
            </a:r>
            <a:r>
              <a:rPr lang="en-GB" sz="1800" baseline="-25000" dirty="0" smtClean="0">
                <a:solidFill>
                  <a:srgbClr val="FF0000"/>
                </a:solidFill>
              </a:rPr>
              <a:t>0</a:t>
            </a:r>
            <a:r>
              <a:rPr lang="en-GB" sz="1800" dirty="0" smtClean="0">
                <a:solidFill>
                  <a:srgbClr val="FF0000"/>
                </a:solidFill>
              </a:rPr>
              <a:t> and </a:t>
            </a:r>
            <a:r>
              <a:rPr lang="en-GB" sz="1800" i="1" dirty="0" smtClean="0">
                <a:solidFill>
                  <a:srgbClr val="FF0000"/>
                </a:solidFill>
              </a:rPr>
              <a:t>c</a:t>
            </a:r>
            <a:r>
              <a:rPr lang="en-GB" sz="1800" baseline="-25000" dirty="0" smtClean="0">
                <a:solidFill>
                  <a:srgbClr val="FF0000"/>
                </a:solidFill>
              </a:rPr>
              <a:t>1</a:t>
            </a:r>
            <a:r>
              <a:rPr lang="en-GB" sz="1800" dirty="0" smtClean="0">
                <a:solidFill>
                  <a:srgbClr val="FF0000"/>
                </a:solidFill>
              </a:rPr>
              <a:t> are also random variables having a log-normal distribution.</a:t>
            </a:r>
            <a:endParaRPr lang="en-US" sz="1800" dirty="0">
              <a:solidFill>
                <a:srgbClr val="FF0000"/>
              </a:solidFill>
            </a:endParaRPr>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6</a:t>
            </a:r>
            <a:endParaRPr lang="en-US" altLang="ko-KR" sz="1400" dirty="0">
              <a:ea typeface="ＭＳ Ｐゴシック" pitchFamily="34" charset="-128"/>
            </a:endParaRPr>
          </a:p>
        </p:txBody>
      </p:sp>
      <p:sp>
        <p:nvSpPr>
          <p:cNvPr id="2211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1185" name="Object 1"/>
          <p:cNvGraphicFramePr>
            <a:graphicFrameLocks noChangeAspect="1"/>
          </p:cNvGraphicFramePr>
          <p:nvPr/>
        </p:nvGraphicFramePr>
        <p:xfrm>
          <a:off x="1676400" y="2209800"/>
          <a:ext cx="2234514" cy="533400"/>
        </p:xfrm>
        <a:graphic>
          <a:graphicData uri="http://schemas.openxmlformats.org/presentationml/2006/ole">
            <p:oleObj spid="_x0000_s1026" name="Equation" r:id="rId3" imgW="1473200" imgH="355600" progId="Equation.3">
              <p:embed/>
            </p:oleObj>
          </a:graphicData>
        </a:graphic>
      </p:graphicFrame>
      <p:sp>
        <p:nvSpPr>
          <p:cNvPr id="2211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1187" name="Object 3"/>
          <p:cNvGraphicFramePr>
            <a:graphicFrameLocks noChangeAspect="1"/>
          </p:cNvGraphicFramePr>
          <p:nvPr/>
        </p:nvGraphicFramePr>
        <p:xfrm>
          <a:off x="1676400" y="4114800"/>
          <a:ext cx="2890345" cy="381000"/>
        </p:xfrm>
        <a:graphic>
          <a:graphicData uri="http://schemas.openxmlformats.org/presentationml/2006/ole">
            <p:oleObj spid="_x0000_s1027" name="Equation" r:id="rId4" imgW="2095500" imgH="279400" progId="Equation.3">
              <p:embed/>
            </p:oleObj>
          </a:graphicData>
        </a:graphic>
      </p:graphicFrame>
      <p:sp>
        <p:nvSpPr>
          <p:cNvPr id="2211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221189" name="Object 5"/>
          <p:cNvGraphicFramePr>
            <a:graphicFrameLocks noChangeAspect="1"/>
          </p:cNvGraphicFramePr>
          <p:nvPr/>
        </p:nvGraphicFramePr>
        <p:xfrm>
          <a:off x="1676400" y="4572000"/>
          <a:ext cx="3402724" cy="352425"/>
        </p:xfrm>
        <a:graphic>
          <a:graphicData uri="http://schemas.openxmlformats.org/presentationml/2006/ole">
            <p:oleObj spid="_x0000_s1028" name="Equation" r:id="rId5" imgW="2667000" imgH="279400" progId="Equation.3">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000"/>
              </a:lnSpc>
            </a:pPr>
            <a:r>
              <a:rPr lang="el-GR" sz="3200" b="1" i="1" dirty="0" smtClean="0">
                <a:solidFill>
                  <a:srgbClr val="00B0F0"/>
                </a:solidFill>
              </a:rPr>
              <a:t>POWER DELAY PROFILE</a:t>
            </a:r>
            <a:r>
              <a:rPr lang="en-US" sz="3200" b="1" i="1" dirty="0" smtClean="0">
                <a:solidFill>
                  <a:srgbClr val="00B0F0"/>
                </a:solidFill>
              </a:rPr>
              <a:t> (PDP</a:t>
            </a:r>
            <a:r>
              <a:rPr lang="en-US" sz="3200" b="1" i="1" dirty="0" smtClean="0">
                <a:solidFill>
                  <a:srgbClr val="00B0F0"/>
                </a:solidFill>
              </a:rPr>
              <a:t>)</a:t>
            </a:r>
            <a:endParaRPr lang="en-US" sz="3200" b="1" i="1" dirty="0">
              <a:solidFill>
                <a:srgbClr val="00B0F0"/>
              </a:solidFill>
            </a:endParaRPr>
          </a:p>
        </p:txBody>
      </p:sp>
      <p:sp>
        <p:nvSpPr>
          <p:cNvPr id="3" name="Content Placeholder 2"/>
          <p:cNvSpPr>
            <a:spLocks noGrp="1"/>
          </p:cNvSpPr>
          <p:nvPr>
            <p:ph idx="1"/>
          </p:nvPr>
        </p:nvSpPr>
        <p:spPr/>
        <p:txBody>
          <a:bodyPr>
            <a:normAutofit/>
          </a:bodyPr>
          <a:lstStyle/>
          <a:p>
            <a:r>
              <a:rPr lang="en-GB" sz="2000" dirty="0" smtClean="0"/>
              <a:t>PDP provides statistical a-priori information about the impulse response.</a:t>
            </a:r>
          </a:p>
          <a:p>
            <a:pPr lvl="1"/>
            <a:r>
              <a:rPr lang="en-GB" sz="1800" dirty="0" smtClean="0"/>
              <a:t>PDP provides the expected signal energy arriving at a specific delay from the transmission of a Dirac impulse.</a:t>
            </a:r>
          </a:p>
          <a:p>
            <a:pPr lvl="1"/>
            <a:r>
              <a:rPr lang="en-GB" sz="1800" dirty="0" smtClean="0"/>
              <a:t>The earliest arriving contribution is assigned delay zero and normally originates from the signal part travelling in a direct transmitter-receiver path, resulting in a peak in the PDP. </a:t>
            </a:r>
          </a:p>
          <a:p>
            <a:pPr lvl="1"/>
            <a:r>
              <a:rPr lang="en-GB" sz="1800" dirty="0" smtClean="0"/>
              <a:t>The energies in the indirect, reflected or scattered signal parts typically decay exponentially in the mean. This leads to the common </a:t>
            </a:r>
            <a:r>
              <a:rPr lang="en-GB" sz="1800" i="1" dirty="0" smtClean="0"/>
              <a:t>spike-plus-exponential</a:t>
            </a:r>
            <a:r>
              <a:rPr lang="en-GB" sz="1800" dirty="0" smtClean="0"/>
              <a:t> shape of the PDP, given by</a:t>
            </a:r>
          </a:p>
          <a:p>
            <a:pPr lvl="1">
              <a:buNone/>
            </a:pPr>
            <a:r>
              <a:rPr lang="en-GB" sz="1800" dirty="0" smtClean="0"/>
              <a:t>	                                                                        ,    </a:t>
            </a:r>
            <a:r>
              <a:rPr lang="en-GB" sz="1800" i="1" dirty="0" smtClean="0"/>
              <a:t>τ</a:t>
            </a:r>
            <a:r>
              <a:rPr lang="en-GB" sz="1800" dirty="0" smtClean="0"/>
              <a:t> </a:t>
            </a:r>
            <a:r>
              <a:rPr lang="en-GB" sz="1800" dirty="0" smtClean="0">
                <a:sym typeface="Symbol"/>
              </a:rPr>
              <a:t></a:t>
            </a:r>
            <a:r>
              <a:rPr lang="en-GB" sz="1800" dirty="0" smtClean="0"/>
              <a:t> 0,</a:t>
            </a:r>
          </a:p>
          <a:p>
            <a:pPr lvl="1">
              <a:buNone/>
            </a:pPr>
            <a:r>
              <a:rPr lang="en-GB" sz="1800" dirty="0" smtClean="0"/>
              <a:t>	 where δ(·) is the Dirac delta function. </a:t>
            </a:r>
          </a:p>
          <a:p>
            <a:pPr lvl="2"/>
            <a:r>
              <a:rPr lang="en-GB" sz="1600" i="1" dirty="0" smtClean="0"/>
              <a:t>c</a:t>
            </a:r>
            <a:r>
              <a:rPr lang="en-GB" sz="1600" baseline="-25000" dirty="0" smtClean="0"/>
              <a:t>0</a:t>
            </a:r>
            <a:r>
              <a:rPr lang="en-GB" sz="1600" dirty="0" smtClean="0"/>
              <a:t> and </a:t>
            </a:r>
            <a:r>
              <a:rPr lang="en-GB" sz="1600" i="1" dirty="0" smtClean="0"/>
              <a:t>c</a:t>
            </a:r>
            <a:r>
              <a:rPr lang="en-GB" sz="1600" baseline="-25000" dirty="0" smtClean="0"/>
              <a:t>1</a:t>
            </a:r>
            <a:r>
              <a:rPr lang="en-GB" sz="1600" dirty="0" smtClean="0"/>
              <a:t> determine the mean energies in the direct and indirect signal parts, respectively, and </a:t>
            </a:r>
            <a:r>
              <a:rPr lang="en-GB" sz="1600" i="1" dirty="0" smtClean="0"/>
              <a:t>τ</a:t>
            </a:r>
            <a:r>
              <a:rPr lang="en-GB" sz="1600" baseline="-25000" dirty="0" smtClean="0"/>
              <a:t>1</a:t>
            </a:r>
            <a:r>
              <a:rPr lang="en-GB" sz="1600" dirty="0" smtClean="0"/>
              <a:t> specifies the exponential decay in the indirect components. </a:t>
            </a:r>
          </a:p>
          <a:p>
            <a:pPr lvl="2"/>
            <a:r>
              <a:rPr lang="en-GB" sz="1600" dirty="0" smtClean="0"/>
              <a:t>The </a:t>
            </a:r>
            <a:r>
              <a:rPr lang="en-GB" sz="1600" dirty="0" smtClean="0">
                <a:solidFill>
                  <a:srgbClr val="FF0000"/>
                </a:solidFill>
              </a:rPr>
              <a:t>mean total signal energy </a:t>
            </a:r>
            <a:r>
              <a:rPr lang="en-GB" sz="1600" dirty="0" smtClean="0"/>
              <a:t>returning from a transmitted unit energy pulse equals </a:t>
            </a:r>
            <a:r>
              <a:rPr lang="en-GB" sz="1600" i="1" dirty="0" smtClean="0">
                <a:solidFill>
                  <a:srgbClr val="FF0000"/>
                </a:solidFill>
              </a:rPr>
              <a:t>c</a:t>
            </a:r>
            <a:r>
              <a:rPr lang="en-GB" sz="1600" baseline="-25000" dirty="0" smtClean="0">
                <a:solidFill>
                  <a:srgbClr val="FF0000"/>
                </a:solidFill>
              </a:rPr>
              <a:t>0</a:t>
            </a:r>
            <a:r>
              <a:rPr lang="en-GB" sz="1600" dirty="0" smtClean="0">
                <a:solidFill>
                  <a:srgbClr val="FF0000"/>
                </a:solidFill>
              </a:rPr>
              <a:t>+</a:t>
            </a:r>
            <a:r>
              <a:rPr lang="en-GB" sz="1600" i="1" dirty="0" smtClean="0">
                <a:solidFill>
                  <a:srgbClr val="FF0000"/>
                </a:solidFill>
              </a:rPr>
              <a:t>c</a:t>
            </a:r>
            <a:r>
              <a:rPr lang="en-GB" sz="1600" baseline="-25000" dirty="0" smtClean="0">
                <a:solidFill>
                  <a:srgbClr val="FF0000"/>
                </a:solidFill>
              </a:rPr>
              <a:t>1</a:t>
            </a:r>
            <a:r>
              <a:rPr lang="en-GB" sz="1600" dirty="0" smtClean="0">
                <a:solidFill>
                  <a:srgbClr val="FF0000"/>
                </a:solidFill>
              </a:rPr>
              <a:t>. </a:t>
            </a:r>
            <a:endParaRPr lang="en-US" sz="1600" dirty="0">
              <a:solidFill>
                <a:srgbClr val="FF0000"/>
              </a:solidFill>
            </a:endParaRPr>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7</a:t>
            </a:r>
            <a:endParaRPr lang="en-US" altLang="ko-KR" sz="1400" dirty="0">
              <a:ea typeface="ＭＳ Ｐゴシック" pitchFamily="34" charset="-128"/>
            </a:endParaRPr>
          </a:p>
        </p:txBody>
      </p:sp>
      <p:graphicFrame>
        <p:nvGraphicFramePr>
          <p:cNvPr id="1026" name="Object 2"/>
          <p:cNvGraphicFramePr>
            <a:graphicFrameLocks noChangeAspect="1"/>
          </p:cNvGraphicFramePr>
          <p:nvPr/>
        </p:nvGraphicFramePr>
        <p:xfrm>
          <a:off x="1676400" y="4343400"/>
          <a:ext cx="3276600" cy="355294"/>
        </p:xfrm>
        <a:graphic>
          <a:graphicData uri="http://schemas.openxmlformats.org/presentationml/2006/ole">
            <p:oleObj spid="_x0000_s2050" name="Equation" r:id="rId3" imgW="2108160" imgH="228600" progId="Equation.3">
              <p:embed/>
            </p:oleObj>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000"/>
              </a:lnSpc>
            </a:pPr>
            <a:r>
              <a:rPr lang="el-GR" sz="3200" b="1" i="1" dirty="0" smtClean="0">
                <a:solidFill>
                  <a:srgbClr val="00B0F0"/>
                </a:solidFill>
              </a:rPr>
              <a:t>DELAY SPREAD AND K-FACTOR</a:t>
            </a:r>
            <a:endParaRPr lang="en-US" sz="3200" b="1" i="1" dirty="0">
              <a:solidFill>
                <a:srgbClr val="00B0F0"/>
              </a:solidFill>
            </a:endParaRPr>
          </a:p>
        </p:txBody>
      </p:sp>
      <p:sp>
        <p:nvSpPr>
          <p:cNvPr id="3" name="Content Placeholder 2"/>
          <p:cNvSpPr>
            <a:spLocks noGrp="1"/>
          </p:cNvSpPr>
          <p:nvPr>
            <p:ph idx="1"/>
          </p:nvPr>
        </p:nvSpPr>
        <p:spPr/>
        <p:txBody>
          <a:bodyPr>
            <a:normAutofit fontScale="92500" lnSpcReduction="10000"/>
          </a:bodyPr>
          <a:lstStyle/>
          <a:p>
            <a:r>
              <a:rPr lang="en-US" sz="2000" dirty="0" smtClean="0"/>
              <a:t>K-factor</a:t>
            </a:r>
          </a:p>
          <a:p>
            <a:pPr lvl="1"/>
            <a:r>
              <a:rPr lang="en-US" sz="1800" dirty="0" smtClean="0"/>
              <a:t>power ratio between the direct path component and scattered multipath components</a:t>
            </a:r>
          </a:p>
          <a:p>
            <a:r>
              <a:rPr lang="en-GB" sz="2000" dirty="0" smtClean="0"/>
              <a:t>Both the delay spread and the K-factor </a:t>
            </a:r>
          </a:p>
          <a:p>
            <a:pPr lvl="1"/>
            <a:r>
              <a:rPr lang="en-GB" sz="1800" dirty="0" smtClean="0"/>
              <a:t>heavily depend on the environment and the antenna types. </a:t>
            </a:r>
          </a:p>
          <a:p>
            <a:r>
              <a:rPr lang="en-GB" sz="2000" dirty="0" smtClean="0"/>
              <a:t>In LOS scenarios </a:t>
            </a:r>
          </a:p>
          <a:p>
            <a:pPr lvl="1"/>
            <a:r>
              <a:rPr lang="en-GB" sz="1800" dirty="0" smtClean="0"/>
              <a:t>the K-factor is much larger than for NLOS scenarios even with </a:t>
            </a:r>
            <a:r>
              <a:rPr lang="en-GB" sz="1800" dirty="0" err="1" smtClean="0"/>
              <a:t>omnidirectional</a:t>
            </a:r>
            <a:r>
              <a:rPr lang="en-GB" sz="1800" dirty="0" smtClean="0"/>
              <a:t> antennas. </a:t>
            </a:r>
          </a:p>
          <a:p>
            <a:r>
              <a:rPr lang="en-GB" sz="2000" dirty="0" smtClean="0"/>
              <a:t>In NLOS scenarios, </a:t>
            </a:r>
          </a:p>
          <a:p>
            <a:pPr lvl="1"/>
            <a:r>
              <a:rPr lang="en-GB" sz="1800" i="1" dirty="0" smtClean="0"/>
              <a:t>K</a:t>
            </a:r>
            <a:r>
              <a:rPr lang="en-GB" sz="1800" baseline="-25000" dirty="0" smtClean="0"/>
              <a:t>0</a:t>
            </a:r>
            <a:r>
              <a:rPr lang="en-GB" sz="1800" dirty="0" smtClean="0"/>
              <a:t> is determined by the presence and strength of a dominant signal path. If the area between the transmitter and the receiver is totally obstructed, </a:t>
            </a:r>
            <a:r>
              <a:rPr lang="en-GB" sz="1800" i="1" dirty="0" smtClean="0"/>
              <a:t>K</a:t>
            </a:r>
            <a:r>
              <a:rPr lang="en-GB" sz="1800" baseline="-25000" dirty="0" smtClean="0"/>
              <a:t>0</a:t>
            </a:r>
            <a:r>
              <a:rPr lang="en-GB" sz="1800" dirty="0" smtClean="0"/>
              <a:t> is close to zero.</a:t>
            </a:r>
            <a:endParaRPr lang="en-US" sz="1800" dirty="0" smtClean="0"/>
          </a:p>
          <a:p>
            <a:r>
              <a:rPr lang="en-GB" sz="2000" dirty="0" smtClean="0"/>
              <a:t>Clearly, the K-factor also increases when narrowing the terminal station antenna </a:t>
            </a:r>
            <a:r>
              <a:rPr lang="en-GB" sz="2000" dirty="0" err="1" smtClean="0"/>
              <a:t>beamwidth</a:t>
            </a:r>
            <a:r>
              <a:rPr lang="en-GB" sz="2000" dirty="0" smtClean="0"/>
              <a:t> </a:t>
            </a:r>
          </a:p>
          <a:p>
            <a:pPr lvl="1"/>
            <a:r>
              <a:rPr lang="en-GB" sz="1800" dirty="0" smtClean="0"/>
              <a:t>because of increased fading of reflected signal parts arriving from “blind” angles.</a:t>
            </a:r>
            <a:endParaRPr lang="en-US" sz="1800" dirty="0" smtClean="0"/>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8</a:t>
            </a:r>
            <a:endParaRPr lang="en-US" altLang="ko-KR" sz="1400" dirty="0">
              <a:ea typeface="ＭＳ Ｐゴシック" pitchFamily="34" charset="-12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nSpc>
                <a:spcPts val="3000"/>
              </a:lnSpc>
            </a:pPr>
            <a:r>
              <a:rPr lang="en-US" sz="3200" b="1" i="1" dirty="0" smtClean="0">
                <a:solidFill>
                  <a:srgbClr val="00B0F0"/>
                </a:solidFill>
              </a:rPr>
              <a:t>CALCULATION OF </a:t>
            </a:r>
            <a:r>
              <a:rPr lang="en-US" sz="3200" b="1" i="1" dirty="0" smtClean="0">
                <a:solidFill>
                  <a:srgbClr val="00B0F0"/>
                </a:solidFill>
              </a:rPr>
              <a:t>RMS DELAY SPREAD</a:t>
            </a:r>
            <a:endParaRPr lang="en-US" sz="3200" b="1" i="1" dirty="0">
              <a:solidFill>
                <a:srgbClr val="00B0F0"/>
              </a:solidFill>
            </a:endParaRPr>
          </a:p>
        </p:txBody>
      </p:sp>
      <p:sp>
        <p:nvSpPr>
          <p:cNvPr id="3" name="Content Placeholder 2"/>
          <p:cNvSpPr>
            <a:spLocks noGrp="1"/>
          </p:cNvSpPr>
          <p:nvPr>
            <p:ph idx="1"/>
          </p:nvPr>
        </p:nvSpPr>
        <p:spPr>
          <a:xfrm>
            <a:off x="457200" y="1447800"/>
            <a:ext cx="8229600" cy="4525963"/>
          </a:xfrm>
        </p:spPr>
        <p:txBody>
          <a:bodyPr>
            <a:normAutofit/>
          </a:bodyPr>
          <a:lstStyle/>
          <a:p>
            <a:r>
              <a:rPr lang="en-GB" sz="2200" i="1" dirty="0" smtClean="0"/>
              <a:t>c</a:t>
            </a:r>
            <a:r>
              <a:rPr lang="en-GB" sz="2200" baseline="-25000" dirty="0" smtClean="0"/>
              <a:t>0</a:t>
            </a:r>
            <a:r>
              <a:rPr lang="en-GB" sz="2200" dirty="0" smtClean="0"/>
              <a:t> </a:t>
            </a:r>
            <a:r>
              <a:rPr lang="en-GB" sz="2200" dirty="0" smtClean="0"/>
              <a:t>and </a:t>
            </a:r>
            <a:r>
              <a:rPr lang="en-GB" sz="2200" i="1" dirty="0" smtClean="0"/>
              <a:t>c</a:t>
            </a:r>
            <a:r>
              <a:rPr lang="en-GB" sz="2200" baseline="-25000" dirty="0" smtClean="0"/>
              <a:t>1</a:t>
            </a:r>
            <a:r>
              <a:rPr lang="en-GB" sz="2200" dirty="0" smtClean="0"/>
              <a:t> values</a:t>
            </a:r>
          </a:p>
          <a:p>
            <a:pPr lvl="1"/>
            <a:r>
              <a:rPr lang="en-GB" sz="1800" dirty="0" smtClean="0"/>
              <a:t>For LOS scenarios</a:t>
            </a:r>
            <a:endParaRPr lang="en-US" sz="1800" dirty="0" smtClean="0"/>
          </a:p>
          <a:p>
            <a:pPr>
              <a:buNone/>
            </a:pPr>
            <a:r>
              <a:rPr lang="en-GB" sz="1800" dirty="0" smtClean="0"/>
              <a:t>				   ,</a:t>
            </a:r>
            <a:endParaRPr lang="en-US" sz="1800" dirty="0" smtClean="0"/>
          </a:p>
          <a:p>
            <a:pPr lvl="1"/>
            <a:r>
              <a:rPr lang="en-GB" sz="1800" dirty="0" smtClean="0"/>
              <a:t>For NLOS scenarios and wide angle terminal station antennas</a:t>
            </a:r>
            <a:endParaRPr lang="en-US" sz="1800" dirty="0" smtClean="0"/>
          </a:p>
          <a:p>
            <a:pPr>
              <a:buNone/>
            </a:pPr>
            <a:r>
              <a:rPr lang="en-GB" sz="1600" dirty="0" smtClean="0"/>
              <a:t>				           .</a:t>
            </a:r>
          </a:p>
          <a:p>
            <a:r>
              <a:rPr lang="en-GB" sz="2200" b="1" dirty="0" smtClean="0">
                <a:solidFill>
                  <a:srgbClr val="FF0000"/>
                </a:solidFill>
              </a:rPr>
              <a:t>K-factor </a:t>
            </a:r>
            <a:r>
              <a:rPr lang="en-GB" sz="2200" b="1" i="1" dirty="0" smtClean="0">
                <a:solidFill>
                  <a:srgbClr val="FF0000"/>
                </a:solidFill>
              </a:rPr>
              <a:t>K</a:t>
            </a:r>
            <a:r>
              <a:rPr lang="en-GB" sz="2200" b="1" baseline="-25000" dirty="0" smtClean="0">
                <a:solidFill>
                  <a:srgbClr val="FF0000"/>
                </a:solidFill>
              </a:rPr>
              <a:t>0 </a:t>
            </a:r>
          </a:p>
          <a:p>
            <a:pPr lvl="1"/>
            <a:r>
              <a:rPr lang="en-GB" sz="1800" dirty="0" smtClean="0"/>
              <a:t>The </a:t>
            </a:r>
            <a:r>
              <a:rPr lang="en-GB" sz="1800" dirty="0" smtClean="0"/>
              <a:t>ratio </a:t>
            </a:r>
            <a:r>
              <a:rPr lang="en-GB" sz="1800" i="1" dirty="0" smtClean="0"/>
              <a:t>c</a:t>
            </a:r>
            <a:r>
              <a:rPr lang="en-GB" sz="1800" baseline="-25000" dirty="0" smtClean="0"/>
              <a:t>0</a:t>
            </a:r>
            <a:r>
              <a:rPr lang="en-GB" sz="1800" dirty="0" smtClean="0"/>
              <a:t>/</a:t>
            </a:r>
            <a:r>
              <a:rPr lang="en-GB" sz="1800" i="1" dirty="0" smtClean="0"/>
              <a:t>c</a:t>
            </a:r>
            <a:r>
              <a:rPr lang="en-GB" sz="1800" baseline="-25000" dirty="0" smtClean="0"/>
              <a:t>1</a:t>
            </a:r>
            <a:r>
              <a:rPr lang="en-GB" sz="1800" dirty="0" smtClean="0"/>
              <a:t> is referred to as </a:t>
            </a:r>
            <a:r>
              <a:rPr lang="en-GB" sz="1800" dirty="0" smtClean="0"/>
              <a:t>the, </a:t>
            </a:r>
            <a:r>
              <a:rPr lang="en-GB" sz="1800" dirty="0" smtClean="0"/>
              <a:t>providing information about the presence and strength of the direct propagation path</a:t>
            </a:r>
            <a:r>
              <a:rPr lang="en-GB" sz="1800" dirty="0" smtClean="0"/>
              <a:t>.</a:t>
            </a:r>
          </a:p>
          <a:p>
            <a:pPr lvl="1"/>
            <a:r>
              <a:rPr lang="en-US" sz="1800" dirty="0" smtClean="0"/>
              <a:t>power ratio between the direct path component and scattered multipath components</a:t>
            </a:r>
            <a:endParaRPr lang="en-GB" sz="1800" dirty="0" smtClean="0"/>
          </a:p>
          <a:p>
            <a:r>
              <a:rPr lang="en-GB" sz="2200" b="1" dirty="0">
                <a:solidFill>
                  <a:srgbClr val="FF0000"/>
                </a:solidFill>
              </a:rPr>
              <a:t>R</a:t>
            </a:r>
            <a:r>
              <a:rPr lang="en-GB" sz="2200" b="1" dirty="0" smtClean="0">
                <a:solidFill>
                  <a:srgbClr val="FF0000"/>
                </a:solidFill>
              </a:rPr>
              <a:t>oot mean square (RMS) delay spread </a:t>
            </a:r>
            <a:r>
              <a:rPr lang="en-GB" sz="2200" b="1" i="1" dirty="0" err="1" smtClean="0">
                <a:solidFill>
                  <a:srgbClr val="FF0000"/>
                </a:solidFill>
              </a:rPr>
              <a:t>τ</a:t>
            </a:r>
            <a:r>
              <a:rPr lang="en-GB" sz="2200" b="1" baseline="-25000" dirty="0" err="1" smtClean="0">
                <a:solidFill>
                  <a:srgbClr val="FF0000"/>
                </a:solidFill>
              </a:rPr>
              <a:t>RMS</a:t>
            </a:r>
            <a:r>
              <a:rPr lang="en-GB" sz="2200" dirty="0" smtClean="0"/>
              <a:t> </a:t>
            </a:r>
          </a:p>
          <a:p>
            <a:pPr lvl="1"/>
            <a:r>
              <a:rPr lang="en-GB" sz="1800" dirty="0" smtClean="0"/>
              <a:t>The RMS </a:t>
            </a:r>
            <a:r>
              <a:rPr lang="en-GB" sz="1800" dirty="0" smtClean="0"/>
              <a:t>delay spread </a:t>
            </a:r>
            <a:r>
              <a:rPr lang="en-GB" sz="1800" i="1" dirty="0" err="1" smtClean="0"/>
              <a:t>τ</a:t>
            </a:r>
            <a:r>
              <a:rPr lang="en-GB" sz="1800" baseline="-25000" dirty="0" err="1" smtClean="0"/>
              <a:t>RMS</a:t>
            </a:r>
            <a:r>
              <a:rPr lang="en-GB" sz="1800" dirty="0" smtClean="0"/>
              <a:t> of the PDP defined in the previous </a:t>
            </a:r>
            <a:r>
              <a:rPr lang="en-GB" sz="1800" dirty="0" smtClean="0"/>
              <a:t>equation</a:t>
            </a:r>
          </a:p>
        </p:txBody>
      </p:sp>
      <p:sp>
        <p:nvSpPr>
          <p:cNvPr id="5" name="Slide Number Placeholder 4"/>
          <p:cNvSpPr txBox="1">
            <a:spLocks noGrp="1"/>
          </p:cNvSpPr>
          <p:nvPr/>
        </p:nvSpPr>
        <p:spPr bwMode="auto">
          <a:xfrm>
            <a:off x="4267200" y="6475412"/>
            <a:ext cx="838200" cy="215444"/>
          </a:xfrm>
          <a:prstGeom prst="rect">
            <a:avLst/>
          </a:prstGeom>
          <a:noFill/>
          <a:ln w="9525">
            <a:noFill/>
            <a:miter lim="800000"/>
            <a:headEnd/>
            <a:tailEnd/>
          </a:ln>
        </p:spPr>
        <p:txBody>
          <a:bodyPr wrap="square" lIns="0" tIns="0" rIns="0" bIns="0">
            <a:spAutoFit/>
          </a:bodyPr>
          <a:lstStyle/>
          <a:p>
            <a:pPr algn="ctr"/>
            <a:r>
              <a:rPr lang="en-US" altLang="ko-KR" sz="1400" dirty="0">
                <a:ea typeface="ＭＳ Ｐゴシック" pitchFamily="34" charset="-128"/>
              </a:rPr>
              <a:t>Slide </a:t>
            </a:r>
            <a:r>
              <a:rPr lang="en-US" altLang="ko-KR" sz="1400" dirty="0" smtClean="0">
                <a:ea typeface="ＭＳ Ｐゴシック" pitchFamily="34" charset="-128"/>
              </a:rPr>
              <a:t>9</a:t>
            </a:r>
            <a:endParaRPr lang="en-US" altLang="ko-KR" sz="1400" dirty="0">
              <a:ea typeface="ＭＳ Ｐゴシック" pitchFamily="34" charset="-128"/>
            </a:endParaRPr>
          </a:p>
        </p:txBody>
      </p:sp>
      <p:graphicFrame>
        <p:nvGraphicFramePr>
          <p:cNvPr id="2051" name="Object 3"/>
          <p:cNvGraphicFramePr>
            <a:graphicFrameLocks noChangeAspect="1"/>
          </p:cNvGraphicFramePr>
          <p:nvPr/>
        </p:nvGraphicFramePr>
        <p:xfrm>
          <a:off x="2057400" y="2209800"/>
          <a:ext cx="1223211" cy="381000"/>
        </p:xfrm>
        <a:graphic>
          <a:graphicData uri="http://schemas.openxmlformats.org/presentationml/2006/ole">
            <p:oleObj spid="_x0000_s3074" name="Equation" r:id="rId3" imgW="774360" imgH="241200" progId="Equation.3">
              <p:embed/>
            </p:oleObj>
          </a:graphicData>
        </a:graphic>
      </p:graphicFrame>
      <p:graphicFrame>
        <p:nvGraphicFramePr>
          <p:cNvPr id="2052" name="Object 4"/>
          <p:cNvGraphicFramePr>
            <a:graphicFrameLocks noChangeAspect="1"/>
          </p:cNvGraphicFramePr>
          <p:nvPr/>
        </p:nvGraphicFramePr>
        <p:xfrm>
          <a:off x="2057400" y="2819400"/>
          <a:ext cx="1684421" cy="381000"/>
        </p:xfrm>
        <a:graphic>
          <a:graphicData uri="http://schemas.openxmlformats.org/presentationml/2006/ole">
            <p:oleObj spid="_x0000_s3075" name="Equation" r:id="rId4" imgW="1066680" imgH="241200" progId="Equation.3">
              <p:embed/>
            </p:oleObj>
          </a:graphicData>
        </a:graphic>
      </p:graphicFrame>
      <p:graphicFrame>
        <p:nvGraphicFramePr>
          <p:cNvPr id="2053" name="Object 5"/>
          <p:cNvGraphicFramePr>
            <a:graphicFrameLocks noChangeAspect="1"/>
          </p:cNvGraphicFramePr>
          <p:nvPr/>
        </p:nvGraphicFramePr>
        <p:xfrm>
          <a:off x="1981200" y="5486400"/>
          <a:ext cx="2057400" cy="787180"/>
        </p:xfrm>
        <a:graphic>
          <a:graphicData uri="http://schemas.openxmlformats.org/presentationml/2006/ole">
            <p:oleObj spid="_x0000_s3076" name="Equation" r:id="rId5" imgW="1460160" imgH="55872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885</TotalTime>
  <Words>989</Words>
  <Application>Microsoft Office PowerPoint</Application>
  <PresentationFormat>On-screen Show (4:3)</PresentationFormat>
  <Paragraphs>239</Paragraphs>
  <Slides>16</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Office Theme</vt:lpstr>
      <vt:lpstr>Equation</vt:lpstr>
      <vt:lpstr>Slide 1</vt:lpstr>
      <vt:lpstr>Delay Spreads for TG4m Multipath Channel Models</vt:lpstr>
      <vt:lpstr>INTRODUCTION</vt:lpstr>
      <vt:lpstr> BANDWIDTH RELATED CHANNEL MODELS</vt:lpstr>
      <vt:lpstr>MULTIPATH PROPAGATION ENVIRONEMNT</vt:lpstr>
      <vt:lpstr>DISCRETE TIME MULTIPATH CHANNEL MODEL</vt:lpstr>
      <vt:lpstr>POWER DELAY PROFILE (PDP)</vt:lpstr>
      <vt:lpstr>DELAY SPREAD AND K-FACTOR</vt:lpstr>
      <vt:lpstr>CALCULATION OF RMS DELAY SPREAD</vt:lpstr>
      <vt:lpstr>ANOTHER CALCULATION OF RMS DELAY SPREAD</vt:lpstr>
      <vt:lpstr>FADING RATES TIME VARIANT CHANNEL AND STATIC CHANNEL</vt:lpstr>
      <vt:lpstr>FADING RATES SLOW FADING AND FAST FADING</vt:lpstr>
      <vt:lpstr>DELAY SPREAD VALUES OF SOME CHANNEL MODELS</vt:lpstr>
      <vt:lpstr>MULTIPATH PROFILES 802.15.4m TGD DRAFT</vt:lpstr>
      <vt:lpstr>MULTIPATH PROFILES 802.15.4m TGD DRAFT</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Delay Spreads for TG4m</dc:title>
  <dc:creator>Soo-Young Chang</dc:creator>
  <cp:lastModifiedBy>Soo-Young Chang</cp:lastModifiedBy>
  <cp:revision>18</cp:revision>
  <dcterms:created xsi:type="dcterms:W3CDTF">2012-03-13T03:04:41Z</dcterms:created>
  <dcterms:modified xsi:type="dcterms:W3CDTF">2012-03-13T17:50:35Z</dcterms:modified>
</cp:coreProperties>
</file>