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302" r:id="rId4"/>
    <p:sldId id="305" r:id="rId5"/>
    <p:sldId id="314" r:id="rId6"/>
    <p:sldId id="315" r:id="rId7"/>
    <p:sldId id="316" r:id="rId8"/>
    <p:sldId id="308" r:id="rId9"/>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00FF"/>
    <a:srgbClr val="969696"/>
    <a:srgbClr val="4D4D4D"/>
    <a:srgbClr val="FFFF00"/>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96" autoAdjust="0"/>
    <p:restoredTop sz="86047" autoAdjust="0"/>
  </p:normalViewPr>
  <p:slideViewPr>
    <p:cSldViewPr>
      <p:cViewPr>
        <p:scale>
          <a:sx n="73" d="100"/>
          <a:sy n="73" d="100"/>
        </p:scale>
        <p:origin x="-1308"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7800"/>
            <a:ext cx="26654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87388" y="177800"/>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14800" y="8997950"/>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67000" y="8997950"/>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DAD40D06-B954-452B-8DFE-2AF4078FB0EB}" type="slidenum">
              <a:rPr lang="en-US" altLang="ko-KR"/>
              <a:pPr>
                <a:defRPr/>
              </a:pPr>
              <a:t>‹#›</a:t>
            </a:fld>
            <a:endParaRPr lang="en-US" altLang="ko-KR"/>
          </a:p>
        </p:txBody>
      </p:sp>
      <p:sp>
        <p:nvSpPr>
          <p:cNvPr id="16390"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6391"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굴림" charset="-127"/>
              </a:rPr>
              <a:t>Submission</a:t>
            </a:r>
          </a:p>
        </p:txBody>
      </p:sp>
      <p:sp>
        <p:nvSpPr>
          <p:cNvPr id="16392"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007883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8425"/>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46113" y="98425"/>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9220"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9001125"/>
            <a:ext cx="248285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01950" y="9001125"/>
            <a:ext cx="79216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08AB3D41-C376-4E08-A443-169C66E8A142}" type="slidenum">
              <a:rPr lang="en-US" altLang="ko-KR"/>
              <a:pPr>
                <a:defRPr/>
              </a:pPr>
              <a:t>‹#›</a:t>
            </a:fld>
            <a:endParaRPr lang="en-US" altLang="ko-KR"/>
          </a:p>
        </p:txBody>
      </p:sp>
      <p:sp>
        <p:nvSpPr>
          <p:cNvPr id="9224"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922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9226"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37385677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02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02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19254EA1-1742-407F-822B-6A51F31798FD}" type="slidenum">
              <a:rPr lang="en-US" altLang="ko-KR" smtClean="0"/>
              <a:pPr/>
              <a:t>1</a:t>
            </a:fld>
            <a:endParaRPr lang="en-US" altLang="ko-KR" smtClean="0"/>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6DCADD4E-5202-4844-8753-515162CD1BA3}" type="slidenum">
              <a:rPr lang="en-US" altLang="ko-KR" smtClean="0"/>
              <a:pPr/>
              <a:t>2</a:t>
            </a:fld>
            <a:endParaRPr lang="en-US" altLang="ko-KR" smtClean="0"/>
          </a:p>
        </p:txBody>
      </p:sp>
      <p:sp>
        <p:nvSpPr>
          <p:cNvPr id="11270" name="Rectangle 2"/>
          <p:cNvSpPr>
            <a:spLocks noGrp="1" noRot="1" noChangeAspect="1" noChangeArrowheads="1" noTextEdit="1"/>
          </p:cNvSpPr>
          <p:nvPr>
            <p:ph type="sldImg"/>
          </p:nvPr>
        </p:nvSpPr>
        <p:spPr>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u="none" dirty="0" smtClean="0">
              <a:ea typeface="굴림"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08AB3D41-C376-4E08-A443-169C66E8A142}" type="slidenum">
              <a:rPr lang="en-US" altLang="ko-KR" smtClean="0"/>
              <a:pPr>
                <a:defRPr/>
              </a:pPr>
              <a:t>7</a:t>
            </a:fld>
            <a:endParaRPr lang="en-US" altLang="ko-KR"/>
          </a:p>
        </p:txBody>
      </p:sp>
    </p:spTree>
    <p:extLst>
      <p:ext uri="{BB962C8B-B14F-4D97-AF65-F5344CB8AC3E}">
        <p14:creationId xmlns:p14="http://schemas.microsoft.com/office/powerpoint/2010/main" val="103888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val="52947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val="22558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val="174770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val="18813516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4495800" y="3937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802.15-12-0122-00-004k</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8101013" y="6453188"/>
            <a:ext cx="574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mtClean="0">
                <a:ea typeface="굴림" charset="-127"/>
              </a:rPr>
              <a:t>ETRI</a:t>
            </a:r>
          </a:p>
        </p:txBody>
      </p:sp>
      <p:sp>
        <p:nvSpPr>
          <p:cNvPr id="1034" name="Text Box 12"/>
          <p:cNvSpPr txBox="1">
            <a:spLocks noChangeArrowheads="1"/>
          </p:cNvSpPr>
          <p:nvPr userDrawn="1"/>
        </p:nvSpPr>
        <p:spPr bwMode="auto">
          <a:xfrm>
            <a:off x="650875" y="322263"/>
            <a:ext cx="1257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smtClean="0">
                <a:ea typeface="굴림" charset="-127"/>
              </a:rPr>
              <a:t>March 2012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D00098C3-65FE-4EAA-AA95-A4B18AD1B10F}" type="slidenum">
              <a:rPr lang="en-US" altLang="ko-KR" smtClean="0"/>
              <a:pPr/>
              <a:t>1</a:t>
            </a:fld>
            <a:endParaRPr lang="en-US" altLang="ko-KR" smtClean="0"/>
          </a:p>
        </p:txBody>
      </p:sp>
      <p:sp>
        <p:nvSpPr>
          <p:cNvPr id="27651" name="Rectangle 3"/>
          <p:cNvSpPr>
            <a:spLocks noChangeArrowheads="1"/>
          </p:cNvSpPr>
          <p:nvPr/>
        </p:nvSpPr>
        <p:spPr bwMode="auto">
          <a:xfrm>
            <a:off x="152400" y="609600"/>
            <a:ext cx="8812213" cy="397031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charset="-127"/>
              </a:rPr>
              <a:t>Project: IEEE P802.15 Working Group for Wireless Personal Area Networks (WPANs)</a:t>
            </a:r>
            <a:endParaRPr lang="en-US" altLang="ko-KR" sz="1600" b="1" dirty="0">
              <a:ea typeface="굴림" charset="-127"/>
            </a:endParaRPr>
          </a:p>
          <a:p>
            <a:pPr>
              <a:defRPr/>
            </a:pPr>
            <a:endParaRPr lang="en-US" altLang="ko-KR" sz="1600" dirty="0">
              <a:ea typeface="굴림" charset="-127"/>
            </a:endParaRPr>
          </a:p>
          <a:p>
            <a:pPr>
              <a:defRPr/>
            </a:pPr>
            <a:r>
              <a:rPr lang="en-US" altLang="ko-KR" sz="1600" b="1" dirty="0">
                <a:ea typeface="굴림" charset="-127"/>
              </a:rPr>
              <a:t>Submission Title:</a:t>
            </a:r>
            <a:r>
              <a:rPr lang="en-US" altLang="ko-KR" sz="1600" dirty="0">
                <a:ea typeface="굴림" charset="-127"/>
              </a:rPr>
              <a:t> </a:t>
            </a:r>
            <a:r>
              <a:rPr lang="en-US" altLang="ko-KR" sz="1600" dirty="0" smtClean="0">
                <a:solidFill>
                  <a:schemeClr val="tx2"/>
                </a:solidFill>
                <a:ea typeface="굴림" charset="-127"/>
              </a:rPr>
              <a:t>Korean Regulation </a:t>
            </a:r>
            <a:r>
              <a:rPr lang="en-US" altLang="ko-KR" sz="1600" dirty="0" smtClean="0">
                <a:ea typeface="굴림" charset="-127"/>
              </a:rPr>
              <a:t>for 917 MHz</a:t>
            </a:r>
            <a:r>
              <a:rPr lang="en-US" altLang="ko-KR" sz="1600" dirty="0">
                <a:ea typeface="굴림" charset="-127"/>
              </a:rPr>
              <a:t>	</a:t>
            </a:r>
          </a:p>
          <a:p>
            <a:pPr>
              <a:defRPr/>
            </a:pPr>
            <a:r>
              <a:rPr lang="en-US" altLang="ko-KR" sz="1600" b="1" dirty="0">
                <a:ea typeface="굴림" charset="-127"/>
              </a:rPr>
              <a:t>Date Submitted: </a:t>
            </a:r>
            <a:r>
              <a:rPr lang="en-US" altLang="ko-KR" sz="1600" dirty="0">
                <a:ea typeface="굴림" charset="-127"/>
              </a:rPr>
              <a:t>12 March, 2012 </a:t>
            </a:r>
          </a:p>
          <a:p>
            <a:pPr>
              <a:defRPr/>
            </a:pPr>
            <a:r>
              <a:rPr lang="en-US" altLang="ko-KR" sz="1600" b="1" dirty="0">
                <a:ea typeface="굴림" charset="-127"/>
              </a:rPr>
              <a:t>Source:</a:t>
            </a:r>
            <a:r>
              <a:rPr lang="en-US" altLang="ko-KR" sz="1600" dirty="0">
                <a:ea typeface="굴림" charset="-127"/>
              </a:rPr>
              <a:t> Tae-</a:t>
            </a:r>
            <a:r>
              <a:rPr lang="en-US" altLang="ko-KR" sz="1600" dirty="0" err="1">
                <a:ea typeface="굴림" charset="-127"/>
              </a:rPr>
              <a:t>Joon</a:t>
            </a:r>
            <a:r>
              <a:rPr lang="en-US" altLang="ko-KR" sz="1600" dirty="0">
                <a:ea typeface="굴림" charset="-127"/>
              </a:rPr>
              <a:t> Park, </a:t>
            </a:r>
            <a:r>
              <a:rPr lang="en-US" altLang="ko-KR" sz="1600" dirty="0" err="1">
                <a:ea typeface="굴림" charset="-127"/>
              </a:rPr>
              <a:t>Juderk</a:t>
            </a:r>
            <a:r>
              <a:rPr lang="en-US" altLang="ko-KR" sz="1600" dirty="0">
                <a:ea typeface="굴림" charset="-127"/>
              </a:rPr>
              <a:t> Park, </a:t>
            </a:r>
            <a:r>
              <a:rPr lang="en-US" altLang="ko-KR" sz="1600" dirty="0" err="1">
                <a:ea typeface="굴림" charset="-127"/>
              </a:rPr>
              <a:t>Wun-Cheol</a:t>
            </a:r>
            <a:r>
              <a:rPr lang="en-US" altLang="ko-KR" sz="1600" dirty="0">
                <a:ea typeface="굴림" charset="-127"/>
              </a:rPr>
              <a:t> </a:t>
            </a:r>
            <a:r>
              <a:rPr lang="en-US" altLang="ko-KR" sz="1600" dirty="0" err="1">
                <a:ea typeface="굴림" charset="-127"/>
              </a:rPr>
              <a:t>Jeong</a:t>
            </a:r>
            <a:r>
              <a:rPr lang="en-US" altLang="ko-KR" sz="1600" dirty="0">
                <a:ea typeface="굴림" charset="-127"/>
              </a:rPr>
              <a:t>, </a:t>
            </a:r>
            <a:r>
              <a:rPr lang="en-US" altLang="ko-KR" sz="1600" dirty="0">
                <a:ea typeface="굴림" pitchFamily="50" charset="-127"/>
              </a:rPr>
              <a:t>Chang-Sub Shin, </a:t>
            </a:r>
            <a:r>
              <a:rPr lang="en-US" altLang="ko-KR" sz="1600" dirty="0" err="1">
                <a:ea typeface="굴림" charset="-127"/>
              </a:rPr>
              <a:t>Hoyong</a:t>
            </a:r>
            <a:r>
              <a:rPr lang="en-US" altLang="ko-KR" sz="1600" dirty="0">
                <a:ea typeface="굴림" charset="-127"/>
              </a:rPr>
              <a:t> Kang</a:t>
            </a:r>
          </a:p>
          <a:p>
            <a:pPr>
              <a:defRPr/>
            </a:pPr>
            <a:r>
              <a:rPr lang="en-US" altLang="ko-KR" sz="1600" dirty="0">
                <a:ea typeface="굴림" charset="-127"/>
              </a:rPr>
              <a:t>Company: ETRI</a:t>
            </a:r>
          </a:p>
          <a:p>
            <a:pPr>
              <a:defRPr/>
            </a:pPr>
            <a:r>
              <a:rPr lang="en-US" altLang="ko-KR" sz="1600" dirty="0">
                <a:ea typeface="굴림" charset="-127"/>
              </a:rPr>
              <a:t>Address: 161 </a:t>
            </a:r>
            <a:r>
              <a:rPr lang="en-US" altLang="ko-KR" sz="1600" dirty="0" err="1">
                <a:ea typeface="굴림" charset="-127"/>
              </a:rPr>
              <a:t>Gajeong</a:t>
            </a:r>
            <a:r>
              <a:rPr lang="en-US" altLang="ko-KR" sz="1600" dirty="0">
                <a:ea typeface="굴림" charset="-127"/>
              </a:rPr>
              <a:t>-dong, </a:t>
            </a:r>
            <a:r>
              <a:rPr lang="en-US" altLang="ko-KR" sz="1600" dirty="0" err="1">
                <a:ea typeface="굴림" charset="-127"/>
              </a:rPr>
              <a:t>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KOREA</a:t>
            </a:r>
          </a:p>
          <a:p>
            <a:pPr>
              <a:defRPr/>
            </a:pPr>
            <a:r>
              <a:rPr lang="en-US" altLang="ko-KR" sz="1600" dirty="0">
                <a:ea typeface="굴림" charset="-127"/>
              </a:rPr>
              <a:t>Voice: +82-42-860-6902, FAX: +82-42-860-4197, E-Mail: tjpark@etri.re.kr	</a:t>
            </a:r>
          </a:p>
          <a:p>
            <a:pPr>
              <a:spcBef>
                <a:spcPts val="600"/>
              </a:spcBef>
              <a:spcAft>
                <a:spcPts val="600"/>
              </a:spcAft>
              <a:defRPr/>
            </a:pPr>
            <a:r>
              <a:rPr lang="en-US" altLang="ko-KR" sz="1600" b="1" dirty="0">
                <a:ea typeface="굴림" charset="-127"/>
              </a:rPr>
              <a:t>Re:</a:t>
            </a:r>
            <a:r>
              <a:rPr lang="en-US" altLang="ko-KR" sz="1600" dirty="0">
                <a:ea typeface="굴림" charset="-127"/>
              </a:rPr>
              <a:t> </a:t>
            </a:r>
            <a:endParaRPr lang="en-US" altLang="ko-KR" dirty="0">
              <a:ea typeface="굴림" charset="-127"/>
            </a:endParaRPr>
          </a:p>
          <a:p>
            <a:pPr>
              <a:defRPr/>
            </a:pPr>
            <a:r>
              <a:rPr lang="en-US" altLang="ko-KR" sz="1600" b="1" dirty="0" smtClean="0">
                <a:ea typeface="굴림" charset="-127"/>
              </a:rPr>
              <a:t>Notice</a:t>
            </a:r>
            <a:r>
              <a:rPr lang="en-US" altLang="ko-KR" sz="1600" b="1" dirty="0">
                <a:ea typeface="굴림" charset="-127"/>
              </a:rPr>
              <a:t>:</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charset="-127"/>
              </a:rPr>
              <a:t>Release:</a:t>
            </a:r>
            <a:r>
              <a:rPr lang="en-US" altLang="ko-KR" sz="16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A61D19C6-246A-4492-992C-45489B61B797}" type="slidenum">
              <a:rPr lang="en-US" altLang="ko-KR" smtClean="0"/>
              <a:pPr/>
              <a:t>2</a:t>
            </a:fld>
            <a:endParaRPr lang="en-US" altLang="ko-KR" smtClean="0"/>
          </a:p>
        </p:txBody>
      </p:sp>
      <p:sp>
        <p:nvSpPr>
          <p:cNvPr id="3075" name="Rectangle 2"/>
          <p:cNvSpPr>
            <a:spLocks noGrp="1" noChangeArrowheads="1"/>
          </p:cNvSpPr>
          <p:nvPr>
            <p:ph type="ctrTitle"/>
          </p:nvPr>
        </p:nvSpPr>
        <p:spPr>
          <a:xfrm>
            <a:off x="1042988" y="1989138"/>
            <a:ext cx="7072312" cy="1143000"/>
          </a:xfrm>
        </p:spPr>
        <p:txBody>
          <a:bodyPr/>
          <a:lstStyle/>
          <a:p>
            <a:r>
              <a:rPr lang="en-US" altLang="ko-KR" dirty="0" smtClean="0">
                <a:latin typeface="+mn-lt"/>
                <a:ea typeface="굴림" charset="-127"/>
              </a:rPr>
              <a:t>Korean Regulation for 917 MHz</a:t>
            </a:r>
            <a:endParaRPr lang="en-US" altLang="ko-KR" sz="3200" dirty="0" smtClean="0">
              <a:solidFill>
                <a:schemeClr val="tx1"/>
              </a:solidFill>
              <a:latin typeface="+mn-lt"/>
              <a:ea typeface="굴림" charset="-127"/>
            </a:endParaRPr>
          </a:p>
        </p:txBody>
      </p:sp>
      <p:sp>
        <p:nvSpPr>
          <p:cNvPr id="3076" name="Rectangle 3"/>
          <p:cNvSpPr>
            <a:spLocks noGrp="1" noChangeArrowheads="1"/>
          </p:cNvSpPr>
          <p:nvPr>
            <p:ph type="subTitle" idx="1"/>
          </p:nvPr>
        </p:nvSpPr>
        <p:spPr>
          <a:xfrm>
            <a:off x="1371600" y="3645024"/>
            <a:ext cx="6400800" cy="1992312"/>
          </a:xfrm>
        </p:spPr>
        <p:txBody>
          <a:bodyPr/>
          <a:lstStyle/>
          <a:p>
            <a:pPr>
              <a:lnSpc>
                <a:spcPct val="90000"/>
              </a:lnSpc>
            </a:pPr>
            <a:r>
              <a:rPr lang="en-US" altLang="ko-KR" sz="2400" dirty="0" smtClean="0">
                <a:ea typeface="굴림" charset="-127"/>
              </a:rPr>
              <a:t>Tae-</a:t>
            </a:r>
            <a:r>
              <a:rPr lang="en-US" altLang="ko-KR" sz="2400" dirty="0" err="1" smtClean="0">
                <a:ea typeface="굴림" charset="-127"/>
              </a:rPr>
              <a:t>Joon</a:t>
            </a:r>
            <a:r>
              <a:rPr lang="en-US" altLang="ko-KR" sz="2400" dirty="0" smtClean="0">
                <a:ea typeface="굴림" charset="-127"/>
              </a:rPr>
              <a:t> Park, </a:t>
            </a:r>
          </a:p>
          <a:p>
            <a:pPr>
              <a:lnSpc>
                <a:spcPct val="90000"/>
              </a:lnSpc>
            </a:pPr>
            <a:r>
              <a:rPr lang="en-US" altLang="ko-KR" sz="2400" dirty="0" err="1" smtClean="0">
                <a:ea typeface="굴림" charset="-127"/>
              </a:rPr>
              <a:t>Wun-Cheol</a:t>
            </a:r>
            <a:r>
              <a:rPr lang="en-US" altLang="ko-KR" sz="2400" dirty="0" smtClean="0">
                <a:ea typeface="굴림" charset="-127"/>
              </a:rPr>
              <a:t> </a:t>
            </a:r>
            <a:r>
              <a:rPr lang="en-US" altLang="ko-KR" sz="2400" dirty="0" err="1">
                <a:ea typeface="굴림" charset="-127"/>
              </a:rPr>
              <a:t>Jeong</a:t>
            </a:r>
            <a:r>
              <a:rPr lang="en-US" altLang="ko-KR" sz="2400" dirty="0">
                <a:ea typeface="굴림" charset="-127"/>
              </a:rPr>
              <a:t>, </a:t>
            </a:r>
            <a:r>
              <a:rPr lang="en-US" altLang="ko-KR" sz="2400" dirty="0">
                <a:ea typeface="굴림" pitchFamily="50" charset="-127"/>
              </a:rPr>
              <a:t>Chang-Sub Shin, </a:t>
            </a:r>
            <a:endParaRPr lang="en-US" altLang="ko-KR" sz="2400" dirty="0" smtClean="0">
              <a:ea typeface="굴림" pitchFamily="50" charset="-127"/>
            </a:endParaRPr>
          </a:p>
          <a:p>
            <a:pPr>
              <a:lnSpc>
                <a:spcPct val="90000"/>
              </a:lnSpc>
            </a:pPr>
            <a:r>
              <a:rPr lang="en-US" altLang="ko-KR" sz="2400" dirty="0" err="1" smtClean="0">
                <a:ea typeface="굴림" charset="-127"/>
              </a:rPr>
              <a:t>Juderk</a:t>
            </a:r>
            <a:r>
              <a:rPr lang="en-US" altLang="ko-KR" sz="2400" dirty="0" smtClean="0">
                <a:ea typeface="굴림" charset="-127"/>
              </a:rPr>
              <a:t> </a:t>
            </a:r>
            <a:r>
              <a:rPr lang="en-US" altLang="ko-KR" sz="2400" dirty="0">
                <a:ea typeface="굴림" charset="-127"/>
              </a:rPr>
              <a:t>Park, </a:t>
            </a:r>
            <a:r>
              <a:rPr lang="en-US" altLang="ko-KR" sz="2400" dirty="0" err="1" smtClean="0">
                <a:ea typeface="굴림" charset="-127"/>
              </a:rPr>
              <a:t>Hoyong</a:t>
            </a:r>
            <a:r>
              <a:rPr lang="en-US" altLang="ko-KR" sz="2400" dirty="0" smtClean="0">
                <a:ea typeface="굴림" charset="-127"/>
              </a:rPr>
              <a:t> </a:t>
            </a:r>
            <a:r>
              <a:rPr lang="en-US" altLang="ko-KR" sz="2400" dirty="0">
                <a:ea typeface="굴림" charset="-127"/>
              </a:rPr>
              <a:t>Kang</a:t>
            </a:r>
            <a:endParaRPr lang="en-US" altLang="ko-KR" sz="24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ETRI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FAE24E4C-A9DF-4F2D-BB92-A61A8A1C3D4F}" type="slidenum">
              <a:rPr lang="en-US" altLang="ko-KR" smtClean="0"/>
              <a:pPr/>
              <a:t>3</a:t>
            </a:fld>
            <a:endParaRPr lang="en-US" altLang="ko-KR" smtClean="0"/>
          </a:p>
        </p:txBody>
      </p:sp>
      <p:sp>
        <p:nvSpPr>
          <p:cNvPr id="4100" name="Rectangle 3"/>
          <p:cNvSpPr>
            <a:spLocks noGrp="1" noChangeArrowheads="1"/>
          </p:cNvSpPr>
          <p:nvPr>
            <p:ph type="body" sz="half" idx="1"/>
          </p:nvPr>
        </p:nvSpPr>
        <p:spPr>
          <a:xfrm>
            <a:off x="611560" y="1700807"/>
            <a:ext cx="8064500" cy="4607917"/>
          </a:xfrm>
          <a:noFill/>
        </p:spPr>
        <p:txBody>
          <a:bodyPr/>
          <a:lstStyle/>
          <a:p>
            <a:pPr>
              <a:lnSpc>
                <a:spcPct val="90000"/>
              </a:lnSpc>
            </a:pPr>
            <a:r>
              <a:rPr lang="en-US" altLang="ko-KR" sz="2400" dirty="0" smtClean="0">
                <a:solidFill>
                  <a:srgbClr val="0000FF"/>
                </a:solidFill>
                <a:ea typeface="굴림" charset="-127"/>
              </a:rPr>
              <a:t>Frequency band</a:t>
            </a:r>
            <a:r>
              <a:rPr lang="en-US" altLang="ko-KR" sz="2400" dirty="0" smtClean="0">
                <a:ea typeface="굴림" charset="-127"/>
              </a:rPr>
              <a:t> : </a:t>
            </a:r>
          </a:p>
          <a:p>
            <a:pPr lvl="1">
              <a:lnSpc>
                <a:spcPct val="90000"/>
              </a:lnSpc>
              <a:buFont typeface="Arial" charset="0"/>
              <a:buChar char="−"/>
            </a:pPr>
            <a:r>
              <a:rPr lang="en-US" altLang="ko-KR" sz="2000" dirty="0" smtClean="0">
                <a:ea typeface="굴림" charset="-127"/>
              </a:rPr>
              <a:t>The unlicensed band </a:t>
            </a:r>
            <a:r>
              <a:rPr lang="en-US" altLang="ko-KR" sz="2000" dirty="0" smtClean="0">
                <a:solidFill>
                  <a:srgbClr val="0000FF"/>
                </a:solidFill>
                <a:ea typeface="굴림" charset="-127"/>
              </a:rPr>
              <a:t>917 MHz ~ 923.5 MHz </a:t>
            </a:r>
            <a:r>
              <a:rPr lang="en-US" altLang="ko-KR" sz="2000" dirty="0" smtClean="0">
                <a:ea typeface="굴림" charset="-127"/>
              </a:rPr>
              <a:t>is assigned for RFID/USN.</a:t>
            </a:r>
          </a:p>
          <a:p>
            <a:pPr lvl="1">
              <a:lnSpc>
                <a:spcPct val="90000"/>
              </a:lnSpc>
              <a:buFont typeface="Arial" charset="0"/>
              <a:buChar char="−"/>
            </a:pPr>
            <a:endParaRPr lang="en-US" altLang="ko-KR" sz="900" dirty="0" smtClean="0">
              <a:solidFill>
                <a:srgbClr val="969696"/>
              </a:solidFill>
              <a:ea typeface="굴림" charset="-127"/>
            </a:endParaRPr>
          </a:p>
          <a:p>
            <a:pPr>
              <a:lnSpc>
                <a:spcPct val="90000"/>
              </a:lnSpc>
            </a:pPr>
            <a:r>
              <a:rPr lang="en-US" altLang="ko-KR" sz="2400" dirty="0" smtClean="0">
                <a:solidFill>
                  <a:srgbClr val="0000FF"/>
                </a:solidFill>
                <a:ea typeface="굴림" charset="-127"/>
              </a:rPr>
              <a:t>Center frequencies of</a:t>
            </a:r>
            <a:r>
              <a:rPr lang="ko-KR" altLang="en-US" sz="2400" dirty="0" smtClean="0">
                <a:solidFill>
                  <a:srgbClr val="0000FF"/>
                </a:solidFill>
                <a:ea typeface="굴림" charset="-127"/>
              </a:rPr>
              <a:t> </a:t>
            </a:r>
            <a:r>
              <a:rPr lang="en-US" altLang="ko-KR" sz="2400" dirty="0" smtClean="0">
                <a:solidFill>
                  <a:srgbClr val="0000FF"/>
                </a:solidFill>
                <a:ea typeface="굴림" charset="-127"/>
              </a:rPr>
              <a:t>200 KHz channel : </a:t>
            </a:r>
          </a:p>
          <a:p>
            <a:pPr lvl="1">
              <a:lnSpc>
                <a:spcPct val="90000"/>
              </a:lnSpc>
            </a:pPr>
            <a:r>
              <a:rPr lang="en-US" altLang="ko-KR" sz="2000" dirty="0" smtClean="0">
                <a:ea typeface="굴림" charset="-127"/>
              </a:rPr>
              <a:t>32 channels</a:t>
            </a:r>
          </a:p>
          <a:p>
            <a:pPr lvl="1">
              <a:lnSpc>
                <a:spcPct val="90000"/>
              </a:lnSpc>
              <a:buFont typeface="Arial" charset="0"/>
              <a:buChar char="−"/>
            </a:pPr>
            <a:r>
              <a:rPr kumimoji="1" lang="en-US" altLang="ko-KR" sz="2000" dirty="0" smtClean="0">
                <a:ea typeface="굴림" charset="-127"/>
              </a:rPr>
              <a:t>Fc = 917.1 + (</a:t>
            </a:r>
            <a:r>
              <a:rPr kumimoji="1" lang="en-US" altLang="ko-KR" sz="2000" i="1" dirty="0" smtClean="0">
                <a:ea typeface="굴림" charset="-127"/>
              </a:rPr>
              <a:t>n</a:t>
            </a:r>
            <a:r>
              <a:rPr kumimoji="1" lang="en-US" altLang="ko-KR" sz="2000" dirty="0" smtClean="0">
                <a:ea typeface="굴림" charset="-127"/>
              </a:rPr>
              <a:t>-1) x 0.2MHz,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 …,32 </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a:p>
            <a:pPr>
              <a:lnSpc>
                <a:spcPct val="90000"/>
              </a:lnSpc>
            </a:pPr>
            <a:r>
              <a:rPr lang="en-US" altLang="ko-KR" sz="2400" dirty="0" smtClean="0">
                <a:solidFill>
                  <a:srgbClr val="0000FF"/>
                </a:solidFill>
                <a:ea typeface="굴림" charset="-127"/>
              </a:rPr>
              <a:t>Frequency tolerance</a:t>
            </a:r>
            <a:r>
              <a:rPr lang="en-US" altLang="ko-KR" sz="2400" dirty="0" smtClean="0">
                <a:ea typeface="굴림" charset="-127"/>
              </a:rPr>
              <a:t> : within </a:t>
            </a:r>
            <a:r>
              <a:rPr lang="en-US" altLang="ko-KR" sz="2400" dirty="0" smtClean="0">
                <a:ea typeface="굴림" charset="-127"/>
                <a:cs typeface="Arial" charset="0"/>
              </a:rPr>
              <a:t>±40x</a:t>
            </a:r>
            <a:r>
              <a:rPr lang="en-US" altLang="ko-KR" sz="2400" dirty="0" smtClean="0">
                <a:ea typeface="굴림" charset="-127"/>
              </a:rPr>
              <a:t>10</a:t>
            </a:r>
            <a:r>
              <a:rPr lang="en-US" altLang="ko-KR" sz="2400" baseline="30000" dirty="0" smtClean="0">
                <a:ea typeface="굴림" charset="-127"/>
              </a:rPr>
              <a:t>-6 </a:t>
            </a:r>
          </a:p>
          <a:p>
            <a:pPr lvl="1">
              <a:lnSpc>
                <a:spcPct val="90000"/>
              </a:lnSpc>
            </a:pPr>
            <a:endParaRPr lang="en-US" altLang="ko-KR" sz="900" baseline="30000" dirty="0" smtClean="0">
              <a:ea typeface="굴림" charset="-127"/>
            </a:endParaRPr>
          </a:p>
          <a:p>
            <a:pPr>
              <a:lnSpc>
                <a:spcPct val="90000"/>
              </a:lnSpc>
            </a:pPr>
            <a:r>
              <a:rPr lang="en-US" altLang="ko-KR" sz="2400" dirty="0" smtClean="0">
                <a:solidFill>
                  <a:srgbClr val="0000FF"/>
                </a:solidFill>
                <a:ea typeface="굴림" charset="-127"/>
              </a:rPr>
              <a:t>Permitted output power</a:t>
            </a:r>
            <a:r>
              <a:rPr lang="en-US" altLang="ko-KR" sz="2400" dirty="0" smtClean="0">
                <a:ea typeface="굴림" charset="-127"/>
              </a:rPr>
              <a:t> :</a:t>
            </a:r>
          </a:p>
          <a:p>
            <a:pPr lvl="1">
              <a:lnSpc>
                <a:spcPct val="90000"/>
              </a:lnSpc>
            </a:pPr>
            <a:r>
              <a:rPr lang="en-US" altLang="ko-KR" sz="2000" dirty="0" smtClean="0">
                <a:ea typeface="굴림" charset="-127"/>
              </a:rPr>
              <a:t> 10mW  for 20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2,5,8,11,14,17,19,20,21,…,32 )</a:t>
            </a:r>
          </a:p>
          <a:p>
            <a:pPr lvl="1">
              <a:lnSpc>
                <a:spcPct val="90000"/>
              </a:lnSpc>
            </a:pPr>
            <a:r>
              <a:rPr lang="en-US" altLang="ko-KR" sz="2000" dirty="0" smtClean="0">
                <a:ea typeface="굴림" charset="-127"/>
              </a:rPr>
              <a:t> 3mW  for 12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1,3,4,6,7,9,10,12,13,15,16,18 )</a:t>
            </a:r>
          </a:p>
        </p:txBody>
      </p:sp>
      <p:sp>
        <p:nvSpPr>
          <p:cNvPr id="5" name="Rectangle 2"/>
          <p:cNvSpPr>
            <a:spLocks noGrp="1" noChangeArrowheads="1"/>
          </p:cNvSpPr>
          <p:nvPr>
            <p:ph type="title"/>
          </p:nvPr>
        </p:nvSpPr>
        <p:spPr>
          <a:xfrm>
            <a:off x="685800" y="685801"/>
            <a:ext cx="7772400" cy="654968"/>
          </a:xfrm>
        </p:spPr>
        <p:txBody>
          <a:bodyPr/>
          <a:lstStyle/>
          <a:p>
            <a:pPr algn="l"/>
            <a:r>
              <a:rPr lang="en-US" altLang="ko-KR" sz="3200" dirty="0">
                <a:latin typeface="+mn-lt"/>
                <a:ea typeface="굴림" charset="-127"/>
              </a:rPr>
              <a:t>Regulation</a:t>
            </a:r>
            <a:endParaRPr lang="en-US" altLang="ko-KR" dirty="0" smtClean="0">
              <a:latin typeface="+mn-lt"/>
              <a:ea typeface="굴림" charset="-127"/>
            </a:endParaRPr>
          </a:p>
        </p:txBody>
      </p:sp>
      <p:sp>
        <p:nvSpPr>
          <p:cNvPr id="2" name="모서리가 둥근 직사각형 1"/>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6EA97480-D454-4FE6-A776-84E5C71038D9}" type="slidenum">
              <a:rPr lang="en-US" altLang="ko-KR" smtClean="0"/>
              <a:pPr/>
              <a:t>4</a:t>
            </a:fld>
            <a:endParaRPr lang="en-US" altLang="ko-KR" smtClean="0"/>
          </a:p>
        </p:txBody>
      </p:sp>
      <p:sp>
        <p:nvSpPr>
          <p:cNvPr id="5123" name="Rectangle 2"/>
          <p:cNvSpPr>
            <a:spLocks noGrp="1" noChangeArrowheads="1"/>
          </p:cNvSpPr>
          <p:nvPr>
            <p:ph type="title"/>
          </p:nvPr>
        </p:nvSpPr>
        <p:spPr>
          <a:xfrm>
            <a:off x="688032" y="686271"/>
            <a:ext cx="7772400" cy="654497"/>
          </a:xfrm>
        </p:spPr>
        <p:txBody>
          <a:bodyPr/>
          <a:lstStyle/>
          <a:p>
            <a:pPr algn="l"/>
            <a:r>
              <a:rPr lang="en-US" altLang="ko-KR" sz="3200" dirty="0">
                <a:latin typeface="+mn-lt"/>
                <a:ea typeface="굴림" charset="-127"/>
              </a:rPr>
              <a:t>Regulation</a:t>
            </a:r>
            <a:endParaRPr lang="en-US" altLang="ko-KR" sz="3200" dirty="0" smtClean="0">
              <a:latin typeface="+mn-lt"/>
              <a:ea typeface="굴림" charset="-127"/>
            </a:endParaRPr>
          </a:p>
        </p:txBody>
      </p:sp>
      <p:sp>
        <p:nvSpPr>
          <p:cNvPr id="5124" name="Rectangle 3"/>
          <p:cNvSpPr>
            <a:spLocks noGrp="1" noChangeArrowheads="1"/>
          </p:cNvSpPr>
          <p:nvPr>
            <p:ph type="body" sz="half" idx="1"/>
          </p:nvPr>
        </p:nvSpPr>
        <p:spPr>
          <a:xfrm>
            <a:off x="611188" y="1773138"/>
            <a:ext cx="7993062" cy="4248150"/>
          </a:xfrm>
          <a:noFill/>
        </p:spPr>
        <p:txBody>
          <a:bodyPr/>
          <a:lstStyle/>
          <a:p>
            <a:pPr>
              <a:lnSpc>
                <a:spcPct val="90000"/>
              </a:lnSpc>
            </a:pPr>
            <a:r>
              <a:rPr lang="en-US" altLang="ko-KR" sz="2400" dirty="0" smtClean="0">
                <a:solidFill>
                  <a:srgbClr val="0000FF"/>
                </a:solidFill>
                <a:ea typeface="굴림" charset="-127"/>
              </a:rPr>
              <a:t>Spectrum sharing for unlicensed bands</a:t>
            </a:r>
            <a:endParaRPr lang="en-US" altLang="ko-KR" sz="900" dirty="0" smtClean="0">
              <a:solidFill>
                <a:srgbClr val="0000FF"/>
              </a:solidFill>
              <a:ea typeface="굴림" charset="-127"/>
            </a:endParaRPr>
          </a:p>
          <a:p>
            <a:pPr marL="457200" lvl="1" indent="0">
              <a:lnSpc>
                <a:spcPct val="90000"/>
              </a:lnSpc>
              <a:buFontTx/>
              <a:buNone/>
            </a:pPr>
            <a:r>
              <a:rPr lang="en-US" altLang="ko-KR" sz="2000" dirty="0" smtClean="0">
                <a:ea typeface="굴림" charset="-127"/>
              </a:rPr>
              <a:t>Case 1) Frequency hopping</a:t>
            </a:r>
          </a:p>
          <a:p>
            <a:pPr lvl="2">
              <a:lnSpc>
                <a:spcPct val="90000"/>
              </a:lnSpc>
            </a:pPr>
            <a:r>
              <a:rPr lang="en-US" altLang="ko-KR" sz="1800" dirty="0" smtClean="0">
                <a:ea typeface="굴림" charset="-127"/>
              </a:rPr>
              <a:t>Use at least 16 or more non-duplicated channels</a:t>
            </a:r>
          </a:p>
          <a:p>
            <a:pPr lvl="2">
              <a:lnSpc>
                <a:spcPct val="90000"/>
              </a:lnSpc>
            </a:pPr>
            <a:r>
              <a:rPr lang="en-US" altLang="ko-KR" sz="1800" dirty="0" smtClean="0">
                <a:ea typeface="굴림" charset="-127"/>
              </a:rPr>
              <a:t>Maximum hopping time : 0.4 sec</a:t>
            </a:r>
          </a:p>
          <a:p>
            <a:pPr lvl="2">
              <a:lnSpc>
                <a:spcPct val="90000"/>
              </a:lnSpc>
            </a:pPr>
            <a:endParaRPr lang="en-US" altLang="ko-KR" sz="1100" dirty="0" smtClean="0">
              <a:ea typeface="굴림" charset="-127"/>
            </a:endParaRPr>
          </a:p>
          <a:p>
            <a:pPr marL="457200" lvl="1" indent="0">
              <a:lnSpc>
                <a:spcPct val="90000"/>
              </a:lnSpc>
              <a:buFontTx/>
              <a:buNone/>
            </a:pPr>
            <a:r>
              <a:rPr lang="en-US" altLang="ko-KR" sz="2000" dirty="0" smtClean="0">
                <a:ea typeface="굴림" charset="-127"/>
              </a:rPr>
              <a:t>Case 2) Listen before transmission(Carrier sense)</a:t>
            </a:r>
          </a:p>
          <a:p>
            <a:pPr lvl="2">
              <a:lnSpc>
                <a:spcPct val="90000"/>
              </a:lnSpc>
            </a:pPr>
            <a:r>
              <a:rPr lang="en-US" altLang="ko-KR" sz="1800" dirty="0" smtClean="0">
                <a:ea typeface="굴림" charset="-127"/>
              </a:rPr>
              <a:t>Carrier sense 5ms or more, received signal power -65dBm or less</a:t>
            </a:r>
          </a:p>
          <a:p>
            <a:pPr lvl="2">
              <a:lnSpc>
                <a:spcPct val="90000"/>
              </a:lnSpc>
            </a:pPr>
            <a:r>
              <a:rPr lang="en-US" altLang="ko-KR" sz="1800" dirty="0" smtClean="0">
                <a:ea typeface="굴림" charset="-127"/>
              </a:rPr>
              <a:t>Sending duration : 4sec or less</a:t>
            </a:r>
          </a:p>
          <a:p>
            <a:pPr lvl="2">
              <a:lnSpc>
                <a:spcPct val="90000"/>
              </a:lnSpc>
            </a:pPr>
            <a:r>
              <a:rPr lang="en-US" altLang="ko-KR" sz="1800" dirty="0" smtClean="0">
                <a:ea typeface="굴림" charset="-127"/>
              </a:rPr>
              <a:t>Pause duration : 50ms or more</a:t>
            </a:r>
          </a:p>
          <a:p>
            <a:pPr lvl="2">
              <a:lnSpc>
                <a:spcPct val="90000"/>
              </a:lnSpc>
            </a:pPr>
            <a:endParaRPr lang="en-US" altLang="ko-KR" sz="900" dirty="0" smtClean="0">
              <a:ea typeface="굴림" charset="-127"/>
            </a:endParaRPr>
          </a:p>
          <a:p>
            <a:pPr marL="457200" lvl="1" indent="0">
              <a:lnSpc>
                <a:spcPct val="90000"/>
              </a:lnSpc>
              <a:buFontTx/>
              <a:buNone/>
            </a:pPr>
            <a:r>
              <a:rPr lang="en-US" altLang="ko-KR" sz="2000" dirty="0" smtClean="0">
                <a:ea typeface="굴림" charset="-127"/>
              </a:rPr>
              <a:t>Case 3) Otherwise</a:t>
            </a:r>
          </a:p>
          <a:p>
            <a:pPr lvl="2">
              <a:lnSpc>
                <a:spcPct val="90000"/>
              </a:lnSpc>
            </a:pPr>
            <a:r>
              <a:rPr lang="en-US" altLang="ko-KR" sz="1800" dirty="0" smtClean="0">
                <a:ea typeface="굴림" charset="-127"/>
              </a:rPr>
              <a:t>Duty cycle : below 2% in 20sec duration</a:t>
            </a:r>
          </a:p>
        </p:txBody>
      </p:sp>
      <p:sp>
        <p:nvSpPr>
          <p:cNvPr id="5" name="모서리가 둥근 직사각형 4"/>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3605AF49-D131-414F-A776-C826DD88116D}" type="slidenum">
              <a:rPr lang="en-US" altLang="ko-KR" smtClean="0"/>
              <a:pPr/>
              <a:t>5</a:t>
            </a:fld>
            <a:endParaRPr lang="en-US" altLang="ko-KR" smtClean="0"/>
          </a:p>
        </p:txBody>
      </p:sp>
      <p:sp>
        <p:nvSpPr>
          <p:cNvPr id="6147" name="Rectangle 2"/>
          <p:cNvSpPr>
            <a:spLocks noGrp="1" noChangeArrowheads="1"/>
          </p:cNvSpPr>
          <p:nvPr>
            <p:ph type="title"/>
          </p:nvPr>
        </p:nvSpPr>
        <p:spPr>
          <a:xfrm>
            <a:off x="685800" y="685801"/>
            <a:ext cx="7772400" cy="654967"/>
          </a:xfrm>
        </p:spPr>
        <p:txBody>
          <a:bodyPr/>
          <a:lstStyle/>
          <a:p>
            <a:pPr algn="l"/>
            <a:r>
              <a:rPr lang="en-US" altLang="ko-KR" sz="3200" dirty="0" smtClean="0">
                <a:latin typeface="+mn-lt"/>
                <a:ea typeface="굴림" charset="-127"/>
              </a:rPr>
              <a:t>Local standard</a:t>
            </a:r>
          </a:p>
        </p:txBody>
      </p:sp>
      <p:sp>
        <p:nvSpPr>
          <p:cNvPr id="6148" name="Rectangle 3"/>
          <p:cNvSpPr>
            <a:spLocks noGrp="1" noChangeArrowheads="1"/>
          </p:cNvSpPr>
          <p:nvPr>
            <p:ph type="body" sz="half" idx="1"/>
          </p:nvPr>
        </p:nvSpPr>
        <p:spPr>
          <a:xfrm>
            <a:off x="611188" y="1627733"/>
            <a:ext cx="8064500" cy="1296987"/>
          </a:xfrm>
          <a:noFill/>
        </p:spPr>
        <p:txBody>
          <a:bodyPr/>
          <a:lstStyle/>
          <a:p>
            <a:pPr>
              <a:lnSpc>
                <a:spcPct val="90000"/>
              </a:lnSpc>
            </a:pPr>
            <a:r>
              <a:rPr lang="en-US" altLang="ko-KR" sz="2400" dirty="0" smtClean="0">
                <a:solidFill>
                  <a:srgbClr val="0000FF"/>
                </a:solidFill>
                <a:ea typeface="굴림" charset="-127"/>
              </a:rPr>
              <a:t>600 KHz channel : </a:t>
            </a:r>
          </a:p>
          <a:p>
            <a:pPr lvl="1">
              <a:lnSpc>
                <a:spcPct val="90000"/>
              </a:lnSpc>
            </a:pPr>
            <a:r>
              <a:rPr lang="en-US" altLang="ko-KR" sz="2000" dirty="0" smtClean="0">
                <a:ea typeface="굴림" charset="-127"/>
              </a:rPr>
              <a:t>10 channels</a:t>
            </a:r>
          </a:p>
          <a:p>
            <a:pPr lvl="1">
              <a:lnSpc>
                <a:spcPct val="90000"/>
              </a:lnSpc>
              <a:buFont typeface="Arial" charset="0"/>
              <a:buChar char="−"/>
            </a:pPr>
            <a:r>
              <a:rPr kumimoji="1" lang="en-US" altLang="ko-KR" sz="2000" dirty="0" smtClean="0">
                <a:ea typeface="굴림" charset="-127"/>
              </a:rPr>
              <a:t>Fc = 917.5 + (</a:t>
            </a:r>
            <a:r>
              <a:rPr kumimoji="1" lang="en-US" altLang="ko-KR" sz="2000" i="1" dirty="0" smtClean="0">
                <a:ea typeface="굴림" charset="-127"/>
              </a:rPr>
              <a:t>n</a:t>
            </a:r>
            <a:r>
              <a:rPr kumimoji="1" lang="en-US" altLang="ko-KR" sz="2000" dirty="0" smtClean="0">
                <a:ea typeface="굴림" charset="-127"/>
              </a:rPr>
              <a:t>-1) x 0.6MHz,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 …,6 </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p:txBody>
      </p:sp>
      <p:pic>
        <p:nvPicPr>
          <p:cNvPr id="61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3140620"/>
            <a:ext cx="5903912"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0" name="Rectangle 3"/>
          <p:cNvSpPr txBox="1">
            <a:spLocks noChangeArrowheads="1"/>
          </p:cNvSpPr>
          <p:nvPr/>
        </p:nvSpPr>
        <p:spPr bwMode="auto">
          <a:xfrm>
            <a:off x="1619250" y="5589588"/>
            <a:ext cx="7192963"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buFontTx/>
              <a:buChar char="•"/>
            </a:pPr>
            <a:r>
              <a:rPr lang="en-US" altLang="ko-KR" sz="1600">
                <a:latin typeface="Arial" charset="0"/>
                <a:ea typeface="굴림" charset="-127"/>
              </a:rPr>
              <a:t>TTA(Telecommunications Technology Associations)</a:t>
            </a:r>
            <a:endParaRPr lang="en-US" altLang="ko-KR" sz="1600">
              <a:solidFill>
                <a:srgbClr val="0000FF"/>
              </a:solidFill>
              <a:latin typeface="Arial" charset="0"/>
              <a:ea typeface="굴림" charset="-127"/>
            </a:endParaRPr>
          </a:p>
          <a:p>
            <a:pPr lvl="1">
              <a:spcBef>
                <a:spcPct val="20000"/>
              </a:spcBef>
              <a:buFontTx/>
              <a:buChar char="–"/>
            </a:pPr>
            <a:r>
              <a:rPr lang="en-US" altLang="ko-KR" sz="1400">
                <a:latin typeface="Arial" charset="0"/>
                <a:ea typeface="굴림" charset="-127"/>
              </a:rPr>
              <a:t>900 MHz Physical Layer (PHY) Specification for Low-Rate Wireless Personal Area Networks (LR-WPANs)</a:t>
            </a:r>
            <a:endParaRPr lang="ko-KR" altLang="en-US" sz="1400">
              <a:latin typeface="Arial" charset="0"/>
              <a:ea typeface="굴림" charset="-127"/>
            </a:endParaRPr>
          </a:p>
          <a:p>
            <a:pPr lvl="1">
              <a:spcBef>
                <a:spcPct val="20000"/>
              </a:spcBef>
              <a:buFontTx/>
              <a:buChar char="–"/>
            </a:pPr>
            <a:endParaRPr lang="en-US" altLang="ko-KR" sz="2000">
              <a:latin typeface="Arial" charset="0"/>
              <a:ea typeface="굴림" charset="-127"/>
            </a:endParaRPr>
          </a:p>
        </p:txBody>
      </p:sp>
      <p:sp>
        <p:nvSpPr>
          <p:cNvPr id="7" name="모서리가 둥근 직사각형 6"/>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EE466A5-6427-47DA-BD81-3CD221971F5F}" type="slidenum">
              <a:rPr lang="en-US" altLang="ko-KR" smtClean="0"/>
              <a:pPr/>
              <a:t>6</a:t>
            </a:fld>
            <a:endParaRPr lang="en-US" altLang="ko-KR" smtClean="0"/>
          </a:p>
        </p:txBody>
      </p:sp>
      <p:sp>
        <p:nvSpPr>
          <p:cNvPr id="7171" name="Rectangle 2"/>
          <p:cNvSpPr>
            <a:spLocks noGrp="1" noChangeArrowheads="1"/>
          </p:cNvSpPr>
          <p:nvPr>
            <p:ph type="title"/>
          </p:nvPr>
        </p:nvSpPr>
        <p:spPr>
          <a:xfrm>
            <a:off x="685800" y="685801"/>
            <a:ext cx="7772400" cy="654968"/>
          </a:xfrm>
        </p:spPr>
        <p:txBody>
          <a:bodyPr/>
          <a:lstStyle/>
          <a:p>
            <a:pPr algn="l"/>
            <a:r>
              <a:rPr lang="en-US" altLang="ko-KR" sz="3200" dirty="0">
                <a:latin typeface="+mn-lt"/>
                <a:ea typeface="굴림" charset="-127"/>
              </a:rPr>
              <a:t>Local standard</a:t>
            </a:r>
            <a:endParaRPr lang="en-US" altLang="ko-KR" dirty="0" smtClean="0">
              <a:latin typeface="+mn-lt"/>
              <a:ea typeface="굴림" charset="-127"/>
            </a:endParaRPr>
          </a:p>
        </p:txBody>
      </p:sp>
      <p:sp>
        <p:nvSpPr>
          <p:cNvPr id="7172" name="Rectangle 3"/>
          <p:cNvSpPr>
            <a:spLocks noGrp="1" noChangeArrowheads="1"/>
          </p:cNvSpPr>
          <p:nvPr>
            <p:ph type="body" sz="half" idx="1"/>
          </p:nvPr>
        </p:nvSpPr>
        <p:spPr>
          <a:xfrm>
            <a:off x="611188" y="1622971"/>
            <a:ext cx="8064500" cy="1296987"/>
          </a:xfrm>
          <a:noFill/>
        </p:spPr>
        <p:txBody>
          <a:bodyPr/>
          <a:lstStyle/>
          <a:p>
            <a:pPr>
              <a:lnSpc>
                <a:spcPct val="90000"/>
              </a:lnSpc>
            </a:pPr>
            <a:r>
              <a:rPr lang="en-US" altLang="ko-KR" sz="2400" dirty="0" smtClean="0">
                <a:solidFill>
                  <a:srgbClr val="0000FF"/>
                </a:solidFill>
                <a:ea typeface="굴림" charset="-127"/>
              </a:rPr>
              <a:t>2 MHz channel : </a:t>
            </a:r>
          </a:p>
          <a:p>
            <a:pPr lvl="1">
              <a:lnSpc>
                <a:spcPct val="90000"/>
              </a:lnSpc>
            </a:pPr>
            <a:r>
              <a:rPr lang="en-US" altLang="ko-KR" sz="2000" dirty="0" smtClean="0">
                <a:ea typeface="굴림" charset="-127"/>
              </a:rPr>
              <a:t>3 channels</a:t>
            </a:r>
          </a:p>
          <a:p>
            <a:pPr lvl="1">
              <a:lnSpc>
                <a:spcPct val="90000"/>
              </a:lnSpc>
              <a:buFont typeface="Arial" charset="0"/>
              <a:buChar char="−"/>
            </a:pPr>
            <a:r>
              <a:rPr kumimoji="1" lang="en-US" altLang="ko-KR" sz="2000" dirty="0" smtClean="0">
                <a:ea typeface="굴림" charset="-127"/>
              </a:rPr>
              <a:t>Fc = 918.1 + (</a:t>
            </a:r>
            <a:r>
              <a:rPr kumimoji="1" lang="en-US" altLang="ko-KR" sz="2000" i="1" dirty="0" smtClean="0">
                <a:ea typeface="굴림" charset="-127"/>
              </a:rPr>
              <a:t>n</a:t>
            </a:r>
            <a:r>
              <a:rPr kumimoji="1" lang="en-US" altLang="ko-KR" sz="2000" dirty="0" smtClean="0">
                <a:ea typeface="굴림" charset="-127"/>
              </a:rPr>
              <a:t>-1) x 2MHz,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p:txBody>
      </p:sp>
      <p:pic>
        <p:nvPicPr>
          <p:cNvPr id="717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3135858"/>
            <a:ext cx="5976937" cy="216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4" name="Rectangle 3"/>
          <p:cNvSpPr txBox="1">
            <a:spLocks noChangeArrowheads="1"/>
          </p:cNvSpPr>
          <p:nvPr/>
        </p:nvSpPr>
        <p:spPr bwMode="auto">
          <a:xfrm>
            <a:off x="1619250" y="5589588"/>
            <a:ext cx="7192963"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buFontTx/>
              <a:buChar char="•"/>
            </a:pPr>
            <a:r>
              <a:rPr lang="en-US" altLang="ko-KR" sz="1600">
                <a:latin typeface="Arial" charset="0"/>
                <a:ea typeface="굴림" charset="-127"/>
              </a:rPr>
              <a:t>TTA(Telecommunications Technology Associations)</a:t>
            </a:r>
            <a:endParaRPr lang="en-US" altLang="ko-KR" sz="1600">
              <a:solidFill>
                <a:srgbClr val="0000FF"/>
              </a:solidFill>
              <a:latin typeface="Arial" charset="0"/>
              <a:ea typeface="굴림" charset="-127"/>
            </a:endParaRPr>
          </a:p>
          <a:p>
            <a:pPr lvl="1">
              <a:spcBef>
                <a:spcPct val="20000"/>
              </a:spcBef>
              <a:buFontTx/>
              <a:buChar char="–"/>
            </a:pPr>
            <a:r>
              <a:rPr lang="en-US" altLang="ko-KR" sz="1400">
                <a:latin typeface="Arial" charset="0"/>
                <a:ea typeface="굴림" charset="-127"/>
              </a:rPr>
              <a:t>900 MHz Physical Layer (PHY) Specification for Low-Rate Wireless Personal Area Networks (LR-WPANs)</a:t>
            </a:r>
            <a:endParaRPr lang="ko-KR" altLang="en-US" sz="1400">
              <a:latin typeface="Arial" charset="0"/>
              <a:ea typeface="굴림" charset="-127"/>
            </a:endParaRPr>
          </a:p>
          <a:p>
            <a:pPr lvl="1">
              <a:spcBef>
                <a:spcPct val="20000"/>
              </a:spcBef>
              <a:buFontTx/>
              <a:buChar char="–"/>
            </a:pPr>
            <a:endParaRPr lang="en-US" altLang="ko-KR" sz="2000">
              <a:latin typeface="Arial" charset="0"/>
              <a:ea typeface="굴림" charset="-127"/>
            </a:endParaRPr>
          </a:p>
        </p:txBody>
      </p:sp>
      <p:sp>
        <p:nvSpPr>
          <p:cNvPr id="7" name="모서리가 둥근 직사각형 6"/>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5" name="슬라이드 번호 개체 틀 4"/>
          <p:cNvSpPr>
            <a:spLocks noGrp="1"/>
          </p:cNvSpPr>
          <p:nvPr>
            <p:ph type="sldNum" sz="quarter" idx="10"/>
          </p:nvPr>
        </p:nvSpPr>
        <p:spPr/>
        <p:txBody>
          <a:bodyPr/>
          <a:lstStyle/>
          <a:p>
            <a:pPr>
              <a:defRPr/>
            </a:pPr>
            <a:r>
              <a:rPr lang="en-US" altLang="ko-KR" smtClean="0"/>
              <a:t>Slide </a:t>
            </a:r>
            <a:fld id="{94267D04-DA61-46E0-9BD9-86CB1A082E7C}" type="slidenum">
              <a:rPr lang="en-US" altLang="ko-KR" smtClean="0"/>
              <a:pPr>
                <a:defRPr/>
              </a:pPr>
              <a:t>7</a:t>
            </a:fld>
            <a:endParaRPr lang="en-US" altLang="ko-K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132856"/>
            <a:ext cx="8820472" cy="3060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모서리가 둥근 직사각형 5"/>
          <p:cNvSpPr/>
          <p:nvPr/>
        </p:nvSpPr>
        <p:spPr bwMode="auto">
          <a:xfrm>
            <a:off x="467544" y="3663056"/>
            <a:ext cx="7488832" cy="1062088"/>
          </a:xfrm>
          <a:prstGeom prst="roundRect">
            <a:avLst/>
          </a:prstGeom>
          <a:noFill/>
          <a:ln w="381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1186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33518E2D-7C3D-4C46-B165-06686609A05B}" type="slidenum">
              <a:rPr lang="en-US" altLang="ko-KR" smtClean="0"/>
              <a:pPr/>
              <a:t>8</a:t>
            </a:fld>
            <a:endParaRPr lang="en-US" altLang="ko-KR" smtClean="0"/>
          </a:p>
        </p:txBody>
      </p:sp>
      <p:sp>
        <p:nvSpPr>
          <p:cNvPr id="8195" name="내용 개체 틀 2"/>
          <p:cNvSpPr>
            <a:spLocks noGrp="1"/>
          </p:cNvSpPr>
          <p:nvPr>
            <p:ph idx="4294967295"/>
          </p:nvPr>
        </p:nvSpPr>
        <p:spPr>
          <a:xfrm>
            <a:off x="685800" y="2060575"/>
            <a:ext cx="7989888" cy="4297363"/>
          </a:xfrm>
        </p:spPr>
        <p:txBody>
          <a:bodyPr/>
          <a:lstStyle/>
          <a:p>
            <a:pPr algn="ctr">
              <a:buFontTx/>
              <a:buNone/>
            </a:pPr>
            <a:r>
              <a:rPr lang="en-US" altLang="ko-KR" smtClean="0">
                <a:ea typeface="굴림" charset="-127"/>
              </a:rPr>
              <a:t>Thank you very much for your attention.</a:t>
            </a:r>
          </a:p>
          <a:p>
            <a:pPr algn="ctr">
              <a:buFontTx/>
              <a:buNone/>
            </a:pPr>
            <a:endParaRPr lang="en-US" altLang="ko-KR" smtClean="0">
              <a:ea typeface="굴림" charset="-127"/>
            </a:endParaRPr>
          </a:p>
          <a:p>
            <a:pPr algn="ctr">
              <a:buFontTx/>
              <a:buNone/>
            </a:pPr>
            <a:r>
              <a:rPr lang="en-US" altLang="ko-KR" smtClean="0">
                <a:ea typeface="굴림" charset="-127"/>
              </a:rPr>
              <a:t>Any 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2818</TotalTime>
  <Words>370</Words>
  <Application>Microsoft Office PowerPoint</Application>
  <PresentationFormat>화면 슬라이드 쇼(4:3)</PresentationFormat>
  <Paragraphs>81</Paragraphs>
  <Slides>8</Slides>
  <Notes>7</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Korean Regulation for 917 MHz</vt:lpstr>
      <vt:lpstr>Regulation</vt:lpstr>
      <vt:lpstr>Regulation</vt:lpstr>
      <vt:lpstr>Local standard</vt:lpstr>
      <vt:lpstr>Local standard</vt:lpstr>
      <vt:lpstr>PowerPoint 프레젠테이션</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for low latency</dc:title>
  <dc:subject>IEEE 802.15 &lt;4e scope&gt;</dc:subject>
  <dc:creator>Seong-Soon Joo</dc:creator>
  <cp:keywords/>
  <dc:description>&lt;15-07-09xx-00-004e&gt;</dc:description>
  <cp:lastModifiedBy>User</cp:lastModifiedBy>
  <cp:revision>139</cp:revision>
  <cp:lastPrinted>1998-02-10T13:28:06Z</cp:lastPrinted>
  <dcterms:created xsi:type="dcterms:W3CDTF">2007-11-11T16:49:01Z</dcterms:created>
  <dcterms:modified xsi:type="dcterms:W3CDTF">2012-03-12T12:10:33Z</dcterms:modified>
</cp:coreProperties>
</file>