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58" r:id="rId3"/>
    <p:sldId id="302" r:id="rId4"/>
    <p:sldId id="305" r:id="rId5"/>
    <p:sldId id="314" r:id="rId6"/>
    <p:sldId id="315" r:id="rId7"/>
    <p:sldId id="308" r:id="rId8"/>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00FF"/>
    <a:srgbClr val="969696"/>
    <a:srgbClr val="4D4D4D"/>
    <a:srgbClr val="FFFF00"/>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96" autoAdjust="0"/>
    <p:restoredTop sz="86047" autoAdjust="0"/>
  </p:normalViewPr>
  <p:slideViewPr>
    <p:cSldViewPr>
      <p:cViewPr varScale="1">
        <p:scale>
          <a:sx n="66" d="100"/>
          <a:sy n="66" d="100"/>
        </p:scale>
        <p:origin x="-151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7800"/>
            <a:ext cx="26654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87388" y="177800"/>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14800" y="8997950"/>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67000" y="8997950"/>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DAD40D06-B954-452B-8DFE-2AF4078FB0EB}" type="slidenum">
              <a:rPr lang="en-US" altLang="ko-KR"/>
              <a:pPr>
                <a:defRPr/>
              </a:pPr>
              <a:t>‹#›</a:t>
            </a:fld>
            <a:endParaRPr lang="en-US" altLang="ko-KR"/>
          </a:p>
        </p:txBody>
      </p:sp>
      <p:sp>
        <p:nvSpPr>
          <p:cNvPr id="16390"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6391"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굴림" charset="-127"/>
              </a:rPr>
              <a:t>Submission</a:t>
            </a:r>
          </a:p>
        </p:txBody>
      </p:sp>
      <p:sp>
        <p:nvSpPr>
          <p:cNvPr id="16392"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4007883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8425"/>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46113" y="98425"/>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ko-KR" altLang="en-US"/>
              <a:t>&lt;month year&gt;</a:t>
            </a:r>
            <a:endParaRPr lang="en-US" altLang="ko-KR"/>
          </a:p>
        </p:txBody>
      </p:sp>
      <p:sp>
        <p:nvSpPr>
          <p:cNvPr id="9220" name="Rectangle 4"/>
          <p:cNvSpPr>
            <a:spLocks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9001125"/>
            <a:ext cx="2482850"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01950" y="9001125"/>
            <a:ext cx="79216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08AB3D41-C376-4E08-A443-169C66E8A142}" type="slidenum">
              <a:rPr lang="en-US" altLang="ko-KR"/>
              <a:pPr>
                <a:defRPr/>
              </a:pPr>
              <a:t>‹#›</a:t>
            </a:fld>
            <a:endParaRPr lang="en-US" altLang="ko-KR"/>
          </a:p>
        </p:txBody>
      </p:sp>
      <p:sp>
        <p:nvSpPr>
          <p:cNvPr id="9224"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charset="-127"/>
              </a:rPr>
              <a:t>Submission</a:t>
            </a:r>
          </a:p>
        </p:txBody>
      </p:sp>
      <p:sp>
        <p:nvSpPr>
          <p:cNvPr id="922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9226"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37385677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102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102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19254EA1-1742-407F-822B-6A51F31798FD}" type="slidenum">
              <a:rPr lang="en-US" altLang="ko-KR" smtClean="0"/>
              <a:pPr/>
              <a:t>1</a:t>
            </a:fld>
            <a:endParaRPr lang="en-US" altLang="ko-KR" smtClean="0"/>
          </a:p>
        </p:txBody>
      </p:sp>
      <p:sp>
        <p:nvSpPr>
          <p:cNvPr id="10246" name="Rectangle 2"/>
          <p:cNvSpPr>
            <a:spLocks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6DCADD4E-5202-4844-8753-515162CD1BA3}" type="slidenum">
              <a:rPr lang="en-US" altLang="ko-KR" smtClean="0"/>
              <a:pPr/>
              <a:t>2</a:t>
            </a:fld>
            <a:endParaRPr lang="en-US" altLang="ko-KR" smtClean="0"/>
          </a:p>
        </p:txBody>
      </p:sp>
      <p:sp>
        <p:nvSpPr>
          <p:cNvPr id="11270" name="Rectangle 2"/>
          <p:cNvSpPr>
            <a:spLocks noChangeArrowheads="1" noTextEdit="1"/>
          </p:cNvSpPr>
          <p:nvPr>
            <p:ph type="sldImg"/>
          </p:nvPr>
        </p:nvSpPr>
        <p:spPr>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ea typeface="굴림"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u="sng" smtClean="0">
              <a:ea typeface="굴림"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28E1F189-219A-49BC-8C30-884AE27DD0CE}" type="slidenum">
              <a:rPr lang="en-US" altLang="ko-KR"/>
              <a:pPr>
                <a:defRPr/>
              </a:pPr>
              <a:t>‹#›</a:t>
            </a:fld>
            <a:endParaRPr lang="en-US" altLang="ko-KR"/>
          </a:p>
        </p:txBody>
      </p:sp>
    </p:spTree>
    <p:extLst>
      <p:ext uri="{BB962C8B-B14F-4D97-AF65-F5344CB8AC3E}">
        <p14:creationId xmlns:p14="http://schemas.microsoft.com/office/powerpoint/2010/main" val="42384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9BAC6A7-76B2-4790-BB5B-35F18A0CF1A1}" type="slidenum">
              <a:rPr lang="en-US" altLang="ko-KR"/>
              <a:pPr>
                <a:defRPr/>
              </a:pPr>
              <a:t>‹#›</a:t>
            </a:fld>
            <a:endParaRPr lang="en-US" altLang="ko-KR"/>
          </a:p>
        </p:txBody>
      </p:sp>
    </p:spTree>
    <p:extLst>
      <p:ext uri="{BB962C8B-B14F-4D97-AF65-F5344CB8AC3E}">
        <p14:creationId xmlns:p14="http://schemas.microsoft.com/office/powerpoint/2010/main" val="328446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07836F9-DB8A-41B5-8697-BCC2F6A5CF56}" type="slidenum">
              <a:rPr lang="en-US" altLang="ko-KR"/>
              <a:pPr>
                <a:defRPr/>
              </a:pPr>
              <a:t>‹#›</a:t>
            </a:fld>
            <a:endParaRPr lang="en-US" altLang="ko-KR"/>
          </a:p>
        </p:txBody>
      </p:sp>
    </p:spTree>
    <p:extLst>
      <p:ext uri="{BB962C8B-B14F-4D97-AF65-F5344CB8AC3E}">
        <p14:creationId xmlns:p14="http://schemas.microsoft.com/office/powerpoint/2010/main" val="401434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775"/>
            <a:ext cx="3810000" cy="467995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94267D04-DA61-46E0-9BD9-86CB1A082E7C}" type="slidenum">
              <a:rPr lang="en-US" altLang="ko-KR"/>
              <a:pPr>
                <a:defRPr/>
              </a:pPr>
              <a:t>‹#›</a:t>
            </a:fld>
            <a:endParaRPr lang="en-US" altLang="ko-KR"/>
          </a:p>
        </p:txBody>
      </p:sp>
    </p:spTree>
    <p:extLst>
      <p:ext uri="{BB962C8B-B14F-4D97-AF65-F5344CB8AC3E}">
        <p14:creationId xmlns:p14="http://schemas.microsoft.com/office/powerpoint/2010/main" val="52947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0555260D-05E4-4118-9641-16F67581DC6C}" type="slidenum">
              <a:rPr lang="en-US" altLang="ko-KR"/>
              <a:pPr>
                <a:defRPr/>
              </a:pPr>
              <a:t>‹#›</a:t>
            </a:fld>
            <a:endParaRPr lang="en-US" altLang="ko-KR"/>
          </a:p>
        </p:txBody>
      </p:sp>
    </p:spTree>
    <p:extLst>
      <p:ext uri="{BB962C8B-B14F-4D97-AF65-F5344CB8AC3E}">
        <p14:creationId xmlns:p14="http://schemas.microsoft.com/office/powerpoint/2010/main" val="225583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4D9955C-2F42-49F6-86B8-1F7A5823E2F9}" type="slidenum">
              <a:rPr lang="en-US" altLang="ko-KR"/>
              <a:pPr>
                <a:defRPr/>
              </a:pPr>
              <a:t>‹#›</a:t>
            </a:fld>
            <a:endParaRPr lang="en-US" altLang="ko-KR"/>
          </a:p>
        </p:txBody>
      </p:sp>
    </p:spTree>
    <p:extLst>
      <p:ext uri="{BB962C8B-B14F-4D97-AF65-F5344CB8AC3E}">
        <p14:creationId xmlns:p14="http://schemas.microsoft.com/office/powerpoint/2010/main" val="174770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B9303E59-66BD-45C7-9F16-ABEDBDFE223E}" type="slidenum">
              <a:rPr lang="en-US" altLang="ko-KR"/>
              <a:pPr>
                <a:defRPr/>
              </a:pPr>
              <a:t>‹#›</a:t>
            </a:fld>
            <a:endParaRPr lang="en-US" altLang="ko-KR"/>
          </a:p>
        </p:txBody>
      </p:sp>
    </p:spTree>
    <p:extLst>
      <p:ext uri="{BB962C8B-B14F-4D97-AF65-F5344CB8AC3E}">
        <p14:creationId xmlns:p14="http://schemas.microsoft.com/office/powerpoint/2010/main" val="18813516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A7F782B3-244C-42CF-95D0-8CB16D995FE0}" type="slidenum">
              <a:rPr lang="en-US" altLang="ko-KR"/>
              <a:pPr>
                <a:defRPr/>
              </a:pPr>
              <a:t>‹#›</a:t>
            </a:fld>
            <a:endParaRPr lang="en-US" altLang="ko-KR"/>
          </a:p>
        </p:txBody>
      </p:sp>
    </p:spTree>
    <p:extLst>
      <p:ext uri="{BB962C8B-B14F-4D97-AF65-F5344CB8AC3E}">
        <p14:creationId xmlns:p14="http://schemas.microsoft.com/office/powerpoint/2010/main" val="20781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8932D504-D31A-4FFD-8289-58A24C24581E}" type="slidenum">
              <a:rPr lang="en-US" altLang="ko-KR"/>
              <a:pPr>
                <a:defRPr/>
              </a:pPr>
              <a:t>‹#›</a:t>
            </a:fld>
            <a:endParaRPr lang="en-US" altLang="ko-KR"/>
          </a:p>
        </p:txBody>
      </p:sp>
    </p:spTree>
    <p:extLst>
      <p:ext uri="{BB962C8B-B14F-4D97-AF65-F5344CB8AC3E}">
        <p14:creationId xmlns:p14="http://schemas.microsoft.com/office/powerpoint/2010/main" val="9087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E5533ED0-0CA4-48D4-B3DD-261136ADB274}" type="slidenum">
              <a:rPr lang="en-US" altLang="ko-KR"/>
              <a:pPr>
                <a:defRPr/>
              </a:pPr>
              <a:t>‹#›</a:t>
            </a:fld>
            <a:endParaRPr lang="en-US" altLang="ko-KR"/>
          </a:p>
        </p:txBody>
      </p:sp>
    </p:spTree>
    <p:extLst>
      <p:ext uri="{BB962C8B-B14F-4D97-AF65-F5344CB8AC3E}">
        <p14:creationId xmlns:p14="http://schemas.microsoft.com/office/powerpoint/2010/main" val="11822240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65F6D34C-7C7D-4C42-BE22-7B04D2D0578F}" type="slidenum">
              <a:rPr lang="en-US" altLang="ko-KR"/>
              <a:pPr>
                <a:defRPr/>
              </a:pPr>
              <a:t>‹#›</a:t>
            </a:fld>
            <a:endParaRPr lang="en-US" altLang="ko-KR"/>
          </a:p>
        </p:txBody>
      </p:sp>
    </p:spTree>
    <p:extLst>
      <p:ext uri="{BB962C8B-B14F-4D97-AF65-F5344CB8AC3E}">
        <p14:creationId xmlns:p14="http://schemas.microsoft.com/office/powerpoint/2010/main" val="140586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29AD2EC-0632-4D45-AA4E-FF7CA668F011}" type="slidenum">
              <a:rPr lang="en-US" altLang="ko-KR"/>
              <a:pPr>
                <a:defRPr/>
              </a:pPr>
              <a:t>‹#›</a:t>
            </a:fld>
            <a:endParaRPr lang="en-US" altLang="ko-KR"/>
          </a:p>
        </p:txBody>
      </p:sp>
    </p:spTree>
    <p:extLst>
      <p:ext uri="{BB962C8B-B14F-4D97-AF65-F5344CB8AC3E}">
        <p14:creationId xmlns:p14="http://schemas.microsoft.com/office/powerpoint/2010/main" val="351794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628775"/>
            <a:ext cx="77724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1030" name="Rectangle 6"/>
          <p:cNvSpPr>
            <a:spLocks noGrp="1" noChangeArrowheads="1"/>
          </p:cNvSpPr>
          <p:nvPr>
            <p:ph type="sldNum" sz="quarter" idx="4"/>
          </p:nvPr>
        </p:nvSpPr>
        <p:spPr bwMode="auto">
          <a:xfrm>
            <a:off x="4211638" y="6524625"/>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7FB9C4FB-0940-4004-BDA7-EF1059CA0C89}" type="slidenum">
              <a:rPr lang="en-US" altLang="ko-KR"/>
              <a:pPr>
                <a:defRPr/>
              </a:pPr>
              <a:t>‹#›</a:t>
            </a:fld>
            <a:endParaRPr lang="en-US" altLang="ko-KR"/>
          </a:p>
        </p:txBody>
      </p:sp>
      <p:sp>
        <p:nvSpPr>
          <p:cNvPr id="1029" name="Rectangle 7"/>
          <p:cNvSpPr>
            <a:spLocks noChangeArrowheads="1"/>
          </p:cNvSpPr>
          <p:nvPr/>
        </p:nvSpPr>
        <p:spPr bwMode="auto">
          <a:xfrm>
            <a:off x="4495800" y="3937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1157288" lvl="4" algn="r"/>
            <a:r>
              <a:rPr lang="en-US" altLang="ko-KR" sz="1400" b="1" dirty="0">
                <a:ea typeface="굴림" charset="-127"/>
              </a:rPr>
              <a:t>doc.: IEEE </a:t>
            </a:r>
            <a:r>
              <a:rPr lang="en-US" altLang="ko-KR" sz="1400" b="1" dirty="0" smtClean="0">
                <a:ea typeface="굴림" charset="-127"/>
              </a:rPr>
              <a:t>802.15-12-0122-00-004k</a:t>
            </a:r>
            <a:r>
              <a:rPr lang="en-US" altLang="ko-KR" dirty="0" smtClean="0">
                <a:ea typeface="굴림" charset="-127"/>
              </a:rPr>
              <a:t> </a:t>
            </a:r>
            <a:endParaRPr lang="ko-KR" altLang="en-US" dirty="0">
              <a:ea typeface="굴림" charset="-127"/>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charset="-127"/>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Text Box 11"/>
          <p:cNvSpPr txBox="1">
            <a:spLocks noChangeArrowheads="1"/>
          </p:cNvSpPr>
          <p:nvPr userDrawn="1"/>
        </p:nvSpPr>
        <p:spPr bwMode="auto">
          <a:xfrm>
            <a:off x="8101013" y="6453188"/>
            <a:ext cx="574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mtClean="0">
                <a:ea typeface="굴림" charset="-127"/>
              </a:rPr>
              <a:t>ETRI</a:t>
            </a:r>
          </a:p>
        </p:txBody>
      </p:sp>
      <p:sp>
        <p:nvSpPr>
          <p:cNvPr id="1034" name="Text Box 12"/>
          <p:cNvSpPr txBox="1">
            <a:spLocks noChangeArrowheads="1"/>
          </p:cNvSpPr>
          <p:nvPr userDrawn="1"/>
        </p:nvSpPr>
        <p:spPr bwMode="auto">
          <a:xfrm>
            <a:off x="650875" y="322263"/>
            <a:ext cx="1257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50000"/>
              </a:spcBef>
              <a:defRPr/>
            </a:pPr>
            <a:r>
              <a:rPr lang="en-US" altLang="ko-KR" sz="1400" b="1" smtClean="0">
                <a:ea typeface="굴림" charset="-127"/>
              </a:rPr>
              <a:t>March 2012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D00098C3-65FE-4EAA-AA95-A4B18AD1B10F}" type="slidenum">
              <a:rPr lang="en-US" altLang="ko-KR" smtClean="0"/>
              <a:pPr/>
              <a:t>1</a:t>
            </a:fld>
            <a:endParaRPr lang="en-US" altLang="ko-KR" smtClean="0"/>
          </a:p>
        </p:txBody>
      </p:sp>
      <p:sp>
        <p:nvSpPr>
          <p:cNvPr id="27651" name="Rectangle 3"/>
          <p:cNvSpPr>
            <a:spLocks noChangeArrowheads="1"/>
          </p:cNvSpPr>
          <p:nvPr/>
        </p:nvSpPr>
        <p:spPr bwMode="auto">
          <a:xfrm>
            <a:off x="152400" y="609600"/>
            <a:ext cx="8812213" cy="3970318"/>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charset="-127"/>
              </a:rPr>
              <a:t>Project: IEEE P802.15 Working Group for Wireless Personal Area Networks (WPANs)</a:t>
            </a:r>
            <a:endParaRPr lang="en-US" altLang="ko-KR" sz="1600" b="1" dirty="0">
              <a:ea typeface="굴림" charset="-127"/>
            </a:endParaRPr>
          </a:p>
          <a:p>
            <a:pPr>
              <a:defRPr/>
            </a:pPr>
            <a:endParaRPr lang="en-US" altLang="ko-KR" sz="1600" dirty="0">
              <a:ea typeface="굴림" charset="-127"/>
            </a:endParaRPr>
          </a:p>
          <a:p>
            <a:pPr>
              <a:defRPr/>
            </a:pPr>
            <a:r>
              <a:rPr lang="en-US" altLang="ko-KR" sz="1600" b="1" dirty="0">
                <a:ea typeface="굴림" charset="-127"/>
              </a:rPr>
              <a:t>Submission Title:</a:t>
            </a:r>
            <a:r>
              <a:rPr lang="en-US" altLang="ko-KR" sz="1600" dirty="0">
                <a:ea typeface="굴림" charset="-127"/>
              </a:rPr>
              <a:t> </a:t>
            </a:r>
            <a:r>
              <a:rPr lang="en-US" altLang="ko-KR" sz="1600" dirty="0" smtClean="0">
                <a:solidFill>
                  <a:schemeClr val="tx2"/>
                </a:solidFill>
                <a:ea typeface="굴림" charset="-127"/>
              </a:rPr>
              <a:t>Korean Regulation </a:t>
            </a:r>
            <a:r>
              <a:rPr lang="en-US" altLang="ko-KR" sz="1600" dirty="0" smtClean="0">
                <a:ea typeface="굴림" charset="-127"/>
              </a:rPr>
              <a:t>for 917 MHz</a:t>
            </a:r>
            <a:r>
              <a:rPr lang="en-US" altLang="ko-KR" sz="1600" dirty="0">
                <a:ea typeface="굴림" charset="-127"/>
              </a:rPr>
              <a:t>	</a:t>
            </a:r>
            <a:endParaRPr lang="en-US" altLang="ko-KR" sz="1600" dirty="0">
              <a:ea typeface="굴림" charset="-127"/>
            </a:endParaRPr>
          </a:p>
          <a:p>
            <a:pPr>
              <a:defRPr/>
            </a:pPr>
            <a:r>
              <a:rPr lang="en-US" altLang="ko-KR" sz="1600" b="1" dirty="0">
                <a:ea typeface="굴림" charset="-127"/>
              </a:rPr>
              <a:t>Date Submitted: </a:t>
            </a:r>
            <a:r>
              <a:rPr lang="en-US" altLang="ko-KR" sz="1600" dirty="0">
                <a:ea typeface="굴림" charset="-127"/>
              </a:rPr>
              <a:t>12 March, 2012 </a:t>
            </a:r>
          </a:p>
          <a:p>
            <a:pPr>
              <a:defRPr/>
            </a:pPr>
            <a:r>
              <a:rPr lang="en-US" altLang="ko-KR" sz="1600" b="1" dirty="0">
                <a:ea typeface="굴림" charset="-127"/>
              </a:rPr>
              <a:t>Source:</a:t>
            </a:r>
            <a:r>
              <a:rPr lang="en-US" altLang="ko-KR" sz="1600" dirty="0">
                <a:ea typeface="굴림" charset="-127"/>
              </a:rPr>
              <a:t> Tae-</a:t>
            </a:r>
            <a:r>
              <a:rPr lang="en-US" altLang="ko-KR" sz="1600" dirty="0" err="1">
                <a:ea typeface="굴림" charset="-127"/>
              </a:rPr>
              <a:t>Joon</a:t>
            </a:r>
            <a:r>
              <a:rPr lang="en-US" altLang="ko-KR" sz="1600" dirty="0">
                <a:ea typeface="굴림" charset="-127"/>
              </a:rPr>
              <a:t> Park, </a:t>
            </a:r>
            <a:r>
              <a:rPr lang="en-US" altLang="ko-KR" sz="1600" dirty="0" err="1">
                <a:ea typeface="굴림" charset="-127"/>
              </a:rPr>
              <a:t>Juderk</a:t>
            </a:r>
            <a:r>
              <a:rPr lang="en-US" altLang="ko-KR" sz="1600" dirty="0">
                <a:ea typeface="굴림" charset="-127"/>
              </a:rPr>
              <a:t> Park, </a:t>
            </a:r>
            <a:r>
              <a:rPr lang="en-US" altLang="ko-KR" sz="1600" dirty="0" err="1">
                <a:ea typeface="굴림" charset="-127"/>
              </a:rPr>
              <a:t>Wun-Cheol</a:t>
            </a:r>
            <a:r>
              <a:rPr lang="en-US" altLang="ko-KR" sz="1600" dirty="0">
                <a:ea typeface="굴림" charset="-127"/>
              </a:rPr>
              <a:t> </a:t>
            </a:r>
            <a:r>
              <a:rPr lang="en-US" altLang="ko-KR" sz="1600" dirty="0" err="1">
                <a:ea typeface="굴림" charset="-127"/>
              </a:rPr>
              <a:t>Jeong</a:t>
            </a:r>
            <a:r>
              <a:rPr lang="en-US" altLang="ko-KR" sz="1600" dirty="0">
                <a:ea typeface="굴림" charset="-127"/>
              </a:rPr>
              <a:t>, </a:t>
            </a:r>
            <a:r>
              <a:rPr lang="en-US" altLang="ko-KR" sz="1600" dirty="0">
                <a:ea typeface="굴림" pitchFamily="50" charset="-127"/>
              </a:rPr>
              <a:t>Chang-Sub </a:t>
            </a:r>
            <a:r>
              <a:rPr lang="en-US" altLang="ko-KR" sz="1600" dirty="0">
                <a:ea typeface="굴림" pitchFamily="50" charset="-127"/>
              </a:rPr>
              <a:t>Shin, </a:t>
            </a:r>
            <a:r>
              <a:rPr lang="en-US" altLang="ko-KR" sz="1600" dirty="0" err="1">
                <a:ea typeface="굴림" charset="-127"/>
              </a:rPr>
              <a:t>Hoyong</a:t>
            </a:r>
            <a:r>
              <a:rPr lang="en-US" altLang="ko-KR" sz="1600" dirty="0">
                <a:ea typeface="굴림" charset="-127"/>
              </a:rPr>
              <a:t> Kang</a:t>
            </a:r>
            <a:endParaRPr lang="en-US" altLang="ko-KR" sz="1600" dirty="0">
              <a:ea typeface="굴림" charset="-127"/>
            </a:endParaRPr>
          </a:p>
          <a:p>
            <a:pPr>
              <a:defRPr/>
            </a:pPr>
            <a:r>
              <a:rPr lang="en-US" altLang="ko-KR" sz="1600" dirty="0">
                <a:ea typeface="굴림" charset="-127"/>
              </a:rPr>
              <a:t>Company: ETRI</a:t>
            </a:r>
          </a:p>
          <a:p>
            <a:pPr>
              <a:defRPr/>
            </a:pPr>
            <a:r>
              <a:rPr lang="en-US" altLang="ko-KR" sz="1600" dirty="0">
                <a:ea typeface="굴림" charset="-127"/>
              </a:rPr>
              <a:t>Address: 161 </a:t>
            </a:r>
            <a:r>
              <a:rPr lang="en-US" altLang="ko-KR" sz="1600" dirty="0" err="1">
                <a:ea typeface="굴림" charset="-127"/>
              </a:rPr>
              <a:t>Gajeong</a:t>
            </a:r>
            <a:r>
              <a:rPr lang="en-US" altLang="ko-KR" sz="1600" dirty="0">
                <a:ea typeface="굴림" charset="-127"/>
              </a:rPr>
              <a:t>-dong, </a:t>
            </a:r>
            <a:r>
              <a:rPr lang="en-US" altLang="ko-KR" sz="1600" dirty="0" err="1">
                <a:ea typeface="굴림" charset="-127"/>
              </a:rPr>
              <a:t>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KOREA</a:t>
            </a:r>
          </a:p>
          <a:p>
            <a:pPr>
              <a:defRPr/>
            </a:pPr>
            <a:r>
              <a:rPr lang="en-US" altLang="ko-KR" sz="1600" dirty="0">
                <a:ea typeface="굴림" charset="-127"/>
              </a:rPr>
              <a:t>Voice: +82-42-860-6902, FAX: +82-42-860-4197, E-Mail: tjpark@etri.re.kr	</a:t>
            </a:r>
          </a:p>
          <a:p>
            <a:pPr>
              <a:spcBef>
                <a:spcPts val="600"/>
              </a:spcBef>
              <a:spcAft>
                <a:spcPts val="600"/>
              </a:spcAft>
              <a:defRPr/>
            </a:pPr>
            <a:r>
              <a:rPr lang="en-US" altLang="ko-KR" sz="1600" b="1" dirty="0">
                <a:ea typeface="굴림" charset="-127"/>
              </a:rPr>
              <a:t>Re:</a:t>
            </a:r>
            <a:r>
              <a:rPr lang="en-US" altLang="ko-KR" sz="1600" dirty="0">
                <a:ea typeface="굴림" charset="-127"/>
              </a:rPr>
              <a:t> </a:t>
            </a:r>
            <a:endParaRPr lang="en-US" altLang="ko-KR" dirty="0">
              <a:ea typeface="굴림" charset="-127"/>
            </a:endParaRPr>
          </a:p>
          <a:p>
            <a:pPr>
              <a:defRPr/>
            </a:pPr>
            <a:r>
              <a:rPr lang="en-US" altLang="ko-KR" sz="1600" b="1" dirty="0" smtClean="0">
                <a:ea typeface="굴림" charset="-127"/>
              </a:rPr>
              <a:t>Notice</a:t>
            </a:r>
            <a:r>
              <a:rPr lang="en-US" altLang="ko-KR" sz="1600" b="1" dirty="0">
                <a:ea typeface="굴림" charset="-127"/>
              </a:rPr>
              <a:t>:</a:t>
            </a:r>
            <a:r>
              <a:rPr lang="en-US" altLang="ko-KR" sz="1600" dirty="0">
                <a:ea typeface="굴림" charset="-127"/>
              </a:rPr>
              <a:t>	This document has been prepared to assist the IEEE P802.15.  </a:t>
            </a:r>
            <a:r>
              <a:rPr lang="en-US" altLang="ko-KR" sz="1600" dirty="0">
                <a:ea typeface="굴림" charset="-127"/>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charset="-127"/>
              </a:rPr>
              <a:t>Release:</a:t>
            </a:r>
            <a:r>
              <a:rPr lang="en-US" altLang="ko-KR" sz="16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A61D19C6-246A-4492-992C-45489B61B797}" type="slidenum">
              <a:rPr lang="en-US" altLang="ko-KR" smtClean="0"/>
              <a:pPr/>
              <a:t>2</a:t>
            </a:fld>
            <a:endParaRPr lang="en-US" altLang="ko-KR" smtClean="0"/>
          </a:p>
        </p:txBody>
      </p:sp>
      <p:sp>
        <p:nvSpPr>
          <p:cNvPr id="3075" name="Rectangle 2"/>
          <p:cNvSpPr>
            <a:spLocks noGrp="1" noChangeArrowheads="1"/>
          </p:cNvSpPr>
          <p:nvPr>
            <p:ph type="ctrTitle"/>
          </p:nvPr>
        </p:nvSpPr>
        <p:spPr>
          <a:xfrm>
            <a:off x="1042988" y="1989138"/>
            <a:ext cx="7072312" cy="1143000"/>
          </a:xfrm>
        </p:spPr>
        <p:txBody>
          <a:bodyPr/>
          <a:lstStyle/>
          <a:p>
            <a:r>
              <a:rPr lang="en-US" altLang="ko-KR" dirty="0" smtClean="0">
                <a:latin typeface="+mn-lt"/>
                <a:ea typeface="굴림" charset="-127"/>
              </a:rPr>
              <a:t>Korean </a:t>
            </a:r>
            <a:r>
              <a:rPr lang="en-US" altLang="ko-KR" dirty="0" smtClean="0">
                <a:latin typeface="+mn-lt"/>
                <a:ea typeface="굴림" charset="-127"/>
              </a:rPr>
              <a:t>Regulation for 917 MHz</a:t>
            </a:r>
            <a:endParaRPr lang="en-US" altLang="ko-KR" sz="3200" dirty="0" smtClean="0">
              <a:solidFill>
                <a:schemeClr val="tx1"/>
              </a:solidFill>
              <a:latin typeface="+mn-lt"/>
              <a:ea typeface="굴림" charset="-127"/>
            </a:endParaRPr>
          </a:p>
        </p:txBody>
      </p:sp>
      <p:sp>
        <p:nvSpPr>
          <p:cNvPr id="3076" name="Rectangle 3"/>
          <p:cNvSpPr>
            <a:spLocks noGrp="1" noChangeArrowheads="1"/>
          </p:cNvSpPr>
          <p:nvPr>
            <p:ph type="subTitle" idx="1"/>
          </p:nvPr>
        </p:nvSpPr>
        <p:spPr>
          <a:xfrm>
            <a:off x="1371600" y="3645024"/>
            <a:ext cx="6400800" cy="1992312"/>
          </a:xfrm>
        </p:spPr>
        <p:txBody>
          <a:bodyPr/>
          <a:lstStyle/>
          <a:p>
            <a:pPr>
              <a:lnSpc>
                <a:spcPct val="90000"/>
              </a:lnSpc>
            </a:pPr>
            <a:r>
              <a:rPr lang="en-US" altLang="ko-KR" sz="2400" dirty="0" smtClean="0">
                <a:ea typeface="굴림" charset="-127"/>
              </a:rPr>
              <a:t>Tae-</a:t>
            </a:r>
            <a:r>
              <a:rPr lang="en-US" altLang="ko-KR" sz="2400" dirty="0" err="1" smtClean="0">
                <a:ea typeface="굴림" charset="-127"/>
              </a:rPr>
              <a:t>Joon</a:t>
            </a:r>
            <a:r>
              <a:rPr lang="en-US" altLang="ko-KR" sz="2400" dirty="0" smtClean="0">
                <a:ea typeface="굴림" charset="-127"/>
              </a:rPr>
              <a:t> Park, </a:t>
            </a:r>
            <a:endParaRPr lang="en-US" altLang="ko-KR" sz="2400" dirty="0" smtClean="0">
              <a:ea typeface="굴림" charset="-127"/>
            </a:endParaRPr>
          </a:p>
          <a:p>
            <a:pPr>
              <a:lnSpc>
                <a:spcPct val="90000"/>
              </a:lnSpc>
            </a:pPr>
            <a:r>
              <a:rPr lang="en-US" altLang="ko-KR" sz="2400" dirty="0" err="1" smtClean="0">
                <a:ea typeface="굴림" charset="-127"/>
              </a:rPr>
              <a:t>Wun-Cheol</a:t>
            </a:r>
            <a:r>
              <a:rPr lang="en-US" altLang="ko-KR" sz="2400" dirty="0" smtClean="0">
                <a:ea typeface="굴림" charset="-127"/>
              </a:rPr>
              <a:t> </a:t>
            </a:r>
            <a:r>
              <a:rPr lang="en-US" altLang="ko-KR" sz="2400" dirty="0" err="1">
                <a:ea typeface="굴림" charset="-127"/>
              </a:rPr>
              <a:t>Jeong</a:t>
            </a:r>
            <a:r>
              <a:rPr lang="en-US" altLang="ko-KR" sz="2400" dirty="0">
                <a:ea typeface="굴림" charset="-127"/>
              </a:rPr>
              <a:t>, </a:t>
            </a:r>
            <a:r>
              <a:rPr lang="en-US" altLang="ko-KR" sz="2400" dirty="0">
                <a:ea typeface="굴림" pitchFamily="50" charset="-127"/>
              </a:rPr>
              <a:t>Chang-Sub Shin, </a:t>
            </a:r>
            <a:endParaRPr lang="en-US" altLang="ko-KR" sz="2400" dirty="0" smtClean="0">
              <a:ea typeface="굴림" pitchFamily="50" charset="-127"/>
            </a:endParaRPr>
          </a:p>
          <a:p>
            <a:pPr>
              <a:lnSpc>
                <a:spcPct val="90000"/>
              </a:lnSpc>
            </a:pPr>
            <a:r>
              <a:rPr lang="en-US" altLang="ko-KR" sz="2400" dirty="0" err="1" smtClean="0">
                <a:ea typeface="굴림" charset="-127"/>
              </a:rPr>
              <a:t>Juderk</a:t>
            </a:r>
            <a:r>
              <a:rPr lang="en-US" altLang="ko-KR" sz="2400" dirty="0" smtClean="0">
                <a:ea typeface="굴림" charset="-127"/>
              </a:rPr>
              <a:t> </a:t>
            </a:r>
            <a:r>
              <a:rPr lang="en-US" altLang="ko-KR" sz="2400" dirty="0">
                <a:ea typeface="굴림" charset="-127"/>
              </a:rPr>
              <a:t>Park, </a:t>
            </a:r>
            <a:r>
              <a:rPr lang="en-US" altLang="ko-KR" sz="2400" dirty="0" err="1" smtClean="0">
                <a:ea typeface="굴림" charset="-127"/>
              </a:rPr>
              <a:t>Hoyong</a:t>
            </a:r>
            <a:r>
              <a:rPr lang="en-US" altLang="ko-KR" sz="2400" dirty="0" smtClean="0">
                <a:ea typeface="굴림" charset="-127"/>
              </a:rPr>
              <a:t> </a:t>
            </a:r>
            <a:r>
              <a:rPr lang="en-US" altLang="ko-KR" sz="2400" dirty="0">
                <a:ea typeface="굴림" charset="-127"/>
              </a:rPr>
              <a:t>Kang</a:t>
            </a:r>
            <a:endParaRPr lang="en-US" altLang="ko-KR" sz="24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ETRI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FAE24E4C-A9DF-4F2D-BB92-A61A8A1C3D4F}" type="slidenum">
              <a:rPr lang="en-US" altLang="ko-KR" smtClean="0"/>
              <a:pPr/>
              <a:t>3</a:t>
            </a:fld>
            <a:endParaRPr lang="en-US" altLang="ko-KR" smtClean="0"/>
          </a:p>
        </p:txBody>
      </p:sp>
      <p:sp>
        <p:nvSpPr>
          <p:cNvPr id="4100" name="Rectangle 3"/>
          <p:cNvSpPr>
            <a:spLocks noGrp="1" noChangeArrowheads="1"/>
          </p:cNvSpPr>
          <p:nvPr>
            <p:ph type="body" sz="half" idx="1"/>
          </p:nvPr>
        </p:nvSpPr>
        <p:spPr>
          <a:xfrm>
            <a:off x="611560" y="1700807"/>
            <a:ext cx="8064500" cy="4607917"/>
          </a:xfrm>
          <a:noFill/>
        </p:spPr>
        <p:txBody>
          <a:bodyPr/>
          <a:lstStyle/>
          <a:p>
            <a:pPr>
              <a:lnSpc>
                <a:spcPct val="90000"/>
              </a:lnSpc>
            </a:pPr>
            <a:r>
              <a:rPr lang="en-US" altLang="ko-KR" sz="2400" dirty="0" smtClean="0">
                <a:solidFill>
                  <a:srgbClr val="0000FF"/>
                </a:solidFill>
                <a:ea typeface="굴림" charset="-127"/>
              </a:rPr>
              <a:t>Frequency band</a:t>
            </a:r>
            <a:r>
              <a:rPr lang="en-US" altLang="ko-KR" sz="2400" dirty="0" smtClean="0">
                <a:ea typeface="굴림" charset="-127"/>
              </a:rPr>
              <a:t> : </a:t>
            </a:r>
          </a:p>
          <a:p>
            <a:pPr lvl="1">
              <a:lnSpc>
                <a:spcPct val="90000"/>
              </a:lnSpc>
              <a:buFont typeface="Arial" charset="0"/>
              <a:buChar char="−"/>
            </a:pPr>
            <a:r>
              <a:rPr lang="en-US" altLang="ko-KR" sz="2000" dirty="0" smtClean="0">
                <a:ea typeface="굴림" charset="-127"/>
              </a:rPr>
              <a:t>The unlicensed band </a:t>
            </a:r>
            <a:r>
              <a:rPr lang="en-US" altLang="ko-KR" sz="2000" dirty="0" smtClean="0">
                <a:solidFill>
                  <a:srgbClr val="0000FF"/>
                </a:solidFill>
                <a:ea typeface="굴림" charset="-127"/>
              </a:rPr>
              <a:t>917 MHz ~ 923.5 MHz </a:t>
            </a:r>
            <a:r>
              <a:rPr lang="en-US" altLang="ko-KR" sz="2000" dirty="0" smtClean="0">
                <a:ea typeface="굴림" charset="-127"/>
              </a:rPr>
              <a:t>is assigned for RFID/USN.</a:t>
            </a:r>
          </a:p>
          <a:p>
            <a:pPr lvl="1">
              <a:lnSpc>
                <a:spcPct val="90000"/>
              </a:lnSpc>
              <a:buFont typeface="Arial" charset="0"/>
              <a:buChar char="−"/>
            </a:pPr>
            <a:endParaRPr lang="en-US" altLang="ko-KR" sz="900" dirty="0" smtClean="0">
              <a:solidFill>
                <a:srgbClr val="969696"/>
              </a:solidFill>
              <a:ea typeface="굴림" charset="-127"/>
            </a:endParaRPr>
          </a:p>
          <a:p>
            <a:pPr>
              <a:lnSpc>
                <a:spcPct val="90000"/>
              </a:lnSpc>
            </a:pPr>
            <a:r>
              <a:rPr lang="en-US" altLang="ko-KR" sz="2400" dirty="0" smtClean="0">
                <a:solidFill>
                  <a:srgbClr val="0000FF"/>
                </a:solidFill>
                <a:ea typeface="굴림" charset="-127"/>
              </a:rPr>
              <a:t>Center frequencies of</a:t>
            </a:r>
            <a:r>
              <a:rPr lang="ko-KR" altLang="en-US" sz="2400" dirty="0" smtClean="0">
                <a:solidFill>
                  <a:srgbClr val="0000FF"/>
                </a:solidFill>
                <a:ea typeface="굴림" charset="-127"/>
              </a:rPr>
              <a:t> </a:t>
            </a:r>
            <a:r>
              <a:rPr lang="en-US" altLang="ko-KR" sz="2400" dirty="0" smtClean="0">
                <a:solidFill>
                  <a:srgbClr val="0000FF"/>
                </a:solidFill>
                <a:ea typeface="굴림" charset="-127"/>
              </a:rPr>
              <a:t>200 KHz channel </a:t>
            </a:r>
            <a:r>
              <a:rPr lang="en-US" altLang="ko-KR" sz="2400" dirty="0" smtClean="0">
                <a:solidFill>
                  <a:srgbClr val="0000FF"/>
                </a:solidFill>
                <a:ea typeface="굴림" charset="-127"/>
              </a:rPr>
              <a:t>: </a:t>
            </a:r>
          </a:p>
          <a:p>
            <a:pPr lvl="1">
              <a:lnSpc>
                <a:spcPct val="90000"/>
              </a:lnSpc>
            </a:pPr>
            <a:r>
              <a:rPr lang="en-US" altLang="ko-KR" sz="2000" dirty="0" smtClean="0">
                <a:ea typeface="굴림" charset="-127"/>
              </a:rPr>
              <a:t>32 channels</a:t>
            </a:r>
            <a:endParaRPr lang="en-US" altLang="ko-KR" sz="2000" dirty="0" smtClean="0">
              <a:ea typeface="굴림" charset="-127"/>
            </a:endParaRPr>
          </a:p>
          <a:p>
            <a:pPr lvl="1">
              <a:lnSpc>
                <a:spcPct val="90000"/>
              </a:lnSpc>
              <a:buFont typeface="Arial" charset="0"/>
              <a:buChar char="−"/>
            </a:pPr>
            <a:r>
              <a:rPr kumimoji="1" lang="en-US" altLang="ko-KR" sz="2000" dirty="0" smtClean="0">
                <a:ea typeface="굴림" charset="-127"/>
              </a:rPr>
              <a:t>Fc = 917.1 + (</a:t>
            </a:r>
            <a:r>
              <a:rPr kumimoji="1" lang="en-US" altLang="ko-KR" sz="2000" i="1" dirty="0" smtClean="0">
                <a:ea typeface="굴림" charset="-127"/>
              </a:rPr>
              <a:t>n</a:t>
            </a:r>
            <a:r>
              <a:rPr kumimoji="1" lang="en-US" altLang="ko-KR" sz="2000" dirty="0" smtClean="0">
                <a:ea typeface="굴림" charset="-127"/>
              </a:rPr>
              <a:t>-1) x </a:t>
            </a:r>
            <a:r>
              <a:rPr kumimoji="1" lang="en-US" altLang="ko-KR" sz="2000" dirty="0" smtClean="0">
                <a:ea typeface="굴림" charset="-127"/>
              </a:rPr>
              <a:t>0.2MHz</a:t>
            </a:r>
            <a:r>
              <a:rPr kumimoji="1" lang="en-US" altLang="ko-KR" sz="2000" dirty="0" smtClean="0">
                <a:ea typeface="굴림" charset="-127"/>
              </a:rPr>
              <a:t>,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1,2,3, …,32 </a:t>
            </a:r>
          </a:p>
          <a:p>
            <a:pPr marL="857250" lvl="2" indent="0">
              <a:lnSpc>
                <a:spcPct val="90000"/>
              </a:lnSpc>
              <a:buFontTx/>
              <a:buNone/>
            </a:pPr>
            <a:r>
              <a:rPr lang="en-US" altLang="ko-KR" sz="1800" i="1" dirty="0" smtClean="0">
                <a:ea typeface="굴림" charset="-127"/>
              </a:rPr>
              <a:t>n</a:t>
            </a:r>
            <a:r>
              <a:rPr lang="en-US" altLang="ko-KR" sz="1800" dirty="0" smtClean="0">
                <a:ea typeface="굴림" charset="-127"/>
              </a:rPr>
              <a:t> : channel number</a:t>
            </a:r>
          </a:p>
          <a:p>
            <a:pPr lvl="1">
              <a:lnSpc>
                <a:spcPct val="90000"/>
              </a:lnSpc>
              <a:buFont typeface="Arial" charset="0"/>
              <a:buChar char="−"/>
            </a:pPr>
            <a:endParaRPr lang="en-US" altLang="ko-KR" sz="900" dirty="0" smtClean="0">
              <a:solidFill>
                <a:srgbClr val="0000FF"/>
              </a:solidFill>
              <a:ea typeface="굴림" charset="-127"/>
            </a:endParaRPr>
          </a:p>
          <a:p>
            <a:pPr>
              <a:lnSpc>
                <a:spcPct val="90000"/>
              </a:lnSpc>
            </a:pPr>
            <a:r>
              <a:rPr lang="en-US" altLang="ko-KR" sz="2400" dirty="0" smtClean="0">
                <a:solidFill>
                  <a:srgbClr val="0000FF"/>
                </a:solidFill>
                <a:ea typeface="굴림" charset="-127"/>
              </a:rPr>
              <a:t>Frequency tolerance</a:t>
            </a:r>
            <a:r>
              <a:rPr lang="en-US" altLang="ko-KR" sz="2400" dirty="0" smtClean="0">
                <a:ea typeface="굴림" charset="-127"/>
              </a:rPr>
              <a:t> : within </a:t>
            </a:r>
            <a:r>
              <a:rPr lang="en-US" altLang="ko-KR" sz="2400" dirty="0" smtClean="0">
                <a:ea typeface="굴림" charset="-127"/>
                <a:cs typeface="Arial" charset="0"/>
              </a:rPr>
              <a:t>±40x</a:t>
            </a:r>
            <a:r>
              <a:rPr lang="en-US" altLang="ko-KR" sz="2400" dirty="0" smtClean="0">
                <a:ea typeface="굴림" charset="-127"/>
              </a:rPr>
              <a:t>10</a:t>
            </a:r>
            <a:r>
              <a:rPr lang="en-US" altLang="ko-KR" sz="2400" baseline="30000" dirty="0" smtClean="0">
                <a:ea typeface="굴림" charset="-127"/>
              </a:rPr>
              <a:t>-6 </a:t>
            </a:r>
          </a:p>
          <a:p>
            <a:pPr lvl="1">
              <a:lnSpc>
                <a:spcPct val="90000"/>
              </a:lnSpc>
            </a:pPr>
            <a:endParaRPr lang="en-US" altLang="ko-KR" sz="900" baseline="30000" dirty="0" smtClean="0">
              <a:ea typeface="굴림" charset="-127"/>
            </a:endParaRPr>
          </a:p>
          <a:p>
            <a:pPr>
              <a:lnSpc>
                <a:spcPct val="90000"/>
              </a:lnSpc>
            </a:pPr>
            <a:r>
              <a:rPr lang="en-US" altLang="ko-KR" sz="2400" dirty="0" smtClean="0">
                <a:solidFill>
                  <a:srgbClr val="0000FF"/>
                </a:solidFill>
                <a:ea typeface="굴림" charset="-127"/>
              </a:rPr>
              <a:t>Permitted output power</a:t>
            </a:r>
            <a:r>
              <a:rPr lang="en-US" altLang="ko-KR" sz="2400" dirty="0" smtClean="0">
                <a:ea typeface="굴림" charset="-127"/>
              </a:rPr>
              <a:t> :</a:t>
            </a:r>
          </a:p>
          <a:p>
            <a:pPr lvl="1">
              <a:lnSpc>
                <a:spcPct val="90000"/>
              </a:lnSpc>
            </a:pPr>
            <a:r>
              <a:rPr lang="en-US" altLang="ko-KR" sz="2000" dirty="0" smtClean="0">
                <a:ea typeface="굴림" charset="-127"/>
              </a:rPr>
              <a:t> 10mW  for </a:t>
            </a:r>
            <a:r>
              <a:rPr lang="en-US" altLang="ko-KR" sz="2000" dirty="0" smtClean="0">
                <a:ea typeface="굴림" charset="-127"/>
              </a:rPr>
              <a:t>20 channels (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2,5,8,11,14,17,19,20,21,…,</a:t>
            </a:r>
            <a:r>
              <a:rPr lang="en-US" altLang="ko-KR" sz="2000" dirty="0" smtClean="0">
                <a:ea typeface="굴림" charset="-127"/>
              </a:rPr>
              <a:t>32 )</a:t>
            </a:r>
            <a:endParaRPr lang="en-US" altLang="ko-KR" sz="2000" dirty="0" smtClean="0">
              <a:ea typeface="굴림" charset="-127"/>
            </a:endParaRPr>
          </a:p>
          <a:p>
            <a:pPr lvl="1">
              <a:lnSpc>
                <a:spcPct val="90000"/>
              </a:lnSpc>
            </a:pPr>
            <a:r>
              <a:rPr lang="en-US" altLang="ko-KR" sz="2000" dirty="0" smtClean="0">
                <a:ea typeface="굴림" charset="-127"/>
              </a:rPr>
              <a:t> 3mW  </a:t>
            </a:r>
            <a:r>
              <a:rPr lang="en-US" altLang="ko-KR" sz="2000" dirty="0" smtClean="0">
                <a:ea typeface="굴림" charset="-127"/>
              </a:rPr>
              <a:t>for 12 channels (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1,3,4,6,7,9,10,12,13,15,16,18 )</a:t>
            </a:r>
            <a:endParaRPr lang="en-US" altLang="ko-KR" sz="2000" dirty="0" smtClean="0">
              <a:ea typeface="굴림" charset="-127"/>
            </a:endParaRPr>
          </a:p>
        </p:txBody>
      </p:sp>
      <p:sp>
        <p:nvSpPr>
          <p:cNvPr id="5" name="Rectangle 2"/>
          <p:cNvSpPr>
            <a:spLocks noGrp="1" noChangeArrowheads="1"/>
          </p:cNvSpPr>
          <p:nvPr>
            <p:ph type="title"/>
          </p:nvPr>
        </p:nvSpPr>
        <p:spPr>
          <a:xfrm>
            <a:off x="685800" y="685801"/>
            <a:ext cx="7772400" cy="654968"/>
          </a:xfrm>
        </p:spPr>
        <p:txBody>
          <a:bodyPr/>
          <a:lstStyle/>
          <a:p>
            <a:pPr algn="l"/>
            <a:r>
              <a:rPr lang="en-US" altLang="ko-KR" sz="3200" dirty="0">
                <a:latin typeface="+mn-lt"/>
                <a:ea typeface="굴림" charset="-127"/>
              </a:rPr>
              <a:t>Regulation</a:t>
            </a:r>
            <a:endParaRPr lang="en-US" altLang="ko-KR" dirty="0" smtClean="0">
              <a:latin typeface="+mn-lt"/>
              <a:ea typeface="굴림" charset="-127"/>
            </a:endParaRPr>
          </a:p>
        </p:txBody>
      </p:sp>
      <p:sp>
        <p:nvSpPr>
          <p:cNvPr id="2" name="모서리가 둥근 직사각형 1"/>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6EA97480-D454-4FE6-A776-84E5C71038D9}" type="slidenum">
              <a:rPr lang="en-US" altLang="ko-KR" smtClean="0"/>
              <a:pPr/>
              <a:t>4</a:t>
            </a:fld>
            <a:endParaRPr lang="en-US" altLang="ko-KR" smtClean="0"/>
          </a:p>
        </p:txBody>
      </p:sp>
      <p:sp>
        <p:nvSpPr>
          <p:cNvPr id="5123" name="Rectangle 2"/>
          <p:cNvSpPr>
            <a:spLocks noGrp="1" noChangeArrowheads="1"/>
          </p:cNvSpPr>
          <p:nvPr>
            <p:ph type="title"/>
          </p:nvPr>
        </p:nvSpPr>
        <p:spPr>
          <a:xfrm>
            <a:off x="688032" y="686271"/>
            <a:ext cx="7772400" cy="654497"/>
          </a:xfrm>
        </p:spPr>
        <p:txBody>
          <a:bodyPr/>
          <a:lstStyle/>
          <a:p>
            <a:pPr algn="l"/>
            <a:r>
              <a:rPr lang="en-US" altLang="ko-KR" sz="3200" dirty="0">
                <a:latin typeface="+mn-lt"/>
                <a:ea typeface="굴림" charset="-127"/>
              </a:rPr>
              <a:t>Regulation</a:t>
            </a:r>
            <a:endParaRPr lang="en-US" altLang="ko-KR" sz="3200" dirty="0" smtClean="0">
              <a:latin typeface="+mn-lt"/>
              <a:ea typeface="굴림" charset="-127"/>
            </a:endParaRPr>
          </a:p>
        </p:txBody>
      </p:sp>
      <p:sp>
        <p:nvSpPr>
          <p:cNvPr id="5124" name="Rectangle 3"/>
          <p:cNvSpPr>
            <a:spLocks noGrp="1" noChangeArrowheads="1"/>
          </p:cNvSpPr>
          <p:nvPr>
            <p:ph type="body" sz="half" idx="1"/>
          </p:nvPr>
        </p:nvSpPr>
        <p:spPr>
          <a:xfrm>
            <a:off x="611188" y="1773138"/>
            <a:ext cx="7993062" cy="4248150"/>
          </a:xfrm>
          <a:noFill/>
        </p:spPr>
        <p:txBody>
          <a:bodyPr/>
          <a:lstStyle/>
          <a:p>
            <a:pPr>
              <a:lnSpc>
                <a:spcPct val="90000"/>
              </a:lnSpc>
            </a:pPr>
            <a:r>
              <a:rPr lang="en-US" altLang="ko-KR" sz="2400" dirty="0" smtClean="0">
                <a:solidFill>
                  <a:srgbClr val="0000FF"/>
                </a:solidFill>
                <a:ea typeface="굴림" charset="-127"/>
              </a:rPr>
              <a:t>Spectrum sharing for unlicensed bands</a:t>
            </a:r>
            <a:endParaRPr lang="en-US" altLang="ko-KR" sz="900" dirty="0" smtClean="0">
              <a:solidFill>
                <a:srgbClr val="0000FF"/>
              </a:solidFill>
              <a:ea typeface="굴림" charset="-127"/>
            </a:endParaRPr>
          </a:p>
          <a:p>
            <a:pPr marL="457200" lvl="1" indent="0">
              <a:lnSpc>
                <a:spcPct val="90000"/>
              </a:lnSpc>
              <a:buFontTx/>
              <a:buNone/>
            </a:pPr>
            <a:r>
              <a:rPr lang="en-US" altLang="ko-KR" sz="2000" dirty="0" smtClean="0">
                <a:ea typeface="굴림" charset="-127"/>
              </a:rPr>
              <a:t>Case 1) Frequency hopping</a:t>
            </a:r>
          </a:p>
          <a:p>
            <a:pPr lvl="2">
              <a:lnSpc>
                <a:spcPct val="90000"/>
              </a:lnSpc>
            </a:pPr>
            <a:r>
              <a:rPr lang="en-US" altLang="ko-KR" sz="1800" dirty="0" smtClean="0">
                <a:ea typeface="굴림" charset="-127"/>
              </a:rPr>
              <a:t>Use at least 16 or more non-duplicated channels</a:t>
            </a:r>
          </a:p>
          <a:p>
            <a:pPr lvl="2">
              <a:lnSpc>
                <a:spcPct val="90000"/>
              </a:lnSpc>
            </a:pPr>
            <a:r>
              <a:rPr lang="en-US" altLang="ko-KR" sz="1800" dirty="0" smtClean="0">
                <a:ea typeface="굴림" charset="-127"/>
              </a:rPr>
              <a:t>Maximum hopping time : 0.4 sec</a:t>
            </a:r>
          </a:p>
          <a:p>
            <a:pPr lvl="2">
              <a:lnSpc>
                <a:spcPct val="90000"/>
              </a:lnSpc>
            </a:pPr>
            <a:endParaRPr lang="en-US" altLang="ko-KR" sz="1100" dirty="0" smtClean="0">
              <a:ea typeface="굴림" charset="-127"/>
            </a:endParaRPr>
          </a:p>
          <a:p>
            <a:pPr marL="457200" lvl="1" indent="0">
              <a:lnSpc>
                <a:spcPct val="90000"/>
              </a:lnSpc>
              <a:buFontTx/>
              <a:buNone/>
            </a:pPr>
            <a:r>
              <a:rPr lang="en-US" altLang="ko-KR" sz="2000" dirty="0" smtClean="0">
                <a:ea typeface="굴림" charset="-127"/>
              </a:rPr>
              <a:t>Case 2) Listen before transmission(Carrier sense)</a:t>
            </a:r>
          </a:p>
          <a:p>
            <a:pPr lvl="2">
              <a:lnSpc>
                <a:spcPct val="90000"/>
              </a:lnSpc>
            </a:pPr>
            <a:r>
              <a:rPr lang="en-US" altLang="ko-KR" sz="1800" dirty="0" smtClean="0">
                <a:ea typeface="굴림" charset="-127"/>
              </a:rPr>
              <a:t>Carrier sense 5ms or more, received signal power -65dBm or less</a:t>
            </a:r>
          </a:p>
          <a:p>
            <a:pPr lvl="2">
              <a:lnSpc>
                <a:spcPct val="90000"/>
              </a:lnSpc>
            </a:pPr>
            <a:r>
              <a:rPr lang="en-US" altLang="ko-KR" sz="1800" dirty="0" smtClean="0">
                <a:ea typeface="굴림" charset="-127"/>
              </a:rPr>
              <a:t>Sending duration : 4sec or less</a:t>
            </a:r>
          </a:p>
          <a:p>
            <a:pPr lvl="2">
              <a:lnSpc>
                <a:spcPct val="90000"/>
              </a:lnSpc>
            </a:pPr>
            <a:r>
              <a:rPr lang="en-US" altLang="ko-KR" sz="1800" dirty="0" smtClean="0">
                <a:ea typeface="굴림" charset="-127"/>
              </a:rPr>
              <a:t>Pause duration : 50ms or more</a:t>
            </a:r>
          </a:p>
          <a:p>
            <a:pPr lvl="2">
              <a:lnSpc>
                <a:spcPct val="90000"/>
              </a:lnSpc>
            </a:pPr>
            <a:endParaRPr lang="en-US" altLang="ko-KR" sz="900" dirty="0" smtClean="0">
              <a:ea typeface="굴림" charset="-127"/>
            </a:endParaRPr>
          </a:p>
          <a:p>
            <a:pPr marL="457200" lvl="1" indent="0">
              <a:lnSpc>
                <a:spcPct val="90000"/>
              </a:lnSpc>
              <a:buFontTx/>
              <a:buNone/>
            </a:pPr>
            <a:r>
              <a:rPr lang="en-US" altLang="ko-KR" sz="2000" dirty="0" smtClean="0">
                <a:ea typeface="굴림" charset="-127"/>
              </a:rPr>
              <a:t>Case 3) Otherwise</a:t>
            </a:r>
          </a:p>
          <a:p>
            <a:pPr lvl="2">
              <a:lnSpc>
                <a:spcPct val="90000"/>
              </a:lnSpc>
            </a:pPr>
            <a:r>
              <a:rPr lang="en-US" altLang="ko-KR" sz="1800" dirty="0" smtClean="0">
                <a:ea typeface="굴림" charset="-127"/>
              </a:rPr>
              <a:t>Duty cycle : below 2% in 20sec duration</a:t>
            </a:r>
          </a:p>
        </p:txBody>
      </p:sp>
      <p:sp>
        <p:nvSpPr>
          <p:cNvPr id="5" name="모서리가 둥근 직사각형 4"/>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3605AF49-D131-414F-A776-C826DD88116D}" type="slidenum">
              <a:rPr lang="en-US" altLang="ko-KR" smtClean="0"/>
              <a:pPr/>
              <a:t>5</a:t>
            </a:fld>
            <a:endParaRPr lang="en-US" altLang="ko-KR" smtClean="0"/>
          </a:p>
        </p:txBody>
      </p:sp>
      <p:sp>
        <p:nvSpPr>
          <p:cNvPr id="6147" name="Rectangle 2"/>
          <p:cNvSpPr>
            <a:spLocks noGrp="1" noChangeArrowheads="1"/>
          </p:cNvSpPr>
          <p:nvPr>
            <p:ph type="title"/>
          </p:nvPr>
        </p:nvSpPr>
        <p:spPr>
          <a:xfrm>
            <a:off x="685800" y="685801"/>
            <a:ext cx="7772400" cy="654967"/>
          </a:xfrm>
        </p:spPr>
        <p:txBody>
          <a:bodyPr/>
          <a:lstStyle/>
          <a:p>
            <a:pPr algn="l"/>
            <a:r>
              <a:rPr lang="en-US" altLang="ko-KR" sz="3200" dirty="0" smtClean="0">
                <a:latin typeface="+mn-lt"/>
                <a:ea typeface="굴림" charset="-127"/>
              </a:rPr>
              <a:t>Local standard</a:t>
            </a:r>
            <a:endParaRPr lang="en-US" altLang="ko-KR" sz="3200" dirty="0" smtClean="0">
              <a:latin typeface="+mn-lt"/>
              <a:ea typeface="굴림" charset="-127"/>
            </a:endParaRPr>
          </a:p>
        </p:txBody>
      </p:sp>
      <p:sp>
        <p:nvSpPr>
          <p:cNvPr id="6148" name="Rectangle 3"/>
          <p:cNvSpPr>
            <a:spLocks noGrp="1" noChangeArrowheads="1"/>
          </p:cNvSpPr>
          <p:nvPr>
            <p:ph type="body" sz="half" idx="1"/>
          </p:nvPr>
        </p:nvSpPr>
        <p:spPr>
          <a:xfrm>
            <a:off x="611188" y="1627733"/>
            <a:ext cx="8064500" cy="1296987"/>
          </a:xfrm>
          <a:noFill/>
        </p:spPr>
        <p:txBody>
          <a:bodyPr/>
          <a:lstStyle/>
          <a:p>
            <a:pPr>
              <a:lnSpc>
                <a:spcPct val="90000"/>
              </a:lnSpc>
            </a:pPr>
            <a:r>
              <a:rPr lang="en-US" altLang="ko-KR" sz="2400" dirty="0" smtClean="0">
                <a:solidFill>
                  <a:srgbClr val="0000FF"/>
                </a:solidFill>
                <a:ea typeface="굴림" charset="-127"/>
              </a:rPr>
              <a:t>600 </a:t>
            </a:r>
            <a:r>
              <a:rPr lang="en-US" altLang="ko-KR" sz="2400" dirty="0" smtClean="0">
                <a:solidFill>
                  <a:srgbClr val="0000FF"/>
                </a:solidFill>
                <a:ea typeface="굴림" charset="-127"/>
              </a:rPr>
              <a:t>KHz channel : </a:t>
            </a:r>
          </a:p>
          <a:p>
            <a:pPr lvl="1">
              <a:lnSpc>
                <a:spcPct val="90000"/>
              </a:lnSpc>
            </a:pPr>
            <a:r>
              <a:rPr lang="en-US" altLang="ko-KR" sz="2000" dirty="0" smtClean="0">
                <a:ea typeface="굴림" charset="-127"/>
              </a:rPr>
              <a:t>10 channels</a:t>
            </a:r>
          </a:p>
          <a:p>
            <a:pPr lvl="1">
              <a:lnSpc>
                <a:spcPct val="90000"/>
              </a:lnSpc>
              <a:buFont typeface="Arial" charset="0"/>
              <a:buChar char="−"/>
            </a:pPr>
            <a:r>
              <a:rPr kumimoji="1" lang="en-US" altLang="ko-KR" sz="2000" dirty="0" smtClean="0">
                <a:ea typeface="굴림" charset="-127"/>
              </a:rPr>
              <a:t>Fc = 917.5 + (</a:t>
            </a:r>
            <a:r>
              <a:rPr kumimoji="1" lang="en-US" altLang="ko-KR" sz="2000" i="1" dirty="0" smtClean="0">
                <a:ea typeface="굴림" charset="-127"/>
              </a:rPr>
              <a:t>n</a:t>
            </a:r>
            <a:r>
              <a:rPr kumimoji="1" lang="en-US" altLang="ko-KR" sz="2000" dirty="0" smtClean="0">
                <a:ea typeface="굴림" charset="-127"/>
              </a:rPr>
              <a:t>-1) x 0.6MHz,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1,2,3, …,6 </a:t>
            </a:r>
          </a:p>
          <a:p>
            <a:pPr marL="857250" lvl="2" indent="0">
              <a:lnSpc>
                <a:spcPct val="90000"/>
              </a:lnSpc>
              <a:buFontTx/>
              <a:buNone/>
            </a:pPr>
            <a:r>
              <a:rPr lang="en-US" altLang="ko-KR" sz="1800" i="1" dirty="0" smtClean="0">
                <a:ea typeface="굴림" charset="-127"/>
              </a:rPr>
              <a:t>n</a:t>
            </a:r>
            <a:r>
              <a:rPr lang="en-US" altLang="ko-KR" sz="1800" dirty="0" smtClean="0">
                <a:ea typeface="굴림" charset="-127"/>
              </a:rPr>
              <a:t> : channel number</a:t>
            </a:r>
          </a:p>
          <a:p>
            <a:pPr lvl="1">
              <a:lnSpc>
                <a:spcPct val="90000"/>
              </a:lnSpc>
              <a:buFont typeface="Arial" charset="0"/>
              <a:buChar char="−"/>
            </a:pPr>
            <a:endParaRPr lang="en-US" altLang="ko-KR" sz="900" dirty="0" smtClean="0">
              <a:solidFill>
                <a:srgbClr val="0000FF"/>
              </a:solidFill>
              <a:ea typeface="굴림" charset="-127"/>
            </a:endParaRPr>
          </a:p>
        </p:txBody>
      </p:sp>
      <p:pic>
        <p:nvPicPr>
          <p:cNvPr id="61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3140620"/>
            <a:ext cx="5903912"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0" name="Rectangle 3"/>
          <p:cNvSpPr txBox="1">
            <a:spLocks noChangeArrowheads="1"/>
          </p:cNvSpPr>
          <p:nvPr/>
        </p:nvSpPr>
        <p:spPr bwMode="auto">
          <a:xfrm>
            <a:off x="1619250" y="5589588"/>
            <a:ext cx="7192963"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buFontTx/>
              <a:buChar char="•"/>
            </a:pPr>
            <a:r>
              <a:rPr lang="en-US" altLang="ko-KR" sz="1600">
                <a:latin typeface="Arial" charset="0"/>
                <a:ea typeface="굴림" charset="-127"/>
              </a:rPr>
              <a:t>TTA(Telecommunications Technology Associations)</a:t>
            </a:r>
            <a:endParaRPr lang="en-US" altLang="ko-KR" sz="1600">
              <a:solidFill>
                <a:srgbClr val="0000FF"/>
              </a:solidFill>
              <a:latin typeface="Arial" charset="0"/>
              <a:ea typeface="굴림" charset="-127"/>
            </a:endParaRPr>
          </a:p>
          <a:p>
            <a:pPr lvl="1">
              <a:spcBef>
                <a:spcPct val="20000"/>
              </a:spcBef>
              <a:buFontTx/>
              <a:buChar char="–"/>
            </a:pPr>
            <a:r>
              <a:rPr lang="en-US" altLang="ko-KR" sz="1400">
                <a:latin typeface="Arial" charset="0"/>
                <a:ea typeface="굴림" charset="-127"/>
              </a:rPr>
              <a:t>900 MHz Physical Layer (PHY) Specification for Low-Rate Wireless Personal Area Networks (LR-WPANs)</a:t>
            </a:r>
            <a:endParaRPr lang="ko-KR" altLang="en-US" sz="1400">
              <a:latin typeface="Arial" charset="0"/>
              <a:ea typeface="굴림" charset="-127"/>
            </a:endParaRPr>
          </a:p>
          <a:p>
            <a:pPr lvl="1">
              <a:spcBef>
                <a:spcPct val="20000"/>
              </a:spcBef>
              <a:buFontTx/>
              <a:buChar char="–"/>
            </a:pPr>
            <a:endParaRPr lang="en-US" altLang="ko-KR" sz="2000">
              <a:latin typeface="Arial" charset="0"/>
              <a:ea typeface="굴림" charset="-127"/>
            </a:endParaRPr>
          </a:p>
        </p:txBody>
      </p:sp>
      <p:sp>
        <p:nvSpPr>
          <p:cNvPr id="7" name="모서리가 둥근 직사각형 6"/>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슬라이드 번호 개체 틀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1EE466A5-6427-47DA-BD81-3CD221971F5F}" type="slidenum">
              <a:rPr lang="en-US" altLang="ko-KR" smtClean="0"/>
              <a:pPr/>
              <a:t>6</a:t>
            </a:fld>
            <a:endParaRPr lang="en-US" altLang="ko-KR" smtClean="0"/>
          </a:p>
        </p:txBody>
      </p:sp>
      <p:sp>
        <p:nvSpPr>
          <p:cNvPr id="7171" name="Rectangle 2"/>
          <p:cNvSpPr>
            <a:spLocks noGrp="1" noChangeArrowheads="1"/>
          </p:cNvSpPr>
          <p:nvPr>
            <p:ph type="title"/>
          </p:nvPr>
        </p:nvSpPr>
        <p:spPr>
          <a:xfrm>
            <a:off x="685800" y="685801"/>
            <a:ext cx="7772400" cy="654968"/>
          </a:xfrm>
        </p:spPr>
        <p:txBody>
          <a:bodyPr/>
          <a:lstStyle/>
          <a:p>
            <a:pPr algn="l"/>
            <a:r>
              <a:rPr lang="en-US" altLang="ko-KR" sz="3200" dirty="0">
                <a:latin typeface="+mn-lt"/>
                <a:ea typeface="굴림" charset="-127"/>
              </a:rPr>
              <a:t>Local standard</a:t>
            </a:r>
            <a:endParaRPr lang="en-US" altLang="ko-KR" dirty="0" smtClean="0">
              <a:latin typeface="+mn-lt"/>
              <a:ea typeface="굴림" charset="-127"/>
            </a:endParaRPr>
          </a:p>
        </p:txBody>
      </p:sp>
      <p:sp>
        <p:nvSpPr>
          <p:cNvPr id="7172" name="Rectangle 3"/>
          <p:cNvSpPr>
            <a:spLocks noGrp="1" noChangeArrowheads="1"/>
          </p:cNvSpPr>
          <p:nvPr>
            <p:ph type="body" sz="half" idx="1"/>
          </p:nvPr>
        </p:nvSpPr>
        <p:spPr>
          <a:xfrm>
            <a:off x="611188" y="1622971"/>
            <a:ext cx="8064500" cy="1296987"/>
          </a:xfrm>
          <a:noFill/>
        </p:spPr>
        <p:txBody>
          <a:bodyPr/>
          <a:lstStyle/>
          <a:p>
            <a:pPr>
              <a:lnSpc>
                <a:spcPct val="90000"/>
              </a:lnSpc>
            </a:pPr>
            <a:r>
              <a:rPr lang="en-US" altLang="ko-KR" sz="2400" dirty="0" smtClean="0">
                <a:solidFill>
                  <a:srgbClr val="0000FF"/>
                </a:solidFill>
                <a:ea typeface="굴림" charset="-127"/>
              </a:rPr>
              <a:t>2 </a:t>
            </a:r>
            <a:r>
              <a:rPr lang="en-US" altLang="ko-KR" sz="2400" dirty="0" smtClean="0">
                <a:solidFill>
                  <a:srgbClr val="0000FF"/>
                </a:solidFill>
                <a:ea typeface="굴림" charset="-127"/>
              </a:rPr>
              <a:t>MHz channel : </a:t>
            </a:r>
          </a:p>
          <a:p>
            <a:pPr lvl="1">
              <a:lnSpc>
                <a:spcPct val="90000"/>
              </a:lnSpc>
            </a:pPr>
            <a:r>
              <a:rPr lang="en-US" altLang="ko-KR" sz="2000" dirty="0" smtClean="0">
                <a:ea typeface="굴림" charset="-127"/>
              </a:rPr>
              <a:t>3 channels</a:t>
            </a:r>
          </a:p>
          <a:p>
            <a:pPr lvl="1">
              <a:lnSpc>
                <a:spcPct val="90000"/>
              </a:lnSpc>
              <a:buFont typeface="Arial" charset="0"/>
              <a:buChar char="−"/>
            </a:pPr>
            <a:r>
              <a:rPr kumimoji="1" lang="en-US" altLang="ko-KR" sz="2000" dirty="0" smtClean="0">
                <a:ea typeface="굴림" charset="-127"/>
              </a:rPr>
              <a:t>Fc = 918.1 + (</a:t>
            </a:r>
            <a:r>
              <a:rPr kumimoji="1" lang="en-US" altLang="ko-KR" sz="2000" i="1" dirty="0" smtClean="0">
                <a:ea typeface="굴림" charset="-127"/>
              </a:rPr>
              <a:t>n</a:t>
            </a:r>
            <a:r>
              <a:rPr kumimoji="1" lang="en-US" altLang="ko-KR" sz="2000" dirty="0" smtClean="0">
                <a:ea typeface="굴림" charset="-127"/>
              </a:rPr>
              <a:t>-1) x 2MHz, </a:t>
            </a:r>
            <a:r>
              <a:rPr kumimoji="1" lang="en-US" altLang="ko-KR" sz="2000" i="1" dirty="0" smtClean="0">
                <a:ea typeface="굴림" charset="-127"/>
              </a:rPr>
              <a:t>n</a:t>
            </a:r>
            <a:r>
              <a:rPr kumimoji="1" lang="en-US" altLang="ko-KR" sz="2000" dirty="0" smtClean="0">
                <a:ea typeface="굴림" charset="-127"/>
              </a:rPr>
              <a:t>= </a:t>
            </a:r>
            <a:r>
              <a:rPr lang="en-US" altLang="ko-KR" sz="2000" dirty="0" smtClean="0">
                <a:ea typeface="굴림" charset="-127"/>
              </a:rPr>
              <a:t>1,2,3</a:t>
            </a:r>
          </a:p>
          <a:p>
            <a:pPr marL="857250" lvl="2" indent="0">
              <a:lnSpc>
                <a:spcPct val="90000"/>
              </a:lnSpc>
              <a:buFontTx/>
              <a:buNone/>
            </a:pPr>
            <a:r>
              <a:rPr lang="en-US" altLang="ko-KR" sz="1800" i="1" dirty="0" smtClean="0">
                <a:ea typeface="굴림" charset="-127"/>
              </a:rPr>
              <a:t>n</a:t>
            </a:r>
            <a:r>
              <a:rPr lang="en-US" altLang="ko-KR" sz="1800" dirty="0" smtClean="0">
                <a:ea typeface="굴림" charset="-127"/>
              </a:rPr>
              <a:t> : channel number</a:t>
            </a:r>
          </a:p>
          <a:p>
            <a:pPr lvl="1">
              <a:lnSpc>
                <a:spcPct val="90000"/>
              </a:lnSpc>
              <a:buFont typeface="Arial" charset="0"/>
              <a:buChar char="−"/>
            </a:pPr>
            <a:endParaRPr lang="en-US" altLang="ko-KR" sz="900" dirty="0" smtClean="0">
              <a:solidFill>
                <a:srgbClr val="0000FF"/>
              </a:solidFill>
              <a:ea typeface="굴림" charset="-127"/>
            </a:endParaRPr>
          </a:p>
        </p:txBody>
      </p:sp>
      <p:pic>
        <p:nvPicPr>
          <p:cNvPr id="717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3135858"/>
            <a:ext cx="5976937" cy="216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4" name="Rectangle 3"/>
          <p:cNvSpPr txBox="1">
            <a:spLocks noChangeArrowheads="1"/>
          </p:cNvSpPr>
          <p:nvPr/>
        </p:nvSpPr>
        <p:spPr bwMode="auto">
          <a:xfrm>
            <a:off x="1619250" y="5589588"/>
            <a:ext cx="7192963"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buFontTx/>
              <a:buChar char="•"/>
            </a:pPr>
            <a:r>
              <a:rPr lang="en-US" altLang="ko-KR" sz="1600">
                <a:latin typeface="Arial" charset="0"/>
                <a:ea typeface="굴림" charset="-127"/>
              </a:rPr>
              <a:t>TTA(Telecommunications Technology Associations)</a:t>
            </a:r>
            <a:endParaRPr lang="en-US" altLang="ko-KR" sz="1600">
              <a:solidFill>
                <a:srgbClr val="0000FF"/>
              </a:solidFill>
              <a:latin typeface="Arial" charset="0"/>
              <a:ea typeface="굴림" charset="-127"/>
            </a:endParaRPr>
          </a:p>
          <a:p>
            <a:pPr lvl="1">
              <a:spcBef>
                <a:spcPct val="20000"/>
              </a:spcBef>
              <a:buFontTx/>
              <a:buChar char="–"/>
            </a:pPr>
            <a:r>
              <a:rPr lang="en-US" altLang="ko-KR" sz="1400">
                <a:latin typeface="Arial" charset="0"/>
                <a:ea typeface="굴림" charset="-127"/>
              </a:rPr>
              <a:t>900 MHz Physical Layer (PHY) Specification for Low-Rate Wireless Personal Area Networks (LR-WPANs)</a:t>
            </a:r>
            <a:endParaRPr lang="ko-KR" altLang="en-US" sz="1400">
              <a:latin typeface="Arial" charset="0"/>
              <a:ea typeface="굴림" charset="-127"/>
            </a:endParaRPr>
          </a:p>
          <a:p>
            <a:pPr lvl="1">
              <a:spcBef>
                <a:spcPct val="20000"/>
              </a:spcBef>
              <a:buFontTx/>
              <a:buChar char="–"/>
            </a:pPr>
            <a:endParaRPr lang="en-US" altLang="ko-KR" sz="2000">
              <a:latin typeface="Arial" charset="0"/>
              <a:ea typeface="굴림" charset="-127"/>
            </a:endParaRPr>
          </a:p>
        </p:txBody>
      </p:sp>
      <p:sp>
        <p:nvSpPr>
          <p:cNvPr id="7" name="모서리가 둥근 직사각형 6"/>
          <p:cNvSpPr/>
          <p:nvPr/>
        </p:nvSpPr>
        <p:spPr bwMode="auto">
          <a:xfrm>
            <a:off x="539552" y="1340768"/>
            <a:ext cx="7560840" cy="45719"/>
          </a:xfrm>
          <a:prstGeom prst="roundRect">
            <a:avLst/>
          </a:prstGeom>
          <a:solidFill>
            <a:srgbClr val="66FF33"/>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33518E2D-7C3D-4C46-B165-06686609A05B}" type="slidenum">
              <a:rPr lang="en-US" altLang="ko-KR" smtClean="0"/>
              <a:pPr/>
              <a:t>7</a:t>
            </a:fld>
            <a:endParaRPr lang="en-US" altLang="ko-KR" smtClean="0"/>
          </a:p>
        </p:txBody>
      </p:sp>
      <p:sp>
        <p:nvSpPr>
          <p:cNvPr id="8195" name="내용 개체 틀 2"/>
          <p:cNvSpPr>
            <a:spLocks noGrp="1"/>
          </p:cNvSpPr>
          <p:nvPr>
            <p:ph idx="4294967295"/>
          </p:nvPr>
        </p:nvSpPr>
        <p:spPr>
          <a:xfrm>
            <a:off x="685800" y="2060575"/>
            <a:ext cx="7989888" cy="4297363"/>
          </a:xfrm>
        </p:spPr>
        <p:txBody>
          <a:bodyPr/>
          <a:lstStyle/>
          <a:p>
            <a:pPr algn="ctr">
              <a:buFontTx/>
              <a:buNone/>
            </a:pPr>
            <a:r>
              <a:rPr lang="en-US" altLang="ko-KR" smtClean="0">
                <a:ea typeface="굴림" charset="-127"/>
              </a:rPr>
              <a:t>Thank you very much for your attention.</a:t>
            </a:r>
          </a:p>
          <a:p>
            <a:pPr algn="ctr">
              <a:buFontTx/>
              <a:buNone/>
            </a:pPr>
            <a:endParaRPr lang="en-US" altLang="ko-KR" smtClean="0">
              <a:ea typeface="굴림" charset="-127"/>
            </a:endParaRPr>
          </a:p>
          <a:p>
            <a:pPr algn="ctr">
              <a:buFontTx/>
              <a:buNone/>
            </a:pPr>
            <a:r>
              <a:rPr lang="en-US" altLang="ko-KR" smtClean="0">
                <a:ea typeface="굴림" charset="-127"/>
              </a:rPr>
              <a:t>Any Questions?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2742</TotalTime>
  <Words>349</Words>
  <Application>Microsoft Office PowerPoint</Application>
  <PresentationFormat>화면 슬라이드 쇼(4:3)</PresentationFormat>
  <Paragraphs>76</Paragraphs>
  <Slides>7</Slides>
  <Notes>6</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7</vt:i4>
      </vt:variant>
    </vt:vector>
  </HeadingPairs>
  <TitlesOfParts>
    <vt:vector size="11" baseType="lpstr">
      <vt:lpstr>Times New Roman</vt:lpstr>
      <vt:lpstr>Arial</vt:lpstr>
      <vt:lpstr>굴림</vt:lpstr>
      <vt:lpstr>IEEE-P802_15</vt:lpstr>
      <vt:lpstr>PowerPoint 프레젠테이션</vt:lpstr>
      <vt:lpstr>Korean Regulation for 917 MHz</vt:lpstr>
      <vt:lpstr>Regulation</vt:lpstr>
      <vt:lpstr>Regulation</vt:lpstr>
      <vt:lpstr>Local standard</vt:lpstr>
      <vt:lpstr>Local standard</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enhancements for low latency</dc:title>
  <dc:subject>IEEE 802.15 &lt;4e scope&gt;</dc:subject>
  <dc:creator>Seong-Soon Joo</dc:creator>
  <cp:keywords/>
  <dc:description>&lt;15-07-09xx-00-004e&gt;</dc:description>
  <cp:lastModifiedBy>User</cp:lastModifiedBy>
  <cp:revision>132</cp:revision>
  <cp:lastPrinted>1998-02-10T13:28:06Z</cp:lastPrinted>
  <dcterms:created xsi:type="dcterms:W3CDTF">2007-11-11T16:49:01Z</dcterms:created>
  <dcterms:modified xsi:type="dcterms:W3CDTF">2012-03-12T10:43:36Z</dcterms:modified>
</cp:coreProperties>
</file>