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71" r:id="rId2"/>
    <p:sldId id="256" r:id="rId3"/>
    <p:sldId id="257" r:id="rId4"/>
    <p:sldId id="258" r:id="rId5"/>
    <p:sldId id="259" r:id="rId6"/>
    <p:sldId id="260" r:id="rId7"/>
    <p:sldId id="261" r:id="rId8"/>
    <p:sldId id="262" r:id="rId9"/>
    <p:sldId id="263" r:id="rId10"/>
    <p:sldId id="264" r:id="rId11"/>
    <p:sldId id="270" r:id="rId12"/>
    <p:sldId id="265" r:id="rId13"/>
    <p:sldId id="266" r:id="rId14"/>
    <p:sldId id="267" r:id="rId15"/>
    <p:sldId id="268"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5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5" Type="http://schemas.openxmlformats.org/officeDocument/2006/relationships/image" Target="../media/image12.wmf"/><Relationship Id="rId4"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24A405-6268-4B1A-B5F1-E5C380562DF1}" type="datetimeFigureOut">
              <a:rPr lang="en-US" smtClean="0"/>
              <a:t>3/5/2012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C31DB9-BD7D-46C6-ACD9-493D324B5A7D}"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a:xfrm>
            <a:off x="6248400" y="0"/>
            <a:ext cx="2895600" cy="365125"/>
          </a:xfrm>
        </p:spPr>
        <p:txBody>
          <a:bodyPr/>
          <a:lstStyle/>
          <a:p>
            <a:r>
              <a:rPr lang="en-US" smtClean="0"/>
              <a:t>IEEE 15-12-0112-00-004m Link Budget</a:t>
            </a:r>
            <a:endParaRPr lang="en-US" dirty="0"/>
          </a:p>
        </p:txBody>
      </p:sp>
      <p:sp>
        <p:nvSpPr>
          <p:cNvPr id="6" name="Slide Number Placeholder 5"/>
          <p:cNvSpPr>
            <a:spLocks noGrp="1"/>
          </p:cNvSpPr>
          <p:nvPr>
            <p:ph type="sldNum" sz="quarter" idx="12"/>
          </p:nvPr>
        </p:nvSpPr>
        <p:spPr/>
        <p:txBody>
          <a:bodyPr/>
          <a:lstStyle/>
          <a:p>
            <a:fld id="{2930D82B-9759-489B-9ADC-C15D0623856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IEEE 15-12-0112-00-004m Link Budget</a:t>
            </a:r>
            <a:endParaRPr lang="en-US"/>
          </a:p>
        </p:txBody>
      </p:sp>
      <p:sp>
        <p:nvSpPr>
          <p:cNvPr id="6" name="Slide Number Placeholder 5"/>
          <p:cNvSpPr>
            <a:spLocks noGrp="1"/>
          </p:cNvSpPr>
          <p:nvPr>
            <p:ph type="sldNum" sz="quarter" idx="12"/>
          </p:nvPr>
        </p:nvSpPr>
        <p:spPr/>
        <p:txBody>
          <a:bodyPr/>
          <a:lstStyle/>
          <a:p>
            <a:fld id="{2930D82B-9759-489B-9ADC-C15D0623856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IEEE 15-12-0112-00-004m Link Budget</a:t>
            </a:r>
            <a:endParaRPr lang="en-US"/>
          </a:p>
        </p:txBody>
      </p:sp>
      <p:sp>
        <p:nvSpPr>
          <p:cNvPr id="6" name="Slide Number Placeholder 5"/>
          <p:cNvSpPr>
            <a:spLocks noGrp="1"/>
          </p:cNvSpPr>
          <p:nvPr>
            <p:ph type="sldNum" sz="quarter" idx="12"/>
          </p:nvPr>
        </p:nvSpPr>
        <p:spPr/>
        <p:txBody>
          <a:bodyPr/>
          <a:lstStyle/>
          <a:p>
            <a:fld id="{2930D82B-9759-489B-9ADC-C15D0623856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smtClean="0"/>
              <a:t>Click to edit Master title style</a:t>
            </a:r>
            <a:endParaRPr lang="en-US"/>
          </a:p>
        </p:txBody>
      </p:sp>
      <p:sp>
        <p:nvSpPr>
          <p:cNvPr id="3" name="Content Placeholder 2"/>
          <p:cNvSpPr>
            <a:spLocks noGrp="1"/>
          </p:cNvSpPr>
          <p:nvPr>
            <p:ph idx="1"/>
          </p:nvPr>
        </p:nvSpPr>
        <p:spPr>
          <a:xfrm>
            <a:off x="152400" y="838200"/>
            <a:ext cx="8839200" cy="5410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a:xfrm>
            <a:off x="6248400" y="0"/>
            <a:ext cx="2895600" cy="365125"/>
          </a:xfrm>
        </p:spPr>
        <p:txBody>
          <a:bodyPr/>
          <a:lstStyle/>
          <a:p>
            <a:r>
              <a:rPr lang="en-US" smtClean="0"/>
              <a:t>IEEE 15-12-0112-00-004m Link Budget</a:t>
            </a:r>
            <a:endParaRPr lang="en-US" dirty="0"/>
          </a:p>
        </p:txBody>
      </p:sp>
      <p:sp>
        <p:nvSpPr>
          <p:cNvPr id="6" name="Slide Number Placeholder 5"/>
          <p:cNvSpPr>
            <a:spLocks noGrp="1"/>
          </p:cNvSpPr>
          <p:nvPr>
            <p:ph type="sldNum" sz="quarter" idx="12"/>
          </p:nvPr>
        </p:nvSpPr>
        <p:spPr/>
        <p:txBody>
          <a:bodyPr/>
          <a:lstStyle/>
          <a:p>
            <a:fld id="{2930D82B-9759-489B-9ADC-C15D0623856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IEEE 15-12-0112-00-004m Link Budget</a:t>
            </a:r>
            <a:endParaRPr lang="en-US"/>
          </a:p>
        </p:txBody>
      </p:sp>
      <p:sp>
        <p:nvSpPr>
          <p:cNvPr id="6" name="Slide Number Placeholder 5"/>
          <p:cNvSpPr>
            <a:spLocks noGrp="1"/>
          </p:cNvSpPr>
          <p:nvPr>
            <p:ph type="sldNum" sz="quarter" idx="12"/>
          </p:nvPr>
        </p:nvSpPr>
        <p:spPr/>
        <p:txBody>
          <a:bodyPr/>
          <a:lstStyle/>
          <a:p>
            <a:fld id="{2930D82B-9759-489B-9ADC-C15D0623856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IEEE 15-12-0112-00-004m Link Budget</a:t>
            </a:r>
            <a:endParaRPr lang="en-US"/>
          </a:p>
        </p:txBody>
      </p:sp>
      <p:sp>
        <p:nvSpPr>
          <p:cNvPr id="7" name="Slide Number Placeholder 6"/>
          <p:cNvSpPr>
            <a:spLocks noGrp="1"/>
          </p:cNvSpPr>
          <p:nvPr>
            <p:ph type="sldNum" sz="quarter" idx="12"/>
          </p:nvPr>
        </p:nvSpPr>
        <p:spPr/>
        <p:txBody>
          <a:bodyPr/>
          <a:lstStyle/>
          <a:p>
            <a:fld id="{2930D82B-9759-489B-9ADC-C15D0623856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IEEE 15-12-0112-00-004m Link Budget</a:t>
            </a:r>
            <a:endParaRPr lang="en-US"/>
          </a:p>
        </p:txBody>
      </p:sp>
      <p:sp>
        <p:nvSpPr>
          <p:cNvPr id="9" name="Slide Number Placeholder 8"/>
          <p:cNvSpPr>
            <a:spLocks noGrp="1"/>
          </p:cNvSpPr>
          <p:nvPr>
            <p:ph type="sldNum" sz="quarter" idx="12"/>
          </p:nvPr>
        </p:nvSpPr>
        <p:spPr/>
        <p:txBody>
          <a:bodyPr/>
          <a:lstStyle/>
          <a:p>
            <a:fld id="{2930D82B-9759-489B-9ADC-C15D0623856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a:xfrm>
            <a:off x="6248400" y="0"/>
            <a:ext cx="2895600" cy="365125"/>
          </a:xfrm>
        </p:spPr>
        <p:txBody>
          <a:bodyPr/>
          <a:lstStyle/>
          <a:p>
            <a:r>
              <a:rPr lang="en-US" smtClean="0"/>
              <a:t>IEEE 15-12-0112-00-004m Link Budget</a:t>
            </a:r>
            <a:endParaRPr lang="en-US"/>
          </a:p>
        </p:txBody>
      </p:sp>
      <p:sp>
        <p:nvSpPr>
          <p:cNvPr id="5" name="Slide Number Placeholder 4"/>
          <p:cNvSpPr>
            <a:spLocks noGrp="1"/>
          </p:cNvSpPr>
          <p:nvPr>
            <p:ph type="sldNum" sz="quarter" idx="12"/>
          </p:nvPr>
        </p:nvSpPr>
        <p:spPr/>
        <p:txBody>
          <a:bodyPr/>
          <a:lstStyle/>
          <a:p>
            <a:fld id="{2930D82B-9759-489B-9ADC-C15D0623856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4800600" y="0"/>
            <a:ext cx="4343400" cy="304800"/>
          </a:xfrm>
        </p:spPr>
        <p:txBody>
          <a:bodyPr/>
          <a:lstStyle/>
          <a:p>
            <a:r>
              <a:rPr lang="en-US" smtClean="0"/>
              <a:t>IEEE 15-12-0112-00-004m Link Budget</a:t>
            </a:r>
            <a:endParaRPr lang="en-US" dirty="0"/>
          </a:p>
        </p:txBody>
      </p:sp>
      <p:sp>
        <p:nvSpPr>
          <p:cNvPr id="4" name="Slide Number Placeholder 3"/>
          <p:cNvSpPr>
            <a:spLocks noGrp="1"/>
          </p:cNvSpPr>
          <p:nvPr>
            <p:ph type="sldNum" sz="quarter" idx="12"/>
          </p:nvPr>
        </p:nvSpPr>
        <p:spPr>
          <a:xfrm>
            <a:off x="7620000" y="6492875"/>
            <a:ext cx="1524000" cy="365125"/>
          </a:xfrm>
        </p:spPr>
        <p:txBody>
          <a:bodyPr/>
          <a:lstStyle/>
          <a:p>
            <a:fld id="{2930D82B-9759-489B-9ADC-C15D0623856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IEEE 15-12-0112-00-004m Link Budget</a:t>
            </a:r>
            <a:endParaRPr lang="en-US"/>
          </a:p>
        </p:txBody>
      </p:sp>
      <p:sp>
        <p:nvSpPr>
          <p:cNvPr id="7" name="Slide Number Placeholder 6"/>
          <p:cNvSpPr>
            <a:spLocks noGrp="1"/>
          </p:cNvSpPr>
          <p:nvPr>
            <p:ph type="sldNum" sz="quarter" idx="12"/>
          </p:nvPr>
        </p:nvSpPr>
        <p:spPr/>
        <p:txBody>
          <a:bodyPr/>
          <a:lstStyle/>
          <a:p>
            <a:fld id="{2930D82B-9759-489B-9ADC-C15D0623856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IEEE 15-12-0112-00-004m Link Budget</a:t>
            </a:r>
            <a:endParaRPr lang="en-US"/>
          </a:p>
        </p:txBody>
      </p:sp>
      <p:sp>
        <p:nvSpPr>
          <p:cNvPr id="7" name="Slide Number Placeholder 6"/>
          <p:cNvSpPr>
            <a:spLocks noGrp="1"/>
          </p:cNvSpPr>
          <p:nvPr>
            <p:ph type="sldNum" sz="quarter" idx="12"/>
          </p:nvPr>
        </p:nvSpPr>
        <p:spPr/>
        <p:txBody>
          <a:bodyPr/>
          <a:lstStyle/>
          <a:p>
            <a:fld id="{2930D82B-9759-489B-9ADC-C15D0623856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IEEE 15-12-0112-00-004m Link Budget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30D82B-9759-489B-9ADC-C15D0623856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6.bin"/><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9.bin"/><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304800" y="53340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	</a:t>
            </a:r>
            <a:r>
              <a:rPr lang="en-US" dirty="0" smtClean="0"/>
              <a:t>Link </a:t>
            </a:r>
            <a:r>
              <a:rPr lang="en-US" dirty="0" smtClean="0"/>
              <a:t>Budget </a:t>
            </a:r>
            <a:r>
              <a:rPr lang="en-US" dirty="0" smtClean="0"/>
              <a:t>for </a:t>
            </a:r>
            <a:r>
              <a:rPr lang="en-US" dirty="0" smtClean="0"/>
              <a:t>802.15.4m</a:t>
            </a:r>
            <a:endParaRPr lang="en-US" sz="1800" dirty="0"/>
          </a:p>
          <a:p>
            <a:pPr marL="914400" indent="-914400" eaLnBrk="0" hangingPunct="0">
              <a:spcBef>
                <a:spcPts val="600"/>
              </a:spcBef>
              <a:defRPr/>
            </a:pPr>
            <a:r>
              <a:rPr lang="en-US" sz="1800" b="1" dirty="0"/>
              <a:t>Date Submitted: </a:t>
            </a:r>
            <a:r>
              <a:rPr lang="en-US" sz="1800" b="1" dirty="0" smtClean="0"/>
              <a:t>	</a:t>
            </a:r>
            <a:r>
              <a:rPr lang="en-US" sz="1800" dirty="0" smtClean="0"/>
              <a:t>5 </a:t>
            </a:r>
            <a:r>
              <a:rPr lang="en-US" sz="1800" dirty="0" smtClean="0"/>
              <a:t>March 2012</a:t>
            </a:r>
            <a:endParaRPr lang="en-US" sz="1800" dirty="0"/>
          </a:p>
          <a:p>
            <a:pPr marL="914400" indent="-914400" eaLnBrk="0" hangingPunct="0">
              <a:spcBef>
                <a:spcPts val="600"/>
              </a:spcBef>
              <a:defRPr/>
            </a:pPr>
            <a:r>
              <a:rPr lang="en-US" sz="1800" b="1" dirty="0"/>
              <a:t>Source:</a:t>
            </a:r>
            <a:r>
              <a:rPr lang="en-US" sz="1800" dirty="0"/>
              <a:t> 	</a:t>
            </a:r>
            <a:r>
              <a:rPr lang="en-US" sz="1800" dirty="0" smtClean="0"/>
              <a:t>Eldad Zeira (InterDigital)</a:t>
            </a:r>
            <a:endParaRPr lang="en-US" sz="1800" dirty="0"/>
          </a:p>
          <a:p>
            <a:pPr marL="914400" indent="-914400" eaLnBrk="0" hangingPunct="0">
              <a:spcBef>
                <a:spcPts val="600"/>
              </a:spcBef>
              <a:defRPr/>
            </a:pPr>
            <a:r>
              <a:rPr lang="en-US" sz="1800" b="1" dirty="0"/>
              <a:t>Contact: </a:t>
            </a:r>
            <a:r>
              <a:rPr lang="en-US" sz="1800" b="1" dirty="0" smtClean="0"/>
              <a:t> </a:t>
            </a:r>
            <a:r>
              <a:rPr lang="en-US" sz="1800" dirty="0" smtClean="0"/>
              <a:t>Eldad Zeira (InterDigital)</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a:t>
            </a:r>
            <a:r>
              <a:rPr lang="en-US" sz="1800" b="1" dirty="0" smtClean="0"/>
              <a:t>E-Mail</a:t>
            </a:r>
            <a:r>
              <a:rPr lang="en-US" sz="1800" dirty="0"/>
              <a:t>: </a:t>
            </a:r>
            <a:r>
              <a:rPr lang="en-US" sz="1800" dirty="0" smtClean="0"/>
              <a:t>eldad.zeira@interdigital.com</a:t>
            </a:r>
            <a:endParaRPr lang="en-US" sz="1800" dirty="0"/>
          </a:p>
          <a:p>
            <a:pPr marL="914400" indent="-914400" eaLnBrk="0" hangingPunct="0">
              <a:spcBef>
                <a:spcPts val="600"/>
              </a:spcBef>
              <a:defRPr/>
            </a:pPr>
            <a:r>
              <a:rPr lang="en-US" sz="1800" b="1" dirty="0"/>
              <a:t>Re:</a:t>
            </a:r>
            <a:r>
              <a:rPr lang="en-US" sz="1800" dirty="0"/>
              <a:t> 	</a:t>
            </a:r>
            <a:r>
              <a:rPr lang="en-US" sz="1800" dirty="0" smtClean="0"/>
              <a:t> Technical Guidance Document</a:t>
            </a:r>
            <a:endParaRPr lang="en-US" sz="1800" dirty="0"/>
          </a:p>
          <a:p>
            <a:pPr marL="914400" indent="-914400" eaLnBrk="0" hangingPunct="0">
              <a:spcBef>
                <a:spcPts val="600"/>
              </a:spcBef>
              <a:defRPr/>
            </a:pPr>
            <a:r>
              <a:rPr lang="en-US" sz="1800" b="1" dirty="0"/>
              <a:t>Abstract</a:t>
            </a:r>
            <a:r>
              <a:rPr lang="en-US" sz="1800" dirty="0"/>
              <a:t>: </a:t>
            </a:r>
            <a:r>
              <a:rPr lang="en-US" sz="1800" dirty="0" smtClean="0"/>
              <a:t>Contribution discusses link budget relevant to 15.4m</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802.15.4m</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3" name="Footer Placeholder 2"/>
          <p:cNvSpPr>
            <a:spLocks noGrp="1"/>
          </p:cNvSpPr>
          <p:nvPr>
            <p:ph type="ftr" sz="quarter" idx="11"/>
          </p:nvPr>
        </p:nvSpPr>
        <p:spPr/>
        <p:txBody>
          <a:bodyPr/>
          <a:lstStyle/>
          <a:p>
            <a:r>
              <a:rPr lang="en-US" sz="1600" b="1" smtClean="0"/>
              <a:t>IEEE 15-12-0112-00-004m Link Budget</a:t>
            </a:r>
            <a:endParaRPr lang="en-US" sz="1600" b="1" dirty="0"/>
          </a:p>
        </p:txBody>
      </p:sp>
      <p:sp>
        <p:nvSpPr>
          <p:cNvPr id="5" name="Slide Number Placeholder 4"/>
          <p:cNvSpPr>
            <a:spLocks noGrp="1"/>
          </p:cNvSpPr>
          <p:nvPr>
            <p:ph type="sldNum" sz="quarter" idx="12"/>
          </p:nvPr>
        </p:nvSpPr>
        <p:spPr/>
        <p:txBody>
          <a:bodyPr/>
          <a:lstStyle/>
          <a:p>
            <a:fld id="{2930D82B-9759-489B-9ADC-C15D0623856E}"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Proposed text</a:t>
            </a:r>
            <a:endParaRPr lang="en-US" dirty="0"/>
          </a:p>
        </p:txBody>
      </p:sp>
      <p:sp>
        <p:nvSpPr>
          <p:cNvPr id="3" name="Content Placeholder 2"/>
          <p:cNvSpPr>
            <a:spLocks noGrp="1"/>
          </p:cNvSpPr>
          <p:nvPr>
            <p:ph idx="1"/>
          </p:nvPr>
        </p:nvSpPr>
        <p:spPr/>
        <p:txBody>
          <a:bodyPr/>
          <a:lstStyle/>
          <a:p>
            <a:r>
              <a:rPr lang="en-US" dirty="0" smtClean="0"/>
              <a:t>MAC and PHY enhancements to 802.15.4m should be considered in order to improve individual link data rates as well as areal capacity</a:t>
            </a:r>
          </a:p>
          <a:p>
            <a:endParaRPr lang="en-US" dirty="0"/>
          </a:p>
        </p:txBody>
      </p:sp>
      <p:sp>
        <p:nvSpPr>
          <p:cNvPr id="4" name="Footer Placeholder 3"/>
          <p:cNvSpPr>
            <a:spLocks noGrp="1"/>
          </p:cNvSpPr>
          <p:nvPr>
            <p:ph type="ftr" sz="quarter" idx="11"/>
          </p:nvPr>
        </p:nvSpPr>
        <p:spPr/>
        <p:txBody>
          <a:bodyPr/>
          <a:lstStyle/>
          <a:p>
            <a:r>
              <a:rPr lang="en-US" smtClean="0"/>
              <a:t>IEEE 15-12-0112-00-004m Link Budget</a:t>
            </a:r>
            <a:endParaRPr lang="en-US" dirty="0"/>
          </a:p>
        </p:txBody>
      </p:sp>
      <p:sp>
        <p:nvSpPr>
          <p:cNvPr id="5" name="Slide Number Placeholder 4"/>
          <p:cNvSpPr>
            <a:spLocks noGrp="1"/>
          </p:cNvSpPr>
          <p:nvPr>
            <p:ph type="sldNum" sz="quarter" idx="12"/>
          </p:nvPr>
        </p:nvSpPr>
        <p:spPr/>
        <p:txBody>
          <a:bodyPr/>
          <a:lstStyle/>
          <a:p>
            <a:fld id="{2930D82B-9759-489B-9ADC-C15D0623856E}"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References</a:t>
            </a:r>
            <a:endParaRPr lang="en-US" dirty="0"/>
          </a:p>
        </p:txBody>
      </p:sp>
      <p:sp>
        <p:nvSpPr>
          <p:cNvPr id="3" name="Content Placeholder 2"/>
          <p:cNvSpPr>
            <a:spLocks noGrp="1"/>
          </p:cNvSpPr>
          <p:nvPr>
            <p:ph idx="1"/>
          </p:nvPr>
        </p:nvSpPr>
        <p:spPr/>
        <p:txBody>
          <a:bodyPr/>
          <a:lstStyle/>
          <a:p>
            <a:pPr lvl="0"/>
            <a:r>
              <a:rPr lang="en-US" dirty="0" smtClean="0"/>
              <a:t>[1] </a:t>
            </a:r>
            <a:r>
              <a:rPr lang="en-GB" dirty="0" smtClean="0"/>
              <a:t>15-11-0684-6-004m-tg4m-technical-guiidance-document</a:t>
            </a:r>
            <a:endParaRPr lang="en-US" dirty="0" smtClean="0"/>
          </a:p>
          <a:p>
            <a:pPr lvl="0"/>
            <a:r>
              <a:rPr lang="en-GB" dirty="0" smtClean="0"/>
              <a:t>[2] ITU Recommendation, ITU-R P.1546-1</a:t>
            </a:r>
          </a:p>
          <a:p>
            <a:r>
              <a:rPr lang="en-US" dirty="0" smtClean="0"/>
              <a:t>[3] IEEE 802.15.4 document: 15-1-0061-00-004m </a:t>
            </a:r>
          </a:p>
          <a:p>
            <a:pPr>
              <a:buNone/>
            </a:pPr>
            <a:endParaRPr lang="en-US" dirty="0"/>
          </a:p>
        </p:txBody>
      </p:sp>
      <p:sp>
        <p:nvSpPr>
          <p:cNvPr id="4" name="Footer Placeholder 3"/>
          <p:cNvSpPr>
            <a:spLocks noGrp="1"/>
          </p:cNvSpPr>
          <p:nvPr>
            <p:ph type="ftr" sz="quarter" idx="11"/>
          </p:nvPr>
        </p:nvSpPr>
        <p:spPr/>
        <p:txBody>
          <a:bodyPr/>
          <a:lstStyle/>
          <a:p>
            <a:r>
              <a:rPr lang="en-US" smtClean="0"/>
              <a:t>IEEE 15-12-0112-00-004m Link Budget</a:t>
            </a:r>
            <a:endParaRPr lang="en-US" dirty="0"/>
          </a:p>
        </p:txBody>
      </p:sp>
      <p:sp>
        <p:nvSpPr>
          <p:cNvPr id="5" name="Slide Number Placeholder 4"/>
          <p:cNvSpPr>
            <a:spLocks noGrp="1"/>
          </p:cNvSpPr>
          <p:nvPr>
            <p:ph type="sldNum" sz="quarter" idx="12"/>
          </p:nvPr>
        </p:nvSpPr>
        <p:spPr/>
        <p:txBody>
          <a:bodyPr/>
          <a:lstStyle/>
          <a:p>
            <a:fld id="{2930D82B-9759-489B-9ADC-C15D0623856E}"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Appendix: Link Budget Analysis Details </a:t>
            </a:r>
            <a:endParaRPr lang="en-US" dirty="0"/>
          </a:p>
        </p:txBody>
      </p:sp>
      <p:sp>
        <p:nvSpPr>
          <p:cNvPr id="3" name="Footer Placeholder 2"/>
          <p:cNvSpPr>
            <a:spLocks noGrp="1"/>
          </p:cNvSpPr>
          <p:nvPr>
            <p:ph type="ftr" sz="quarter" idx="11"/>
          </p:nvPr>
        </p:nvSpPr>
        <p:spPr/>
        <p:txBody>
          <a:bodyPr/>
          <a:lstStyle/>
          <a:p>
            <a:r>
              <a:rPr lang="en-US" smtClean="0"/>
              <a:t>IEEE 15-12-0112-00-004m Link Budget</a:t>
            </a:r>
            <a:endParaRPr lang="en-US"/>
          </a:p>
        </p:txBody>
      </p:sp>
      <p:sp>
        <p:nvSpPr>
          <p:cNvPr id="5" name="Slide Number Placeholder 4"/>
          <p:cNvSpPr>
            <a:spLocks noGrp="1"/>
          </p:cNvSpPr>
          <p:nvPr>
            <p:ph type="sldNum" sz="quarter" idx="12"/>
          </p:nvPr>
        </p:nvSpPr>
        <p:spPr/>
        <p:txBody>
          <a:bodyPr/>
          <a:lstStyle/>
          <a:p>
            <a:fld id="{2930D82B-9759-489B-9ADC-C15D0623856E}"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Okumura – </a:t>
            </a:r>
            <a:r>
              <a:rPr lang="en-US" dirty="0" err="1" smtClean="0"/>
              <a:t>Hata</a:t>
            </a:r>
            <a:r>
              <a:rPr lang="en-US" dirty="0" smtClean="0"/>
              <a:t> Model</a:t>
            </a:r>
            <a:endParaRPr lang="en-US" dirty="0"/>
          </a:p>
        </p:txBody>
      </p:sp>
      <p:sp>
        <p:nvSpPr>
          <p:cNvPr id="3" name="Content Placeholder 2"/>
          <p:cNvSpPr>
            <a:spLocks noGrp="1"/>
          </p:cNvSpPr>
          <p:nvPr>
            <p:ph idx="1"/>
          </p:nvPr>
        </p:nvSpPr>
        <p:spPr/>
        <p:txBody>
          <a:bodyPr/>
          <a:lstStyle/>
          <a:p>
            <a:r>
              <a:rPr lang="en-US" dirty="0" smtClean="0"/>
              <a:t>(for d ≤ 20km [2])</a:t>
            </a:r>
          </a:p>
          <a:p>
            <a:pPr lvl="1">
              <a:buNone/>
            </a:pPr>
            <a:endParaRPr lang="en-US" dirty="0" smtClean="0"/>
          </a:p>
          <a:p>
            <a:pPr>
              <a:buNone/>
            </a:pPr>
            <a:r>
              <a:rPr lang="en-US" dirty="0" smtClean="0"/>
              <a:t>							   dB</a:t>
            </a:r>
            <a:endParaRPr lang="es-ES" sz="2200" dirty="0" smtClean="0"/>
          </a:p>
          <a:p>
            <a:pPr>
              <a:buNone/>
            </a:pPr>
            <a:r>
              <a:rPr lang="en-US" sz="2200" dirty="0" smtClean="0"/>
              <a:t>	</a:t>
            </a:r>
            <a:r>
              <a:rPr lang="en-US" sz="1900" dirty="0" smtClean="0"/>
              <a:t>where:</a:t>
            </a:r>
          </a:p>
          <a:p>
            <a:pPr lvl="1">
              <a:buFont typeface="Wingdings" pitchFamily="2" charset="2"/>
              <a:buChar char="Ø"/>
            </a:pPr>
            <a:r>
              <a:rPr lang="en-US" sz="1900" i="1" dirty="0" smtClean="0"/>
              <a:t>E</a:t>
            </a:r>
            <a:r>
              <a:rPr lang="en-US" sz="1900" dirty="0" smtClean="0"/>
              <a:t>: field strength (dB(</a:t>
            </a:r>
            <a:r>
              <a:rPr lang="el-GR" sz="1900" dirty="0" smtClean="0"/>
              <a:t>μ</a:t>
            </a:r>
            <a:r>
              <a:rPr lang="en-US" sz="1900" dirty="0" smtClean="0"/>
              <a:t>V/m)) for 1kW </a:t>
            </a:r>
            <a:r>
              <a:rPr lang="en-US" sz="1900" dirty="0" err="1" smtClean="0"/>
              <a:t>e.r.p</a:t>
            </a:r>
            <a:endParaRPr lang="en-US" sz="1900" dirty="0" smtClean="0"/>
          </a:p>
          <a:p>
            <a:pPr lvl="1">
              <a:buFont typeface="Wingdings" pitchFamily="2" charset="2"/>
              <a:buChar char="Ø"/>
            </a:pPr>
            <a:r>
              <a:rPr lang="en-US" sz="1900" i="1" dirty="0" smtClean="0"/>
              <a:t>f </a:t>
            </a:r>
            <a:r>
              <a:rPr lang="en-US" sz="1900" dirty="0" smtClean="0"/>
              <a:t>: frequency (MHz)</a:t>
            </a:r>
          </a:p>
          <a:p>
            <a:pPr lvl="1">
              <a:buFont typeface="Wingdings" pitchFamily="2" charset="2"/>
              <a:buChar char="Ø"/>
            </a:pPr>
            <a:r>
              <a:rPr lang="en-US" sz="1900" i="1" dirty="0" smtClean="0"/>
              <a:t>H</a:t>
            </a:r>
            <a:r>
              <a:rPr lang="en-US" sz="1900" i="1" baseline="-25000" dirty="0" smtClean="0"/>
              <a:t>1</a:t>
            </a:r>
            <a:r>
              <a:rPr lang="en-US" sz="1900" dirty="0" smtClean="0"/>
              <a:t>: base station effective antenna height above ground (m) in the range 20 to 200m</a:t>
            </a:r>
          </a:p>
          <a:p>
            <a:pPr lvl="1">
              <a:buFont typeface="Wingdings" pitchFamily="2" charset="2"/>
              <a:buChar char="Ø"/>
            </a:pPr>
            <a:r>
              <a:rPr lang="en-US" sz="1900" i="1" dirty="0" smtClean="0"/>
              <a:t>H</a:t>
            </a:r>
            <a:r>
              <a:rPr lang="en-US" sz="1900" i="1" baseline="-25000" dirty="0" smtClean="0"/>
              <a:t>2</a:t>
            </a:r>
            <a:r>
              <a:rPr lang="en-US" sz="1900" dirty="0" smtClean="0"/>
              <a:t>: mobile station antenna height above ground (m) in the range 1 to 10m</a:t>
            </a:r>
          </a:p>
          <a:p>
            <a:pPr lvl="1">
              <a:buFont typeface="Wingdings" pitchFamily="2" charset="2"/>
              <a:buChar char="Ø"/>
            </a:pPr>
            <a:r>
              <a:rPr lang="en-US" sz="1900" i="1" dirty="0" smtClean="0"/>
              <a:t>d</a:t>
            </a:r>
            <a:r>
              <a:rPr lang="en-US" sz="1900" dirty="0" smtClean="0"/>
              <a:t>: distance (km) </a:t>
            </a:r>
            <a:endParaRPr lang="en-US" dirty="0"/>
          </a:p>
        </p:txBody>
      </p:sp>
      <p:graphicFrame>
        <p:nvGraphicFramePr>
          <p:cNvPr id="1027" name="Object 3"/>
          <p:cNvGraphicFramePr>
            <a:graphicFrameLocks noChangeAspect="1"/>
          </p:cNvGraphicFramePr>
          <p:nvPr/>
        </p:nvGraphicFramePr>
        <p:xfrm>
          <a:off x="609599" y="1600200"/>
          <a:ext cx="7587043" cy="838200"/>
        </p:xfrm>
        <a:graphic>
          <a:graphicData uri="http://schemas.openxmlformats.org/presentationml/2006/ole">
            <p:oleObj spid="_x0000_s1027" name="Equation" r:id="rId3" imgW="2958840" imgH="457200" progId="Equation.3">
              <p:embed/>
            </p:oleObj>
          </a:graphicData>
        </a:graphic>
      </p:graphicFrame>
      <p:graphicFrame>
        <p:nvGraphicFramePr>
          <p:cNvPr id="1028" name="Object 4"/>
          <p:cNvGraphicFramePr>
            <a:graphicFrameLocks noChangeAspect="1"/>
          </p:cNvGraphicFramePr>
          <p:nvPr/>
        </p:nvGraphicFramePr>
        <p:xfrm>
          <a:off x="914400" y="5105400"/>
          <a:ext cx="5410200" cy="354515"/>
        </p:xfrm>
        <a:graphic>
          <a:graphicData uri="http://schemas.openxmlformats.org/presentationml/2006/ole">
            <p:oleObj spid="_x0000_s1028" name="Equation" r:id="rId4" imgW="4457520" imgH="291960" progId="Equation.3">
              <p:embed/>
            </p:oleObj>
          </a:graphicData>
        </a:graphic>
      </p:graphicFrame>
      <p:sp>
        <p:nvSpPr>
          <p:cNvPr id="6" name="Footer Placeholder 5"/>
          <p:cNvSpPr>
            <a:spLocks noGrp="1"/>
          </p:cNvSpPr>
          <p:nvPr>
            <p:ph type="ftr" sz="quarter" idx="11"/>
          </p:nvPr>
        </p:nvSpPr>
        <p:spPr/>
        <p:txBody>
          <a:bodyPr/>
          <a:lstStyle/>
          <a:p>
            <a:r>
              <a:rPr lang="en-US" smtClean="0"/>
              <a:t>IEEE 15-12-0112-00-004m Link Budget</a:t>
            </a:r>
            <a:endParaRPr lang="en-US" dirty="0"/>
          </a:p>
        </p:txBody>
      </p:sp>
      <p:sp>
        <p:nvSpPr>
          <p:cNvPr id="7" name="Slide Number Placeholder 6"/>
          <p:cNvSpPr>
            <a:spLocks noGrp="1"/>
          </p:cNvSpPr>
          <p:nvPr>
            <p:ph type="sldNum" sz="quarter" idx="12"/>
          </p:nvPr>
        </p:nvSpPr>
        <p:spPr/>
        <p:txBody>
          <a:bodyPr/>
          <a:lstStyle/>
          <a:p>
            <a:fld id="{2930D82B-9759-489B-9ADC-C15D0623856E}"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Path loss on TVWS Channels </a:t>
            </a:r>
            <a:endParaRPr lang="en-US" dirty="0"/>
          </a:p>
        </p:txBody>
      </p:sp>
      <p:sp>
        <p:nvSpPr>
          <p:cNvPr id="4" name="Rectangle 3"/>
          <p:cNvSpPr/>
          <p:nvPr/>
        </p:nvSpPr>
        <p:spPr>
          <a:xfrm>
            <a:off x="685800" y="762000"/>
            <a:ext cx="7696200" cy="1815882"/>
          </a:xfrm>
          <a:prstGeom prst="rect">
            <a:avLst/>
          </a:prstGeom>
        </p:spPr>
        <p:txBody>
          <a:bodyPr wrap="square">
            <a:spAutoFit/>
          </a:bodyPr>
          <a:lstStyle/>
          <a:p>
            <a:r>
              <a:rPr lang="en-US" sz="2000" dirty="0" smtClean="0">
                <a:latin typeface="Arial Narrow" pitchFamily="34" charset="0"/>
              </a:rPr>
              <a:t>The basic transmission loss equivalent to a given field strength is given by[2]:  </a:t>
            </a:r>
          </a:p>
          <a:p>
            <a:r>
              <a:rPr lang="da-DK" sz="2000" dirty="0" smtClean="0">
                <a:latin typeface="Arial Narrow" pitchFamily="34" charset="0"/>
              </a:rPr>
              <a:t>Lb =139.3−E+20log10(f) dB</a:t>
            </a:r>
          </a:p>
          <a:p>
            <a:r>
              <a:rPr lang="en-US" dirty="0" smtClean="0">
                <a:latin typeface="Arial Narrow" pitchFamily="34" charset="0"/>
              </a:rPr>
              <a:t>where:</a:t>
            </a:r>
          </a:p>
          <a:p>
            <a:pPr>
              <a:buClr>
                <a:srgbClr val="0070C0"/>
              </a:buClr>
              <a:buFont typeface="Wingdings" pitchFamily="2" charset="2"/>
              <a:buChar char="Ø"/>
            </a:pPr>
            <a:r>
              <a:rPr lang="en-US" dirty="0" smtClean="0">
                <a:latin typeface="Arial Narrow" pitchFamily="34" charset="0"/>
              </a:rPr>
              <a:t>Lb : basic transmission loss (dB)</a:t>
            </a:r>
          </a:p>
          <a:p>
            <a:pPr>
              <a:buClr>
                <a:srgbClr val="0070C0"/>
              </a:buClr>
              <a:buFont typeface="Wingdings" pitchFamily="2" charset="2"/>
              <a:buChar char="Ø"/>
            </a:pPr>
            <a:r>
              <a:rPr lang="en-US" dirty="0" smtClean="0">
                <a:latin typeface="Arial Narrow" pitchFamily="34" charset="0"/>
              </a:rPr>
              <a:t>E : field strength (dB(</a:t>
            </a:r>
            <a:r>
              <a:rPr lang="en-US" dirty="0" err="1" smtClean="0">
                <a:latin typeface="Arial Narrow" pitchFamily="34" charset="0"/>
              </a:rPr>
              <a:t>μV</a:t>
            </a:r>
            <a:r>
              <a:rPr lang="en-US" dirty="0" smtClean="0">
                <a:latin typeface="Arial Narrow" pitchFamily="34" charset="0"/>
              </a:rPr>
              <a:t>/m)) for 1 kW </a:t>
            </a:r>
            <a:r>
              <a:rPr lang="en-US" dirty="0" err="1" smtClean="0">
                <a:latin typeface="Arial Narrow" pitchFamily="34" charset="0"/>
              </a:rPr>
              <a:t>e.r.p</a:t>
            </a:r>
            <a:r>
              <a:rPr lang="en-US" dirty="0" smtClean="0">
                <a:latin typeface="Arial Narrow" pitchFamily="34" charset="0"/>
              </a:rPr>
              <a:t>.</a:t>
            </a:r>
          </a:p>
          <a:p>
            <a:pPr>
              <a:buClr>
                <a:srgbClr val="0070C0"/>
              </a:buClr>
              <a:buFont typeface="Wingdings" pitchFamily="2" charset="2"/>
              <a:buChar char="Ø"/>
            </a:pPr>
            <a:r>
              <a:rPr lang="en-US" dirty="0" smtClean="0">
                <a:latin typeface="Arial Narrow" pitchFamily="34" charset="0"/>
              </a:rPr>
              <a:t>f : frequency (MHz).</a:t>
            </a:r>
            <a:endParaRPr lang="en-US" dirty="0">
              <a:latin typeface="Arial Narrow" pitchFamily="34" charset="0"/>
            </a:endParaRPr>
          </a:p>
        </p:txBody>
      </p:sp>
      <p:sp>
        <p:nvSpPr>
          <p:cNvPr id="6" name="TextBox 5"/>
          <p:cNvSpPr txBox="1"/>
          <p:nvPr/>
        </p:nvSpPr>
        <p:spPr>
          <a:xfrm>
            <a:off x="1295400" y="2438400"/>
            <a:ext cx="7086600" cy="584775"/>
          </a:xfrm>
          <a:prstGeom prst="rect">
            <a:avLst/>
          </a:prstGeom>
          <a:noFill/>
        </p:spPr>
        <p:txBody>
          <a:bodyPr wrap="square" rtlCol="0">
            <a:spAutoFit/>
          </a:bodyPr>
          <a:lstStyle/>
          <a:p>
            <a:pPr algn="ctr"/>
            <a:r>
              <a:rPr lang="en-US" sz="1600" b="1" dirty="0" smtClean="0">
                <a:latin typeface="Arial Narrow" pitchFamily="34" charset="0"/>
              </a:rPr>
              <a:t>Field Strength &amp; Transmission Loss (dB) vs. Distances</a:t>
            </a:r>
          </a:p>
          <a:p>
            <a:pPr algn="ctr"/>
            <a:r>
              <a:rPr lang="en-US" sz="1600" b="1" dirty="0" smtClean="0">
                <a:latin typeface="Arial Narrow" pitchFamily="34" charset="0"/>
              </a:rPr>
              <a:t>(Base station antenna height: 30m, user terminal antenna height is 1.5m)</a:t>
            </a:r>
            <a:endParaRPr lang="en-US" sz="2000" b="1" dirty="0">
              <a:latin typeface="Arial Narrow" pitchFamily="34" charset="0"/>
            </a:endParaRPr>
          </a:p>
        </p:txBody>
      </p:sp>
      <p:graphicFrame>
        <p:nvGraphicFramePr>
          <p:cNvPr id="7" name="Content Placeholder 4"/>
          <p:cNvGraphicFramePr>
            <a:graphicFrameLocks/>
          </p:cNvGraphicFramePr>
          <p:nvPr/>
        </p:nvGraphicFramePr>
        <p:xfrm>
          <a:off x="914400" y="3276600"/>
          <a:ext cx="7238999" cy="2590801"/>
        </p:xfrm>
        <a:graphic>
          <a:graphicData uri="http://schemas.openxmlformats.org/drawingml/2006/table">
            <a:tbl>
              <a:tblPr firstRow="1" bandRow="1">
                <a:tableStyleId>{5C22544A-7EE6-4342-B048-85BDC9FD1C3A}</a:tableStyleId>
              </a:tblPr>
              <a:tblGrid>
                <a:gridCol w="1089742"/>
                <a:gridCol w="1478935"/>
                <a:gridCol w="1533421"/>
                <a:gridCol w="1528232"/>
                <a:gridCol w="1608669"/>
              </a:tblGrid>
              <a:tr h="802093">
                <a:tc>
                  <a:txBody>
                    <a:bodyPr/>
                    <a:lstStyle/>
                    <a:p>
                      <a:r>
                        <a:rPr lang="en-US" sz="1400" b="1" dirty="0" smtClean="0"/>
                        <a:t>Frequency (MHz)</a:t>
                      </a:r>
                      <a:endParaRPr lang="en-US" sz="1400" b="1" dirty="0"/>
                    </a:p>
                  </a:txBody>
                  <a:tcPr/>
                </a:tc>
                <a:tc>
                  <a:txBody>
                    <a:bodyPr/>
                    <a:lstStyle/>
                    <a:p>
                      <a:r>
                        <a:rPr lang="en-US" sz="1400" baseline="0" dirty="0" smtClean="0"/>
                        <a:t>Field Strength </a:t>
                      </a:r>
                      <a:r>
                        <a:rPr lang="en-US" sz="1400" b="1" dirty="0" smtClean="0">
                          <a:latin typeface="Arial Narrow" pitchFamily="34" charset="0"/>
                        </a:rPr>
                        <a:t>(dB </a:t>
                      </a:r>
                      <a:r>
                        <a:rPr lang="el-GR" sz="1400" b="1" dirty="0" smtClean="0">
                          <a:latin typeface="Arial Narrow" pitchFamily="34" charset="0"/>
                        </a:rPr>
                        <a:t>μ</a:t>
                      </a:r>
                      <a:r>
                        <a:rPr lang="en-US" sz="1400" b="1" dirty="0" smtClean="0">
                          <a:latin typeface="Arial Narrow" pitchFamily="34" charset="0"/>
                        </a:rPr>
                        <a:t>v/m) </a:t>
                      </a:r>
                      <a:r>
                        <a:rPr lang="en-US" sz="1400" baseline="0" dirty="0" smtClean="0"/>
                        <a:t>@ 1km</a:t>
                      </a:r>
                      <a:endParaRPr lang="en-US" sz="1400" dirty="0"/>
                    </a:p>
                  </a:txBody>
                  <a:tcPr/>
                </a:tc>
                <a:tc>
                  <a:txBody>
                    <a:bodyPr/>
                    <a:lstStyle/>
                    <a:p>
                      <a:r>
                        <a:rPr lang="en-US" sz="1400" b="1" dirty="0" smtClean="0"/>
                        <a:t>Transmission Loss (dB) </a:t>
                      </a:r>
                      <a:r>
                        <a:rPr lang="en-US" sz="1400" b="1" baseline="0" dirty="0" smtClean="0"/>
                        <a:t>@</a:t>
                      </a:r>
                      <a:r>
                        <a:rPr lang="en-US" sz="1400" b="1" dirty="0" smtClean="0"/>
                        <a:t> 1km</a:t>
                      </a:r>
                      <a:endParaRPr lang="en-US" sz="1400" b="1" dirty="0"/>
                    </a:p>
                  </a:txBody>
                  <a:tcPr/>
                </a:tc>
                <a:tc>
                  <a:txBody>
                    <a:bodyPr/>
                    <a:lstStyle/>
                    <a:p>
                      <a:r>
                        <a:rPr lang="en-US" sz="1400" baseline="0" dirty="0" smtClean="0"/>
                        <a:t>Field Strength </a:t>
                      </a:r>
                      <a:r>
                        <a:rPr lang="en-US" sz="1400" b="1" dirty="0" smtClean="0">
                          <a:latin typeface="Arial Narrow" pitchFamily="34" charset="0"/>
                        </a:rPr>
                        <a:t>(dB </a:t>
                      </a:r>
                      <a:r>
                        <a:rPr lang="el-GR" sz="1400" b="1" dirty="0" smtClean="0">
                          <a:latin typeface="Arial Narrow" pitchFamily="34" charset="0"/>
                        </a:rPr>
                        <a:t>μ</a:t>
                      </a:r>
                      <a:r>
                        <a:rPr lang="en-US" sz="1400" b="1" dirty="0" smtClean="0">
                          <a:latin typeface="Arial Narrow" pitchFamily="34" charset="0"/>
                        </a:rPr>
                        <a:t>v/m) </a:t>
                      </a:r>
                      <a:r>
                        <a:rPr lang="en-US" sz="1400" baseline="0" dirty="0" smtClean="0"/>
                        <a:t> @ 3km</a:t>
                      </a:r>
                      <a:endParaRPr lang="en-US" sz="1400" dirty="0"/>
                    </a:p>
                  </a:txBody>
                  <a:tcPr/>
                </a:tc>
                <a:tc>
                  <a:txBody>
                    <a:bodyPr/>
                    <a:lstStyle/>
                    <a:p>
                      <a:r>
                        <a:rPr lang="en-US" sz="1400" b="1" dirty="0" smtClean="0"/>
                        <a:t>Transmission Loss (dB)</a:t>
                      </a:r>
                      <a:r>
                        <a:rPr lang="en-US" sz="1400" b="1" baseline="0" dirty="0" smtClean="0"/>
                        <a:t> @ 3km</a:t>
                      </a:r>
                      <a:endParaRPr lang="en-US" sz="1400" b="1" dirty="0"/>
                    </a:p>
                  </a:txBody>
                  <a:tcPr/>
                </a:tc>
              </a:tr>
              <a:tr h="447177">
                <a:tc>
                  <a:txBody>
                    <a:bodyPr/>
                    <a:lstStyle/>
                    <a:p>
                      <a:r>
                        <a:rPr lang="en-US" b="1" dirty="0" smtClean="0"/>
                        <a:t>54</a:t>
                      </a:r>
                      <a:endParaRPr lang="en-US" b="1" dirty="0"/>
                    </a:p>
                  </a:txBody>
                  <a:tcPr/>
                </a:tc>
                <a:tc>
                  <a:txBody>
                    <a:bodyPr/>
                    <a:lstStyle/>
                    <a:p>
                      <a:r>
                        <a:rPr lang="en-US" dirty="0" smtClean="0"/>
                        <a:t>79.47</a:t>
                      </a:r>
                      <a:endParaRPr lang="en-US" dirty="0"/>
                    </a:p>
                  </a:txBody>
                  <a:tcPr/>
                </a:tc>
                <a:tc>
                  <a:txBody>
                    <a:bodyPr/>
                    <a:lstStyle/>
                    <a:p>
                      <a:r>
                        <a:rPr lang="en-US" b="1" dirty="0" smtClean="0"/>
                        <a:t>94.48</a:t>
                      </a:r>
                      <a:endParaRPr lang="en-US" b="1" dirty="0"/>
                    </a:p>
                  </a:txBody>
                  <a:tcPr/>
                </a:tc>
                <a:tc>
                  <a:txBody>
                    <a:bodyPr/>
                    <a:lstStyle/>
                    <a:p>
                      <a:r>
                        <a:rPr lang="en-US" dirty="0" smtClean="0"/>
                        <a:t>62.66</a:t>
                      </a:r>
                      <a:endParaRPr lang="en-US" dirty="0"/>
                    </a:p>
                  </a:txBody>
                  <a:tcPr/>
                </a:tc>
                <a:tc>
                  <a:txBody>
                    <a:bodyPr/>
                    <a:lstStyle/>
                    <a:p>
                      <a:r>
                        <a:rPr lang="en-US" b="1" dirty="0" smtClean="0"/>
                        <a:t>111.29</a:t>
                      </a:r>
                      <a:endParaRPr lang="en-US" b="1" dirty="0"/>
                    </a:p>
                  </a:txBody>
                  <a:tcPr/>
                </a:tc>
              </a:tr>
              <a:tr h="447177">
                <a:tc>
                  <a:txBody>
                    <a:bodyPr/>
                    <a:lstStyle/>
                    <a:p>
                      <a:r>
                        <a:rPr lang="en-US" b="1" dirty="0" smtClean="0"/>
                        <a:t>512</a:t>
                      </a:r>
                      <a:endParaRPr lang="en-US" b="1" dirty="0"/>
                    </a:p>
                  </a:txBody>
                  <a:tcPr/>
                </a:tc>
                <a:tc>
                  <a:txBody>
                    <a:bodyPr/>
                    <a:lstStyle/>
                    <a:p>
                      <a:r>
                        <a:rPr lang="en-US" dirty="0" smtClean="0"/>
                        <a:t>73.54</a:t>
                      </a:r>
                      <a:endParaRPr lang="en-US" dirty="0"/>
                    </a:p>
                  </a:txBody>
                  <a:tcPr/>
                </a:tc>
                <a:tc>
                  <a:txBody>
                    <a:bodyPr/>
                    <a:lstStyle/>
                    <a:p>
                      <a:r>
                        <a:rPr lang="en-US" b="1" dirty="0" smtClean="0"/>
                        <a:t>119.95</a:t>
                      </a:r>
                      <a:endParaRPr lang="en-US" b="1" dirty="0"/>
                    </a:p>
                  </a:txBody>
                  <a:tcPr/>
                </a:tc>
                <a:tc>
                  <a:txBody>
                    <a:bodyPr/>
                    <a:lstStyle/>
                    <a:p>
                      <a:r>
                        <a:rPr lang="en-US" dirty="0" smtClean="0"/>
                        <a:t>56.73</a:t>
                      </a:r>
                      <a:endParaRPr lang="en-US" dirty="0"/>
                    </a:p>
                  </a:txBody>
                  <a:tcPr/>
                </a:tc>
                <a:tc>
                  <a:txBody>
                    <a:bodyPr/>
                    <a:lstStyle/>
                    <a:p>
                      <a:r>
                        <a:rPr lang="en-US" b="1" dirty="0" smtClean="0"/>
                        <a:t>136.75</a:t>
                      </a:r>
                      <a:endParaRPr lang="en-US" b="1" dirty="0"/>
                    </a:p>
                  </a:txBody>
                  <a:tcPr/>
                </a:tc>
              </a:tr>
              <a:tr h="447177">
                <a:tc>
                  <a:txBody>
                    <a:bodyPr/>
                    <a:lstStyle/>
                    <a:p>
                      <a:r>
                        <a:rPr lang="en-US" b="1" dirty="0" smtClean="0"/>
                        <a:t>600</a:t>
                      </a:r>
                      <a:endParaRPr lang="en-US" b="1" dirty="0"/>
                    </a:p>
                  </a:txBody>
                  <a:tcPr/>
                </a:tc>
                <a:tc>
                  <a:txBody>
                    <a:bodyPr/>
                    <a:lstStyle/>
                    <a:p>
                      <a:r>
                        <a:rPr lang="en-US" dirty="0" smtClean="0"/>
                        <a:t>73.12</a:t>
                      </a:r>
                      <a:endParaRPr lang="en-US" dirty="0"/>
                    </a:p>
                  </a:txBody>
                  <a:tcPr/>
                </a:tc>
                <a:tc>
                  <a:txBody>
                    <a:bodyPr/>
                    <a:lstStyle/>
                    <a:p>
                      <a:r>
                        <a:rPr lang="en-US" b="1" dirty="0" smtClean="0"/>
                        <a:t>121.74</a:t>
                      </a:r>
                      <a:endParaRPr lang="en-US" b="1" dirty="0"/>
                    </a:p>
                  </a:txBody>
                  <a:tcPr/>
                </a:tc>
                <a:tc>
                  <a:txBody>
                    <a:bodyPr/>
                    <a:lstStyle/>
                    <a:p>
                      <a:r>
                        <a:rPr lang="en-US" dirty="0" smtClean="0"/>
                        <a:t>56.31</a:t>
                      </a:r>
                      <a:endParaRPr lang="en-US" dirty="0"/>
                    </a:p>
                  </a:txBody>
                  <a:tcPr/>
                </a:tc>
                <a:tc>
                  <a:txBody>
                    <a:bodyPr/>
                    <a:lstStyle/>
                    <a:p>
                      <a:r>
                        <a:rPr lang="en-US" b="1" dirty="0" smtClean="0"/>
                        <a:t>138.55</a:t>
                      </a:r>
                      <a:endParaRPr lang="en-US" b="1" dirty="0"/>
                    </a:p>
                  </a:txBody>
                  <a:tcPr/>
                </a:tc>
              </a:tr>
              <a:tr h="447177">
                <a:tc>
                  <a:txBody>
                    <a:bodyPr/>
                    <a:lstStyle/>
                    <a:p>
                      <a:r>
                        <a:rPr lang="en-US" b="1" dirty="0" smtClean="0"/>
                        <a:t>698</a:t>
                      </a:r>
                      <a:endParaRPr lang="en-US" b="1" dirty="0"/>
                    </a:p>
                  </a:txBody>
                  <a:tcPr/>
                </a:tc>
                <a:tc>
                  <a:txBody>
                    <a:bodyPr/>
                    <a:lstStyle/>
                    <a:p>
                      <a:r>
                        <a:rPr lang="en-US" dirty="0" smtClean="0"/>
                        <a:t>72.72</a:t>
                      </a:r>
                      <a:endParaRPr lang="en-US" dirty="0"/>
                    </a:p>
                  </a:txBody>
                  <a:tcPr/>
                </a:tc>
                <a:tc>
                  <a:txBody>
                    <a:bodyPr/>
                    <a:lstStyle/>
                    <a:p>
                      <a:r>
                        <a:rPr lang="en-US" b="1" dirty="0" smtClean="0"/>
                        <a:t>123.46</a:t>
                      </a:r>
                      <a:endParaRPr lang="en-US" b="1" dirty="0"/>
                    </a:p>
                  </a:txBody>
                  <a:tcPr/>
                </a:tc>
                <a:tc>
                  <a:txBody>
                    <a:bodyPr/>
                    <a:lstStyle/>
                    <a:p>
                      <a:r>
                        <a:rPr lang="en-US" dirty="0" smtClean="0"/>
                        <a:t>55.91</a:t>
                      </a:r>
                      <a:endParaRPr lang="en-US" dirty="0"/>
                    </a:p>
                  </a:txBody>
                  <a:tcPr/>
                </a:tc>
                <a:tc>
                  <a:txBody>
                    <a:bodyPr/>
                    <a:lstStyle/>
                    <a:p>
                      <a:r>
                        <a:rPr lang="en-US" b="1" dirty="0" smtClean="0"/>
                        <a:t>140.26</a:t>
                      </a:r>
                      <a:endParaRPr lang="en-US" b="1" dirty="0"/>
                    </a:p>
                  </a:txBody>
                  <a:tcPr/>
                </a:tc>
              </a:tr>
            </a:tbl>
          </a:graphicData>
        </a:graphic>
      </p:graphicFrame>
      <p:sp>
        <p:nvSpPr>
          <p:cNvPr id="8" name="Footer Placeholder 7"/>
          <p:cNvSpPr>
            <a:spLocks noGrp="1"/>
          </p:cNvSpPr>
          <p:nvPr>
            <p:ph type="ftr" sz="quarter" idx="11"/>
          </p:nvPr>
        </p:nvSpPr>
        <p:spPr/>
        <p:txBody>
          <a:bodyPr/>
          <a:lstStyle/>
          <a:p>
            <a:r>
              <a:rPr lang="en-US" smtClean="0"/>
              <a:t>IEEE 15-12-0112-00-004m Link Budget</a:t>
            </a:r>
            <a:endParaRPr lang="en-US"/>
          </a:p>
        </p:txBody>
      </p:sp>
      <p:sp>
        <p:nvSpPr>
          <p:cNvPr id="9" name="Slide Number Placeholder 8"/>
          <p:cNvSpPr>
            <a:spLocks noGrp="1"/>
          </p:cNvSpPr>
          <p:nvPr>
            <p:ph type="sldNum" sz="quarter" idx="12"/>
          </p:nvPr>
        </p:nvSpPr>
        <p:spPr/>
        <p:txBody>
          <a:bodyPr/>
          <a:lstStyle/>
          <a:p>
            <a:fld id="{2930D82B-9759-489B-9ADC-C15D0623856E}"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Link Budget Derivation</a:t>
            </a:r>
            <a:endParaRPr lang="en-US" dirty="0"/>
          </a:p>
        </p:txBody>
      </p:sp>
      <p:graphicFrame>
        <p:nvGraphicFramePr>
          <p:cNvPr id="2050" name="Object 2"/>
          <p:cNvGraphicFramePr>
            <a:graphicFrameLocks noChangeAspect="1"/>
          </p:cNvGraphicFramePr>
          <p:nvPr/>
        </p:nvGraphicFramePr>
        <p:xfrm>
          <a:off x="533400" y="3657600"/>
          <a:ext cx="7596188" cy="609600"/>
        </p:xfrm>
        <a:graphic>
          <a:graphicData uri="http://schemas.openxmlformats.org/presentationml/2006/ole">
            <p:oleObj spid="_x0000_s2050" name="Equation" r:id="rId3" imgW="6045120" imgH="495000" progId="Equation.3">
              <p:embed/>
            </p:oleObj>
          </a:graphicData>
        </a:graphic>
      </p:graphicFrame>
      <p:graphicFrame>
        <p:nvGraphicFramePr>
          <p:cNvPr id="2051" name="Object 3"/>
          <p:cNvGraphicFramePr>
            <a:graphicFrameLocks noChangeAspect="1"/>
          </p:cNvGraphicFramePr>
          <p:nvPr/>
        </p:nvGraphicFramePr>
        <p:xfrm>
          <a:off x="533400" y="3048000"/>
          <a:ext cx="6754813" cy="381000"/>
        </p:xfrm>
        <a:graphic>
          <a:graphicData uri="http://schemas.openxmlformats.org/presentationml/2006/ole">
            <p:oleObj spid="_x0000_s2051" name="Equation" r:id="rId4" imgW="4800600" imgH="279360" progId="Equation.3">
              <p:embed/>
            </p:oleObj>
          </a:graphicData>
        </a:graphic>
      </p:graphicFrame>
      <p:graphicFrame>
        <p:nvGraphicFramePr>
          <p:cNvPr id="2052" name="Object 4"/>
          <p:cNvGraphicFramePr>
            <a:graphicFrameLocks noChangeAspect="1"/>
          </p:cNvGraphicFramePr>
          <p:nvPr/>
        </p:nvGraphicFramePr>
        <p:xfrm>
          <a:off x="381000" y="2362200"/>
          <a:ext cx="8515350" cy="381000"/>
        </p:xfrm>
        <a:graphic>
          <a:graphicData uri="http://schemas.openxmlformats.org/presentationml/2006/ole">
            <p:oleObj spid="_x0000_s2052" name="Equation" r:id="rId5" imgW="6210000" imgH="279360" progId="Equation.3">
              <p:embed/>
            </p:oleObj>
          </a:graphicData>
        </a:graphic>
      </p:graphicFrame>
      <p:sp>
        <p:nvSpPr>
          <p:cNvPr id="6" name="Footer Placeholder 5"/>
          <p:cNvSpPr>
            <a:spLocks noGrp="1"/>
          </p:cNvSpPr>
          <p:nvPr>
            <p:ph type="ftr" sz="quarter" idx="11"/>
          </p:nvPr>
        </p:nvSpPr>
        <p:spPr/>
        <p:txBody>
          <a:bodyPr/>
          <a:lstStyle/>
          <a:p>
            <a:r>
              <a:rPr lang="en-US" smtClean="0"/>
              <a:t>IEEE 15-12-0112-00-004m Link Budget</a:t>
            </a:r>
            <a:endParaRPr lang="en-US"/>
          </a:p>
        </p:txBody>
      </p:sp>
      <p:sp>
        <p:nvSpPr>
          <p:cNvPr id="7" name="Slide Number Placeholder 6"/>
          <p:cNvSpPr>
            <a:spLocks noGrp="1"/>
          </p:cNvSpPr>
          <p:nvPr>
            <p:ph type="sldNum" sz="quarter" idx="12"/>
          </p:nvPr>
        </p:nvSpPr>
        <p:spPr/>
        <p:txBody>
          <a:bodyPr/>
          <a:lstStyle/>
          <a:p>
            <a:fld id="{2930D82B-9759-489B-9ADC-C15D0623856E}"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TVWS Channel Capacity</a:t>
            </a:r>
            <a:endParaRPr lang="en-US" dirty="0"/>
          </a:p>
        </p:txBody>
      </p:sp>
      <p:sp>
        <p:nvSpPr>
          <p:cNvPr id="4" name="Content Placeholder 3"/>
          <p:cNvSpPr>
            <a:spLocks noGrp="1"/>
          </p:cNvSpPr>
          <p:nvPr>
            <p:ph idx="1"/>
          </p:nvPr>
        </p:nvSpPr>
        <p:spPr/>
        <p:txBody>
          <a:bodyPr>
            <a:normAutofit lnSpcReduction="10000"/>
          </a:bodyPr>
          <a:lstStyle/>
          <a:p>
            <a:r>
              <a:rPr lang="en-US" dirty="0" smtClean="0"/>
              <a:t>Channel capacity (without partitioning): </a:t>
            </a:r>
          </a:p>
          <a:p>
            <a:pPr lvl="1">
              <a:buFont typeface="Wingdings" pitchFamily="2" charset="2"/>
              <a:buChar char="Ø"/>
            </a:pPr>
            <a:r>
              <a:rPr lang="en-US" dirty="0" smtClean="0"/>
              <a:t> </a:t>
            </a:r>
          </a:p>
          <a:p>
            <a:r>
              <a:rPr lang="en-US" dirty="0" smtClean="0"/>
              <a:t>The effective BW is equal to BW * Spectral Utilization</a:t>
            </a:r>
          </a:p>
          <a:p>
            <a:pPr lvl="1"/>
            <a:r>
              <a:rPr lang="en-US" sz="2000" dirty="0" smtClean="0"/>
              <a:t>Spectral utilization: 35% (or 36%) for FFT size of 128 (or 64)[3]: 35% used for calculation</a:t>
            </a:r>
          </a:p>
          <a:p>
            <a:pPr lvl="1">
              <a:buFont typeface="Wingdings" pitchFamily="2" charset="2"/>
              <a:buChar char="Ø"/>
            </a:pPr>
            <a:r>
              <a:rPr lang="en-US" sz="2000" dirty="0" smtClean="0"/>
              <a:t> </a:t>
            </a:r>
          </a:p>
          <a:p>
            <a:pPr lvl="1">
              <a:buFont typeface="Wingdings" pitchFamily="2" charset="2"/>
              <a:buChar char="Ø"/>
            </a:pPr>
            <a:r>
              <a:rPr lang="en-US" sz="2000" dirty="0" smtClean="0"/>
              <a:t> </a:t>
            </a:r>
          </a:p>
          <a:p>
            <a:pPr lvl="1">
              <a:buFont typeface="Wingdings" pitchFamily="2" charset="2"/>
              <a:buChar char="Ø"/>
            </a:pPr>
            <a:r>
              <a:rPr lang="en-US" sz="2000" dirty="0" smtClean="0"/>
              <a:t> </a:t>
            </a:r>
          </a:p>
          <a:p>
            <a:pPr lvl="1">
              <a:buNone/>
            </a:pPr>
            <a:endParaRPr lang="en-US" sz="2000" dirty="0" smtClean="0"/>
          </a:p>
          <a:p>
            <a:endParaRPr lang="en-US" dirty="0" smtClean="0"/>
          </a:p>
          <a:p>
            <a:r>
              <a:rPr lang="en-US" dirty="0" smtClean="0"/>
              <a:t>Channel capacity achieved </a:t>
            </a:r>
          </a:p>
          <a:p>
            <a:endParaRPr lang="en-US" dirty="0"/>
          </a:p>
        </p:txBody>
      </p:sp>
      <p:graphicFrame>
        <p:nvGraphicFramePr>
          <p:cNvPr id="3074" name="Object 2"/>
          <p:cNvGraphicFramePr>
            <a:graphicFrameLocks noChangeAspect="1"/>
          </p:cNvGraphicFramePr>
          <p:nvPr/>
        </p:nvGraphicFramePr>
        <p:xfrm>
          <a:off x="1219200" y="1447800"/>
          <a:ext cx="2562225" cy="342900"/>
        </p:xfrm>
        <a:graphic>
          <a:graphicData uri="http://schemas.openxmlformats.org/presentationml/2006/ole">
            <p:oleObj spid="_x0000_s3074" name="Equation" r:id="rId3" imgW="1803240" imgH="241200" progId="Equation.3">
              <p:embed/>
            </p:oleObj>
          </a:graphicData>
        </a:graphic>
      </p:graphicFrame>
      <p:graphicFrame>
        <p:nvGraphicFramePr>
          <p:cNvPr id="3075" name="Object 3"/>
          <p:cNvGraphicFramePr>
            <a:graphicFrameLocks noChangeAspect="1"/>
          </p:cNvGraphicFramePr>
          <p:nvPr/>
        </p:nvGraphicFramePr>
        <p:xfrm>
          <a:off x="1219200" y="3352800"/>
          <a:ext cx="3763963" cy="393700"/>
        </p:xfrm>
        <a:graphic>
          <a:graphicData uri="http://schemas.openxmlformats.org/presentationml/2006/ole">
            <p:oleObj spid="_x0000_s3075" name="Equation" r:id="rId4" imgW="3035160" imgH="317160" progId="Equation.3">
              <p:embed/>
            </p:oleObj>
          </a:graphicData>
        </a:graphic>
      </p:graphicFrame>
      <p:graphicFrame>
        <p:nvGraphicFramePr>
          <p:cNvPr id="3076" name="Object 4"/>
          <p:cNvGraphicFramePr>
            <a:graphicFrameLocks noChangeAspect="1"/>
          </p:cNvGraphicFramePr>
          <p:nvPr/>
        </p:nvGraphicFramePr>
        <p:xfrm>
          <a:off x="1143000" y="3657600"/>
          <a:ext cx="7467600" cy="381000"/>
        </p:xfrm>
        <a:graphic>
          <a:graphicData uri="http://schemas.openxmlformats.org/presentationml/2006/ole">
            <p:oleObj spid="_x0000_s3076" name="Equation" r:id="rId5" imgW="6222960" imgH="317160" progId="Equation.3">
              <p:embed/>
            </p:oleObj>
          </a:graphicData>
        </a:graphic>
      </p:graphicFrame>
      <p:graphicFrame>
        <p:nvGraphicFramePr>
          <p:cNvPr id="3079" name="Object 7"/>
          <p:cNvGraphicFramePr>
            <a:graphicFrameLocks noChangeAspect="1"/>
          </p:cNvGraphicFramePr>
          <p:nvPr/>
        </p:nvGraphicFramePr>
        <p:xfrm>
          <a:off x="1143000" y="3962400"/>
          <a:ext cx="7056438" cy="1219200"/>
        </p:xfrm>
        <a:graphic>
          <a:graphicData uri="http://schemas.openxmlformats.org/presentationml/2006/ole">
            <p:oleObj spid="_x0000_s3079" name="Equation" r:id="rId6" imgW="5879880" imgH="1015920" progId="Equation.3">
              <p:embed/>
            </p:oleObj>
          </a:graphicData>
        </a:graphic>
      </p:graphicFrame>
      <p:graphicFrame>
        <p:nvGraphicFramePr>
          <p:cNvPr id="3081" name="Object 9"/>
          <p:cNvGraphicFramePr>
            <a:graphicFrameLocks noChangeAspect="1"/>
          </p:cNvGraphicFramePr>
          <p:nvPr/>
        </p:nvGraphicFramePr>
        <p:xfrm>
          <a:off x="914400" y="5943600"/>
          <a:ext cx="4267200" cy="506242"/>
        </p:xfrm>
        <a:graphic>
          <a:graphicData uri="http://schemas.openxmlformats.org/presentationml/2006/ole">
            <p:oleObj spid="_x0000_s3081" name="Equation" r:id="rId7" imgW="2247840" imgH="266400" progId="Equation.3">
              <p:embed/>
            </p:oleObj>
          </a:graphicData>
        </a:graphic>
      </p:graphicFrame>
      <p:sp>
        <p:nvSpPr>
          <p:cNvPr id="9" name="Footer Placeholder 8"/>
          <p:cNvSpPr>
            <a:spLocks noGrp="1"/>
          </p:cNvSpPr>
          <p:nvPr>
            <p:ph type="ftr" sz="quarter" idx="11"/>
          </p:nvPr>
        </p:nvSpPr>
        <p:spPr/>
        <p:txBody>
          <a:bodyPr/>
          <a:lstStyle/>
          <a:p>
            <a:r>
              <a:rPr lang="en-US" smtClean="0"/>
              <a:t>IEEE 15-12-0112-00-004m Link Budget</a:t>
            </a:r>
            <a:endParaRPr lang="en-US" dirty="0"/>
          </a:p>
        </p:txBody>
      </p:sp>
      <p:sp>
        <p:nvSpPr>
          <p:cNvPr id="10" name="Slide Number Placeholder 9"/>
          <p:cNvSpPr>
            <a:spLocks noGrp="1"/>
          </p:cNvSpPr>
          <p:nvPr>
            <p:ph type="sldNum" sz="quarter" idx="12"/>
          </p:nvPr>
        </p:nvSpPr>
        <p:spPr/>
        <p:txBody>
          <a:bodyPr/>
          <a:lstStyle/>
          <a:p>
            <a:fld id="{2930D82B-9759-489B-9ADC-C15D0623856E}" type="slidenum">
              <a:rPr lang="en-US" smtClean="0"/>
              <a:pPr/>
              <a:t>16</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Link Budget Analysis for 802.15.4m</a:t>
            </a:r>
            <a:endParaRPr lang="en-US" dirty="0"/>
          </a:p>
        </p:txBody>
      </p:sp>
      <p:sp>
        <p:nvSpPr>
          <p:cNvPr id="3" name="Footer Placeholder 2"/>
          <p:cNvSpPr>
            <a:spLocks noGrp="1"/>
          </p:cNvSpPr>
          <p:nvPr>
            <p:ph type="ftr" sz="quarter" idx="11"/>
          </p:nvPr>
        </p:nvSpPr>
        <p:spPr/>
        <p:txBody>
          <a:bodyPr/>
          <a:lstStyle/>
          <a:p>
            <a:r>
              <a:rPr lang="en-US" smtClean="0"/>
              <a:t>IEEE 15-12-0112-00-004m Link Budget</a:t>
            </a:r>
            <a:endParaRPr lang="en-US"/>
          </a:p>
        </p:txBody>
      </p:sp>
      <p:sp>
        <p:nvSpPr>
          <p:cNvPr id="4" name="Slide Number Placeholder 3"/>
          <p:cNvSpPr>
            <a:spLocks noGrp="1"/>
          </p:cNvSpPr>
          <p:nvPr>
            <p:ph type="sldNum" sz="quarter" idx="12"/>
          </p:nvPr>
        </p:nvSpPr>
        <p:spPr/>
        <p:txBody>
          <a:bodyPr/>
          <a:lstStyle/>
          <a:p>
            <a:fld id="{2930D82B-9759-489B-9ADC-C15D0623856E}"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Overview</a:t>
            </a:r>
            <a:endParaRPr lang="en-US" dirty="0"/>
          </a:p>
        </p:txBody>
      </p:sp>
      <p:sp>
        <p:nvSpPr>
          <p:cNvPr id="3" name="Content Placeholder 2"/>
          <p:cNvSpPr>
            <a:spLocks noGrp="1"/>
          </p:cNvSpPr>
          <p:nvPr>
            <p:ph idx="1"/>
          </p:nvPr>
        </p:nvSpPr>
        <p:spPr>
          <a:xfrm>
            <a:off x="457200" y="914400"/>
            <a:ext cx="8229600" cy="5486400"/>
          </a:xfrm>
        </p:spPr>
        <p:txBody>
          <a:bodyPr>
            <a:normAutofit fontScale="92500" lnSpcReduction="20000"/>
          </a:bodyPr>
          <a:lstStyle/>
          <a:p>
            <a:r>
              <a:rPr lang="en-US" dirty="0" smtClean="0"/>
              <a:t>802.15.4m has defined a set of applications for the amendment; each application has an agreed operating scenario and required data rates</a:t>
            </a:r>
          </a:p>
          <a:p>
            <a:r>
              <a:rPr lang="en-US" dirty="0" smtClean="0"/>
              <a:t>This contribution analyzes the data rates that 15.4m may be able to support and compares them to the requirement </a:t>
            </a:r>
          </a:p>
          <a:p>
            <a:r>
              <a:rPr lang="en-US" dirty="0" smtClean="0"/>
              <a:t>The analysis does not assume any particular waveforms or modulation techniques </a:t>
            </a:r>
          </a:p>
          <a:p>
            <a:r>
              <a:rPr lang="en-US" dirty="0" smtClean="0"/>
              <a:t>We see that in many cases the desired data rates cannot be supported without some MAC or PHY enhancements.</a:t>
            </a:r>
          </a:p>
          <a:p>
            <a:r>
              <a:rPr lang="en-US" dirty="0" smtClean="0"/>
              <a:t>We propose that such techniques are evaluated as a part of the 15.4m amendment development</a:t>
            </a:r>
          </a:p>
          <a:p>
            <a:endParaRPr lang="en-US" dirty="0"/>
          </a:p>
        </p:txBody>
      </p:sp>
      <p:sp>
        <p:nvSpPr>
          <p:cNvPr id="4" name="Footer Placeholder 3"/>
          <p:cNvSpPr>
            <a:spLocks noGrp="1"/>
          </p:cNvSpPr>
          <p:nvPr>
            <p:ph type="ftr" sz="quarter" idx="11"/>
          </p:nvPr>
        </p:nvSpPr>
        <p:spPr/>
        <p:txBody>
          <a:bodyPr/>
          <a:lstStyle/>
          <a:p>
            <a:r>
              <a:rPr lang="en-US" smtClean="0"/>
              <a:t>IEEE 15-12-0112-00-004m Link Budget</a:t>
            </a:r>
            <a:endParaRPr lang="en-US" dirty="0"/>
          </a:p>
        </p:txBody>
      </p:sp>
      <p:sp>
        <p:nvSpPr>
          <p:cNvPr id="5" name="Slide Number Placeholder 4"/>
          <p:cNvSpPr>
            <a:spLocks noGrp="1"/>
          </p:cNvSpPr>
          <p:nvPr>
            <p:ph type="sldNum" sz="quarter" idx="12"/>
          </p:nvPr>
        </p:nvSpPr>
        <p:spPr/>
        <p:txBody>
          <a:bodyPr/>
          <a:lstStyle/>
          <a:p>
            <a:fld id="{2930D82B-9759-489B-9ADC-C15D0623856E}"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TVBD Parameters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Operational frequencies:</a:t>
            </a:r>
          </a:p>
          <a:p>
            <a:pPr lvl="1"/>
            <a:r>
              <a:rPr lang="en-US" dirty="0" smtClean="0"/>
              <a:t>54MHz to 862 MHz</a:t>
            </a:r>
          </a:p>
          <a:p>
            <a:pPr lvl="0"/>
            <a:r>
              <a:rPr lang="en-GB" dirty="0" smtClean="0"/>
              <a:t>Fixed devices: </a:t>
            </a:r>
          </a:p>
          <a:p>
            <a:pPr lvl="1"/>
            <a:r>
              <a:rPr lang="en-US" dirty="0" smtClean="0"/>
              <a:t>Operational channels: 2 – 51 (54-698MHz), except 3, 4, 37</a:t>
            </a:r>
          </a:p>
          <a:p>
            <a:pPr lvl="1"/>
            <a:r>
              <a:rPr lang="en-US" dirty="0" smtClean="0"/>
              <a:t>Maximum transmitter output power = 1 W; Maximum antenna gain = 6 </a:t>
            </a:r>
            <a:r>
              <a:rPr lang="en-US" dirty="0" err="1" smtClean="0"/>
              <a:t>dBi</a:t>
            </a:r>
            <a:endParaRPr lang="en-US" dirty="0" smtClean="0"/>
          </a:p>
          <a:p>
            <a:pPr lvl="1"/>
            <a:r>
              <a:rPr lang="en-US" dirty="0" smtClean="0"/>
              <a:t>Maximum of 4 W Effective Isotropic Radiated Power (EIRP)</a:t>
            </a:r>
          </a:p>
          <a:p>
            <a:pPr lvl="1"/>
            <a:r>
              <a:rPr lang="en-US" dirty="0" smtClean="0"/>
              <a:t>Maximum </a:t>
            </a:r>
            <a:r>
              <a:rPr lang="en-GB" dirty="0" smtClean="0"/>
              <a:t>height of a directional antenna is 30 m above ground.</a:t>
            </a:r>
          </a:p>
          <a:p>
            <a:pPr lvl="1"/>
            <a:r>
              <a:rPr lang="en-GB" dirty="0" smtClean="0"/>
              <a:t>While operation in channels adjacent to TV occupied channels is allowed the transmission power is low (50mW).</a:t>
            </a:r>
            <a:endParaRPr lang="en-US" dirty="0" smtClean="0"/>
          </a:p>
          <a:p>
            <a:pPr lvl="0"/>
            <a:r>
              <a:rPr lang="en-GB" dirty="0" smtClean="0"/>
              <a:t>Mode I and Mode II personal/portable devices </a:t>
            </a:r>
            <a:endParaRPr lang="en-US" dirty="0" smtClean="0"/>
          </a:p>
          <a:p>
            <a:pPr lvl="1"/>
            <a:r>
              <a:rPr lang="en-US" dirty="0" smtClean="0"/>
              <a:t>Operational channels: 21 – 51 (512-698MHz), except 37</a:t>
            </a:r>
          </a:p>
          <a:p>
            <a:pPr lvl="1"/>
            <a:r>
              <a:rPr lang="en-US" dirty="0" smtClean="0"/>
              <a:t>Maximum transmitter output power = 100 </a:t>
            </a:r>
            <a:r>
              <a:rPr lang="en-US" dirty="0" err="1" smtClean="0"/>
              <a:t>mW</a:t>
            </a:r>
            <a:r>
              <a:rPr lang="en-US" dirty="0" smtClean="0"/>
              <a:t> (= 40 </a:t>
            </a:r>
            <a:r>
              <a:rPr lang="en-US" dirty="0" err="1" smtClean="0"/>
              <a:t>mW</a:t>
            </a:r>
            <a:r>
              <a:rPr lang="en-US" dirty="0" smtClean="0"/>
              <a:t> if on the first adjacent channel) </a:t>
            </a:r>
          </a:p>
          <a:p>
            <a:pPr lvl="1"/>
            <a:r>
              <a:rPr lang="en-US" dirty="0" smtClean="0"/>
              <a:t>Maximum antenna gain = 0 </a:t>
            </a:r>
            <a:r>
              <a:rPr lang="en-US" dirty="0" err="1" smtClean="0"/>
              <a:t>dBi</a:t>
            </a:r>
            <a:endParaRPr lang="en-US" dirty="0" smtClean="0"/>
          </a:p>
          <a:p>
            <a:pPr lvl="1"/>
            <a:r>
              <a:rPr lang="en-US" dirty="0" smtClean="0"/>
              <a:t>Maximum of 100 </a:t>
            </a:r>
            <a:r>
              <a:rPr lang="en-US" dirty="0" err="1" smtClean="0"/>
              <a:t>mW</a:t>
            </a:r>
            <a:r>
              <a:rPr lang="en-US" dirty="0" smtClean="0"/>
              <a:t> EIRP (50 </a:t>
            </a:r>
            <a:r>
              <a:rPr lang="en-US" dirty="0" err="1" smtClean="0"/>
              <a:t>mW</a:t>
            </a:r>
            <a:r>
              <a:rPr lang="en-US" dirty="0" smtClean="0"/>
              <a:t> if device uses spectrum sensing only)</a:t>
            </a:r>
          </a:p>
          <a:p>
            <a:r>
              <a:rPr lang="en-US" dirty="0" smtClean="0"/>
              <a:t>Strict out-of-band emission</a:t>
            </a:r>
          </a:p>
          <a:p>
            <a:pPr lvl="1"/>
            <a:r>
              <a:rPr lang="en-US" dirty="0" smtClean="0"/>
              <a:t>55 dB below the highest in-band average power (500kHz segments)</a:t>
            </a:r>
          </a:p>
          <a:p>
            <a:endParaRPr lang="en-US" dirty="0"/>
          </a:p>
        </p:txBody>
      </p:sp>
      <p:sp>
        <p:nvSpPr>
          <p:cNvPr id="4" name="Footer Placeholder 3"/>
          <p:cNvSpPr>
            <a:spLocks noGrp="1"/>
          </p:cNvSpPr>
          <p:nvPr>
            <p:ph type="ftr" sz="quarter" idx="11"/>
          </p:nvPr>
        </p:nvSpPr>
        <p:spPr/>
        <p:txBody>
          <a:bodyPr/>
          <a:lstStyle/>
          <a:p>
            <a:r>
              <a:rPr lang="en-US" smtClean="0"/>
              <a:t>IEEE 15-12-0112-00-004m Link Budget</a:t>
            </a:r>
            <a:endParaRPr lang="en-US" dirty="0"/>
          </a:p>
        </p:txBody>
      </p:sp>
      <p:sp>
        <p:nvSpPr>
          <p:cNvPr id="5" name="Slide Number Placeholder 4"/>
          <p:cNvSpPr>
            <a:spLocks noGrp="1"/>
          </p:cNvSpPr>
          <p:nvPr>
            <p:ph type="sldNum" sz="quarter" idx="12"/>
          </p:nvPr>
        </p:nvSpPr>
        <p:spPr/>
        <p:txBody>
          <a:bodyPr/>
          <a:lstStyle/>
          <a:p>
            <a:fld id="{2930D82B-9759-489B-9ADC-C15D0623856E}"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238126" y="1143000"/>
            <a:ext cx="4018359" cy="3071740"/>
          </a:xfrm>
          <a:prstGeom prst="rect">
            <a:avLst/>
          </a:prstGeom>
          <a:noFill/>
          <a:ln w="9525">
            <a:noFill/>
            <a:miter lim="800000"/>
            <a:headEnd/>
            <a:tailEnd/>
          </a:ln>
        </p:spPr>
      </p:pic>
      <p:pic>
        <p:nvPicPr>
          <p:cNvPr id="5" name="Picture 3"/>
          <p:cNvPicPr>
            <a:picLocks noChangeAspect="1" noChangeArrowheads="1"/>
          </p:cNvPicPr>
          <p:nvPr/>
        </p:nvPicPr>
        <p:blipFill>
          <a:blip r:embed="rId3" cstate="print"/>
          <a:srcRect/>
          <a:stretch>
            <a:fillRect/>
          </a:stretch>
        </p:blipFill>
        <p:spPr bwMode="auto">
          <a:xfrm>
            <a:off x="4476750" y="1079500"/>
            <a:ext cx="4019069" cy="3048000"/>
          </a:xfrm>
          <a:prstGeom prst="rect">
            <a:avLst/>
          </a:prstGeom>
          <a:noFill/>
          <a:ln w="9525">
            <a:noFill/>
            <a:miter lim="800000"/>
            <a:headEnd/>
            <a:tailEnd/>
          </a:ln>
        </p:spPr>
      </p:pic>
      <p:graphicFrame>
        <p:nvGraphicFramePr>
          <p:cNvPr id="6" name="Table 5"/>
          <p:cNvGraphicFramePr>
            <a:graphicFrameLocks noGrp="1"/>
          </p:cNvGraphicFramePr>
          <p:nvPr/>
        </p:nvGraphicFramePr>
        <p:xfrm>
          <a:off x="1428750" y="4445000"/>
          <a:ext cx="5476876" cy="1068072"/>
        </p:xfrm>
        <a:graphic>
          <a:graphicData uri="http://schemas.openxmlformats.org/drawingml/2006/table">
            <a:tbl>
              <a:tblPr/>
              <a:tblGrid>
                <a:gridCol w="1553144"/>
                <a:gridCol w="980933"/>
                <a:gridCol w="980933"/>
                <a:gridCol w="980933"/>
                <a:gridCol w="980933"/>
              </a:tblGrid>
              <a:tr h="261938">
                <a:tc>
                  <a:txBody>
                    <a:bodyPr/>
                    <a:lstStyle/>
                    <a:p>
                      <a:pPr algn="l" fontAlgn="b"/>
                      <a:r>
                        <a:rPr lang="en-US" sz="1700" b="0" i="0" u="none" strike="noStrike" dirty="0">
                          <a:solidFill>
                            <a:srgbClr val="000000"/>
                          </a:solidFill>
                          <a:latin typeface="Calibri"/>
                        </a:rPr>
                        <a:t> </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700" b="0" i="0" u="none" strike="noStrike">
                          <a:solidFill>
                            <a:srgbClr val="000000"/>
                          </a:solidFill>
                          <a:latin typeface="Calibri"/>
                        </a:rPr>
                        <a:t>Option 1</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700" b="0" i="0" u="none" strike="noStrike">
                          <a:solidFill>
                            <a:srgbClr val="000000"/>
                          </a:solidFill>
                          <a:latin typeface="Calibri"/>
                        </a:rPr>
                        <a:t>Option 2</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700" b="0" i="0" u="none" strike="noStrike">
                          <a:solidFill>
                            <a:srgbClr val="000000"/>
                          </a:solidFill>
                          <a:latin typeface="Calibri"/>
                        </a:rPr>
                        <a:t>Option 3</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700" b="0" i="0" u="none" strike="noStrike">
                          <a:solidFill>
                            <a:srgbClr val="000000"/>
                          </a:solidFill>
                          <a:latin typeface="Calibri"/>
                        </a:rPr>
                        <a:t>Option 4</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938">
                <a:tc>
                  <a:txBody>
                    <a:bodyPr/>
                    <a:lstStyle/>
                    <a:p>
                      <a:pPr algn="l" fontAlgn="b"/>
                      <a:r>
                        <a:rPr lang="en-US" sz="1700" b="0" i="0" u="none" strike="noStrike" dirty="0">
                          <a:solidFill>
                            <a:srgbClr val="000000"/>
                          </a:solidFill>
                          <a:latin typeface="Calibri"/>
                        </a:rPr>
                        <a:t>FFT Size</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700" b="0" i="0" u="none" strike="noStrike">
                          <a:solidFill>
                            <a:srgbClr val="000000"/>
                          </a:solidFill>
                          <a:latin typeface="Calibri"/>
                        </a:rPr>
                        <a:t>128</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700" b="0" i="0" u="none" strike="noStrike">
                          <a:solidFill>
                            <a:srgbClr val="000000"/>
                          </a:solidFill>
                          <a:latin typeface="Calibri"/>
                        </a:rPr>
                        <a:t>64</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700" b="0" i="0" u="none" strike="noStrike">
                          <a:solidFill>
                            <a:srgbClr val="000000"/>
                          </a:solidFill>
                          <a:latin typeface="Calibri"/>
                        </a:rPr>
                        <a:t>32</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700" b="0" i="0" u="none" strike="noStrike">
                          <a:solidFill>
                            <a:srgbClr val="000000"/>
                          </a:solidFill>
                          <a:latin typeface="Calibri"/>
                        </a:rPr>
                        <a:t>16</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938">
                <a:tc>
                  <a:txBody>
                    <a:bodyPr/>
                    <a:lstStyle/>
                    <a:p>
                      <a:pPr algn="l" fontAlgn="b"/>
                      <a:r>
                        <a:rPr lang="en-US" sz="1700" b="0" i="0" u="none" strike="noStrike">
                          <a:solidFill>
                            <a:srgbClr val="000000"/>
                          </a:solidFill>
                          <a:latin typeface="Calibri"/>
                        </a:rPr>
                        <a:t>B[-30dB](MHz)</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700" b="0" i="0" u="none" strike="noStrike">
                          <a:solidFill>
                            <a:srgbClr val="000000"/>
                          </a:solidFill>
                          <a:latin typeface="Calibri"/>
                        </a:rPr>
                        <a:t>2.1</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700" b="0" i="0" u="none" strike="noStrike">
                          <a:solidFill>
                            <a:srgbClr val="000000"/>
                          </a:solidFill>
                          <a:latin typeface="Calibri"/>
                        </a:rPr>
                        <a:t>2.16</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700" b="0" i="0" u="none" strike="noStrike">
                          <a:solidFill>
                            <a:srgbClr val="000000"/>
                          </a:solidFill>
                          <a:latin typeface="Calibri"/>
                        </a:rPr>
                        <a:t>1.53</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700" b="0" i="0" u="none" strike="noStrike">
                          <a:solidFill>
                            <a:srgbClr val="000000"/>
                          </a:solidFill>
                          <a:latin typeface="Calibri"/>
                        </a:rPr>
                        <a:t>1.66</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938">
                <a:tc>
                  <a:txBody>
                    <a:bodyPr/>
                    <a:lstStyle/>
                    <a:p>
                      <a:pPr algn="l" fontAlgn="b"/>
                      <a:r>
                        <a:rPr lang="en-US" sz="1700" b="0" i="0" u="none" strike="noStrike">
                          <a:solidFill>
                            <a:srgbClr val="FF0000"/>
                          </a:solidFill>
                          <a:latin typeface="Calibri"/>
                        </a:rPr>
                        <a:t>B[-30dB]/6MHz</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700" b="0" i="0" u="none" strike="noStrike">
                          <a:solidFill>
                            <a:srgbClr val="FF0000"/>
                          </a:solidFill>
                          <a:latin typeface="Calibri"/>
                        </a:rPr>
                        <a:t>35%</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700" b="0" i="0" u="none" strike="noStrike" dirty="0">
                          <a:solidFill>
                            <a:srgbClr val="FF0000"/>
                          </a:solidFill>
                          <a:latin typeface="Calibri"/>
                        </a:rPr>
                        <a:t>36%</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700" b="0" i="0" u="none" strike="noStrike">
                          <a:solidFill>
                            <a:srgbClr val="FF0000"/>
                          </a:solidFill>
                          <a:latin typeface="Calibri"/>
                        </a:rPr>
                        <a:t>26%</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700" b="0" i="0" u="none" strike="noStrike" dirty="0">
                          <a:solidFill>
                            <a:srgbClr val="FF0000"/>
                          </a:solidFill>
                          <a:latin typeface="Calibri"/>
                        </a:rPr>
                        <a:t>28%</a:t>
                      </a:r>
                    </a:p>
                  </a:txBody>
                  <a:tcPr marL="5953" marR="5953" marT="793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7" name="Oval 6"/>
          <p:cNvSpPr/>
          <p:nvPr/>
        </p:nvSpPr>
        <p:spPr>
          <a:xfrm>
            <a:off x="1238250" y="5207000"/>
            <a:ext cx="5953125" cy="3810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64008" tIns="32004" rIns="64008" bIns="32004" rtlCol="0" anchor="ctr"/>
          <a:lstStyle/>
          <a:p>
            <a:pPr algn="ctr"/>
            <a:endParaRPr lang="en-US"/>
          </a:p>
        </p:txBody>
      </p:sp>
      <p:sp>
        <p:nvSpPr>
          <p:cNvPr id="8" name="TextBox 7"/>
          <p:cNvSpPr txBox="1"/>
          <p:nvPr/>
        </p:nvSpPr>
        <p:spPr>
          <a:xfrm>
            <a:off x="6762750" y="5715000"/>
            <a:ext cx="2240678" cy="372410"/>
          </a:xfrm>
          <a:prstGeom prst="rect">
            <a:avLst/>
          </a:prstGeom>
          <a:noFill/>
        </p:spPr>
        <p:txBody>
          <a:bodyPr wrap="none" lIns="64008" tIns="32004" rIns="64008" bIns="32004" rtlCol="0">
            <a:spAutoFit/>
          </a:bodyPr>
          <a:lstStyle/>
          <a:p>
            <a:r>
              <a:rPr lang="en-US" sz="2000" dirty="0" smtClean="0">
                <a:solidFill>
                  <a:srgbClr val="FF0000"/>
                </a:solidFill>
              </a:rPr>
              <a:t>Very low utilization</a:t>
            </a:r>
            <a:endParaRPr lang="en-US" sz="2000" dirty="0">
              <a:solidFill>
                <a:srgbClr val="FF0000"/>
              </a:solidFill>
            </a:endParaRPr>
          </a:p>
        </p:txBody>
      </p:sp>
      <p:cxnSp>
        <p:nvCxnSpPr>
          <p:cNvPr id="9" name="Straight Arrow Connector 8"/>
          <p:cNvCxnSpPr>
            <a:stCxn id="8" idx="1"/>
          </p:cNvCxnSpPr>
          <p:nvPr/>
        </p:nvCxnSpPr>
        <p:spPr>
          <a:xfrm rot="10800000">
            <a:off x="6096000" y="5588001"/>
            <a:ext cx="666750" cy="3132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Footer Placeholder 9"/>
          <p:cNvSpPr>
            <a:spLocks noGrp="1"/>
          </p:cNvSpPr>
          <p:nvPr>
            <p:ph type="ftr" sz="quarter" idx="11"/>
          </p:nvPr>
        </p:nvSpPr>
        <p:spPr/>
        <p:txBody>
          <a:bodyPr/>
          <a:lstStyle/>
          <a:p>
            <a:r>
              <a:rPr lang="en-US" smtClean="0"/>
              <a:t>IEEE 15-12-0112-00-004m Link Budget</a:t>
            </a:r>
            <a:endParaRPr lang="en-US" dirty="0"/>
          </a:p>
        </p:txBody>
      </p:sp>
      <p:sp>
        <p:nvSpPr>
          <p:cNvPr id="11" name="Slide Number Placeholder 10"/>
          <p:cNvSpPr>
            <a:spLocks noGrp="1"/>
          </p:cNvSpPr>
          <p:nvPr>
            <p:ph type="sldNum" sz="quarter" idx="12"/>
          </p:nvPr>
        </p:nvSpPr>
        <p:spPr/>
        <p:txBody>
          <a:bodyPr/>
          <a:lstStyle/>
          <a:p>
            <a:fld id="{2930D82B-9759-489B-9ADC-C15D0623856E}" type="slidenum">
              <a:rPr lang="en-US" smtClean="0"/>
              <a:pPr/>
              <a:t>5</a:t>
            </a:fld>
            <a:endParaRPr lang="en-US"/>
          </a:p>
        </p:txBody>
      </p:sp>
      <p:sp>
        <p:nvSpPr>
          <p:cNvPr id="12" name="TextBox 11"/>
          <p:cNvSpPr txBox="1"/>
          <p:nvPr/>
        </p:nvSpPr>
        <p:spPr>
          <a:xfrm>
            <a:off x="1295400" y="6324600"/>
            <a:ext cx="1061829" cy="461665"/>
          </a:xfrm>
          <a:prstGeom prst="rect">
            <a:avLst/>
          </a:prstGeom>
          <a:noFill/>
        </p:spPr>
        <p:txBody>
          <a:bodyPr wrap="none" rtlCol="0">
            <a:spAutoFit/>
          </a:bodyPr>
          <a:lstStyle/>
          <a:p>
            <a:r>
              <a:rPr lang="en-US" sz="2400" dirty="0" smtClean="0"/>
              <a:t>Ref. [3]</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Methodology of Analysis</a:t>
            </a:r>
            <a:endParaRPr lang="en-US" dirty="0"/>
          </a:p>
        </p:txBody>
      </p:sp>
      <p:sp>
        <p:nvSpPr>
          <p:cNvPr id="3" name="Content Placeholder 2"/>
          <p:cNvSpPr>
            <a:spLocks noGrp="1"/>
          </p:cNvSpPr>
          <p:nvPr>
            <p:ph idx="1"/>
          </p:nvPr>
        </p:nvSpPr>
        <p:spPr/>
        <p:txBody>
          <a:bodyPr/>
          <a:lstStyle/>
          <a:p>
            <a:r>
              <a:rPr lang="en-US" dirty="0" smtClean="0"/>
              <a:t>Okumura – </a:t>
            </a:r>
            <a:r>
              <a:rPr lang="en-US" dirty="0" err="1" smtClean="0"/>
              <a:t>Hata</a:t>
            </a:r>
            <a:r>
              <a:rPr lang="en-US" dirty="0" smtClean="0"/>
              <a:t> propagation (ITU cannot be used for UL)</a:t>
            </a:r>
          </a:p>
          <a:p>
            <a:r>
              <a:rPr lang="en-US" dirty="0" smtClean="0"/>
              <a:t>Capacity based on Shannon limit, therefore technology agnostic</a:t>
            </a:r>
          </a:p>
          <a:p>
            <a:endParaRPr lang="en-US" dirty="0"/>
          </a:p>
        </p:txBody>
      </p:sp>
      <p:sp>
        <p:nvSpPr>
          <p:cNvPr id="4" name="Footer Placeholder 3"/>
          <p:cNvSpPr>
            <a:spLocks noGrp="1"/>
          </p:cNvSpPr>
          <p:nvPr>
            <p:ph type="ftr" sz="quarter" idx="11"/>
          </p:nvPr>
        </p:nvSpPr>
        <p:spPr/>
        <p:txBody>
          <a:bodyPr/>
          <a:lstStyle/>
          <a:p>
            <a:r>
              <a:rPr lang="en-US" smtClean="0"/>
              <a:t>IEEE 15-12-0112-00-004m Link Budget</a:t>
            </a:r>
            <a:endParaRPr lang="en-US" dirty="0"/>
          </a:p>
        </p:txBody>
      </p:sp>
      <p:sp>
        <p:nvSpPr>
          <p:cNvPr id="5" name="Slide Number Placeholder 4"/>
          <p:cNvSpPr>
            <a:spLocks noGrp="1"/>
          </p:cNvSpPr>
          <p:nvPr>
            <p:ph type="sldNum" sz="quarter" idx="12"/>
          </p:nvPr>
        </p:nvSpPr>
        <p:spPr/>
        <p:txBody>
          <a:bodyPr/>
          <a:lstStyle/>
          <a:p>
            <a:fld id="{2930D82B-9759-489B-9ADC-C15D0623856E}"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87362"/>
          </a:xfrm>
        </p:spPr>
        <p:txBody>
          <a:bodyPr>
            <a:normAutofit fontScale="90000"/>
          </a:bodyPr>
          <a:lstStyle/>
          <a:p>
            <a:r>
              <a:rPr lang="en-US" dirty="0" smtClean="0"/>
              <a:t>Parameters </a:t>
            </a:r>
            <a:endParaRPr lang="en-US" dirty="0"/>
          </a:p>
        </p:txBody>
      </p:sp>
      <p:sp>
        <p:nvSpPr>
          <p:cNvPr id="3" name="Content Placeholder 2"/>
          <p:cNvSpPr>
            <a:spLocks noGrp="1"/>
          </p:cNvSpPr>
          <p:nvPr>
            <p:ph idx="1"/>
          </p:nvPr>
        </p:nvSpPr>
        <p:spPr>
          <a:xfrm>
            <a:off x="152400" y="533400"/>
            <a:ext cx="8839200" cy="5943600"/>
          </a:xfrm>
        </p:spPr>
        <p:txBody>
          <a:bodyPr>
            <a:noAutofit/>
          </a:bodyPr>
          <a:lstStyle/>
          <a:p>
            <a:r>
              <a:rPr lang="en-US" sz="2400" dirty="0" smtClean="0"/>
              <a:t>Assumptions:</a:t>
            </a:r>
          </a:p>
          <a:p>
            <a:pPr lvl="1"/>
            <a:r>
              <a:rPr lang="en-US" sz="2000" dirty="0" smtClean="0"/>
              <a:t>BS: Fixed TVBD</a:t>
            </a:r>
          </a:p>
          <a:p>
            <a:pPr lvl="1"/>
            <a:r>
              <a:rPr lang="en-US" sz="2000" dirty="0" smtClean="0"/>
              <a:t>UT: Portable TVBD</a:t>
            </a:r>
          </a:p>
          <a:p>
            <a:pPr lvl="1"/>
            <a:r>
              <a:rPr lang="en-US" sz="2000" dirty="0" smtClean="0"/>
              <a:t>Operation in non-adjacent channels </a:t>
            </a:r>
          </a:p>
          <a:p>
            <a:pPr lvl="1"/>
            <a:r>
              <a:rPr lang="en-US" sz="2000" dirty="0" smtClean="0"/>
              <a:t>35% Bandwidth utilization</a:t>
            </a:r>
          </a:p>
          <a:p>
            <a:r>
              <a:rPr lang="en-US" sz="2400" dirty="0" smtClean="0"/>
              <a:t>System configurations</a:t>
            </a:r>
          </a:p>
          <a:p>
            <a:pPr lvl="1"/>
            <a:r>
              <a:rPr lang="en-US" sz="2000" dirty="0" smtClean="0"/>
              <a:t>BS antenna heights = 30m (lowest supportable by propagation model)</a:t>
            </a:r>
          </a:p>
          <a:p>
            <a:pPr lvl="1"/>
            <a:r>
              <a:rPr lang="en-US" sz="2000" dirty="0" smtClean="0"/>
              <a:t>UT antenna heights = 1.5m</a:t>
            </a:r>
          </a:p>
          <a:p>
            <a:pPr lvl="1"/>
            <a:r>
              <a:rPr lang="en-US" sz="2000" dirty="0" smtClean="0"/>
              <a:t>Receiver noise figure (NF) = 7 dB</a:t>
            </a:r>
          </a:p>
          <a:p>
            <a:pPr lvl="1"/>
            <a:r>
              <a:rPr lang="en-US" sz="2000" dirty="0" smtClean="0"/>
              <a:t>Thermal noise density = -174 dBm/Hz</a:t>
            </a:r>
          </a:p>
          <a:p>
            <a:pPr lvl="1"/>
            <a:r>
              <a:rPr lang="en-US" sz="2000" dirty="0" smtClean="0"/>
              <a:t>Receiver interference density = -182 dBm/Hz</a:t>
            </a:r>
          </a:p>
          <a:p>
            <a:pPr lvl="1"/>
            <a:r>
              <a:rPr lang="en-US" sz="2000" dirty="0" smtClean="0"/>
              <a:t>Shadow fading margin = 6 dB (suburban environment)</a:t>
            </a:r>
          </a:p>
          <a:p>
            <a:pPr lvl="1"/>
            <a:r>
              <a:rPr lang="en-US" sz="2000" dirty="0" smtClean="0"/>
              <a:t>Penetration loss = 0 (outdoors) or 16 dB (outdoor to indoor)</a:t>
            </a:r>
          </a:p>
          <a:p>
            <a:pPr lvl="1"/>
            <a:r>
              <a:rPr lang="en-US" sz="2000" dirty="0" smtClean="0"/>
              <a:t>Other loss margin = 1 dB</a:t>
            </a:r>
          </a:p>
          <a:p>
            <a:pPr lvl="1"/>
            <a:r>
              <a:rPr lang="en-US" sz="2000" dirty="0" smtClean="0"/>
              <a:t>Receiver antenna gain = 0 </a:t>
            </a:r>
            <a:r>
              <a:rPr lang="en-US" sz="2000" dirty="0" err="1" smtClean="0"/>
              <a:t>dBi</a:t>
            </a:r>
            <a:r>
              <a:rPr lang="en-US" sz="2000" dirty="0" smtClean="0"/>
              <a:t> (UT side) or 6 </a:t>
            </a:r>
            <a:r>
              <a:rPr lang="en-US" sz="2000" dirty="0" err="1" smtClean="0"/>
              <a:t>dBi</a:t>
            </a:r>
            <a:r>
              <a:rPr lang="en-US" sz="2000" dirty="0" smtClean="0"/>
              <a:t> (BS side) (similar to TX antenna gain)</a:t>
            </a:r>
          </a:p>
        </p:txBody>
      </p:sp>
      <p:sp>
        <p:nvSpPr>
          <p:cNvPr id="4" name="Footer Placeholder 3"/>
          <p:cNvSpPr>
            <a:spLocks noGrp="1"/>
          </p:cNvSpPr>
          <p:nvPr>
            <p:ph type="ftr" sz="quarter" idx="11"/>
          </p:nvPr>
        </p:nvSpPr>
        <p:spPr/>
        <p:txBody>
          <a:bodyPr/>
          <a:lstStyle/>
          <a:p>
            <a:r>
              <a:rPr lang="en-US" smtClean="0"/>
              <a:t>IEEE 15-12-0112-00-004m Link Budget</a:t>
            </a:r>
            <a:endParaRPr lang="en-US" dirty="0"/>
          </a:p>
        </p:txBody>
      </p:sp>
      <p:sp>
        <p:nvSpPr>
          <p:cNvPr id="5" name="Slide Number Placeholder 4"/>
          <p:cNvSpPr>
            <a:spLocks noGrp="1"/>
          </p:cNvSpPr>
          <p:nvPr>
            <p:ph type="sldNum" sz="quarter" idx="12"/>
          </p:nvPr>
        </p:nvSpPr>
        <p:spPr/>
        <p:txBody>
          <a:bodyPr/>
          <a:lstStyle/>
          <a:p>
            <a:fld id="{2930D82B-9759-489B-9ADC-C15D0623856E}"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411162"/>
          </a:xfrm>
        </p:spPr>
        <p:txBody>
          <a:bodyPr>
            <a:normAutofit fontScale="90000"/>
          </a:bodyPr>
          <a:lstStyle/>
          <a:p>
            <a:r>
              <a:rPr lang="en-US" dirty="0" smtClean="0"/>
              <a:t>Achievable data rates for 15.4m</a:t>
            </a:r>
            <a:endParaRPr lang="en-US" dirty="0"/>
          </a:p>
        </p:txBody>
      </p:sp>
      <p:graphicFrame>
        <p:nvGraphicFramePr>
          <p:cNvPr id="5" name="Table 4"/>
          <p:cNvGraphicFramePr>
            <a:graphicFrameLocks noGrp="1"/>
          </p:cNvGraphicFramePr>
          <p:nvPr/>
        </p:nvGraphicFramePr>
        <p:xfrm>
          <a:off x="0" y="838200"/>
          <a:ext cx="9144002" cy="5553090"/>
        </p:xfrm>
        <a:graphic>
          <a:graphicData uri="http://schemas.openxmlformats.org/drawingml/2006/table">
            <a:tbl>
              <a:tblPr firstRow="1" bandRow="1">
                <a:tableStyleId>{5C22544A-7EE6-4342-B048-85BDC9FD1C3A}</a:tableStyleId>
              </a:tblPr>
              <a:tblGrid>
                <a:gridCol w="1143003"/>
                <a:gridCol w="1219200"/>
                <a:gridCol w="457200"/>
                <a:gridCol w="838200"/>
                <a:gridCol w="762000"/>
                <a:gridCol w="914400"/>
                <a:gridCol w="685800"/>
                <a:gridCol w="838200"/>
                <a:gridCol w="762000"/>
                <a:gridCol w="692726"/>
                <a:gridCol w="831273"/>
              </a:tblGrid>
              <a:tr h="525614">
                <a:tc rowSpan="2">
                  <a:txBody>
                    <a:bodyPr/>
                    <a:lstStyle/>
                    <a:p>
                      <a:pPr algn="ctr"/>
                      <a:endParaRPr lang="en-US" sz="2000" dirty="0">
                        <a:solidFill>
                          <a:schemeClr val="tx1"/>
                        </a:solidFill>
                      </a:endParaRPr>
                    </a:p>
                  </a:txBody>
                  <a:tcPr/>
                </a:tc>
                <a:tc rowSpan="2">
                  <a:txBody>
                    <a:bodyPr/>
                    <a:lstStyle/>
                    <a:p>
                      <a:pPr algn="ctr"/>
                      <a:r>
                        <a:rPr lang="en-US" sz="1800" dirty="0" smtClean="0">
                          <a:solidFill>
                            <a:schemeClr val="tx1"/>
                          </a:solidFill>
                        </a:rPr>
                        <a:t>Required</a:t>
                      </a:r>
                    </a:p>
                    <a:p>
                      <a:pPr algn="ctr"/>
                      <a:r>
                        <a:rPr lang="en-US" sz="1800" dirty="0" smtClean="0">
                          <a:solidFill>
                            <a:schemeClr val="tx1"/>
                          </a:solidFill>
                        </a:rPr>
                        <a:t>Mbps &amp;</a:t>
                      </a:r>
                    </a:p>
                    <a:p>
                      <a:pPr algn="ctr"/>
                      <a:r>
                        <a:rPr lang="en-US" sz="1800" dirty="0" smtClean="0">
                          <a:solidFill>
                            <a:schemeClr val="tx1"/>
                          </a:solidFill>
                        </a:rPr>
                        <a:t>Range</a:t>
                      </a:r>
                      <a:endParaRPr lang="en-US" sz="2000" dirty="0">
                        <a:solidFill>
                          <a:schemeClr val="tx1"/>
                        </a:solidFill>
                      </a:endParaRPr>
                    </a:p>
                  </a:txBody>
                  <a:tcPr vert="vert" anchor="ctr"/>
                </a:tc>
                <a:tc rowSpan="2">
                  <a:txBody>
                    <a:bodyPr/>
                    <a:lstStyle/>
                    <a:p>
                      <a:pPr algn="ctr"/>
                      <a:r>
                        <a:rPr lang="en-US" sz="1800" dirty="0" smtClean="0">
                          <a:solidFill>
                            <a:schemeClr val="tx1"/>
                          </a:solidFill>
                        </a:rPr>
                        <a:t>Actual</a:t>
                      </a:r>
                      <a:endParaRPr lang="en-US" sz="2000" dirty="0">
                        <a:solidFill>
                          <a:schemeClr val="tx1"/>
                        </a:solidFill>
                      </a:endParaRPr>
                    </a:p>
                  </a:txBody>
                  <a:tcPr vert="vert" anchor="ctr"/>
                </a:tc>
                <a:tc gridSpan="4">
                  <a:txBody>
                    <a:bodyPr/>
                    <a:lstStyle/>
                    <a:p>
                      <a:pPr algn="ctr"/>
                      <a:r>
                        <a:rPr lang="en-US" sz="2000" dirty="0" smtClean="0">
                          <a:solidFill>
                            <a:schemeClr val="tx1"/>
                          </a:solidFill>
                        </a:rPr>
                        <a:t>Outdoors</a:t>
                      </a:r>
                      <a:endParaRPr lang="en-US" sz="2000" dirty="0">
                        <a:solidFill>
                          <a:schemeClr val="tx1"/>
                        </a:solidFill>
                      </a:endParaRP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gridSpan="4">
                  <a:txBody>
                    <a:bodyPr/>
                    <a:lstStyle/>
                    <a:p>
                      <a:pPr algn="ctr"/>
                      <a:r>
                        <a:rPr lang="en-US" sz="2000" dirty="0" smtClean="0">
                          <a:solidFill>
                            <a:schemeClr val="tx1"/>
                          </a:solidFill>
                        </a:rPr>
                        <a:t>Penetration</a:t>
                      </a:r>
                      <a:r>
                        <a:rPr lang="en-US" sz="2000" baseline="0" dirty="0" smtClean="0">
                          <a:solidFill>
                            <a:schemeClr val="tx1"/>
                          </a:solidFill>
                        </a:rPr>
                        <a:t> loss 16dB</a:t>
                      </a:r>
                      <a:endParaRPr lang="en-US" sz="2000" dirty="0">
                        <a:solidFill>
                          <a:schemeClr val="tx1"/>
                        </a:solidFill>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525614">
                <a:tc vMerge="1">
                  <a:txBody>
                    <a:bodyPr/>
                    <a:lstStyle/>
                    <a:p>
                      <a:endParaRPr lang="en-US" dirty="0"/>
                    </a:p>
                  </a:txBody>
                  <a:tcPr/>
                </a:tc>
                <a:tc vMerge="1">
                  <a:txBody>
                    <a:bodyPr/>
                    <a:lstStyle/>
                    <a:p>
                      <a:endParaRPr lang="en-US" dirty="0"/>
                    </a:p>
                  </a:txBody>
                  <a:tcPr/>
                </a:tc>
                <a:tc vMerge="1">
                  <a:txBody>
                    <a:bodyPr/>
                    <a:lstStyle/>
                    <a:p>
                      <a:endParaRPr lang="en-US" dirty="0"/>
                    </a:p>
                  </a:txBody>
                  <a:tcPr/>
                </a:tc>
                <a:tc gridSpan="2">
                  <a:txBody>
                    <a:bodyPr/>
                    <a:lstStyle/>
                    <a:p>
                      <a:pPr algn="ctr"/>
                      <a:r>
                        <a:rPr lang="en-US" sz="1800" dirty="0" smtClean="0"/>
                        <a:t>512MHz</a:t>
                      </a:r>
                      <a:endParaRPr lang="en-US" sz="1800" dirty="0"/>
                    </a:p>
                  </a:txBody>
                  <a:tcPr>
                    <a:lnB w="28575" cap="flat" cmpd="sng" algn="ctr">
                      <a:solidFill>
                        <a:schemeClr val="tx1"/>
                      </a:solidFill>
                      <a:prstDash val="solid"/>
                      <a:round/>
                      <a:headEnd type="none" w="med" len="med"/>
                      <a:tailEnd type="none" w="med" len="med"/>
                    </a:lnB>
                    <a:solidFill>
                      <a:srgbClr val="FFFFCC"/>
                    </a:solidFill>
                  </a:tcPr>
                </a:tc>
                <a:tc hMerge="1">
                  <a:txBody>
                    <a:bodyPr/>
                    <a:lstStyle/>
                    <a:p>
                      <a:endParaRPr lang="en-US" dirty="0"/>
                    </a:p>
                  </a:txBody>
                  <a:tcPr/>
                </a:tc>
                <a:tc gridSpan="2">
                  <a:txBody>
                    <a:bodyPr/>
                    <a:lstStyle/>
                    <a:p>
                      <a:pPr algn="ctr"/>
                      <a:r>
                        <a:rPr lang="en-US" sz="1800" dirty="0" smtClean="0"/>
                        <a:t>698MHz</a:t>
                      </a:r>
                      <a:endParaRPr lang="en-US" sz="1800" dirty="0"/>
                    </a:p>
                  </a:txBody>
                  <a:tcPr>
                    <a:lnB w="28575" cap="flat" cmpd="sng" algn="ctr">
                      <a:solidFill>
                        <a:schemeClr val="tx1"/>
                      </a:solidFill>
                      <a:prstDash val="solid"/>
                      <a:round/>
                      <a:headEnd type="none" w="med" len="med"/>
                      <a:tailEnd type="none" w="med" len="med"/>
                    </a:lnB>
                    <a:solidFill>
                      <a:srgbClr val="FFFFCC"/>
                    </a:solidFill>
                  </a:tcPr>
                </a:tc>
                <a:tc hMerge="1">
                  <a:txBody>
                    <a:bodyPr/>
                    <a:lstStyle/>
                    <a:p>
                      <a:endParaRPr lang="en-US" dirty="0"/>
                    </a:p>
                  </a:txBody>
                  <a:tcPr/>
                </a:tc>
                <a:tc gridSpan="2">
                  <a:txBody>
                    <a:bodyPr/>
                    <a:lstStyle/>
                    <a:p>
                      <a:pPr algn="ctr"/>
                      <a:r>
                        <a:rPr lang="en-US" sz="1800" dirty="0" smtClean="0"/>
                        <a:t>512MHz</a:t>
                      </a:r>
                      <a:endParaRPr lang="en-US" sz="1800" dirty="0"/>
                    </a:p>
                  </a:txBody>
                  <a:tcPr>
                    <a:lnB w="28575" cap="flat" cmpd="sng" algn="ctr">
                      <a:solidFill>
                        <a:schemeClr val="tx1"/>
                      </a:solidFill>
                      <a:prstDash val="solid"/>
                      <a:round/>
                      <a:headEnd type="none" w="med" len="med"/>
                      <a:tailEnd type="none" w="med" len="med"/>
                    </a:lnB>
                    <a:solidFill>
                      <a:srgbClr val="FFFFCC"/>
                    </a:solidFill>
                  </a:tcPr>
                </a:tc>
                <a:tc hMerge="1">
                  <a:txBody>
                    <a:bodyPr/>
                    <a:lstStyle/>
                    <a:p>
                      <a:endParaRPr lang="en-US" dirty="0"/>
                    </a:p>
                  </a:txBody>
                  <a:tcPr/>
                </a:tc>
                <a:tc gridSpan="2">
                  <a:txBody>
                    <a:bodyPr/>
                    <a:lstStyle/>
                    <a:p>
                      <a:pPr algn="ctr"/>
                      <a:r>
                        <a:rPr lang="en-US" sz="1800" dirty="0" smtClean="0"/>
                        <a:t>698MHz</a:t>
                      </a:r>
                      <a:endParaRPr lang="en-US" sz="1800" dirty="0"/>
                    </a:p>
                  </a:txBody>
                  <a:tcPr>
                    <a:lnB w="28575" cap="flat" cmpd="sng" algn="ctr">
                      <a:solidFill>
                        <a:schemeClr val="tx1"/>
                      </a:solidFill>
                      <a:prstDash val="solid"/>
                      <a:round/>
                      <a:headEnd type="none" w="med" len="med"/>
                      <a:tailEnd type="none" w="med" len="med"/>
                    </a:lnB>
                    <a:solidFill>
                      <a:srgbClr val="FFFFCC"/>
                    </a:solidFill>
                  </a:tcPr>
                </a:tc>
                <a:tc hMerge="1">
                  <a:txBody>
                    <a:bodyPr/>
                    <a:lstStyle/>
                    <a:p>
                      <a:endParaRPr lang="en-US" dirty="0"/>
                    </a:p>
                  </a:txBody>
                  <a:tcPr/>
                </a:tc>
              </a:tr>
              <a:tr h="625170">
                <a:tc>
                  <a:txBody>
                    <a:bodyPr/>
                    <a:lstStyle/>
                    <a:p>
                      <a:r>
                        <a:rPr lang="en-US" sz="1600" dirty="0" smtClean="0"/>
                        <a:t>App</a:t>
                      </a:r>
                      <a:endParaRPr lang="en-US" sz="1600" dirty="0"/>
                    </a:p>
                  </a:txBody>
                  <a:tcPr anchor="ctr">
                    <a:solidFill>
                      <a:srgbClr val="FFFFCC"/>
                    </a:solidFill>
                  </a:tcPr>
                </a:tc>
                <a:tc>
                  <a:txBody>
                    <a:bodyPr/>
                    <a:lstStyle/>
                    <a:p>
                      <a:r>
                        <a:rPr lang="en-US" sz="1600" dirty="0" smtClean="0"/>
                        <a:t>Rate</a:t>
                      </a:r>
                    </a:p>
                    <a:p>
                      <a:r>
                        <a:rPr lang="en-US" sz="1600" dirty="0" smtClean="0"/>
                        <a:t>distance</a:t>
                      </a:r>
                      <a:endParaRPr lang="en-US" sz="1600" dirty="0"/>
                    </a:p>
                  </a:txBody>
                  <a:tcPr anchor="ctr">
                    <a:solidFill>
                      <a:srgbClr val="FFFFCC"/>
                    </a:solidFill>
                  </a:tcPr>
                </a:tc>
                <a:tc>
                  <a:txBody>
                    <a:bodyPr/>
                    <a:lstStyle/>
                    <a:p>
                      <a:pPr algn="ctr"/>
                      <a:r>
                        <a:rPr lang="en-US" sz="1400" dirty="0" smtClean="0"/>
                        <a:t>km</a:t>
                      </a:r>
                      <a:endParaRPr lang="en-US" sz="1400" dirty="0"/>
                    </a:p>
                  </a:txBody>
                  <a:tcPr anchor="ctr">
                    <a:lnR w="28575" cap="flat" cmpd="sng" algn="ctr">
                      <a:solidFill>
                        <a:schemeClr val="tx1"/>
                      </a:solidFill>
                      <a:prstDash val="solid"/>
                      <a:round/>
                      <a:headEnd type="none" w="med" len="med"/>
                      <a:tailEnd type="none" w="med" len="med"/>
                    </a:lnR>
                    <a:solidFill>
                      <a:srgbClr val="FFFFCC"/>
                    </a:solidFill>
                  </a:tcPr>
                </a:tc>
                <a:tc>
                  <a:txBody>
                    <a:bodyPr/>
                    <a:lstStyle/>
                    <a:p>
                      <a:pPr algn="ctr"/>
                      <a:r>
                        <a:rPr lang="en-US" dirty="0" smtClean="0"/>
                        <a:t>UL</a:t>
                      </a:r>
                      <a:endParaRPr lang="en-US" dirty="0"/>
                    </a:p>
                  </a:txBody>
                  <a:tcPr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solidFill>
                      <a:srgbClr val="FFFFCC"/>
                    </a:solidFill>
                  </a:tcPr>
                </a:tc>
                <a:tc>
                  <a:txBody>
                    <a:bodyPr/>
                    <a:lstStyle/>
                    <a:p>
                      <a:pPr algn="ctr"/>
                      <a:r>
                        <a:rPr lang="en-US" dirty="0" smtClean="0"/>
                        <a:t>DL</a:t>
                      </a:r>
                      <a:endParaRPr lang="en-US" dirty="0"/>
                    </a:p>
                  </a:txBody>
                  <a:tcPr anchor="ctr">
                    <a:lnT w="28575" cap="flat" cmpd="sng" algn="ctr">
                      <a:solidFill>
                        <a:schemeClr val="tx1"/>
                      </a:solidFill>
                      <a:prstDash val="solid"/>
                      <a:round/>
                      <a:headEnd type="none" w="med" len="med"/>
                      <a:tailEnd type="none" w="med" len="med"/>
                    </a:lnT>
                    <a:solidFill>
                      <a:srgbClr val="FFFFCC"/>
                    </a:solidFill>
                  </a:tcPr>
                </a:tc>
                <a:tc>
                  <a:txBody>
                    <a:bodyPr/>
                    <a:lstStyle/>
                    <a:p>
                      <a:pPr algn="ctr"/>
                      <a:r>
                        <a:rPr lang="en-US" dirty="0" smtClean="0"/>
                        <a:t>UL</a:t>
                      </a:r>
                      <a:endParaRPr lang="en-US" dirty="0"/>
                    </a:p>
                  </a:txBody>
                  <a:tcPr anchor="ctr">
                    <a:lnT w="28575" cap="flat" cmpd="sng" algn="ctr">
                      <a:solidFill>
                        <a:schemeClr val="tx1"/>
                      </a:solidFill>
                      <a:prstDash val="solid"/>
                      <a:round/>
                      <a:headEnd type="none" w="med" len="med"/>
                      <a:tailEnd type="none" w="med" len="med"/>
                    </a:lnT>
                    <a:solidFill>
                      <a:srgbClr val="FFFFCC"/>
                    </a:solidFill>
                  </a:tcPr>
                </a:tc>
                <a:tc>
                  <a:txBody>
                    <a:bodyPr/>
                    <a:lstStyle/>
                    <a:p>
                      <a:pPr algn="ctr"/>
                      <a:r>
                        <a:rPr lang="en-US" dirty="0" smtClean="0"/>
                        <a:t>DL</a:t>
                      </a:r>
                      <a:endParaRPr lang="en-US" dirty="0"/>
                    </a:p>
                  </a:txBody>
                  <a:tcPr anchor="ctr">
                    <a:lnT w="28575" cap="flat" cmpd="sng" algn="ctr">
                      <a:solidFill>
                        <a:schemeClr val="tx1"/>
                      </a:solidFill>
                      <a:prstDash val="solid"/>
                      <a:round/>
                      <a:headEnd type="none" w="med" len="med"/>
                      <a:tailEnd type="none" w="med" len="med"/>
                    </a:lnT>
                    <a:solidFill>
                      <a:srgbClr val="FFFFCC"/>
                    </a:solidFill>
                  </a:tcPr>
                </a:tc>
                <a:tc>
                  <a:txBody>
                    <a:bodyPr/>
                    <a:lstStyle/>
                    <a:p>
                      <a:pPr algn="ctr"/>
                      <a:r>
                        <a:rPr lang="en-US" dirty="0" smtClean="0"/>
                        <a:t>UL</a:t>
                      </a:r>
                      <a:endParaRPr lang="en-US" dirty="0"/>
                    </a:p>
                  </a:txBody>
                  <a:tcPr anchor="ctr">
                    <a:lnT w="28575" cap="flat" cmpd="sng" algn="ctr">
                      <a:solidFill>
                        <a:schemeClr val="tx1"/>
                      </a:solidFill>
                      <a:prstDash val="solid"/>
                      <a:round/>
                      <a:headEnd type="none" w="med" len="med"/>
                      <a:tailEnd type="none" w="med" len="med"/>
                    </a:lnT>
                    <a:solidFill>
                      <a:srgbClr val="FFFFCC"/>
                    </a:solidFill>
                  </a:tcPr>
                </a:tc>
                <a:tc>
                  <a:txBody>
                    <a:bodyPr/>
                    <a:lstStyle/>
                    <a:p>
                      <a:pPr algn="ctr"/>
                      <a:r>
                        <a:rPr lang="en-US" dirty="0" smtClean="0"/>
                        <a:t>DL</a:t>
                      </a:r>
                      <a:endParaRPr lang="en-US" dirty="0"/>
                    </a:p>
                  </a:txBody>
                  <a:tcPr anchor="ctr">
                    <a:lnT w="28575" cap="flat" cmpd="sng" algn="ctr">
                      <a:solidFill>
                        <a:schemeClr val="tx1"/>
                      </a:solidFill>
                      <a:prstDash val="solid"/>
                      <a:round/>
                      <a:headEnd type="none" w="med" len="med"/>
                      <a:tailEnd type="none" w="med" len="med"/>
                    </a:lnT>
                    <a:solidFill>
                      <a:srgbClr val="FFFFCC"/>
                    </a:solidFill>
                  </a:tcPr>
                </a:tc>
                <a:tc>
                  <a:txBody>
                    <a:bodyPr/>
                    <a:lstStyle/>
                    <a:p>
                      <a:pPr algn="ctr"/>
                      <a:r>
                        <a:rPr lang="en-US" dirty="0" smtClean="0"/>
                        <a:t>UL</a:t>
                      </a:r>
                      <a:endParaRPr lang="en-US" dirty="0"/>
                    </a:p>
                  </a:txBody>
                  <a:tcPr anchor="ctr">
                    <a:lnT w="28575" cap="flat" cmpd="sng" algn="ctr">
                      <a:solidFill>
                        <a:schemeClr val="tx1"/>
                      </a:solidFill>
                      <a:prstDash val="solid"/>
                      <a:round/>
                      <a:headEnd type="none" w="med" len="med"/>
                      <a:tailEnd type="none" w="med" len="med"/>
                    </a:lnT>
                    <a:solidFill>
                      <a:srgbClr val="FFFFCC"/>
                    </a:solidFill>
                  </a:tcPr>
                </a:tc>
                <a:tc>
                  <a:txBody>
                    <a:bodyPr/>
                    <a:lstStyle/>
                    <a:p>
                      <a:pPr algn="ctr"/>
                      <a:r>
                        <a:rPr lang="en-US" dirty="0" smtClean="0"/>
                        <a:t>DL</a:t>
                      </a:r>
                      <a:endParaRPr lang="en-US" dirty="0"/>
                    </a:p>
                  </a:txBody>
                  <a:tcPr anchor="ctr">
                    <a:lnT w="28575" cap="flat" cmpd="sng" algn="ctr">
                      <a:solidFill>
                        <a:schemeClr val="tx1"/>
                      </a:solidFill>
                      <a:prstDash val="solid"/>
                      <a:round/>
                      <a:headEnd type="none" w="med" len="med"/>
                      <a:tailEnd type="none" w="med" len="med"/>
                    </a:lnT>
                    <a:solidFill>
                      <a:srgbClr val="FFFFCC"/>
                    </a:solidFill>
                  </a:tcPr>
                </a:tc>
              </a:tr>
              <a:tr h="609602">
                <a:tc>
                  <a:txBody>
                    <a:bodyPr/>
                    <a:lstStyle/>
                    <a:p>
                      <a:r>
                        <a:rPr lang="en-US" sz="1200" dirty="0" smtClean="0"/>
                        <a:t>SUN</a:t>
                      </a:r>
                      <a:endParaRPr lang="en-US" sz="1200" dirty="0"/>
                    </a:p>
                  </a:txBody>
                  <a:tcPr anchor="ctr"/>
                </a:tc>
                <a:tc>
                  <a:txBody>
                    <a:bodyPr/>
                    <a:lstStyle/>
                    <a:p>
                      <a:r>
                        <a:rPr lang="en-US" sz="1200" dirty="0" smtClean="0"/>
                        <a:t>&lt;1Mb</a:t>
                      </a:r>
                    </a:p>
                    <a:p>
                      <a:r>
                        <a:rPr lang="en-US" sz="1200" dirty="0" smtClean="0"/>
                        <a:t>&lt;several km</a:t>
                      </a:r>
                      <a:endParaRPr lang="en-US" sz="1200" dirty="0"/>
                    </a:p>
                  </a:txBody>
                  <a:tcPr anchor="ctr"/>
                </a:tc>
                <a:tc>
                  <a:txBody>
                    <a:bodyPr/>
                    <a:lstStyle/>
                    <a:p>
                      <a:pPr algn="ctr"/>
                      <a:r>
                        <a:rPr lang="en-US" sz="1600" dirty="0" smtClean="0"/>
                        <a:t>3</a:t>
                      </a:r>
                      <a:endParaRPr lang="en-US" sz="1600" dirty="0"/>
                    </a:p>
                  </a:txBody>
                  <a:tcPr anchor="ctr">
                    <a:lnR w="28575" cap="flat" cmpd="sng" algn="ctr">
                      <a:solidFill>
                        <a:schemeClr val="tx1"/>
                      </a:solidFill>
                      <a:prstDash val="solid"/>
                      <a:round/>
                      <a:headEnd type="none" w="med" len="med"/>
                      <a:tailEnd type="none" w="med" len="med"/>
                    </a:lnR>
                  </a:tcPr>
                </a:tc>
                <a:tc>
                  <a:txBody>
                    <a:bodyPr/>
                    <a:lstStyle/>
                    <a:p>
                      <a:pPr algn="ctr"/>
                      <a:r>
                        <a:rPr lang="en-US" sz="2000" dirty="0" smtClean="0"/>
                        <a:t>.12</a:t>
                      </a:r>
                      <a:endParaRPr lang="en-US" sz="2000" dirty="0"/>
                    </a:p>
                  </a:txBody>
                  <a:tcPr anchor="ctr">
                    <a:lnL w="28575" cap="flat" cmpd="sng" algn="ctr">
                      <a:solidFill>
                        <a:schemeClr val="tx1"/>
                      </a:solidFill>
                      <a:prstDash val="solid"/>
                      <a:round/>
                      <a:headEnd type="none" w="med" len="med"/>
                      <a:tailEnd type="none" w="med" len="med"/>
                    </a:lnL>
                  </a:tcPr>
                </a:tc>
                <a:tc>
                  <a:txBody>
                    <a:bodyPr/>
                    <a:lstStyle/>
                    <a:p>
                      <a:pPr algn="ctr"/>
                      <a:r>
                        <a:rPr lang="en-US" sz="2000" dirty="0" smtClean="0"/>
                        <a:t>1</a:t>
                      </a:r>
                      <a:endParaRPr lang="en-US" sz="2000" dirty="0"/>
                    </a:p>
                  </a:txBody>
                  <a:tcPr anchor="ctr"/>
                </a:tc>
                <a:tc>
                  <a:txBody>
                    <a:bodyPr/>
                    <a:lstStyle/>
                    <a:p>
                      <a:pPr algn="ctr"/>
                      <a:r>
                        <a:rPr lang="en-US" sz="2000" dirty="0" smtClean="0"/>
                        <a:t>.05</a:t>
                      </a:r>
                      <a:endParaRPr lang="en-US" sz="2000" dirty="0"/>
                    </a:p>
                  </a:txBody>
                  <a:tcPr anchor="ctr"/>
                </a:tc>
                <a:tc>
                  <a:txBody>
                    <a:bodyPr/>
                    <a:lstStyle/>
                    <a:p>
                      <a:pPr algn="ctr"/>
                      <a:r>
                        <a:rPr lang="en-US" sz="2000" dirty="0" smtClean="0"/>
                        <a:t>.49</a:t>
                      </a:r>
                      <a:endParaRPr lang="en-US" sz="2000" dirty="0"/>
                    </a:p>
                  </a:txBody>
                  <a:tcPr anchor="ctr"/>
                </a:tc>
                <a:tc>
                  <a:txBody>
                    <a:bodyPr/>
                    <a:lstStyle/>
                    <a:p>
                      <a:pPr algn="ctr"/>
                      <a:r>
                        <a:rPr lang="en-US" sz="2000" dirty="0" smtClean="0"/>
                        <a:t>.003</a:t>
                      </a:r>
                      <a:endParaRPr lang="en-US" sz="2000" dirty="0"/>
                    </a:p>
                  </a:txBody>
                  <a:tcPr anchor="ctr"/>
                </a:tc>
                <a:tc>
                  <a:txBody>
                    <a:bodyPr/>
                    <a:lstStyle/>
                    <a:p>
                      <a:pPr algn="ctr"/>
                      <a:r>
                        <a:rPr lang="en-US" sz="2000" dirty="0" smtClean="0"/>
                        <a:t>.03</a:t>
                      </a:r>
                      <a:endParaRPr lang="en-US" sz="2000" dirty="0"/>
                    </a:p>
                  </a:txBody>
                  <a:tcPr anchor="ctr"/>
                </a:tc>
                <a:tc>
                  <a:txBody>
                    <a:bodyPr/>
                    <a:lstStyle/>
                    <a:p>
                      <a:pPr algn="ctr"/>
                      <a:r>
                        <a:rPr lang="en-US" sz="2000" dirty="0" smtClean="0"/>
                        <a:t>.001</a:t>
                      </a:r>
                      <a:endParaRPr lang="en-US" sz="2000" dirty="0"/>
                    </a:p>
                  </a:txBody>
                  <a:tcPr anchor="ctr"/>
                </a:tc>
                <a:tc>
                  <a:txBody>
                    <a:bodyPr/>
                    <a:lstStyle/>
                    <a:p>
                      <a:pPr algn="ctr"/>
                      <a:r>
                        <a:rPr lang="en-US" sz="2000" dirty="0" smtClean="0"/>
                        <a:t>.013</a:t>
                      </a:r>
                      <a:endParaRPr lang="en-US" sz="2000" dirty="0"/>
                    </a:p>
                  </a:txBody>
                  <a:tcPr anchor="ctr"/>
                </a:tc>
              </a:tr>
              <a:tr h="639218">
                <a:tc>
                  <a:txBody>
                    <a:bodyPr/>
                    <a:lstStyle/>
                    <a:p>
                      <a:r>
                        <a:rPr lang="en-US" sz="1200" dirty="0" smtClean="0"/>
                        <a:t>Transportation</a:t>
                      </a:r>
                      <a:endParaRPr lang="en-US" sz="1200" dirty="0"/>
                    </a:p>
                  </a:txBody>
                  <a:tcPr anchor="ctr"/>
                </a:tc>
                <a:tc>
                  <a:txBody>
                    <a:bodyPr/>
                    <a:lstStyle/>
                    <a:p>
                      <a:r>
                        <a:rPr lang="en-US" sz="1200" dirty="0" smtClean="0"/>
                        <a:t>&lt;1Mb</a:t>
                      </a:r>
                    </a:p>
                    <a:p>
                      <a:r>
                        <a:rPr lang="en-US" sz="1200" dirty="0" smtClean="0"/>
                        <a:t>Up to</a:t>
                      </a:r>
                      <a:r>
                        <a:rPr lang="en-US" sz="1200" baseline="0" dirty="0" smtClean="0"/>
                        <a:t> 10</a:t>
                      </a:r>
                    </a:p>
                    <a:p>
                      <a:r>
                        <a:rPr lang="en-US" sz="1200" baseline="0" dirty="0" smtClean="0"/>
                        <a:t>&lt;1km</a:t>
                      </a:r>
                      <a:endParaRPr lang="en-US" sz="1200" dirty="0"/>
                    </a:p>
                  </a:txBody>
                  <a:tcPr anchor="ctr"/>
                </a:tc>
                <a:tc>
                  <a:txBody>
                    <a:bodyPr/>
                    <a:lstStyle/>
                    <a:p>
                      <a:pPr algn="ctr"/>
                      <a:r>
                        <a:rPr lang="en-US" sz="1600" dirty="0" smtClean="0"/>
                        <a:t>1</a:t>
                      </a:r>
                      <a:endParaRPr lang="en-US" sz="1600" dirty="0"/>
                    </a:p>
                  </a:txBody>
                  <a:tcPr anchor="ctr">
                    <a:lnR w="28575" cap="flat" cmpd="sng" algn="ctr">
                      <a:solidFill>
                        <a:schemeClr val="tx1"/>
                      </a:solidFill>
                      <a:prstDash val="solid"/>
                      <a:round/>
                      <a:headEnd type="none" w="med" len="med"/>
                      <a:tailEnd type="none" w="med" len="med"/>
                    </a:lnR>
                  </a:tcPr>
                </a:tc>
                <a:tc>
                  <a:txBody>
                    <a:bodyPr/>
                    <a:lstStyle/>
                    <a:p>
                      <a:pPr algn="ctr"/>
                      <a:r>
                        <a:rPr lang="en-US" sz="2000" dirty="0" smtClean="0"/>
                        <a:t>3.2</a:t>
                      </a:r>
                      <a:endParaRPr lang="en-US" sz="2000" dirty="0"/>
                    </a:p>
                  </a:txBody>
                  <a:tcPr anchor="ctr">
                    <a:lnL w="28575" cap="flat" cmpd="sng" algn="ctr">
                      <a:solidFill>
                        <a:schemeClr val="tx1"/>
                      </a:solidFill>
                      <a:prstDash val="solid"/>
                      <a:round/>
                      <a:headEnd type="none" w="med" len="med"/>
                      <a:tailEnd type="none" w="med" len="med"/>
                    </a:lnL>
                  </a:tcPr>
                </a:tc>
                <a:tc>
                  <a:txBody>
                    <a:bodyPr/>
                    <a:lstStyle/>
                    <a:p>
                      <a:pPr algn="ctr"/>
                      <a:r>
                        <a:rPr lang="en-US" sz="2000" dirty="0" smtClean="0"/>
                        <a:t>9</a:t>
                      </a:r>
                      <a:endParaRPr lang="en-US" sz="2000" dirty="0"/>
                    </a:p>
                  </a:txBody>
                  <a:tcPr anchor="ctr"/>
                </a:tc>
                <a:tc>
                  <a:txBody>
                    <a:bodyPr/>
                    <a:lstStyle/>
                    <a:p>
                      <a:pPr algn="ctr"/>
                      <a:r>
                        <a:rPr lang="en-US" sz="2000" dirty="0" smtClean="0"/>
                        <a:t>1.83</a:t>
                      </a:r>
                      <a:endParaRPr lang="en-US" sz="2000" dirty="0"/>
                    </a:p>
                  </a:txBody>
                  <a:tcPr anchor="ctr"/>
                </a:tc>
                <a:tc>
                  <a:txBody>
                    <a:bodyPr/>
                    <a:lstStyle/>
                    <a:p>
                      <a:pPr algn="ctr"/>
                      <a:r>
                        <a:rPr lang="en-US" sz="2000" dirty="0" smtClean="0"/>
                        <a:t>6.8</a:t>
                      </a:r>
                      <a:endParaRPr lang="en-US" sz="2000" dirty="0"/>
                    </a:p>
                  </a:txBody>
                  <a:tcPr anchor="ctr"/>
                </a:tc>
                <a:tc>
                  <a:txBody>
                    <a:bodyPr/>
                    <a:lstStyle/>
                    <a:p>
                      <a:pPr algn="ctr"/>
                      <a:endParaRPr lang="en-US" sz="2000" dirty="0"/>
                    </a:p>
                  </a:txBody>
                  <a:tcPr anchor="ctr">
                    <a:solidFill>
                      <a:schemeClr val="accent4"/>
                    </a:solidFill>
                  </a:tcPr>
                </a:tc>
                <a:tc>
                  <a:txBody>
                    <a:bodyPr/>
                    <a:lstStyle/>
                    <a:p>
                      <a:pPr algn="ctr"/>
                      <a:endParaRPr lang="en-US" sz="2000" dirty="0"/>
                    </a:p>
                  </a:txBody>
                  <a:tcPr anchor="ctr">
                    <a:solidFill>
                      <a:schemeClr val="accent4"/>
                    </a:solidFill>
                  </a:tcPr>
                </a:tc>
                <a:tc>
                  <a:txBody>
                    <a:bodyPr/>
                    <a:lstStyle/>
                    <a:p>
                      <a:pPr algn="ctr"/>
                      <a:endParaRPr lang="en-US" sz="2000" dirty="0"/>
                    </a:p>
                  </a:txBody>
                  <a:tcPr anchor="ctr">
                    <a:solidFill>
                      <a:schemeClr val="accent4"/>
                    </a:solidFill>
                  </a:tcPr>
                </a:tc>
                <a:tc>
                  <a:txBody>
                    <a:bodyPr/>
                    <a:lstStyle/>
                    <a:p>
                      <a:pPr algn="ctr"/>
                      <a:endParaRPr lang="en-US" sz="2000" dirty="0"/>
                    </a:p>
                  </a:txBody>
                  <a:tcPr anchor="ctr">
                    <a:solidFill>
                      <a:schemeClr val="accent4"/>
                    </a:solidFill>
                  </a:tcPr>
                </a:tc>
              </a:tr>
              <a:tr h="639218">
                <a:tc>
                  <a:txBody>
                    <a:bodyPr/>
                    <a:lstStyle/>
                    <a:p>
                      <a:r>
                        <a:rPr lang="en-US" sz="1200" dirty="0" smtClean="0"/>
                        <a:t>Surveillance</a:t>
                      </a:r>
                      <a:endParaRPr lang="en-US" sz="1200" dirty="0"/>
                    </a:p>
                  </a:txBody>
                  <a:tcPr anchor="ctr"/>
                </a:tc>
                <a:tc>
                  <a:txBody>
                    <a:bodyPr/>
                    <a:lstStyle/>
                    <a:p>
                      <a:r>
                        <a:rPr lang="en-US" sz="1200" dirty="0" smtClean="0"/>
                        <a:t>&lt;2Mb</a:t>
                      </a:r>
                    </a:p>
                    <a:p>
                      <a:r>
                        <a:rPr lang="en-US" sz="1200" dirty="0" smtClean="0"/>
                        <a:t>&lt;1km</a:t>
                      </a:r>
                      <a:endParaRPr lang="en-US" sz="1200" dirty="0"/>
                    </a:p>
                  </a:txBody>
                  <a:tcPr anchor="ctr"/>
                </a:tc>
                <a:tc>
                  <a:txBody>
                    <a:bodyPr/>
                    <a:lstStyle/>
                    <a:p>
                      <a:pPr algn="ctr"/>
                      <a:r>
                        <a:rPr lang="en-US" sz="1600" dirty="0" smtClean="0"/>
                        <a:t>1</a:t>
                      </a:r>
                      <a:endParaRPr lang="en-US" sz="1600" dirty="0"/>
                    </a:p>
                  </a:txBody>
                  <a:tcPr anchor="ctr">
                    <a:lnR w="28575" cap="flat" cmpd="sng" algn="ctr">
                      <a:solidFill>
                        <a:schemeClr val="tx1"/>
                      </a:solidFill>
                      <a:prstDash val="solid"/>
                      <a:round/>
                      <a:headEnd type="none" w="med" len="med"/>
                      <a:tailEnd type="none" w="med" len="med"/>
                    </a:lnR>
                  </a:tcPr>
                </a:tc>
                <a:tc>
                  <a:txBody>
                    <a:bodyPr/>
                    <a:lstStyle/>
                    <a:p>
                      <a:pPr algn="ctr"/>
                      <a:r>
                        <a:rPr lang="en-US" sz="2000" dirty="0" smtClean="0"/>
                        <a:t>3.2</a:t>
                      </a:r>
                      <a:endParaRPr lang="en-US" sz="2000" dirty="0"/>
                    </a:p>
                  </a:txBody>
                  <a:tcPr anchor="ctr">
                    <a:lnL w="28575" cap="flat" cmpd="sng" algn="ctr">
                      <a:solidFill>
                        <a:schemeClr val="tx1"/>
                      </a:solidFill>
                      <a:prstDash val="solid"/>
                      <a:round/>
                      <a:headEnd type="none" w="med" len="med"/>
                      <a:tailEnd type="none" w="med" len="med"/>
                    </a:lnL>
                  </a:tcPr>
                </a:tc>
                <a:tc>
                  <a:txBody>
                    <a:bodyPr/>
                    <a:lstStyle/>
                    <a:p>
                      <a:pPr algn="ctr"/>
                      <a:r>
                        <a:rPr lang="en-US" sz="2000" dirty="0" smtClean="0"/>
                        <a:t>9</a:t>
                      </a:r>
                      <a:endParaRPr lang="en-US" sz="2000" dirty="0"/>
                    </a:p>
                  </a:txBody>
                  <a:tcPr anchor="ctr"/>
                </a:tc>
                <a:tc>
                  <a:txBody>
                    <a:bodyPr/>
                    <a:lstStyle/>
                    <a:p>
                      <a:pPr algn="ctr"/>
                      <a:r>
                        <a:rPr lang="en-US" sz="2000" dirty="0" smtClean="0"/>
                        <a:t>1.83</a:t>
                      </a:r>
                      <a:endParaRPr lang="en-US" sz="2000" dirty="0"/>
                    </a:p>
                  </a:txBody>
                  <a:tcPr anchor="ctr"/>
                </a:tc>
                <a:tc>
                  <a:txBody>
                    <a:bodyPr/>
                    <a:lstStyle/>
                    <a:p>
                      <a:pPr algn="ctr"/>
                      <a:r>
                        <a:rPr lang="en-US" sz="2000" dirty="0" smtClean="0"/>
                        <a:t>6.8</a:t>
                      </a:r>
                      <a:endParaRPr lang="en-US" sz="2000" dirty="0"/>
                    </a:p>
                  </a:txBody>
                  <a:tcPr anchor="ctr"/>
                </a:tc>
                <a:tc>
                  <a:txBody>
                    <a:bodyPr/>
                    <a:lstStyle/>
                    <a:p>
                      <a:pPr algn="ctr"/>
                      <a:r>
                        <a:rPr lang="en-US" sz="2000" dirty="0" smtClean="0"/>
                        <a:t>.14</a:t>
                      </a:r>
                      <a:endParaRPr lang="en-US" sz="2000" dirty="0"/>
                    </a:p>
                  </a:txBody>
                  <a:tcPr anchor="ctr"/>
                </a:tc>
                <a:tc>
                  <a:txBody>
                    <a:bodyPr/>
                    <a:lstStyle/>
                    <a:p>
                      <a:pPr algn="ctr"/>
                      <a:r>
                        <a:rPr lang="en-US" sz="2000" dirty="0" smtClean="0"/>
                        <a:t>1.2</a:t>
                      </a:r>
                      <a:endParaRPr lang="en-US" sz="2000" dirty="0"/>
                    </a:p>
                  </a:txBody>
                  <a:tcPr anchor="ctr"/>
                </a:tc>
                <a:tc>
                  <a:txBody>
                    <a:bodyPr/>
                    <a:lstStyle/>
                    <a:p>
                      <a:pPr algn="ctr"/>
                      <a:r>
                        <a:rPr lang="en-US" sz="2000" dirty="0" smtClean="0"/>
                        <a:t>.06</a:t>
                      </a:r>
                      <a:endParaRPr lang="en-US" sz="2000" dirty="0"/>
                    </a:p>
                  </a:txBody>
                  <a:tcPr anchor="ctr"/>
                </a:tc>
                <a:tc>
                  <a:txBody>
                    <a:bodyPr/>
                    <a:lstStyle/>
                    <a:p>
                      <a:pPr algn="ctr"/>
                      <a:r>
                        <a:rPr lang="en-US" sz="2000" dirty="0" smtClean="0"/>
                        <a:t>.58</a:t>
                      </a:r>
                      <a:endParaRPr lang="en-US" sz="2000" dirty="0"/>
                    </a:p>
                  </a:txBody>
                  <a:tcPr anchor="ctr"/>
                </a:tc>
              </a:tr>
              <a:tr h="639218">
                <a:tc>
                  <a:txBody>
                    <a:bodyPr/>
                    <a:lstStyle/>
                    <a:p>
                      <a:r>
                        <a:rPr lang="en-US" sz="1200" dirty="0" smtClean="0"/>
                        <a:t>Infrastructure </a:t>
                      </a:r>
                      <a:endParaRPr lang="en-US" sz="1200" dirty="0"/>
                    </a:p>
                  </a:txBody>
                  <a:tcPr anchor="ctr"/>
                </a:tc>
                <a:tc>
                  <a:txBody>
                    <a:bodyPr/>
                    <a:lstStyle/>
                    <a:p>
                      <a:r>
                        <a:rPr lang="en-US" sz="1200" dirty="0" smtClean="0"/>
                        <a:t>&lt;.1Mb</a:t>
                      </a:r>
                    </a:p>
                    <a:p>
                      <a:r>
                        <a:rPr lang="en-US" sz="1200" dirty="0" smtClean="0"/>
                        <a:t>&lt;several km</a:t>
                      </a:r>
                      <a:endParaRPr lang="en-US" sz="1200" dirty="0"/>
                    </a:p>
                  </a:txBody>
                  <a:tcPr anchor="ctr"/>
                </a:tc>
                <a:tc>
                  <a:txBody>
                    <a:bodyPr/>
                    <a:lstStyle/>
                    <a:p>
                      <a:pPr algn="ctr"/>
                      <a:r>
                        <a:rPr lang="en-US" sz="1600" dirty="0" smtClean="0"/>
                        <a:t>3</a:t>
                      </a:r>
                      <a:endParaRPr lang="en-US" sz="1600" dirty="0"/>
                    </a:p>
                  </a:txBody>
                  <a:tcPr anchor="ctr">
                    <a:lnR w="28575" cap="flat" cmpd="sng" algn="ctr">
                      <a:solidFill>
                        <a:schemeClr val="tx1"/>
                      </a:solidFill>
                      <a:prstDash val="solid"/>
                      <a:round/>
                      <a:headEnd type="none" w="med" len="med"/>
                      <a:tailEnd type="none" w="med" len="med"/>
                    </a:lnR>
                  </a:tcPr>
                </a:tc>
                <a:tc>
                  <a:txBody>
                    <a:bodyPr/>
                    <a:lstStyle/>
                    <a:p>
                      <a:pPr algn="ctr"/>
                      <a:r>
                        <a:rPr lang="en-US" sz="2000" dirty="0" smtClean="0"/>
                        <a:t>.12</a:t>
                      </a:r>
                      <a:endParaRPr lang="en-US" sz="2000" dirty="0"/>
                    </a:p>
                  </a:txBody>
                  <a:tcPr anchor="ctr">
                    <a:lnL w="28575" cap="flat" cmpd="sng" algn="ctr">
                      <a:solidFill>
                        <a:schemeClr val="tx1"/>
                      </a:solidFill>
                      <a:prstDash val="solid"/>
                      <a:round/>
                      <a:headEnd type="none" w="med" len="med"/>
                      <a:tailEnd type="none" w="med" len="med"/>
                    </a:lnL>
                  </a:tcPr>
                </a:tc>
                <a:tc>
                  <a:txBody>
                    <a:bodyPr/>
                    <a:lstStyle/>
                    <a:p>
                      <a:pPr algn="ctr"/>
                      <a:r>
                        <a:rPr lang="en-US" sz="2000" dirty="0" smtClean="0"/>
                        <a:t>1</a:t>
                      </a:r>
                      <a:endParaRPr lang="en-US" sz="2000" dirty="0"/>
                    </a:p>
                  </a:txBody>
                  <a:tcPr anchor="ctr"/>
                </a:tc>
                <a:tc>
                  <a:txBody>
                    <a:bodyPr/>
                    <a:lstStyle/>
                    <a:p>
                      <a:pPr algn="ctr"/>
                      <a:r>
                        <a:rPr lang="en-US" sz="2000" dirty="0" smtClean="0"/>
                        <a:t>.05</a:t>
                      </a:r>
                      <a:endParaRPr lang="en-US" sz="2000" dirty="0"/>
                    </a:p>
                  </a:txBody>
                  <a:tcPr anchor="ctr"/>
                </a:tc>
                <a:tc>
                  <a:txBody>
                    <a:bodyPr/>
                    <a:lstStyle/>
                    <a:p>
                      <a:pPr algn="ctr"/>
                      <a:r>
                        <a:rPr lang="en-US" sz="2000" dirty="0" smtClean="0"/>
                        <a:t>.49</a:t>
                      </a:r>
                      <a:endParaRPr lang="en-US" sz="2000" dirty="0"/>
                    </a:p>
                  </a:txBody>
                  <a:tcPr anchor="ctr"/>
                </a:tc>
                <a:tc>
                  <a:txBody>
                    <a:bodyPr/>
                    <a:lstStyle/>
                    <a:p>
                      <a:pPr algn="ctr"/>
                      <a:endParaRPr lang="en-US" sz="2000" dirty="0"/>
                    </a:p>
                  </a:txBody>
                  <a:tcPr anchor="ctr">
                    <a:solidFill>
                      <a:schemeClr val="accent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p>
                  </a:txBody>
                  <a:tcPr anchor="ctr">
                    <a:solidFill>
                      <a:schemeClr val="accent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p>
                  </a:txBody>
                  <a:tcPr anchor="ctr">
                    <a:solidFill>
                      <a:schemeClr val="accent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smtClean="0"/>
                    </a:p>
                  </a:txBody>
                  <a:tcPr anchor="ctr">
                    <a:solidFill>
                      <a:schemeClr val="accent4"/>
                    </a:solidFill>
                  </a:tcPr>
                </a:tc>
              </a:tr>
              <a:tr h="525614">
                <a:tc>
                  <a:txBody>
                    <a:bodyPr/>
                    <a:lstStyle/>
                    <a:p>
                      <a:r>
                        <a:rPr lang="en-US" sz="1200" dirty="0" smtClean="0"/>
                        <a:t>Local M2M</a:t>
                      </a:r>
                      <a:endParaRPr lang="en-US" sz="1200" dirty="0"/>
                    </a:p>
                  </a:txBody>
                  <a:tcPr anchor="ctr"/>
                </a:tc>
                <a:tc>
                  <a:txBody>
                    <a:bodyPr/>
                    <a:lstStyle/>
                    <a:p>
                      <a:r>
                        <a:rPr lang="en-US" sz="1200" dirty="0" smtClean="0"/>
                        <a:t>.04-2</a:t>
                      </a:r>
                    </a:p>
                    <a:p>
                      <a:r>
                        <a:rPr lang="en-US" sz="1200" dirty="0" smtClean="0"/>
                        <a:t>&lt;several</a:t>
                      </a:r>
                      <a:r>
                        <a:rPr lang="en-US" sz="1200" baseline="0" dirty="0" smtClean="0"/>
                        <a:t> km</a:t>
                      </a:r>
                      <a:endParaRPr lang="en-US" sz="1200" dirty="0"/>
                    </a:p>
                  </a:txBody>
                  <a:tcPr anchor="ctr"/>
                </a:tc>
                <a:tc>
                  <a:txBody>
                    <a:bodyPr/>
                    <a:lstStyle/>
                    <a:p>
                      <a:pPr algn="ctr"/>
                      <a:r>
                        <a:rPr lang="en-US" sz="1600" dirty="0" smtClean="0"/>
                        <a:t>3</a:t>
                      </a:r>
                      <a:endParaRPr lang="en-US" sz="1600" dirty="0"/>
                    </a:p>
                  </a:txBody>
                  <a:tcPr anchor="ctr">
                    <a:lnR w="28575" cap="flat" cmpd="sng" algn="ctr">
                      <a:solidFill>
                        <a:schemeClr val="tx1"/>
                      </a:solidFill>
                      <a:prstDash val="solid"/>
                      <a:round/>
                      <a:headEnd type="none" w="med" len="med"/>
                      <a:tailEnd type="none" w="med" len="med"/>
                    </a:lnR>
                  </a:tcPr>
                </a:tc>
                <a:tc>
                  <a:txBody>
                    <a:bodyPr/>
                    <a:lstStyle/>
                    <a:p>
                      <a:pPr algn="ctr"/>
                      <a:r>
                        <a:rPr lang="en-US" sz="2000" dirty="0" smtClean="0"/>
                        <a:t>.12</a:t>
                      </a:r>
                      <a:endParaRPr lang="en-US" sz="2000" dirty="0"/>
                    </a:p>
                  </a:txBody>
                  <a:tcPr anchor="ctr">
                    <a:lnL w="28575" cap="flat" cmpd="sng" algn="ctr">
                      <a:solidFill>
                        <a:schemeClr val="tx1"/>
                      </a:solidFill>
                      <a:prstDash val="solid"/>
                      <a:round/>
                      <a:headEnd type="none" w="med" len="med"/>
                      <a:tailEnd type="none" w="med" len="med"/>
                    </a:lnL>
                  </a:tcPr>
                </a:tc>
                <a:tc>
                  <a:txBody>
                    <a:bodyPr/>
                    <a:lstStyle/>
                    <a:p>
                      <a:pPr algn="ctr"/>
                      <a:r>
                        <a:rPr lang="en-US" sz="2000" dirty="0" smtClean="0"/>
                        <a:t>1</a:t>
                      </a:r>
                      <a:endParaRPr lang="en-US" sz="2000" dirty="0"/>
                    </a:p>
                  </a:txBody>
                  <a:tcPr anchor="ctr"/>
                </a:tc>
                <a:tc>
                  <a:txBody>
                    <a:bodyPr/>
                    <a:lstStyle/>
                    <a:p>
                      <a:pPr algn="ctr"/>
                      <a:r>
                        <a:rPr lang="en-US" sz="2000" dirty="0" smtClean="0"/>
                        <a:t>.05</a:t>
                      </a:r>
                      <a:endParaRPr lang="en-US" sz="2000" dirty="0"/>
                    </a:p>
                  </a:txBody>
                  <a:tcPr anchor="ctr"/>
                </a:tc>
                <a:tc>
                  <a:txBody>
                    <a:bodyPr/>
                    <a:lstStyle/>
                    <a:p>
                      <a:pPr algn="ctr"/>
                      <a:r>
                        <a:rPr lang="en-US" sz="2000" dirty="0" smtClean="0"/>
                        <a:t>.49</a:t>
                      </a:r>
                      <a:endParaRPr lang="en-US" sz="2000" dirty="0"/>
                    </a:p>
                  </a:txBody>
                  <a:tcPr anchor="ctr"/>
                </a:tc>
                <a:tc>
                  <a:txBody>
                    <a:bodyPr/>
                    <a:lstStyle/>
                    <a:p>
                      <a:pPr algn="ctr"/>
                      <a:r>
                        <a:rPr lang="en-US" sz="2000" dirty="0" smtClean="0"/>
                        <a:t>.003</a:t>
                      </a:r>
                      <a:endParaRPr lang="en-US" sz="2000" dirty="0"/>
                    </a:p>
                  </a:txBody>
                  <a:tcPr anchor="ctr"/>
                </a:tc>
                <a:tc>
                  <a:txBody>
                    <a:bodyPr/>
                    <a:lstStyle/>
                    <a:p>
                      <a:pPr algn="ctr"/>
                      <a:r>
                        <a:rPr lang="en-US" sz="2000" dirty="0" smtClean="0"/>
                        <a:t>.03</a:t>
                      </a:r>
                      <a:endParaRPr lang="en-US" sz="2000" dirty="0"/>
                    </a:p>
                  </a:txBody>
                  <a:tcPr anchor="ctr"/>
                </a:tc>
                <a:tc>
                  <a:txBody>
                    <a:bodyPr/>
                    <a:lstStyle/>
                    <a:p>
                      <a:pPr algn="ctr"/>
                      <a:r>
                        <a:rPr lang="en-US" sz="2000" dirty="0" smtClean="0"/>
                        <a:t>.001</a:t>
                      </a:r>
                      <a:endParaRPr lang="en-US" sz="2000" dirty="0"/>
                    </a:p>
                  </a:txBody>
                  <a:tcPr anchor="ctr"/>
                </a:tc>
                <a:tc>
                  <a:txBody>
                    <a:bodyPr/>
                    <a:lstStyle/>
                    <a:p>
                      <a:pPr algn="ctr"/>
                      <a:r>
                        <a:rPr lang="en-US" sz="2000" dirty="0" smtClean="0"/>
                        <a:t>.013</a:t>
                      </a:r>
                      <a:endParaRPr lang="en-US" sz="2000" dirty="0"/>
                    </a:p>
                  </a:txBody>
                  <a:tcPr anchor="ctr"/>
                </a:tc>
              </a:tr>
              <a:tr h="525614">
                <a:tc>
                  <a:txBody>
                    <a:bodyPr/>
                    <a:lstStyle/>
                    <a:p>
                      <a:r>
                        <a:rPr lang="en-US" sz="1200" dirty="0" smtClean="0"/>
                        <a:t>Signage</a:t>
                      </a:r>
                      <a:endParaRPr lang="en-US" sz="1200" dirty="0"/>
                    </a:p>
                  </a:txBody>
                  <a:tcPr anchor="ctr"/>
                </a:tc>
                <a:tc>
                  <a:txBody>
                    <a:bodyPr/>
                    <a:lstStyle/>
                    <a:p>
                      <a:r>
                        <a:rPr lang="en-US" sz="1600" dirty="0" smtClean="0"/>
                        <a:t>2MB typical, to 10</a:t>
                      </a:r>
                    </a:p>
                    <a:p>
                      <a:r>
                        <a:rPr lang="en-US" sz="1600" dirty="0" smtClean="0"/>
                        <a:t>&lt;several km</a:t>
                      </a:r>
                      <a:endParaRPr lang="en-US" sz="1600" dirty="0"/>
                    </a:p>
                  </a:txBody>
                  <a:tcPr anchor="ctr"/>
                </a:tc>
                <a:tc>
                  <a:txBody>
                    <a:bodyPr/>
                    <a:lstStyle/>
                    <a:p>
                      <a:pPr algn="ctr"/>
                      <a:r>
                        <a:rPr lang="en-US" sz="1600" dirty="0" smtClean="0"/>
                        <a:t>3</a:t>
                      </a:r>
                      <a:endParaRPr lang="en-US" sz="1600" dirty="0"/>
                    </a:p>
                  </a:txBody>
                  <a:tcPr anchor="ctr">
                    <a:lnR w="28575" cap="flat" cmpd="sng" algn="ctr">
                      <a:solidFill>
                        <a:schemeClr val="tx1"/>
                      </a:solidFill>
                      <a:prstDash val="solid"/>
                      <a:round/>
                      <a:headEnd type="none" w="med" len="med"/>
                      <a:tailEnd type="none" w="med" len="med"/>
                    </a:lnR>
                  </a:tcPr>
                </a:tc>
                <a:tc>
                  <a:txBody>
                    <a:bodyPr/>
                    <a:lstStyle/>
                    <a:p>
                      <a:pPr algn="ctr"/>
                      <a:r>
                        <a:rPr lang="en-US" sz="2000" dirty="0" smtClean="0"/>
                        <a:t>.12</a:t>
                      </a:r>
                      <a:endParaRPr lang="en-US" sz="2000" dirty="0"/>
                    </a:p>
                  </a:txBody>
                  <a:tcPr anchor="ctr">
                    <a:lnL w="28575" cap="flat" cmpd="sng" algn="ctr">
                      <a:solidFill>
                        <a:schemeClr val="tx1"/>
                      </a:solidFill>
                      <a:prstDash val="solid"/>
                      <a:round/>
                      <a:headEnd type="none" w="med" len="med"/>
                      <a:tailEnd type="none" w="med" len="med"/>
                    </a:lnL>
                  </a:tcPr>
                </a:tc>
                <a:tc>
                  <a:txBody>
                    <a:bodyPr/>
                    <a:lstStyle/>
                    <a:p>
                      <a:pPr algn="ctr"/>
                      <a:r>
                        <a:rPr lang="en-US" sz="2000" dirty="0" smtClean="0"/>
                        <a:t>1</a:t>
                      </a:r>
                      <a:endParaRPr lang="en-US" sz="2000" dirty="0"/>
                    </a:p>
                  </a:txBody>
                  <a:tcPr anchor="ctr"/>
                </a:tc>
                <a:tc>
                  <a:txBody>
                    <a:bodyPr/>
                    <a:lstStyle/>
                    <a:p>
                      <a:pPr algn="ctr"/>
                      <a:r>
                        <a:rPr lang="en-US" sz="2000" dirty="0" smtClean="0"/>
                        <a:t>.05</a:t>
                      </a:r>
                      <a:endParaRPr lang="en-US" sz="2000" dirty="0"/>
                    </a:p>
                  </a:txBody>
                  <a:tcPr anchor="ctr"/>
                </a:tc>
                <a:tc>
                  <a:txBody>
                    <a:bodyPr/>
                    <a:lstStyle/>
                    <a:p>
                      <a:pPr algn="ctr"/>
                      <a:r>
                        <a:rPr lang="en-US" sz="2000" dirty="0" smtClean="0"/>
                        <a:t>.49</a:t>
                      </a:r>
                      <a:endParaRPr lang="en-US" sz="2000" dirty="0"/>
                    </a:p>
                  </a:txBody>
                  <a:tcPr anchor="ctr"/>
                </a:tc>
                <a:tc>
                  <a:txBody>
                    <a:bodyPr/>
                    <a:lstStyle/>
                    <a:p>
                      <a:pPr algn="ctr"/>
                      <a:r>
                        <a:rPr lang="en-US" sz="2000" dirty="0" smtClean="0"/>
                        <a:t>.003</a:t>
                      </a:r>
                      <a:endParaRPr lang="en-US" sz="2000" dirty="0"/>
                    </a:p>
                  </a:txBody>
                  <a:tcPr anchor="ctr"/>
                </a:tc>
                <a:tc>
                  <a:txBody>
                    <a:bodyPr/>
                    <a:lstStyle/>
                    <a:p>
                      <a:pPr algn="ctr"/>
                      <a:r>
                        <a:rPr lang="en-US" sz="2000" dirty="0" smtClean="0"/>
                        <a:t>.03</a:t>
                      </a:r>
                      <a:endParaRPr lang="en-US" sz="2000" dirty="0"/>
                    </a:p>
                  </a:txBody>
                  <a:tcPr anchor="ctr"/>
                </a:tc>
                <a:tc>
                  <a:txBody>
                    <a:bodyPr/>
                    <a:lstStyle/>
                    <a:p>
                      <a:pPr algn="ctr"/>
                      <a:r>
                        <a:rPr lang="en-US" sz="2000" dirty="0" smtClean="0"/>
                        <a:t>.001</a:t>
                      </a:r>
                      <a:endParaRPr lang="en-US" sz="2000" dirty="0"/>
                    </a:p>
                  </a:txBody>
                  <a:tcPr anchor="ctr"/>
                </a:tc>
                <a:tc>
                  <a:txBody>
                    <a:bodyPr/>
                    <a:lstStyle/>
                    <a:p>
                      <a:pPr algn="ctr"/>
                      <a:r>
                        <a:rPr lang="en-US" sz="2000" dirty="0" smtClean="0"/>
                        <a:t>.013</a:t>
                      </a:r>
                      <a:endParaRPr lang="en-US" sz="2000" dirty="0"/>
                    </a:p>
                  </a:txBody>
                  <a:tcPr anchor="ctr"/>
                </a:tc>
              </a:tr>
            </a:tbl>
          </a:graphicData>
        </a:graphic>
      </p:graphicFrame>
      <p:sp>
        <p:nvSpPr>
          <p:cNvPr id="6" name="TextBox 5"/>
          <p:cNvSpPr txBox="1"/>
          <p:nvPr/>
        </p:nvSpPr>
        <p:spPr>
          <a:xfrm>
            <a:off x="5562600" y="6183868"/>
            <a:ext cx="1905000" cy="369332"/>
          </a:xfrm>
          <a:prstGeom prst="rect">
            <a:avLst/>
          </a:prstGeom>
          <a:solidFill>
            <a:srgbClr val="FFFF00"/>
          </a:solidFill>
        </p:spPr>
        <p:txBody>
          <a:bodyPr wrap="square" rtlCol="0">
            <a:spAutoFit/>
          </a:bodyPr>
          <a:lstStyle/>
          <a:p>
            <a:r>
              <a:rPr lang="en-US" dirty="0" smtClean="0"/>
              <a:t>All rates in Mbps</a:t>
            </a:r>
            <a:endParaRPr lang="en-US" dirty="0"/>
          </a:p>
        </p:txBody>
      </p:sp>
      <p:sp>
        <p:nvSpPr>
          <p:cNvPr id="7" name="Footer Placeholder 6"/>
          <p:cNvSpPr>
            <a:spLocks noGrp="1"/>
          </p:cNvSpPr>
          <p:nvPr>
            <p:ph type="ftr" sz="quarter" idx="11"/>
          </p:nvPr>
        </p:nvSpPr>
        <p:spPr/>
        <p:txBody>
          <a:bodyPr/>
          <a:lstStyle/>
          <a:p>
            <a:r>
              <a:rPr lang="en-US" smtClean="0"/>
              <a:t>IEEE 15-12-0112-00-004m Link Budget</a:t>
            </a:r>
            <a:endParaRPr lang="en-US"/>
          </a:p>
        </p:txBody>
      </p:sp>
      <p:sp>
        <p:nvSpPr>
          <p:cNvPr id="8" name="Slide Number Placeholder 7"/>
          <p:cNvSpPr>
            <a:spLocks noGrp="1"/>
          </p:cNvSpPr>
          <p:nvPr>
            <p:ph type="sldNum" sz="quarter" idx="12"/>
          </p:nvPr>
        </p:nvSpPr>
        <p:spPr/>
        <p:txBody>
          <a:bodyPr/>
          <a:lstStyle/>
          <a:p>
            <a:fld id="{2930D82B-9759-489B-9ADC-C15D0623856E}"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Observations</a:t>
            </a:r>
            <a:endParaRPr lang="en-US" dirty="0"/>
          </a:p>
        </p:txBody>
      </p:sp>
      <p:sp>
        <p:nvSpPr>
          <p:cNvPr id="4" name="Content Placeholder 3"/>
          <p:cNvSpPr>
            <a:spLocks noGrp="1"/>
          </p:cNvSpPr>
          <p:nvPr>
            <p:ph idx="1"/>
          </p:nvPr>
        </p:nvSpPr>
        <p:spPr/>
        <p:txBody>
          <a:bodyPr>
            <a:normAutofit lnSpcReduction="10000"/>
          </a:bodyPr>
          <a:lstStyle/>
          <a:p>
            <a:r>
              <a:rPr lang="en-US" dirty="0" smtClean="0"/>
              <a:t>As the frequency increases, the maximum achievable rate decreases</a:t>
            </a:r>
          </a:p>
          <a:p>
            <a:r>
              <a:rPr lang="en-US" dirty="0" smtClean="0"/>
              <a:t>Penetration loss has a significant impact on the achievable data rate</a:t>
            </a:r>
          </a:p>
          <a:p>
            <a:r>
              <a:rPr lang="en-US" dirty="0" smtClean="0"/>
              <a:t>Downlink supports higher link data rates than the uplink (high TX power)</a:t>
            </a:r>
          </a:p>
          <a:p>
            <a:r>
              <a:rPr lang="en-US" dirty="0" smtClean="0"/>
              <a:t>The achievable rates on TVWS channels is lower than the target data rate in some use cases</a:t>
            </a:r>
          </a:p>
          <a:p>
            <a:r>
              <a:rPr lang="en-US" dirty="0" smtClean="0"/>
              <a:t>In some cases </a:t>
            </a:r>
            <a:r>
              <a:rPr lang="en-US" b="1" dirty="0" smtClean="0"/>
              <a:t>much </a:t>
            </a:r>
            <a:r>
              <a:rPr lang="en-US" dirty="0" smtClean="0"/>
              <a:t>lower</a:t>
            </a:r>
          </a:p>
          <a:p>
            <a:r>
              <a:rPr lang="en-US" dirty="0" smtClean="0"/>
              <a:t>The low per-link data rate will also limit the number of devices that can be supported</a:t>
            </a:r>
          </a:p>
        </p:txBody>
      </p:sp>
      <p:sp>
        <p:nvSpPr>
          <p:cNvPr id="5" name="Footer Placeholder 4"/>
          <p:cNvSpPr>
            <a:spLocks noGrp="1"/>
          </p:cNvSpPr>
          <p:nvPr>
            <p:ph type="ftr" sz="quarter" idx="11"/>
          </p:nvPr>
        </p:nvSpPr>
        <p:spPr/>
        <p:txBody>
          <a:bodyPr/>
          <a:lstStyle/>
          <a:p>
            <a:r>
              <a:rPr lang="en-US" smtClean="0"/>
              <a:t>IEEE 15-12-0112-00-004m Link Budget</a:t>
            </a:r>
            <a:endParaRPr lang="en-US" dirty="0"/>
          </a:p>
        </p:txBody>
      </p:sp>
      <p:sp>
        <p:nvSpPr>
          <p:cNvPr id="6" name="Slide Number Placeholder 5"/>
          <p:cNvSpPr>
            <a:spLocks noGrp="1"/>
          </p:cNvSpPr>
          <p:nvPr>
            <p:ph type="sldNum" sz="quarter" idx="12"/>
          </p:nvPr>
        </p:nvSpPr>
        <p:spPr/>
        <p:txBody>
          <a:bodyPr/>
          <a:lstStyle/>
          <a:p>
            <a:fld id="{2930D82B-9759-489B-9ADC-C15D0623856E}"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1003</Words>
  <Application>Microsoft Office PowerPoint</Application>
  <PresentationFormat>On-screen Show (4:3)</PresentationFormat>
  <Paragraphs>267</Paragraphs>
  <Slides>16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Office Theme</vt:lpstr>
      <vt:lpstr>Equation</vt:lpstr>
      <vt:lpstr>Slide 1</vt:lpstr>
      <vt:lpstr>Link Budget Analysis for 802.15.4m</vt:lpstr>
      <vt:lpstr>Overview</vt:lpstr>
      <vt:lpstr>Key TVBD Parameters </vt:lpstr>
      <vt:lpstr>Slide 5</vt:lpstr>
      <vt:lpstr>Methodology of Analysis</vt:lpstr>
      <vt:lpstr>Parameters </vt:lpstr>
      <vt:lpstr>Achievable data rates for 15.4m</vt:lpstr>
      <vt:lpstr>Observations</vt:lpstr>
      <vt:lpstr>Proposed text</vt:lpstr>
      <vt:lpstr>References</vt:lpstr>
      <vt:lpstr>Appendix: Link Budget Analysis Details </vt:lpstr>
      <vt:lpstr>Okumura – Hata Model</vt:lpstr>
      <vt:lpstr>Path loss on TVWS Channels </vt:lpstr>
      <vt:lpstr>Link Budget Derivation</vt:lpstr>
      <vt:lpstr>TVWS Channel Capacity</vt:lpstr>
    </vt:vector>
  </TitlesOfParts>
  <Company>InterDigital Communications,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Link Budget Analysis for 802.15.4m</dc:title>
  <dc:creator>zeiraem</dc:creator>
  <cp:lastModifiedBy>zeiraem</cp:lastModifiedBy>
  <cp:revision>11</cp:revision>
  <dcterms:created xsi:type="dcterms:W3CDTF">2012-03-05T22:47:11Z</dcterms:created>
  <dcterms:modified xsi:type="dcterms:W3CDTF">2012-03-05T23:28:13Z</dcterms:modified>
</cp:coreProperties>
</file>