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87" r:id="rId3"/>
    <p:sldId id="293" r:id="rId4"/>
    <p:sldId id="294" r:id="rId5"/>
    <p:sldId id="296" r:id="rId6"/>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128"/>
        <a:cs typeface="+mn-cs"/>
      </a:defRPr>
    </a:lvl5pPr>
    <a:lvl6pPr marL="2286000" algn="l" defTabSz="914400" rtl="0" eaLnBrk="1" latinLnBrk="0" hangingPunct="1">
      <a:defRPr sz="1200" kern="1200">
        <a:solidFill>
          <a:schemeClr val="tx1"/>
        </a:solidFill>
        <a:latin typeface="Times New Roman" charset="0"/>
        <a:ea typeface="ＭＳ Ｐゴシック" charset="-128"/>
        <a:cs typeface="+mn-cs"/>
      </a:defRPr>
    </a:lvl6pPr>
    <a:lvl7pPr marL="2743200" algn="l" defTabSz="914400" rtl="0" eaLnBrk="1" latinLnBrk="0" hangingPunct="1">
      <a:defRPr sz="1200" kern="1200">
        <a:solidFill>
          <a:schemeClr val="tx1"/>
        </a:solidFill>
        <a:latin typeface="Times New Roman" charset="0"/>
        <a:ea typeface="ＭＳ Ｐゴシック" charset="-128"/>
        <a:cs typeface="+mn-cs"/>
      </a:defRPr>
    </a:lvl7pPr>
    <a:lvl8pPr marL="3200400" algn="l" defTabSz="914400" rtl="0" eaLnBrk="1" latinLnBrk="0" hangingPunct="1">
      <a:defRPr sz="1200" kern="1200">
        <a:solidFill>
          <a:schemeClr val="tx1"/>
        </a:solidFill>
        <a:latin typeface="Times New Roman" charset="0"/>
        <a:ea typeface="ＭＳ Ｐゴシック" charset="-128"/>
        <a:cs typeface="+mn-cs"/>
      </a:defRPr>
    </a:lvl8pPr>
    <a:lvl9pPr marL="3657600" algn="l" defTabSz="914400" rtl="0" eaLnBrk="1" latinLnBrk="0" hangingPunct="1">
      <a:defRPr sz="1200" kern="1200">
        <a:solidFill>
          <a:schemeClr val="tx1"/>
        </a:solidFill>
        <a:latin typeface="Times New Roman"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0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1884"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GB"/>
              <a:t>Page </a:t>
            </a:r>
            <a:fld id="{D998E50F-168C-40BF-9454-5E5739A1A251}" type="slidenum">
              <a:rPr lang="en-GB"/>
              <a:pPr>
                <a:defRPr/>
              </a:pPr>
              <a:t>‹#›</a:t>
            </a:fld>
            <a:endParaRPr lang="en-GB"/>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GB">
                <a:latin typeface="Times New Roman" pitchFamily="18"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GB"/>
              <a:t>&lt;month year&gt;</a:t>
            </a:r>
          </a:p>
        </p:txBody>
      </p:sp>
      <p:sp>
        <p:nvSpPr>
          <p:cNvPr id="174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GB"/>
              <a:t>Page </a:t>
            </a:r>
            <a:fld id="{186E0592-3FBB-4D9B-87FF-FB1D8FDE9576}" type="slidenum">
              <a:rPr lang="en-GB"/>
              <a:pPr>
                <a:defRPr/>
              </a:pPr>
              <a:t>‹#›</a:t>
            </a:fld>
            <a:endParaRPr lang="en-GB"/>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p:spPr>
        <p:txBody>
          <a:bodyPr/>
          <a:lstStyle/>
          <a:p>
            <a:endParaRPr lang="en-US" smtClean="0">
              <a:latin typeface="Times New Roman" charset="0"/>
            </a:endParaRPr>
          </a:p>
        </p:txBody>
      </p:sp>
      <p:sp>
        <p:nvSpPr>
          <p:cNvPr id="20484" name="Header Placeholder 3"/>
          <p:cNvSpPr>
            <a:spLocks noGrp="1"/>
          </p:cNvSpPr>
          <p:nvPr>
            <p:ph type="hdr" sz="quarter"/>
          </p:nvPr>
        </p:nvSpPr>
        <p:spPr>
          <a:xfrm>
            <a:off x="3467100" y="95706"/>
            <a:ext cx="2814638" cy="215444"/>
          </a:xfrm>
          <a:noFill/>
        </p:spPr>
        <p:txBody>
          <a:bodyPr/>
          <a:lstStyle/>
          <a:p>
            <a:r>
              <a:rPr lang="en-GB" smtClean="0">
                <a:latin typeface="Times New Roman" charset="0"/>
                <a:ea typeface="ＭＳ Ｐゴシック" charset="-128"/>
              </a:rPr>
              <a:t>doc.: IEEE 802.15-&lt;doc#&gt;</a:t>
            </a:r>
          </a:p>
        </p:txBody>
      </p:sp>
      <p:sp>
        <p:nvSpPr>
          <p:cNvPr id="20485" name="Date Placeholder 4"/>
          <p:cNvSpPr>
            <a:spLocks noGrp="1"/>
          </p:cNvSpPr>
          <p:nvPr>
            <p:ph type="dt" sz="quarter" idx="1"/>
          </p:nvPr>
        </p:nvSpPr>
        <p:spPr>
          <a:xfrm>
            <a:off x="654050" y="95706"/>
            <a:ext cx="2736850" cy="215444"/>
          </a:xfrm>
          <a:noFill/>
        </p:spPr>
        <p:txBody>
          <a:bodyPr/>
          <a:lstStyle/>
          <a:p>
            <a:r>
              <a:rPr lang="en-GB" smtClean="0">
                <a:latin typeface="Times New Roman" charset="0"/>
                <a:ea typeface="ＭＳ Ｐゴシック" charset="-128"/>
              </a:rPr>
              <a:t>&lt;month year&gt;</a:t>
            </a:r>
          </a:p>
        </p:txBody>
      </p:sp>
      <p:sp>
        <p:nvSpPr>
          <p:cNvPr id="20486" name="Footer Placeholder 5"/>
          <p:cNvSpPr>
            <a:spLocks noGrp="1"/>
          </p:cNvSpPr>
          <p:nvPr>
            <p:ph type="ftr" sz="quarter" idx="4"/>
          </p:nvPr>
        </p:nvSpPr>
        <p:spPr>
          <a:xfrm>
            <a:off x="3771900" y="8985250"/>
            <a:ext cx="2509838" cy="184666"/>
          </a:xfrm>
          <a:noFill/>
        </p:spPr>
        <p:txBody>
          <a:bodyPr/>
          <a:lstStyle/>
          <a:p>
            <a:pPr lvl="4"/>
            <a:r>
              <a:rPr lang="en-GB" smtClean="0">
                <a:latin typeface="Times New Roman" charset="0"/>
                <a:ea typeface="ＭＳ Ｐゴシック" charset="-128"/>
              </a:rPr>
              <a:t>&lt;author&gt;, &lt;company&gt;</a:t>
            </a:r>
          </a:p>
        </p:txBody>
      </p:sp>
      <p:sp>
        <p:nvSpPr>
          <p:cNvPr id="20487" name="Slide Number Placeholder 6"/>
          <p:cNvSpPr>
            <a:spLocks noGrp="1"/>
          </p:cNvSpPr>
          <p:nvPr>
            <p:ph type="sldNum" sz="quarter" idx="5"/>
          </p:nvPr>
        </p:nvSpPr>
        <p:spPr>
          <a:xfrm>
            <a:off x="2933700" y="8985250"/>
            <a:ext cx="801688" cy="184666"/>
          </a:xfrm>
          <a:noFill/>
        </p:spPr>
        <p:txBody>
          <a:bodyPr/>
          <a:lstStyle/>
          <a:p>
            <a:r>
              <a:rPr lang="en-GB"/>
              <a:t>Page </a:t>
            </a:r>
            <a:fld id="{49B6F84D-1A74-4247-B7BE-AD86D46F0806}" type="slidenum">
              <a:rPr lang="en-GB"/>
              <a:pPr/>
              <a:t>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dirty="0" smtClean="0"/>
              <a:t>&lt;Nov 2011&gt;</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8B32C8C-64ED-4537-9627-DD5F80BB4C2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09E250F7-B01B-4404-961F-7C6033A13B0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59D10913-DE65-407A-8287-903C731009F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943D1229-62BE-42CA-B5B3-875C1BCC2C3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t>Slide </a:t>
            </a:r>
            <a:fld id="{8E2DB5CB-1D49-4F60-B2B4-00B22162840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GB"/>
              <a:t>&lt;July 2011&gt;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0DFD3F33-F86C-4BCC-AEC5-A88FB099C8D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GB"/>
              <a:t>&lt;Liang Li&gt;, &lt;</a:t>
            </a:r>
            <a:r>
              <a:rPr lang="en-GB" err="1"/>
              <a:t>Vinno</a:t>
            </a:r>
            <a:r>
              <a:rPr lang="en-GB"/>
              <a:t>&gt;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t>Slide </a:t>
            </a:r>
            <a:fld id="{0E44884A-06F3-4B3F-BC18-0D33ABFD7A8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t>Slide </a:t>
            </a:r>
            <a:fld id="{7DE1D050-96A4-4415-8AFD-F38334BC36F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GB" dirty="0" smtClean="0"/>
              <a:t>&lt;Nov. 2011&gt;</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&lt;Liang Li&gt;, &lt;</a:t>
            </a:r>
            <a:r>
              <a:rPr lang="en-GB" err="1"/>
              <a:t>Vinno</a:t>
            </a:r>
            <a:r>
              <a:rPr lang="en-GB"/>
              <a:t>&gt;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D6F140B8-744F-4AAA-8FE7-C7D38044F63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C3B9F965-5424-4B9E-97F4-9AD0964AA4B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t>Slide </a:t>
            </a:r>
            <a:fld id="{B2C4314C-343F-40F3-99AC-6B43F240AA3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GB" dirty="0" smtClean="0"/>
              <a:t>&lt;March 2012&gt;</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GB"/>
              <a:t>&lt;Liang Li&gt;, &lt;</a:t>
            </a:r>
            <a:r>
              <a:rPr lang="en-GB" err="1"/>
              <a:t>Vinno</a:t>
            </a:r>
            <a:r>
              <a:rPr lang="en-GB"/>
              <a:t>&gt;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GB"/>
              <a:t>Slide </a:t>
            </a:r>
            <a:fld id="{6BF46752-AFC5-44E1-96F7-BCB51FCACBBE}" type="slidenum">
              <a:rPr lang="en-GB"/>
              <a:pPr>
                <a:defRPr/>
              </a:pPr>
              <a:t>‹#›</a:t>
            </a:fld>
            <a:endParaRPr lang="en-GB"/>
          </a:p>
        </p:txBody>
      </p:sp>
      <p:sp>
        <p:nvSpPr>
          <p:cNvPr id="1031" name="Rectangle 7"/>
          <p:cNvSpPr>
            <a:spLocks noChangeArrowheads="1"/>
          </p:cNvSpPr>
          <p:nvPr/>
        </p:nvSpPr>
        <p:spPr bwMode="auto">
          <a:xfrm>
            <a:off x="3563938" y="393700"/>
            <a:ext cx="4894262" cy="215900"/>
          </a:xfrm>
          <a:prstGeom prst="rect">
            <a:avLst/>
          </a:prstGeom>
          <a:noFill/>
          <a:ln w="9525">
            <a:noFill/>
            <a:miter lim="800000"/>
            <a:headEnd/>
            <a:tailEnd/>
          </a:ln>
          <a:effectLst/>
        </p:spPr>
        <p:txBody>
          <a:bodyPr lIns="0" tIns="0" rIns="0" bIns="0" anchor="b">
            <a:spAutoFit/>
          </a:bodyPr>
          <a:lstStyle/>
          <a:p>
            <a:pPr lvl="4" algn="r">
              <a:defRPr/>
            </a:pPr>
            <a:r>
              <a:rPr lang="en-GB" sz="1400" b="1" dirty="0">
                <a:latin typeface="Times New Roman" pitchFamily="18" charset="0"/>
                <a:ea typeface="+mn-ea"/>
              </a:rPr>
              <a:t>doc.: IEEE </a:t>
            </a:r>
            <a:r>
              <a:rPr lang="en-GB" sz="1400" b="1" dirty="0" smtClean="0">
                <a:latin typeface="Times New Roman" pitchFamily="18" charset="0"/>
                <a:ea typeface="+mn-ea"/>
              </a:rPr>
              <a:t>802.15-12-0-00-004n</a:t>
            </a:r>
            <a:endParaRPr lang="en-GB" sz="1400" b="1" dirty="0">
              <a:latin typeface="Times New Roman" pitchFamily="18"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latin typeface="Times New Roman" pitchFamily="18"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latin typeface="Times New Roman" pitchFamily="18" charset="0"/>
              <a:ea typeface="+mn-ea"/>
            </a:endParaRP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75" r:id="rId7"/>
    <p:sldLayoutId id="2147483782" r:id="rId8"/>
    <p:sldLayoutId id="2147483783" r:id="rId9"/>
    <p:sldLayoutId id="2147483784" r:id="rId10"/>
    <p:sldLayoutId id="2147483785"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GB" dirty="0" smtClean="0">
                <a:latin typeface="Times New Roman" charset="0"/>
                <a:ea typeface="ＭＳ Ｐゴシック" charset="-128"/>
              </a:rPr>
              <a:t>March</a:t>
            </a:r>
            <a:r>
              <a:rPr lang="en-GB" dirty="0" smtClean="0">
                <a:latin typeface="Times New Roman" charset="0"/>
                <a:ea typeface="ＭＳ Ｐゴシック" charset="-128"/>
              </a:rPr>
              <a:t> </a:t>
            </a:r>
            <a:r>
              <a:rPr lang="en-GB" dirty="0" smtClean="0">
                <a:latin typeface="Times New Roman" charset="0"/>
                <a:ea typeface="ＭＳ Ｐゴシック" charset="-128"/>
              </a:rPr>
              <a:t>2011</a:t>
            </a:r>
          </a:p>
        </p:txBody>
      </p:sp>
      <p:sp>
        <p:nvSpPr>
          <p:cNvPr id="12291" name="Footer Placeholder 2"/>
          <p:cNvSpPr>
            <a:spLocks noGrp="1"/>
          </p:cNvSpPr>
          <p:nvPr>
            <p:ph type="ftr" sz="quarter" idx="11"/>
          </p:nvPr>
        </p:nvSpPr>
        <p:spPr>
          <a:noFill/>
        </p:spPr>
        <p:txBody>
          <a:bodyPr/>
          <a:lstStyle/>
          <a:p>
            <a:r>
              <a:rPr lang="en-GB" smtClean="0">
                <a:latin typeface="Times New Roman" charset="0"/>
                <a:ea typeface="ＭＳ Ｐゴシック" charset="-128"/>
              </a:rPr>
              <a:t>Liang Li, Vinno</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5509200"/>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[CWPAN-MBAN-Group-Actives-Update]</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[March 10,  2012]</a:t>
            </a:r>
            <a:r>
              <a:rPr lang="en-GB" sz="1600" dirty="0">
                <a:solidFill>
                  <a:schemeClr val="tx2"/>
                </a:solidFill>
              </a:rPr>
              <a:t>	</a:t>
            </a:r>
          </a:p>
          <a:p>
            <a:pPr>
              <a:defRPr/>
            </a:pPr>
            <a:r>
              <a:rPr lang="en-GB" sz="1600" b="1" dirty="0">
                <a:solidFill>
                  <a:schemeClr val="tx2"/>
                </a:solidFill>
              </a:rPr>
              <a:t>Source:</a:t>
            </a:r>
            <a:r>
              <a:rPr lang="en-GB" sz="1600" dirty="0">
                <a:solidFill>
                  <a:schemeClr val="tx2"/>
                </a:solidFill>
              </a:rPr>
              <a:t> [Liang Li</a:t>
            </a:r>
            <a:r>
              <a:rPr lang="en-GB" sz="1600" dirty="0" smtClean="0">
                <a:solidFill>
                  <a:schemeClr val="tx2"/>
                </a:solidFill>
              </a:rPr>
              <a:t>, </a:t>
            </a:r>
            <a:r>
              <a:rPr lang="en-GB" sz="1600" dirty="0" err="1" smtClean="0">
                <a:solidFill>
                  <a:schemeClr val="tx2"/>
                </a:solidFill>
              </a:rPr>
              <a:t>Lan</a:t>
            </a:r>
            <a:r>
              <a:rPr lang="en-GB" sz="1600" dirty="0" smtClean="0">
                <a:solidFill>
                  <a:schemeClr val="tx2"/>
                </a:solidFill>
              </a:rPr>
              <a:t> Zhu, </a:t>
            </a:r>
            <a:r>
              <a:rPr lang="en-GB" sz="1600" dirty="0" err="1" smtClean="0">
                <a:solidFill>
                  <a:schemeClr val="tx2"/>
                </a:solidFill>
              </a:rPr>
              <a:t>XiaoMing</a:t>
            </a:r>
            <a:r>
              <a:rPr lang="en-GB" sz="1600" dirty="0" smtClean="0">
                <a:solidFill>
                  <a:schemeClr val="tx2"/>
                </a:solidFill>
              </a:rPr>
              <a:t> Peng</a:t>
            </a:r>
            <a:r>
              <a:rPr lang="en-GB" sz="1600" dirty="0" smtClean="0">
                <a:solidFill>
                  <a:schemeClr val="tx2"/>
                </a:solidFill>
              </a:rPr>
              <a:t>,] </a:t>
            </a:r>
            <a:r>
              <a:rPr lang="en-GB" sz="1600" dirty="0">
                <a:solidFill>
                  <a:schemeClr val="tx2"/>
                </a:solidFill>
              </a:rPr>
              <a:t>Company [</a:t>
            </a:r>
            <a:r>
              <a:rPr lang="en-GB" sz="1600" dirty="0" err="1">
                <a:solidFill>
                  <a:schemeClr val="tx2"/>
                </a:solidFill>
              </a:rPr>
              <a:t>Vinno</a:t>
            </a:r>
            <a:r>
              <a:rPr lang="en-GB" sz="1600" dirty="0">
                <a:solidFill>
                  <a:schemeClr val="tx2"/>
                </a:solidFill>
              </a:rPr>
              <a:t>, </a:t>
            </a:r>
            <a:r>
              <a:rPr lang="en-GB" sz="1600" dirty="0" smtClean="0">
                <a:solidFill>
                  <a:schemeClr val="tx2"/>
                </a:solidFill>
              </a:rPr>
              <a:t>CESI, I2R</a:t>
            </a:r>
            <a:r>
              <a:rPr lang="en-GB" sz="1600" dirty="0" smtClean="0">
                <a:solidFill>
                  <a:schemeClr val="tx2"/>
                </a:solidFill>
              </a:rPr>
              <a:t>,]</a:t>
            </a:r>
            <a:endParaRPr lang="en-GB" sz="1600" dirty="0">
              <a:solidFill>
                <a:schemeClr val="tx2"/>
              </a:solidFill>
            </a:endParaRPr>
          </a:p>
          <a:p>
            <a:pPr>
              <a:defRPr/>
            </a:pPr>
            <a:r>
              <a:rPr lang="en-GB" sz="1600" dirty="0">
                <a:solidFill>
                  <a:schemeClr val="tx2"/>
                </a:solidFill>
              </a:rPr>
              <a:t>Address [</a:t>
            </a:r>
            <a:r>
              <a:rPr lang="en-US" sz="1600" dirty="0"/>
              <a:t>Room </a:t>
            </a:r>
            <a:r>
              <a:rPr lang="en-US" sz="1600" dirty="0" smtClean="0"/>
              <a:t>202 </a:t>
            </a:r>
            <a:r>
              <a:rPr lang="en-US" sz="1600" dirty="0"/>
              <a:t>Building D, </a:t>
            </a:r>
            <a:r>
              <a:rPr lang="en-US" sz="1600" dirty="0" err="1"/>
              <a:t>Shangdi</a:t>
            </a:r>
            <a:r>
              <a:rPr lang="en-US" sz="1600" dirty="0"/>
              <a:t> </a:t>
            </a:r>
            <a:r>
              <a:rPr lang="en-US" sz="1600" dirty="0" err="1"/>
              <a:t>Xinxi</a:t>
            </a:r>
            <a:r>
              <a:rPr lang="en-US" sz="1600" dirty="0"/>
              <a:t> Lu No.2 Pioneering Park, </a:t>
            </a:r>
            <a:r>
              <a:rPr lang="en-US" sz="1600" dirty="0" err="1"/>
              <a:t>Haidian</a:t>
            </a:r>
            <a:r>
              <a:rPr lang="en-US" sz="1600" dirty="0"/>
              <a:t> District, Beijing, China 100085]</a:t>
            </a:r>
            <a:endParaRPr lang="en-GB" sz="1600" dirty="0">
              <a:solidFill>
                <a:schemeClr val="tx2"/>
              </a:solidFill>
            </a:endParaRPr>
          </a:p>
          <a:p>
            <a:pPr>
              <a:defRPr/>
            </a:pPr>
            <a:r>
              <a:rPr lang="en-GB" sz="1600" dirty="0">
                <a:solidFill>
                  <a:schemeClr val="tx2"/>
                </a:solidFill>
              </a:rPr>
              <a:t>Voice:[8610-82782373], FAX: [</a:t>
            </a:r>
            <a:r>
              <a:rPr lang="en-GB" sz="1600" dirty="0"/>
              <a:t>8610-82893004</a:t>
            </a:r>
            <a:r>
              <a:rPr lang="en-GB" sz="1600" dirty="0">
                <a:solidFill>
                  <a:schemeClr val="tx2"/>
                </a:solidFill>
              </a:rPr>
              <a:t>], E-Mail:[</a:t>
            </a:r>
            <a:r>
              <a:rPr lang="en-GB" sz="1600" dirty="0" err="1">
                <a:solidFill>
                  <a:schemeClr val="tx2"/>
                </a:solidFill>
              </a:rPr>
              <a:t>liangli@vinnotech.com</a:t>
            </a:r>
            <a:r>
              <a:rPr lang="en-GB" sz="1600" dirty="0">
                <a:solidFill>
                  <a:schemeClr val="tx2"/>
                </a:solidFill>
              </a:rPr>
              <a:t>]	</a:t>
            </a:r>
          </a:p>
          <a:p>
            <a:pPr>
              <a:spcBef>
                <a:spcPts val="600"/>
              </a:spcBef>
              <a:spcAft>
                <a:spcPts val="6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Proposes that FCC MBANS  rules can be met with minimal additional amendments for the 15.4 PHY and MAC layers.</a:t>
            </a:r>
          </a:p>
          <a:p>
            <a:pPr>
              <a:spcBef>
                <a:spcPts val="600"/>
              </a:spcBef>
              <a:spcAft>
                <a:spcPts val="600"/>
              </a:spcAft>
              <a:defRPr/>
            </a:pPr>
            <a:r>
              <a:rPr lang="en-GB" sz="1600" b="1" dirty="0">
                <a:solidFill>
                  <a:schemeClr val="tx2"/>
                </a:solidFill>
              </a:rPr>
              <a:t>Purpose:</a:t>
            </a:r>
            <a:r>
              <a:rPr lang="en-GB" sz="1600" dirty="0">
                <a:solidFill>
                  <a:schemeClr val="tx2"/>
                </a:solidFill>
              </a:rPr>
              <a:t>	Discussion on TG4j</a:t>
            </a: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CWPAN-MBAN  Update (1)</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buNone/>
            </a:pPr>
            <a:endParaRPr lang="en-US" altLang="zh-CN" sz="2000" dirty="0" smtClean="0">
              <a:ea typeface="宋体" charset="-122"/>
            </a:endParaRPr>
          </a:p>
          <a:p>
            <a:pPr eaLnBrk="1" hangingPunct="1">
              <a:buNone/>
            </a:pPr>
            <a:r>
              <a:rPr lang="en-US" altLang="zh-CN" sz="2000" dirty="0" smtClean="0">
                <a:ea typeface="宋体" charset="-122"/>
              </a:rPr>
              <a:t>     On Aug.1, 2011, Chinese Standard Committee approves to set the CWPAN-MBAN Study Group.</a:t>
            </a:r>
          </a:p>
          <a:p>
            <a:pPr eaLnBrk="1" hangingPunct="1"/>
            <a:endParaRPr lang="en-US" altLang="zh-CN" sz="2000" dirty="0" smtClean="0">
              <a:ea typeface="宋体" charset="-122"/>
            </a:endParaRPr>
          </a:p>
          <a:p>
            <a:pPr eaLnBrk="1" hangingPunct="1"/>
            <a:r>
              <a:rPr lang="en-US" altLang="zh-CN" sz="2000" dirty="0" smtClean="0">
                <a:ea typeface="宋体" charset="-122"/>
              </a:rPr>
              <a:t>In March 2012, the MBAN Study Group(SG) </a:t>
            </a:r>
            <a:r>
              <a:rPr lang="en-US" altLang="zh-CN" sz="2000" dirty="0" smtClean="0">
                <a:ea typeface="宋体" charset="-122"/>
                <a:sym typeface="Wingdings" pitchFamily="2" charset="2"/>
              </a:rPr>
              <a:t> submits the Application and  Supporting Docs for formal Task Group  to Chinese Standard Committee. Task Group (TG) </a:t>
            </a:r>
            <a:r>
              <a:rPr lang="en-US" altLang="zh-CN" sz="2000" dirty="0" smtClean="0">
                <a:ea typeface="宋体" charset="-122"/>
              </a:rPr>
              <a:t> </a:t>
            </a:r>
          </a:p>
          <a:p>
            <a:pPr eaLnBrk="1" hangingPunct="1"/>
            <a:endParaRPr lang="en-US" altLang="zh-CN" sz="2000" dirty="0" smtClean="0">
              <a:ea typeface="宋体" charset="-122"/>
            </a:endParaRPr>
          </a:p>
          <a:p>
            <a:pPr eaLnBrk="1" hangingPunct="1"/>
            <a:r>
              <a:rPr lang="en-US" altLang="zh-CN" sz="2000" dirty="0" smtClean="0">
                <a:ea typeface="宋体" charset="-122"/>
              </a:rPr>
              <a:t> CWPAN held one conference in </a:t>
            </a:r>
            <a:r>
              <a:rPr lang="en-US" altLang="zh-CN" sz="2000" dirty="0" err="1" smtClean="0">
                <a:ea typeface="宋体" charset="-122"/>
              </a:rPr>
              <a:t>HongZhong</a:t>
            </a:r>
            <a:r>
              <a:rPr lang="en-US" altLang="zh-CN" sz="2000" dirty="0" smtClean="0">
                <a:ea typeface="宋体" charset="-122"/>
              </a:rPr>
              <a:t> and approves the TG application docs to Chinese std committee.</a:t>
            </a:r>
          </a:p>
          <a:p>
            <a:pPr eaLnBrk="1" hangingPunct="1"/>
            <a:endParaRPr lang="en-US" altLang="zh-CN" sz="2000" dirty="0" smtClean="0">
              <a:ea typeface="宋体" charset="-122"/>
            </a:endParaRPr>
          </a:p>
          <a:p>
            <a:pPr eaLnBrk="1" hangingPunct="1"/>
            <a:r>
              <a:rPr lang="en-US" altLang="zh-CN" sz="2000" dirty="0" smtClean="0">
                <a:ea typeface="宋体" charset="-122"/>
              </a:rPr>
              <a:t>CWPAN-MBAN group welcome International companies to attend Chinese MBAN standard works. </a:t>
            </a: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CWPAN-MBAN  Update (2)</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r>
              <a:rPr lang="en-US" altLang="zh-CN" sz="2000" dirty="0" smtClean="0">
                <a:ea typeface="宋体" charset="-122"/>
              </a:rPr>
              <a:t>In Jan 2012, CWPAN-MBAN team and MIIT officers had a meeting MIIT and confirmed the following info.</a:t>
            </a:r>
          </a:p>
          <a:p>
            <a:pPr eaLnBrk="1" hangingPunct="1">
              <a:buNone/>
            </a:pPr>
            <a:endParaRPr lang="en-US" altLang="zh-CN" sz="2000" dirty="0" smtClean="0">
              <a:ea typeface="宋体" charset="-122"/>
            </a:endParaRPr>
          </a:p>
          <a:p>
            <a:pPr lvl="1" eaLnBrk="1" hangingPunct="1"/>
            <a:r>
              <a:rPr lang="en-US" altLang="zh-CN" sz="1600" dirty="0" smtClean="0">
                <a:ea typeface="宋体" charset="-122"/>
              </a:rPr>
              <a:t>Frequency bands for Medical and Biological applications 176-216 </a:t>
            </a:r>
            <a:r>
              <a:rPr lang="en-US" altLang="zh-CN" sz="1600" dirty="0" err="1" smtClean="0">
                <a:ea typeface="宋体" charset="-122"/>
              </a:rPr>
              <a:t>Mhz</a:t>
            </a:r>
            <a:r>
              <a:rPr lang="en-US" altLang="zh-CN" sz="1600" dirty="0" smtClean="0">
                <a:ea typeface="宋体" charset="-122"/>
              </a:rPr>
              <a:t>, 407-425MHz, 608-630MHz. </a:t>
            </a:r>
          </a:p>
          <a:p>
            <a:pPr lvl="1" eaLnBrk="1" hangingPunct="1"/>
            <a:r>
              <a:rPr lang="en-US" altLang="zh-CN" sz="1600" dirty="0" smtClean="0">
                <a:ea typeface="宋体" charset="-122"/>
              </a:rPr>
              <a:t>MIIT supports the CWPAN efforts to build up  National  MBAN Standards on these frequency bands.</a:t>
            </a:r>
          </a:p>
          <a:p>
            <a:pPr lvl="1" eaLnBrk="1" hangingPunct="1"/>
            <a:r>
              <a:rPr lang="en-US" altLang="zh-CN" sz="1600" dirty="0" smtClean="0">
                <a:ea typeface="宋体" charset="-122"/>
              </a:rPr>
              <a:t>MIIT understands the CWPAN and IEEE are cooperating on MBAN STD. </a:t>
            </a:r>
          </a:p>
          <a:p>
            <a:pPr lvl="1" eaLnBrk="1" hangingPunct="1"/>
            <a:r>
              <a:rPr lang="en-US" altLang="zh-CN" sz="1600" dirty="0" smtClean="0">
                <a:ea typeface="宋体" charset="-122"/>
              </a:rPr>
              <a:t>MIIT would support Chinese National MBAN std applications on IOT healthcare applications</a:t>
            </a:r>
          </a:p>
          <a:p>
            <a:pPr lvl="1" eaLnBrk="1" hangingPunct="1"/>
            <a:r>
              <a:rPr lang="en-US" altLang="zh-CN" sz="1600" dirty="0" smtClean="0">
                <a:ea typeface="宋体" charset="-122"/>
              </a:rPr>
              <a:t>MIIT organizes an amount of funds to support IOT standards/applications. </a:t>
            </a:r>
          </a:p>
          <a:p>
            <a:pPr lvl="1" eaLnBrk="1" hangingPunct="1">
              <a:buNone/>
            </a:pPr>
            <a:r>
              <a:rPr lang="en-US" altLang="zh-CN" sz="1600" dirty="0" smtClean="0">
                <a:ea typeface="宋体" charset="-122"/>
              </a:rPr>
              <a:t>   </a:t>
            </a:r>
          </a:p>
          <a:p>
            <a:pPr lvl="1" eaLnBrk="1" hangingPunct="1">
              <a:buNone/>
            </a:pPr>
            <a:endParaRPr lang="en-US" altLang="zh-CN" sz="1600" dirty="0" smtClean="0">
              <a:ea typeface="宋体" charset="-122"/>
            </a:endParaRPr>
          </a:p>
          <a:p>
            <a:pPr lvl="1" eaLnBrk="1" hangingPunct="1"/>
            <a:endParaRPr lang="en-US" altLang="zh-CN" sz="1600" dirty="0" smtClean="0">
              <a:ea typeface="宋体" charset="-122"/>
            </a:endParaRPr>
          </a:p>
          <a:p>
            <a:pPr eaLnBrk="1" hangingPunct="1"/>
            <a:endParaRPr lang="en-US" altLang="zh-CN" sz="2000" dirty="0" smtClean="0">
              <a:ea typeface="宋体" charset="-122"/>
            </a:endParaRPr>
          </a:p>
          <a:p>
            <a:pPr eaLnBrk="1" hangingPunct="1"/>
            <a:r>
              <a:rPr lang="en-US" altLang="zh-CN" sz="2000" dirty="0" smtClean="0">
                <a:ea typeface="宋体" charset="-122"/>
              </a:rPr>
              <a:t> </a:t>
            </a:r>
          </a:p>
          <a:p>
            <a:pPr eaLnBrk="1" hangingPunct="1"/>
            <a:endParaRPr lang="en-US" altLang="zh-CN" sz="2000" dirty="0" smtClean="0">
              <a:ea typeface="宋体" charset="-122"/>
            </a:endParaRPr>
          </a:p>
          <a:p>
            <a:pPr eaLnBrk="1" hangingPunct="1">
              <a:buFontTx/>
              <a:buNone/>
            </a:pPr>
            <a:endParaRPr lang="en-US" altLang="zh-CN" sz="2000" dirty="0" smtClean="0">
              <a:ea typeface="宋体" charset="-122"/>
            </a:endParaRP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CWPAN-MBAN  Update (3)</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r>
              <a:rPr lang="en-US" altLang="zh-CN" sz="2000" dirty="0" smtClean="0">
                <a:ea typeface="宋体" charset="-122"/>
              </a:rPr>
              <a:t>Since 2011,  CWPAN-MBAN team builds up a coop to Dept of Info, Chinese Ministry of Health </a:t>
            </a:r>
          </a:p>
          <a:p>
            <a:pPr eaLnBrk="1" hangingPunct="1">
              <a:buNone/>
            </a:pPr>
            <a:endParaRPr lang="en-US" altLang="zh-CN" sz="2000" dirty="0" smtClean="0">
              <a:ea typeface="宋体" charset="-122"/>
            </a:endParaRPr>
          </a:p>
          <a:p>
            <a:pPr lvl="1" eaLnBrk="1" hangingPunct="1"/>
            <a:r>
              <a:rPr lang="en-US" altLang="zh-CN" sz="1600" dirty="0" smtClean="0">
                <a:ea typeface="宋体" charset="-122"/>
              </a:rPr>
              <a:t>Ministry of Health appreciates the Chinese frequency bands, approved for wireless medical and biological applications.</a:t>
            </a:r>
          </a:p>
          <a:p>
            <a:pPr lvl="1" eaLnBrk="1" hangingPunct="1">
              <a:buNone/>
            </a:pPr>
            <a:endParaRPr lang="en-US" altLang="zh-CN" sz="1600" dirty="0" smtClean="0">
              <a:ea typeface="宋体" charset="-122"/>
            </a:endParaRPr>
          </a:p>
          <a:p>
            <a:pPr lvl="1" eaLnBrk="1" hangingPunct="1">
              <a:buNone/>
            </a:pPr>
            <a:endParaRPr lang="en-US" altLang="zh-CN" sz="1600" dirty="0" smtClean="0">
              <a:ea typeface="宋体" charset="-122"/>
            </a:endParaRPr>
          </a:p>
          <a:p>
            <a:pPr lvl="1" eaLnBrk="1" hangingPunct="1"/>
            <a:r>
              <a:rPr lang="en-US" altLang="zh-CN" sz="1600" dirty="0" smtClean="0">
                <a:ea typeface="宋体" charset="-122"/>
              </a:rPr>
              <a:t>Dept of Info expects Chinese std  organization and MIIT to develop the National medical std for health IOT applications and products. </a:t>
            </a:r>
          </a:p>
          <a:p>
            <a:pPr lvl="1" eaLnBrk="1" hangingPunct="1">
              <a:buNone/>
            </a:pPr>
            <a:endParaRPr lang="en-US" altLang="zh-CN" sz="1600" dirty="0" smtClean="0">
              <a:ea typeface="宋体" charset="-122"/>
            </a:endParaRPr>
          </a:p>
          <a:p>
            <a:pPr lvl="1" eaLnBrk="1" hangingPunct="1">
              <a:buNone/>
            </a:pPr>
            <a:endParaRPr lang="en-US" altLang="zh-CN" sz="1600" dirty="0" smtClean="0">
              <a:ea typeface="宋体" charset="-122"/>
            </a:endParaRPr>
          </a:p>
          <a:p>
            <a:pPr lvl="1" eaLnBrk="1" hangingPunct="1"/>
            <a:r>
              <a:rPr lang="en-US" altLang="zh-CN" sz="1600" dirty="0" smtClean="0">
                <a:ea typeface="宋体" charset="-122"/>
              </a:rPr>
              <a:t>Dept of Info would promote the  wireless Health IOT products and applications safely on legally in China. </a:t>
            </a:r>
            <a:endParaRPr lang="en-US" altLang="zh-CN" sz="1600" dirty="0" smtClean="0">
              <a:ea typeface="宋体" charset="-122"/>
            </a:endParaRPr>
          </a:p>
          <a:p>
            <a:pPr lvl="1" eaLnBrk="1" hangingPunct="1"/>
            <a:endParaRPr lang="en-US" altLang="zh-CN" sz="1600" dirty="0" smtClean="0">
              <a:ea typeface="宋体" charset="-122"/>
            </a:endParaRPr>
          </a:p>
          <a:p>
            <a:pPr lvl="1" eaLnBrk="1" hangingPunct="1"/>
            <a:r>
              <a:rPr lang="en-US" altLang="zh-CN" sz="1600" dirty="0" smtClean="0">
                <a:ea typeface="宋体" charset="-122"/>
              </a:rPr>
              <a:t>Deputy Director  of Info, Dr. Gao comes to this conference and give a presentation: </a:t>
            </a:r>
            <a:r>
              <a:rPr lang="en-US" sz="1800" dirty="0" smtClean="0"/>
              <a:t>Chinese Healthcare Internet of Things Development Opportunities.</a:t>
            </a:r>
            <a:endParaRPr lang="en-US" altLang="zh-CN" sz="3600" dirty="0" smtClean="0">
              <a:ln w="18415" cmpd="sng">
                <a:solidFill>
                  <a:srgbClr val="FFFFFF"/>
                </a:solidFill>
                <a:prstDash val="solid"/>
              </a:ln>
              <a:effectLst>
                <a:outerShdw blurRad="63500" dir="3600000" algn="tl" rotWithShape="0">
                  <a:srgbClr val="000000">
                    <a:alpha val="70000"/>
                  </a:srgbClr>
                </a:outerShdw>
              </a:effectLst>
              <a:ea typeface="华文新魏" pitchFamily="2" charset="-122"/>
            </a:endParaRPr>
          </a:p>
          <a:p>
            <a:pPr lvl="1" eaLnBrk="1" hangingPunct="1"/>
            <a:endParaRPr lang="en-US" altLang="zh-CN" sz="1600" dirty="0" smtClean="0">
              <a:ea typeface="宋体" charset="-122"/>
            </a:endParaRPr>
          </a:p>
          <a:p>
            <a:pPr lvl="1" eaLnBrk="1" hangingPunct="1"/>
            <a:endParaRPr lang="en-US" altLang="zh-CN" sz="1600" dirty="0" smtClean="0">
              <a:ea typeface="宋体" charset="-122"/>
            </a:endParaRPr>
          </a:p>
          <a:p>
            <a:pPr eaLnBrk="1" hangingPunct="1"/>
            <a:endParaRPr lang="en-US" altLang="zh-CN" sz="2000" dirty="0" smtClean="0">
              <a:ea typeface="宋体" charset="-122"/>
            </a:endParaRPr>
          </a:p>
          <a:p>
            <a:pPr eaLnBrk="1" hangingPunct="1"/>
            <a:r>
              <a:rPr lang="en-US" altLang="zh-CN" sz="2000" dirty="0" smtClean="0">
                <a:ea typeface="宋体" charset="-122"/>
              </a:rPr>
              <a:t> </a:t>
            </a:r>
          </a:p>
          <a:p>
            <a:pPr eaLnBrk="1" hangingPunct="1"/>
            <a:endParaRPr lang="en-US" altLang="zh-CN" sz="2000" dirty="0" smtClean="0">
              <a:ea typeface="宋体" charset="-122"/>
            </a:endParaRPr>
          </a:p>
          <a:p>
            <a:pPr eaLnBrk="1" hangingPunct="1">
              <a:buFontTx/>
              <a:buNone/>
            </a:pPr>
            <a:endParaRPr lang="en-US" altLang="zh-CN" sz="2000" dirty="0" smtClean="0">
              <a:ea typeface="宋体" charset="-122"/>
            </a:endParaRP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692150"/>
            <a:ext cx="7315200" cy="720725"/>
          </a:xfrm>
        </p:spPr>
        <p:txBody>
          <a:bodyPr/>
          <a:lstStyle/>
          <a:p>
            <a:pPr eaLnBrk="1" hangingPunct="1"/>
            <a:r>
              <a:rPr lang="en-US" altLang="zh-CN" dirty="0" smtClean="0">
                <a:ea typeface="宋体" charset="-122"/>
              </a:rPr>
              <a:t>CWPAN-MBAN  Update </a:t>
            </a:r>
            <a:r>
              <a:rPr lang="en-US" altLang="zh-CN" dirty="0" smtClean="0">
                <a:ea typeface="宋体" charset="-122"/>
              </a:rPr>
              <a:t>(4)</a:t>
            </a:r>
            <a:endParaRPr lang="zh-CN" altLang="en-US" dirty="0" smtClean="0">
              <a:ea typeface="宋体" charset="-122"/>
            </a:endParaRPr>
          </a:p>
        </p:txBody>
      </p:sp>
      <p:sp>
        <p:nvSpPr>
          <p:cNvPr id="16387" name="Rectangle 3"/>
          <p:cNvSpPr>
            <a:spLocks noGrp="1" noChangeArrowheads="1"/>
          </p:cNvSpPr>
          <p:nvPr>
            <p:ph type="body" idx="1"/>
          </p:nvPr>
        </p:nvSpPr>
        <p:spPr>
          <a:xfrm>
            <a:off x="539750" y="1557338"/>
            <a:ext cx="7772400" cy="3816350"/>
          </a:xfrm>
        </p:spPr>
        <p:txBody>
          <a:bodyPr/>
          <a:lstStyle/>
          <a:p>
            <a:pPr eaLnBrk="1" hangingPunct="1"/>
            <a:r>
              <a:rPr lang="en-US" altLang="zh-CN" sz="2000" smtClean="0">
                <a:ea typeface="宋体" charset="-122"/>
              </a:rPr>
              <a:t>March 7-8 </a:t>
            </a:r>
            <a:r>
              <a:rPr lang="en-US" altLang="zh-CN" sz="2000" smtClean="0">
                <a:ea typeface="宋体" charset="-122"/>
              </a:rPr>
              <a:t>2012</a:t>
            </a:r>
            <a:r>
              <a:rPr lang="en-US" altLang="zh-CN" sz="2000" dirty="0" smtClean="0">
                <a:ea typeface="宋体" charset="-122"/>
              </a:rPr>
              <a:t>,  CWPAN holds 23</a:t>
            </a:r>
            <a:r>
              <a:rPr lang="en-US" altLang="zh-CN" sz="2000" baseline="30000" dirty="0" smtClean="0">
                <a:ea typeface="宋体" charset="-122"/>
              </a:rPr>
              <a:t>rd</a:t>
            </a:r>
            <a:r>
              <a:rPr lang="en-US" altLang="zh-CN" sz="2000" dirty="0" smtClean="0">
                <a:ea typeface="宋体" charset="-122"/>
              </a:rPr>
              <a:t> conferences</a:t>
            </a:r>
            <a:endParaRPr lang="en-US" altLang="zh-CN" sz="2000" dirty="0" smtClean="0">
              <a:ea typeface="宋体" charset="-122"/>
            </a:endParaRPr>
          </a:p>
          <a:p>
            <a:pPr eaLnBrk="1" hangingPunct="1">
              <a:buNone/>
            </a:pPr>
            <a:endParaRPr lang="en-US" altLang="zh-CN" sz="2000" dirty="0" smtClean="0">
              <a:ea typeface="宋体" charset="-122"/>
            </a:endParaRPr>
          </a:p>
          <a:p>
            <a:pPr lvl="1" eaLnBrk="1" hangingPunct="1"/>
            <a:r>
              <a:rPr lang="en-US" altLang="zh-CN" sz="1600" dirty="0" smtClean="0">
                <a:ea typeface="宋体" charset="-122"/>
              </a:rPr>
              <a:t>7 Application and Tech proposals are reported for MBAN topics</a:t>
            </a:r>
          </a:p>
          <a:p>
            <a:pPr lvl="1" eaLnBrk="1" hangingPunct="1"/>
            <a:endParaRPr lang="en-US" altLang="zh-CN" sz="1600" dirty="0" smtClean="0">
              <a:ea typeface="宋体" charset="-122"/>
            </a:endParaRPr>
          </a:p>
          <a:p>
            <a:pPr lvl="1" eaLnBrk="1" hangingPunct="1"/>
            <a:r>
              <a:rPr lang="en-US" altLang="zh-CN" sz="1600" dirty="0" smtClean="0">
                <a:ea typeface="宋体" charset="-122"/>
              </a:rPr>
              <a:t>The formal Tech requirement and definition are listed on conference</a:t>
            </a:r>
          </a:p>
          <a:p>
            <a:pPr lvl="1" eaLnBrk="1" hangingPunct="1"/>
            <a:endParaRPr lang="en-US" altLang="zh-CN" sz="1600" dirty="0" smtClean="0">
              <a:ea typeface="宋体" charset="-122"/>
            </a:endParaRPr>
          </a:p>
          <a:p>
            <a:pPr lvl="1" eaLnBrk="1" hangingPunct="1"/>
            <a:r>
              <a:rPr lang="en-US" altLang="zh-CN" sz="1600" dirty="0" smtClean="0">
                <a:ea typeface="宋体" charset="-122"/>
              </a:rPr>
              <a:t>More cons</a:t>
            </a:r>
            <a:endParaRPr lang="en-US" altLang="zh-CN" sz="1600" dirty="0" smtClean="0">
              <a:ea typeface="宋体" charset="-122"/>
            </a:endParaRPr>
          </a:p>
          <a:p>
            <a:pPr lvl="1" eaLnBrk="1" hangingPunct="1"/>
            <a:endParaRPr lang="en-US" altLang="zh-CN" sz="1600" dirty="0" smtClean="0">
              <a:ea typeface="宋体" charset="-122"/>
            </a:endParaRPr>
          </a:p>
          <a:p>
            <a:pPr lvl="1" eaLnBrk="1" hangingPunct="1">
              <a:buNone/>
            </a:pPr>
            <a:endParaRPr lang="en-US" altLang="zh-CN" sz="1600" dirty="0" smtClean="0">
              <a:ea typeface="宋体" charset="-122"/>
            </a:endParaRPr>
          </a:p>
          <a:p>
            <a:pPr eaLnBrk="1" hangingPunct="1"/>
            <a:endParaRPr lang="en-US" altLang="zh-CN" sz="2000" dirty="0" smtClean="0">
              <a:ea typeface="宋体" charset="-122"/>
            </a:endParaRPr>
          </a:p>
          <a:p>
            <a:pPr eaLnBrk="1" hangingPunct="1"/>
            <a:endParaRPr lang="en-US" altLang="zh-CN" sz="2000" dirty="0" smtClean="0">
              <a:ea typeface="宋体" charset="-122"/>
            </a:endParaRPr>
          </a:p>
          <a:p>
            <a:pPr eaLnBrk="1" hangingPunct="1"/>
            <a:endParaRPr lang="en-US" altLang="zh-CN" sz="2000" dirty="0" smtClean="0">
              <a:ea typeface="宋体" charset="-122"/>
            </a:endParaRPr>
          </a:p>
          <a:p>
            <a:pPr eaLnBrk="1" hangingPunct="1">
              <a:buFontTx/>
              <a:buNone/>
            </a:pPr>
            <a:endParaRPr lang="en-US" altLang="zh-CN" sz="2000" dirty="0" smtClean="0">
              <a:ea typeface="宋体" charset="-122"/>
            </a:endParaRPr>
          </a:p>
          <a:p>
            <a:pPr eaLnBrk="1" hangingPunct="1"/>
            <a:endParaRPr lang="en-US" altLang="zh-CN" sz="2400" dirty="0" smtClean="0">
              <a:ea typeface="宋体" charset="-122"/>
            </a:endParaRPr>
          </a:p>
          <a:p>
            <a:pPr eaLnBrk="1" hangingPunct="1">
              <a:buFontTx/>
              <a:buNone/>
            </a:pPr>
            <a:endParaRPr lang="en-US" altLang="zh-CN" sz="2800" dirty="0" smtClean="0">
              <a:ea typeface="宋体" charset="-122"/>
            </a:endParaRPr>
          </a:p>
          <a:p>
            <a:pPr eaLnBrk="1" hangingPunct="1">
              <a:buFontTx/>
              <a:buNone/>
            </a:pPr>
            <a:r>
              <a:rPr lang="en-US" altLang="zh-CN" sz="2800" dirty="0" smtClean="0">
                <a:ea typeface="宋体" charset="-122"/>
              </a:rPr>
              <a:t> </a:t>
            </a:r>
          </a:p>
          <a:p>
            <a:pPr eaLnBrk="1" hangingPunct="1"/>
            <a:endParaRPr lang="en-US" altLang="zh-CN"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5439</TotalTime>
  <Words>421</Words>
  <Application>Microsoft Office PowerPoint</Application>
  <PresentationFormat>On-screen Show (4:3)</PresentationFormat>
  <Paragraphs>101</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IEEE-P802_15-1</vt:lpstr>
      <vt:lpstr>Slide 1</vt:lpstr>
      <vt:lpstr>CWPAN-MBAN  Update (1)</vt:lpstr>
      <vt:lpstr>CWPAN-MBAN  Update (2)</vt:lpstr>
      <vt:lpstr>CWPAN-MBAN  Update (3)</vt:lpstr>
      <vt:lpstr>CWPAN-MBAN  Update (4)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Liang</cp:lastModifiedBy>
  <cp:revision>252</cp:revision>
  <cp:lastPrinted>1998-02-10T13:28:06Z</cp:lastPrinted>
  <dcterms:created xsi:type="dcterms:W3CDTF">2011-07-09T07:07:57Z</dcterms:created>
  <dcterms:modified xsi:type="dcterms:W3CDTF">2012-03-03T08:47:13Z</dcterms:modified>
</cp:coreProperties>
</file>