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60" r:id="rId4"/>
    <p:sldId id="261" r:id="rId5"/>
    <p:sldId id="262" r:id="rId6"/>
    <p:sldId id="263" r:id="rId7"/>
    <p:sldId id="264" r:id="rId8"/>
    <p:sldId id="265" r:id="rId9"/>
    <p:sldId id="266" r:id="rId10"/>
    <p:sldId id="269" r:id="rId11"/>
    <p:sldId id="26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6"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6"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6"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6"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sz="1200" kern="1200">
        <a:solidFill>
          <a:schemeClr val="tx1"/>
        </a:solidFill>
        <a:latin typeface="Times New Roman" pitchFamily="16" charset="0"/>
        <a:ea typeface="+mn-ea"/>
        <a:cs typeface="+mn-cs"/>
      </a:defRPr>
    </a:lvl6pPr>
    <a:lvl7pPr marL="2743200" algn="l" defTabSz="914400" rtl="0" eaLnBrk="1" latinLnBrk="0" hangingPunct="1">
      <a:defRPr sz="1200" kern="1200">
        <a:solidFill>
          <a:schemeClr val="tx1"/>
        </a:solidFill>
        <a:latin typeface="Times New Roman" pitchFamily="16" charset="0"/>
        <a:ea typeface="+mn-ea"/>
        <a:cs typeface="+mn-cs"/>
      </a:defRPr>
    </a:lvl7pPr>
    <a:lvl8pPr marL="3200400" algn="l" defTabSz="914400" rtl="0" eaLnBrk="1" latinLnBrk="0" hangingPunct="1">
      <a:defRPr sz="1200" kern="1200">
        <a:solidFill>
          <a:schemeClr val="tx1"/>
        </a:solidFill>
        <a:latin typeface="Times New Roman" pitchFamily="16" charset="0"/>
        <a:ea typeface="+mn-ea"/>
        <a:cs typeface="+mn-cs"/>
      </a:defRPr>
    </a:lvl8pPr>
    <a:lvl9pPr marL="3657600" algn="l" defTabSz="914400" rtl="0" eaLnBrk="1" latinLnBrk="0" hangingPunct="1">
      <a:defRPr sz="1200" kern="1200">
        <a:solidFill>
          <a:schemeClr val="tx1"/>
        </a:solidFill>
        <a:latin typeface="Times New Roman" pitchFamily="16"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9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802.15-15-12-0109-00-0009</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D9081789-B4FA-446C-833F-59563169744D}"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802.15-15-12-0109-00-0009</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E78E2D95-0D6F-41B7-8FBA-1D62224CEF9A}"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en-US" altLang="ja-JP" smtClean="0"/>
              <a:t>doc.: IEEE 802.15-15-12-0109-00-0009</a:t>
            </a:r>
            <a:endParaRPr lang="en-US" altLang="ja-JP"/>
          </a:p>
        </p:txBody>
      </p:sp>
      <p:sp>
        <p:nvSpPr>
          <p:cNvPr id="5" name="日付プレースホルダ 4"/>
          <p:cNvSpPr>
            <a:spLocks noGrp="1"/>
          </p:cNvSpPr>
          <p:nvPr>
            <p:ph type="dt" idx="11"/>
          </p:nvPr>
        </p:nvSpPr>
        <p:spPr/>
        <p:txBody>
          <a:bodyPr/>
          <a:lstStyle/>
          <a:p>
            <a:r>
              <a:rPr lang="en-US" altLang="ja-JP" smtClean="0"/>
              <a:t>March 2012</a:t>
            </a:r>
            <a:endParaRPr lang="en-US" altLang="ja-JP"/>
          </a:p>
        </p:txBody>
      </p:sp>
      <p:sp>
        <p:nvSpPr>
          <p:cNvPr id="6" name="フッター プレースホルダ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 6"/>
          <p:cNvSpPr>
            <a:spLocks noGrp="1"/>
          </p:cNvSpPr>
          <p:nvPr>
            <p:ph type="sldNum" sz="quarter" idx="13"/>
          </p:nvPr>
        </p:nvSpPr>
        <p:spPr/>
        <p:txBody>
          <a:bodyPr/>
          <a:lstStyle/>
          <a:p>
            <a:r>
              <a:rPr lang="en-US" altLang="ja-JP" smtClean="0"/>
              <a:t>Page </a:t>
            </a:r>
            <a:fld id="{E78E2D95-0D6F-41B7-8FBA-1D62224CEF9A}" type="slidenum">
              <a:rPr lang="en-US" altLang="ja-JP" smtClean="0"/>
              <a:pPr/>
              <a:t>1</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a:xfrm>
            <a:off x="1157288" y="701675"/>
            <a:ext cx="4603750" cy="3452813"/>
          </a:xfrm>
          <a:ln/>
        </p:spPr>
      </p:sp>
      <p:sp>
        <p:nvSpPr>
          <p:cNvPr id="25603" name="ノート プレースホルダ 2"/>
          <p:cNvSpPr>
            <a:spLocks noGrp="1"/>
          </p:cNvSpPr>
          <p:nvPr>
            <p:ph type="body" idx="1"/>
          </p:nvPr>
        </p:nvSpPr>
        <p:spPr>
          <a:noFill/>
          <a:ln/>
        </p:spPr>
        <p:txBody>
          <a:bodyPr/>
          <a:lstStyle/>
          <a:p>
            <a:endParaRPr kumimoji="1" lang="ja-JP" altLang="en-US" smtClean="0"/>
          </a:p>
        </p:txBody>
      </p:sp>
      <p:sp>
        <p:nvSpPr>
          <p:cNvPr id="25604" name="スライド番号プレースホルダ 3"/>
          <p:cNvSpPr>
            <a:spLocks noGrp="1"/>
          </p:cNvSpPr>
          <p:nvPr>
            <p:ph type="sldNum" sz="quarter"/>
          </p:nvPr>
        </p:nvSpPr>
        <p:spPr>
          <a:noFill/>
        </p:spPr>
        <p:txBody>
          <a:bodyPr/>
          <a:lstStyle/>
          <a:p>
            <a:fld id="{17B6C461-1BF3-40BC-8F46-163A02514060}" type="slidenum">
              <a:rPr kumimoji="1" lang="ja-JP" altLang="en-US"/>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xfrm>
            <a:off x="1157288" y="701675"/>
            <a:ext cx="4603750" cy="3452813"/>
          </a:xfrm>
          <a:ln/>
        </p:spPr>
      </p:sp>
      <p:sp>
        <p:nvSpPr>
          <p:cNvPr id="24579" name="ノート プレースホルダ 2"/>
          <p:cNvSpPr>
            <a:spLocks noGrp="1"/>
          </p:cNvSpPr>
          <p:nvPr>
            <p:ph type="body" idx="1"/>
          </p:nvPr>
        </p:nvSpPr>
        <p:spPr>
          <a:noFill/>
          <a:ln/>
        </p:spPr>
        <p:txBody>
          <a:bodyPr/>
          <a:lstStyle/>
          <a:p>
            <a:endParaRPr kumimoji="1" lang="ja-JP" altLang="en-US" smtClean="0"/>
          </a:p>
        </p:txBody>
      </p:sp>
      <p:sp>
        <p:nvSpPr>
          <p:cNvPr id="24580" name="スライド番号プレースホルダ 3"/>
          <p:cNvSpPr>
            <a:spLocks noGrp="1"/>
          </p:cNvSpPr>
          <p:nvPr>
            <p:ph type="sldNum" sz="quarter"/>
          </p:nvPr>
        </p:nvSpPr>
        <p:spPr>
          <a:noFill/>
        </p:spPr>
        <p:txBody>
          <a:bodyPr/>
          <a:lstStyle/>
          <a:p>
            <a:fld id="{D63F55C8-2D3C-4809-81DA-14293DED066B}" type="slidenum">
              <a:rPr kumimoji="1" lang="ja-JP" altLang="en-US"/>
              <a:pPr/>
              <a:t>11</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en-US" altLang="ja-JP" smtClean="0"/>
              <a:t>doc.: IEEE 802.15-15-12-0109-00-0009</a:t>
            </a:r>
            <a:endParaRPr lang="en-US" altLang="ja-JP"/>
          </a:p>
        </p:txBody>
      </p:sp>
      <p:sp>
        <p:nvSpPr>
          <p:cNvPr id="5" name="日付プレースホルダ 4"/>
          <p:cNvSpPr>
            <a:spLocks noGrp="1"/>
          </p:cNvSpPr>
          <p:nvPr>
            <p:ph type="dt" idx="11"/>
          </p:nvPr>
        </p:nvSpPr>
        <p:spPr/>
        <p:txBody>
          <a:bodyPr/>
          <a:lstStyle/>
          <a:p>
            <a:r>
              <a:rPr lang="en-US" altLang="ja-JP" smtClean="0"/>
              <a:t>March 2012</a:t>
            </a:r>
            <a:endParaRPr lang="en-US" altLang="ja-JP"/>
          </a:p>
        </p:txBody>
      </p:sp>
      <p:sp>
        <p:nvSpPr>
          <p:cNvPr id="6" name="フッター プレースホルダ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 6"/>
          <p:cNvSpPr>
            <a:spLocks noGrp="1"/>
          </p:cNvSpPr>
          <p:nvPr>
            <p:ph type="sldNum" sz="quarter" idx="13"/>
          </p:nvPr>
        </p:nvSpPr>
        <p:spPr/>
        <p:txBody>
          <a:bodyPr/>
          <a:lstStyle/>
          <a:p>
            <a:r>
              <a:rPr lang="en-US" altLang="ja-JP" smtClean="0"/>
              <a:t>Page </a:t>
            </a:r>
            <a:fld id="{E78E2D95-0D6F-41B7-8FBA-1D62224CEF9A}" type="slidenum">
              <a:rPr lang="en-US" altLang="ja-JP" smtClean="0"/>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xfrm>
            <a:off x="1157288" y="701675"/>
            <a:ext cx="4603750" cy="3452813"/>
          </a:xfrm>
          <a:ln/>
        </p:spPr>
      </p:sp>
      <p:sp>
        <p:nvSpPr>
          <p:cNvPr id="16387" name="ノート プレースホルダ 2"/>
          <p:cNvSpPr>
            <a:spLocks noGrp="1"/>
          </p:cNvSpPr>
          <p:nvPr>
            <p:ph type="body" idx="1"/>
          </p:nvPr>
        </p:nvSpPr>
        <p:spPr>
          <a:noFill/>
          <a:ln/>
        </p:spPr>
        <p:txBody>
          <a:bodyPr/>
          <a:lstStyle/>
          <a:p>
            <a:endParaRPr kumimoji="1" lang="ja-JP" altLang="en-US" smtClean="0"/>
          </a:p>
        </p:txBody>
      </p:sp>
      <p:sp>
        <p:nvSpPr>
          <p:cNvPr id="16388" name="スライド番号プレースホルダ 3"/>
          <p:cNvSpPr>
            <a:spLocks noGrp="1"/>
          </p:cNvSpPr>
          <p:nvPr>
            <p:ph type="sldNum" sz="quarter"/>
          </p:nvPr>
        </p:nvSpPr>
        <p:spPr>
          <a:noFill/>
        </p:spPr>
        <p:txBody>
          <a:bodyPr/>
          <a:lstStyle/>
          <a:p>
            <a:fld id="{B96EEBF5-210B-4964-BF01-C002FB0E2452}" type="slidenum">
              <a:rPr kumimoji="1" lang="ja-JP" altLang="en-US"/>
              <a:pPr/>
              <a:t>3</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p:cNvSpPr>
            <a:spLocks noGrp="1" noRot="1" noChangeAspect="1" noTextEdit="1"/>
          </p:cNvSpPr>
          <p:nvPr>
            <p:ph type="sldImg"/>
          </p:nvPr>
        </p:nvSpPr>
        <p:spPr>
          <a:xfrm>
            <a:off x="1157288" y="701675"/>
            <a:ext cx="4603750" cy="3452813"/>
          </a:xfrm>
          <a:ln/>
        </p:spPr>
      </p:sp>
      <p:sp>
        <p:nvSpPr>
          <p:cNvPr id="17411" name="ノート プレースホルダ 2"/>
          <p:cNvSpPr>
            <a:spLocks noGrp="1"/>
          </p:cNvSpPr>
          <p:nvPr>
            <p:ph type="body" idx="1"/>
          </p:nvPr>
        </p:nvSpPr>
        <p:spPr>
          <a:noFill/>
          <a:ln/>
        </p:spPr>
        <p:txBody>
          <a:bodyPr/>
          <a:lstStyle/>
          <a:p>
            <a:endParaRPr kumimoji="1" lang="ja-JP" altLang="en-US" smtClean="0"/>
          </a:p>
        </p:txBody>
      </p:sp>
      <p:sp>
        <p:nvSpPr>
          <p:cNvPr id="17412" name="スライド番号プレースホルダ 3"/>
          <p:cNvSpPr>
            <a:spLocks noGrp="1"/>
          </p:cNvSpPr>
          <p:nvPr>
            <p:ph type="sldNum" sz="quarter"/>
          </p:nvPr>
        </p:nvSpPr>
        <p:spPr>
          <a:noFill/>
        </p:spPr>
        <p:txBody>
          <a:bodyPr/>
          <a:lstStyle/>
          <a:p>
            <a:fld id="{91D49150-3AA1-4724-9B73-AF99276C6620}" type="slidenum">
              <a:rPr kumimoji="1" lang="ja-JP" altLang="en-US"/>
              <a:pPr/>
              <a:t>4</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xfrm>
            <a:off x="1157288" y="701675"/>
            <a:ext cx="4603750" cy="3452813"/>
          </a:xfrm>
          <a:ln/>
        </p:spPr>
      </p:sp>
      <p:sp>
        <p:nvSpPr>
          <p:cNvPr id="18435" name="ノート プレースホルダ 2"/>
          <p:cNvSpPr>
            <a:spLocks noGrp="1"/>
          </p:cNvSpPr>
          <p:nvPr>
            <p:ph type="body" idx="1"/>
          </p:nvPr>
        </p:nvSpPr>
        <p:spPr>
          <a:noFill/>
          <a:ln/>
        </p:spPr>
        <p:txBody>
          <a:bodyPr/>
          <a:lstStyle/>
          <a:p>
            <a:endParaRPr kumimoji="1" lang="ja-JP" altLang="en-US" smtClean="0"/>
          </a:p>
        </p:txBody>
      </p:sp>
      <p:sp>
        <p:nvSpPr>
          <p:cNvPr id="18436" name="スライド番号プレースホルダ 3"/>
          <p:cNvSpPr>
            <a:spLocks noGrp="1"/>
          </p:cNvSpPr>
          <p:nvPr>
            <p:ph type="sldNum" sz="quarter"/>
          </p:nvPr>
        </p:nvSpPr>
        <p:spPr>
          <a:noFill/>
        </p:spPr>
        <p:txBody>
          <a:bodyPr/>
          <a:lstStyle/>
          <a:p>
            <a:fld id="{4FB8B8C7-3603-40F2-A951-C9D2885408DC}" type="slidenum">
              <a:rPr kumimoji="1" lang="ja-JP" altLang="en-US"/>
              <a:pPr/>
              <a:t>5</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p:cNvSpPr>
            <a:spLocks noGrp="1" noRot="1" noChangeAspect="1" noTextEdit="1"/>
          </p:cNvSpPr>
          <p:nvPr>
            <p:ph type="sldImg"/>
          </p:nvPr>
        </p:nvSpPr>
        <p:spPr>
          <a:xfrm>
            <a:off x="1157288" y="701675"/>
            <a:ext cx="4603750" cy="3452813"/>
          </a:xfrm>
          <a:ln/>
        </p:spPr>
      </p:sp>
      <p:sp>
        <p:nvSpPr>
          <p:cNvPr id="19459" name="ノート プレースホルダ 2"/>
          <p:cNvSpPr>
            <a:spLocks noGrp="1"/>
          </p:cNvSpPr>
          <p:nvPr>
            <p:ph type="body" idx="1"/>
          </p:nvPr>
        </p:nvSpPr>
        <p:spPr>
          <a:noFill/>
          <a:ln/>
        </p:spPr>
        <p:txBody>
          <a:bodyPr/>
          <a:lstStyle/>
          <a:p>
            <a:endParaRPr kumimoji="1" lang="ja-JP" altLang="en-US" smtClean="0"/>
          </a:p>
        </p:txBody>
      </p:sp>
      <p:sp>
        <p:nvSpPr>
          <p:cNvPr id="19460" name="スライド番号プレースホルダ 3"/>
          <p:cNvSpPr>
            <a:spLocks noGrp="1"/>
          </p:cNvSpPr>
          <p:nvPr>
            <p:ph type="sldNum" sz="quarter"/>
          </p:nvPr>
        </p:nvSpPr>
        <p:spPr>
          <a:noFill/>
        </p:spPr>
        <p:txBody>
          <a:bodyPr/>
          <a:lstStyle/>
          <a:p>
            <a:fld id="{94D309EC-155F-4978-93B5-3A13FD43CC3A}" type="slidenum">
              <a:rPr kumimoji="1" lang="ja-JP" altLang="en-US"/>
              <a:pPr/>
              <a:t>6</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TextEdit="1"/>
          </p:cNvSpPr>
          <p:nvPr>
            <p:ph type="sldImg"/>
          </p:nvPr>
        </p:nvSpPr>
        <p:spPr>
          <a:xfrm>
            <a:off x="1157288" y="701675"/>
            <a:ext cx="4603750" cy="3452813"/>
          </a:xfrm>
          <a:ln/>
        </p:spPr>
      </p:sp>
      <p:sp>
        <p:nvSpPr>
          <p:cNvPr id="20483" name="ノート プレースホルダ 2"/>
          <p:cNvSpPr>
            <a:spLocks noGrp="1"/>
          </p:cNvSpPr>
          <p:nvPr>
            <p:ph type="body" idx="1"/>
          </p:nvPr>
        </p:nvSpPr>
        <p:spPr>
          <a:noFill/>
          <a:ln/>
        </p:spPr>
        <p:txBody>
          <a:bodyPr/>
          <a:lstStyle/>
          <a:p>
            <a:endParaRPr kumimoji="1" lang="ja-JP" altLang="en-US" smtClean="0"/>
          </a:p>
        </p:txBody>
      </p:sp>
      <p:sp>
        <p:nvSpPr>
          <p:cNvPr id="20484" name="スライド番号プレースホルダ 3"/>
          <p:cNvSpPr>
            <a:spLocks noGrp="1"/>
          </p:cNvSpPr>
          <p:nvPr>
            <p:ph type="sldNum" sz="quarter"/>
          </p:nvPr>
        </p:nvSpPr>
        <p:spPr>
          <a:noFill/>
        </p:spPr>
        <p:txBody>
          <a:bodyPr/>
          <a:lstStyle/>
          <a:p>
            <a:fld id="{36F6A892-88C5-4FC4-A369-86C20CCF377F}" type="slidenum">
              <a:rPr kumimoji="1" lang="ja-JP" altLang="en-US"/>
              <a:pPr/>
              <a:t>7</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noTextEdit="1"/>
          </p:cNvSpPr>
          <p:nvPr>
            <p:ph type="sldImg"/>
          </p:nvPr>
        </p:nvSpPr>
        <p:spPr>
          <a:xfrm>
            <a:off x="1157288" y="701675"/>
            <a:ext cx="4603750" cy="3452813"/>
          </a:xfrm>
          <a:ln/>
        </p:spPr>
      </p:sp>
      <p:sp>
        <p:nvSpPr>
          <p:cNvPr id="21507" name="ノート プレースホルダ 2"/>
          <p:cNvSpPr>
            <a:spLocks noGrp="1"/>
          </p:cNvSpPr>
          <p:nvPr>
            <p:ph type="body" idx="1"/>
          </p:nvPr>
        </p:nvSpPr>
        <p:spPr>
          <a:noFill/>
          <a:ln/>
        </p:spPr>
        <p:txBody>
          <a:bodyPr/>
          <a:lstStyle/>
          <a:p>
            <a:endParaRPr kumimoji="1" lang="ja-JP" altLang="en-US" smtClean="0"/>
          </a:p>
        </p:txBody>
      </p:sp>
      <p:sp>
        <p:nvSpPr>
          <p:cNvPr id="21508" name="スライド番号プレースホルダ 3"/>
          <p:cNvSpPr>
            <a:spLocks noGrp="1"/>
          </p:cNvSpPr>
          <p:nvPr>
            <p:ph type="sldNum" sz="quarter"/>
          </p:nvPr>
        </p:nvSpPr>
        <p:spPr>
          <a:noFill/>
        </p:spPr>
        <p:txBody>
          <a:bodyPr/>
          <a:lstStyle/>
          <a:p>
            <a:fld id="{F32A1AA4-207F-4F88-95ED-31B9FDDDCD14}" type="slidenum">
              <a:rPr kumimoji="1" lang="ja-JP" altLang="en-US"/>
              <a:pPr/>
              <a:t>8</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xfrm>
            <a:off x="1157288" y="701675"/>
            <a:ext cx="4603750" cy="3452813"/>
          </a:xfrm>
          <a:ln/>
        </p:spPr>
      </p:sp>
      <p:sp>
        <p:nvSpPr>
          <p:cNvPr id="22531" name="ノート プレースホルダ 2"/>
          <p:cNvSpPr>
            <a:spLocks noGrp="1"/>
          </p:cNvSpPr>
          <p:nvPr>
            <p:ph type="body" idx="1"/>
          </p:nvPr>
        </p:nvSpPr>
        <p:spPr>
          <a:noFill/>
          <a:ln/>
        </p:spPr>
        <p:txBody>
          <a:bodyPr/>
          <a:lstStyle/>
          <a:p>
            <a:endParaRPr kumimoji="1" lang="ja-JP" altLang="en-US" smtClean="0"/>
          </a:p>
        </p:txBody>
      </p:sp>
      <p:sp>
        <p:nvSpPr>
          <p:cNvPr id="22532" name="スライド番号プレースホルダ 3"/>
          <p:cNvSpPr>
            <a:spLocks noGrp="1"/>
          </p:cNvSpPr>
          <p:nvPr>
            <p:ph type="sldNum" sz="quarter"/>
          </p:nvPr>
        </p:nvSpPr>
        <p:spPr>
          <a:noFill/>
        </p:spPr>
        <p:txBody>
          <a:bodyPr/>
          <a:lstStyle/>
          <a:p>
            <a:fld id="{F2E9249C-B63F-4D97-ADA2-35A63F05111B}" type="slidenum">
              <a:rPr kumimoji="1" lang="ja-JP" altLang="en-US"/>
              <a:pPr/>
              <a:t>9</a:t>
            </a:fld>
            <a:endParaRPr kumimoji="1" lang="ja-JP" altLang="en-US"/>
          </a:p>
        </p:txBody>
      </p:sp>
      <p:sp>
        <p:nvSpPr>
          <p:cNvPr id="5" name="ヘッダー プレースホルダ 4"/>
          <p:cNvSpPr>
            <a:spLocks noGrp="1"/>
          </p:cNvSpPr>
          <p:nvPr>
            <p:ph type="hdr" idx="10"/>
          </p:nvPr>
        </p:nvSpPr>
        <p:spPr/>
        <p:txBody>
          <a:bodyPr/>
          <a:lstStyle/>
          <a:p>
            <a:r>
              <a:rPr lang="en-US" altLang="ja-JP" smtClean="0"/>
              <a:t>doc.: IEEE 802.15-15-12-0109-00-0009</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2012</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F4F69D45-3CD1-4163-8DC2-C6A848B030AE}"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2012</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D94AD6A8-7513-4720-89C7-8DD82E2FEC1C}" type="slidenum">
              <a:rPr lang="en-US" altLang="ja-JP"/>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2012</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7B88A869-7344-45C4-8E8A-89D2B2936739}"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2012</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761667A8-AB83-47BB-AC9D-F4060A8B199A}" type="slidenum">
              <a:rPr lang="en-US" altLang="ja-JP"/>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March 2012</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34CDBBFA-46CA-4E9C-A1D3-D7165EBEF780}" type="slidenum">
              <a:rPr lang="en-US" altLang="ja-JP"/>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March 2012</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F3AF485A-8AD5-4C24-BF2A-965B448EE45C}" type="slidenum">
              <a:rPr lang="en-US" altLang="ja-JP"/>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March 2012</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9" name="スライド番号プレースホルダ 8"/>
          <p:cNvSpPr>
            <a:spLocks noGrp="1"/>
          </p:cNvSpPr>
          <p:nvPr>
            <p:ph type="sldNum" sz="quarter" idx="12"/>
          </p:nvPr>
        </p:nvSpPr>
        <p:spPr/>
        <p:txBody>
          <a:bodyPr/>
          <a:lstStyle>
            <a:lvl1pPr>
              <a:defRPr/>
            </a:lvl1pPr>
          </a:lstStyle>
          <a:p>
            <a:r>
              <a:rPr lang="en-US" altLang="ja-JP"/>
              <a:t>Slide </a:t>
            </a:r>
            <a:fld id="{EA245351-9B67-4CC1-8FB5-6A4E3B128347}" type="slidenum">
              <a:rPr lang="en-US" altLang="ja-JP"/>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March 2012</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5" name="スライド番号プレースホルダ 4"/>
          <p:cNvSpPr>
            <a:spLocks noGrp="1"/>
          </p:cNvSpPr>
          <p:nvPr>
            <p:ph type="sldNum" sz="quarter" idx="12"/>
          </p:nvPr>
        </p:nvSpPr>
        <p:spPr/>
        <p:txBody>
          <a:bodyPr/>
          <a:lstStyle>
            <a:lvl1pPr>
              <a:defRPr/>
            </a:lvl1pPr>
          </a:lstStyle>
          <a:p>
            <a:r>
              <a:rPr lang="en-US" altLang="ja-JP"/>
              <a:t>Slide </a:t>
            </a:r>
            <a:fld id="{791294DC-FE4C-4FAE-928E-5A72D7D44069}" type="slidenum">
              <a:rPr lang="en-US" altLang="ja-JP"/>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March 2012</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4602EFBF-D7B2-4F7D-A42D-C3E44CE11CEB}" type="slidenum">
              <a:rPr lang="en-US" altLang="ja-JP"/>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March 2012</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526F4D06-6436-4B14-8B9F-8A90A5F5DB5A}" type="slidenum">
              <a:rPr lang="en-US" altLang="ja-JP"/>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March 2012</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Yoshihiro Ohba, Toshiba</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62528821-F577-4B8F-BB45-0CEDE6591CA3}" type="slidenum">
              <a:rPr lang="en-US" altLang="ja-JP"/>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2012</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Yoshihiro Ohba, Toshiba</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78EED70B-9902-4853-AF96-8838B8A1A130}" type="slidenum">
              <a:rPr lang="en-US" altLang="ja-JP"/>
              <a:pPr/>
              <a:t>&lt;#&gt;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altLang="ja-JP" sz="1400" b="1">
                <a:ea typeface="ＭＳ Ｐゴシック" charset="-128"/>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6" charset="0"/>
        </a:defRPr>
      </a:lvl2pPr>
      <a:lvl3pPr algn="ctr" rtl="0" eaLnBrk="1" fontAlgn="base" hangingPunct="1">
        <a:spcBef>
          <a:spcPct val="0"/>
        </a:spcBef>
        <a:spcAft>
          <a:spcPct val="0"/>
        </a:spcAft>
        <a:defRPr kumimoji="1" sz="3600">
          <a:solidFill>
            <a:schemeClr val="tx2"/>
          </a:solidFill>
          <a:latin typeface="Times New Roman" pitchFamily="16" charset="0"/>
        </a:defRPr>
      </a:lvl3pPr>
      <a:lvl4pPr algn="ctr" rtl="0" eaLnBrk="1" fontAlgn="base" hangingPunct="1">
        <a:spcBef>
          <a:spcPct val="0"/>
        </a:spcBef>
        <a:spcAft>
          <a:spcPct val="0"/>
        </a:spcAft>
        <a:defRPr kumimoji="1" sz="3600">
          <a:solidFill>
            <a:schemeClr val="tx2"/>
          </a:solidFill>
          <a:latin typeface="Times New Roman" pitchFamily="16" charset="0"/>
        </a:defRPr>
      </a:lvl4pPr>
      <a:lvl5pPr algn="ctr" rtl="0" eaLnBrk="1" fontAlgn="base" hangingPunct="1">
        <a:spcBef>
          <a:spcPct val="0"/>
        </a:spcBef>
        <a:spcAft>
          <a:spcPct val="0"/>
        </a:spcAft>
        <a:defRPr kumimoji="1" sz="3600">
          <a:solidFill>
            <a:schemeClr val="tx2"/>
          </a:solidFill>
          <a:latin typeface="Times New Roman" pitchFamily="16" charset="0"/>
        </a:defRPr>
      </a:lvl5pPr>
      <a:lvl6pPr marL="457200" algn="ctr" rtl="0" eaLnBrk="1" fontAlgn="base" hangingPunct="1">
        <a:spcBef>
          <a:spcPct val="0"/>
        </a:spcBef>
        <a:spcAft>
          <a:spcPct val="0"/>
        </a:spcAft>
        <a:defRPr kumimoji="1" sz="3600">
          <a:solidFill>
            <a:schemeClr val="tx2"/>
          </a:solidFill>
          <a:latin typeface="Times New Roman" pitchFamily="16" charset="0"/>
        </a:defRPr>
      </a:lvl6pPr>
      <a:lvl7pPr marL="914400" algn="ctr" rtl="0" eaLnBrk="1" fontAlgn="base" hangingPunct="1">
        <a:spcBef>
          <a:spcPct val="0"/>
        </a:spcBef>
        <a:spcAft>
          <a:spcPct val="0"/>
        </a:spcAft>
        <a:defRPr kumimoji="1" sz="3600">
          <a:solidFill>
            <a:schemeClr val="tx2"/>
          </a:solidFill>
          <a:latin typeface="Times New Roman" pitchFamily="16" charset="0"/>
        </a:defRPr>
      </a:lvl7pPr>
      <a:lvl8pPr marL="1371600" algn="ctr" rtl="0" eaLnBrk="1" fontAlgn="base" hangingPunct="1">
        <a:spcBef>
          <a:spcPct val="0"/>
        </a:spcBef>
        <a:spcAft>
          <a:spcPct val="0"/>
        </a:spcAft>
        <a:defRPr kumimoji="1" sz="3600">
          <a:solidFill>
            <a:schemeClr val="tx2"/>
          </a:solidFill>
          <a:latin typeface="Times New Roman" pitchFamily="16" charset="0"/>
        </a:defRPr>
      </a:lvl8pPr>
      <a:lvl9pPr marL="1828800" algn="ctr" rtl="0" eaLnBrk="1" fontAlgn="base" hangingPunct="1">
        <a:spcBef>
          <a:spcPct val="0"/>
        </a:spcBef>
        <a:spcAft>
          <a:spcPct val="0"/>
        </a:spcAft>
        <a:defRPr kumimoji="1" sz="3600">
          <a:solidFill>
            <a:schemeClr val="tx2"/>
          </a:solidFill>
          <a:latin typeface="Times New Roman" pitchFamily="16"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p:txBody>
          <a:bodyPr/>
          <a:lstStyle/>
          <a:p>
            <a:r>
              <a:rPr lang="en-US" altLang="ja-JP" smtClean="0"/>
              <a:t>March 2012</a:t>
            </a:r>
            <a:endParaRPr lang="en-US" altLang="ja-JP"/>
          </a:p>
        </p:txBody>
      </p:sp>
      <p:sp>
        <p:nvSpPr>
          <p:cNvPr id="5" name="フッター プレースホルダ 2"/>
          <p:cNvSpPr>
            <a:spLocks noGrp="1"/>
          </p:cNvSpPr>
          <p:nvPr>
            <p:ph type="ftr" sz="quarter" idx="11"/>
          </p:nvPr>
        </p:nvSpPr>
        <p:spPr/>
        <p:txBody>
          <a:bodyPr/>
          <a:lstStyle/>
          <a:p>
            <a:r>
              <a:rPr lang="en-US" altLang="ja-JP" smtClean="0"/>
              <a:t>Yoshihiro Ohba, Toshiba</a:t>
            </a:r>
            <a:endParaRPr lang="en-US" altLang="ja-JP"/>
          </a:p>
        </p:txBody>
      </p:sp>
      <p:sp>
        <p:nvSpPr>
          <p:cNvPr id="6" name="スライド番号プレースホルダ 3"/>
          <p:cNvSpPr>
            <a:spLocks noGrp="1"/>
          </p:cNvSpPr>
          <p:nvPr>
            <p:ph type="sldNum" sz="quarter" idx="12"/>
          </p:nvPr>
        </p:nvSpPr>
        <p:spPr/>
        <p:txBody>
          <a:bodyPr/>
          <a:lstStyle/>
          <a:p>
            <a:r>
              <a:rPr lang="en-US" altLang="ja-JP"/>
              <a:t>Slide </a:t>
            </a:r>
            <a:fld id="{0CABF502-44FF-4B4E-A952-42A142F39AC9}"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rgbClr val="000000"/>
                </a:solidFill>
                <a:ea typeface="ＭＳ Ｐゴシック" charset="-128"/>
              </a:rPr>
              <a:t>PANA </a:t>
            </a:r>
            <a:r>
              <a:rPr lang="en-US" altLang="ja-JP" sz="1600" dirty="0">
                <a:solidFill>
                  <a:srgbClr val="000000"/>
                </a:solidFill>
                <a:ea typeface="ＭＳ Ｐゴシック" charset="-128"/>
              </a:rPr>
              <a:t>over 802.15.9  </a:t>
            </a:r>
            <a:r>
              <a:rPr lang="en-US" altLang="ja-JP" sz="1600" dirty="0" smtClean="0">
                <a:solidFill>
                  <a:srgbClr val="000000"/>
                </a:solidFill>
                <a:ea typeface="ＭＳ Ｐゴシック" charset="-128"/>
              </a:rPr>
              <a:t>Proposal</a:t>
            </a:r>
            <a:r>
              <a:rPr lang="ja-JP" altLang="en-US" sz="1600" dirty="0" smtClean="0">
                <a:solidFill>
                  <a:srgbClr val="000000"/>
                </a:solidFill>
                <a:ea typeface="ＭＳ Ｐゴシック" charset="-128"/>
              </a:rPr>
              <a:t>　</a:t>
            </a:r>
            <a:r>
              <a:rPr lang="en-US" altLang="ja-JP" sz="1600" dirty="0" smtClean="0">
                <a:solidFill>
                  <a:srgbClr val="000000"/>
                </a:solidFill>
                <a:ea typeface="ＭＳ Ｐゴシック" charset="-128"/>
              </a:rPr>
              <a:t>(DCN </a:t>
            </a:r>
            <a:r>
              <a:rPr lang="en-US" altLang="ja-JP" sz="1600" dirty="0" smtClean="0"/>
              <a:t>15-12-0109-00-0009)</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Date Submitted: </a:t>
            </a:r>
            <a:r>
              <a:rPr lang="en-US" altLang="ja-JP" sz="1600" b="1" dirty="0" smtClean="0">
                <a:solidFill>
                  <a:srgbClr val="000000"/>
                </a:solidFill>
                <a:ea typeface="ＭＳ Ｐゴシック" charset="-128"/>
              </a:rPr>
              <a:t>March 2, </a:t>
            </a:r>
            <a:r>
              <a:rPr lang="en-US" altLang="ja-JP" sz="1600" b="1" dirty="0">
                <a:solidFill>
                  <a:srgbClr val="000000"/>
                </a:solidFill>
                <a:ea typeface="ＭＳ Ｐゴシック" charset="-128"/>
              </a:rPr>
              <a:t>2012 </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Yoshihiro Ohba, Toshiba</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rgbClr val="000000"/>
                </a:solidFill>
                <a:ea typeface="ＭＳ Ｐゴシック" charset="-128"/>
              </a:rPr>
              <a:t>1 </a:t>
            </a:r>
            <a:r>
              <a:rPr lang="en-US" altLang="ja-JP" sz="1600" dirty="0" err="1">
                <a:solidFill>
                  <a:srgbClr val="000000"/>
                </a:solidFill>
                <a:ea typeface="ＭＳ Ｐゴシック" charset="-128"/>
              </a:rPr>
              <a:t>Komukai</a:t>
            </a:r>
            <a:r>
              <a:rPr lang="en-US" altLang="ja-JP" sz="1600" dirty="0">
                <a:solidFill>
                  <a:srgbClr val="000000"/>
                </a:solidFill>
                <a:ea typeface="ＭＳ Ｐゴシック" charset="-128"/>
              </a:rPr>
              <a:t> Toshiba-</a:t>
            </a:r>
            <a:r>
              <a:rPr lang="en-US" altLang="ja-JP" sz="1600" dirty="0" err="1">
                <a:solidFill>
                  <a:srgbClr val="000000"/>
                </a:solidFill>
                <a:ea typeface="ＭＳ Ｐゴシック" charset="-128"/>
              </a:rPr>
              <a:t>cho</a:t>
            </a:r>
            <a:r>
              <a:rPr lang="en-US" altLang="ja-JP" sz="1600" dirty="0">
                <a:solidFill>
                  <a:srgbClr val="000000"/>
                </a:solidFill>
                <a:ea typeface="ＭＳ Ｐゴシック" charset="-128"/>
              </a:rPr>
              <a:t>, Saiwai-</a:t>
            </a:r>
            <a:r>
              <a:rPr lang="en-US" altLang="ja-JP" sz="1600" dirty="0" err="1">
                <a:solidFill>
                  <a:srgbClr val="000000"/>
                </a:solidFill>
                <a:ea typeface="ＭＳ Ｐゴシック" charset="-128"/>
              </a:rPr>
              <a:t>ku</a:t>
            </a:r>
            <a:r>
              <a:rPr lang="en-US" altLang="ja-JP" sz="1600" dirty="0">
                <a:solidFill>
                  <a:srgbClr val="000000"/>
                </a:solidFill>
                <a:ea typeface="ＭＳ Ｐゴシック" charset="-128"/>
              </a:rPr>
              <a:t>, Kawasaki, 212-8582, </a:t>
            </a:r>
            <a:r>
              <a:rPr lang="en-US" altLang="ja-JP" sz="1600" dirty="0" smtClean="0">
                <a:solidFill>
                  <a:srgbClr val="000000"/>
                </a:solidFill>
                <a:ea typeface="ＭＳ Ｐゴシック" charset="-128"/>
              </a:rPr>
              <a:t>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a:t>
            </a:r>
            <a:r>
              <a:rPr lang="en-US" altLang="ja-JP" sz="1600" dirty="0" smtClean="0">
                <a:solidFill>
                  <a:srgbClr val="000000"/>
                </a:solidFill>
                <a:ea typeface="ＭＳ Ｐゴシック" charset="-128"/>
              </a:rPr>
              <a:t>81 </a:t>
            </a:r>
            <a:r>
              <a:rPr lang="en-US" altLang="ja-JP" sz="1600" dirty="0">
                <a:solidFill>
                  <a:srgbClr val="000000"/>
                </a:solidFill>
                <a:ea typeface="ＭＳ Ｐゴシック" charset="-128"/>
              </a:rPr>
              <a:t>(44) </a:t>
            </a:r>
            <a:r>
              <a:rPr lang="en-US" altLang="ja-JP" sz="1600" dirty="0" smtClean="0">
                <a:solidFill>
                  <a:srgbClr val="000000"/>
                </a:solidFill>
                <a:ea typeface="ＭＳ Ｐゴシック" charset="-128"/>
              </a:rPr>
              <a:t>549-2127</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 (44) 520 1806, E-</a:t>
            </a:r>
            <a:r>
              <a:rPr lang="en-US" altLang="ja-JP" sz="1600" dirty="0" err="1" smtClean="0">
                <a:solidFill>
                  <a:schemeClr val="tx2"/>
                </a:solidFill>
                <a:ea typeface="ＭＳ Ｐゴシック" charset="-128"/>
              </a:rPr>
              <a:t>Mail:yoshihiro.ohba@toshiba.co.jp</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P</a:t>
            </a:r>
            <a:r>
              <a:rPr lang="en-US" altLang="ja-JP" sz="1600" dirty="0" smtClean="0">
                <a:solidFill>
                  <a:srgbClr val="000000"/>
                </a:solidFill>
                <a:ea typeface="ＭＳ Ｐゴシック" charset="-128"/>
              </a:rPr>
              <a:t>802.15.9 CFP</a:t>
            </a:r>
            <a:endParaRPr lang="en-US" altLang="ja-JP" sz="1600" dirty="0" smtClean="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a:solidFill>
                  <a:srgbClr val="000000"/>
                </a:solidFill>
                <a:ea typeface="ＭＳ Ｐゴシック" charset="-128"/>
              </a:rPr>
              <a:t> Proposal for PANA over 802.15.9</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solidFill>
                  <a:srgbClr val="000000"/>
                </a:solidFill>
                <a:ea typeface="ＭＳ Ｐゴシック" charset="-128"/>
              </a:rPr>
              <a:t> To add PANA KMP support for 802.15.9</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a:t>
            </a:r>
            <a:r>
              <a:rPr lang="en-US" altLang="ja-JP" sz="1600" dirty="0" smtClean="0">
                <a:solidFill>
                  <a:schemeClr val="tx2"/>
                </a:solidFill>
                <a:ea typeface="ＭＳ Ｐゴシック" charset="-128"/>
              </a:rPr>
              <a:t>P802.15.</a:t>
            </a:r>
            <a:r>
              <a:rPr lang="en-US" altLang="ja-JP" sz="1600" dirty="0">
                <a:solidFill>
                  <a:schemeClr val="tx2"/>
                </a:solidFill>
                <a:ea typeface="ＭＳ Ｐゴシック"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685800" y="793750"/>
            <a:ext cx="7756525" cy="1050925"/>
          </a:xfrm>
        </p:spPr>
        <p:txBody>
          <a:bodyPr/>
          <a:lstStyle/>
          <a:p>
            <a:r>
              <a:rPr kumimoji="1" lang="en-US" altLang="ja-JP" sz="2800" smtClean="0">
                <a:ea typeface="ＭＳ Ｐゴシック" charset="-128"/>
              </a:rPr>
              <a:t>PANA Session Management for 802.15.9</a:t>
            </a:r>
            <a:endParaRPr kumimoji="1" lang="ja-JP" altLang="en-US" sz="2800" smtClean="0">
              <a:ea typeface="ＭＳ Ｐゴシック" charset="-128"/>
            </a:endParaRPr>
          </a:p>
        </p:txBody>
      </p:sp>
      <p:sp>
        <p:nvSpPr>
          <p:cNvPr id="13315" name="コンテンツ プレースホルダ 2"/>
          <p:cNvSpPr>
            <a:spLocks noGrp="1"/>
          </p:cNvSpPr>
          <p:nvPr>
            <p:ph idx="1"/>
          </p:nvPr>
        </p:nvSpPr>
        <p:spPr>
          <a:xfrm>
            <a:off x="685800" y="1773238"/>
            <a:ext cx="7756525" cy="4392612"/>
          </a:xfrm>
        </p:spPr>
        <p:txBody>
          <a:bodyPr/>
          <a:lstStyle/>
          <a:p>
            <a:pPr>
              <a:lnSpc>
                <a:spcPct val="90000"/>
              </a:lnSpc>
              <a:buFont typeface="Arial" charset="0"/>
              <a:buChar char="•"/>
            </a:pPr>
            <a:r>
              <a:rPr lang="en-US" altLang="ja-JP" sz="3000" smtClean="0">
                <a:ea typeface="ＭＳ Ｐゴシック" charset="-128"/>
              </a:rPr>
              <a:t>Single-hop case</a:t>
            </a:r>
          </a:p>
          <a:p>
            <a:pPr lvl="1">
              <a:lnSpc>
                <a:spcPct val="90000"/>
              </a:lnSpc>
              <a:buFont typeface="Arial" charset="0"/>
              <a:buChar char="•"/>
            </a:pPr>
            <a:r>
              <a:rPr lang="en-US" altLang="ja-JP" sz="2600" smtClean="0">
                <a:ea typeface="ＭＳ Ｐゴシック" charset="-128"/>
              </a:rPr>
              <a:t>In both PaC and PAA, PANA session is associated with MAC addresses of PaC and PAA</a:t>
            </a:r>
          </a:p>
          <a:p>
            <a:pPr>
              <a:lnSpc>
                <a:spcPct val="90000"/>
              </a:lnSpc>
              <a:buFont typeface="Arial" charset="0"/>
              <a:buChar char="•"/>
            </a:pPr>
            <a:r>
              <a:rPr lang="en-US" altLang="ja-JP" sz="3000" smtClean="0">
                <a:ea typeface="ＭＳ Ｐゴシック" charset="-128"/>
              </a:rPr>
              <a:t>Multi-hop case</a:t>
            </a:r>
          </a:p>
          <a:p>
            <a:pPr lvl="1">
              <a:lnSpc>
                <a:spcPct val="90000"/>
              </a:lnSpc>
              <a:buFont typeface="Arial" charset="0"/>
              <a:buChar char="•"/>
            </a:pPr>
            <a:r>
              <a:rPr lang="en-US" altLang="ja-JP" sz="2600" smtClean="0">
                <a:ea typeface="ＭＳ Ｐゴシック" charset="-128"/>
              </a:rPr>
              <a:t>In PaC, PANA session is associated with MAC addresses of PaC and PRE</a:t>
            </a:r>
          </a:p>
          <a:p>
            <a:pPr lvl="1">
              <a:lnSpc>
                <a:spcPct val="90000"/>
              </a:lnSpc>
              <a:buFont typeface="Arial" charset="0"/>
              <a:buChar char="•"/>
            </a:pPr>
            <a:r>
              <a:rPr lang="en-US" altLang="ja-JP" sz="2600" smtClean="0">
                <a:ea typeface="ＭＳ Ｐゴシック" charset="-128"/>
              </a:rPr>
              <a:t>In PAA, PANA session is associated with IP addresses and port numbers of PaC, PAA and PRE (same as RFC 6345)</a:t>
            </a:r>
            <a:endParaRPr lang="ja-JP" altLang="en-US" sz="2600" smtClean="0">
              <a:ea typeface="ＭＳ Ｐゴシック" charset="-128"/>
            </a:endParaRPr>
          </a:p>
        </p:txBody>
      </p:sp>
      <p:sp>
        <p:nvSpPr>
          <p:cNvPr id="4" name="日付プレースホルダ 3"/>
          <p:cNvSpPr>
            <a:spLocks noGrp="1"/>
          </p:cNvSpPr>
          <p:nvPr>
            <p:ph type="dt" sz="half" idx="10"/>
          </p:nvPr>
        </p:nvSpPr>
        <p:spPr/>
        <p:txBody>
          <a:bodyPr/>
          <a:lstStyle/>
          <a:p>
            <a:r>
              <a:rPr lang="en-US" altLang="ja-JP" smtClean="0"/>
              <a:t>March 2012</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61667A8-AB83-47BB-AC9D-F4060A8B199A}" type="slidenum">
              <a:rPr lang="en-US" altLang="ja-JP" smtClean="0"/>
              <a:pPr/>
              <a:t>10</a:t>
            </a:fld>
            <a:endParaRPr lang="en-US" altLang="ja-JP"/>
          </a:p>
        </p:txBody>
      </p:sp>
      <p:sp>
        <p:nvSpPr>
          <p:cNvPr id="6" name="フッター プレースホルダ 5"/>
          <p:cNvSpPr>
            <a:spLocks noGrp="1"/>
          </p:cNvSpPr>
          <p:nvPr>
            <p:ph type="ftr" sz="quarter" idx="11"/>
          </p:nvPr>
        </p:nvSpPr>
        <p:spPr/>
        <p:txBody>
          <a:bodyPr/>
          <a:lstStyle/>
          <a:p>
            <a:r>
              <a:rPr lang="en-US" altLang="ja-JP" smtClean="0"/>
              <a:t>Yoshihiro Ohba, Toshiba</a:t>
            </a:r>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a:bodyPr>
          <a:lstStyle/>
          <a:p>
            <a:pPr marL="342900" lvl="1" indent="-342900">
              <a:buFont typeface="Arial" charset="0"/>
              <a:buChar char="•"/>
            </a:pPr>
            <a:r>
              <a:rPr kumimoji="1" lang="en-US" altLang="ja-JP" sz="2400" dirty="0" smtClean="0">
                <a:ea typeface="ＭＳ Ｐゴシック" charset="-128"/>
              </a:rPr>
              <a:t>If </a:t>
            </a:r>
            <a:r>
              <a:rPr lang="en-US" altLang="ja-JP" sz="2400" dirty="0" smtClean="0">
                <a:ea typeface="ＭＳ Ｐゴシック" charset="-128"/>
              </a:rPr>
              <a:t>a child node </a:t>
            </a:r>
            <a:r>
              <a:rPr kumimoji="1" lang="en-US" altLang="ja-JP" sz="2400" dirty="0" smtClean="0">
                <a:ea typeface="ＭＳ Ｐゴシック" charset="-128"/>
              </a:rPr>
              <a:t>already has valid LLCs, it can </a:t>
            </a:r>
            <a:r>
              <a:rPr lang="en-US" altLang="ja-JP" sz="2400" dirty="0" smtClean="0">
                <a:ea typeface="ＭＳ Ｐゴシック" charset="-128"/>
              </a:rPr>
              <a:t>skip Bootstrapping KMP and do Link Establishment </a:t>
            </a:r>
            <a:r>
              <a:rPr kumimoji="1" lang="en-US" altLang="ja-JP" sz="2400" dirty="0" smtClean="0">
                <a:ea typeface="ＭＳ Ｐゴシック" charset="-128"/>
              </a:rPr>
              <a:t>KMP only</a:t>
            </a:r>
          </a:p>
          <a:p>
            <a:pPr marL="342900" lvl="1" indent="-342900">
              <a:buFont typeface="Arial" charset="0"/>
              <a:buChar char="•"/>
            </a:pPr>
            <a:endParaRPr kumimoji="1" lang="en-US" altLang="ja-JP" sz="2000" dirty="0" smtClean="0">
              <a:ea typeface="ＭＳ Ｐゴシック" charset="-128"/>
            </a:endParaRPr>
          </a:p>
          <a:p>
            <a:pPr>
              <a:buFont typeface="Arial" charset="0"/>
              <a:buChar char="•"/>
            </a:pPr>
            <a:r>
              <a:rPr lang="en-US" altLang="ja-JP" sz="2400" dirty="0" smtClean="0">
                <a:ea typeface="ＭＳ Ｐゴシック" charset="-128"/>
              </a:rPr>
              <a:t>Link Establishment KMP depends on type of LLCs</a:t>
            </a:r>
          </a:p>
          <a:p>
            <a:pPr marL="685800" lvl="2" indent="-342900">
              <a:buFont typeface="Arial" charset="0"/>
              <a:buChar char="•"/>
            </a:pPr>
            <a:r>
              <a:rPr lang="en-US" altLang="ja-JP" sz="1600" dirty="0" smtClean="0">
                <a:ea typeface="ＭＳ Ｐゴシック" charset="-128"/>
              </a:rPr>
              <a:t>For PSK-based LLCs, use SAE, etc</a:t>
            </a:r>
          </a:p>
          <a:p>
            <a:pPr marL="685800" lvl="2" indent="-342900">
              <a:buFont typeface="Arial" charset="0"/>
              <a:buChar char="•"/>
            </a:pPr>
            <a:r>
              <a:rPr lang="en-US" altLang="ja-JP" sz="1600" dirty="0" smtClean="0">
                <a:ea typeface="ＭＳ Ｐゴシック" charset="-128"/>
              </a:rPr>
              <a:t>For </a:t>
            </a:r>
            <a:r>
              <a:rPr lang="en-US" altLang="ja-JP" sz="1600" dirty="0" err="1" smtClean="0">
                <a:ea typeface="ＭＳ Ｐゴシック" charset="-128"/>
              </a:rPr>
              <a:t>pubkey</a:t>
            </a:r>
            <a:r>
              <a:rPr lang="en-US" altLang="ja-JP" sz="1600" dirty="0" smtClean="0">
                <a:ea typeface="ＭＳ Ｐゴシック" charset="-128"/>
              </a:rPr>
              <a:t>-based LLCs, use HIP, etc</a:t>
            </a:r>
          </a:p>
        </p:txBody>
      </p:sp>
      <p:sp>
        <p:nvSpPr>
          <p:cNvPr id="12290" name="タイトル 1"/>
          <p:cNvSpPr>
            <a:spLocks noGrp="1"/>
          </p:cNvSpPr>
          <p:nvPr>
            <p:ph type="title"/>
          </p:nvPr>
        </p:nvSpPr>
        <p:spPr>
          <a:xfrm>
            <a:off x="685800" y="793899"/>
            <a:ext cx="7756525" cy="1050925"/>
          </a:xfrm>
        </p:spPr>
        <p:txBody>
          <a:bodyPr/>
          <a:lstStyle/>
          <a:p>
            <a:r>
              <a:rPr kumimoji="1" lang="en-US" altLang="ja-JP" dirty="0" smtClean="0">
                <a:ea typeface="ＭＳ Ｐゴシック" charset="-128"/>
              </a:rPr>
              <a:t>Link Establishment KMP</a:t>
            </a:r>
            <a:endParaRPr kumimoji="1" lang="ja-JP" altLang="en-US" dirty="0" smtClean="0">
              <a:ea typeface="ＭＳ Ｐゴシック" charset="-128"/>
            </a:endParaRPr>
          </a:p>
        </p:txBody>
      </p:sp>
      <p:sp>
        <p:nvSpPr>
          <p:cNvPr id="4" name="日付プレースホルダ 3"/>
          <p:cNvSpPr>
            <a:spLocks noGrp="1"/>
          </p:cNvSpPr>
          <p:nvPr>
            <p:ph type="dt" sz="half" idx="10"/>
          </p:nvPr>
        </p:nvSpPr>
        <p:spPr/>
        <p:txBody>
          <a:bodyPr/>
          <a:lstStyle/>
          <a:p>
            <a:r>
              <a:rPr lang="en-US" altLang="ja-JP" smtClean="0"/>
              <a:t>March 2012</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61667A8-AB83-47BB-AC9D-F4060A8B199A}" type="slidenum">
              <a:rPr lang="en-US" altLang="ja-JP" smtClean="0"/>
              <a:pPr/>
              <a:t>11</a:t>
            </a:fld>
            <a:endParaRPr lang="en-US" altLang="ja-JP"/>
          </a:p>
        </p:txBody>
      </p:sp>
      <p:sp>
        <p:nvSpPr>
          <p:cNvPr id="6" name="フッター プレースホルダ 5"/>
          <p:cNvSpPr>
            <a:spLocks noGrp="1"/>
          </p:cNvSpPr>
          <p:nvPr>
            <p:ph type="ftr" sz="quarter" idx="11"/>
          </p:nvPr>
        </p:nvSpPr>
        <p:spPr/>
        <p:txBody>
          <a:bodyPr/>
          <a:lstStyle/>
          <a:p>
            <a:r>
              <a:rPr lang="en-US" altLang="ja-JP" smtClean="0"/>
              <a:t>Yoshihiro Ohba, Toshiba</a:t>
            </a:r>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March 2012</a:t>
            </a:r>
            <a:endParaRPr lang="en-US" altLang="ja-JP"/>
          </a:p>
        </p:txBody>
      </p:sp>
      <p:sp>
        <p:nvSpPr>
          <p:cNvPr id="5" name="フッター プレースホルダ 4"/>
          <p:cNvSpPr>
            <a:spLocks noGrp="1"/>
          </p:cNvSpPr>
          <p:nvPr>
            <p:ph type="ftr" sz="quarter" idx="11"/>
          </p:nvPr>
        </p:nvSpPr>
        <p:spPr/>
        <p:txBody>
          <a:bodyPr/>
          <a:lstStyle/>
          <a:p>
            <a:r>
              <a:rPr lang="en-US" altLang="ja-JP" smtClean="0"/>
              <a:t>Yoshihiro Ohba, Toshiba</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2A8E8A05-2924-4A11-905F-D6172BA6B4D8}"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ea typeface="ＭＳ Ｐゴシック" charset="-128"/>
              </a:rPr>
              <a:t>PANA KMP Support for 802.15.9</a:t>
            </a:r>
            <a:endParaRPr lang="ja-JP" altLang="ja-JP" dirty="0"/>
          </a:p>
        </p:txBody>
      </p:sp>
      <p:sp>
        <p:nvSpPr>
          <p:cNvPr id="26627" name="Rectangle 3"/>
          <p:cNvSpPr>
            <a:spLocks noGrp="1" noChangeArrowheads="1"/>
          </p:cNvSpPr>
          <p:nvPr>
            <p:ph type="subTitle" idx="1"/>
          </p:nvPr>
        </p:nvSpPr>
        <p:spPr>
          <a:xfrm>
            <a:off x="1371600" y="3548608"/>
            <a:ext cx="6400800" cy="1752600"/>
          </a:xfrm>
        </p:spPr>
        <p:txBody>
          <a:bodyPr/>
          <a:lstStyle/>
          <a:p>
            <a:pPr indent="-331788">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ja-JP" dirty="0" smtClean="0">
                <a:ea typeface="ＭＳ Ｐゴシック" charset="-128"/>
              </a:rPr>
              <a:t>Yoshihiro Ohba and</a:t>
            </a:r>
          </a:p>
          <a:p>
            <a:pPr indent="-331788">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ja-JP" dirty="0" err="1" smtClean="0">
                <a:ea typeface="ＭＳ Ｐゴシック" charset="-128"/>
              </a:rPr>
              <a:t>Yasuyuki</a:t>
            </a:r>
            <a:r>
              <a:rPr lang="en-US" altLang="ja-JP" dirty="0" smtClean="0">
                <a:ea typeface="ＭＳ Ｐゴシック" charset="-128"/>
              </a:rPr>
              <a:t> Tanaka (Toshiba),</a:t>
            </a:r>
          </a:p>
          <a:p>
            <a:pPr indent="-331788">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ja-JP" dirty="0" smtClean="0">
                <a:ea typeface="ＭＳ Ｐゴシック" charset="-128"/>
              </a:rPr>
              <a:t>Stephen </a:t>
            </a:r>
            <a:r>
              <a:rPr lang="en-US" altLang="ja-JP" dirty="0" err="1" smtClean="0">
                <a:ea typeface="ＭＳ Ｐゴシック" charset="-128"/>
              </a:rPr>
              <a:t>Chasko</a:t>
            </a:r>
            <a:r>
              <a:rPr lang="en-US" altLang="ja-JP" dirty="0" smtClean="0">
                <a:ea typeface="ＭＳ Ｐゴシック" charset="-128"/>
              </a:rPr>
              <a:t> (</a:t>
            </a:r>
            <a:r>
              <a:rPr lang="en-US" altLang="ja-JP" dirty="0" err="1" smtClean="0">
                <a:ea typeface="ＭＳ Ｐゴシック" charset="-128"/>
              </a:rPr>
              <a:t>Landis+Gyr</a:t>
            </a:r>
            <a:r>
              <a:rPr lang="en-US" altLang="ja-JP" dirty="0" smtClean="0">
                <a:ea typeface="ＭＳ Ｐゴシック" charset="-128"/>
              </a:rPr>
              <a:t>),</a:t>
            </a:r>
          </a:p>
          <a:p>
            <a:pPr indent="-331788">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ja-JP" dirty="0" err="1" smtClean="0">
                <a:ea typeface="ＭＳ Ｐゴシック" charset="-128"/>
              </a:rPr>
              <a:t>Subir</a:t>
            </a:r>
            <a:r>
              <a:rPr lang="en-US" altLang="ja-JP" dirty="0" smtClean="0">
                <a:ea typeface="ＭＳ Ｐゴシック" charset="-128"/>
              </a:rPr>
              <a:t> Das (ACS)</a:t>
            </a:r>
          </a:p>
          <a:p>
            <a:pPr indent="-331788">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ja-JP" dirty="0" smtClean="0">
                <a:ea typeface="ＭＳ Ｐゴシック" charset="-128"/>
              </a:rPr>
              <a:t>March 2, 2012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コンテンツ プレースホルダ 4"/>
          <p:cNvSpPr>
            <a:spLocks noGrp="1"/>
          </p:cNvSpPr>
          <p:nvPr>
            <p:ph idx="1"/>
          </p:nvPr>
        </p:nvSpPr>
        <p:spPr>
          <a:xfrm>
            <a:off x="457200" y="1600200"/>
            <a:ext cx="8229600" cy="820688"/>
          </a:xfrm>
        </p:spPr>
        <p:txBody>
          <a:bodyPr/>
          <a:lstStyle/>
          <a:p>
            <a:pPr>
              <a:buFont typeface="Arial" charset="0"/>
              <a:buChar char="•"/>
            </a:pPr>
            <a:r>
              <a:rPr lang="en-US" altLang="ja-JP" sz="2000" dirty="0" smtClean="0">
                <a:ea typeface="ＭＳ Ｐゴシック" charset="-128"/>
              </a:rPr>
              <a:t>PANA carries EAP between PaC (PANA Client) and PAA (PANA Authentication Agent) over UDP</a:t>
            </a:r>
          </a:p>
        </p:txBody>
      </p:sp>
      <p:sp>
        <p:nvSpPr>
          <p:cNvPr id="4098" name="タイトル 1"/>
          <p:cNvSpPr>
            <a:spLocks noGrp="1"/>
          </p:cNvSpPr>
          <p:nvPr>
            <p:ph type="title"/>
          </p:nvPr>
        </p:nvSpPr>
        <p:spPr>
          <a:xfrm>
            <a:off x="685800" y="793899"/>
            <a:ext cx="7756525" cy="1050925"/>
          </a:xfrm>
        </p:spPr>
        <p:txBody>
          <a:bodyPr/>
          <a:lstStyle/>
          <a:p>
            <a:r>
              <a:rPr kumimoji="1" lang="en-US" altLang="ja-JP" dirty="0" smtClean="0">
                <a:ea typeface="ＭＳ Ｐゴシック" charset="-128"/>
              </a:rPr>
              <a:t>PANA (RFC 5191) [Informative]</a:t>
            </a:r>
            <a:endParaRPr kumimoji="1" lang="ja-JP" altLang="en-US" dirty="0" smtClean="0">
              <a:ea typeface="ＭＳ Ｐゴシック" charset="-128"/>
            </a:endParaRPr>
          </a:p>
        </p:txBody>
      </p:sp>
      <p:sp>
        <p:nvSpPr>
          <p:cNvPr id="5" name="日付プレースホルダ 4"/>
          <p:cNvSpPr>
            <a:spLocks noGrp="1"/>
          </p:cNvSpPr>
          <p:nvPr>
            <p:ph type="dt" sz="half" idx="10"/>
          </p:nvPr>
        </p:nvSpPr>
        <p:spPr/>
        <p:txBody>
          <a:bodyPr/>
          <a:lstStyle/>
          <a:p>
            <a:r>
              <a:rPr lang="en-US" altLang="ja-JP" smtClean="0"/>
              <a:t>March 2012</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761667A8-AB83-47BB-AC9D-F4060A8B199A}" type="slidenum">
              <a:rPr lang="en-US" altLang="ja-JP" smtClean="0"/>
              <a:pPr/>
              <a:t>3</a:t>
            </a:fld>
            <a:endParaRPr lang="en-US" altLang="ja-JP"/>
          </a:p>
        </p:txBody>
      </p:sp>
      <p:sp>
        <p:nvSpPr>
          <p:cNvPr id="7" name="フッター プレースホルダ 6"/>
          <p:cNvSpPr>
            <a:spLocks noGrp="1"/>
          </p:cNvSpPr>
          <p:nvPr>
            <p:ph type="ftr" sz="quarter" idx="11"/>
          </p:nvPr>
        </p:nvSpPr>
        <p:spPr/>
        <p:txBody>
          <a:bodyPr/>
          <a:lstStyle/>
          <a:p>
            <a:r>
              <a:rPr lang="en-US" altLang="ja-JP" smtClean="0"/>
              <a:t>Yoshihiro Ohba, Toshiba</a:t>
            </a:r>
            <a:endParaRPr lang="en-US" altLang="ja-JP"/>
          </a:p>
        </p:txBody>
      </p:sp>
      <p:sp>
        <p:nvSpPr>
          <p:cNvPr id="11" name="正方形/長方形 10"/>
          <p:cNvSpPr/>
          <p:nvPr/>
        </p:nvSpPr>
        <p:spPr bwMode="auto">
          <a:xfrm>
            <a:off x="1691680" y="2409855"/>
            <a:ext cx="720080"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6" charset="0"/>
              </a:rPr>
              <a:t>PaC</a:t>
            </a:r>
            <a:endParaRPr kumimoji="0" lang="ja-JP" altLang="en-US" sz="1800" b="0" i="0" u="none" strike="noStrike" cap="none" normalizeH="0" baseline="0" dirty="0" smtClean="0">
              <a:ln>
                <a:noFill/>
              </a:ln>
              <a:solidFill>
                <a:schemeClr val="tx1"/>
              </a:solidFill>
              <a:effectLst/>
              <a:latin typeface="Times New Roman" pitchFamily="16" charset="0"/>
            </a:endParaRPr>
          </a:p>
        </p:txBody>
      </p:sp>
      <p:sp>
        <p:nvSpPr>
          <p:cNvPr id="13" name="正方形/長方形 12"/>
          <p:cNvSpPr/>
          <p:nvPr/>
        </p:nvSpPr>
        <p:spPr bwMode="auto">
          <a:xfrm>
            <a:off x="6012160" y="2409855"/>
            <a:ext cx="720080"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6" charset="0"/>
              </a:rPr>
              <a:t>PAA</a:t>
            </a:r>
            <a:endParaRPr kumimoji="0" lang="ja-JP" altLang="en-US" sz="1800" b="0" i="0" u="none" strike="noStrike" cap="none" normalizeH="0" baseline="0" dirty="0" smtClean="0">
              <a:ln>
                <a:noFill/>
              </a:ln>
              <a:solidFill>
                <a:schemeClr val="tx1"/>
              </a:solidFill>
              <a:effectLst/>
              <a:latin typeface="Times New Roman" pitchFamily="16" charset="0"/>
            </a:endParaRPr>
          </a:p>
        </p:txBody>
      </p:sp>
      <p:cxnSp>
        <p:nvCxnSpPr>
          <p:cNvPr id="15" name="直線矢印コネクタ 14"/>
          <p:cNvCxnSpPr>
            <a:stCxn id="11" idx="3"/>
            <a:endCxn id="13" idx="1"/>
          </p:cNvCxnSpPr>
          <p:nvPr/>
        </p:nvCxnSpPr>
        <p:spPr bwMode="auto">
          <a:xfrm>
            <a:off x="2411760" y="2769895"/>
            <a:ext cx="360040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6" name="テキスト ボックス 15"/>
          <p:cNvSpPr txBox="1"/>
          <p:nvPr/>
        </p:nvSpPr>
        <p:spPr>
          <a:xfrm>
            <a:off x="3707904" y="2348880"/>
            <a:ext cx="1139927" cy="276999"/>
          </a:xfrm>
          <a:prstGeom prst="rect">
            <a:avLst/>
          </a:prstGeom>
          <a:noFill/>
          <a:ln>
            <a:solidFill>
              <a:schemeClr val="tx1"/>
            </a:solidFill>
          </a:ln>
        </p:spPr>
        <p:txBody>
          <a:bodyPr wrap="none" rtlCol="0">
            <a:spAutoFit/>
          </a:bodyPr>
          <a:lstStyle/>
          <a:p>
            <a:r>
              <a:rPr kumimoji="1" lang="en-US" altLang="ja-JP" dirty="0" smtClean="0"/>
              <a:t>PANA message</a:t>
            </a:r>
            <a:endParaRPr kumimoji="1" lang="ja-JP" altLang="en-US" dirty="0"/>
          </a:p>
        </p:txBody>
      </p:sp>
      <p:sp>
        <p:nvSpPr>
          <p:cNvPr id="17" name="テキスト ボックス 16"/>
          <p:cNvSpPr txBox="1"/>
          <p:nvPr/>
        </p:nvSpPr>
        <p:spPr>
          <a:xfrm>
            <a:off x="1663607" y="3212976"/>
            <a:ext cx="820161" cy="276999"/>
          </a:xfrm>
          <a:prstGeom prst="rect">
            <a:avLst/>
          </a:prstGeom>
          <a:noFill/>
        </p:spPr>
        <p:txBody>
          <a:bodyPr wrap="none" rtlCol="0">
            <a:spAutoFit/>
          </a:bodyPr>
          <a:lstStyle/>
          <a:p>
            <a:r>
              <a:rPr kumimoji="1" lang="en-US" altLang="ja-JP" dirty="0" smtClean="0"/>
              <a:t>EAP Peer </a:t>
            </a:r>
            <a:endParaRPr kumimoji="1" lang="ja-JP" altLang="en-US" dirty="0"/>
          </a:p>
        </p:txBody>
      </p:sp>
      <p:sp>
        <p:nvSpPr>
          <p:cNvPr id="18" name="テキスト ボックス 17"/>
          <p:cNvSpPr txBox="1"/>
          <p:nvPr/>
        </p:nvSpPr>
        <p:spPr>
          <a:xfrm>
            <a:off x="5796136" y="3212976"/>
            <a:ext cx="1348703" cy="276999"/>
          </a:xfrm>
          <a:prstGeom prst="rect">
            <a:avLst/>
          </a:prstGeom>
          <a:noFill/>
        </p:spPr>
        <p:txBody>
          <a:bodyPr wrap="none" rtlCol="0">
            <a:spAutoFit/>
          </a:bodyPr>
          <a:lstStyle/>
          <a:p>
            <a:r>
              <a:rPr kumimoji="1" lang="en-US" altLang="ja-JP" dirty="0" smtClean="0"/>
              <a:t>EAP Authenticator</a:t>
            </a:r>
            <a:endParaRPr kumimoji="1" lang="ja-JP" altLang="en-US" dirty="0"/>
          </a:p>
        </p:txBody>
      </p:sp>
      <p:graphicFrame>
        <p:nvGraphicFramePr>
          <p:cNvPr id="19" name="コンテンツ プレースホルダ 5"/>
          <p:cNvGraphicFramePr>
            <a:graphicFrameLocks/>
          </p:cNvGraphicFramePr>
          <p:nvPr/>
        </p:nvGraphicFramePr>
        <p:xfrm>
          <a:off x="827584" y="3538696"/>
          <a:ext cx="7920880" cy="2194560"/>
        </p:xfrm>
        <a:graphic>
          <a:graphicData uri="http://schemas.openxmlformats.org/drawingml/2006/table">
            <a:tbl>
              <a:tblPr firstRow="1" bandRow="1">
                <a:tableStyleId>{5C22544A-7EE6-4342-B048-85BDC9FD1C3A}</a:tableStyleId>
              </a:tblPr>
              <a:tblGrid>
                <a:gridCol w="633716"/>
                <a:gridCol w="415841"/>
                <a:gridCol w="547931"/>
                <a:gridCol w="6323392"/>
              </a:tblGrid>
              <a:tr h="271829">
                <a:tc>
                  <a:txBody>
                    <a:bodyPr/>
                    <a:lstStyle/>
                    <a:p>
                      <a:r>
                        <a:rPr kumimoji="1" lang="en-US" altLang="ja-JP" sz="1200" dirty="0" smtClean="0"/>
                        <a:t>PaC</a:t>
                      </a:r>
                      <a:endParaRPr kumimoji="1" lang="ja-JP" altLang="en-US" sz="1200" dirty="0"/>
                    </a:p>
                  </a:txBody>
                  <a:tcPr/>
                </a:tc>
                <a:tc>
                  <a:txBody>
                    <a:bodyPr/>
                    <a:lstStyle/>
                    <a:p>
                      <a:endParaRPr kumimoji="1" lang="ja-JP" altLang="en-US" sz="1200" dirty="0"/>
                    </a:p>
                  </a:txBody>
                  <a:tcPr/>
                </a:tc>
                <a:tc>
                  <a:txBody>
                    <a:bodyPr/>
                    <a:lstStyle/>
                    <a:p>
                      <a:r>
                        <a:rPr kumimoji="1" lang="en-US" altLang="ja-JP" sz="1200" dirty="0" smtClean="0"/>
                        <a:t>PAA</a:t>
                      </a:r>
                      <a:endParaRPr kumimoji="1" lang="ja-JP" altLang="en-US" sz="1200" dirty="0"/>
                    </a:p>
                  </a:txBody>
                  <a:tcPr/>
                </a:tc>
                <a:tc>
                  <a:txBody>
                    <a:bodyPr/>
                    <a:lstStyle/>
                    <a:p>
                      <a:r>
                        <a:rPr kumimoji="1" lang="en-US" altLang="ja-JP" sz="1200" dirty="0" smtClean="0"/>
                        <a:t>Message (when a 4-message EAP authentication</a:t>
                      </a:r>
                      <a:r>
                        <a:rPr kumimoji="1" lang="en-US" altLang="ja-JP" sz="1200" baseline="0" dirty="0" smtClean="0"/>
                        <a:t> </a:t>
                      </a:r>
                      <a:r>
                        <a:rPr kumimoji="1" lang="en-US" altLang="ja-JP" sz="1200" dirty="0" smtClean="0"/>
                        <a:t>method is used)</a:t>
                      </a:r>
                      <a:endParaRPr kumimoji="1" lang="ja-JP" altLang="en-US" sz="1200" dirty="0"/>
                    </a:p>
                  </a:txBody>
                  <a:tcPr/>
                </a:tc>
              </a:tr>
              <a:tr h="271829">
                <a:tc>
                  <a:txBody>
                    <a:bodyPr/>
                    <a:lstStyle/>
                    <a:p>
                      <a:endParaRPr kumimoji="1" lang="ja-JP" altLang="en-US" sz="1200" dirty="0"/>
                    </a:p>
                  </a:txBody>
                  <a:tcPr/>
                </a:tc>
                <a:tc>
                  <a:txBody>
                    <a:bodyPr/>
                    <a:lstStyle/>
                    <a:p>
                      <a:r>
                        <a:rPr kumimoji="1" lang="en-US" altLang="ja-JP" sz="1200" dirty="0" smtClean="0">
                          <a:sym typeface="Wingdings" pitchFamily="2" charset="2"/>
                        </a:rPr>
                        <a:t></a:t>
                      </a:r>
                      <a:endParaRPr kumimoji="1" lang="ja-JP" altLang="en-US" sz="1200" dirty="0"/>
                    </a:p>
                  </a:txBody>
                  <a:tcPr/>
                </a:tc>
                <a:tc>
                  <a:txBody>
                    <a:bodyPr/>
                    <a:lstStyle/>
                    <a:p>
                      <a:endParaRPr kumimoji="1" lang="ja-JP" altLang="en-US" sz="1200" dirty="0"/>
                    </a:p>
                  </a:txBody>
                  <a:tcPr/>
                </a:tc>
                <a:tc>
                  <a:txBody>
                    <a:bodyPr/>
                    <a:lstStyle/>
                    <a:p>
                      <a:r>
                        <a:rPr kumimoji="1" lang="en-US" altLang="ja-JP" sz="1200" b="1" dirty="0" smtClean="0"/>
                        <a:t>PCI</a:t>
                      </a:r>
                      <a:endParaRPr kumimoji="1" lang="ja-JP" altLang="en-US" sz="1200" b="1" dirty="0"/>
                    </a:p>
                  </a:txBody>
                  <a:tcPr/>
                </a:tc>
              </a:tr>
              <a:tr h="271829">
                <a:tc>
                  <a:txBody>
                    <a:bodyPr/>
                    <a:lstStyle/>
                    <a:p>
                      <a:endParaRPr kumimoji="1" lang="ja-JP" altLang="en-US" sz="1200" dirty="0"/>
                    </a:p>
                  </a:txBody>
                  <a:tcPr/>
                </a:tc>
                <a:tc>
                  <a:txBody>
                    <a:bodyPr/>
                    <a:lstStyle/>
                    <a:p>
                      <a:r>
                        <a:rPr kumimoji="1" lang="en-US" altLang="ja-JP" sz="1200" dirty="0" smtClean="0">
                          <a:sym typeface="Wingdings" pitchFamily="2" charset="2"/>
                        </a:rPr>
                        <a:t></a:t>
                      </a:r>
                      <a:endParaRPr kumimoji="1" lang="ja-JP" altLang="en-US" sz="1200" dirty="0"/>
                    </a:p>
                  </a:txBody>
                  <a:tcPr/>
                </a:tc>
                <a:tc>
                  <a:txBody>
                    <a:bodyPr/>
                    <a:lstStyle/>
                    <a:p>
                      <a:endParaRPr kumimoji="1" lang="ja-JP" altLang="en-US" sz="1200" dirty="0"/>
                    </a:p>
                  </a:txBody>
                  <a:tcPr/>
                </a:tc>
                <a:tc>
                  <a:txBody>
                    <a:bodyPr/>
                    <a:lstStyle/>
                    <a:p>
                      <a:r>
                        <a:rPr kumimoji="1" lang="en-US" altLang="ja-JP" sz="1200" b="1" dirty="0" smtClean="0"/>
                        <a:t>PAR[PRF-Algorithm,</a:t>
                      </a:r>
                      <a:r>
                        <a:rPr kumimoji="1" lang="en-US" altLang="ja-JP" sz="1200" b="1" baseline="0" dirty="0" smtClean="0"/>
                        <a:t> Integrity-Algorithm, </a:t>
                      </a:r>
                      <a:r>
                        <a:rPr kumimoji="1" lang="en-US" altLang="ja-JP" sz="1200" b="1" baseline="0" dirty="0" smtClean="0">
                          <a:solidFill>
                            <a:schemeClr val="tx1"/>
                          </a:solidFill>
                        </a:rPr>
                        <a:t>Encryption-Algorithm*</a:t>
                      </a:r>
                      <a:r>
                        <a:rPr kumimoji="1" lang="en-US" altLang="ja-JP" sz="1200" b="1" baseline="0" dirty="0" smtClean="0">
                          <a:solidFill>
                            <a:schemeClr val="accent2"/>
                          </a:solidFill>
                        </a:rPr>
                        <a:t>, </a:t>
                      </a:r>
                      <a:r>
                        <a:rPr kumimoji="1" lang="en-US" altLang="ja-JP" sz="1200" b="1" baseline="0" dirty="0" smtClean="0"/>
                        <a:t>EAP(msg#1)]  </a:t>
                      </a:r>
                      <a:endParaRPr kumimoji="1" lang="ja-JP" altLang="en-US" sz="1200" b="1" dirty="0"/>
                    </a:p>
                  </a:txBody>
                  <a:tcPr/>
                </a:tc>
              </a:tr>
              <a:tr h="271829">
                <a:tc>
                  <a:txBody>
                    <a:bodyPr/>
                    <a:lstStyle/>
                    <a:p>
                      <a:endParaRPr kumimoji="1" lang="ja-JP" altLang="en-US" sz="1200" dirty="0"/>
                    </a:p>
                  </a:txBody>
                  <a:tcPr/>
                </a:tc>
                <a:tc>
                  <a:txBody>
                    <a:bodyPr/>
                    <a:lstStyle/>
                    <a:p>
                      <a:r>
                        <a:rPr kumimoji="1" lang="en-US" altLang="ja-JP" sz="1200" dirty="0" smtClean="0">
                          <a:sym typeface="Wingdings" pitchFamily="2" charset="2"/>
                        </a:rPr>
                        <a:t></a:t>
                      </a:r>
                      <a:endParaRPr kumimoji="1" lang="ja-JP" altLang="en-US" sz="1200" dirty="0"/>
                    </a:p>
                  </a:txBody>
                  <a:tcPr/>
                </a:tc>
                <a:tc>
                  <a:txBody>
                    <a:bodyPr/>
                    <a:lstStyle/>
                    <a:p>
                      <a:endParaRPr kumimoji="1" lang="ja-JP" altLang="en-US" sz="1200" dirty="0"/>
                    </a:p>
                  </a:txBody>
                  <a:tcPr/>
                </a:tc>
                <a:tc>
                  <a:txBody>
                    <a:bodyPr/>
                    <a:lstStyle/>
                    <a:p>
                      <a:r>
                        <a:rPr kumimoji="1" lang="en-US" altLang="ja-JP" sz="1200" b="1" dirty="0" smtClean="0"/>
                        <a:t>PAN[PRF-Algorithm,</a:t>
                      </a:r>
                      <a:r>
                        <a:rPr kumimoji="1" lang="en-US" altLang="ja-JP" sz="1200" b="1" baseline="0" dirty="0" smtClean="0"/>
                        <a:t> Integrity-Algorithm, </a:t>
                      </a:r>
                      <a:r>
                        <a:rPr kumimoji="1" lang="en-US" altLang="ja-JP" sz="1200" b="1" baseline="0" dirty="0" smtClean="0">
                          <a:solidFill>
                            <a:schemeClr val="tx1"/>
                          </a:solidFill>
                        </a:rPr>
                        <a:t>Encryption-Algorithm*</a:t>
                      </a:r>
                      <a:r>
                        <a:rPr kumimoji="1" lang="en-US" altLang="ja-JP" sz="1200" b="1" baseline="0" dirty="0" smtClean="0">
                          <a:solidFill>
                            <a:schemeClr val="accent2"/>
                          </a:solidFill>
                        </a:rPr>
                        <a:t>, </a:t>
                      </a:r>
                      <a:r>
                        <a:rPr kumimoji="1" lang="en-US" altLang="ja-JP" sz="1200" b="1" baseline="0" dirty="0" smtClean="0"/>
                        <a:t>EAP(msg#2)]</a:t>
                      </a:r>
                      <a:endParaRPr kumimoji="1" lang="ja-JP" altLang="en-US" sz="1200" b="1" dirty="0"/>
                    </a:p>
                  </a:txBody>
                  <a:tcPr/>
                </a:tc>
              </a:tr>
              <a:tr h="271829">
                <a:tc>
                  <a:txBody>
                    <a:bodyPr/>
                    <a:lstStyle/>
                    <a:p>
                      <a:endParaRPr kumimoji="1" lang="ja-JP" altLang="en-US" sz="1200" dirty="0"/>
                    </a:p>
                  </a:txBody>
                  <a:tcPr/>
                </a:tc>
                <a:tc>
                  <a:txBody>
                    <a:bodyPr/>
                    <a:lstStyle/>
                    <a:p>
                      <a:r>
                        <a:rPr kumimoji="1" lang="en-US" altLang="ja-JP" sz="1200" dirty="0" smtClean="0">
                          <a:sym typeface="Wingdings" pitchFamily="2" charset="2"/>
                        </a:rPr>
                        <a:t></a:t>
                      </a:r>
                      <a:endParaRPr kumimoji="1" lang="ja-JP" altLang="en-US" sz="1200" dirty="0"/>
                    </a:p>
                  </a:txBody>
                  <a:tcPr/>
                </a:tc>
                <a:tc>
                  <a:txBody>
                    <a:bodyPr/>
                    <a:lstStyle/>
                    <a:p>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t>PAR[</a:t>
                      </a:r>
                      <a:r>
                        <a:rPr kumimoji="1" lang="en-US" altLang="ja-JP" sz="1200" b="1" baseline="0" dirty="0" smtClean="0"/>
                        <a:t>Nonce, EAP(msg#3)]  </a:t>
                      </a:r>
                      <a:endParaRPr kumimoji="1" lang="ja-JP" altLang="en-US" sz="1200" b="1" dirty="0" smtClean="0"/>
                    </a:p>
                  </a:txBody>
                  <a:tcPr/>
                </a:tc>
              </a:tr>
              <a:tr h="271829">
                <a:tc>
                  <a:txBody>
                    <a:bodyPr/>
                    <a:lstStyle/>
                    <a:p>
                      <a:endParaRPr kumimoji="1" lang="ja-JP" altLang="en-US" sz="1200" dirty="0"/>
                    </a:p>
                  </a:txBody>
                  <a:tcPr/>
                </a:tc>
                <a:tc>
                  <a:txBody>
                    <a:bodyPr/>
                    <a:lstStyle/>
                    <a:p>
                      <a:r>
                        <a:rPr kumimoji="1" lang="en-US" altLang="ja-JP" sz="1200" dirty="0" smtClean="0">
                          <a:sym typeface="Wingdings" pitchFamily="2" charset="2"/>
                        </a:rPr>
                        <a:t></a:t>
                      </a:r>
                      <a:endParaRPr kumimoji="1" lang="ja-JP" altLang="en-US" sz="1200" dirty="0"/>
                    </a:p>
                  </a:txBody>
                  <a:tcPr/>
                </a:tc>
                <a:tc>
                  <a:txBody>
                    <a:bodyPr/>
                    <a:lstStyle/>
                    <a:p>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t>PAN[</a:t>
                      </a:r>
                      <a:r>
                        <a:rPr kumimoji="1" lang="en-US" altLang="ja-JP" sz="1200" b="1" baseline="0" dirty="0" smtClean="0"/>
                        <a:t>Nonce, EAP(msg#4)]  </a:t>
                      </a:r>
                      <a:endParaRPr kumimoji="1" lang="ja-JP" altLang="en-US" sz="1200" b="1" dirty="0" smtClean="0"/>
                    </a:p>
                  </a:txBody>
                  <a:tcPr/>
                </a:tc>
              </a:tr>
              <a:tr h="271829">
                <a:tc>
                  <a:txBody>
                    <a:bodyPr/>
                    <a:lstStyle/>
                    <a:p>
                      <a:endParaRPr kumimoji="1" lang="ja-JP" altLang="en-US" sz="1200" dirty="0"/>
                    </a:p>
                  </a:txBody>
                  <a:tcPr/>
                </a:tc>
                <a:tc>
                  <a:txBody>
                    <a:bodyPr/>
                    <a:lstStyle/>
                    <a:p>
                      <a:r>
                        <a:rPr kumimoji="1" lang="en-US" altLang="ja-JP" sz="1200" dirty="0" smtClean="0">
                          <a:sym typeface="Wingdings" pitchFamily="2" charset="2"/>
                        </a:rPr>
                        <a:t></a:t>
                      </a:r>
                      <a:endParaRPr kumimoji="1" lang="ja-JP" altLang="en-US" sz="1200" dirty="0"/>
                    </a:p>
                  </a:txBody>
                  <a:tcPr/>
                </a:tc>
                <a:tc>
                  <a:txBody>
                    <a:bodyPr/>
                    <a:lstStyle/>
                    <a:p>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t>PAR[Result-Code, Key-Id,</a:t>
                      </a:r>
                      <a:r>
                        <a:rPr kumimoji="1" lang="en-US" altLang="ja-JP" sz="1200" b="1" baseline="0" dirty="0" smtClean="0"/>
                        <a:t> Session-Lifetime, EAP(Success), </a:t>
                      </a:r>
                      <a:r>
                        <a:rPr lang="en-US" altLang="ja-JP" sz="1200" b="1" dirty="0" err="1" smtClean="0"/>
                        <a:t>Encr-Encap</a:t>
                      </a:r>
                      <a:r>
                        <a:rPr lang="en-US" altLang="ja-JP" sz="1200" b="1" dirty="0" smtClean="0"/>
                        <a:t>*,</a:t>
                      </a:r>
                      <a:r>
                        <a:rPr lang="en-US" altLang="ja-JP" sz="1200" b="1" baseline="0" dirty="0" smtClean="0"/>
                        <a:t> </a:t>
                      </a:r>
                      <a:r>
                        <a:rPr kumimoji="1" lang="en-US" altLang="ja-JP" sz="1200" b="1" baseline="0" dirty="0" smtClean="0"/>
                        <a:t>AUTH]  </a:t>
                      </a:r>
                      <a:endParaRPr kumimoji="1" lang="ja-JP" altLang="en-US" sz="1200" b="1" dirty="0" smtClean="0"/>
                    </a:p>
                  </a:txBody>
                  <a:tcPr/>
                </a:tc>
              </a:tr>
              <a:tr h="271829">
                <a:tc>
                  <a:txBody>
                    <a:bodyPr/>
                    <a:lstStyle/>
                    <a:p>
                      <a:endParaRPr kumimoji="1" lang="ja-JP" altLang="en-US" sz="1200" dirty="0"/>
                    </a:p>
                  </a:txBody>
                  <a:tcPr/>
                </a:tc>
                <a:tc>
                  <a:txBody>
                    <a:bodyPr/>
                    <a:lstStyle/>
                    <a:p>
                      <a:r>
                        <a:rPr kumimoji="1" lang="en-US" altLang="ja-JP" sz="1200" dirty="0" smtClean="0">
                          <a:sym typeface="Wingdings" pitchFamily="2" charset="2"/>
                        </a:rPr>
                        <a:t></a:t>
                      </a:r>
                      <a:endParaRPr kumimoji="1" lang="ja-JP" altLang="en-US" sz="1200" dirty="0"/>
                    </a:p>
                  </a:txBody>
                  <a:tcPr/>
                </a:tc>
                <a:tc>
                  <a:txBody>
                    <a:bodyPr/>
                    <a:lstStyle/>
                    <a:p>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t>PAN[Key-Id, AUTH</a:t>
                      </a:r>
                      <a:r>
                        <a:rPr kumimoji="1" lang="en-US" altLang="ja-JP" sz="1200" b="1" baseline="0" dirty="0" smtClean="0"/>
                        <a:t>]</a:t>
                      </a:r>
                      <a:endParaRPr kumimoji="1" lang="ja-JP" altLang="en-US" sz="1200" b="1" dirty="0" smtClean="0"/>
                    </a:p>
                  </a:txBody>
                  <a:tcPr/>
                </a:tc>
              </a:tr>
            </a:tbl>
          </a:graphicData>
        </a:graphic>
      </p:graphicFrame>
      <p:sp>
        <p:nvSpPr>
          <p:cNvPr id="20" name="正方形/長方形 19"/>
          <p:cNvSpPr/>
          <p:nvPr/>
        </p:nvSpPr>
        <p:spPr>
          <a:xfrm>
            <a:off x="827584" y="5805264"/>
            <a:ext cx="5976664" cy="261610"/>
          </a:xfrm>
          <a:prstGeom prst="rect">
            <a:avLst/>
          </a:prstGeom>
        </p:spPr>
        <p:txBody>
          <a:bodyPr wrap="square">
            <a:spAutoFit/>
          </a:bodyPr>
          <a:lstStyle/>
          <a:p>
            <a:r>
              <a:rPr kumimoji="1" lang="en-US" altLang="ja-JP" sz="1100" dirty="0" smtClean="0"/>
              <a:t>(*) Encryption feature enabled by a PANA encryption extension (draft-</a:t>
            </a:r>
            <a:r>
              <a:rPr kumimoji="1" lang="en-US" altLang="ja-JP" sz="1100" dirty="0" err="1" smtClean="0"/>
              <a:t>yegin</a:t>
            </a:r>
            <a:r>
              <a:rPr kumimoji="1" lang="en-US" altLang="ja-JP" sz="1100" dirty="0" smtClean="0"/>
              <a:t>-</a:t>
            </a:r>
            <a:r>
              <a:rPr kumimoji="1" lang="en-US" altLang="ja-JP" sz="1100" dirty="0" err="1" smtClean="0"/>
              <a:t>pana</a:t>
            </a:r>
            <a:r>
              <a:rPr kumimoji="1" lang="en-US" altLang="ja-JP" sz="1100" dirty="0" smtClean="0"/>
              <a:t>-</a:t>
            </a:r>
            <a:r>
              <a:rPr kumimoji="1" lang="en-US" altLang="ja-JP" sz="1100" dirty="0" err="1" smtClean="0"/>
              <a:t>encr</a:t>
            </a:r>
            <a:r>
              <a:rPr kumimoji="1" lang="en-US" altLang="ja-JP" sz="1100" dirty="0" smtClean="0"/>
              <a:t>-</a:t>
            </a:r>
            <a:r>
              <a:rPr kumimoji="1" lang="en-US" altLang="ja-JP" sz="1100" dirty="0" err="1" smtClean="0"/>
              <a:t>avp</a:t>
            </a:r>
            <a:r>
              <a:rPr kumimoji="1" lang="en-US" altLang="ja-JP" sz="1100" dirty="0" smtClean="0"/>
              <a:t>)</a:t>
            </a:r>
            <a:endParaRPr kumimoji="1" lang="ja-JP" altLang="en-US" sz="1100" dirty="0"/>
          </a:p>
        </p:txBody>
      </p:sp>
      <p:sp>
        <p:nvSpPr>
          <p:cNvPr id="21" name="テキスト ボックス 20"/>
          <p:cNvSpPr txBox="1"/>
          <p:nvPr/>
        </p:nvSpPr>
        <p:spPr>
          <a:xfrm>
            <a:off x="6648143" y="5807005"/>
            <a:ext cx="1956305" cy="646331"/>
          </a:xfrm>
          <a:prstGeom prst="rect">
            <a:avLst/>
          </a:prstGeom>
          <a:noFill/>
          <a:ln>
            <a:solidFill>
              <a:schemeClr val="tx1"/>
            </a:solidFill>
          </a:ln>
        </p:spPr>
        <p:txBody>
          <a:bodyPr wrap="none" rtlCol="0">
            <a:spAutoFit/>
          </a:bodyPr>
          <a:lstStyle/>
          <a:p>
            <a:r>
              <a:rPr kumimoji="1" lang="en-US" altLang="ja-JP" dirty="0" smtClean="0"/>
              <a:t>PCI: PANA-Client-Initiation</a:t>
            </a:r>
          </a:p>
          <a:p>
            <a:r>
              <a:rPr kumimoji="1" lang="en-US" altLang="ja-JP" dirty="0" smtClean="0"/>
              <a:t>PAR: PANA-Auth-Request</a:t>
            </a:r>
          </a:p>
          <a:p>
            <a:r>
              <a:rPr kumimoji="1" lang="en-US" altLang="ja-JP" dirty="0" smtClean="0"/>
              <a:t>PAN: PANA-Auth-Answer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bwMode="auto">
          <a:xfrm>
            <a:off x="4757058" y="2780928"/>
            <a:ext cx="2160240" cy="4320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6" charset="0"/>
            </a:endParaRPr>
          </a:p>
        </p:txBody>
      </p:sp>
      <p:sp>
        <p:nvSpPr>
          <p:cNvPr id="5" name="コンテンツ プレースホルダ 4"/>
          <p:cNvSpPr>
            <a:spLocks noGrp="1"/>
          </p:cNvSpPr>
          <p:nvPr>
            <p:ph idx="1"/>
          </p:nvPr>
        </p:nvSpPr>
        <p:spPr>
          <a:xfrm>
            <a:off x="457200" y="1772816"/>
            <a:ext cx="8507413" cy="965200"/>
          </a:xfrm>
        </p:spPr>
        <p:txBody>
          <a:bodyPr>
            <a:normAutofit/>
          </a:bodyPr>
          <a:lstStyle/>
          <a:p>
            <a:pPr>
              <a:lnSpc>
                <a:spcPct val="80000"/>
              </a:lnSpc>
              <a:buFont typeface="Arial" charset="0"/>
              <a:buChar char="•"/>
            </a:pPr>
            <a:r>
              <a:rPr kumimoji="1" lang="en-US" altLang="ja-JP" sz="1500" b="1" dirty="0" smtClean="0">
                <a:ea typeface="ＭＳ Ｐゴシック" charset="-128"/>
              </a:rPr>
              <a:t>PANA Relay Element (PRE) </a:t>
            </a:r>
            <a:r>
              <a:rPr kumimoji="1" lang="en-US" altLang="ja-JP" sz="1500" dirty="0" smtClean="0">
                <a:ea typeface="ＭＳ Ｐゴシック" charset="-128"/>
              </a:rPr>
              <a:t>is used when PaC </a:t>
            </a:r>
            <a:r>
              <a:rPr lang="en-US" altLang="ja-JP" sz="1500" dirty="0" smtClean="0">
                <a:ea typeface="ＭＳ Ｐゴシック" charset="-128"/>
              </a:rPr>
              <a:t>and PAA are not able to directly communicate</a:t>
            </a:r>
          </a:p>
          <a:p>
            <a:pPr>
              <a:lnSpc>
                <a:spcPct val="80000"/>
              </a:lnSpc>
              <a:buFont typeface="Arial" charset="0"/>
              <a:buChar char="•"/>
            </a:pPr>
            <a:r>
              <a:rPr lang="en-US" altLang="ja-JP" sz="1500" dirty="0" smtClean="0">
                <a:ea typeface="ＭＳ Ｐゴシック" charset="-128"/>
              </a:rPr>
              <a:t>PANA-Relay (</a:t>
            </a:r>
            <a:r>
              <a:rPr lang="en-US" altLang="ja-JP" sz="1500" b="1" dirty="0" smtClean="0">
                <a:ea typeface="ＭＳ Ｐゴシック" charset="-128"/>
              </a:rPr>
              <a:t>PRY</a:t>
            </a:r>
            <a:r>
              <a:rPr lang="en-US" altLang="ja-JP" sz="1500" dirty="0" smtClean="0">
                <a:ea typeface="ＭＳ Ｐゴシック" charset="-128"/>
              </a:rPr>
              <a:t>) message is used for forwarding a PANA message in between</a:t>
            </a:r>
            <a:endParaRPr kumimoji="1" lang="ja-JP" altLang="en-US" sz="1500" b="1" dirty="0" smtClean="0">
              <a:ea typeface="ＭＳ Ｐゴシック" charset="-128"/>
            </a:endParaRPr>
          </a:p>
        </p:txBody>
      </p:sp>
      <p:sp>
        <p:nvSpPr>
          <p:cNvPr id="5122" name="タイトル 1"/>
          <p:cNvSpPr>
            <a:spLocks noGrp="1"/>
          </p:cNvSpPr>
          <p:nvPr>
            <p:ph type="title"/>
          </p:nvPr>
        </p:nvSpPr>
        <p:spPr>
          <a:xfrm>
            <a:off x="685800" y="793899"/>
            <a:ext cx="7756525" cy="1050925"/>
          </a:xfrm>
        </p:spPr>
        <p:txBody>
          <a:bodyPr/>
          <a:lstStyle/>
          <a:p>
            <a:r>
              <a:rPr kumimoji="1" lang="en-US" altLang="ja-JP" dirty="0" smtClean="0">
                <a:ea typeface="ＭＳ Ｐゴシック" charset="-128"/>
              </a:rPr>
              <a:t>PANA Relay (RFC 6345) [Informative]</a:t>
            </a:r>
            <a:endParaRPr kumimoji="1" lang="ja-JP" altLang="en-US" dirty="0" smtClean="0">
              <a:ea typeface="ＭＳ Ｐゴシック" charset="-128"/>
            </a:endParaRPr>
          </a:p>
        </p:txBody>
      </p:sp>
      <p:sp>
        <p:nvSpPr>
          <p:cNvPr id="6" name="日付プレースホルダ 5"/>
          <p:cNvSpPr>
            <a:spLocks noGrp="1"/>
          </p:cNvSpPr>
          <p:nvPr>
            <p:ph type="dt" sz="half" idx="10"/>
          </p:nvPr>
        </p:nvSpPr>
        <p:spPr/>
        <p:txBody>
          <a:bodyPr/>
          <a:lstStyle/>
          <a:p>
            <a:r>
              <a:rPr lang="en-US" altLang="ja-JP" smtClean="0"/>
              <a:t>March 2012</a:t>
            </a:r>
            <a:endParaRPr lang="en-US" altLang="ja-JP"/>
          </a:p>
        </p:txBody>
      </p:sp>
      <p:sp>
        <p:nvSpPr>
          <p:cNvPr id="7" name="スライド番号プレースホルダ 6"/>
          <p:cNvSpPr>
            <a:spLocks noGrp="1"/>
          </p:cNvSpPr>
          <p:nvPr>
            <p:ph type="sldNum" sz="quarter" idx="12"/>
          </p:nvPr>
        </p:nvSpPr>
        <p:spPr/>
        <p:txBody>
          <a:bodyPr/>
          <a:lstStyle/>
          <a:p>
            <a:r>
              <a:rPr lang="en-US" altLang="ja-JP" smtClean="0"/>
              <a:t>Slide </a:t>
            </a:r>
            <a:fld id="{761667A8-AB83-47BB-AC9D-F4060A8B199A}" type="slidenum">
              <a:rPr lang="en-US" altLang="ja-JP" smtClean="0"/>
              <a:pPr/>
              <a:t>4</a:t>
            </a:fld>
            <a:endParaRPr lang="en-US" altLang="ja-JP"/>
          </a:p>
        </p:txBody>
      </p:sp>
      <p:sp>
        <p:nvSpPr>
          <p:cNvPr id="8" name="フッター プレースホルダ 7"/>
          <p:cNvSpPr>
            <a:spLocks noGrp="1"/>
          </p:cNvSpPr>
          <p:nvPr>
            <p:ph type="ftr" sz="quarter" idx="11"/>
          </p:nvPr>
        </p:nvSpPr>
        <p:spPr/>
        <p:txBody>
          <a:bodyPr/>
          <a:lstStyle/>
          <a:p>
            <a:r>
              <a:rPr lang="en-US" altLang="ja-JP" smtClean="0"/>
              <a:t>Yoshihiro Ohba, Toshiba</a:t>
            </a:r>
            <a:endParaRPr lang="en-US" altLang="ja-JP"/>
          </a:p>
        </p:txBody>
      </p:sp>
      <p:sp>
        <p:nvSpPr>
          <p:cNvPr id="11" name="正方形/長方形 10"/>
          <p:cNvSpPr/>
          <p:nvPr/>
        </p:nvSpPr>
        <p:spPr bwMode="auto">
          <a:xfrm>
            <a:off x="1379162" y="2708920"/>
            <a:ext cx="720080"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6" charset="0"/>
              </a:rPr>
              <a:t>PaC</a:t>
            </a:r>
            <a:endParaRPr kumimoji="0" lang="ja-JP" altLang="en-US" sz="1800" b="0" i="0" u="none" strike="noStrike" cap="none" normalizeH="0" baseline="0" dirty="0" smtClean="0">
              <a:ln>
                <a:noFill/>
              </a:ln>
              <a:solidFill>
                <a:schemeClr val="tx1"/>
              </a:solidFill>
              <a:effectLst/>
              <a:latin typeface="Times New Roman" pitchFamily="16" charset="0"/>
            </a:endParaRPr>
          </a:p>
        </p:txBody>
      </p:sp>
      <p:sp>
        <p:nvSpPr>
          <p:cNvPr id="12" name="正方形/長方形 11"/>
          <p:cNvSpPr/>
          <p:nvPr/>
        </p:nvSpPr>
        <p:spPr bwMode="auto">
          <a:xfrm>
            <a:off x="7183737" y="2708920"/>
            <a:ext cx="720080"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6" charset="0"/>
              </a:rPr>
              <a:t>PAA</a:t>
            </a:r>
            <a:endParaRPr kumimoji="0" lang="ja-JP" altLang="en-US" sz="1800" b="0" i="0" u="none" strike="noStrike" cap="none" normalizeH="0" baseline="0" dirty="0" smtClean="0">
              <a:ln>
                <a:noFill/>
              </a:ln>
              <a:solidFill>
                <a:schemeClr val="tx1"/>
              </a:solidFill>
              <a:effectLst/>
              <a:latin typeface="Times New Roman" pitchFamily="16" charset="0"/>
            </a:endParaRPr>
          </a:p>
        </p:txBody>
      </p:sp>
      <p:cxnSp>
        <p:nvCxnSpPr>
          <p:cNvPr id="13" name="直線矢印コネクタ 12"/>
          <p:cNvCxnSpPr/>
          <p:nvPr/>
        </p:nvCxnSpPr>
        <p:spPr bwMode="auto">
          <a:xfrm>
            <a:off x="2071169" y="3284984"/>
            <a:ext cx="1512168"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5" name="テキスト ボックス 14"/>
          <p:cNvSpPr txBox="1"/>
          <p:nvPr/>
        </p:nvSpPr>
        <p:spPr>
          <a:xfrm>
            <a:off x="1351089" y="3512041"/>
            <a:ext cx="820161" cy="276999"/>
          </a:xfrm>
          <a:prstGeom prst="rect">
            <a:avLst/>
          </a:prstGeom>
          <a:noFill/>
        </p:spPr>
        <p:txBody>
          <a:bodyPr wrap="none" rtlCol="0">
            <a:spAutoFit/>
          </a:bodyPr>
          <a:lstStyle/>
          <a:p>
            <a:r>
              <a:rPr kumimoji="1" lang="en-US" altLang="ja-JP" dirty="0" smtClean="0"/>
              <a:t>EAP Peer </a:t>
            </a:r>
            <a:endParaRPr kumimoji="1" lang="ja-JP" altLang="en-US" dirty="0"/>
          </a:p>
        </p:txBody>
      </p:sp>
      <p:sp>
        <p:nvSpPr>
          <p:cNvPr id="16" name="テキスト ボックス 15"/>
          <p:cNvSpPr txBox="1"/>
          <p:nvPr/>
        </p:nvSpPr>
        <p:spPr>
          <a:xfrm>
            <a:off x="6895705" y="3512041"/>
            <a:ext cx="1348703" cy="276999"/>
          </a:xfrm>
          <a:prstGeom prst="rect">
            <a:avLst/>
          </a:prstGeom>
          <a:noFill/>
        </p:spPr>
        <p:txBody>
          <a:bodyPr wrap="none" rtlCol="0">
            <a:spAutoFit/>
          </a:bodyPr>
          <a:lstStyle/>
          <a:p>
            <a:r>
              <a:rPr kumimoji="1" lang="en-US" altLang="ja-JP" dirty="0" smtClean="0"/>
              <a:t>EAP Authenticator</a:t>
            </a:r>
            <a:endParaRPr kumimoji="1" lang="ja-JP" altLang="en-US" dirty="0"/>
          </a:p>
        </p:txBody>
      </p:sp>
      <p:sp>
        <p:nvSpPr>
          <p:cNvPr id="17" name="正方形/長方形 16"/>
          <p:cNvSpPr/>
          <p:nvPr/>
        </p:nvSpPr>
        <p:spPr bwMode="auto">
          <a:xfrm>
            <a:off x="3583337" y="2708920"/>
            <a:ext cx="720080"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6" charset="0"/>
              </a:rPr>
              <a:t>PRE</a:t>
            </a:r>
            <a:endParaRPr kumimoji="0" lang="ja-JP" altLang="en-US" sz="1800" b="0" i="0" u="none" strike="noStrike" cap="none" normalizeH="0" baseline="0" dirty="0" smtClean="0">
              <a:ln>
                <a:noFill/>
              </a:ln>
              <a:solidFill>
                <a:schemeClr val="tx1"/>
              </a:solidFill>
              <a:effectLst/>
              <a:latin typeface="Times New Roman" pitchFamily="16" charset="0"/>
            </a:endParaRPr>
          </a:p>
        </p:txBody>
      </p:sp>
      <p:cxnSp>
        <p:nvCxnSpPr>
          <p:cNvPr id="19" name="直線矢印コネクタ 18"/>
          <p:cNvCxnSpPr/>
          <p:nvPr/>
        </p:nvCxnSpPr>
        <p:spPr bwMode="auto">
          <a:xfrm>
            <a:off x="4303417" y="3284984"/>
            <a:ext cx="2880320" cy="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4" name="直線コネクタ 23"/>
          <p:cNvCxnSpPr/>
          <p:nvPr/>
        </p:nvCxnSpPr>
        <p:spPr bwMode="auto">
          <a:xfrm>
            <a:off x="3583337" y="3284984"/>
            <a:ext cx="72008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テキスト ボックス 25"/>
          <p:cNvSpPr txBox="1"/>
          <p:nvPr/>
        </p:nvSpPr>
        <p:spPr>
          <a:xfrm>
            <a:off x="2287193" y="2852936"/>
            <a:ext cx="1139927" cy="276999"/>
          </a:xfrm>
          <a:prstGeom prst="rect">
            <a:avLst/>
          </a:prstGeom>
          <a:noFill/>
          <a:ln>
            <a:solidFill>
              <a:schemeClr val="tx1"/>
            </a:solidFill>
          </a:ln>
        </p:spPr>
        <p:txBody>
          <a:bodyPr wrap="none" rtlCol="0">
            <a:spAutoFit/>
          </a:bodyPr>
          <a:lstStyle/>
          <a:p>
            <a:r>
              <a:rPr kumimoji="1" lang="en-US" altLang="ja-JP" dirty="0" smtClean="0"/>
              <a:t>PANA message</a:t>
            </a:r>
            <a:endParaRPr kumimoji="1" lang="ja-JP" altLang="en-US" dirty="0"/>
          </a:p>
        </p:txBody>
      </p:sp>
      <p:sp>
        <p:nvSpPr>
          <p:cNvPr id="27" name="テキスト ボックス 26"/>
          <p:cNvSpPr txBox="1"/>
          <p:nvPr/>
        </p:nvSpPr>
        <p:spPr>
          <a:xfrm>
            <a:off x="5705363" y="2852936"/>
            <a:ext cx="1139927" cy="276999"/>
          </a:xfrm>
          <a:prstGeom prst="rect">
            <a:avLst/>
          </a:prstGeom>
          <a:solidFill>
            <a:schemeClr val="bg1"/>
          </a:solidFill>
          <a:ln>
            <a:solidFill>
              <a:schemeClr val="tx1"/>
            </a:solidFill>
          </a:ln>
        </p:spPr>
        <p:txBody>
          <a:bodyPr wrap="none" rtlCol="0">
            <a:spAutoFit/>
          </a:bodyPr>
          <a:lstStyle/>
          <a:p>
            <a:r>
              <a:rPr kumimoji="1" lang="en-US" altLang="ja-JP" dirty="0" smtClean="0"/>
              <a:t>PANA message</a:t>
            </a:r>
            <a:endParaRPr kumimoji="1" lang="ja-JP" altLang="en-US" dirty="0"/>
          </a:p>
        </p:txBody>
      </p:sp>
      <p:sp>
        <p:nvSpPr>
          <p:cNvPr id="32" name="テキスト ボックス 31"/>
          <p:cNvSpPr txBox="1"/>
          <p:nvPr/>
        </p:nvSpPr>
        <p:spPr>
          <a:xfrm>
            <a:off x="4735465" y="2863969"/>
            <a:ext cx="1029705" cy="276999"/>
          </a:xfrm>
          <a:prstGeom prst="rect">
            <a:avLst/>
          </a:prstGeom>
          <a:noFill/>
        </p:spPr>
        <p:txBody>
          <a:bodyPr wrap="none" rtlCol="0">
            <a:spAutoFit/>
          </a:bodyPr>
          <a:lstStyle/>
          <a:p>
            <a:r>
              <a:rPr kumimoji="1" lang="en-US" altLang="ja-JP" dirty="0" smtClean="0"/>
              <a:t>PRY message</a:t>
            </a:r>
            <a:endParaRPr kumimoji="1" lang="ja-JP" altLang="en-US" dirty="0"/>
          </a:p>
        </p:txBody>
      </p:sp>
      <p:cxnSp>
        <p:nvCxnSpPr>
          <p:cNvPr id="34" name="カギ線コネクタ 33"/>
          <p:cNvCxnSpPr>
            <a:stCxn id="26" idx="0"/>
            <a:endCxn id="27" idx="0"/>
          </p:cNvCxnSpPr>
          <p:nvPr/>
        </p:nvCxnSpPr>
        <p:spPr bwMode="auto">
          <a:xfrm rot="5400000" flipH="1" flipV="1">
            <a:off x="4566242" y="1143851"/>
            <a:ext cx="12700" cy="3418170"/>
          </a:xfrm>
          <a:prstGeom prst="bentConnector3">
            <a:avLst>
              <a:gd name="adj1" fmla="val 1800000"/>
            </a:avLst>
          </a:prstGeom>
          <a:solidFill>
            <a:schemeClr val="accent1"/>
          </a:solidFill>
          <a:ln w="12700" cap="flat" cmpd="sng" algn="ctr">
            <a:solidFill>
              <a:schemeClr val="tx1"/>
            </a:solidFill>
            <a:prstDash val="solid"/>
            <a:round/>
            <a:headEnd type="arrow"/>
            <a:tailEnd type="arrow"/>
          </a:ln>
          <a:effectLst/>
        </p:spPr>
      </p:cxnSp>
      <p:graphicFrame>
        <p:nvGraphicFramePr>
          <p:cNvPr id="35" name="コンテンツ プレースホルダ 5"/>
          <p:cNvGraphicFramePr>
            <a:graphicFrameLocks/>
          </p:cNvGraphicFramePr>
          <p:nvPr/>
        </p:nvGraphicFramePr>
        <p:xfrm>
          <a:off x="827584" y="3865592"/>
          <a:ext cx="7920882" cy="2011680"/>
        </p:xfrm>
        <a:graphic>
          <a:graphicData uri="http://schemas.openxmlformats.org/drawingml/2006/table">
            <a:tbl>
              <a:tblPr firstRow="1" bandRow="1">
                <a:tableStyleId>{5C22544A-7EE6-4342-B048-85BDC9FD1C3A}</a:tableStyleId>
              </a:tblPr>
              <a:tblGrid>
                <a:gridCol w="556697"/>
                <a:gridCol w="365301"/>
                <a:gridCol w="518162"/>
                <a:gridCol w="444514"/>
                <a:gridCol w="563598"/>
                <a:gridCol w="5472610"/>
              </a:tblGrid>
              <a:tr h="224457">
                <a:tc>
                  <a:txBody>
                    <a:bodyPr/>
                    <a:lstStyle/>
                    <a:p>
                      <a:r>
                        <a:rPr kumimoji="1" lang="en-US" altLang="ja-JP" sz="1050" dirty="0" smtClean="0"/>
                        <a:t>PaC</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smtClean="0"/>
                        <a:t>PRE</a:t>
                      </a:r>
                      <a:endParaRPr kumimoji="1" lang="ja-JP" altLang="en-US" sz="1050" dirty="0"/>
                    </a:p>
                  </a:txBody>
                  <a:tcPr/>
                </a:tc>
                <a:tc>
                  <a:txBody>
                    <a:bodyPr/>
                    <a:lstStyle/>
                    <a:p>
                      <a:pPr algn="ctr"/>
                      <a:endParaRPr kumimoji="1" lang="ja-JP" altLang="en-US" sz="1050" dirty="0"/>
                    </a:p>
                  </a:txBody>
                  <a:tcPr/>
                </a:tc>
                <a:tc>
                  <a:txBody>
                    <a:bodyPr/>
                    <a:lstStyle/>
                    <a:p>
                      <a:r>
                        <a:rPr kumimoji="1" lang="en-US" altLang="ja-JP" sz="1050" dirty="0" smtClean="0"/>
                        <a:t>PAA</a:t>
                      </a:r>
                      <a:endParaRPr kumimoji="1" lang="ja-JP" altLang="en-US" sz="1050" dirty="0"/>
                    </a:p>
                  </a:txBody>
                  <a:tcPr/>
                </a:tc>
                <a:tc>
                  <a:txBody>
                    <a:bodyPr/>
                    <a:lstStyle/>
                    <a:p>
                      <a:r>
                        <a:rPr kumimoji="1" lang="en-US" altLang="ja-JP" sz="1050" dirty="0" smtClean="0"/>
                        <a:t>Message </a:t>
                      </a:r>
                      <a:endParaRPr kumimoji="1" lang="ja-JP" altLang="en-US" sz="1050" dirty="0"/>
                    </a:p>
                  </a:txBody>
                  <a:tcPr/>
                </a:tc>
              </a:tr>
              <a:tr h="224457">
                <a:tc>
                  <a:txBody>
                    <a:bodyPr/>
                    <a:lstStyle/>
                    <a:p>
                      <a:endParaRPr kumimoji="1" lang="ja-JP" altLang="en-US" sz="1050" dirty="0"/>
                    </a:p>
                  </a:txBody>
                  <a:tcPr/>
                </a:tc>
                <a:tc>
                  <a:txBody>
                    <a:bodyPr/>
                    <a:lstStyle/>
                    <a:p>
                      <a:r>
                        <a:rPr kumimoji="1" lang="en-US" altLang="ja-JP" sz="1050" dirty="0" smtClean="0">
                          <a:sym typeface="Wingdings" pitchFamily="2" charset="2"/>
                        </a:rPr>
                        <a:t></a:t>
                      </a:r>
                      <a:endParaRPr kumimoji="1" lang="ja-JP" altLang="en-US" sz="1050" dirty="0"/>
                    </a:p>
                  </a:txBody>
                  <a:tcPr/>
                </a:tc>
                <a:tc>
                  <a:txBody>
                    <a:bodyPr/>
                    <a:lstStyle/>
                    <a:p>
                      <a:endParaRPr kumimoji="1" lang="ja-JP" altLang="en-US" sz="1050" dirty="0"/>
                    </a:p>
                  </a:txBody>
                  <a:tcPr/>
                </a:tc>
                <a:tc>
                  <a:txBody>
                    <a:bodyPr/>
                    <a:lstStyle/>
                    <a:p>
                      <a:pPr algn="ctr"/>
                      <a:endParaRPr kumimoji="1" lang="ja-JP" altLang="en-US" sz="1050" dirty="0"/>
                    </a:p>
                  </a:txBody>
                  <a:tcPr/>
                </a:tc>
                <a:tc>
                  <a:txBody>
                    <a:bodyPr/>
                    <a:lstStyle/>
                    <a:p>
                      <a:endParaRPr kumimoji="1" lang="ja-JP" altLang="en-US" sz="1050" dirty="0"/>
                    </a:p>
                  </a:txBody>
                  <a:tcPr/>
                </a:tc>
                <a:tc>
                  <a:txBody>
                    <a:bodyPr/>
                    <a:lstStyle/>
                    <a:p>
                      <a:r>
                        <a:rPr kumimoji="1" lang="en-US" altLang="ja-JP" sz="1050" b="1" dirty="0" smtClean="0"/>
                        <a:t>PCI</a:t>
                      </a:r>
                      <a:endParaRPr kumimoji="1" lang="ja-JP" altLang="en-US" sz="1050" b="1" dirty="0"/>
                    </a:p>
                  </a:txBody>
                  <a:tcPr/>
                </a:tc>
              </a:tr>
              <a:tr h="224457">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pPr algn="ctr"/>
                      <a:r>
                        <a:rPr kumimoji="1" lang="en-US" altLang="ja-JP" sz="1050" dirty="0" smtClean="0">
                          <a:sym typeface="Wingdings" pitchFamily="2" charset="2"/>
                        </a:rPr>
                        <a:t></a:t>
                      </a:r>
                      <a:endParaRPr kumimoji="1" lang="ja-JP" altLang="en-US" sz="1050" dirty="0"/>
                    </a:p>
                  </a:txBody>
                  <a:tcPr/>
                </a:tc>
                <a:tc>
                  <a:txBody>
                    <a:bodyPr/>
                    <a:lstStyle/>
                    <a:p>
                      <a:endParaRPr kumimoji="1" lang="ja-JP" altLang="en-US" sz="1050" dirty="0"/>
                    </a:p>
                  </a:txBody>
                  <a:tcPr/>
                </a:tc>
                <a:tc>
                  <a:txBody>
                    <a:bodyPr/>
                    <a:lstStyle/>
                    <a:p>
                      <a:r>
                        <a:rPr kumimoji="1" lang="en-US" altLang="ja-JP" sz="1050" b="1" dirty="0" smtClean="0"/>
                        <a:t>PRY[PaC-Info., Relayed-Message{PCI}]</a:t>
                      </a:r>
                      <a:endParaRPr kumimoji="1" lang="ja-JP" altLang="en-US" sz="1050" b="1" dirty="0"/>
                    </a:p>
                  </a:txBody>
                  <a:tcPr/>
                </a:tc>
              </a:tr>
              <a:tr h="224457">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pPr algn="ctr"/>
                      <a:r>
                        <a:rPr kumimoji="1" lang="en-US" altLang="ja-JP" sz="1050" dirty="0" smtClean="0">
                          <a:sym typeface="Wingdings" pitchFamily="2" charset="2"/>
                        </a:rPr>
                        <a:t></a:t>
                      </a:r>
                      <a:endParaRPr kumimoji="1" lang="ja-JP" altLang="en-US" sz="1050" dirty="0"/>
                    </a:p>
                  </a:txBody>
                  <a:tcPr/>
                </a:tc>
                <a:tc>
                  <a:txBody>
                    <a:bodyPr/>
                    <a:lstStyle/>
                    <a:p>
                      <a:endParaRPr kumimoji="1" lang="ja-JP" altLang="en-US" sz="1050" dirty="0"/>
                    </a:p>
                  </a:txBody>
                  <a:tcPr/>
                </a:tc>
                <a:tc>
                  <a:txBody>
                    <a:bodyPr/>
                    <a:lstStyle/>
                    <a:p>
                      <a:r>
                        <a:rPr kumimoji="1" lang="en-US" altLang="ja-JP" sz="1050" b="1" dirty="0" smtClean="0"/>
                        <a:t>PRY[PaC-Info.,</a:t>
                      </a:r>
                      <a:r>
                        <a:rPr kumimoji="1" lang="en-US" altLang="ja-JP" sz="1050" b="1" baseline="0" dirty="0" smtClean="0"/>
                        <a:t> Relayed-Message{PAR}]</a:t>
                      </a:r>
                      <a:endParaRPr kumimoji="1" lang="ja-JP" altLang="en-US" sz="1050" b="1" dirty="0"/>
                    </a:p>
                  </a:txBody>
                  <a:tcPr/>
                </a:tc>
              </a:tr>
              <a:tr h="224457">
                <a:tc>
                  <a:txBody>
                    <a:bodyPr/>
                    <a:lstStyle/>
                    <a:p>
                      <a:endParaRPr kumimoji="1" lang="ja-JP" altLang="en-US" sz="1050" dirty="0"/>
                    </a:p>
                  </a:txBody>
                  <a:tcPr/>
                </a:tc>
                <a:tc>
                  <a:txBody>
                    <a:bodyPr/>
                    <a:lstStyle/>
                    <a:p>
                      <a:r>
                        <a:rPr kumimoji="1" lang="en-US" altLang="ja-JP" sz="1050" dirty="0" smtClean="0">
                          <a:sym typeface="Wingdings" pitchFamily="2" charset="2"/>
                        </a:rPr>
                        <a:t></a:t>
                      </a:r>
                      <a:endParaRPr kumimoji="1" lang="ja-JP" altLang="en-US" sz="1050" dirty="0"/>
                    </a:p>
                  </a:txBody>
                  <a:tcPr/>
                </a:tc>
                <a:tc>
                  <a:txBody>
                    <a:bodyPr/>
                    <a:lstStyle/>
                    <a:p>
                      <a:endParaRPr kumimoji="1" lang="ja-JP" altLang="en-US" sz="1050" dirty="0"/>
                    </a:p>
                  </a:txBody>
                  <a:tcPr/>
                </a:tc>
                <a:tc>
                  <a:txBody>
                    <a:bodyPr/>
                    <a:lstStyle/>
                    <a:p>
                      <a:pPr algn="ctr"/>
                      <a:endParaRPr kumimoji="1" lang="ja-JP" altLang="en-US" sz="1050" dirty="0"/>
                    </a:p>
                  </a:txBody>
                  <a:tcPr/>
                </a:tc>
                <a:tc>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t>PAR</a:t>
                      </a:r>
                      <a:endParaRPr kumimoji="1" lang="ja-JP" altLang="en-US" sz="1050" b="1" dirty="0" smtClean="0"/>
                    </a:p>
                  </a:txBody>
                  <a:tcPr/>
                </a:tc>
              </a:tr>
              <a:tr h="224457">
                <a:tc>
                  <a:txBody>
                    <a:bodyPr/>
                    <a:lstStyle/>
                    <a:p>
                      <a:endParaRPr kumimoji="1" lang="ja-JP" altLang="en-US" sz="1050" dirty="0"/>
                    </a:p>
                  </a:txBody>
                  <a:tcPr/>
                </a:tc>
                <a:tc>
                  <a:txBody>
                    <a:bodyPr/>
                    <a:lstStyle/>
                    <a:p>
                      <a:r>
                        <a:rPr kumimoji="1" lang="en-US" altLang="ja-JP" sz="1050" dirty="0" smtClean="0">
                          <a:sym typeface="Wingdings" pitchFamily="2" charset="2"/>
                        </a:rPr>
                        <a:t></a:t>
                      </a:r>
                      <a:endParaRPr kumimoji="1" lang="ja-JP" altLang="en-US" sz="1050" dirty="0"/>
                    </a:p>
                  </a:txBody>
                  <a:tcPr/>
                </a:tc>
                <a:tc>
                  <a:txBody>
                    <a:bodyPr/>
                    <a:lstStyle/>
                    <a:p>
                      <a:endParaRPr kumimoji="1" lang="ja-JP" altLang="en-US" sz="1050" dirty="0"/>
                    </a:p>
                  </a:txBody>
                  <a:tcPr/>
                </a:tc>
                <a:tc>
                  <a:txBody>
                    <a:bodyPr/>
                    <a:lstStyle/>
                    <a:p>
                      <a:pPr algn="ctr"/>
                      <a:endParaRPr kumimoji="1" lang="ja-JP" altLang="en-US" sz="1050" dirty="0"/>
                    </a:p>
                  </a:txBody>
                  <a:tcPr/>
                </a:tc>
                <a:tc>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t>PAN</a:t>
                      </a:r>
                      <a:endParaRPr kumimoji="1" lang="ja-JP" altLang="en-US" sz="1050" b="1" dirty="0" smtClean="0"/>
                    </a:p>
                  </a:txBody>
                  <a:tcPr/>
                </a:tc>
              </a:tr>
              <a:tr h="224457">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pPr algn="ctr"/>
                      <a:r>
                        <a:rPr kumimoji="1" lang="en-US" altLang="ja-JP" sz="1050" dirty="0" smtClean="0">
                          <a:sym typeface="Wingdings" pitchFamily="2" charset="2"/>
                        </a:rPr>
                        <a:t></a:t>
                      </a:r>
                      <a:endParaRPr kumimoji="1" lang="ja-JP" altLang="en-US" sz="1050" dirty="0"/>
                    </a:p>
                  </a:txBody>
                  <a:tcPr/>
                </a:tc>
                <a:tc>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t>PRY[Pac-Info.,</a:t>
                      </a:r>
                      <a:r>
                        <a:rPr kumimoji="1" lang="en-US" altLang="ja-JP" sz="1050" b="1" baseline="0" dirty="0" smtClean="0"/>
                        <a:t> Relayed-Message{PAN}]</a:t>
                      </a:r>
                      <a:endParaRPr kumimoji="1" lang="ja-JP" altLang="en-US" sz="1050" b="1" dirty="0" smtClean="0"/>
                    </a:p>
                  </a:txBody>
                  <a:tcPr/>
                </a:tc>
              </a:tr>
              <a:tr h="224457">
                <a:tc>
                  <a:txBody>
                    <a:bodyPr/>
                    <a:lstStyle/>
                    <a:p>
                      <a:endParaRPr kumimoji="1" lang="ja-JP" altLang="en-US" sz="1050" dirty="0"/>
                    </a:p>
                  </a:txBody>
                  <a:tcPr/>
                </a:tc>
                <a:tc>
                  <a:txBody>
                    <a:bodyPr/>
                    <a:lstStyle/>
                    <a:p>
                      <a:r>
                        <a:rPr kumimoji="1" lang="en-US" altLang="ja-JP" sz="1050" b="1" dirty="0" smtClean="0">
                          <a:sym typeface="Wingdings" pitchFamily="2" charset="2"/>
                        </a:rPr>
                        <a:t>…</a:t>
                      </a:r>
                      <a:endParaRPr kumimoji="1" lang="ja-JP" altLang="en-US" sz="1050" b="1" dirty="0"/>
                    </a:p>
                  </a:txBody>
                  <a:tcPr/>
                </a:tc>
                <a:tc>
                  <a:txBody>
                    <a:bodyPr/>
                    <a:lstStyle/>
                    <a:p>
                      <a:endParaRPr kumimoji="1" lang="ja-JP" altLang="en-US" sz="1050" b="1" dirty="0"/>
                    </a:p>
                  </a:txBody>
                  <a:tcPr/>
                </a:tc>
                <a:tc>
                  <a:txBody>
                    <a:bodyPr/>
                    <a:lstStyle/>
                    <a:p>
                      <a:pPr algn="ctr"/>
                      <a:r>
                        <a:rPr kumimoji="1" lang="en-US" altLang="ja-JP" sz="1050" b="1" dirty="0" smtClean="0"/>
                        <a:t>…</a:t>
                      </a:r>
                      <a:endParaRPr kumimoji="1" lang="ja-JP" altLang="en-US" sz="1050" b="1" dirty="0"/>
                    </a:p>
                  </a:txBody>
                  <a:tcPr/>
                </a:tc>
                <a:tc>
                  <a:txBody>
                    <a:bodyPr/>
                    <a:lstStyle/>
                    <a:p>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t>…</a:t>
                      </a:r>
                      <a:endParaRPr kumimoji="1" lang="ja-JP" altLang="en-US" sz="1050" b="1" dirty="0" smtClean="0"/>
                    </a:p>
                  </a:txBody>
                  <a:tcPr/>
                </a:tc>
              </a:tr>
            </a:tbl>
          </a:graphicData>
        </a:graphic>
      </p:graphicFrame>
      <p:sp>
        <p:nvSpPr>
          <p:cNvPr id="36" name="テキスト ボックス 35"/>
          <p:cNvSpPr txBox="1"/>
          <p:nvPr/>
        </p:nvSpPr>
        <p:spPr>
          <a:xfrm>
            <a:off x="6936175" y="5445224"/>
            <a:ext cx="1956305" cy="830997"/>
          </a:xfrm>
          <a:prstGeom prst="rect">
            <a:avLst/>
          </a:prstGeom>
          <a:solidFill>
            <a:schemeClr val="bg1"/>
          </a:solidFill>
          <a:ln>
            <a:solidFill>
              <a:schemeClr val="tx1"/>
            </a:solidFill>
          </a:ln>
        </p:spPr>
        <p:txBody>
          <a:bodyPr wrap="none" rtlCol="0">
            <a:spAutoFit/>
          </a:bodyPr>
          <a:lstStyle/>
          <a:p>
            <a:r>
              <a:rPr kumimoji="1" lang="en-US" altLang="ja-JP" dirty="0" smtClean="0"/>
              <a:t>PCI: PANA-Client-Initiation</a:t>
            </a:r>
          </a:p>
          <a:p>
            <a:r>
              <a:rPr kumimoji="1" lang="en-US" altLang="ja-JP" dirty="0" smtClean="0"/>
              <a:t>PAR: PANA-Auth-Request</a:t>
            </a:r>
          </a:p>
          <a:p>
            <a:r>
              <a:rPr kumimoji="1" lang="en-US" altLang="ja-JP" dirty="0" smtClean="0"/>
              <a:t>PAN: PANA-Auth-Answer</a:t>
            </a:r>
          </a:p>
          <a:p>
            <a:r>
              <a:rPr kumimoji="1" lang="en-US" altLang="ja-JP" dirty="0" smtClean="0"/>
              <a:t>PRY: PANA-Relay</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511696"/>
            <a:ext cx="8229600" cy="5373688"/>
          </a:xfrm>
        </p:spPr>
        <p:txBody>
          <a:bodyPr>
            <a:normAutofit/>
          </a:bodyPr>
          <a:lstStyle/>
          <a:p>
            <a:pPr>
              <a:lnSpc>
                <a:spcPct val="80000"/>
              </a:lnSpc>
              <a:buFont typeface="Arial" charset="0"/>
              <a:buChar char="•"/>
            </a:pPr>
            <a:r>
              <a:rPr lang="en-US" altLang="ja-JP" sz="1600" dirty="0" smtClean="0">
                <a:ea typeface="ＭＳ Ｐゴシック" charset="-128"/>
              </a:rPr>
              <a:t>PANA PDU (w/o IP and UDP headers) is carried</a:t>
            </a:r>
            <a:r>
              <a:rPr lang="ja-JP" altLang="en-US" sz="1600" dirty="0" smtClean="0">
                <a:ea typeface="ＭＳ Ｐゴシック" charset="-128"/>
              </a:rPr>
              <a:t> </a:t>
            </a:r>
            <a:r>
              <a:rPr lang="en-US" altLang="ja-JP" sz="1600" dirty="0" smtClean="0">
                <a:ea typeface="ＭＳ Ｐゴシック" charset="-128"/>
              </a:rPr>
              <a:t>in KMP Payload between PaC and its parent node </a:t>
            </a:r>
          </a:p>
          <a:p>
            <a:pPr lvl="1">
              <a:lnSpc>
                <a:spcPct val="80000"/>
              </a:lnSpc>
              <a:buFont typeface="Arial" charset="0"/>
              <a:buChar char="•"/>
            </a:pPr>
            <a:r>
              <a:rPr lang="en-US" altLang="ja-JP" sz="1400" dirty="0" smtClean="0">
                <a:ea typeface="ＭＳ Ｐゴシック" charset="-128"/>
              </a:rPr>
              <a:t>Parent node is PAA (for single hop case) or PRE (for multi-hop case)</a:t>
            </a:r>
          </a:p>
          <a:p>
            <a:pPr lvl="1">
              <a:lnSpc>
                <a:spcPct val="80000"/>
              </a:lnSpc>
              <a:buFont typeface="Arial" charset="0"/>
              <a:buChar char="•"/>
            </a:pPr>
            <a:endParaRPr lang="en-US" altLang="ja-JP" sz="1400" dirty="0" smtClean="0">
              <a:ea typeface="ＭＳ Ｐゴシック" charset="-128"/>
            </a:endParaRPr>
          </a:p>
          <a:p>
            <a:pPr lvl="1">
              <a:lnSpc>
                <a:spcPct val="80000"/>
              </a:lnSpc>
              <a:buFont typeface="Arial" charset="0"/>
              <a:buChar char="•"/>
            </a:pPr>
            <a:r>
              <a:rPr kumimoji="1" lang="en-US" altLang="ja-JP" sz="1400" dirty="0" smtClean="0">
                <a:ea typeface="ＭＳ Ｐゴシック" charset="-128"/>
              </a:rPr>
              <a:t>PANA PDU </a:t>
            </a:r>
            <a:r>
              <a:rPr lang="en-US" altLang="ja-JP" sz="1400" dirty="0" smtClean="0">
                <a:ea typeface="ＭＳ Ｐゴシック" charset="-128"/>
              </a:rPr>
              <a:t>is carried over UDP/IP </a:t>
            </a:r>
            <a:r>
              <a:rPr kumimoji="1" lang="en-US" altLang="ja-JP" sz="1400" dirty="0" smtClean="0">
                <a:ea typeface="ＭＳ Ｐゴシック" charset="-128"/>
              </a:rPr>
              <a:t>between PRE and PAA (out of the scope of 802.15.9)  </a:t>
            </a:r>
          </a:p>
          <a:p>
            <a:pPr lvl="2">
              <a:lnSpc>
                <a:spcPct val="80000"/>
              </a:lnSpc>
              <a:buFont typeface="Arial" charset="0"/>
              <a:buChar char="•"/>
            </a:pPr>
            <a:r>
              <a:rPr lang="en-US" altLang="ja-JP" sz="1100" dirty="0" smtClean="0">
                <a:ea typeface="ＭＳ Ｐゴシック" charset="-128"/>
              </a:rPr>
              <a:t>This guideline uses IPv6 due to straightforward mapping between EUI-64 address and IP address </a:t>
            </a:r>
            <a:endParaRPr kumimoji="1" lang="en-US" altLang="ja-JP" sz="1100" dirty="0" smtClean="0">
              <a:ea typeface="ＭＳ Ｐゴシック" charset="-128"/>
            </a:endParaRPr>
          </a:p>
          <a:p>
            <a:pPr>
              <a:lnSpc>
                <a:spcPct val="80000"/>
              </a:lnSpc>
              <a:buFont typeface="Arial" charset="0"/>
              <a:buChar char="•"/>
            </a:pPr>
            <a:endParaRPr kumimoji="1" lang="en-US" altLang="ja-JP" sz="1600" dirty="0" smtClean="0">
              <a:ea typeface="ＭＳ Ｐゴシック" charset="-128"/>
            </a:endParaRPr>
          </a:p>
          <a:p>
            <a:pPr>
              <a:lnSpc>
                <a:spcPct val="80000"/>
              </a:lnSpc>
              <a:buFont typeface="Arial" charset="0"/>
              <a:buChar char="•"/>
            </a:pPr>
            <a:r>
              <a:rPr kumimoji="1" lang="en-US" altLang="ja-JP" sz="1600" dirty="0" smtClean="0">
                <a:ea typeface="ＭＳ Ｐゴシック" charset="-128"/>
              </a:rPr>
              <a:t>PAA performs network access authentication and authorization for PaC </a:t>
            </a:r>
          </a:p>
          <a:p>
            <a:pPr lvl="1">
              <a:lnSpc>
                <a:spcPct val="80000"/>
              </a:lnSpc>
              <a:buFont typeface="Arial" charset="0"/>
              <a:buChar char="•"/>
            </a:pPr>
            <a:r>
              <a:rPr lang="en-US" altLang="ja-JP" sz="1400" dirty="0" smtClean="0">
                <a:ea typeface="ＭＳ Ｐゴシック" charset="-128"/>
              </a:rPr>
              <a:t>PANA serves as a </a:t>
            </a:r>
            <a:r>
              <a:rPr lang="en-US" altLang="ja-JP" sz="1400" b="1" dirty="0" smtClean="0">
                <a:ea typeface="ＭＳ Ｐゴシック" charset="-128"/>
              </a:rPr>
              <a:t>bootstrapping KMP</a:t>
            </a:r>
          </a:p>
          <a:p>
            <a:pPr lvl="1">
              <a:lnSpc>
                <a:spcPct val="80000"/>
              </a:lnSpc>
              <a:buFont typeface="Arial" charset="0"/>
              <a:buChar char="•"/>
            </a:pPr>
            <a:r>
              <a:rPr lang="en-US" altLang="ja-JP" sz="1400" dirty="0" smtClean="0">
                <a:ea typeface="ＭＳ Ｐゴシック" charset="-128"/>
              </a:rPr>
              <a:t>PAA may communicate with AAA server located outside the mesh network using AAA protocol (out of the scope of 802.15.9)</a:t>
            </a:r>
            <a:endParaRPr kumimoji="1" lang="en-US" altLang="ja-JP" sz="1400" dirty="0" smtClean="0">
              <a:ea typeface="ＭＳ Ｐゴシック" charset="-128"/>
            </a:endParaRPr>
          </a:p>
          <a:p>
            <a:pPr>
              <a:lnSpc>
                <a:spcPct val="80000"/>
              </a:lnSpc>
              <a:buFont typeface="Arial" charset="0"/>
              <a:buChar char="•"/>
            </a:pPr>
            <a:endParaRPr lang="en-US" altLang="ja-JP" sz="1600" dirty="0" smtClean="0">
              <a:ea typeface="ＭＳ Ｐゴシック" charset="-128"/>
            </a:endParaRPr>
          </a:p>
          <a:p>
            <a:pPr>
              <a:lnSpc>
                <a:spcPct val="80000"/>
              </a:lnSpc>
              <a:buFont typeface="Arial" charset="0"/>
              <a:buChar char="•"/>
            </a:pPr>
            <a:r>
              <a:rPr lang="en-US" altLang="ja-JP" sz="1600" dirty="0" smtClean="0">
                <a:ea typeface="ＭＳ Ｐゴシック" charset="-128"/>
              </a:rPr>
              <a:t>Upon successful network access auth/</a:t>
            </a:r>
            <a:r>
              <a:rPr lang="en-US" altLang="ja-JP" sz="1600" dirty="0" err="1" smtClean="0">
                <a:ea typeface="ＭＳ Ｐゴシック" charset="-128"/>
              </a:rPr>
              <a:t>authz</a:t>
            </a:r>
            <a:r>
              <a:rPr lang="en-US" altLang="ja-JP" sz="1600" dirty="0" smtClean="0">
                <a:ea typeface="ＭＳ Ｐゴシック" charset="-128"/>
              </a:rPr>
              <a:t>, </a:t>
            </a:r>
            <a:r>
              <a:rPr lang="en-US" altLang="ja-JP" sz="1600" b="1" dirty="0" smtClean="0">
                <a:ea typeface="ＭＳ Ｐゴシック" charset="-128"/>
              </a:rPr>
              <a:t>Link-Layer Credentials (LLCs) </a:t>
            </a:r>
            <a:r>
              <a:rPr lang="en-US" altLang="ja-JP" sz="1600" dirty="0" smtClean="0">
                <a:ea typeface="ＭＳ Ｐゴシック" charset="-128"/>
              </a:rPr>
              <a:t>are securely distributed from PAA to PaC</a:t>
            </a:r>
          </a:p>
          <a:p>
            <a:pPr lvl="1">
              <a:lnSpc>
                <a:spcPct val="80000"/>
              </a:lnSpc>
              <a:buFont typeface="Arial" charset="0"/>
              <a:buChar char="•"/>
            </a:pPr>
            <a:r>
              <a:rPr lang="en-US" altLang="ja-JP" sz="1400" dirty="0" smtClean="0">
                <a:ea typeface="ＭＳ Ｐゴシック" charset="-128"/>
              </a:rPr>
              <a:t>Using PANA payload encryption mech. (draft-</a:t>
            </a:r>
            <a:r>
              <a:rPr lang="en-US" altLang="ja-JP" sz="1400" dirty="0" err="1" smtClean="0">
                <a:ea typeface="ＭＳ Ｐゴシック" charset="-128"/>
              </a:rPr>
              <a:t>yegin</a:t>
            </a:r>
            <a:r>
              <a:rPr lang="en-US" altLang="ja-JP" sz="1400" dirty="0" smtClean="0">
                <a:ea typeface="ＭＳ Ｐゴシック" charset="-128"/>
              </a:rPr>
              <a:t>-</a:t>
            </a:r>
            <a:r>
              <a:rPr lang="en-US" altLang="ja-JP" sz="1400" dirty="0" err="1" smtClean="0">
                <a:ea typeface="ＭＳ Ｐゴシック" charset="-128"/>
              </a:rPr>
              <a:t>pana</a:t>
            </a:r>
            <a:r>
              <a:rPr lang="en-US" altLang="ja-JP" sz="1400" dirty="0" smtClean="0">
                <a:ea typeface="ＭＳ Ｐゴシック" charset="-128"/>
              </a:rPr>
              <a:t>-</a:t>
            </a:r>
            <a:r>
              <a:rPr lang="en-US" altLang="ja-JP" sz="1400" dirty="0" err="1" smtClean="0">
                <a:ea typeface="ＭＳ Ｐゴシック" charset="-128"/>
              </a:rPr>
              <a:t>encr</a:t>
            </a:r>
            <a:r>
              <a:rPr lang="en-US" altLang="ja-JP" sz="1400" dirty="0" smtClean="0">
                <a:ea typeface="ＭＳ Ｐゴシック" charset="-128"/>
              </a:rPr>
              <a:t>-</a:t>
            </a:r>
            <a:r>
              <a:rPr lang="en-US" altLang="ja-JP" sz="1400" dirty="0" err="1" smtClean="0">
                <a:ea typeface="ＭＳ Ｐゴシック" charset="-128"/>
              </a:rPr>
              <a:t>avp</a:t>
            </a:r>
            <a:r>
              <a:rPr lang="en-US" altLang="ja-JP" sz="1400" dirty="0" smtClean="0">
                <a:ea typeface="ＭＳ Ｐゴシック" charset="-128"/>
              </a:rPr>
              <a:t>)</a:t>
            </a:r>
          </a:p>
          <a:p>
            <a:pPr>
              <a:lnSpc>
                <a:spcPct val="80000"/>
              </a:lnSpc>
              <a:buFont typeface="Arial" charset="0"/>
              <a:buChar char="•"/>
            </a:pPr>
            <a:endParaRPr kumimoji="1" lang="en-US" altLang="ja-JP" sz="1600" dirty="0" smtClean="0">
              <a:ea typeface="ＭＳ Ｐゴシック" charset="-128"/>
            </a:endParaRPr>
          </a:p>
          <a:p>
            <a:pPr>
              <a:lnSpc>
                <a:spcPct val="80000"/>
              </a:lnSpc>
              <a:buFont typeface="Arial" charset="0"/>
              <a:buChar char="•"/>
            </a:pPr>
            <a:r>
              <a:rPr kumimoji="1" lang="en-US" altLang="ja-JP" sz="1600" dirty="0" smtClean="0">
                <a:ea typeface="ＭＳ Ｐゴシック" charset="-128"/>
              </a:rPr>
              <a:t>Example of LLCs:</a:t>
            </a:r>
          </a:p>
          <a:p>
            <a:pPr lvl="1">
              <a:lnSpc>
                <a:spcPct val="80000"/>
              </a:lnSpc>
              <a:buFont typeface="Arial" charset="0"/>
              <a:buChar char="•"/>
            </a:pPr>
            <a:r>
              <a:rPr lang="en-US" altLang="ja-JP" sz="1400" dirty="0" smtClean="0">
                <a:ea typeface="ＭＳ Ｐゴシック" charset="-128"/>
              </a:rPr>
              <a:t>Group PSK credentials</a:t>
            </a:r>
          </a:p>
          <a:p>
            <a:pPr lvl="1">
              <a:lnSpc>
                <a:spcPct val="80000"/>
              </a:lnSpc>
              <a:buFont typeface="Arial" charset="0"/>
              <a:buChar char="•"/>
            </a:pPr>
            <a:r>
              <a:rPr lang="en-US" altLang="ja-JP" sz="1400" dirty="0" smtClean="0">
                <a:ea typeface="ＭＳ Ｐゴシック" charset="-128"/>
              </a:rPr>
              <a:t>Short-term public key credentials</a:t>
            </a:r>
          </a:p>
          <a:p>
            <a:pPr lvl="1">
              <a:lnSpc>
                <a:spcPct val="80000"/>
              </a:lnSpc>
              <a:buFont typeface="Arial" charset="0"/>
              <a:buChar char="•"/>
            </a:pPr>
            <a:endParaRPr lang="en-US" altLang="ja-JP" sz="1400" dirty="0" smtClean="0">
              <a:ea typeface="ＭＳ Ｐゴシック" charset="-128"/>
            </a:endParaRPr>
          </a:p>
          <a:p>
            <a:pPr>
              <a:lnSpc>
                <a:spcPct val="80000"/>
              </a:lnSpc>
              <a:buFont typeface="Arial" charset="0"/>
              <a:buChar char="•"/>
            </a:pPr>
            <a:r>
              <a:rPr lang="en-US" altLang="ja-JP" sz="1600" dirty="0" smtClean="0">
                <a:ea typeface="ＭＳ Ｐゴシック" charset="-128"/>
              </a:rPr>
              <a:t>LLCs are used for establishing link-layer transient session keys (TSKs) between neighboring nodes to protect link-layer frames using a </a:t>
            </a:r>
            <a:r>
              <a:rPr lang="en-US" altLang="ja-JP" sz="1600" b="1" dirty="0" smtClean="0">
                <a:ea typeface="ＭＳ Ｐゴシック" charset="-128"/>
              </a:rPr>
              <a:t>link establishment KMP</a:t>
            </a:r>
          </a:p>
          <a:p>
            <a:pPr lvl="1">
              <a:lnSpc>
                <a:spcPct val="80000"/>
              </a:lnSpc>
              <a:buFont typeface="Arial" charset="0"/>
              <a:buChar char="•"/>
            </a:pPr>
            <a:r>
              <a:rPr lang="en-US" altLang="ja-JP" sz="1400" dirty="0" smtClean="0">
                <a:ea typeface="ＭＳ Ｐゴシック" charset="-128"/>
              </a:rPr>
              <a:t>TSKs: </a:t>
            </a:r>
            <a:r>
              <a:rPr lang="en-US" altLang="ja-JP" sz="1400" dirty="0" err="1" smtClean="0">
                <a:ea typeface="ＭＳ Ｐゴシック" charset="-128"/>
              </a:rPr>
              <a:t>Unicast</a:t>
            </a:r>
            <a:r>
              <a:rPr lang="en-US" altLang="ja-JP" sz="1400" dirty="0" smtClean="0">
                <a:ea typeface="ＭＳ Ｐゴシック" charset="-128"/>
              </a:rPr>
              <a:t> TSKs and Multicast TSKs</a:t>
            </a:r>
          </a:p>
        </p:txBody>
      </p:sp>
      <p:sp>
        <p:nvSpPr>
          <p:cNvPr id="6146" name="タイトル 1"/>
          <p:cNvSpPr>
            <a:spLocks noGrp="1"/>
          </p:cNvSpPr>
          <p:nvPr>
            <p:ph type="title"/>
          </p:nvPr>
        </p:nvSpPr>
        <p:spPr>
          <a:xfrm>
            <a:off x="685800" y="577875"/>
            <a:ext cx="7756525" cy="1050925"/>
          </a:xfrm>
        </p:spPr>
        <p:txBody>
          <a:bodyPr/>
          <a:lstStyle/>
          <a:p>
            <a:r>
              <a:rPr kumimoji="1" lang="en-US" altLang="ja-JP" dirty="0" smtClean="0">
                <a:ea typeface="ＭＳ Ｐゴシック" charset="-128"/>
              </a:rPr>
              <a:t>PANA over 802.15.9 Overview</a:t>
            </a:r>
            <a:endParaRPr kumimoji="1" lang="ja-JP" altLang="en-US" dirty="0" smtClean="0">
              <a:ea typeface="ＭＳ Ｐゴシック" charset="-128"/>
            </a:endParaRPr>
          </a:p>
        </p:txBody>
      </p:sp>
      <p:sp>
        <p:nvSpPr>
          <p:cNvPr id="4" name="日付プレースホルダ 3"/>
          <p:cNvSpPr>
            <a:spLocks noGrp="1"/>
          </p:cNvSpPr>
          <p:nvPr>
            <p:ph type="dt" sz="half" idx="10"/>
          </p:nvPr>
        </p:nvSpPr>
        <p:spPr/>
        <p:txBody>
          <a:bodyPr/>
          <a:lstStyle/>
          <a:p>
            <a:r>
              <a:rPr lang="en-US" altLang="ja-JP" smtClean="0"/>
              <a:t>March 2012</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61667A8-AB83-47BB-AC9D-F4060A8B199A}" type="slidenum">
              <a:rPr lang="en-US" altLang="ja-JP" smtClean="0"/>
              <a:pPr/>
              <a:t>5</a:t>
            </a:fld>
            <a:endParaRPr lang="en-US" altLang="ja-JP"/>
          </a:p>
        </p:txBody>
      </p:sp>
      <p:sp>
        <p:nvSpPr>
          <p:cNvPr id="6" name="フッター プレースホルダ 5"/>
          <p:cNvSpPr>
            <a:spLocks noGrp="1"/>
          </p:cNvSpPr>
          <p:nvPr>
            <p:ph type="ftr" sz="quarter" idx="11"/>
          </p:nvPr>
        </p:nvSpPr>
        <p:spPr/>
        <p:txBody>
          <a:bodyPr/>
          <a:lstStyle/>
          <a:p>
            <a:r>
              <a:rPr lang="en-US" altLang="ja-JP" smtClean="0"/>
              <a:t>Yoshihiro Ohba, Toshiba</a:t>
            </a:r>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685800" y="793899"/>
            <a:ext cx="7756525" cy="1050925"/>
          </a:xfrm>
        </p:spPr>
        <p:txBody>
          <a:bodyPr/>
          <a:lstStyle/>
          <a:p>
            <a:r>
              <a:rPr lang="en-US" altLang="ja-JP" smtClean="0">
                <a:ea typeface="ＭＳ Ｐゴシック" charset="-128"/>
              </a:rPr>
              <a:t>Call Flow (w/o Relay)</a:t>
            </a:r>
            <a:endParaRPr kumimoji="1" lang="ja-JP" altLang="en-US" smtClean="0">
              <a:ea typeface="ＭＳ Ｐゴシック" charset="-128"/>
            </a:endParaRPr>
          </a:p>
        </p:txBody>
      </p:sp>
      <p:sp>
        <p:nvSpPr>
          <p:cNvPr id="4" name="正方形/長方形 3"/>
          <p:cNvSpPr/>
          <p:nvPr/>
        </p:nvSpPr>
        <p:spPr>
          <a:xfrm>
            <a:off x="2781300" y="1844675"/>
            <a:ext cx="719138" cy="720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en-US" altLang="ja-JP" sz="1600">
                <a:solidFill>
                  <a:schemeClr val="tx1"/>
                </a:solidFill>
                <a:ea typeface="ＭＳ Ｐゴシック" charset="-128"/>
              </a:rPr>
              <a:t>PaC</a:t>
            </a:r>
            <a:endParaRPr kumimoji="1" lang="ja-JP" altLang="en-US" sz="1600">
              <a:solidFill>
                <a:schemeClr val="tx1"/>
              </a:solidFill>
              <a:ea typeface="ＭＳ Ｐゴシック" charset="-128"/>
            </a:endParaRPr>
          </a:p>
        </p:txBody>
      </p:sp>
      <p:sp>
        <p:nvSpPr>
          <p:cNvPr id="5" name="正方形/長方形 4"/>
          <p:cNvSpPr/>
          <p:nvPr/>
        </p:nvSpPr>
        <p:spPr>
          <a:xfrm>
            <a:off x="5661025" y="1844675"/>
            <a:ext cx="720725" cy="720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en-US" altLang="ja-JP" sz="1600">
                <a:solidFill>
                  <a:schemeClr val="tx1"/>
                </a:solidFill>
                <a:ea typeface="ＭＳ Ｐゴシック" charset="-128"/>
              </a:rPr>
              <a:t>PAA</a:t>
            </a:r>
            <a:endParaRPr kumimoji="1" lang="ja-JP" altLang="en-US" sz="1600">
              <a:solidFill>
                <a:schemeClr val="tx1"/>
              </a:solidFill>
              <a:ea typeface="ＭＳ Ｐゴシック" charset="-128"/>
            </a:endParaRPr>
          </a:p>
        </p:txBody>
      </p:sp>
      <p:sp>
        <p:nvSpPr>
          <p:cNvPr id="7173" name="テキスト ボックス 6"/>
          <p:cNvSpPr txBox="1">
            <a:spLocks noChangeArrowheads="1"/>
          </p:cNvSpPr>
          <p:nvPr/>
        </p:nvSpPr>
        <p:spPr bwMode="auto">
          <a:xfrm>
            <a:off x="2664842" y="1598885"/>
            <a:ext cx="1835150" cy="461963"/>
          </a:xfrm>
          <a:prstGeom prst="rect">
            <a:avLst/>
          </a:prstGeom>
          <a:noFill/>
          <a:ln w="9525">
            <a:noFill/>
            <a:miter lim="800000"/>
            <a:headEnd/>
            <a:tailEnd/>
          </a:ln>
        </p:spPr>
        <p:txBody>
          <a:bodyPr wrap="none">
            <a:spAutoFit/>
          </a:bodyPr>
          <a:lstStyle/>
          <a:p>
            <a:r>
              <a:rPr lang="en-US" altLang="ja-JP" dirty="0">
                <a:solidFill>
                  <a:schemeClr val="tx1"/>
                </a:solidFill>
                <a:ea typeface="ＭＳ Ｐゴシック" charset="-128"/>
              </a:rPr>
              <a:t>Joining Node</a:t>
            </a:r>
            <a:endParaRPr kumimoji="1" lang="ja-JP" altLang="en-US" dirty="0">
              <a:solidFill>
                <a:schemeClr val="tx1"/>
              </a:solidFill>
              <a:ea typeface="ＭＳ Ｐゴシック" charset="-128"/>
            </a:endParaRPr>
          </a:p>
        </p:txBody>
      </p:sp>
      <p:sp>
        <p:nvSpPr>
          <p:cNvPr id="7174" name="テキスト ボックス 7"/>
          <p:cNvSpPr txBox="1">
            <a:spLocks noChangeArrowheads="1"/>
          </p:cNvSpPr>
          <p:nvPr/>
        </p:nvSpPr>
        <p:spPr bwMode="auto">
          <a:xfrm>
            <a:off x="5580112" y="1598885"/>
            <a:ext cx="1712912" cy="461963"/>
          </a:xfrm>
          <a:prstGeom prst="rect">
            <a:avLst/>
          </a:prstGeom>
          <a:noFill/>
          <a:ln w="9525">
            <a:noFill/>
            <a:miter lim="800000"/>
            <a:headEnd/>
            <a:tailEnd/>
          </a:ln>
        </p:spPr>
        <p:txBody>
          <a:bodyPr wrap="none">
            <a:spAutoFit/>
          </a:bodyPr>
          <a:lstStyle/>
          <a:p>
            <a:r>
              <a:rPr lang="en-US" altLang="ja-JP" dirty="0">
                <a:solidFill>
                  <a:schemeClr val="tx1"/>
                </a:solidFill>
                <a:ea typeface="ＭＳ Ｐゴシック" charset="-128"/>
              </a:rPr>
              <a:t>Parent Node</a:t>
            </a:r>
            <a:endParaRPr kumimoji="1" lang="ja-JP" altLang="en-US" dirty="0">
              <a:solidFill>
                <a:schemeClr val="tx1"/>
              </a:solidFill>
              <a:ea typeface="ＭＳ Ｐゴシック" charset="-128"/>
            </a:endParaRPr>
          </a:p>
        </p:txBody>
      </p:sp>
      <p:cxnSp>
        <p:nvCxnSpPr>
          <p:cNvPr id="10" name="直線コネクタ 9"/>
          <p:cNvCxnSpPr>
            <a:stCxn id="4" idx="2"/>
          </p:cNvCxnSpPr>
          <p:nvPr/>
        </p:nvCxnSpPr>
        <p:spPr>
          <a:xfrm>
            <a:off x="3140075" y="2565400"/>
            <a:ext cx="0" cy="36004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021388" y="2565400"/>
            <a:ext cx="0" cy="36004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77" name="テキスト ボックス 16"/>
          <p:cNvSpPr txBox="1">
            <a:spLocks noChangeArrowheads="1"/>
          </p:cNvSpPr>
          <p:nvPr/>
        </p:nvSpPr>
        <p:spPr bwMode="auto">
          <a:xfrm>
            <a:off x="3544888" y="3194050"/>
            <a:ext cx="2030412" cy="522288"/>
          </a:xfrm>
          <a:prstGeom prst="rect">
            <a:avLst/>
          </a:prstGeom>
          <a:noFill/>
          <a:ln w="9525">
            <a:noFill/>
            <a:miter lim="800000"/>
            <a:headEnd/>
            <a:tailEnd/>
          </a:ln>
        </p:spPr>
        <p:txBody>
          <a:bodyPr wrap="none">
            <a:spAutoFit/>
          </a:bodyPr>
          <a:lstStyle/>
          <a:p>
            <a:pPr marL="342900" indent="-342900" algn="ctr">
              <a:buFont typeface="Times New Roman" pitchFamily="16" charset="0"/>
              <a:buAutoNum type="arabicParenBoth"/>
            </a:pPr>
            <a:r>
              <a:rPr kumimoji="1" lang="en-US" altLang="ja-JP" sz="1400">
                <a:solidFill>
                  <a:schemeClr val="tx1"/>
                </a:solidFill>
                <a:ea typeface="ＭＳ Ｐゴシック" charset="-128"/>
              </a:rPr>
              <a:t>PANA over 802.15.9</a:t>
            </a:r>
          </a:p>
          <a:p>
            <a:pPr marL="342900" indent="-342900" algn="ctr"/>
            <a:r>
              <a:rPr lang="en-US" altLang="ja-JP" sz="1400">
                <a:solidFill>
                  <a:schemeClr val="tx1"/>
                </a:solidFill>
                <a:ea typeface="ＭＳ Ｐゴシック" charset="-128"/>
              </a:rPr>
              <a:t>(bootstrapping KMP)</a:t>
            </a:r>
            <a:endParaRPr kumimoji="1" lang="ja-JP" altLang="en-US" sz="1400">
              <a:solidFill>
                <a:schemeClr val="tx1"/>
              </a:solidFill>
              <a:ea typeface="ＭＳ Ｐゴシック" charset="-128"/>
            </a:endParaRPr>
          </a:p>
        </p:txBody>
      </p:sp>
      <p:sp>
        <p:nvSpPr>
          <p:cNvPr id="18" name="左右矢印 17"/>
          <p:cNvSpPr/>
          <p:nvPr/>
        </p:nvSpPr>
        <p:spPr>
          <a:xfrm>
            <a:off x="3140075" y="2924175"/>
            <a:ext cx="2881313" cy="1225550"/>
          </a:xfrm>
          <a:prstGeom prst="leftRightArrow">
            <a:avLst>
              <a:gd name="adj1" fmla="val 50000"/>
              <a:gd name="adj2" fmla="val 3779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cxnSp>
        <p:nvCxnSpPr>
          <p:cNvPr id="21" name="直線矢印コネクタ 20"/>
          <p:cNvCxnSpPr/>
          <p:nvPr/>
        </p:nvCxnSpPr>
        <p:spPr>
          <a:xfrm flipH="1">
            <a:off x="3140075" y="3716338"/>
            <a:ext cx="2881313"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左右矢印 28"/>
          <p:cNvSpPr/>
          <p:nvPr/>
        </p:nvSpPr>
        <p:spPr>
          <a:xfrm>
            <a:off x="3140075" y="4652963"/>
            <a:ext cx="2881313" cy="86360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sp>
        <p:nvSpPr>
          <p:cNvPr id="7181" name="テキスト ボックス 29"/>
          <p:cNvSpPr txBox="1">
            <a:spLocks noChangeArrowheads="1"/>
          </p:cNvSpPr>
          <p:nvPr/>
        </p:nvSpPr>
        <p:spPr bwMode="auto">
          <a:xfrm>
            <a:off x="3470973" y="4797152"/>
            <a:ext cx="2311594" cy="523220"/>
          </a:xfrm>
          <a:prstGeom prst="rect">
            <a:avLst/>
          </a:prstGeom>
          <a:noFill/>
          <a:ln w="9525">
            <a:noFill/>
            <a:miter lim="800000"/>
            <a:headEnd/>
            <a:tailEnd/>
          </a:ln>
        </p:spPr>
        <p:txBody>
          <a:bodyPr wrap="none">
            <a:spAutoFit/>
          </a:bodyPr>
          <a:lstStyle/>
          <a:p>
            <a:pPr algn="ctr"/>
            <a:r>
              <a:rPr kumimoji="1" lang="en-US" altLang="ja-JP" sz="1400" dirty="0">
                <a:solidFill>
                  <a:schemeClr val="tx1"/>
                </a:solidFill>
                <a:ea typeface="ＭＳ Ｐゴシック" charset="-128"/>
              </a:rPr>
              <a:t>(2) </a:t>
            </a:r>
            <a:r>
              <a:rPr kumimoji="1" lang="en-US" altLang="ja-JP" sz="1400" dirty="0" smtClean="0">
                <a:solidFill>
                  <a:schemeClr val="tx1"/>
                </a:solidFill>
                <a:ea typeface="ＭＳ Ｐゴシック" charset="-128"/>
              </a:rPr>
              <a:t>Link Establishment KMP </a:t>
            </a:r>
          </a:p>
          <a:p>
            <a:pPr algn="ctr"/>
            <a:r>
              <a:rPr kumimoji="1" lang="en-US" altLang="ja-JP" sz="1400" dirty="0" smtClean="0">
                <a:solidFill>
                  <a:schemeClr val="tx1"/>
                </a:solidFill>
                <a:ea typeface="ＭＳ Ｐゴシック" charset="-128"/>
              </a:rPr>
              <a:t>over </a:t>
            </a:r>
            <a:r>
              <a:rPr kumimoji="1" lang="en-US" altLang="ja-JP" sz="1400" dirty="0">
                <a:solidFill>
                  <a:schemeClr val="tx1"/>
                </a:solidFill>
                <a:ea typeface="ＭＳ Ｐゴシック" charset="-128"/>
              </a:rPr>
              <a:t>802.15.9</a:t>
            </a:r>
            <a:endParaRPr kumimoji="1" lang="ja-JP" altLang="en-US" sz="1400" dirty="0">
              <a:solidFill>
                <a:schemeClr val="tx1"/>
              </a:solidFill>
              <a:ea typeface="ＭＳ Ｐゴシック" charset="-128"/>
            </a:endParaRPr>
          </a:p>
        </p:txBody>
      </p:sp>
      <p:cxnSp>
        <p:nvCxnSpPr>
          <p:cNvPr id="39" name="図形 38"/>
          <p:cNvCxnSpPr>
            <a:endCxn id="29" idx="3"/>
          </p:cNvCxnSpPr>
          <p:nvPr/>
        </p:nvCxnSpPr>
        <p:spPr>
          <a:xfrm rot="5400000">
            <a:off x="2455862" y="4400551"/>
            <a:ext cx="1368425" cy="12700"/>
          </a:xfrm>
          <a:prstGeom prst="bentConnector4">
            <a:avLst>
              <a:gd name="adj1" fmla="val -2805"/>
              <a:gd name="adj2" fmla="val 3616922"/>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7183" name="テキスト ボックス 44"/>
          <p:cNvSpPr txBox="1">
            <a:spLocks noChangeArrowheads="1"/>
          </p:cNvSpPr>
          <p:nvPr/>
        </p:nvSpPr>
        <p:spPr bwMode="auto">
          <a:xfrm>
            <a:off x="1743075" y="4140200"/>
            <a:ext cx="884238" cy="461963"/>
          </a:xfrm>
          <a:prstGeom prst="rect">
            <a:avLst/>
          </a:prstGeom>
          <a:noFill/>
          <a:ln w="9525">
            <a:noFill/>
            <a:miter lim="800000"/>
            <a:headEnd/>
            <a:tailEnd/>
          </a:ln>
        </p:spPr>
        <p:txBody>
          <a:bodyPr wrap="none">
            <a:spAutoFit/>
          </a:bodyPr>
          <a:lstStyle/>
          <a:p>
            <a:pPr algn="ctr"/>
            <a:r>
              <a:rPr kumimoji="1" lang="en-US" altLang="ja-JP">
                <a:solidFill>
                  <a:schemeClr val="tx1"/>
                </a:solidFill>
                <a:ea typeface="ＭＳ Ｐゴシック" charset="-128"/>
              </a:rPr>
              <a:t>LLCs</a:t>
            </a:r>
          </a:p>
        </p:txBody>
      </p:sp>
      <p:sp>
        <p:nvSpPr>
          <p:cNvPr id="7184" name="テキスト ボックス 45"/>
          <p:cNvSpPr txBox="1">
            <a:spLocks noChangeArrowheads="1"/>
          </p:cNvSpPr>
          <p:nvPr/>
        </p:nvSpPr>
        <p:spPr bwMode="auto">
          <a:xfrm>
            <a:off x="3151184" y="4149725"/>
            <a:ext cx="2860976" cy="307777"/>
          </a:xfrm>
          <a:prstGeom prst="rect">
            <a:avLst/>
          </a:prstGeom>
          <a:noFill/>
          <a:ln w="9525">
            <a:noFill/>
            <a:miter lim="800000"/>
            <a:headEnd/>
            <a:tailEnd/>
          </a:ln>
        </p:spPr>
        <p:txBody>
          <a:bodyPr wrap="none">
            <a:spAutoFit/>
          </a:bodyPr>
          <a:lstStyle/>
          <a:p>
            <a:pPr algn="ctr"/>
            <a:r>
              <a:rPr kumimoji="1" lang="en-US" altLang="ja-JP" sz="1400" dirty="0">
                <a:solidFill>
                  <a:schemeClr val="tx1"/>
                </a:solidFill>
                <a:ea typeface="ＭＳ Ｐゴシック" charset="-128"/>
              </a:rPr>
              <a:t>LLCs </a:t>
            </a:r>
            <a:r>
              <a:rPr lang="en-US" altLang="ja-JP" sz="1400" dirty="0">
                <a:solidFill>
                  <a:schemeClr val="tx1"/>
                </a:solidFill>
                <a:ea typeface="ＭＳ Ｐゴシック" charset="-128"/>
              </a:rPr>
              <a:t>(</a:t>
            </a:r>
            <a:r>
              <a:rPr kumimoji="1" lang="en-US" altLang="ja-JP" sz="1400" dirty="0">
                <a:solidFill>
                  <a:schemeClr val="tx1"/>
                </a:solidFill>
                <a:ea typeface="ＭＳ Ｐゴシック" charset="-128"/>
              </a:rPr>
              <a:t>encrypted </a:t>
            </a:r>
            <a:r>
              <a:rPr kumimoji="1" lang="en-US" altLang="ja-JP" sz="1400" dirty="0" smtClean="0">
                <a:solidFill>
                  <a:schemeClr val="tx1"/>
                </a:solidFill>
                <a:ea typeface="ＭＳ Ｐゴシック" charset="-128"/>
              </a:rPr>
              <a:t>in </a:t>
            </a:r>
            <a:r>
              <a:rPr kumimoji="1" lang="en-US" altLang="ja-JP" sz="1400" dirty="0">
                <a:solidFill>
                  <a:schemeClr val="tx1"/>
                </a:solidFill>
                <a:ea typeface="ＭＳ Ｐゴシック" charset="-128"/>
              </a:rPr>
              <a:t>PANA </a:t>
            </a:r>
            <a:r>
              <a:rPr kumimoji="1" lang="en-US" altLang="ja-JP" sz="1400" dirty="0" smtClean="0">
                <a:solidFill>
                  <a:schemeClr val="tx1"/>
                </a:solidFill>
                <a:ea typeface="ＭＳ Ｐゴシック" charset="-128"/>
              </a:rPr>
              <a:t>payload)</a:t>
            </a:r>
            <a:endParaRPr kumimoji="1" lang="en-US" altLang="ja-JP" sz="1400" dirty="0">
              <a:solidFill>
                <a:schemeClr val="tx1"/>
              </a:solidFill>
              <a:ea typeface="ＭＳ Ｐゴシック" charset="-128"/>
            </a:endParaRPr>
          </a:p>
        </p:txBody>
      </p:sp>
      <p:cxnSp>
        <p:nvCxnSpPr>
          <p:cNvPr id="47" name="直線矢印コネクタ 46"/>
          <p:cNvCxnSpPr/>
          <p:nvPr/>
        </p:nvCxnSpPr>
        <p:spPr>
          <a:xfrm flipV="1">
            <a:off x="4451350" y="3717925"/>
            <a:ext cx="120650" cy="4841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186" name="テキスト ボックス 47"/>
          <p:cNvSpPr txBox="1">
            <a:spLocks noChangeArrowheads="1"/>
          </p:cNvSpPr>
          <p:nvPr/>
        </p:nvSpPr>
        <p:spPr bwMode="auto">
          <a:xfrm>
            <a:off x="6372225" y="5084763"/>
            <a:ext cx="2660650" cy="523875"/>
          </a:xfrm>
          <a:prstGeom prst="rect">
            <a:avLst/>
          </a:prstGeom>
          <a:noFill/>
          <a:ln w="9525">
            <a:solidFill>
              <a:schemeClr val="tx1"/>
            </a:solidFill>
            <a:miter lim="800000"/>
            <a:headEnd/>
            <a:tailEnd/>
          </a:ln>
        </p:spPr>
        <p:txBody>
          <a:bodyPr wrap="none">
            <a:spAutoFit/>
          </a:bodyPr>
          <a:lstStyle/>
          <a:p>
            <a:pPr marL="342900" indent="-342900"/>
            <a:r>
              <a:rPr kumimoji="1" lang="en-US" altLang="ja-JP" sz="1400">
                <a:solidFill>
                  <a:schemeClr val="tx1"/>
                </a:solidFill>
                <a:ea typeface="ＭＳ Ｐゴシック" charset="-128"/>
              </a:rPr>
              <a:t>PaC : PANA Client</a:t>
            </a:r>
          </a:p>
          <a:p>
            <a:pPr marL="342900" indent="-342900"/>
            <a:r>
              <a:rPr lang="en-US" altLang="ja-JP" sz="1400">
                <a:solidFill>
                  <a:schemeClr val="tx1"/>
                </a:solidFill>
                <a:ea typeface="ＭＳ Ｐゴシック" charset="-128"/>
              </a:rPr>
              <a:t>PAA: PANA Authentication Agent</a:t>
            </a:r>
          </a:p>
        </p:txBody>
      </p:sp>
      <p:sp>
        <p:nvSpPr>
          <p:cNvPr id="19" name="日付プレースホルダ 18"/>
          <p:cNvSpPr>
            <a:spLocks noGrp="1"/>
          </p:cNvSpPr>
          <p:nvPr>
            <p:ph type="dt" sz="half" idx="10"/>
          </p:nvPr>
        </p:nvSpPr>
        <p:spPr/>
        <p:txBody>
          <a:bodyPr/>
          <a:lstStyle/>
          <a:p>
            <a:r>
              <a:rPr lang="en-US" altLang="ja-JP" smtClean="0"/>
              <a:t>March 2012</a:t>
            </a:r>
            <a:endParaRPr lang="en-US" altLang="ja-JP"/>
          </a:p>
        </p:txBody>
      </p:sp>
      <p:sp>
        <p:nvSpPr>
          <p:cNvPr id="20" name="スライド番号プレースホルダ 19"/>
          <p:cNvSpPr>
            <a:spLocks noGrp="1"/>
          </p:cNvSpPr>
          <p:nvPr>
            <p:ph type="sldNum" sz="quarter" idx="12"/>
          </p:nvPr>
        </p:nvSpPr>
        <p:spPr/>
        <p:txBody>
          <a:bodyPr/>
          <a:lstStyle/>
          <a:p>
            <a:r>
              <a:rPr lang="en-US" altLang="ja-JP" smtClean="0"/>
              <a:t>Slide </a:t>
            </a:r>
            <a:fld id="{761667A8-AB83-47BB-AC9D-F4060A8B199A}" type="slidenum">
              <a:rPr lang="en-US" altLang="ja-JP" smtClean="0"/>
              <a:pPr/>
              <a:t>6</a:t>
            </a:fld>
            <a:endParaRPr lang="en-US" altLang="ja-JP"/>
          </a:p>
        </p:txBody>
      </p:sp>
      <p:sp>
        <p:nvSpPr>
          <p:cNvPr id="22" name="フッター プレースホルダ 21"/>
          <p:cNvSpPr>
            <a:spLocks noGrp="1"/>
          </p:cNvSpPr>
          <p:nvPr>
            <p:ph type="ftr" sz="quarter" idx="11"/>
          </p:nvPr>
        </p:nvSpPr>
        <p:spPr/>
        <p:txBody>
          <a:bodyPr/>
          <a:lstStyle/>
          <a:p>
            <a:r>
              <a:rPr lang="en-US" altLang="ja-JP" smtClean="0"/>
              <a:t>Yoshihiro Ohba, Toshiba</a:t>
            </a:r>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793899"/>
            <a:ext cx="7756525" cy="1050925"/>
          </a:xfrm>
        </p:spPr>
        <p:txBody>
          <a:bodyPr/>
          <a:lstStyle/>
          <a:p>
            <a:r>
              <a:rPr lang="en-US" altLang="ja-JP" smtClean="0">
                <a:ea typeface="ＭＳ Ｐゴシック" charset="-128"/>
              </a:rPr>
              <a:t>Call Flow (w/ Relay)</a:t>
            </a:r>
            <a:endParaRPr kumimoji="1" lang="ja-JP" altLang="en-US" smtClean="0">
              <a:ea typeface="ＭＳ Ｐゴシック" charset="-128"/>
            </a:endParaRPr>
          </a:p>
        </p:txBody>
      </p:sp>
      <p:sp>
        <p:nvSpPr>
          <p:cNvPr id="4" name="正方形/長方形 3"/>
          <p:cNvSpPr/>
          <p:nvPr/>
        </p:nvSpPr>
        <p:spPr>
          <a:xfrm>
            <a:off x="1331913" y="1916584"/>
            <a:ext cx="719137" cy="720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en-US" altLang="ja-JP" sz="1600">
                <a:solidFill>
                  <a:schemeClr val="tx1"/>
                </a:solidFill>
                <a:ea typeface="ＭＳ Ｐゴシック" charset="-128"/>
              </a:rPr>
              <a:t>PaC</a:t>
            </a:r>
            <a:endParaRPr kumimoji="1" lang="ja-JP" altLang="en-US" sz="1600">
              <a:solidFill>
                <a:schemeClr val="tx1"/>
              </a:solidFill>
              <a:ea typeface="ＭＳ Ｐゴシック" charset="-128"/>
            </a:endParaRPr>
          </a:p>
        </p:txBody>
      </p:sp>
      <p:sp>
        <p:nvSpPr>
          <p:cNvPr id="5" name="正方形/長方形 4"/>
          <p:cNvSpPr/>
          <p:nvPr/>
        </p:nvSpPr>
        <p:spPr>
          <a:xfrm>
            <a:off x="4211638" y="1916584"/>
            <a:ext cx="720725" cy="720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en-US" altLang="ja-JP" sz="1600">
                <a:solidFill>
                  <a:schemeClr val="tx1"/>
                </a:solidFill>
                <a:ea typeface="ＭＳ Ｐゴシック" charset="-128"/>
              </a:rPr>
              <a:t>PRE</a:t>
            </a:r>
            <a:endParaRPr kumimoji="1" lang="ja-JP" altLang="en-US" sz="1600">
              <a:solidFill>
                <a:schemeClr val="tx1"/>
              </a:solidFill>
              <a:ea typeface="ＭＳ Ｐゴシック" charset="-128"/>
            </a:endParaRPr>
          </a:p>
        </p:txBody>
      </p:sp>
      <p:sp>
        <p:nvSpPr>
          <p:cNvPr id="6" name="正方形/長方形 5"/>
          <p:cNvSpPr/>
          <p:nvPr/>
        </p:nvSpPr>
        <p:spPr>
          <a:xfrm>
            <a:off x="7092950" y="1916584"/>
            <a:ext cx="719138" cy="720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en-US" altLang="ja-JP" sz="1600">
                <a:solidFill>
                  <a:schemeClr val="tx1"/>
                </a:solidFill>
                <a:ea typeface="ＭＳ Ｐゴシック" charset="-128"/>
              </a:rPr>
              <a:t>PAA</a:t>
            </a:r>
            <a:endParaRPr kumimoji="1" lang="ja-JP" altLang="en-US" sz="1600">
              <a:solidFill>
                <a:schemeClr val="tx1"/>
              </a:solidFill>
              <a:ea typeface="ＭＳ Ｐゴシック" charset="-128"/>
            </a:endParaRPr>
          </a:p>
        </p:txBody>
      </p:sp>
      <p:sp>
        <p:nvSpPr>
          <p:cNvPr id="8198" name="テキスト ボックス 6"/>
          <p:cNvSpPr txBox="1">
            <a:spLocks noChangeArrowheads="1"/>
          </p:cNvSpPr>
          <p:nvPr/>
        </p:nvSpPr>
        <p:spPr bwMode="auto">
          <a:xfrm>
            <a:off x="1227609" y="1628577"/>
            <a:ext cx="1400175" cy="369888"/>
          </a:xfrm>
          <a:prstGeom prst="rect">
            <a:avLst/>
          </a:prstGeom>
          <a:noFill/>
          <a:ln w="9525">
            <a:noFill/>
            <a:miter lim="800000"/>
            <a:headEnd/>
            <a:tailEnd/>
          </a:ln>
        </p:spPr>
        <p:txBody>
          <a:bodyPr wrap="none">
            <a:spAutoFit/>
          </a:bodyPr>
          <a:lstStyle/>
          <a:p>
            <a:r>
              <a:rPr lang="en-US" altLang="ja-JP" dirty="0">
                <a:ea typeface="ＭＳ Ｐゴシック" charset="-128"/>
              </a:rPr>
              <a:t>Joining Node</a:t>
            </a:r>
            <a:endParaRPr kumimoji="1" lang="ja-JP" altLang="en-US" dirty="0">
              <a:ea typeface="ＭＳ Ｐゴシック" charset="-128"/>
            </a:endParaRPr>
          </a:p>
        </p:txBody>
      </p:sp>
      <p:sp>
        <p:nvSpPr>
          <p:cNvPr id="8199" name="テキスト ボックス 7"/>
          <p:cNvSpPr txBox="1">
            <a:spLocks noChangeArrowheads="1"/>
          </p:cNvSpPr>
          <p:nvPr/>
        </p:nvSpPr>
        <p:spPr bwMode="auto">
          <a:xfrm>
            <a:off x="4149204" y="1690960"/>
            <a:ext cx="1358900" cy="369888"/>
          </a:xfrm>
          <a:prstGeom prst="rect">
            <a:avLst/>
          </a:prstGeom>
          <a:noFill/>
          <a:ln w="9525">
            <a:noFill/>
            <a:miter lim="800000"/>
            <a:headEnd/>
            <a:tailEnd/>
          </a:ln>
        </p:spPr>
        <p:txBody>
          <a:bodyPr wrap="none">
            <a:spAutoFit/>
          </a:bodyPr>
          <a:lstStyle/>
          <a:p>
            <a:r>
              <a:rPr lang="en-US" altLang="ja-JP" dirty="0">
                <a:ea typeface="ＭＳ Ｐゴシック" charset="-128"/>
              </a:rPr>
              <a:t>Parent Node</a:t>
            </a:r>
            <a:endParaRPr kumimoji="1" lang="ja-JP" altLang="en-US" dirty="0">
              <a:ea typeface="ＭＳ Ｐゴシック" charset="-128"/>
            </a:endParaRPr>
          </a:p>
        </p:txBody>
      </p:sp>
      <p:cxnSp>
        <p:nvCxnSpPr>
          <p:cNvPr id="10" name="直線コネクタ 9"/>
          <p:cNvCxnSpPr>
            <a:stCxn id="4" idx="2"/>
          </p:cNvCxnSpPr>
          <p:nvPr/>
        </p:nvCxnSpPr>
        <p:spPr>
          <a:xfrm>
            <a:off x="1692275" y="2637309"/>
            <a:ext cx="0" cy="36004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572000" y="2637309"/>
            <a:ext cx="0" cy="36004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7451725" y="2637309"/>
            <a:ext cx="0" cy="36004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203" name="テキスト ボックス 14"/>
          <p:cNvSpPr txBox="1">
            <a:spLocks noChangeArrowheads="1"/>
          </p:cNvSpPr>
          <p:nvPr/>
        </p:nvSpPr>
        <p:spPr bwMode="auto">
          <a:xfrm>
            <a:off x="4899757" y="3378672"/>
            <a:ext cx="2192523" cy="307777"/>
          </a:xfrm>
          <a:prstGeom prst="rect">
            <a:avLst/>
          </a:prstGeom>
          <a:noFill/>
          <a:ln w="9525">
            <a:noFill/>
            <a:miter lim="800000"/>
            <a:headEnd/>
            <a:tailEnd/>
          </a:ln>
        </p:spPr>
        <p:txBody>
          <a:bodyPr wrap="none">
            <a:spAutoFit/>
          </a:bodyPr>
          <a:lstStyle/>
          <a:p>
            <a:r>
              <a:rPr kumimoji="1" lang="en-US" altLang="ja-JP" sz="1400" dirty="0">
                <a:solidFill>
                  <a:schemeClr val="tx1"/>
                </a:solidFill>
                <a:ea typeface="ＭＳ Ｐゴシック" charset="-128"/>
              </a:rPr>
              <a:t>(1’) PANA Relay over </a:t>
            </a:r>
            <a:r>
              <a:rPr kumimoji="1" lang="en-US" altLang="ja-JP" sz="1400" dirty="0" smtClean="0">
                <a:solidFill>
                  <a:schemeClr val="tx1"/>
                </a:solidFill>
                <a:ea typeface="ＭＳ Ｐゴシック" charset="-128"/>
              </a:rPr>
              <a:t>UDP</a:t>
            </a:r>
            <a:endParaRPr kumimoji="1" lang="ja-JP" altLang="en-US" sz="1400" dirty="0">
              <a:solidFill>
                <a:schemeClr val="tx1"/>
              </a:solidFill>
              <a:ea typeface="ＭＳ Ｐゴシック" charset="-128"/>
            </a:endParaRPr>
          </a:p>
        </p:txBody>
      </p:sp>
      <p:sp>
        <p:nvSpPr>
          <p:cNvPr id="8204" name="テキスト ボックス 16"/>
          <p:cNvSpPr txBox="1">
            <a:spLocks noChangeArrowheads="1"/>
          </p:cNvSpPr>
          <p:nvPr/>
        </p:nvSpPr>
        <p:spPr bwMode="auto">
          <a:xfrm>
            <a:off x="2095500" y="3285009"/>
            <a:ext cx="2030413" cy="522288"/>
          </a:xfrm>
          <a:prstGeom prst="rect">
            <a:avLst/>
          </a:prstGeom>
          <a:noFill/>
          <a:ln w="9525">
            <a:noFill/>
            <a:miter lim="800000"/>
            <a:headEnd/>
            <a:tailEnd/>
          </a:ln>
        </p:spPr>
        <p:txBody>
          <a:bodyPr wrap="none">
            <a:spAutoFit/>
          </a:bodyPr>
          <a:lstStyle/>
          <a:p>
            <a:pPr marL="342900" indent="-342900" algn="ctr">
              <a:buFont typeface="Times New Roman" pitchFamily="16" charset="0"/>
              <a:buAutoNum type="arabicParenBoth"/>
            </a:pPr>
            <a:r>
              <a:rPr kumimoji="1" lang="en-US" altLang="ja-JP" sz="1400">
                <a:solidFill>
                  <a:schemeClr val="tx1"/>
                </a:solidFill>
                <a:ea typeface="ＭＳ Ｐゴシック" charset="-128"/>
              </a:rPr>
              <a:t>PANA over 802.15.9</a:t>
            </a:r>
            <a:endParaRPr lang="en-US" altLang="ja-JP" sz="1400">
              <a:solidFill>
                <a:schemeClr val="tx1"/>
              </a:solidFill>
              <a:ea typeface="ＭＳ Ｐゴシック" charset="-128"/>
            </a:endParaRPr>
          </a:p>
          <a:p>
            <a:pPr marL="342900" indent="-342900" algn="ctr"/>
            <a:r>
              <a:rPr lang="en-US" altLang="ja-JP" sz="1400">
                <a:solidFill>
                  <a:schemeClr val="tx1"/>
                </a:solidFill>
                <a:ea typeface="ＭＳ Ｐゴシック" charset="-128"/>
              </a:rPr>
              <a:t>(bootstrapping KMP)</a:t>
            </a:r>
            <a:endParaRPr kumimoji="1" lang="en-US" altLang="ja-JP" sz="1400">
              <a:solidFill>
                <a:schemeClr val="tx1"/>
              </a:solidFill>
              <a:ea typeface="ＭＳ Ｐゴシック" charset="-128"/>
            </a:endParaRPr>
          </a:p>
        </p:txBody>
      </p:sp>
      <p:sp>
        <p:nvSpPr>
          <p:cNvPr id="18" name="左右矢印 17"/>
          <p:cNvSpPr/>
          <p:nvPr/>
        </p:nvSpPr>
        <p:spPr>
          <a:xfrm>
            <a:off x="1692275" y="3069109"/>
            <a:ext cx="2879725" cy="1152525"/>
          </a:xfrm>
          <a:prstGeom prst="leftRightArrow">
            <a:avLst>
              <a:gd name="adj1" fmla="val 50000"/>
              <a:gd name="adj2" fmla="val 3779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sz="1600">
              <a:solidFill>
                <a:schemeClr val="tx1"/>
              </a:solidFill>
              <a:ea typeface="ＭＳ Ｐゴシック" charset="-128"/>
            </a:endParaRPr>
          </a:p>
        </p:txBody>
      </p:sp>
      <p:sp>
        <p:nvSpPr>
          <p:cNvPr id="19" name="左右矢印 18"/>
          <p:cNvSpPr/>
          <p:nvPr/>
        </p:nvSpPr>
        <p:spPr>
          <a:xfrm>
            <a:off x="4572000" y="3069109"/>
            <a:ext cx="2879725" cy="1152525"/>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cxnSp>
        <p:nvCxnSpPr>
          <p:cNvPr id="21" name="直線矢印コネクタ 20"/>
          <p:cNvCxnSpPr/>
          <p:nvPr/>
        </p:nvCxnSpPr>
        <p:spPr>
          <a:xfrm flipH="1">
            <a:off x="1692275" y="3788247"/>
            <a:ext cx="575945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08" name="テキスト ボックス 21"/>
          <p:cNvSpPr txBox="1">
            <a:spLocks noChangeArrowheads="1"/>
          </p:cNvSpPr>
          <p:nvPr/>
        </p:nvSpPr>
        <p:spPr bwMode="auto">
          <a:xfrm>
            <a:off x="465138" y="4077172"/>
            <a:ext cx="884237" cy="461962"/>
          </a:xfrm>
          <a:prstGeom prst="rect">
            <a:avLst/>
          </a:prstGeom>
          <a:noFill/>
          <a:ln w="9525">
            <a:noFill/>
            <a:miter lim="800000"/>
            <a:headEnd/>
            <a:tailEnd/>
          </a:ln>
        </p:spPr>
        <p:txBody>
          <a:bodyPr wrap="none">
            <a:spAutoFit/>
          </a:bodyPr>
          <a:lstStyle/>
          <a:p>
            <a:pPr algn="ctr"/>
            <a:r>
              <a:rPr kumimoji="1" lang="en-US" altLang="ja-JP">
                <a:solidFill>
                  <a:schemeClr val="tx1"/>
                </a:solidFill>
                <a:ea typeface="ＭＳ Ｐゴシック" charset="-128"/>
              </a:rPr>
              <a:t>LLCs</a:t>
            </a:r>
          </a:p>
        </p:txBody>
      </p:sp>
      <p:sp>
        <p:nvSpPr>
          <p:cNvPr id="27" name="円/楕円 26"/>
          <p:cNvSpPr/>
          <p:nvPr/>
        </p:nvSpPr>
        <p:spPr>
          <a:xfrm>
            <a:off x="5148064" y="4365104"/>
            <a:ext cx="1944688" cy="1223963"/>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en-US" altLang="ja-JP" sz="1600">
                <a:solidFill>
                  <a:schemeClr val="tx1"/>
                </a:solidFill>
                <a:ea typeface="ＭＳ Ｐゴシック" charset="-128"/>
              </a:rPr>
              <a:t>Out of scope of 802.15.9</a:t>
            </a:r>
            <a:endParaRPr kumimoji="1" lang="ja-JP" altLang="en-US" sz="1600">
              <a:solidFill>
                <a:schemeClr val="tx1"/>
              </a:solidFill>
              <a:ea typeface="ＭＳ Ｐゴシック" charset="-128"/>
            </a:endParaRPr>
          </a:p>
        </p:txBody>
      </p:sp>
      <p:sp>
        <p:nvSpPr>
          <p:cNvPr id="29" name="左右矢印 28"/>
          <p:cNvSpPr/>
          <p:nvPr/>
        </p:nvSpPr>
        <p:spPr>
          <a:xfrm>
            <a:off x="1692275" y="4724872"/>
            <a:ext cx="2879725" cy="86360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sp>
        <p:nvSpPr>
          <p:cNvPr id="8211" name="テキスト ボックス 29"/>
          <p:cNvSpPr txBox="1">
            <a:spLocks noChangeArrowheads="1"/>
          </p:cNvSpPr>
          <p:nvPr/>
        </p:nvSpPr>
        <p:spPr bwMode="auto">
          <a:xfrm>
            <a:off x="2044822" y="4869160"/>
            <a:ext cx="2266710" cy="523220"/>
          </a:xfrm>
          <a:prstGeom prst="rect">
            <a:avLst/>
          </a:prstGeom>
          <a:noFill/>
          <a:ln w="9525">
            <a:noFill/>
            <a:miter lim="800000"/>
            <a:headEnd/>
            <a:tailEnd/>
          </a:ln>
        </p:spPr>
        <p:txBody>
          <a:bodyPr wrap="none">
            <a:spAutoFit/>
          </a:bodyPr>
          <a:lstStyle/>
          <a:p>
            <a:pPr algn="ctr"/>
            <a:r>
              <a:rPr kumimoji="1" lang="en-US" altLang="ja-JP" sz="1400" dirty="0">
                <a:solidFill>
                  <a:schemeClr val="tx1"/>
                </a:solidFill>
                <a:ea typeface="ＭＳ Ｐゴシック" charset="-128"/>
              </a:rPr>
              <a:t>(</a:t>
            </a:r>
            <a:r>
              <a:rPr kumimoji="1" lang="en-US" altLang="ja-JP" sz="1400" dirty="0" smtClean="0">
                <a:solidFill>
                  <a:schemeClr val="tx1"/>
                </a:solidFill>
                <a:ea typeface="ＭＳ Ｐゴシック" charset="-128"/>
              </a:rPr>
              <a:t>2)Link Establishment KMP </a:t>
            </a:r>
          </a:p>
          <a:p>
            <a:pPr algn="ctr"/>
            <a:r>
              <a:rPr kumimoji="1" lang="en-US" altLang="ja-JP" sz="1400" dirty="0" smtClean="0">
                <a:solidFill>
                  <a:schemeClr val="tx1"/>
                </a:solidFill>
                <a:ea typeface="ＭＳ Ｐゴシック" charset="-128"/>
              </a:rPr>
              <a:t>over </a:t>
            </a:r>
            <a:r>
              <a:rPr kumimoji="1" lang="en-US" altLang="ja-JP" sz="1400" dirty="0">
                <a:solidFill>
                  <a:schemeClr val="tx1"/>
                </a:solidFill>
                <a:ea typeface="ＭＳ Ｐゴシック" charset="-128"/>
              </a:rPr>
              <a:t>802.15.9</a:t>
            </a:r>
            <a:endParaRPr kumimoji="1" lang="ja-JP" altLang="en-US" sz="1400" dirty="0">
              <a:solidFill>
                <a:schemeClr val="tx1"/>
              </a:solidFill>
              <a:ea typeface="ＭＳ Ｐゴシック" charset="-128"/>
            </a:endParaRPr>
          </a:p>
        </p:txBody>
      </p:sp>
      <p:cxnSp>
        <p:nvCxnSpPr>
          <p:cNvPr id="32" name="直線コネクタ 31"/>
          <p:cNvCxnSpPr>
            <a:stCxn id="27" idx="0"/>
            <a:endCxn id="19" idx="5"/>
          </p:cNvCxnSpPr>
          <p:nvPr/>
        </p:nvCxnSpPr>
        <p:spPr>
          <a:xfrm flipH="1" flipV="1">
            <a:off x="6011863" y="3933503"/>
            <a:ext cx="108545" cy="431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図形 38"/>
          <p:cNvCxnSpPr>
            <a:endCxn id="29" idx="3"/>
          </p:cNvCxnSpPr>
          <p:nvPr/>
        </p:nvCxnSpPr>
        <p:spPr>
          <a:xfrm rot="5400000">
            <a:off x="1008062" y="4472460"/>
            <a:ext cx="1368425" cy="12700"/>
          </a:xfrm>
          <a:prstGeom prst="bentConnector4">
            <a:avLst>
              <a:gd name="adj1" fmla="val -2805"/>
              <a:gd name="adj2" fmla="val 3616922"/>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214" name="テキスト ボックス 27"/>
          <p:cNvSpPr txBox="1">
            <a:spLocks noChangeArrowheads="1"/>
          </p:cNvSpPr>
          <p:nvPr/>
        </p:nvSpPr>
        <p:spPr bwMode="auto">
          <a:xfrm>
            <a:off x="1871663" y="4274022"/>
            <a:ext cx="2711450" cy="307975"/>
          </a:xfrm>
          <a:prstGeom prst="rect">
            <a:avLst/>
          </a:prstGeom>
          <a:noFill/>
          <a:ln w="9525">
            <a:noFill/>
            <a:miter lim="800000"/>
            <a:headEnd/>
            <a:tailEnd/>
          </a:ln>
        </p:spPr>
        <p:txBody>
          <a:bodyPr wrap="none">
            <a:spAutoFit/>
          </a:bodyPr>
          <a:lstStyle/>
          <a:p>
            <a:pPr algn="ctr"/>
            <a:r>
              <a:rPr kumimoji="1" lang="en-US" altLang="ja-JP" sz="1400">
                <a:solidFill>
                  <a:schemeClr val="tx1"/>
                </a:solidFill>
                <a:ea typeface="ＭＳ Ｐゴシック" charset="-128"/>
              </a:rPr>
              <a:t>LLCs encrypted in PANA payload)</a:t>
            </a:r>
          </a:p>
        </p:txBody>
      </p:sp>
      <p:cxnSp>
        <p:nvCxnSpPr>
          <p:cNvPr id="31" name="直線矢印コネクタ 30"/>
          <p:cNvCxnSpPr>
            <a:stCxn id="8214" idx="0"/>
          </p:cNvCxnSpPr>
          <p:nvPr/>
        </p:nvCxnSpPr>
        <p:spPr>
          <a:xfrm flipV="1">
            <a:off x="3227388" y="3789834"/>
            <a:ext cx="120650" cy="4841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216" name="テキスト ボックス 34"/>
          <p:cNvSpPr txBox="1">
            <a:spLocks noChangeArrowheads="1"/>
          </p:cNvSpPr>
          <p:nvPr/>
        </p:nvSpPr>
        <p:spPr bwMode="auto">
          <a:xfrm>
            <a:off x="6372225" y="5733256"/>
            <a:ext cx="2660650" cy="738187"/>
          </a:xfrm>
          <a:prstGeom prst="rect">
            <a:avLst/>
          </a:prstGeom>
          <a:solidFill>
            <a:schemeClr val="bg1"/>
          </a:solidFill>
          <a:ln w="9525">
            <a:solidFill>
              <a:schemeClr val="tx1"/>
            </a:solidFill>
            <a:miter lim="800000"/>
            <a:headEnd/>
            <a:tailEnd/>
          </a:ln>
        </p:spPr>
        <p:txBody>
          <a:bodyPr wrap="none">
            <a:spAutoFit/>
          </a:bodyPr>
          <a:lstStyle/>
          <a:p>
            <a:pPr marL="342900" indent="-342900"/>
            <a:r>
              <a:rPr kumimoji="1" lang="en-US" altLang="ja-JP" sz="1400" dirty="0">
                <a:solidFill>
                  <a:schemeClr val="tx1"/>
                </a:solidFill>
                <a:ea typeface="ＭＳ Ｐゴシック" charset="-128"/>
              </a:rPr>
              <a:t>PaC : PANA Client</a:t>
            </a:r>
          </a:p>
          <a:p>
            <a:pPr marL="342900" indent="-342900"/>
            <a:r>
              <a:rPr lang="en-US" altLang="ja-JP" sz="1400" dirty="0">
                <a:solidFill>
                  <a:schemeClr val="tx1"/>
                </a:solidFill>
                <a:ea typeface="ＭＳ Ｐゴシック" charset="-128"/>
              </a:rPr>
              <a:t>PAA: PANA Authentication Agent</a:t>
            </a:r>
          </a:p>
          <a:p>
            <a:pPr marL="342900" indent="-342900"/>
            <a:r>
              <a:rPr lang="en-US" altLang="ja-JP" sz="1400" dirty="0">
                <a:solidFill>
                  <a:schemeClr val="tx1"/>
                </a:solidFill>
                <a:ea typeface="ＭＳ Ｐゴシック" charset="-128"/>
              </a:rPr>
              <a:t>PRE: PANA Relay</a:t>
            </a:r>
          </a:p>
        </p:txBody>
      </p:sp>
      <p:sp>
        <p:nvSpPr>
          <p:cNvPr id="25" name="日付プレースホルダ 24"/>
          <p:cNvSpPr>
            <a:spLocks noGrp="1"/>
          </p:cNvSpPr>
          <p:nvPr>
            <p:ph type="dt" sz="half" idx="10"/>
          </p:nvPr>
        </p:nvSpPr>
        <p:spPr/>
        <p:txBody>
          <a:bodyPr/>
          <a:lstStyle/>
          <a:p>
            <a:r>
              <a:rPr lang="en-US" altLang="ja-JP" smtClean="0"/>
              <a:t>March 2012</a:t>
            </a:r>
            <a:endParaRPr lang="en-US" altLang="ja-JP"/>
          </a:p>
        </p:txBody>
      </p:sp>
      <p:sp>
        <p:nvSpPr>
          <p:cNvPr id="26" name="スライド番号プレースホルダ 25"/>
          <p:cNvSpPr>
            <a:spLocks noGrp="1"/>
          </p:cNvSpPr>
          <p:nvPr>
            <p:ph type="sldNum" sz="quarter" idx="12"/>
          </p:nvPr>
        </p:nvSpPr>
        <p:spPr/>
        <p:txBody>
          <a:bodyPr/>
          <a:lstStyle/>
          <a:p>
            <a:r>
              <a:rPr lang="en-US" altLang="ja-JP" smtClean="0"/>
              <a:t>Slide </a:t>
            </a:r>
            <a:fld id="{761667A8-AB83-47BB-AC9D-F4060A8B199A}" type="slidenum">
              <a:rPr lang="en-US" altLang="ja-JP" smtClean="0"/>
              <a:pPr/>
              <a:t>7</a:t>
            </a:fld>
            <a:endParaRPr lang="en-US" altLang="ja-JP"/>
          </a:p>
        </p:txBody>
      </p:sp>
      <p:sp>
        <p:nvSpPr>
          <p:cNvPr id="28" name="フッター プレースホルダ 27"/>
          <p:cNvSpPr>
            <a:spLocks noGrp="1"/>
          </p:cNvSpPr>
          <p:nvPr>
            <p:ph type="ftr" sz="quarter" idx="11"/>
          </p:nvPr>
        </p:nvSpPr>
        <p:spPr/>
        <p:txBody>
          <a:bodyPr/>
          <a:lstStyle/>
          <a:p>
            <a:r>
              <a:rPr lang="en-US" altLang="ja-JP" smtClean="0"/>
              <a:t>Yoshihiro Ohba, Toshiba</a:t>
            </a:r>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77875"/>
            <a:ext cx="7756525" cy="1050925"/>
          </a:xfrm>
        </p:spPr>
        <p:txBody>
          <a:bodyPr>
            <a:normAutofit/>
          </a:bodyPr>
          <a:lstStyle/>
          <a:p>
            <a:r>
              <a:rPr lang="en-US" altLang="ja-JP" sz="3200" dirty="0" smtClean="0">
                <a:ea typeface="ＭＳ Ｐゴシック" charset="-128"/>
              </a:rPr>
              <a:t>Message Format for 802.15.4e</a:t>
            </a:r>
            <a:endParaRPr kumimoji="1" lang="ja-JP" altLang="en-US" sz="3200" dirty="0" smtClean="0">
              <a:ea typeface="ＭＳ Ｐゴシック" charset="-128"/>
            </a:endParaRPr>
          </a:p>
        </p:txBody>
      </p:sp>
      <p:sp>
        <p:nvSpPr>
          <p:cNvPr id="9219" name="テキスト ボックス 9"/>
          <p:cNvSpPr txBox="1">
            <a:spLocks noChangeArrowheads="1"/>
          </p:cNvSpPr>
          <p:nvPr/>
        </p:nvSpPr>
        <p:spPr bwMode="auto">
          <a:xfrm>
            <a:off x="266700" y="1844824"/>
            <a:ext cx="3040063" cy="461963"/>
          </a:xfrm>
          <a:prstGeom prst="rect">
            <a:avLst/>
          </a:prstGeom>
          <a:noFill/>
          <a:ln w="9525">
            <a:noFill/>
            <a:miter lim="800000"/>
            <a:headEnd/>
            <a:tailEnd/>
          </a:ln>
        </p:spPr>
        <p:txBody>
          <a:bodyPr wrap="none">
            <a:spAutoFit/>
          </a:bodyPr>
          <a:lstStyle/>
          <a:p>
            <a:r>
              <a:rPr kumimoji="1" lang="en-US" altLang="ja-JP" dirty="0">
                <a:solidFill>
                  <a:schemeClr val="tx1"/>
                </a:solidFill>
                <a:ea typeface="ＭＳ Ｐゴシック" charset="-128"/>
              </a:rPr>
              <a:t>802.15.4e MAC Frame</a:t>
            </a:r>
            <a:endParaRPr kumimoji="1" lang="ja-JP" altLang="en-US" dirty="0">
              <a:solidFill>
                <a:schemeClr val="tx1"/>
              </a:solidFill>
              <a:ea typeface="ＭＳ Ｐゴシック" charset="-128"/>
            </a:endParaRPr>
          </a:p>
        </p:txBody>
      </p:sp>
      <p:sp>
        <p:nvSpPr>
          <p:cNvPr id="9220" name="テキスト ボックス 10"/>
          <p:cNvSpPr txBox="1">
            <a:spLocks noChangeArrowheads="1"/>
          </p:cNvSpPr>
          <p:nvPr/>
        </p:nvSpPr>
        <p:spPr bwMode="auto">
          <a:xfrm>
            <a:off x="5868144" y="4941168"/>
            <a:ext cx="2952328" cy="576064"/>
          </a:xfrm>
          <a:prstGeom prst="rect">
            <a:avLst/>
          </a:prstGeom>
          <a:noFill/>
          <a:ln w="28575">
            <a:solidFill>
              <a:srgbClr val="FF0000"/>
            </a:solidFill>
            <a:miter lim="800000"/>
            <a:headEnd/>
            <a:tailEnd/>
          </a:ln>
        </p:spPr>
        <p:txBody>
          <a:bodyPr wrap="none" anchor="ctr" anchorCtr="0">
            <a:normAutofit/>
          </a:bodyPr>
          <a:lstStyle/>
          <a:p>
            <a:pPr algn="ctr"/>
            <a:r>
              <a:rPr kumimoji="1" lang="en-US" altLang="ja-JP" sz="1400" dirty="0" smtClean="0">
                <a:solidFill>
                  <a:schemeClr val="tx1"/>
                </a:solidFill>
                <a:ea typeface="ＭＳ Ｐゴシック" charset="-128"/>
              </a:rPr>
              <a:t>Frame Control (1 octet) + </a:t>
            </a:r>
          </a:p>
          <a:p>
            <a:pPr algn="ctr"/>
            <a:r>
              <a:rPr kumimoji="1" lang="en-US" altLang="ja-JP" sz="1400" u="sng" dirty="0" smtClean="0">
                <a:solidFill>
                  <a:schemeClr val="tx1"/>
                </a:solidFill>
                <a:ea typeface="ＭＳ Ｐゴシック" charset="-128"/>
              </a:rPr>
              <a:t>PANA PDU </a:t>
            </a:r>
            <a:r>
              <a:rPr kumimoji="1" lang="en-US" altLang="ja-JP" sz="1400" dirty="0" smtClean="0">
                <a:solidFill>
                  <a:schemeClr val="tx1"/>
                </a:solidFill>
                <a:ea typeface="ＭＳ Ｐゴシック" charset="-128"/>
              </a:rPr>
              <a:t>fragment (variable)</a:t>
            </a:r>
            <a:endParaRPr kumimoji="1" lang="ja-JP" altLang="en-US" sz="1400" dirty="0">
              <a:solidFill>
                <a:schemeClr val="tx1"/>
              </a:solidFill>
              <a:ea typeface="ＭＳ Ｐゴシック" charset="-128"/>
            </a:endParaRPr>
          </a:p>
        </p:txBody>
      </p:sp>
      <p:pic>
        <p:nvPicPr>
          <p:cNvPr id="9221" name="Picture 2"/>
          <p:cNvPicPr>
            <a:picLocks noChangeAspect="1" noChangeArrowheads="1"/>
          </p:cNvPicPr>
          <p:nvPr/>
        </p:nvPicPr>
        <p:blipFill>
          <a:blip r:embed="rId3" cstate="print"/>
          <a:srcRect/>
          <a:stretch>
            <a:fillRect/>
          </a:stretch>
        </p:blipFill>
        <p:spPr bwMode="auto">
          <a:xfrm>
            <a:off x="566738" y="2060848"/>
            <a:ext cx="7893050" cy="2016125"/>
          </a:xfrm>
          <a:prstGeom prst="rect">
            <a:avLst/>
          </a:prstGeom>
          <a:noFill/>
          <a:ln w="9525">
            <a:noFill/>
            <a:miter lim="800000"/>
            <a:headEnd/>
            <a:tailEnd/>
          </a:ln>
        </p:spPr>
      </p:pic>
      <p:sp>
        <p:nvSpPr>
          <p:cNvPr id="40" name="正方形/長方形 39"/>
          <p:cNvSpPr/>
          <p:nvPr/>
        </p:nvSpPr>
        <p:spPr>
          <a:xfrm>
            <a:off x="7235825" y="2492375"/>
            <a:ext cx="576263" cy="10810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cxnSp>
        <p:nvCxnSpPr>
          <p:cNvPr id="41" name="直線矢印コネクタ 40"/>
          <p:cNvCxnSpPr>
            <a:stCxn id="40" idx="2"/>
          </p:cNvCxnSpPr>
          <p:nvPr/>
        </p:nvCxnSpPr>
        <p:spPr>
          <a:xfrm>
            <a:off x="7524750" y="3573463"/>
            <a:ext cx="0" cy="1368425"/>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日付プレースホルダ 7"/>
          <p:cNvSpPr>
            <a:spLocks noGrp="1"/>
          </p:cNvSpPr>
          <p:nvPr>
            <p:ph type="dt" sz="half" idx="10"/>
          </p:nvPr>
        </p:nvSpPr>
        <p:spPr/>
        <p:txBody>
          <a:bodyPr/>
          <a:lstStyle/>
          <a:p>
            <a:r>
              <a:rPr lang="en-US" altLang="ja-JP" smtClean="0"/>
              <a:t>March 2012</a:t>
            </a:r>
            <a:endParaRPr lang="en-US" altLang="ja-JP"/>
          </a:p>
        </p:txBody>
      </p:sp>
      <p:sp>
        <p:nvSpPr>
          <p:cNvPr id="9" name="スライド番号プレースホルダ 8"/>
          <p:cNvSpPr>
            <a:spLocks noGrp="1"/>
          </p:cNvSpPr>
          <p:nvPr>
            <p:ph type="sldNum" sz="quarter" idx="12"/>
          </p:nvPr>
        </p:nvSpPr>
        <p:spPr/>
        <p:txBody>
          <a:bodyPr/>
          <a:lstStyle/>
          <a:p>
            <a:r>
              <a:rPr lang="en-US" altLang="ja-JP" smtClean="0"/>
              <a:t>Slide </a:t>
            </a:r>
            <a:fld id="{761667A8-AB83-47BB-AC9D-F4060A8B199A}" type="slidenum">
              <a:rPr lang="en-US" altLang="ja-JP" smtClean="0"/>
              <a:pPr/>
              <a:t>8</a:t>
            </a:fld>
            <a:endParaRPr lang="en-US" altLang="ja-JP"/>
          </a:p>
        </p:txBody>
      </p:sp>
      <p:sp>
        <p:nvSpPr>
          <p:cNvPr id="10" name="フッター プレースホルダ 9"/>
          <p:cNvSpPr>
            <a:spLocks noGrp="1"/>
          </p:cNvSpPr>
          <p:nvPr>
            <p:ph type="ftr" sz="quarter" idx="11"/>
          </p:nvPr>
        </p:nvSpPr>
        <p:spPr/>
        <p:txBody>
          <a:bodyPr/>
          <a:lstStyle/>
          <a:p>
            <a:r>
              <a:rPr lang="en-US" altLang="ja-JP" smtClean="0"/>
              <a:t>Yoshihiro Ohba, Toshiba</a:t>
            </a:r>
            <a:endParaRPr lang="en-US" altLang="ja-JP"/>
          </a:p>
        </p:txBody>
      </p:sp>
      <p:sp>
        <p:nvSpPr>
          <p:cNvPr id="12" name="正方形/長方形 11"/>
          <p:cNvSpPr/>
          <p:nvPr/>
        </p:nvSpPr>
        <p:spPr>
          <a:xfrm>
            <a:off x="6588025" y="3068960"/>
            <a:ext cx="648271" cy="505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sp>
        <p:nvSpPr>
          <p:cNvPr id="15" name="テキスト ボックス 14"/>
          <p:cNvSpPr txBox="1"/>
          <p:nvPr/>
        </p:nvSpPr>
        <p:spPr>
          <a:xfrm>
            <a:off x="7164288" y="1412776"/>
            <a:ext cx="1340239" cy="276999"/>
          </a:xfrm>
          <a:prstGeom prst="rect">
            <a:avLst/>
          </a:prstGeom>
          <a:noFill/>
        </p:spPr>
        <p:txBody>
          <a:bodyPr wrap="none" rtlCol="0">
            <a:spAutoFit/>
          </a:bodyPr>
          <a:lstStyle/>
          <a:p>
            <a:r>
              <a:rPr kumimoji="1" lang="en-US" altLang="ja-JP" dirty="0" smtClean="0"/>
              <a:t>‘device control’ IE</a:t>
            </a:r>
            <a:endParaRPr kumimoji="1" lang="ja-JP" altLang="en-US" dirty="0"/>
          </a:p>
        </p:txBody>
      </p:sp>
      <p:cxnSp>
        <p:nvCxnSpPr>
          <p:cNvPr id="16" name="直線矢印コネクタ 15"/>
          <p:cNvCxnSpPr>
            <a:endCxn id="12" idx="0"/>
          </p:cNvCxnSpPr>
          <p:nvPr/>
        </p:nvCxnSpPr>
        <p:spPr>
          <a:xfrm flipH="1">
            <a:off x="6912161" y="1700808"/>
            <a:ext cx="612169" cy="136815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4" cstate="print"/>
          <a:srcRect/>
          <a:stretch>
            <a:fillRect/>
          </a:stretch>
        </p:blipFill>
        <p:spPr bwMode="auto">
          <a:xfrm>
            <a:off x="1187624" y="4689287"/>
            <a:ext cx="4312146" cy="1620033"/>
          </a:xfrm>
          <a:prstGeom prst="rect">
            <a:avLst/>
          </a:prstGeom>
          <a:noFill/>
          <a:ln w="9525">
            <a:noFill/>
            <a:miter lim="800000"/>
            <a:headEnd/>
            <a:tailEnd/>
          </a:ln>
        </p:spPr>
      </p:pic>
      <p:cxnSp>
        <p:nvCxnSpPr>
          <p:cNvPr id="19" name="カギ線コネクタ 18"/>
          <p:cNvCxnSpPr/>
          <p:nvPr/>
        </p:nvCxnSpPr>
        <p:spPr bwMode="auto">
          <a:xfrm rot="10800000" flipV="1">
            <a:off x="5508104" y="5445224"/>
            <a:ext cx="1152128" cy="360040"/>
          </a:xfrm>
          <a:prstGeom prst="bentConnector3">
            <a:avLst>
              <a:gd name="adj1" fmla="val -937"/>
            </a:avLst>
          </a:prstGeom>
          <a:solidFill>
            <a:schemeClr val="accent1"/>
          </a:solidFill>
          <a:ln w="12700" cap="flat" cmpd="sng" algn="ctr">
            <a:solidFill>
              <a:schemeClr val="tx1"/>
            </a:solidFill>
            <a:prstDash val="solid"/>
            <a:round/>
            <a:headEnd type="none" w="sm" len="sm"/>
            <a:tailEnd type="arrow"/>
          </a:ln>
          <a:effectLst/>
        </p:spPr>
      </p:cxnSp>
      <p:sp>
        <p:nvSpPr>
          <p:cNvPr id="23" name="テキスト ボックス 22"/>
          <p:cNvSpPr txBox="1"/>
          <p:nvPr/>
        </p:nvSpPr>
        <p:spPr>
          <a:xfrm>
            <a:off x="2843808" y="6248345"/>
            <a:ext cx="923523" cy="276999"/>
          </a:xfrm>
          <a:prstGeom prst="rect">
            <a:avLst/>
          </a:prstGeom>
          <a:noFill/>
        </p:spPr>
        <p:txBody>
          <a:bodyPr wrap="none" rtlCol="0">
            <a:spAutoFit/>
          </a:bodyPr>
          <a:lstStyle/>
          <a:p>
            <a:r>
              <a:rPr kumimoji="1" lang="en-US" altLang="ja-JP" dirty="0" smtClean="0"/>
              <a:t>PANA PDU</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867"/>
            <a:ext cx="7756525" cy="1050925"/>
          </a:xfrm>
        </p:spPr>
        <p:txBody>
          <a:bodyPr>
            <a:normAutofit/>
          </a:bodyPr>
          <a:lstStyle/>
          <a:p>
            <a:r>
              <a:rPr lang="en-US" altLang="ja-JP" sz="3200" dirty="0" smtClean="0">
                <a:ea typeface="ＭＳ Ｐゴシック" charset="-128"/>
              </a:rPr>
              <a:t>Message Mapping for PANA-Relay</a:t>
            </a:r>
            <a:endParaRPr kumimoji="1" lang="ja-JP" altLang="en-US" sz="3200" dirty="0" smtClean="0">
              <a:ea typeface="ＭＳ Ｐゴシック" charset="-128"/>
            </a:endParaRPr>
          </a:p>
        </p:txBody>
      </p:sp>
      <p:sp>
        <p:nvSpPr>
          <p:cNvPr id="10243" name="テキスト ボックス 9"/>
          <p:cNvSpPr txBox="1">
            <a:spLocks noChangeArrowheads="1"/>
          </p:cNvSpPr>
          <p:nvPr/>
        </p:nvSpPr>
        <p:spPr bwMode="auto">
          <a:xfrm>
            <a:off x="34925" y="1403350"/>
            <a:ext cx="2327275" cy="369888"/>
          </a:xfrm>
          <a:prstGeom prst="rect">
            <a:avLst/>
          </a:prstGeom>
          <a:noFill/>
          <a:ln w="9525">
            <a:noFill/>
            <a:miter lim="800000"/>
            <a:headEnd/>
            <a:tailEnd/>
          </a:ln>
        </p:spPr>
        <p:txBody>
          <a:bodyPr wrap="none">
            <a:spAutoFit/>
          </a:bodyPr>
          <a:lstStyle/>
          <a:p>
            <a:r>
              <a:rPr kumimoji="1" lang="en-US" altLang="ja-JP" sz="1800">
                <a:solidFill>
                  <a:schemeClr val="tx1"/>
                </a:solidFill>
                <a:ea typeface="ＭＳ Ｐゴシック" charset="-128"/>
              </a:rPr>
              <a:t>802.15.4e MAC Frame</a:t>
            </a:r>
            <a:endParaRPr kumimoji="1" lang="ja-JP" altLang="en-US" sz="1800">
              <a:solidFill>
                <a:schemeClr val="tx1"/>
              </a:solidFill>
              <a:ea typeface="ＭＳ Ｐゴシック" charset="-128"/>
            </a:endParaRPr>
          </a:p>
        </p:txBody>
      </p:sp>
      <p:sp>
        <p:nvSpPr>
          <p:cNvPr id="10244" name="テキスト ボックス 10"/>
          <p:cNvSpPr txBox="1">
            <a:spLocks noChangeArrowheads="1"/>
          </p:cNvSpPr>
          <p:nvPr/>
        </p:nvSpPr>
        <p:spPr bwMode="auto">
          <a:xfrm>
            <a:off x="66675" y="3933825"/>
            <a:ext cx="2921000" cy="368300"/>
          </a:xfrm>
          <a:prstGeom prst="rect">
            <a:avLst/>
          </a:prstGeom>
          <a:noFill/>
          <a:ln w="9525">
            <a:noFill/>
            <a:miter lim="800000"/>
            <a:headEnd/>
            <a:tailEnd/>
          </a:ln>
        </p:spPr>
        <p:txBody>
          <a:bodyPr wrap="none">
            <a:spAutoFit/>
          </a:bodyPr>
          <a:lstStyle/>
          <a:p>
            <a:r>
              <a:rPr kumimoji="1" lang="en-US" altLang="ja-JP" sz="1800">
                <a:solidFill>
                  <a:schemeClr val="tx1"/>
                </a:solidFill>
                <a:ea typeface="ＭＳ Ｐゴシック" charset="-128"/>
              </a:rPr>
              <a:t>PANA-Relay (PRY) Message</a:t>
            </a:r>
            <a:endParaRPr kumimoji="1" lang="ja-JP" altLang="en-US" sz="1800">
              <a:solidFill>
                <a:schemeClr val="tx1"/>
              </a:solidFill>
              <a:ea typeface="ＭＳ Ｐゴシック" charset="-128"/>
            </a:endParaRPr>
          </a:p>
        </p:txBody>
      </p:sp>
      <p:sp>
        <p:nvSpPr>
          <p:cNvPr id="12" name="正方形/長方形 11"/>
          <p:cNvSpPr/>
          <p:nvPr/>
        </p:nvSpPr>
        <p:spPr>
          <a:xfrm>
            <a:off x="971550" y="4797425"/>
            <a:ext cx="2879725" cy="7191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sz="1400">
              <a:solidFill>
                <a:schemeClr val="tx1"/>
              </a:solidFill>
              <a:ea typeface="ＭＳ Ｐゴシック" charset="-128"/>
            </a:endParaRPr>
          </a:p>
        </p:txBody>
      </p:sp>
      <p:sp>
        <p:nvSpPr>
          <p:cNvPr id="14" name="正方形/長方形 13"/>
          <p:cNvSpPr/>
          <p:nvPr/>
        </p:nvSpPr>
        <p:spPr>
          <a:xfrm>
            <a:off x="3851275" y="4797425"/>
            <a:ext cx="1441450" cy="71913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en-US" altLang="ja-JP" sz="1200" dirty="0" smtClean="0">
                <a:solidFill>
                  <a:schemeClr val="tx1"/>
                </a:solidFill>
              </a:rPr>
              <a:t>16-bit </a:t>
            </a:r>
            <a:r>
              <a:rPr kumimoji="1" lang="en-US" altLang="ja-JP" sz="1200" dirty="0">
                <a:solidFill>
                  <a:schemeClr val="tx1"/>
                </a:solidFill>
              </a:rPr>
              <a:t>Port </a:t>
            </a:r>
            <a:r>
              <a:rPr kumimoji="1" lang="en-US" altLang="ja-JP" sz="1200" dirty="0" smtClean="0">
                <a:solidFill>
                  <a:schemeClr val="tx1"/>
                </a:solidFill>
              </a:rPr>
              <a:t>Number</a:t>
            </a:r>
            <a:endParaRPr kumimoji="1" lang="en-US" altLang="ja-JP" sz="1200" dirty="0">
              <a:solidFill>
                <a:schemeClr val="tx1"/>
              </a:solidFill>
            </a:endParaRPr>
          </a:p>
        </p:txBody>
      </p:sp>
      <p:sp>
        <p:nvSpPr>
          <p:cNvPr id="10247" name="テキスト ボックス 14"/>
          <p:cNvSpPr txBox="1">
            <a:spLocks noChangeArrowheads="1"/>
          </p:cNvSpPr>
          <p:nvPr/>
        </p:nvSpPr>
        <p:spPr bwMode="auto">
          <a:xfrm>
            <a:off x="2268538" y="5876925"/>
            <a:ext cx="1770062" cy="307975"/>
          </a:xfrm>
          <a:prstGeom prst="rect">
            <a:avLst/>
          </a:prstGeom>
          <a:noFill/>
          <a:ln w="9525">
            <a:noFill/>
            <a:miter lim="800000"/>
            <a:headEnd/>
            <a:tailEnd/>
          </a:ln>
        </p:spPr>
        <p:txBody>
          <a:bodyPr wrap="none">
            <a:spAutoFit/>
          </a:bodyPr>
          <a:lstStyle/>
          <a:p>
            <a:r>
              <a:rPr kumimoji="1" lang="en-US" altLang="ja-JP" sz="1400">
                <a:solidFill>
                  <a:schemeClr val="tx1"/>
                </a:solidFill>
                <a:ea typeface="ＭＳ Ｐゴシック" charset="-128"/>
              </a:rPr>
              <a:t>PaC-Information AVP</a:t>
            </a:r>
            <a:endParaRPr kumimoji="1" lang="ja-JP" altLang="en-US" sz="1400">
              <a:solidFill>
                <a:schemeClr val="tx1"/>
              </a:solidFill>
              <a:ea typeface="ＭＳ Ｐゴシック" charset="-128"/>
            </a:endParaRPr>
          </a:p>
        </p:txBody>
      </p:sp>
      <p:sp>
        <p:nvSpPr>
          <p:cNvPr id="19" name="正方形/長方形 18"/>
          <p:cNvSpPr/>
          <p:nvPr/>
        </p:nvSpPr>
        <p:spPr>
          <a:xfrm>
            <a:off x="5868144" y="4797425"/>
            <a:ext cx="2304255" cy="7191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r>
              <a:rPr lang="en-US" altLang="ja-JP" dirty="0" smtClean="0">
                <a:solidFill>
                  <a:schemeClr val="tx1"/>
                </a:solidFill>
                <a:ea typeface="ＭＳ Ｐゴシック" charset="-128"/>
              </a:rPr>
              <a:t>Frame Control (1 octet) + </a:t>
            </a:r>
          </a:p>
          <a:p>
            <a:pPr algn="ctr"/>
            <a:r>
              <a:rPr lang="en-US" altLang="ja-JP" dirty="0" smtClean="0">
                <a:solidFill>
                  <a:schemeClr val="tx1"/>
                </a:solidFill>
                <a:ea typeface="ＭＳ Ｐゴシック" charset="-128"/>
              </a:rPr>
              <a:t>PANA PDU fragment </a:t>
            </a:r>
            <a:r>
              <a:rPr kumimoji="1" lang="en-US" altLang="ja-JP" dirty="0" smtClean="0">
                <a:solidFill>
                  <a:schemeClr val="tx1"/>
                </a:solidFill>
                <a:ea typeface="ＭＳ Ｐゴシック" charset="-128"/>
              </a:rPr>
              <a:t>(variable</a:t>
            </a:r>
            <a:r>
              <a:rPr kumimoji="1" lang="en-US" altLang="ja-JP" dirty="0">
                <a:solidFill>
                  <a:schemeClr val="tx1"/>
                </a:solidFill>
                <a:ea typeface="ＭＳ Ｐゴシック" charset="-128"/>
              </a:rPr>
              <a:t>)</a:t>
            </a:r>
            <a:endParaRPr kumimoji="1" lang="ja-JP" altLang="en-US" dirty="0">
              <a:solidFill>
                <a:schemeClr val="tx1"/>
              </a:solidFill>
              <a:ea typeface="ＭＳ Ｐゴシック" charset="-128"/>
            </a:endParaRPr>
          </a:p>
        </p:txBody>
      </p:sp>
      <p:cxnSp>
        <p:nvCxnSpPr>
          <p:cNvPr id="21" name="直線コネクタ 20"/>
          <p:cNvCxnSpPr>
            <a:stCxn id="12" idx="0"/>
            <a:endCxn id="12" idx="2"/>
          </p:cNvCxnSpPr>
          <p:nvPr/>
        </p:nvCxnSpPr>
        <p:spPr>
          <a:xfrm>
            <a:off x="2411413" y="4797425"/>
            <a:ext cx="0" cy="719138"/>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0250" name="テキスト ボックス 21"/>
          <p:cNvSpPr txBox="1">
            <a:spLocks noChangeArrowheads="1"/>
          </p:cNvSpPr>
          <p:nvPr/>
        </p:nvSpPr>
        <p:spPr bwMode="auto">
          <a:xfrm>
            <a:off x="2124075" y="5651500"/>
            <a:ext cx="1147815" cy="307777"/>
          </a:xfrm>
          <a:prstGeom prst="rect">
            <a:avLst/>
          </a:prstGeom>
          <a:noFill/>
          <a:ln w="9525">
            <a:noFill/>
            <a:miter lim="800000"/>
            <a:headEnd/>
            <a:tailEnd/>
          </a:ln>
        </p:spPr>
        <p:txBody>
          <a:bodyPr wrap="none">
            <a:spAutoFit/>
          </a:bodyPr>
          <a:lstStyle/>
          <a:p>
            <a:r>
              <a:rPr kumimoji="1" lang="en-US" altLang="ja-JP" sz="1400" dirty="0" smtClean="0">
                <a:solidFill>
                  <a:schemeClr val="tx1"/>
                </a:solidFill>
                <a:ea typeface="ＭＳ Ｐゴシック" charset="-128"/>
              </a:rPr>
              <a:t>IPv6 </a:t>
            </a:r>
            <a:r>
              <a:rPr kumimoji="1" lang="en-US" altLang="ja-JP" sz="1400" dirty="0">
                <a:solidFill>
                  <a:schemeClr val="tx1"/>
                </a:solidFill>
                <a:ea typeface="ＭＳ Ｐゴシック" charset="-128"/>
              </a:rPr>
              <a:t>Address</a:t>
            </a:r>
            <a:endParaRPr kumimoji="1" lang="ja-JP" altLang="en-US" sz="1400" dirty="0">
              <a:solidFill>
                <a:schemeClr val="tx1"/>
              </a:solidFill>
              <a:ea typeface="ＭＳ Ｐゴシック" charset="-128"/>
            </a:endParaRPr>
          </a:p>
        </p:txBody>
      </p:sp>
      <p:sp>
        <p:nvSpPr>
          <p:cNvPr id="23" name="正方形/長方形 22"/>
          <p:cNvSpPr/>
          <p:nvPr/>
        </p:nvSpPr>
        <p:spPr>
          <a:xfrm>
            <a:off x="971550" y="4797425"/>
            <a:ext cx="1439863" cy="719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64-bit Prefix</a:t>
            </a:r>
          </a:p>
        </p:txBody>
      </p:sp>
      <p:sp>
        <p:nvSpPr>
          <p:cNvPr id="24" name="正方形/長方形 23"/>
          <p:cNvSpPr/>
          <p:nvPr/>
        </p:nvSpPr>
        <p:spPr>
          <a:xfrm>
            <a:off x="2411413" y="4797425"/>
            <a:ext cx="1439862" cy="7191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dirty="0">
                <a:solidFill>
                  <a:schemeClr val="tx1"/>
                </a:solidFill>
              </a:rPr>
              <a:t>64-bit Interface </a:t>
            </a:r>
          </a:p>
          <a:p>
            <a:pPr algn="ctr">
              <a:defRPr/>
            </a:pPr>
            <a:r>
              <a:rPr lang="en-US" altLang="ja-JP" sz="1400" dirty="0">
                <a:solidFill>
                  <a:schemeClr val="tx1"/>
                </a:solidFill>
              </a:rPr>
              <a:t>Identifier</a:t>
            </a:r>
          </a:p>
        </p:txBody>
      </p:sp>
      <p:sp>
        <p:nvSpPr>
          <p:cNvPr id="25" name="左中かっこ 24"/>
          <p:cNvSpPr/>
          <p:nvPr/>
        </p:nvSpPr>
        <p:spPr>
          <a:xfrm rot="16200000">
            <a:off x="2303463" y="4184650"/>
            <a:ext cx="215900" cy="2879725"/>
          </a:xfrm>
          <a:prstGeom prst="leftBrace">
            <a:avLst>
              <a:gd name="adj1" fmla="val 122440"/>
              <a:gd name="adj2" fmla="val 5102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kumimoji="1" lang="ja-JP" altLang="en-US">
              <a:ea typeface="ＭＳ Ｐゴシック" charset="-128"/>
            </a:endParaRPr>
          </a:p>
        </p:txBody>
      </p:sp>
      <p:sp>
        <p:nvSpPr>
          <p:cNvPr id="10254" name="テキスト ボックス 25"/>
          <p:cNvSpPr txBox="1">
            <a:spLocks noChangeArrowheads="1"/>
          </p:cNvSpPr>
          <p:nvPr/>
        </p:nvSpPr>
        <p:spPr bwMode="auto">
          <a:xfrm>
            <a:off x="6156176" y="5857875"/>
            <a:ext cx="1836738" cy="307975"/>
          </a:xfrm>
          <a:prstGeom prst="rect">
            <a:avLst/>
          </a:prstGeom>
          <a:noFill/>
          <a:ln w="9525">
            <a:noFill/>
            <a:miter lim="800000"/>
            <a:headEnd/>
            <a:tailEnd/>
          </a:ln>
        </p:spPr>
        <p:txBody>
          <a:bodyPr wrap="none">
            <a:spAutoFit/>
          </a:bodyPr>
          <a:lstStyle/>
          <a:p>
            <a:r>
              <a:rPr lang="en-US" altLang="ja-JP" sz="1400" dirty="0">
                <a:solidFill>
                  <a:schemeClr val="tx1"/>
                </a:solidFill>
                <a:ea typeface="ＭＳ Ｐゴシック" charset="-128"/>
              </a:rPr>
              <a:t>Relayed-Message AVP</a:t>
            </a:r>
            <a:endParaRPr kumimoji="1" lang="ja-JP" altLang="en-US" sz="1400" dirty="0">
              <a:solidFill>
                <a:schemeClr val="tx1"/>
              </a:solidFill>
              <a:ea typeface="ＭＳ Ｐゴシック" charset="-128"/>
            </a:endParaRPr>
          </a:p>
        </p:txBody>
      </p:sp>
      <p:pic>
        <p:nvPicPr>
          <p:cNvPr id="10255" name="Picture 2"/>
          <p:cNvPicPr>
            <a:picLocks noChangeAspect="1" noChangeArrowheads="1"/>
          </p:cNvPicPr>
          <p:nvPr/>
        </p:nvPicPr>
        <p:blipFill>
          <a:blip r:embed="rId3" cstate="print"/>
          <a:srcRect/>
          <a:stretch>
            <a:fillRect/>
          </a:stretch>
        </p:blipFill>
        <p:spPr bwMode="auto">
          <a:xfrm>
            <a:off x="566738" y="1700213"/>
            <a:ext cx="7893050" cy="2016125"/>
          </a:xfrm>
          <a:prstGeom prst="rect">
            <a:avLst/>
          </a:prstGeom>
          <a:noFill/>
          <a:ln w="9525">
            <a:noFill/>
            <a:miter lim="800000"/>
            <a:headEnd/>
            <a:tailEnd/>
          </a:ln>
        </p:spPr>
      </p:pic>
      <p:sp>
        <p:nvSpPr>
          <p:cNvPr id="32" name="正方形/長方形 31"/>
          <p:cNvSpPr/>
          <p:nvPr/>
        </p:nvSpPr>
        <p:spPr>
          <a:xfrm>
            <a:off x="2987675" y="2133600"/>
            <a:ext cx="936625" cy="5746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sp>
        <p:nvSpPr>
          <p:cNvPr id="33" name="正方形/長方形 32"/>
          <p:cNvSpPr/>
          <p:nvPr/>
        </p:nvSpPr>
        <p:spPr>
          <a:xfrm>
            <a:off x="4716463" y="2133600"/>
            <a:ext cx="576262" cy="5746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cxnSp>
        <p:nvCxnSpPr>
          <p:cNvPr id="35" name="直線矢印コネクタ 34"/>
          <p:cNvCxnSpPr>
            <a:endCxn id="32" idx="2"/>
          </p:cNvCxnSpPr>
          <p:nvPr/>
        </p:nvCxnSpPr>
        <p:spPr>
          <a:xfrm flipV="1">
            <a:off x="2843213" y="2708275"/>
            <a:ext cx="612775" cy="20891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3" idx="2"/>
          </p:cNvCxnSpPr>
          <p:nvPr/>
        </p:nvCxnSpPr>
        <p:spPr>
          <a:xfrm flipH="1">
            <a:off x="3492500" y="2708275"/>
            <a:ext cx="1511300" cy="20891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7235825" y="2133600"/>
            <a:ext cx="576263" cy="1079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cxnSp>
        <p:nvCxnSpPr>
          <p:cNvPr id="41" name="直線矢印コネクタ 40"/>
          <p:cNvCxnSpPr>
            <a:stCxn id="40" idx="2"/>
            <a:endCxn id="19" idx="0"/>
          </p:cNvCxnSpPr>
          <p:nvPr/>
        </p:nvCxnSpPr>
        <p:spPr>
          <a:xfrm flipH="1">
            <a:off x="7020272" y="3213100"/>
            <a:ext cx="503685" cy="1584325"/>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611188" y="4292600"/>
            <a:ext cx="7777162" cy="201612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sp>
        <p:nvSpPr>
          <p:cNvPr id="10263" name="テキスト ボックス 29"/>
          <p:cNvSpPr txBox="1">
            <a:spLocks noChangeArrowheads="1"/>
          </p:cNvSpPr>
          <p:nvPr/>
        </p:nvSpPr>
        <p:spPr bwMode="auto">
          <a:xfrm>
            <a:off x="3081338" y="3708400"/>
            <a:ext cx="854075" cy="460375"/>
          </a:xfrm>
          <a:prstGeom prst="rect">
            <a:avLst/>
          </a:prstGeom>
          <a:noFill/>
          <a:ln w="9525">
            <a:noFill/>
            <a:miter lim="800000"/>
            <a:headEnd/>
            <a:tailEnd/>
          </a:ln>
        </p:spPr>
        <p:txBody>
          <a:bodyPr wrap="none">
            <a:spAutoFit/>
          </a:bodyPr>
          <a:lstStyle/>
          <a:p>
            <a:r>
              <a:rPr lang="en-US" altLang="ja-JP" sz="1200" b="1">
                <a:solidFill>
                  <a:schemeClr val="tx1"/>
                </a:solidFill>
                <a:ea typeface="ＭＳ Ｐゴシック" charset="-128"/>
              </a:rPr>
              <a:t>Downlink</a:t>
            </a:r>
          </a:p>
          <a:p>
            <a:r>
              <a:rPr lang="en-US" altLang="ja-JP" sz="1200" b="1">
                <a:solidFill>
                  <a:schemeClr val="tx1"/>
                </a:solidFill>
                <a:ea typeface="ＭＳ Ｐゴシック" charset="-128"/>
              </a:rPr>
              <a:t>messaging</a:t>
            </a:r>
            <a:endParaRPr kumimoji="1" lang="ja-JP" altLang="en-US" sz="1200" b="1">
              <a:solidFill>
                <a:schemeClr val="tx1"/>
              </a:solidFill>
              <a:ea typeface="ＭＳ Ｐゴシック" charset="-128"/>
            </a:endParaRPr>
          </a:p>
        </p:txBody>
      </p:sp>
      <p:sp>
        <p:nvSpPr>
          <p:cNvPr id="10264" name="テキスト ボックス 30"/>
          <p:cNvSpPr txBox="1">
            <a:spLocks noChangeArrowheads="1"/>
          </p:cNvSpPr>
          <p:nvPr/>
        </p:nvSpPr>
        <p:spPr bwMode="auto">
          <a:xfrm>
            <a:off x="4140200" y="3716338"/>
            <a:ext cx="852488" cy="461962"/>
          </a:xfrm>
          <a:prstGeom prst="rect">
            <a:avLst/>
          </a:prstGeom>
          <a:noFill/>
          <a:ln w="9525">
            <a:noFill/>
            <a:miter lim="800000"/>
            <a:headEnd/>
            <a:tailEnd/>
          </a:ln>
        </p:spPr>
        <p:txBody>
          <a:bodyPr wrap="none">
            <a:spAutoFit/>
          </a:bodyPr>
          <a:lstStyle/>
          <a:p>
            <a:r>
              <a:rPr lang="en-US" altLang="ja-JP" sz="1200" b="1">
                <a:solidFill>
                  <a:schemeClr val="tx1"/>
                </a:solidFill>
                <a:ea typeface="ＭＳ Ｐゴシック" charset="-128"/>
              </a:rPr>
              <a:t>Uplink</a:t>
            </a:r>
          </a:p>
          <a:p>
            <a:r>
              <a:rPr lang="en-US" altLang="ja-JP" sz="1200" b="1">
                <a:solidFill>
                  <a:schemeClr val="tx1"/>
                </a:solidFill>
                <a:ea typeface="ＭＳ Ｐゴシック" charset="-128"/>
              </a:rPr>
              <a:t>messaging</a:t>
            </a:r>
            <a:endParaRPr kumimoji="1" lang="ja-JP" altLang="en-US" sz="1200" b="1">
              <a:solidFill>
                <a:schemeClr val="tx1"/>
              </a:solidFill>
              <a:ea typeface="ＭＳ Ｐゴシック" charset="-128"/>
            </a:endParaRPr>
          </a:p>
        </p:txBody>
      </p:sp>
      <p:sp>
        <p:nvSpPr>
          <p:cNvPr id="26" name="日付プレースホルダ 25"/>
          <p:cNvSpPr>
            <a:spLocks noGrp="1"/>
          </p:cNvSpPr>
          <p:nvPr>
            <p:ph type="dt" sz="half" idx="10"/>
          </p:nvPr>
        </p:nvSpPr>
        <p:spPr/>
        <p:txBody>
          <a:bodyPr/>
          <a:lstStyle/>
          <a:p>
            <a:r>
              <a:rPr lang="en-US" altLang="ja-JP" smtClean="0"/>
              <a:t>March 2012</a:t>
            </a:r>
            <a:endParaRPr lang="en-US" altLang="ja-JP"/>
          </a:p>
        </p:txBody>
      </p:sp>
      <p:sp>
        <p:nvSpPr>
          <p:cNvPr id="28" name="スライド番号プレースホルダ 27"/>
          <p:cNvSpPr>
            <a:spLocks noGrp="1"/>
          </p:cNvSpPr>
          <p:nvPr>
            <p:ph type="sldNum" sz="quarter" idx="12"/>
          </p:nvPr>
        </p:nvSpPr>
        <p:spPr/>
        <p:txBody>
          <a:bodyPr/>
          <a:lstStyle/>
          <a:p>
            <a:r>
              <a:rPr lang="en-US" altLang="ja-JP" smtClean="0"/>
              <a:t>Slide </a:t>
            </a:r>
            <a:fld id="{761667A8-AB83-47BB-AC9D-F4060A8B199A}" type="slidenum">
              <a:rPr lang="en-US" altLang="ja-JP" smtClean="0"/>
              <a:pPr/>
              <a:t>9</a:t>
            </a:fld>
            <a:endParaRPr lang="en-US" altLang="ja-JP"/>
          </a:p>
        </p:txBody>
      </p:sp>
      <p:sp>
        <p:nvSpPr>
          <p:cNvPr id="29" name="フッター プレースホルダ 28"/>
          <p:cNvSpPr>
            <a:spLocks noGrp="1"/>
          </p:cNvSpPr>
          <p:nvPr>
            <p:ph type="ftr" sz="quarter" idx="11"/>
          </p:nvPr>
        </p:nvSpPr>
        <p:spPr/>
        <p:txBody>
          <a:bodyPr/>
          <a:lstStyle/>
          <a:p>
            <a:r>
              <a:rPr lang="en-US" altLang="ja-JP" smtClean="0"/>
              <a:t>Yoshihiro Ohba, Toshiba</a:t>
            </a:r>
            <a:endParaRPr lang="en-US" altLang="ja-JP"/>
          </a:p>
        </p:txBody>
      </p:sp>
      <p:sp>
        <p:nvSpPr>
          <p:cNvPr id="34" name="テキスト ボックス 33"/>
          <p:cNvSpPr txBox="1"/>
          <p:nvPr/>
        </p:nvSpPr>
        <p:spPr>
          <a:xfrm>
            <a:off x="6300192" y="1196752"/>
            <a:ext cx="1340239" cy="276999"/>
          </a:xfrm>
          <a:prstGeom prst="rect">
            <a:avLst/>
          </a:prstGeom>
          <a:noFill/>
        </p:spPr>
        <p:txBody>
          <a:bodyPr wrap="none" rtlCol="0">
            <a:spAutoFit/>
          </a:bodyPr>
          <a:lstStyle/>
          <a:p>
            <a:r>
              <a:rPr kumimoji="1" lang="en-US" altLang="ja-JP" dirty="0" smtClean="0"/>
              <a:t>‘device control’ IE</a:t>
            </a:r>
            <a:endParaRPr kumimoji="1" lang="ja-JP" altLang="en-US" dirty="0"/>
          </a:p>
        </p:txBody>
      </p:sp>
      <p:sp>
        <p:nvSpPr>
          <p:cNvPr id="37" name="正方形/長方形 36"/>
          <p:cNvSpPr/>
          <p:nvPr/>
        </p:nvSpPr>
        <p:spPr>
          <a:xfrm>
            <a:off x="6588026" y="2708920"/>
            <a:ext cx="648270"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chemeClr val="tx1"/>
              </a:solidFill>
              <a:ea typeface="ＭＳ Ｐゴシック" charset="-128"/>
            </a:endParaRPr>
          </a:p>
        </p:txBody>
      </p:sp>
      <p:cxnSp>
        <p:nvCxnSpPr>
          <p:cNvPr id="38" name="直線矢印コネクタ 37"/>
          <p:cNvCxnSpPr>
            <a:endCxn id="37" idx="0"/>
          </p:cNvCxnSpPr>
          <p:nvPr/>
        </p:nvCxnSpPr>
        <p:spPr>
          <a:xfrm flipH="1">
            <a:off x="6912161" y="1412776"/>
            <a:ext cx="179251" cy="129614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2373</TotalTime>
  <Words>884</Words>
  <Application>Microsoft Office PowerPoint</Application>
  <PresentationFormat>画面に合わせる (4:3)</PresentationFormat>
  <Paragraphs>224</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スライド 1</vt:lpstr>
      <vt:lpstr>PANA KMP Support for 802.15.9</vt:lpstr>
      <vt:lpstr>PANA (RFC 5191) [Informative]</vt:lpstr>
      <vt:lpstr>PANA Relay (RFC 6345) [Informative]</vt:lpstr>
      <vt:lpstr>PANA over 802.15.9 Overview</vt:lpstr>
      <vt:lpstr>Call Flow (w/o Relay)</vt:lpstr>
      <vt:lpstr>Call Flow (w/ Relay)</vt:lpstr>
      <vt:lpstr>Message Format for 802.15.4e</vt:lpstr>
      <vt:lpstr>Message Mapping for PANA-Relay</vt:lpstr>
      <vt:lpstr>PANA Session Management for 802.15.9</vt:lpstr>
      <vt:lpstr>Link Establishment KMP</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ohba</dc:creator>
  <cp:keywords/>
  <dc:description>15-12-0109-00-0009</dc:description>
  <cp:lastModifiedBy>ohba</cp:lastModifiedBy>
  <cp:revision>40</cp:revision>
  <cp:lastPrinted>1998-02-10T13:28:06Z</cp:lastPrinted>
  <dcterms:created xsi:type="dcterms:W3CDTF">2012-02-07T17:37:52Z</dcterms:created>
  <dcterms:modified xsi:type="dcterms:W3CDTF">2012-03-02T15:02:46Z</dcterms:modified>
</cp:coreProperties>
</file>