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356" autoAdjust="0"/>
    <p:restoredTop sz="86438" autoAdjust="0"/>
  </p:normalViewPr>
  <p:slideViewPr>
    <p:cSldViewPr>
      <p:cViewPr varScale="1">
        <p:scale>
          <a:sx n="103" d="100"/>
          <a:sy n="103" d="100"/>
        </p:scale>
        <p:origin x="-49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a:t>doc.: IEEE 802.15-15-11-0731-02-0ptc</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October 2011</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cs typeface="+mn-cs"/>
              </a:defRPr>
            </a:lvl1pPr>
          </a:lstStyle>
          <a:p>
            <a:pPr>
              <a:defRPr/>
            </a:pPr>
            <a:r>
              <a:rPr 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cs typeface="+mn-cs"/>
              </a:defRPr>
            </a:lvl1pPr>
          </a:lstStyle>
          <a:p>
            <a:pPr>
              <a:defRPr/>
            </a:pPr>
            <a:r>
              <a:rPr lang="en-US"/>
              <a:t>Page </a:t>
            </a:r>
            <a:fld id="{5A80E01B-F893-4576-9F7F-C1A1717E938A}" type="slidenum">
              <a:rPr lang="en-US"/>
              <a:pPr>
                <a:defRPr/>
              </a:pPr>
              <a:t>‹#›</a:t>
            </a:fld>
            <a:endParaRPr lang="en-US"/>
          </a:p>
        </p:txBody>
      </p:sp>
      <p:sp>
        <p:nvSpPr>
          <p:cNvPr id="5018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extLst>
        </p:spPr>
        <p:txBody>
          <a:bodyPr wrap="none" anchor="ctr"/>
          <a:lstStyle/>
          <a:p>
            <a:pPr>
              <a:defRPr/>
            </a:pPr>
            <a:endParaRPr lang="en-US">
              <a:cs typeface="Arial" pitchFamily="34" charset="0"/>
            </a:endParaRPr>
          </a:p>
        </p:txBody>
      </p:sp>
      <p:sp>
        <p:nvSpPr>
          <p:cNvPr id="50183" name="Rectangle 7"/>
          <p:cNvSpPr>
            <a:spLocks noChangeArrowheads="1"/>
          </p:cNvSpPr>
          <p:nvPr/>
        </p:nvSpPr>
        <p:spPr bwMode="auto">
          <a:xfrm>
            <a:off x="693738" y="8982075"/>
            <a:ext cx="711200" cy="182563"/>
          </a:xfrm>
          <a:prstGeom prst="rect">
            <a:avLst/>
          </a:prstGeom>
          <a:noFill/>
          <a:ln>
            <a:noFill/>
          </a:ln>
          <a:extLst>
            <a:ext uri="{909E8E84-426E-40DD-AFC4-6F175D3DCCD1}"/>
            <a:ext uri="{91240B29-F687-4F45-9708-019B960494DF}"/>
          </a:extLst>
        </p:spPr>
        <p:txBody>
          <a:bodyPr lIns="0" tIns="0" rIns="0" bIns="0">
            <a:spAutoFit/>
          </a:bodyPr>
          <a:lstStyle/>
          <a:p>
            <a:pPr defTabSz="933450" eaLnBrk="0" hangingPunct="0">
              <a:defRPr/>
            </a:pPr>
            <a:r>
              <a:rPr lang="en-US">
                <a:cs typeface="Arial" pitchFamily="34" charset="0"/>
              </a:rPr>
              <a:t>Submission</a:t>
            </a:r>
          </a:p>
        </p:txBody>
      </p:sp>
      <p:sp>
        <p:nvSpPr>
          <p:cNvPr id="5018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extLst>
        </p:spPr>
        <p:txBody>
          <a:bodyPr wrap="none" anchor="ctr"/>
          <a:lstStyle/>
          <a:p>
            <a:pPr>
              <a:defRPr/>
            </a:pPr>
            <a:endParaRPr lang="en-US">
              <a:cs typeface="Arial" pitchFamily="34" charset="0"/>
            </a:endParaRPr>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a:t>doc.: IEEE 802.15-15-11-0731-02-0ptc</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October 2011</a:t>
            </a:r>
          </a:p>
        </p:txBody>
      </p:sp>
      <p:sp>
        <p:nvSpPr>
          <p:cNvPr id="14340"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AA6D62FE-DBDB-49FA-91EC-1522A4F9D80A}" type="slidenum">
              <a:rPr lang="en-US"/>
              <a:pPr>
                <a:defRPr/>
              </a:pPr>
              <a:t>‹#›</a:t>
            </a:fld>
            <a:endParaRPr lang="en-US"/>
          </a:p>
        </p:txBody>
      </p:sp>
      <p:sp>
        <p:nvSpPr>
          <p:cNvPr id="29704" name="Rectangle 8"/>
          <p:cNvSpPr>
            <a:spLocks noChangeArrowheads="1"/>
          </p:cNvSpPr>
          <p:nvPr/>
        </p:nvSpPr>
        <p:spPr bwMode="auto">
          <a:xfrm>
            <a:off x="723900" y="8985250"/>
            <a:ext cx="711200" cy="182563"/>
          </a:xfrm>
          <a:prstGeom prst="rect">
            <a:avLst/>
          </a:prstGeom>
          <a:noFill/>
          <a:ln>
            <a:noFill/>
          </a:ln>
          <a:extLst>
            <a:ext uri="{909E8E84-426E-40DD-AFC4-6F175D3DCCD1}"/>
            <a:ext uri="{91240B29-F687-4F45-9708-019B960494DF}"/>
          </a:extLst>
        </p:spPr>
        <p:txBody>
          <a:bodyPr lIns="0" tIns="0" rIns="0" bIns="0">
            <a:spAutoFit/>
          </a:bodyPr>
          <a:lstStyle/>
          <a:p>
            <a:pPr eaLnBrk="0" hangingPunct="0">
              <a:defRPr/>
            </a:pPr>
            <a:r>
              <a:rPr lang="en-US">
                <a:cs typeface="Arial" pitchFamily="34" charset="0"/>
              </a:rPr>
              <a:t>Submission</a:t>
            </a:r>
          </a:p>
        </p:txBody>
      </p:sp>
      <p:sp>
        <p:nvSpPr>
          <p:cNvPr id="2970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extLst>
        </p:spPr>
        <p:txBody>
          <a:bodyPr wrap="none" anchor="ctr"/>
          <a:lstStyle/>
          <a:p>
            <a:pPr>
              <a:defRPr/>
            </a:pPr>
            <a:endParaRPr lang="en-US">
              <a:cs typeface="Arial" pitchFamily="34" charset="0"/>
            </a:endParaRPr>
          </a:p>
        </p:txBody>
      </p:sp>
      <p:sp>
        <p:nvSpPr>
          <p:cNvPr id="2970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extLst>
        </p:spPr>
        <p:txBody>
          <a:bodyPr wrap="none" anchor="ctr"/>
          <a:lstStyle/>
          <a:p>
            <a:pPr>
              <a:defRPr/>
            </a:pPr>
            <a:endParaRPr lang="en-US">
              <a:cs typeface="Arial" pitchFamily="34" charset="0"/>
            </a:endParaRPr>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xfrm>
            <a:off x="1154113" y="701675"/>
            <a:ext cx="4625975" cy="3468688"/>
          </a:xfrm>
          <a:ln/>
        </p:spPr>
      </p:sp>
      <p:sp>
        <p:nvSpPr>
          <p:cNvPr id="17410" name="Notes Placeholder 2"/>
          <p:cNvSpPr>
            <a:spLocks noGrp="1"/>
          </p:cNvSpPr>
          <p:nvPr>
            <p:ph type="body" idx="1"/>
          </p:nvPr>
        </p:nvSpPr>
        <p:spPr>
          <a:noFill/>
          <a:ln/>
        </p:spPr>
        <p:txBody>
          <a:bodyPr/>
          <a:lstStyle/>
          <a:p>
            <a:endParaRPr lang="en-US" smtClean="0"/>
          </a:p>
        </p:txBody>
      </p:sp>
      <p:sp>
        <p:nvSpPr>
          <p:cNvPr id="30724" name="Header Placeholder 3"/>
          <p:cNvSpPr>
            <a:spLocks noGrp="1"/>
          </p:cNvSpPr>
          <p:nvPr>
            <p:ph type="hdr" sz="quarter"/>
          </p:nvPr>
        </p:nvSpPr>
        <p:spPr>
          <a:extLst>
            <a:ext uri="{909E8E84-426E-40DD-AFC4-6F175D3DCCD1}"/>
            <a:ext uri="{91240B29-F687-4F45-9708-019B960494DF}"/>
          </a:extLst>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802.15-15-11-0731-02-0ptc</a:t>
            </a:r>
          </a:p>
        </p:txBody>
      </p:sp>
      <p:sp>
        <p:nvSpPr>
          <p:cNvPr id="30725" name="Date Placeholder 4"/>
          <p:cNvSpPr>
            <a:spLocks noGrp="1"/>
          </p:cNvSpPr>
          <p:nvPr>
            <p:ph type="dt" sz="quarter" idx="1"/>
          </p:nvPr>
        </p:nvSpPr>
        <p:spPr>
          <a:extLst>
            <a:ext uri="{909E8E84-426E-40DD-AFC4-6F175D3DCCD1}"/>
            <a:ext uri="{91240B29-F687-4F45-9708-019B960494DF}"/>
          </a:extLst>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October 2011</a:t>
            </a:r>
          </a:p>
        </p:txBody>
      </p:sp>
      <p:sp>
        <p:nvSpPr>
          <p:cNvPr id="30726" name="Footer Placeholder 5"/>
          <p:cNvSpPr>
            <a:spLocks noGrp="1"/>
          </p:cNvSpPr>
          <p:nvPr>
            <p:ph type="ftr" sz="quarter" idx="4"/>
          </p:nvPr>
        </p:nvSpPr>
        <p:spPr>
          <a:extLst>
            <a:ext uri="{909E8E84-426E-40DD-AFC4-6F175D3DCCD1}"/>
            <a:ext uri="{91240B29-F687-4F45-9708-019B960494DF}"/>
          </a:extLst>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&lt;author&gt;, &lt;company&gt;</a:t>
            </a:r>
          </a:p>
        </p:txBody>
      </p:sp>
      <p:sp>
        <p:nvSpPr>
          <p:cNvPr id="30727" name="Slide Number Placeholder 6"/>
          <p:cNvSpPr>
            <a:spLocks noGrp="1"/>
          </p:cNvSpPr>
          <p:nvPr>
            <p:ph type="sldNum" sz="quarter" idx="5"/>
          </p:nvPr>
        </p:nvSpPr>
        <p:spPr>
          <a:extLst>
            <a:ext uri="{909E8E84-426E-40DD-AFC4-6F175D3DCCD1}"/>
            <a:ext uri="{91240B29-F687-4F45-9708-019B960494DF}"/>
          </a:extLst>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2A3FE61E-358B-462D-A24F-B474361EE902}" type="slidenum">
              <a:rPr lang="en-US" smtClean="0"/>
              <a:pPr>
                <a:defRPr/>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Shape 1"/>
          <p:cNvSpPr txBox="1">
            <a:spLocks noChangeArrowheads="1"/>
          </p:cNvSpPr>
          <p:nvPr/>
        </p:nvSpPr>
        <p:spPr bwMode="auto">
          <a:xfrm>
            <a:off x="0" y="0"/>
            <a:ext cx="0" cy="0"/>
          </a:xfrm>
          <a:prstGeom prst="rect">
            <a:avLst/>
          </a:prstGeom>
          <a:noFill/>
          <a:ln w="9525">
            <a:noFill/>
            <a:miter lim="800000"/>
            <a:headEnd/>
            <a:tailEnd/>
          </a:ln>
        </p:spPr>
        <p:txBody>
          <a:bodyPr lIns="91188" tIns="45594" rIns="91188" bIns="45594"/>
          <a:lstStyle/>
          <a:p>
            <a:pPr algn="ctr"/>
            <a:fld id="{7EC491B9-D023-4ACD-BCB9-5011C5B8AD86}" type="slidenum">
              <a:rPr lang="en-US" sz="1400">
                <a:solidFill>
                  <a:srgbClr val="FFFFFF"/>
                </a:solidFill>
                <a:latin typeface="Arial" charset="0"/>
                <a:ea typeface="DejaVu Sans"/>
                <a:cs typeface="DejaVu Sans"/>
              </a:rPr>
              <a:pPr algn="ctr"/>
              <a:t>2</a:t>
            </a:fld>
            <a:endParaRPr lang="en-US">
              <a:latin typeface="Arial" charset="0"/>
              <a:ea typeface="DejaVu Sans"/>
              <a:cs typeface="DejaVu Sans"/>
            </a:endParaRPr>
          </a:p>
        </p:txBody>
      </p:sp>
      <p:sp>
        <p:nvSpPr>
          <p:cNvPr id="19458" name="CustomShape 2"/>
          <p:cNvSpPr>
            <a:spLocks noChangeArrowheads="1"/>
          </p:cNvSpPr>
          <p:nvPr/>
        </p:nvSpPr>
        <p:spPr bwMode="auto">
          <a:xfrm>
            <a:off x="3927475" y="8815388"/>
            <a:ext cx="3005138" cy="463550"/>
          </a:xfrm>
          <a:prstGeom prst="rect">
            <a:avLst/>
          </a:prstGeom>
          <a:noFill/>
          <a:ln w="9525">
            <a:noFill/>
            <a:miter lim="800000"/>
            <a:headEnd/>
            <a:tailEnd/>
          </a:ln>
        </p:spPr>
        <p:txBody>
          <a:bodyPr lIns="91188" tIns="47418" rIns="91188" bIns="47418" anchor="b"/>
          <a:lstStyle/>
          <a:p>
            <a:pPr algn="r" eaLnBrk="0" hangingPunct="0"/>
            <a:fld id="{044A09DF-83A3-4A7C-A240-41FAC4365C28}" type="slidenum">
              <a:rPr lang="en-US">
                <a:solidFill>
                  <a:srgbClr val="000000"/>
                </a:solidFill>
              </a:rPr>
              <a:pPr algn="r" eaLnBrk="0" hangingPunct="0"/>
              <a:t>2</a:t>
            </a:fld>
            <a:endParaRPr lang="en-US"/>
          </a:p>
        </p:txBody>
      </p:sp>
      <p:sp>
        <p:nvSpPr>
          <p:cNvPr id="19459" name="CustomShape 3"/>
          <p:cNvSpPr>
            <a:spLocks noChangeArrowheads="1"/>
          </p:cNvSpPr>
          <p:nvPr/>
        </p:nvSpPr>
        <p:spPr bwMode="auto">
          <a:xfrm>
            <a:off x="1155700" y="695325"/>
            <a:ext cx="4622800" cy="3481388"/>
          </a:xfrm>
          <a:prstGeom prst="rect">
            <a:avLst/>
          </a:prstGeom>
          <a:solidFill>
            <a:srgbClr val="FFFFFF"/>
          </a:solidFill>
          <a:ln w="9360">
            <a:solidFill>
              <a:srgbClr val="000000"/>
            </a:solidFill>
            <a:miter lim="800000"/>
            <a:headEnd/>
            <a:tailEnd/>
          </a:ln>
        </p:spPr>
        <p:txBody>
          <a:bodyPr lIns="92647" tIns="46324" rIns="92647" bIns="46324"/>
          <a:lstStyle/>
          <a:p>
            <a:pPr eaLnBrk="0" hangingPunct="0"/>
            <a:endParaRPr lang="en-US"/>
          </a:p>
        </p:txBody>
      </p:sp>
      <p:sp>
        <p:nvSpPr>
          <p:cNvPr id="19460" name="PlaceHolder 4"/>
          <p:cNvSpPr>
            <a:spLocks noGrp="1"/>
          </p:cNvSpPr>
          <p:nvPr>
            <p:ph type="body"/>
          </p:nvPr>
        </p:nvSpPr>
        <p:spPr>
          <a:xfrm>
            <a:off x="693738" y="4408488"/>
            <a:ext cx="5546725" cy="4270375"/>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March 2012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Jon Adams, Lilee Systems</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ED1C1DDD-4E7C-490F-B69D-B544ABD4868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March 2012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Jon Adams, Lilee Systems</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ACF7A9A2-CF45-4839-A798-B9FDBB9444D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March 2012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Jon Adams, Lilee Systems</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4FBAC36-A14C-4FFB-B345-7F7BB41E78E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377825"/>
            <a:ext cx="1600200" cy="215900"/>
          </a:xfrm>
        </p:spPr>
        <p:txBody>
          <a:bodyPr/>
          <a:lstStyle>
            <a:lvl1pPr>
              <a:defRPr smtClean="0"/>
            </a:lvl1pPr>
          </a:lstStyle>
          <a:p>
            <a:pPr>
              <a:defRPr/>
            </a:pPr>
            <a:r>
              <a:rPr lang="en-US"/>
              <a:t>March 2012</a:t>
            </a:r>
            <a:endParaRPr lang="en-US" dirty="0"/>
          </a:p>
        </p:txBody>
      </p:sp>
      <p:sp>
        <p:nvSpPr>
          <p:cNvPr id="5" name="Footer Placeholder 4"/>
          <p:cNvSpPr>
            <a:spLocks noGrp="1"/>
          </p:cNvSpPr>
          <p:nvPr>
            <p:ph type="ftr" sz="quarter" idx="11"/>
          </p:nvPr>
        </p:nvSpPr>
        <p:spPr>
          <a:xfrm>
            <a:off x="5486400" y="6475413"/>
            <a:ext cx="3124200" cy="184150"/>
          </a:xfrm>
        </p:spPr>
        <p:txBody>
          <a:bodyPr/>
          <a:lstStyle>
            <a:lvl1pPr>
              <a:defRPr smtClean="0"/>
            </a:lvl1pPr>
          </a:lstStyle>
          <a:p>
            <a:pPr>
              <a:defRPr/>
            </a:pPr>
            <a:r>
              <a:rPr lang="en-US"/>
              <a:t>Jon Adams, Lilee Systems</a:t>
            </a:r>
          </a:p>
        </p:txBody>
      </p:sp>
      <p:sp>
        <p:nvSpPr>
          <p:cNvPr id="6" name="Slide Number Placeholder 5"/>
          <p:cNvSpPr>
            <a:spLocks noGrp="1"/>
          </p:cNvSpPr>
          <p:nvPr>
            <p:ph type="sldNum" sz="quarter" idx="12"/>
          </p:nvPr>
        </p:nvSpPr>
        <p:spPr/>
        <p:txBody>
          <a:bodyPr/>
          <a:lstStyle>
            <a:lvl1pPr>
              <a:defRPr/>
            </a:lvl1pPr>
          </a:lstStyle>
          <a:p>
            <a:pPr>
              <a:defRPr/>
            </a:pPr>
            <a:r>
              <a:rPr lang="en-US"/>
              <a:t>Slide </a:t>
            </a:r>
            <a:fld id="{44B7A3B4-F9E1-473E-83AB-C7155C4F013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March 2012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Jon Adams, Lilee Systems</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A9798343-F8A1-48E9-9E0F-66BE52DE94F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March 2012</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Jon Adams, Lilee Systems</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0E9EBE58-9885-4707-9E63-463A2AADD95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March 2012</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Jon Adams, Lilee Systems</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8986D19F-A259-49D0-841B-F0E939255B1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March 2012</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Jon Adams, Lilee Systems</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F6050279-7BE8-4F07-82B9-193822AED82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ChangeArrowheads="1"/>
          </p:cNvSpPr>
          <p:nvPr/>
        </p:nvSpPr>
        <p:spPr bwMode="auto">
          <a:xfrm>
            <a:off x="4495800" y="396875"/>
            <a:ext cx="3962400" cy="212725"/>
          </a:xfrm>
          <a:prstGeom prst="rect">
            <a:avLst/>
          </a:prstGeom>
          <a:noFill/>
          <a:ln>
            <a:noFill/>
          </a:ln>
          <a:extLst>
            <a:ext uri="{909E8E84-426E-40DD-AFC4-6F175D3DCCD1}"/>
            <a:ext uri="{91240B29-F687-4F45-9708-019B960494DF}"/>
          </a:extLst>
        </p:spPr>
        <p:txBody>
          <a:bodyPr lIns="0" tIns="0" rIns="0" bIns="0" anchor="b">
            <a:spAutoFit/>
          </a:bodyPr>
          <a:lstStyle/>
          <a:p>
            <a:pPr lvl="4" algn="r" eaLnBrk="0" hangingPunct="0"/>
            <a:r>
              <a:rPr lang="en-US" sz="1400" b="1"/>
              <a:t>802-15-12-0093-01-0ptc</a:t>
            </a:r>
          </a:p>
        </p:txBody>
      </p:sp>
      <p:sp>
        <p:nvSpPr>
          <p:cNvPr id="3"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extLst>
        </p:spPr>
        <p:txBody>
          <a:bodyPr wrap="none" anchor="ctr"/>
          <a:lstStyle/>
          <a:p>
            <a:pPr>
              <a:defRPr/>
            </a:pPr>
            <a:endParaRPr lang="en-US">
              <a:cs typeface="Arial" pitchFamily="34" charset="0"/>
            </a:endParaRPr>
          </a:p>
        </p:txBody>
      </p:sp>
      <p:sp>
        <p:nvSpPr>
          <p:cNvPr id="4" name="Rectangle 9"/>
          <p:cNvSpPr>
            <a:spLocks noChangeArrowheads="1"/>
          </p:cNvSpPr>
          <p:nvPr/>
        </p:nvSpPr>
        <p:spPr bwMode="auto">
          <a:xfrm>
            <a:off x="685800" y="6475413"/>
            <a:ext cx="711200" cy="182562"/>
          </a:xfrm>
          <a:prstGeom prst="rect">
            <a:avLst/>
          </a:prstGeom>
          <a:noFill/>
          <a:ln>
            <a:noFill/>
          </a:ln>
          <a:extLst>
            <a:ext uri="{909E8E84-426E-40DD-AFC4-6F175D3DCCD1}"/>
            <a:ext uri="{91240B29-F687-4F45-9708-019B960494DF}"/>
          </a:extLst>
        </p:spPr>
        <p:txBody>
          <a:bodyPr lIns="0" tIns="0" rIns="0" bIns="0">
            <a:spAutoFit/>
          </a:bodyPr>
          <a:lstStyle/>
          <a:p>
            <a:pPr eaLnBrk="0" hangingPunct="0">
              <a:defRPr/>
            </a:pPr>
            <a:r>
              <a:rPr lang="en-US">
                <a:cs typeface="Arial" pitchFamily="34" charset="0"/>
              </a:rPr>
              <a:t>Submission</a:t>
            </a:r>
          </a:p>
        </p:txBody>
      </p:sp>
      <p:sp>
        <p:nvSpPr>
          <p:cNvPr id="5"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extLst>
        </p:spPr>
        <p:txBody>
          <a:bodyPr wrap="none" anchor="ctr"/>
          <a:lstStyle/>
          <a:p>
            <a:pPr>
              <a:defRPr/>
            </a:pPr>
            <a:endParaRPr lang="en-US">
              <a:cs typeface="Arial" pitchFamily="34" charset="0"/>
            </a:endParaRPr>
          </a:p>
        </p:txBody>
      </p:sp>
      <p:sp>
        <p:nvSpPr>
          <p:cNvPr id="6" name="Rectangle 4"/>
          <p:cNvSpPr>
            <a:spLocks noGrp="1" noChangeArrowheads="1"/>
          </p:cNvSpPr>
          <p:nvPr>
            <p:ph type="dt" sz="half" idx="10"/>
          </p:nvPr>
        </p:nvSpPr>
        <p:spPr>
          <a:xfrm>
            <a:off x="685800" y="377825"/>
            <a:ext cx="1600200" cy="215900"/>
          </a:xfrm>
        </p:spPr>
        <p:txBody>
          <a:bodyPr/>
          <a:lstStyle>
            <a:lvl1pPr>
              <a:defRPr smtClean="0"/>
            </a:lvl1pPr>
          </a:lstStyle>
          <a:p>
            <a:pPr>
              <a:defRPr/>
            </a:pPr>
            <a:r>
              <a:rPr lang="en-US"/>
              <a:t>March 2012</a:t>
            </a:r>
            <a:endParaRPr lang="en-US" dirty="0"/>
          </a:p>
        </p:txBody>
      </p:sp>
      <p:sp>
        <p:nvSpPr>
          <p:cNvPr id="7" name="Rectangle 5"/>
          <p:cNvSpPr>
            <a:spLocks noGrp="1" noChangeArrowheads="1"/>
          </p:cNvSpPr>
          <p:nvPr>
            <p:ph type="ftr" sz="quarter" idx="11"/>
          </p:nvPr>
        </p:nvSpPr>
        <p:spPr>
          <a:xfrm>
            <a:off x="5486400" y="6475413"/>
            <a:ext cx="3124200" cy="184150"/>
          </a:xfrm>
        </p:spPr>
        <p:txBody>
          <a:bodyPr/>
          <a:lstStyle>
            <a:lvl1pPr>
              <a:defRPr dirty="0" smtClean="0"/>
            </a:lvl1pPr>
          </a:lstStyle>
          <a:p>
            <a:pPr>
              <a:defRPr/>
            </a:pPr>
            <a:r>
              <a:rPr lang="en-US"/>
              <a:t>Jon Adams, </a:t>
            </a:r>
            <a:r>
              <a:rPr lang="en-US" err="1"/>
              <a:t>Lilee</a:t>
            </a:r>
            <a:r>
              <a:rPr lang="en-US"/>
              <a:t> Systems</a:t>
            </a:r>
            <a:endParaRPr lang="en-US"/>
          </a:p>
        </p:txBody>
      </p:sp>
      <p:sp>
        <p:nvSpPr>
          <p:cNvPr id="8" name="Rectangle 6"/>
          <p:cNvSpPr>
            <a:spLocks noGrp="1" noChangeArrowheads="1"/>
          </p:cNvSpPr>
          <p:nvPr>
            <p:ph type="sldNum" sz="quarter" idx="12"/>
          </p:nvPr>
        </p:nvSpPr>
        <p:spPr/>
        <p:txBody>
          <a:bodyPr/>
          <a:lstStyle>
            <a:lvl1pPr>
              <a:defRPr/>
            </a:lvl1pPr>
          </a:lstStyle>
          <a:p>
            <a:pPr>
              <a:defRPr/>
            </a:pPr>
            <a:r>
              <a:rPr lang="en-US"/>
              <a:t>Slide </a:t>
            </a:r>
            <a:fld id="{1BC1A356-610E-4ED3-8875-B4C845836E3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March 2012</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Jon Adams, Lilee Systems</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0ED75EEE-0BB4-44D3-9A3D-2D38BF2709C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March 2012</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Jon Adams, Lilee Systems</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E82AAE38-AB60-4415-AD44-7A05D439601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381000"/>
            <a:ext cx="160020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smtClean="0">
                <a:cs typeface="+mn-cs"/>
              </a:defRPr>
            </a:lvl1pPr>
          </a:lstStyle>
          <a:p>
            <a:pPr>
              <a:defRPr/>
            </a:pPr>
            <a:r>
              <a:rPr lang="en-US"/>
              <a:t>March 2012</a:t>
            </a:r>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smtClean="0">
                <a:cs typeface="+mn-cs"/>
              </a:defRPr>
            </a:lvl1pPr>
          </a:lstStyle>
          <a:p>
            <a:pPr>
              <a:defRPr/>
            </a:pPr>
            <a:r>
              <a:rPr lang="en-US"/>
              <a:t>Jon Adams, Lilee Systems</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cs typeface="+mn-cs"/>
              </a:defRPr>
            </a:lvl1pPr>
          </a:lstStyle>
          <a:p>
            <a:pPr>
              <a:defRPr/>
            </a:pPr>
            <a:r>
              <a:rPr lang="en-US"/>
              <a:t>Slide </a:t>
            </a:r>
            <a:fld id="{9F4EE805-0CAA-4646-9D52-2F3370EE1EE1}" type="slidenum">
              <a:rPr lang="en-US"/>
              <a:pPr>
                <a:defRPr/>
              </a:pPr>
              <a:t>‹#›</a:t>
            </a:fld>
            <a:endParaRPr lang="en-US"/>
          </a:p>
        </p:txBody>
      </p:sp>
      <p:sp>
        <p:nvSpPr>
          <p:cNvPr id="1031" name="Rectangle 7"/>
          <p:cNvSpPr>
            <a:spLocks noChangeArrowheads="1"/>
          </p:cNvSpPr>
          <p:nvPr/>
        </p:nvSpPr>
        <p:spPr bwMode="auto">
          <a:xfrm>
            <a:off x="4495800" y="393700"/>
            <a:ext cx="3962400" cy="215900"/>
          </a:xfrm>
          <a:prstGeom prst="rect">
            <a:avLst/>
          </a:prstGeom>
          <a:noFill/>
          <a:ln>
            <a:noFill/>
          </a:ln>
          <a:extLst>
            <a:ext uri="{909E8E84-426E-40DD-AFC4-6F175D3DCCD1}"/>
            <a:ext uri="{91240B29-F687-4F45-9708-019B960494DF}"/>
          </a:extLst>
        </p:spPr>
        <p:txBody>
          <a:bodyPr lIns="0" tIns="0" rIns="0" bIns="0" anchor="b">
            <a:spAutoFit/>
          </a:bodyPr>
          <a:lstStyle/>
          <a:p>
            <a:pPr lvl="4" algn="r" eaLnBrk="0" hangingPunct="0">
              <a:defRPr/>
            </a:pPr>
            <a:r>
              <a:rPr lang="en-US" sz="1400" b="1" dirty="0">
                <a:cs typeface="Arial" pitchFamily="34" charset="0"/>
              </a:rPr>
              <a:t>802-15-12-0093-00-0ptc</a:t>
            </a:r>
            <a:endParaRPr lang="en-US" sz="1400" b="1" dirty="0">
              <a:cs typeface="Arial" pitchFamily="34"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extLst>
        </p:spPr>
        <p:txBody>
          <a:bodyPr wrap="none" anchor="ctr"/>
          <a:lstStyle/>
          <a:p>
            <a:pPr>
              <a:defRPr/>
            </a:pPr>
            <a:endParaRPr lang="en-US">
              <a:cs typeface="Arial" pitchFamily="34" charset="0"/>
            </a:endParaRPr>
          </a:p>
        </p:txBody>
      </p:sp>
      <p:sp>
        <p:nvSpPr>
          <p:cNvPr id="1033" name="Rectangle 9"/>
          <p:cNvSpPr>
            <a:spLocks noChangeArrowheads="1"/>
          </p:cNvSpPr>
          <p:nvPr/>
        </p:nvSpPr>
        <p:spPr bwMode="auto">
          <a:xfrm>
            <a:off x="685800" y="6475413"/>
            <a:ext cx="711200" cy="182562"/>
          </a:xfrm>
          <a:prstGeom prst="rect">
            <a:avLst/>
          </a:prstGeom>
          <a:noFill/>
          <a:ln>
            <a:noFill/>
          </a:ln>
          <a:extLst>
            <a:ext uri="{909E8E84-426E-40DD-AFC4-6F175D3DCCD1}"/>
            <a:ext uri="{91240B29-F687-4F45-9708-019B960494DF}"/>
          </a:extLst>
        </p:spPr>
        <p:txBody>
          <a:bodyPr lIns="0" tIns="0" rIns="0" bIns="0">
            <a:spAutoFit/>
          </a:bodyPr>
          <a:lstStyle/>
          <a:p>
            <a:pPr eaLnBrk="0" hangingPunct="0">
              <a:defRPr/>
            </a:pPr>
            <a:r>
              <a:rPr lang="en-US">
                <a:cs typeface="Arial" pitchFamily="34"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extLst>
        </p:spPr>
        <p:txBody>
          <a:bodyPr wrap="none" anchor="ctr"/>
          <a:lstStyle/>
          <a:p>
            <a:pPr>
              <a:defRPr/>
            </a:pPr>
            <a:endParaRPr lang="en-US">
              <a:cs typeface="Arial" pitchFamily="34" charset="0"/>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62" r:id="rId7"/>
    <p:sldLayoutId id="2147483655" r:id="rId8"/>
    <p:sldLayoutId id="2147483654" r:id="rId9"/>
    <p:sldLayoutId id="2147483653" r:id="rId10"/>
    <p:sldLayoutId id="2147483652" r:id="rId11"/>
    <p:sldLayoutId id="2147483663" r:id="rId12"/>
  </p:sldLayoutIdLst>
  <p:timing>
    <p:tnLst>
      <p:par>
        <p:cTn id="1" dur="indefinite" restart="never" nodeType="tmRoot"/>
      </p:par>
    </p:tnLst>
  </p:timing>
  <p:hf sldNum="0"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152400" y="609600"/>
            <a:ext cx="8991600" cy="5535613"/>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u="sng" dirty="0">
                <a:solidFill>
                  <a:schemeClr val="tx2"/>
                </a:solidFill>
                <a:effectLst>
                  <a:outerShdw blurRad="38100" dist="38100" dir="2700000" algn="tl">
                    <a:srgbClr val="C0C0C0"/>
                  </a:outerShdw>
                </a:effectLst>
                <a:cs typeface="+mn-cs"/>
              </a:rPr>
              <a:t>Project: IEEE P802.15 Working Group for Wireless Personal Area Networks (WPANs)</a:t>
            </a:r>
            <a:endParaRPr lang="en-US" sz="1600" b="1" dirty="0">
              <a:solidFill>
                <a:schemeClr val="tx2"/>
              </a:solidFill>
              <a:cs typeface="+mn-cs"/>
            </a:endParaRPr>
          </a:p>
          <a:p>
            <a:pPr eaLnBrk="0" hangingPunct="0">
              <a:defRPr/>
            </a:pPr>
            <a:endParaRPr lang="en-US" sz="1600" dirty="0">
              <a:solidFill>
                <a:schemeClr val="tx2"/>
              </a:solidFill>
              <a:cs typeface="+mn-cs"/>
            </a:endParaRPr>
          </a:p>
          <a:p>
            <a:pPr eaLnBrk="0" hangingPunct="0">
              <a:defRPr/>
            </a:pPr>
            <a:r>
              <a:rPr lang="en-US" sz="1600" b="1" dirty="0">
                <a:solidFill>
                  <a:schemeClr val="tx2"/>
                </a:solidFill>
                <a:cs typeface="+mn-cs"/>
              </a:rPr>
              <a:t>Submission Title:</a:t>
            </a:r>
            <a:r>
              <a:rPr lang="en-US" sz="1600" dirty="0">
                <a:solidFill>
                  <a:schemeClr val="tx2"/>
                </a:solidFill>
                <a:cs typeface="+mn-cs"/>
              </a:rPr>
              <a:t> </a:t>
            </a:r>
            <a:r>
              <a:rPr lang="en-US" sz="1600" dirty="0">
                <a:solidFill>
                  <a:schemeClr val="tx2"/>
                </a:solidFill>
                <a:cs typeface="+mn-cs"/>
              </a:rPr>
              <a:t>[</a:t>
            </a:r>
            <a:r>
              <a:rPr lang="en-US" sz="1600" dirty="0">
                <a:solidFill>
                  <a:srgbClr val="FF0000"/>
                </a:solidFill>
                <a:cs typeface="+mn-cs"/>
              </a:rPr>
              <a:t>Standardization Will Drive PTC Success</a:t>
            </a:r>
            <a:r>
              <a:rPr lang="en-US" sz="1600" dirty="0">
                <a:solidFill>
                  <a:schemeClr val="tx2"/>
                </a:solidFill>
                <a:cs typeface="+mn-cs"/>
              </a:rPr>
              <a:t>]</a:t>
            </a:r>
            <a:r>
              <a:rPr lang="en-US" sz="1600" dirty="0">
                <a:solidFill>
                  <a:schemeClr val="tx2"/>
                </a:solidFill>
                <a:cs typeface="+mn-cs"/>
              </a:rPr>
              <a:t>	</a:t>
            </a:r>
          </a:p>
          <a:p>
            <a:pPr eaLnBrk="0" hangingPunct="0">
              <a:defRPr/>
            </a:pPr>
            <a:r>
              <a:rPr lang="en-US" sz="1600" b="1" dirty="0">
                <a:solidFill>
                  <a:schemeClr val="tx2"/>
                </a:solidFill>
                <a:cs typeface="+mn-cs"/>
              </a:rPr>
              <a:t>Date Submitted: </a:t>
            </a:r>
            <a:r>
              <a:rPr lang="en-US" sz="1600" dirty="0">
                <a:solidFill>
                  <a:schemeClr val="tx2"/>
                </a:solidFill>
                <a:cs typeface="+mn-cs"/>
              </a:rPr>
              <a:t>[</a:t>
            </a:r>
            <a:r>
              <a:rPr lang="en-US" sz="1600" dirty="0">
                <a:solidFill>
                  <a:srgbClr val="FF0000"/>
                </a:solidFill>
                <a:cs typeface="+mn-cs"/>
              </a:rPr>
              <a:t>1 March 2012</a:t>
            </a:r>
            <a:r>
              <a:rPr lang="en-US" sz="1600" dirty="0">
                <a:solidFill>
                  <a:schemeClr val="tx2"/>
                </a:solidFill>
                <a:cs typeface="+mn-cs"/>
              </a:rPr>
              <a:t>]	</a:t>
            </a:r>
          </a:p>
          <a:p>
            <a:pPr eaLnBrk="0" hangingPunct="0">
              <a:defRPr/>
            </a:pPr>
            <a:r>
              <a:rPr lang="en-US" sz="1600" b="1" dirty="0">
                <a:solidFill>
                  <a:schemeClr val="tx2"/>
                </a:solidFill>
                <a:cs typeface="+mn-cs"/>
              </a:rPr>
              <a:t>Source:</a:t>
            </a:r>
            <a:r>
              <a:rPr lang="en-US" sz="1600" dirty="0">
                <a:solidFill>
                  <a:schemeClr val="tx2"/>
                </a:solidFill>
                <a:cs typeface="+mn-cs"/>
              </a:rPr>
              <a:t> [</a:t>
            </a:r>
            <a:r>
              <a:rPr lang="en-US" sz="1600" dirty="0">
                <a:solidFill>
                  <a:srgbClr val="FF0000"/>
                </a:solidFill>
                <a:cs typeface="+mn-cs"/>
              </a:rPr>
              <a:t>Jon Adams</a:t>
            </a:r>
            <a:r>
              <a:rPr lang="en-US" sz="1600" dirty="0">
                <a:solidFill>
                  <a:schemeClr val="tx2"/>
                </a:solidFill>
                <a:cs typeface="+mn-cs"/>
              </a:rPr>
              <a:t>] Company [</a:t>
            </a:r>
            <a:r>
              <a:rPr lang="en-US" sz="1600" dirty="0" err="1">
                <a:solidFill>
                  <a:srgbClr val="FF0000"/>
                </a:solidFill>
                <a:cs typeface="+mn-cs"/>
              </a:rPr>
              <a:t>Lilee</a:t>
            </a:r>
            <a:r>
              <a:rPr lang="en-US" sz="1600" dirty="0">
                <a:solidFill>
                  <a:srgbClr val="FF0000"/>
                </a:solidFill>
                <a:cs typeface="+mn-cs"/>
              </a:rPr>
              <a:t> Systems</a:t>
            </a:r>
            <a:r>
              <a:rPr lang="en-US" sz="1600" dirty="0">
                <a:solidFill>
                  <a:schemeClr val="tx2"/>
                </a:solidFill>
                <a:cs typeface="+mn-cs"/>
              </a:rPr>
              <a:t>]</a:t>
            </a:r>
          </a:p>
          <a:p>
            <a:pPr eaLnBrk="0" hangingPunct="0">
              <a:defRPr/>
            </a:pPr>
            <a:r>
              <a:rPr lang="en-US" sz="1600" dirty="0">
                <a:solidFill>
                  <a:schemeClr val="tx2"/>
                </a:solidFill>
                <a:cs typeface="+mn-cs"/>
              </a:rPr>
              <a:t>Address [</a:t>
            </a:r>
            <a:r>
              <a:rPr lang="en-US" sz="1600" dirty="0">
                <a:solidFill>
                  <a:srgbClr val="FF0000"/>
                </a:solidFill>
                <a:cs typeface="+mn-cs"/>
              </a:rPr>
              <a:t>2905 </a:t>
            </a:r>
            <a:r>
              <a:rPr lang="en-US" sz="1600" dirty="0" err="1">
                <a:solidFill>
                  <a:srgbClr val="FF0000"/>
                </a:solidFill>
                <a:cs typeface="+mn-cs"/>
              </a:rPr>
              <a:t>Stender</a:t>
            </a:r>
            <a:r>
              <a:rPr lang="en-US" sz="1600" dirty="0">
                <a:solidFill>
                  <a:srgbClr val="FF0000"/>
                </a:solidFill>
                <a:cs typeface="+mn-cs"/>
              </a:rPr>
              <a:t> Way, Suite 78, Santa Clara CA, 95054 USA</a:t>
            </a:r>
            <a:r>
              <a:rPr lang="en-US" sz="1600" dirty="0">
                <a:solidFill>
                  <a:schemeClr val="tx2"/>
                </a:solidFill>
                <a:cs typeface="+mn-cs"/>
              </a:rPr>
              <a:t>]</a:t>
            </a:r>
          </a:p>
          <a:p>
            <a:pPr eaLnBrk="0" hangingPunct="0">
              <a:defRPr/>
            </a:pPr>
            <a:r>
              <a:rPr lang="en-US" sz="1600" dirty="0">
                <a:solidFill>
                  <a:schemeClr val="tx2"/>
                </a:solidFill>
                <a:cs typeface="+mn-cs"/>
              </a:rPr>
              <a:t>Voice:[</a:t>
            </a:r>
            <a:r>
              <a:rPr lang="en-US" sz="1600" dirty="0">
                <a:solidFill>
                  <a:srgbClr val="FF0000"/>
                </a:solidFill>
                <a:cs typeface="+mn-cs"/>
              </a:rPr>
              <a:t>+1 480.628.6686</a:t>
            </a:r>
            <a:r>
              <a:rPr lang="en-US" sz="1600" dirty="0">
                <a:solidFill>
                  <a:schemeClr val="tx2"/>
                </a:solidFill>
                <a:cs typeface="+mn-cs"/>
              </a:rPr>
              <a:t>], FAX: [</a:t>
            </a:r>
            <a:r>
              <a:rPr lang="en-US" sz="1600" dirty="0">
                <a:solidFill>
                  <a:srgbClr val="FF0000"/>
                </a:solidFill>
                <a:cs typeface="+mn-cs"/>
              </a:rPr>
              <a:t>Add FAX number</a:t>
            </a:r>
            <a:r>
              <a:rPr lang="en-US" sz="1600" dirty="0">
                <a:solidFill>
                  <a:schemeClr val="tx2"/>
                </a:solidFill>
                <a:cs typeface="+mn-cs"/>
              </a:rPr>
              <a:t>], E-Mail:[</a:t>
            </a:r>
            <a:r>
              <a:rPr lang="en-US" sz="1600" dirty="0">
                <a:solidFill>
                  <a:srgbClr val="FF0000"/>
                </a:solidFill>
                <a:cs typeface="+mn-cs"/>
              </a:rPr>
              <a:t>jonadams@ieee.org</a:t>
            </a:r>
            <a:r>
              <a:rPr lang="en-US" sz="1600" dirty="0">
                <a:solidFill>
                  <a:schemeClr val="tx2"/>
                </a:solidFill>
                <a:cs typeface="+mn-cs"/>
              </a:rPr>
              <a:t>]	</a:t>
            </a:r>
          </a:p>
          <a:p>
            <a:pPr eaLnBrk="0" hangingPunct="0">
              <a:spcBef>
                <a:spcPts val="600"/>
              </a:spcBef>
              <a:spcAft>
                <a:spcPts val="600"/>
              </a:spcAft>
              <a:defRPr/>
            </a:pPr>
            <a:r>
              <a:rPr lang="en-US" sz="1600" b="1" dirty="0">
                <a:solidFill>
                  <a:schemeClr val="tx2"/>
                </a:solidFill>
                <a:cs typeface="+mn-cs"/>
              </a:rPr>
              <a:t>Re:</a:t>
            </a:r>
            <a:r>
              <a:rPr lang="en-US" sz="1600" dirty="0">
                <a:solidFill>
                  <a:schemeClr val="tx2"/>
                </a:solidFill>
                <a:cs typeface="+mn-cs"/>
              </a:rPr>
              <a:t> [</a:t>
            </a:r>
            <a:r>
              <a:rPr lang="en-US" sz="1600" dirty="0">
                <a:solidFill>
                  <a:srgbClr val="FF0000"/>
                </a:solidFill>
                <a:cs typeface="+mn-cs"/>
              </a:rPr>
              <a:t>If this is a proposed revision, cite the original document.</a:t>
            </a:r>
            <a:r>
              <a:rPr lang="en-US" sz="1600" dirty="0">
                <a:solidFill>
                  <a:schemeClr val="tx2"/>
                </a:solidFill>
                <a:cs typeface="+mn-cs"/>
              </a:rPr>
              <a:t>]</a:t>
            </a:r>
          </a:p>
          <a:p>
            <a:pPr eaLnBrk="0" hangingPunct="0">
              <a:spcBef>
                <a:spcPts val="100"/>
              </a:spcBef>
              <a:spcAft>
                <a:spcPts val="100"/>
              </a:spcAft>
              <a:defRPr/>
            </a:pPr>
            <a:r>
              <a:rPr lang="en-US" dirty="0">
                <a:solidFill>
                  <a:schemeClr val="accent2"/>
                </a:solidFill>
                <a:cs typeface="+mn-cs"/>
              </a:rPr>
              <a:t>[If this is a response to a Call for Contributions, cite the name and date of the Call for Contributions to which this document responds, as well as the relevant item number in the Call for Contributions.]</a:t>
            </a:r>
          </a:p>
          <a:p>
            <a:pPr eaLnBrk="0" hangingPunct="0">
              <a:defRPr/>
            </a:pPr>
            <a:r>
              <a:rPr lang="en-US" dirty="0">
                <a:solidFill>
                  <a:schemeClr val="accent2"/>
                </a:solidFill>
                <a:cs typeface="+mn-cs"/>
              </a:rPr>
              <a:t>[Note: Contributions that are not responsive to this section of the template, and contributions which do</a:t>
            </a:r>
          </a:p>
          <a:p>
            <a:pPr eaLnBrk="0" hangingPunct="0">
              <a:defRPr/>
            </a:pPr>
            <a:r>
              <a:rPr lang="en-US" dirty="0">
                <a:solidFill>
                  <a:schemeClr val="accent2"/>
                </a:solidFill>
                <a:cs typeface="+mn-cs"/>
              </a:rPr>
              <a:t>not address the topic under which they are submitted, may be refused or consigned to the “General Contributions” area.]	</a:t>
            </a:r>
            <a:endParaRPr lang="en-US" dirty="0">
              <a:solidFill>
                <a:schemeClr val="tx2"/>
              </a:solidFill>
              <a:cs typeface="+mn-cs"/>
            </a:endParaRPr>
          </a:p>
          <a:p>
            <a:pPr eaLnBrk="0" hangingPunct="0">
              <a:spcBef>
                <a:spcPts val="600"/>
              </a:spcBef>
              <a:spcAft>
                <a:spcPts val="600"/>
              </a:spcAft>
              <a:defRPr/>
            </a:pPr>
            <a:r>
              <a:rPr lang="en-US" sz="1600" b="1" dirty="0">
                <a:solidFill>
                  <a:schemeClr val="tx2"/>
                </a:solidFill>
                <a:cs typeface="+mn-cs"/>
              </a:rPr>
              <a:t>Abstract:</a:t>
            </a:r>
            <a:r>
              <a:rPr lang="en-US" sz="1600" dirty="0">
                <a:solidFill>
                  <a:schemeClr val="tx2"/>
                </a:solidFill>
                <a:cs typeface="+mn-cs"/>
              </a:rPr>
              <a:t>	[</a:t>
            </a:r>
            <a:r>
              <a:rPr lang="en-US" sz="1600" dirty="0">
                <a:solidFill>
                  <a:srgbClr val="FF0000"/>
                </a:solidFill>
                <a:cs typeface="+mn-cs"/>
              </a:rPr>
              <a:t>Overview of the 802.15 PTC Group </a:t>
            </a:r>
            <a:r>
              <a:rPr lang="en-US" sz="1600" dirty="0">
                <a:solidFill>
                  <a:srgbClr val="FF0000"/>
                </a:solidFill>
                <a:cs typeface="+mn-cs"/>
              </a:rPr>
              <a:t>for </a:t>
            </a:r>
            <a:r>
              <a:rPr lang="en-US" sz="1600" dirty="0">
                <a:solidFill>
                  <a:srgbClr val="FF0000"/>
                </a:solidFill>
                <a:cs typeface="+mn-cs"/>
              </a:rPr>
              <a:t>presentation </a:t>
            </a:r>
            <a:r>
              <a:rPr lang="en-US" sz="1600" dirty="0">
                <a:solidFill>
                  <a:srgbClr val="FF0000"/>
                </a:solidFill>
                <a:cs typeface="+mn-cs"/>
              </a:rPr>
              <a:t>at PTC World Congress.</a:t>
            </a:r>
            <a:r>
              <a:rPr lang="en-US" sz="1600" dirty="0">
                <a:solidFill>
                  <a:schemeClr val="tx2"/>
                </a:solidFill>
                <a:cs typeface="+mn-cs"/>
              </a:rPr>
              <a:t>]</a:t>
            </a:r>
            <a:endParaRPr lang="en-US" sz="1600" dirty="0">
              <a:solidFill>
                <a:schemeClr val="tx2"/>
              </a:solidFill>
              <a:cs typeface="+mn-cs"/>
            </a:endParaRPr>
          </a:p>
          <a:p>
            <a:pPr eaLnBrk="0" hangingPunct="0">
              <a:spcBef>
                <a:spcPts val="600"/>
              </a:spcBef>
              <a:spcAft>
                <a:spcPts val="600"/>
              </a:spcAft>
              <a:defRPr/>
            </a:pPr>
            <a:r>
              <a:rPr lang="en-US" sz="1600" b="1" dirty="0">
                <a:solidFill>
                  <a:schemeClr val="tx2"/>
                </a:solidFill>
                <a:cs typeface="+mn-cs"/>
              </a:rPr>
              <a:t>Purpose:</a:t>
            </a:r>
            <a:r>
              <a:rPr lang="en-US" sz="1600" dirty="0">
                <a:solidFill>
                  <a:schemeClr val="tx2"/>
                </a:solidFill>
                <a:cs typeface="+mn-cs"/>
              </a:rPr>
              <a:t>	[</a:t>
            </a:r>
            <a:r>
              <a:rPr lang="en-US" sz="1600" dirty="0">
                <a:solidFill>
                  <a:srgbClr val="FF0000"/>
                </a:solidFill>
                <a:cs typeface="+mn-cs"/>
              </a:rPr>
              <a:t>Intention of this document is to inform </a:t>
            </a:r>
            <a:r>
              <a:rPr lang="en-US" sz="1600" dirty="0">
                <a:solidFill>
                  <a:srgbClr val="FF0000"/>
                </a:solidFill>
                <a:cs typeface="+mn-cs"/>
              </a:rPr>
              <a:t>participants at PTC World Congress about the IEEE </a:t>
            </a:r>
            <a:r>
              <a:rPr lang="en-US" sz="1600" dirty="0">
                <a:solidFill>
                  <a:srgbClr val="FF0000"/>
                </a:solidFill>
                <a:cs typeface="+mn-cs"/>
              </a:rPr>
              <a:t>PTC </a:t>
            </a:r>
            <a:r>
              <a:rPr lang="en-US" sz="1600" dirty="0">
                <a:solidFill>
                  <a:srgbClr val="FF0000"/>
                </a:solidFill>
                <a:cs typeface="+mn-cs"/>
              </a:rPr>
              <a:t>activities and to solicit participation</a:t>
            </a:r>
            <a:r>
              <a:rPr lang="en-US" sz="1600" dirty="0">
                <a:solidFill>
                  <a:schemeClr val="tx2"/>
                </a:solidFill>
                <a:cs typeface="+mn-cs"/>
              </a:rPr>
              <a:t>.]</a:t>
            </a:r>
            <a:endParaRPr lang="en-US" sz="1600" dirty="0">
              <a:solidFill>
                <a:schemeClr val="tx2"/>
              </a:solidFill>
              <a:cs typeface="+mn-cs"/>
            </a:endParaRPr>
          </a:p>
          <a:p>
            <a:pPr eaLnBrk="0" hangingPunct="0">
              <a:defRPr/>
            </a:pPr>
            <a:r>
              <a:rPr lang="en-US" sz="1600" b="1" dirty="0">
                <a:solidFill>
                  <a:schemeClr val="tx2"/>
                </a:solidFill>
                <a:cs typeface="+mn-cs"/>
              </a:rPr>
              <a:t>Notice:</a:t>
            </a:r>
            <a:r>
              <a:rPr lang="en-US" sz="1600" dirty="0">
                <a:solidFill>
                  <a:schemeClr val="tx2"/>
                </a:solidFill>
                <a:cs typeface="+mn-cs"/>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600" b="1" dirty="0">
                <a:solidFill>
                  <a:schemeClr val="tx2"/>
                </a:solidFill>
                <a:cs typeface="+mn-cs"/>
              </a:rPr>
              <a:t>Release:</a:t>
            </a:r>
            <a:r>
              <a:rPr lang="en-US" sz="1600" dirty="0">
                <a:solidFill>
                  <a:schemeClr val="tx2"/>
                </a:solidFill>
                <a:cs typeface="+mn-cs"/>
              </a:rPr>
              <a:t>	The contributor acknowledges and accepts that this contribution becomes the property of IEEE and may be made publicly available by P802.15.	</a:t>
            </a:r>
          </a:p>
        </p:txBody>
      </p:sp>
      <p:sp>
        <p:nvSpPr>
          <p:cNvPr id="2" name="Date Placeholder 1"/>
          <p:cNvSpPr>
            <a:spLocks noGrp="1"/>
          </p:cNvSpPr>
          <p:nvPr>
            <p:ph type="dt" sz="quarter" idx="10"/>
          </p:nvPr>
        </p:nvSpPr>
        <p:spPr/>
        <p:txBody>
          <a:bodyPr/>
          <a:lstStyle/>
          <a:p>
            <a:pPr>
              <a:defRPr/>
            </a:pPr>
            <a:r>
              <a:rPr lang="en-US"/>
              <a:t>March 2012</a:t>
            </a:r>
            <a:endParaRPr lang="en-US" dirty="0"/>
          </a:p>
        </p:txBody>
      </p:sp>
      <p:sp>
        <p:nvSpPr>
          <p:cNvPr id="3" name="Footer Placeholder 2"/>
          <p:cNvSpPr>
            <a:spLocks noGrp="1"/>
          </p:cNvSpPr>
          <p:nvPr>
            <p:ph type="ftr" sz="quarter" idx="11"/>
          </p:nvPr>
        </p:nvSpPr>
        <p:spPr/>
        <p:txBody>
          <a:bodyPr/>
          <a:lstStyle/>
          <a:p>
            <a:pPr>
              <a:defRPr/>
            </a:pPr>
            <a:r>
              <a:rPr lang="en-US"/>
              <a:t>Jon Adams, Lilee Systems</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mtClean="0"/>
              <a:t>IEEE 802.15.4 Basic Architecture</a:t>
            </a:r>
          </a:p>
        </p:txBody>
      </p:sp>
      <p:sp>
        <p:nvSpPr>
          <p:cNvPr id="3" name="Content Placeholder 2"/>
          <p:cNvSpPr>
            <a:spLocks noGrp="1"/>
          </p:cNvSpPr>
          <p:nvPr>
            <p:ph sz="half" idx="1"/>
          </p:nvPr>
        </p:nvSpPr>
        <p:spPr>
          <a:xfrm>
            <a:off x="685800" y="1676400"/>
            <a:ext cx="4576763" cy="4419600"/>
          </a:xfrm>
        </p:spPr>
        <p:txBody>
          <a:bodyPr>
            <a:normAutofit fontScale="62500" lnSpcReduction="20000"/>
          </a:bodyPr>
          <a:lstStyle/>
          <a:p>
            <a:pPr eaLnBrk="1" hangingPunct="1">
              <a:defRPr/>
            </a:pPr>
            <a:r>
              <a:rPr lang="en-US" dirty="0" smtClean="0"/>
              <a:t>Unique </a:t>
            </a:r>
            <a:r>
              <a:rPr lang="en-US" dirty="0"/>
              <a:t>64-bit extended </a:t>
            </a:r>
            <a:r>
              <a:rPr lang="en-US" dirty="0" smtClean="0"/>
              <a:t>IEEE address </a:t>
            </a:r>
            <a:r>
              <a:rPr lang="en-US" dirty="0"/>
              <a:t>or allocated 16-bit short </a:t>
            </a:r>
            <a:r>
              <a:rPr lang="en-US" dirty="0" smtClean="0"/>
              <a:t>address</a:t>
            </a:r>
          </a:p>
          <a:p>
            <a:pPr eaLnBrk="1" hangingPunct="1">
              <a:defRPr/>
            </a:pPr>
            <a:endParaRPr lang="en-US" dirty="0"/>
          </a:p>
          <a:p>
            <a:pPr eaLnBrk="1" hangingPunct="1">
              <a:defRPr/>
            </a:pPr>
            <a:r>
              <a:rPr lang="en-US" dirty="0" smtClean="0"/>
              <a:t>Deterministic time slotting or CSMA-CA</a:t>
            </a:r>
            <a:endParaRPr lang="en-US" dirty="0"/>
          </a:p>
          <a:p>
            <a:pPr eaLnBrk="1" hangingPunct="1">
              <a:defRPr/>
            </a:pPr>
            <a:endParaRPr lang="en-US" dirty="0" smtClean="0"/>
          </a:p>
          <a:p>
            <a:pPr eaLnBrk="1" hangingPunct="1">
              <a:defRPr/>
            </a:pPr>
            <a:r>
              <a:rPr lang="en-US" dirty="0" smtClean="0"/>
              <a:t>High reliability and robustness</a:t>
            </a:r>
            <a:endParaRPr lang="en-US" dirty="0"/>
          </a:p>
          <a:p>
            <a:pPr eaLnBrk="1" hangingPunct="1">
              <a:defRPr/>
            </a:pPr>
            <a:endParaRPr lang="en-US" dirty="0" smtClean="0"/>
          </a:p>
          <a:p>
            <a:pPr eaLnBrk="1" hangingPunct="1">
              <a:defRPr/>
            </a:pPr>
            <a:r>
              <a:rPr lang="en-US" dirty="0" smtClean="0"/>
              <a:t>Selection of bandwidths, data rates, modulation methods, coding, error correction or detection</a:t>
            </a:r>
          </a:p>
          <a:p>
            <a:pPr eaLnBrk="1" hangingPunct="1">
              <a:defRPr/>
            </a:pPr>
            <a:endParaRPr lang="en-US" dirty="0" smtClean="0"/>
          </a:p>
          <a:p>
            <a:pPr eaLnBrk="1" hangingPunct="1">
              <a:defRPr/>
            </a:pPr>
            <a:r>
              <a:rPr lang="en-US" dirty="0" smtClean="0"/>
              <a:t>Very power-efficient</a:t>
            </a:r>
          </a:p>
          <a:p>
            <a:pPr eaLnBrk="1" hangingPunct="1">
              <a:defRPr/>
            </a:pPr>
            <a:endParaRPr lang="en-US" dirty="0" smtClean="0"/>
          </a:p>
          <a:p>
            <a:pPr eaLnBrk="1" hangingPunct="1">
              <a:defRPr/>
            </a:pPr>
            <a:r>
              <a:rPr lang="en-US" dirty="0" smtClean="0"/>
              <a:t>Ability for precision ranging and location</a:t>
            </a:r>
          </a:p>
          <a:p>
            <a:pPr eaLnBrk="1" hangingPunct="1">
              <a:defRPr/>
            </a:pPr>
            <a:endParaRPr lang="en-US" dirty="0" smtClean="0"/>
          </a:p>
          <a:p>
            <a:pPr eaLnBrk="1" hangingPunct="1">
              <a:defRPr/>
            </a:pPr>
            <a:r>
              <a:rPr lang="en-US" dirty="0" smtClean="0"/>
              <a:t>Designed for interoperability</a:t>
            </a:r>
          </a:p>
        </p:txBody>
      </p:sp>
      <p:pic>
        <p:nvPicPr>
          <p:cNvPr id="27651" name="Picture 3"/>
          <p:cNvPicPr>
            <a:picLocks noGrp="1" noChangeAspect="1" noChangeArrowheads="1"/>
          </p:cNvPicPr>
          <p:nvPr>
            <p:ph sz="half" idx="2"/>
          </p:nvPr>
        </p:nvPicPr>
        <p:blipFill>
          <a:blip r:embed="rId2"/>
          <a:srcRect/>
          <a:stretch>
            <a:fillRect/>
          </a:stretch>
        </p:blipFill>
        <p:spPr>
          <a:xfrm>
            <a:off x="5932488" y="1905000"/>
            <a:ext cx="1687512" cy="1751013"/>
          </a:xfrm>
        </p:spPr>
      </p:pic>
      <p:pic>
        <p:nvPicPr>
          <p:cNvPr id="27652" name="Picture 4"/>
          <p:cNvPicPr>
            <a:picLocks noChangeAspect="1" noChangeArrowheads="1"/>
          </p:cNvPicPr>
          <p:nvPr/>
        </p:nvPicPr>
        <p:blipFill>
          <a:blip r:embed="rId3"/>
          <a:srcRect/>
          <a:stretch>
            <a:fillRect/>
          </a:stretch>
        </p:blipFill>
        <p:spPr bwMode="auto">
          <a:xfrm>
            <a:off x="5638800" y="3886200"/>
            <a:ext cx="2206625" cy="1211263"/>
          </a:xfrm>
          <a:prstGeom prst="rect">
            <a:avLst/>
          </a:prstGeom>
          <a:noFill/>
          <a:ln w="9525">
            <a:noFill/>
            <a:miter lim="800000"/>
            <a:headEnd/>
            <a:tailEnd/>
          </a:ln>
        </p:spPr>
      </p:pic>
      <p:pic>
        <p:nvPicPr>
          <p:cNvPr id="27653" name="Picture 2"/>
          <p:cNvPicPr>
            <a:picLocks noChangeAspect="1" noChangeArrowheads="1"/>
          </p:cNvPicPr>
          <p:nvPr/>
        </p:nvPicPr>
        <p:blipFill>
          <a:blip r:embed="rId4"/>
          <a:srcRect/>
          <a:stretch>
            <a:fillRect/>
          </a:stretch>
        </p:blipFill>
        <p:spPr bwMode="auto">
          <a:xfrm>
            <a:off x="4876800" y="5337175"/>
            <a:ext cx="3810000" cy="987425"/>
          </a:xfrm>
          <a:prstGeom prst="rect">
            <a:avLst/>
          </a:prstGeom>
          <a:noFill/>
          <a:ln w="9525">
            <a:noFill/>
            <a:miter lim="800000"/>
            <a:headEnd/>
            <a:tailEnd/>
          </a:ln>
        </p:spPr>
      </p:pic>
      <p:sp>
        <p:nvSpPr>
          <p:cNvPr id="27654" name="TextBox 8"/>
          <p:cNvSpPr txBox="1">
            <a:spLocks noChangeArrowheads="1"/>
          </p:cNvSpPr>
          <p:nvPr/>
        </p:nvSpPr>
        <p:spPr bwMode="auto">
          <a:xfrm>
            <a:off x="7921625" y="2362200"/>
            <a:ext cx="841375" cy="461963"/>
          </a:xfrm>
          <a:prstGeom prst="rect">
            <a:avLst/>
          </a:prstGeom>
          <a:solidFill>
            <a:srgbClr val="FFC000"/>
          </a:solidFill>
          <a:ln w="9525">
            <a:noFill/>
            <a:miter lim="800000"/>
            <a:headEnd/>
            <a:tailEnd/>
          </a:ln>
        </p:spPr>
        <p:txBody>
          <a:bodyPr>
            <a:spAutoFit/>
          </a:bodyPr>
          <a:lstStyle/>
          <a:p>
            <a:pPr algn="ctr"/>
            <a:r>
              <a:rPr lang="en-US"/>
              <a:t>Layered Structure</a:t>
            </a:r>
          </a:p>
        </p:txBody>
      </p:sp>
      <p:sp>
        <p:nvSpPr>
          <p:cNvPr id="27655" name="TextBox 12"/>
          <p:cNvSpPr txBox="1">
            <a:spLocks noChangeArrowheads="1"/>
          </p:cNvSpPr>
          <p:nvPr/>
        </p:nvSpPr>
        <p:spPr bwMode="auto">
          <a:xfrm>
            <a:off x="7921625" y="4186238"/>
            <a:ext cx="841375" cy="461962"/>
          </a:xfrm>
          <a:prstGeom prst="rect">
            <a:avLst/>
          </a:prstGeom>
          <a:solidFill>
            <a:srgbClr val="FFC000"/>
          </a:solidFill>
          <a:ln w="9525">
            <a:noFill/>
            <a:miter lim="800000"/>
            <a:headEnd/>
            <a:tailEnd/>
          </a:ln>
        </p:spPr>
        <p:txBody>
          <a:bodyPr>
            <a:spAutoFit/>
          </a:bodyPr>
          <a:lstStyle/>
          <a:p>
            <a:pPr algn="ctr"/>
            <a:r>
              <a:rPr lang="en-US"/>
              <a:t>Service Primitives</a:t>
            </a:r>
          </a:p>
        </p:txBody>
      </p:sp>
      <p:sp>
        <p:nvSpPr>
          <p:cNvPr id="27656" name="TextBox 13"/>
          <p:cNvSpPr txBox="1">
            <a:spLocks noChangeArrowheads="1"/>
          </p:cNvSpPr>
          <p:nvPr/>
        </p:nvSpPr>
        <p:spPr bwMode="auto">
          <a:xfrm>
            <a:off x="4843463" y="5407025"/>
            <a:ext cx="839787" cy="461963"/>
          </a:xfrm>
          <a:prstGeom prst="rect">
            <a:avLst/>
          </a:prstGeom>
          <a:solidFill>
            <a:srgbClr val="FFC000"/>
          </a:solidFill>
          <a:ln w="9525">
            <a:noFill/>
            <a:miter lim="800000"/>
            <a:headEnd/>
            <a:tailEnd/>
          </a:ln>
        </p:spPr>
        <p:txBody>
          <a:bodyPr>
            <a:spAutoFit/>
          </a:bodyPr>
          <a:lstStyle/>
          <a:p>
            <a:pPr algn="ctr"/>
            <a:r>
              <a:rPr lang="en-US"/>
              <a:t>Frame Structure</a:t>
            </a:r>
          </a:p>
        </p:txBody>
      </p:sp>
      <p:sp>
        <p:nvSpPr>
          <p:cNvPr id="12" name="Date Placeholder 11"/>
          <p:cNvSpPr>
            <a:spLocks noGrp="1"/>
          </p:cNvSpPr>
          <p:nvPr>
            <p:ph type="dt" sz="quarter" idx="10"/>
          </p:nvPr>
        </p:nvSpPr>
        <p:spPr/>
        <p:txBody>
          <a:bodyPr/>
          <a:lstStyle/>
          <a:p>
            <a:pPr>
              <a:defRPr/>
            </a:pPr>
            <a:r>
              <a:rPr lang="en-US"/>
              <a:t>March 2012</a:t>
            </a:r>
            <a:endParaRPr lang="en-US"/>
          </a:p>
        </p:txBody>
      </p:sp>
      <p:sp>
        <p:nvSpPr>
          <p:cNvPr id="15" name="Footer Placeholder 14"/>
          <p:cNvSpPr>
            <a:spLocks noGrp="1"/>
          </p:cNvSpPr>
          <p:nvPr>
            <p:ph type="ftr" sz="quarter" idx="11"/>
          </p:nvPr>
        </p:nvSpPr>
        <p:spPr/>
        <p:txBody>
          <a:bodyPr/>
          <a:lstStyle/>
          <a:p>
            <a:pPr>
              <a:defRPr/>
            </a:pPr>
            <a:r>
              <a:rPr lang="en-US"/>
              <a:t>Jon Adams, Lilee Systems</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mtClean="0"/>
              <a:t>Basic Network Primitives</a:t>
            </a:r>
          </a:p>
        </p:txBody>
      </p:sp>
      <p:pic>
        <p:nvPicPr>
          <p:cNvPr id="28674" name="Picture 2"/>
          <p:cNvPicPr>
            <a:picLocks noChangeAspect="1" noChangeArrowheads="1"/>
          </p:cNvPicPr>
          <p:nvPr/>
        </p:nvPicPr>
        <p:blipFill>
          <a:blip r:embed="rId2"/>
          <a:srcRect/>
          <a:stretch>
            <a:fillRect/>
          </a:stretch>
        </p:blipFill>
        <p:spPr bwMode="auto">
          <a:xfrm>
            <a:off x="3429000" y="2819400"/>
            <a:ext cx="5248275" cy="3390900"/>
          </a:xfrm>
          <a:prstGeom prst="rect">
            <a:avLst/>
          </a:prstGeom>
          <a:noFill/>
          <a:ln w="9525">
            <a:noFill/>
            <a:miter lim="800000"/>
            <a:headEnd/>
            <a:tailEnd/>
          </a:ln>
        </p:spPr>
      </p:pic>
      <p:pic>
        <p:nvPicPr>
          <p:cNvPr id="28675" name="Picture 2"/>
          <p:cNvPicPr>
            <a:picLocks noChangeAspect="1" noChangeArrowheads="1"/>
          </p:cNvPicPr>
          <p:nvPr/>
        </p:nvPicPr>
        <p:blipFill>
          <a:blip r:embed="rId3"/>
          <a:srcRect/>
          <a:stretch>
            <a:fillRect/>
          </a:stretch>
        </p:blipFill>
        <p:spPr bwMode="auto">
          <a:xfrm>
            <a:off x="381000" y="1828800"/>
            <a:ext cx="3810000" cy="2005013"/>
          </a:xfrm>
          <a:prstGeom prst="rect">
            <a:avLst/>
          </a:prstGeom>
          <a:noFill/>
          <a:ln w="9525">
            <a:noFill/>
            <a:miter lim="800000"/>
            <a:headEnd/>
            <a:tailEnd/>
          </a:ln>
        </p:spPr>
      </p:pic>
      <p:sp>
        <p:nvSpPr>
          <p:cNvPr id="7" name="Date Placeholder 6"/>
          <p:cNvSpPr>
            <a:spLocks noGrp="1"/>
          </p:cNvSpPr>
          <p:nvPr>
            <p:ph type="dt" sz="quarter" idx="10"/>
          </p:nvPr>
        </p:nvSpPr>
        <p:spPr/>
        <p:txBody>
          <a:bodyPr/>
          <a:lstStyle/>
          <a:p>
            <a:pPr>
              <a:defRPr/>
            </a:pPr>
            <a:r>
              <a:rPr lang="en-US"/>
              <a:t>March 2012</a:t>
            </a:r>
            <a:endParaRPr lang="en-US"/>
          </a:p>
        </p:txBody>
      </p:sp>
      <p:sp>
        <p:nvSpPr>
          <p:cNvPr id="8" name="Footer Placeholder 7"/>
          <p:cNvSpPr>
            <a:spLocks noGrp="1"/>
          </p:cNvSpPr>
          <p:nvPr>
            <p:ph type="ftr" sz="quarter" idx="11"/>
          </p:nvPr>
        </p:nvSpPr>
        <p:spPr/>
        <p:txBody>
          <a:bodyPr/>
          <a:lstStyle/>
          <a:p>
            <a:pPr>
              <a:defRPr/>
            </a:pPr>
            <a:r>
              <a:rPr lang="en-US"/>
              <a:t>Jon Adams, Lilee Systems</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mtClean="0"/>
              <a:t>Substantive and Growing Participation</a:t>
            </a:r>
          </a:p>
        </p:txBody>
      </p:sp>
      <p:sp>
        <p:nvSpPr>
          <p:cNvPr id="3" name="Content Placeholder 2"/>
          <p:cNvSpPr>
            <a:spLocks noGrp="1"/>
          </p:cNvSpPr>
          <p:nvPr>
            <p:ph sz="half" idx="1"/>
          </p:nvPr>
        </p:nvSpPr>
        <p:spPr>
          <a:xfrm>
            <a:off x="685800" y="1905000"/>
            <a:ext cx="3810000" cy="4572000"/>
          </a:xfrm>
        </p:spPr>
        <p:txBody>
          <a:bodyPr>
            <a:normAutofit fontScale="40000" lnSpcReduction="20000"/>
          </a:bodyPr>
          <a:lstStyle/>
          <a:p>
            <a:pPr eaLnBrk="1" hangingPunct="1">
              <a:defRPr/>
            </a:pPr>
            <a:r>
              <a:rPr lang="en-US" dirty="0" smtClean="0"/>
              <a:t>Siemens</a:t>
            </a:r>
          </a:p>
          <a:p>
            <a:pPr eaLnBrk="1" hangingPunct="1">
              <a:defRPr/>
            </a:pPr>
            <a:r>
              <a:rPr lang="en-US" dirty="0" smtClean="0"/>
              <a:t>US DOT</a:t>
            </a:r>
          </a:p>
          <a:p>
            <a:pPr eaLnBrk="1" hangingPunct="1">
              <a:defRPr/>
            </a:pPr>
            <a:r>
              <a:rPr lang="en-US" dirty="0" smtClean="0"/>
              <a:t>Sunrise Micro</a:t>
            </a:r>
          </a:p>
          <a:p>
            <a:pPr eaLnBrk="1" hangingPunct="1">
              <a:defRPr/>
            </a:pPr>
            <a:r>
              <a:rPr lang="en-US" dirty="0" smtClean="0"/>
              <a:t>US DOT FTA</a:t>
            </a:r>
          </a:p>
          <a:p>
            <a:pPr eaLnBrk="1" hangingPunct="1">
              <a:defRPr/>
            </a:pPr>
            <a:r>
              <a:rPr lang="en-US" dirty="0" smtClean="0"/>
              <a:t>Samsung Information Systems America</a:t>
            </a:r>
          </a:p>
          <a:p>
            <a:pPr eaLnBrk="1" hangingPunct="1">
              <a:defRPr/>
            </a:pPr>
            <a:r>
              <a:rPr lang="en-US" dirty="0" smtClean="0"/>
              <a:t>The Ohio State University</a:t>
            </a:r>
          </a:p>
          <a:p>
            <a:pPr eaLnBrk="1" hangingPunct="1">
              <a:defRPr/>
            </a:pPr>
            <a:r>
              <a:rPr lang="en-US" dirty="0" smtClean="0"/>
              <a:t>Electronics and Telecommunications Research Institute (Korea)</a:t>
            </a:r>
          </a:p>
          <a:p>
            <a:pPr eaLnBrk="1" hangingPunct="1">
              <a:defRPr/>
            </a:pPr>
            <a:r>
              <a:rPr lang="en-US" dirty="0" smtClean="0"/>
              <a:t>US DOT Volpe</a:t>
            </a:r>
          </a:p>
          <a:p>
            <a:pPr eaLnBrk="1" hangingPunct="1">
              <a:defRPr/>
            </a:pPr>
            <a:r>
              <a:rPr lang="en-US" dirty="0" err="1" smtClean="0"/>
              <a:t>Safetran</a:t>
            </a:r>
            <a:r>
              <a:rPr lang="en-US" dirty="0" smtClean="0"/>
              <a:t> (Invensys Rail)</a:t>
            </a:r>
          </a:p>
          <a:p>
            <a:pPr eaLnBrk="1" hangingPunct="1">
              <a:defRPr/>
            </a:pPr>
            <a:r>
              <a:rPr lang="en-US" dirty="0" smtClean="0"/>
              <a:t>Union Pacific RR</a:t>
            </a:r>
          </a:p>
          <a:p>
            <a:pPr eaLnBrk="1" hangingPunct="1">
              <a:defRPr/>
            </a:pPr>
            <a:r>
              <a:rPr lang="en-US" dirty="0" smtClean="0"/>
              <a:t>LG Electronics</a:t>
            </a:r>
          </a:p>
          <a:p>
            <a:pPr eaLnBrk="1" hangingPunct="1">
              <a:defRPr/>
            </a:pPr>
            <a:r>
              <a:rPr lang="en-US" dirty="0" err="1" smtClean="0"/>
              <a:t>Notor</a:t>
            </a:r>
            <a:r>
              <a:rPr lang="en-US" dirty="0" smtClean="0"/>
              <a:t> Research</a:t>
            </a:r>
          </a:p>
          <a:p>
            <a:pPr eaLnBrk="1" hangingPunct="1">
              <a:defRPr/>
            </a:pPr>
            <a:r>
              <a:rPr lang="en-US" dirty="0" err="1" smtClean="0"/>
              <a:t>CalAmp</a:t>
            </a:r>
            <a:endParaRPr lang="en-US" dirty="0" smtClean="0"/>
          </a:p>
          <a:p>
            <a:pPr eaLnBrk="1" hangingPunct="1">
              <a:defRPr/>
            </a:pPr>
            <a:r>
              <a:rPr lang="en-US" dirty="0" smtClean="0"/>
              <a:t>Rail Safety Consulting</a:t>
            </a:r>
          </a:p>
          <a:p>
            <a:pPr eaLnBrk="1" hangingPunct="1">
              <a:defRPr/>
            </a:pPr>
            <a:r>
              <a:rPr lang="en-US" dirty="0" smtClean="0"/>
              <a:t>Institute for </a:t>
            </a:r>
            <a:r>
              <a:rPr lang="en-US" dirty="0" err="1" smtClean="0"/>
              <a:t>Infocomm</a:t>
            </a:r>
            <a:r>
              <a:rPr lang="en-US" dirty="0" smtClean="0"/>
              <a:t> Research</a:t>
            </a:r>
          </a:p>
          <a:p>
            <a:pPr eaLnBrk="1" hangingPunct="1">
              <a:defRPr/>
            </a:pPr>
            <a:r>
              <a:rPr lang="en-US" dirty="0" smtClean="0"/>
              <a:t>National Taiwan University</a:t>
            </a:r>
          </a:p>
          <a:p>
            <a:pPr eaLnBrk="1" hangingPunct="1">
              <a:defRPr/>
            </a:pPr>
            <a:r>
              <a:rPr lang="en-US" dirty="0" smtClean="0"/>
              <a:t>Qualcomm</a:t>
            </a:r>
          </a:p>
          <a:p>
            <a:pPr eaLnBrk="1" hangingPunct="1">
              <a:defRPr/>
            </a:pPr>
            <a:r>
              <a:rPr lang="en-US" dirty="0" err="1" smtClean="0"/>
              <a:t>Freescale</a:t>
            </a:r>
            <a:endParaRPr lang="en-US" dirty="0" smtClean="0"/>
          </a:p>
          <a:p>
            <a:pPr eaLnBrk="1" hangingPunct="1">
              <a:defRPr/>
            </a:pPr>
            <a:r>
              <a:rPr lang="en-US" dirty="0" smtClean="0"/>
              <a:t>Kyocera</a:t>
            </a:r>
          </a:p>
          <a:p>
            <a:pPr eaLnBrk="1" hangingPunct="1">
              <a:defRPr/>
            </a:pPr>
            <a:r>
              <a:rPr lang="en-US" dirty="0" err="1" smtClean="0"/>
              <a:t>Interdigital</a:t>
            </a:r>
            <a:endParaRPr lang="en-US" dirty="0" smtClean="0"/>
          </a:p>
          <a:p>
            <a:pPr eaLnBrk="1" hangingPunct="1">
              <a:defRPr/>
            </a:pPr>
            <a:r>
              <a:rPr lang="en-US" dirty="0" err="1" smtClean="0"/>
              <a:t>Tensorcom</a:t>
            </a:r>
            <a:endParaRPr lang="en-US" dirty="0" smtClean="0"/>
          </a:p>
          <a:p>
            <a:pPr eaLnBrk="1" hangingPunct="1">
              <a:defRPr/>
            </a:pPr>
            <a:r>
              <a:rPr lang="en-US" dirty="0" smtClean="0"/>
              <a:t>Analog Devices</a:t>
            </a:r>
          </a:p>
          <a:p>
            <a:pPr eaLnBrk="1" hangingPunct="1">
              <a:defRPr/>
            </a:pPr>
            <a:r>
              <a:rPr lang="en-US" dirty="0" smtClean="0"/>
              <a:t>CSX</a:t>
            </a:r>
          </a:p>
          <a:p>
            <a:pPr eaLnBrk="1" hangingPunct="1">
              <a:defRPr/>
            </a:pPr>
            <a:r>
              <a:rPr lang="en-US" dirty="0" smtClean="0"/>
              <a:t>National Technical Systems</a:t>
            </a:r>
          </a:p>
          <a:p>
            <a:pPr eaLnBrk="1" hangingPunct="1">
              <a:defRPr/>
            </a:pPr>
            <a:r>
              <a:rPr lang="en-US" dirty="0" smtClean="0"/>
              <a:t>Parsons Brinckerhoff</a:t>
            </a:r>
          </a:p>
        </p:txBody>
      </p:sp>
      <p:sp>
        <p:nvSpPr>
          <p:cNvPr id="7" name="Content Placeholder 6"/>
          <p:cNvSpPr>
            <a:spLocks noGrp="1"/>
          </p:cNvSpPr>
          <p:nvPr>
            <p:ph sz="half" idx="2"/>
          </p:nvPr>
        </p:nvSpPr>
        <p:spPr>
          <a:xfrm>
            <a:off x="4648200" y="1905000"/>
            <a:ext cx="3810000" cy="4572000"/>
          </a:xfrm>
        </p:spPr>
        <p:txBody>
          <a:bodyPr>
            <a:normAutofit/>
          </a:bodyPr>
          <a:lstStyle/>
          <a:p>
            <a:pPr eaLnBrk="1" hangingPunct="1">
              <a:lnSpc>
                <a:spcPct val="80000"/>
              </a:lnSpc>
            </a:pPr>
            <a:r>
              <a:rPr lang="en-US" sz="1100" smtClean="0"/>
              <a:t>Bombardier Transportation</a:t>
            </a:r>
          </a:p>
          <a:p>
            <a:pPr eaLnBrk="1" hangingPunct="1">
              <a:lnSpc>
                <a:spcPct val="80000"/>
              </a:lnSpc>
            </a:pPr>
            <a:r>
              <a:rPr lang="en-US" sz="1100" smtClean="0"/>
              <a:t>Rohde and Schwarz</a:t>
            </a:r>
          </a:p>
          <a:p>
            <a:pPr eaLnBrk="1" hangingPunct="1">
              <a:lnSpc>
                <a:spcPct val="80000"/>
              </a:lnSpc>
            </a:pPr>
            <a:r>
              <a:rPr lang="en-US" sz="1100" smtClean="0"/>
              <a:t>Korea Railroad Research Institute</a:t>
            </a:r>
          </a:p>
          <a:p>
            <a:pPr eaLnBrk="1" hangingPunct="1">
              <a:lnSpc>
                <a:spcPct val="80000"/>
              </a:lnSpc>
            </a:pPr>
            <a:r>
              <a:rPr lang="en-US" sz="1100" smtClean="0"/>
              <a:t>Lilee Systems</a:t>
            </a:r>
          </a:p>
          <a:p>
            <a:pPr eaLnBrk="1" hangingPunct="1">
              <a:lnSpc>
                <a:spcPct val="80000"/>
              </a:lnSpc>
            </a:pPr>
            <a:r>
              <a:rPr lang="en-US" sz="1100" smtClean="0"/>
              <a:t>The Boeing Company</a:t>
            </a:r>
          </a:p>
          <a:p>
            <a:pPr eaLnBrk="1" hangingPunct="1">
              <a:lnSpc>
                <a:spcPct val="80000"/>
              </a:lnSpc>
            </a:pPr>
            <a:r>
              <a:rPr lang="en-US" sz="1100" smtClean="0"/>
              <a:t>Semtech</a:t>
            </a:r>
          </a:p>
          <a:p>
            <a:pPr eaLnBrk="1" hangingPunct="1">
              <a:lnSpc>
                <a:spcPct val="80000"/>
              </a:lnSpc>
            </a:pPr>
            <a:r>
              <a:rPr lang="en-US" sz="1100" smtClean="0"/>
              <a:t>Vinnotech</a:t>
            </a:r>
          </a:p>
          <a:p>
            <a:pPr eaLnBrk="1" hangingPunct="1">
              <a:lnSpc>
                <a:spcPct val="80000"/>
              </a:lnSpc>
            </a:pPr>
            <a:r>
              <a:rPr lang="en-US" sz="1100" smtClean="0"/>
              <a:t>Noblis</a:t>
            </a:r>
          </a:p>
          <a:p>
            <a:pPr eaLnBrk="1" hangingPunct="1">
              <a:lnSpc>
                <a:spcPct val="80000"/>
              </a:lnSpc>
            </a:pPr>
            <a:r>
              <a:rPr lang="en-US" sz="1100" smtClean="0"/>
              <a:t>Tohoku University REIC (Japan)</a:t>
            </a:r>
          </a:p>
          <a:p>
            <a:pPr eaLnBrk="1" hangingPunct="1">
              <a:lnSpc>
                <a:spcPct val="80000"/>
              </a:lnSpc>
            </a:pPr>
            <a:r>
              <a:rPr lang="en-US" sz="1100" smtClean="0"/>
              <a:t>Beijing Univ of Posts and Telecommunications</a:t>
            </a:r>
          </a:p>
          <a:p>
            <a:pPr eaLnBrk="1" hangingPunct="1">
              <a:lnSpc>
                <a:spcPct val="80000"/>
              </a:lnSpc>
            </a:pPr>
            <a:r>
              <a:rPr lang="en-US" sz="1100" smtClean="0"/>
              <a:t>NXP</a:t>
            </a:r>
          </a:p>
          <a:p>
            <a:pPr eaLnBrk="1" hangingPunct="1">
              <a:lnSpc>
                <a:spcPct val="80000"/>
              </a:lnSpc>
            </a:pPr>
            <a:r>
              <a:rPr lang="en-US" sz="1100" smtClean="0"/>
              <a:t>Verizon</a:t>
            </a:r>
          </a:p>
          <a:p>
            <a:pPr eaLnBrk="1" hangingPunct="1">
              <a:lnSpc>
                <a:spcPct val="80000"/>
              </a:lnSpc>
            </a:pPr>
            <a:r>
              <a:rPr lang="en-US" sz="1100" smtClean="0"/>
              <a:t>Authentec</a:t>
            </a:r>
          </a:p>
          <a:p>
            <a:pPr eaLnBrk="1" hangingPunct="1">
              <a:lnSpc>
                <a:spcPct val="80000"/>
              </a:lnSpc>
            </a:pPr>
            <a:r>
              <a:rPr lang="en-US" sz="1100" smtClean="0"/>
              <a:t>Sensus</a:t>
            </a:r>
          </a:p>
          <a:p>
            <a:pPr eaLnBrk="1" hangingPunct="1">
              <a:lnSpc>
                <a:spcPct val="80000"/>
              </a:lnSpc>
            </a:pPr>
            <a:r>
              <a:rPr lang="en-US" sz="1100" smtClean="0"/>
              <a:t>TU Braunschweig</a:t>
            </a:r>
          </a:p>
          <a:p>
            <a:pPr eaLnBrk="1" hangingPunct="1">
              <a:lnSpc>
                <a:spcPct val="80000"/>
              </a:lnSpc>
            </a:pPr>
            <a:r>
              <a:rPr lang="en-US" sz="1100" smtClean="0"/>
              <a:t>Via Technologies</a:t>
            </a:r>
          </a:p>
          <a:p>
            <a:pPr eaLnBrk="1" hangingPunct="1">
              <a:lnSpc>
                <a:spcPct val="80000"/>
              </a:lnSpc>
            </a:pPr>
            <a:r>
              <a:rPr lang="en-US" sz="1100" smtClean="0"/>
              <a:t>Halcrow</a:t>
            </a:r>
          </a:p>
          <a:p>
            <a:pPr eaLnBrk="1" hangingPunct="1">
              <a:lnSpc>
                <a:spcPct val="80000"/>
              </a:lnSpc>
            </a:pPr>
            <a:r>
              <a:rPr lang="en-US" sz="1100" smtClean="0"/>
              <a:t>US DOT FRA</a:t>
            </a:r>
          </a:p>
          <a:p>
            <a:pPr eaLnBrk="1" hangingPunct="1">
              <a:lnSpc>
                <a:spcPct val="80000"/>
              </a:lnSpc>
            </a:pPr>
            <a:r>
              <a:rPr lang="en-US" sz="1100" smtClean="0"/>
              <a:t>Philips</a:t>
            </a:r>
          </a:p>
          <a:p>
            <a:pPr eaLnBrk="1" hangingPunct="1">
              <a:lnSpc>
                <a:spcPct val="80000"/>
              </a:lnSpc>
            </a:pPr>
            <a:r>
              <a:rPr lang="en-US" sz="1100" smtClean="0"/>
              <a:t>Astrin Radio</a:t>
            </a:r>
          </a:p>
          <a:p>
            <a:pPr eaLnBrk="1" hangingPunct="1">
              <a:lnSpc>
                <a:spcPct val="80000"/>
              </a:lnSpc>
            </a:pPr>
            <a:r>
              <a:rPr lang="en-US" sz="1100" smtClean="0"/>
              <a:t>China Academy of Telecomm Research</a:t>
            </a:r>
          </a:p>
          <a:p>
            <a:pPr eaLnBrk="1" hangingPunct="1">
              <a:lnSpc>
                <a:spcPct val="80000"/>
              </a:lnSpc>
            </a:pPr>
            <a:r>
              <a:rPr lang="en-US" sz="1100" smtClean="0"/>
              <a:t>Gannett Fleming</a:t>
            </a:r>
          </a:p>
          <a:p>
            <a:pPr eaLnBrk="1" hangingPunct="1">
              <a:lnSpc>
                <a:spcPct val="80000"/>
              </a:lnSpc>
            </a:pPr>
            <a:r>
              <a:rPr lang="en-US" sz="1100" smtClean="0"/>
              <a:t>GE</a:t>
            </a:r>
          </a:p>
          <a:p>
            <a:pPr eaLnBrk="1" hangingPunct="1">
              <a:lnSpc>
                <a:spcPct val="80000"/>
              </a:lnSpc>
            </a:pPr>
            <a:r>
              <a:rPr lang="en-US" sz="1100" smtClean="0"/>
              <a:t>APTA</a:t>
            </a:r>
          </a:p>
          <a:p>
            <a:pPr eaLnBrk="1" hangingPunct="1">
              <a:lnSpc>
                <a:spcPct val="80000"/>
              </a:lnSpc>
            </a:pPr>
            <a:r>
              <a:rPr lang="en-US" sz="1100" smtClean="0"/>
              <a:t>Semaphore Group</a:t>
            </a:r>
          </a:p>
          <a:p>
            <a:pPr eaLnBrk="1" hangingPunct="1">
              <a:lnSpc>
                <a:spcPct val="80000"/>
              </a:lnSpc>
            </a:pPr>
            <a:r>
              <a:rPr lang="en-US" sz="1100" smtClean="0"/>
              <a:t>Anritsu</a:t>
            </a:r>
          </a:p>
        </p:txBody>
      </p:sp>
      <p:sp>
        <p:nvSpPr>
          <p:cNvPr id="22" name="Date Placeholder 21"/>
          <p:cNvSpPr>
            <a:spLocks noGrp="1"/>
          </p:cNvSpPr>
          <p:nvPr>
            <p:ph type="dt" sz="quarter" idx="10"/>
          </p:nvPr>
        </p:nvSpPr>
        <p:spPr/>
        <p:txBody>
          <a:bodyPr/>
          <a:lstStyle/>
          <a:p>
            <a:pPr>
              <a:defRPr/>
            </a:pPr>
            <a:r>
              <a:rPr lang="en-US"/>
              <a:t>March 2012</a:t>
            </a:r>
            <a:endParaRPr lang="en-US"/>
          </a:p>
        </p:txBody>
      </p:sp>
      <p:sp>
        <p:nvSpPr>
          <p:cNvPr id="23" name="Footer Placeholder 22"/>
          <p:cNvSpPr>
            <a:spLocks noGrp="1"/>
          </p:cNvSpPr>
          <p:nvPr>
            <p:ph type="ftr" sz="quarter" idx="11"/>
          </p:nvPr>
        </p:nvSpPr>
        <p:spPr/>
        <p:txBody>
          <a:bodyPr/>
          <a:lstStyle/>
          <a:p>
            <a:pPr>
              <a:defRPr/>
            </a:pPr>
            <a:r>
              <a:rPr lang="en-US"/>
              <a:t>Jon Adams, Lilee Systems</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mtClean="0"/>
              <a:t>Active Meeting Schedule</a:t>
            </a:r>
          </a:p>
        </p:txBody>
      </p:sp>
      <p:sp>
        <p:nvSpPr>
          <p:cNvPr id="28675" name="Content Placeholder 2"/>
          <p:cNvSpPr>
            <a:spLocks noGrp="1"/>
          </p:cNvSpPr>
          <p:nvPr>
            <p:ph idx="1"/>
          </p:nvPr>
        </p:nvSpPr>
        <p:spPr>
          <a:xfrm>
            <a:off x="685800" y="1676400"/>
            <a:ext cx="7772400" cy="4724400"/>
          </a:xfrm>
        </p:spPr>
        <p:txBody>
          <a:bodyPr>
            <a:normAutofit fontScale="85000" lnSpcReduction="20000"/>
          </a:bodyPr>
          <a:lstStyle/>
          <a:p>
            <a:pPr eaLnBrk="1" hangingPunct="1">
              <a:defRPr/>
            </a:pPr>
            <a:r>
              <a:rPr lang="en-US" dirty="0" smtClean="0"/>
              <a:t>Teleconferences</a:t>
            </a:r>
          </a:p>
          <a:p>
            <a:pPr lvl="1" eaLnBrk="1" hangingPunct="1">
              <a:defRPr/>
            </a:pPr>
            <a:r>
              <a:rPr lang="en-US" dirty="0" smtClean="0"/>
              <a:t>Open to all, no cost to participate or monitor</a:t>
            </a:r>
          </a:p>
          <a:p>
            <a:pPr lvl="1" eaLnBrk="1" hangingPunct="1">
              <a:defRPr/>
            </a:pPr>
            <a:endParaRPr lang="en-US" dirty="0" smtClean="0"/>
          </a:p>
          <a:p>
            <a:pPr lvl="1" eaLnBrk="1" hangingPunct="1">
              <a:defRPr/>
            </a:pPr>
            <a:r>
              <a:rPr lang="en-US" u="sng" dirty="0" smtClean="0"/>
              <a:t>http://www.ieee802.org/15/ </a:t>
            </a:r>
            <a:r>
              <a:rPr lang="en-US" dirty="0" smtClean="0"/>
              <a:t>or </a:t>
            </a:r>
            <a:r>
              <a:rPr lang="en-US" u="sng" dirty="0" smtClean="0"/>
              <a:t>jonadams@ieee.org</a:t>
            </a:r>
          </a:p>
          <a:p>
            <a:pPr lvl="1" eaLnBrk="1" hangingPunct="1">
              <a:defRPr/>
            </a:pPr>
            <a:endParaRPr lang="en-US" dirty="0" smtClean="0"/>
          </a:p>
          <a:p>
            <a:pPr eaLnBrk="1" hangingPunct="1">
              <a:defRPr/>
            </a:pPr>
            <a:r>
              <a:rPr lang="en-US" dirty="0" smtClean="0"/>
              <a:t>Face-to-Face Meetings in 2012</a:t>
            </a:r>
          </a:p>
          <a:p>
            <a:pPr lvl="1" eaLnBrk="1" hangingPunct="1">
              <a:defRPr/>
            </a:pPr>
            <a:r>
              <a:rPr lang="en-US" dirty="0" smtClean="0"/>
              <a:t>IEEE 802 Plenaries</a:t>
            </a:r>
          </a:p>
          <a:p>
            <a:pPr lvl="2" eaLnBrk="1" hangingPunct="1">
              <a:defRPr/>
            </a:pPr>
            <a:r>
              <a:rPr lang="en-US" dirty="0" smtClean="0"/>
              <a:t>March (Waikoloa); July (San Diego); November (San Antonio)</a:t>
            </a:r>
          </a:p>
          <a:p>
            <a:pPr lvl="2" eaLnBrk="1" hangingPunct="1">
              <a:defRPr/>
            </a:pPr>
            <a:endParaRPr lang="en-US" dirty="0" smtClean="0"/>
          </a:p>
          <a:p>
            <a:pPr lvl="1" eaLnBrk="1" hangingPunct="1">
              <a:defRPr/>
            </a:pPr>
            <a:r>
              <a:rPr lang="en-US" dirty="0" smtClean="0"/>
              <a:t>IEEE 802.15 Interims</a:t>
            </a:r>
          </a:p>
          <a:p>
            <a:pPr lvl="2" eaLnBrk="1" hangingPunct="1">
              <a:defRPr/>
            </a:pPr>
            <a:r>
              <a:rPr lang="en-US" dirty="0" smtClean="0"/>
              <a:t>May (Atlanta); September (Palm Springs); January (2013) (Vancouver BC)</a:t>
            </a:r>
          </a:p>
        </p:txBody>
      </p:sp>
      <p:sp>
        <p:nvSpPr>
          <p:cNvPr id="2" name="Date Placeholder 1"/>
          <p:cNvSpPr>
            <a:spLocks noGrp="1"/>
          </p:cNvSpPr>
          <p:nvPr>
            <p:ph type="dt" sz="quarter" idx="10"/>
          </p:nvPr>
        </p:nvSpPr>
        <p:spPr/>
        <p:txBody>
          <a:bodyPr/>
          <a:lstStyle/>
          <a:p>
            <a:pPr>
              <a:defRPr/>
            </a:pPr>
            <a:r>
              <a:rPr lang="en-US"/>
              <a:t>March 2012</a:t>
            </a:r>
            <a:endParaRPr lang="en-US" dirty="0"/>
          </a:p>
        </p:txBody>
      </p:sp>
      <p:sp>
        <p:nvSpPr>
          <p:cNvPr id="3" name="Footer Placeholder 2"/>
          <p:cNvSpPr>
            <a:spLocks noGrp="1"/>
          </p:cNvSpPr>
          <p:nvPr>
            <p:ph type="ftr" sz="quarter" idx="11"/>
          </p:nvPr>
        </p:nvSpPr>
        <p:spPr/>
        <p:txBody>
          <a:bodyPr/>
          <a:lstStyle/>
          <a:p>
            <a:pPr>
              <a:defRPr/>
            </a:pPr>
            <a:r>
              <a:rPr lang="en-US"/>
              <a:t>Jon Adams, Lilee Systems</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685800" y="685800"/>
            <a:ext cx="7772400" cy="457200"/>
          </a:xfrm>
        </p:spPr>
        <p:txBody>
          <a:bodyPr/>
          <a:lstStyle/>
          <a:p>
            <a:pPr eaLnBrk="1" hangingPunct="1"/>
            <a:r>
              <a:rPr lang="en-US" smtClean="0"/>
              <a:t>Summary</a:t>
            </a:r>
          </a:p>
        </p:txBody>
      </p:sp>
      <p:sp>
        <p:nvSpPr>
          <p:cNvPr id="3" name="Content Placeholder 2"/>
          <p:cNvSpPr>
            <a:spLocks noGrp="1"/>
          </p:cNvSpPr>
          <p:nvPr>
            <p:ph idx="1"/>
          </p:nvPr>
        </p:nvSpPr>
        <p:spPr>
          <a:xfrm>
            <a:off x="685800" y="1371600"/>
            <a:ext cx="7772400" cy="4648200"/>
          </a:xfrm>
        </p:spPr>
        <p:txBody>
          <a:bodyPr>
            <a:normAutofit fontScale="70000" lnSpcReduction="20000"/>
          </a:bodyPr>
          <a:lstStyle/>
          <a:p>
            <a:pPr eaLnBrk="1" hangingPunct="1">
              <a:defRPr/>
            </a:pPr>
            <a:r>
              <a:rPr lang="en-US" dirty="0" smtClean="0"/>
              <a:t>Standards </a:t>
            </a:r>
            <a:r>
              <a:rPr lang="en-US" dirty="0"/>
              <a:t>D</a:t>
            </a:r>
            <a:r>
              <a:rPr lang="en-US" dirty="0" smtClean="0"/>
              <a:t>rive Interoperability</a:t>
            </a:r>
            <a:endParaRPr lang="en-US" dirty="0"/>
          </a:p>
          <a:p>
            <a:pPr lvl="1" eaLnBrk="1" hangingPunct="1">
              <a:defRPr/>
            </a:pPr>
            <a:r>
              <a:rPr lang="en-US" dirty="0" smtClean="0"/>
              <a:t>Good for the customer and for the vendor</a:t>
            </a:r>
          </a:p>
          <a:p>
            <a:pPr lvl="1" eaLnBrk="1" hangingPunct="1">
              <a:defRPr/>
            </a:pPr>
            <a:r>
              <a:rPr lang="en-US" dirty="0" smtClean="0"/>
              <a:t>Simplifies </a:t>
            </a:r>
            <a:r>
              <a:rPr lang="en-US" dirty="0"/>
              <a:t>product development</a:t>
            </a:r>
          </a:p>
          <a:p>
            <a:pPr lvl="1" eaLnBrk="1" hangingPunct="1">
              <a:defRPr/>
            </a:pPr>
            <a:r>
              <a:rPr lang="en-US" dirty="0" smtClean="0"/>
              <a:t>Speeds </a:t>
            </a:r>
            <a:r>
              <a:rPr lang="en-US" dirty="0"/>
              <a:t>time-to-market</a:t>
            </a:r>
          </a:p>
          <a:p>
            <a:pPr lvl="1" eaLnBrk="1" hangingPunct="1">
              <a:defRPr/>
            </a:pPr>
            <a:r>
              <a:rPr lang="en-US" dirty="0" smtClean="0"/>
              <a:t>Easier </a:t>
            </a:r>
            <a:r>
              <a:rPr lang="en-US" dirty="0"/>
              <a:t>to understand and compare competing </a:t>
            </a:r>
            <a:r>
              <a:rPr lang="en-US" dirty="0" smtClean="0"/>
              <a:t>products</a:t>
            </a:r>
          </a:p>
          <a:p>
            <a:pPr eaLnBrk="1" hangingPunct="1">
              <a:defRPr/>
            </a:pPr>
            <a:r>
              <a:rPr lang="en-US" dirty="0" smtClean="0"/>
              <a:t>IEEE</a:t>
            </a:r>
          </a:p>
          <a:p>
            <a:pPr lvl="1" eaLnBrk="1" hangingPunct="1">
              <a:defRPr/>
            </a:pPr>
            <a:r>
              <a:rPr lang="en-US" dirty="0" smtClean="0"/>
              <a:t>Over 1,300 standards and projects</a:t>
            </a:r>
          </a:p>
          <a:p>
            <a:pPr lvl="1" eaLnBrk="1" hangingPunct="1">
              <a:defRPr/>
            </a:pPr>
            <a:r>
              <a:rPr lang="en-US" dirty="0" smtClean="0"/>
              <a:t>Tens of billions of devices use IEEE standards for mission-critical, industrial, commercial, and consumer spaces</a:t>
            </a:r>
            <a:endParaRPr lang="en-US" dirty="0"/>
          </a:p>
          <a:p>
            <a:pPr eaLnBrk="1" hangingPunct="1">
              <a:defRPr/>
            </a:pPr>
            <a:r>
              <a:rPr lang="en-US" dirty="0" smtClean="0"/>
              <a:t>IEEE 802.15.4 PTC Group</a:t>
            </a:r>
          </a:p>
          <a:p>
            <a:pPr lvl="1" eaLnBrk="1" hangingPunct="1">
              <a:defRPr/>
            </a:pPr>
            <a:r>
              <a:rPr lang="en-US" dirty="0" smtClean="0"/>
              <a:t>IEEE 802.15.4 </a:t>
            </a:r>
            <a:r>
              <a:rPr lang="en-US" b="1" i="1" u="sng" dirty="0" smtClean="0"/>
              <a:t>already</a:t>
            </a:r>
            <a:r>
              <a:rPr lang="en-US" dirty="0" smtClean="0"/>
              <a:t> ISO/IEC standard with over 200 million units deployed</a:t>
            </a:r>
          </a:p>
          <a:p>
            <a:pPr lvl="1" eaLnBrk="1" hangingPunct="1">
              <a:defRPr/>
            </a:pPr>
            <a:r>
              <a:rPr lang="en-US" dirty="0" smtClean="0"/>
              <a:t>PTC functionality will be added rapidly</a:t>
            </a:r>
          </a:p>
          <a:p>
            <a:pPr lvl="1" eaLnBrk="1" hangingPunct="1">
              <a:defRPr/>
            </a:pPr>
            <a:r>
              <a:rPr lang="en-US" dirty="0" smtClean="0"/>
              <a:t>Over 70 participants from nearly 50 entities, and growing</a:t>
            </a:r>
          </a:p>
        </p:txBody>
      </p:sp>
      <p:sp>
        <p:nvSpPr>
          <p:cNvPr id="4" name="Date Placeholder 3"/>
          <p:cNvSpPr>
            <a:spLocks noGrp="1"/>
          </p:cNvSpPr>
          <p:nvPr>
            <p:ph type="dt" sz="quarter" idx="10"/>
          </p:nvPr>
        </p:nvSpPr>
        <p:spPr/>
        <p:txBody>
          <a:bodyPr/>
          <a:lstStyle/>
          <a:p>
            <a:pPr>
              <a:defRPr/>
            </a:pPr>
            <a:r>
              <a:rPr lang="en-US"/>
              <a:t>March 2012</a:t>
            </a:r>
            <a:endParaRPr lang="en-US" dirty="0"/>
          </a:p>
        </p:txBody>
      </p:sp>
      <p:sp>
        <p:nvSpPr>
          <p:cNvPr id="5" name="Footer Placeholder 4"/>
          <p:cNvSpPr>
            <a:spLocks noGrp="1"/>
          </p:cNvSpPr>
          <p:nvPr>
            <p:ph type="ftr" sz="quarter" idx="11"/>
          </p:nvPr>
        </p:nvSpPr>
        <p:spPr/>
        <p:txBody>
          <a:bodyPr/>
          <a:lstStyle/>
          <a:p>
            <a:pPr>
              <a:defRPr/>
            </a:pPr>
            <a:r>
              <a:rPr lang="en-US"/>
              <a:t>Jon Adams, Lilee Systems</a:t>
            </a:r>
            <a:endParaRPr lang="en-US"/>
          </a:p>
        </p:txBody>
      </p:sp>
      <p:sp>
        <p:nvSpPr>
          <p:cNvPr id="6" name="TextBox 5"/>
          <p:cNvSpPr txBox="1"/>
          <p:nvPr/>
        </p:nvSpPr>
        <p:spPr>
          <a:xfrm>
            <a:off x="3429000" y="6015038"/>
            <a:ext cx="2389188" cy="461962"/>
          </a:xfrm>
          <a:prstGeom prst="rect">
            <a:avLst/>
          </a:prstGeom>
          <a:noFill/>
        </p:spPr>
        <p:txBody>
          <a:bodyPr wrap="none">
            <a:spAutoFit/>
          </a:bodyPr>
          <a:lstStyle/>
          <a:p>
            <a:pPr>
              <a:defRPr/>
            </a:pPr>
            <a:r>
              <a:rPr lang="en-US" sz="2400" b="1" i="1" dirty="0">
                <a:solidFill>
                  <a:srgbClr val="00B050"/>
                </a:solidFill>
                <a:latin typeface="+mn-lt"/>
                <a:cs typeface="Arial" pitchFamily="34" charset="0"/>
              </a:rPr>
              <a:t>JOIN WITH US!</a:t>
            </a:r>
            <a:endParaRPr lang="en-US" sz="2400" b="1" i="1" dirty="0">
              <a:solidFill>
                <a:srgbClr val="00B050"/>
              </a:solidFill>
              <a:latin typeface="+mn-l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ustomShape 1"/>
          <p:cNvSpPr>
            <a:spLocks noChangeArrowheads="1"/>
          </p:cNvSpPr>
          <p:nvPr/>
        </p:nvSpPr>
        <p:spPr bwMode="auto">
          <a:xfrm>
            <a:off x="685800" y="3254375"/>
            <a:ext cx="7772400" cy="1470025"/>
          </a:xfrm>
          <a:prstGeom prst="rect">
            <a:avLst/>
          </a:prstGeom>
          <a:noFill/>
          <a:ln w="9525">
            <a:noFill/>
            <a:miter lim="800000"/>
            <a:headEnd/>
            <a:tailEnd/>
          </a:ln>
        </p:spPr>
        <p:txBody>
          <a:bodyPr lIns="90000" tIns="45000" rIns="90000" bIns="45000" anchor="ctr"/>
          <a:lstStyle/>
          <a:p>
            <a:pPr algn="ctr" eaLnBrk="0" hangingPunct="0"/>
            <a:endParaRPr lang="en-US"/>
          </a:p>
        </p:txBody>
      </p:sp>
      <p:sp>
        <p:nvSpPr>
          <p:cNvPr id="18434" name="Title 1"/>
          <p:cNvSpPr>
            <a:spLocks noGrp="1"/>
          </p:cNvSpPr>
          <p:nvPr>
            <p:ph type="ctrTitle"/>
          </p:nvPr>
        </p:nvSpPr>
        <p:spPr/>
        <p:txBody>
          <a:bodyPr/>
          <a:lstStyle/>
          <a:p>
            <a:pPr eaLnBrk="1" hangingPunct="1"/>
            <a:r>
              <a:rPr lang="en-US" smtClean="0">
                <a:solidFill>
                  <a:srgbClr val="000000"/>
                </a:solidFill>
              </a:rPr>
              <a:t>Interoperability Will Drive PTC Success</a:t>
            </a:r>
            <a:br>
              <a:rPr lang="en-US" smtClean="0">
                <a:solidFill>
                  <a:srgbClr val="000000"/>
                </a:solidFill>
              </a:rPr>
            </a:br>
            <a:r>
              <a:rPr lang="en-US" sz="2000" smtClean="0">
                <a:solidFill>
                  <a:srgbClr val="000000"/>
                </a:solidFill>
              </a:rPr>
              <a:t>PTC World Congress 2012</a:t>
            </a:r>
            <a:br>
              <a:rPr lang="en-US" sz="2000" smtClean="0">
                <a:solidFill>
                  <a:srgbClr val="000000"/>
                </a:solidFill>
              </a:rPr>
            </a:br>
            <a:r>
              <a:rPr lang="en-US" sz="2000" smtClean="0">
                <a:solidFill>
                  <a:srgbClr val="000000"/>
                </a:solidFill>
              </a:rPr>
              <a:t>Orlando, FL</a:t>
            </a:r>
            <a:endParaRPr lang="en-US" smtClean="0"/>
          </a:p>
        </p:txBody>
      </p:sp>
      <p:sp>
        <p:nvSpPr>
          <p:cNvPr id="18435" name="Subtitle 2"/>
          <p:cNvSpPr>
            <a:spLocks noGrp="1"/>
          </p:cNvSpPr>
          <p:nvPr>
            <p:ph type="subTitle" idx="1"/>
          </p:nvPr>
        </p:nvSpPr>
        <p:spPr>
          <a:xfrm>
            <a:off x="1371600" y="4343400"/>
            <a:ext cx="6400800" cy="1752600"/>
          </a:xfrm>
        </p:spPr>
        <p:txBody>
          <a:bodyPr/>
          <a:lstStyle/>
          <a:p>
            <a:pPr eaLnBrk="1" hangingPunct="1"/>
            <a:r>
              <a:rPr lang="en-US" sz="2800" smtClean="0"/>
              <a:t>Jon Adams, MSEE</a:t>
            </a:r>
          </a:p>
          <a:p>
            <a:pPr eaLnBrk="1" hangingPunct="1"/>
            <a:r>
              <a:rPr lang="en-US" sz="1800" smtClean="0"/>
              <a:t>Senior Member, IEEE</a:t>
            </a:r>
          </a:p>
          <a:p>
            <a:pPr eaLnBrk="1" hangingPunct="1"/>
            <a:r>
              <a:rPr lang="en-US" sz="1800" smtClean="0"/>
              <a:t>Chair, IEEE 802.15 Positive Train Control Study Group</a:t>
            </a:r>
          </a:p>
          <a:p>
            <a:pPr eaLnBrk="1" hangingPunct="1"/>
            <a:r>
              <a:rPr lang="en-US" sz="1800" smtClean="0"/>
              <a:t>jonadams@ieee.org</a:t>
            </a:r>
          </a:p>
          <a:p>
            <a:pPr eaLnBrk="1" hangingPunct="1"/>
            <a:r>
              <a:rPr lang="en-US" sz="1800" smtClean="0"/>
              <a:t>http://www.ieee802.org/15/pub/SGptc.html</a:t>
            </a:r>
          </a:p>
        </p:txBody>
      </p:sp>
      <p:sp>
        <p:nvSpPr>
          <p:cNvPr id="7" name="Date Placeholder 6"/>
          <p:cNvSpPr>
            <a:spLocks noGrp="1"/>
          </p:cNvSpPr>
          <p:nvPr>
            <p:ph type="dt" sz="quarter" idx="10"/>
          </p:nvPr>
        </p:nvSpPr>
        <p:spPr/>
        <p:txBody>
          <a:bodyPr/>
          <a:lstStyle/>
          <a:p>
            <a:pPr>
              <a:defRPr/>
            </a:pPr>
            <a:r>
              <a:rPr lang="en-US"/>
              <a:t>March 2012</a:t>
            </a:r>
            <a:endParaRPr lang="en-US"/>
          </a:p>
        </p:txBody>
      </p:sp>
      <p:sp>
        <p:nvSpPr>
          <p:cNvPr id="8" name="Footer Placeholder 7"/>
          <p:cNvSpPr>
            <a:spLocks noGrp="1"/>
          </p:cNvSpPr>
          <p:nvPr>
            <p:ph type="ftr" sz="quarter" idx="11"/>
          </p:nvPr>
        </p:nvSpPr>
        <p:spPr/>
        <p:txBody>
          <a:bodyPr/>
          <a:lstStyle/>
          <a:p>
            <a:pPr>
              <a:defRPr/>
            </a:pPr>
            <a:r>
              <a:rPr lang="en-US"/>
              <a:t>Jon Adams, Lilee Systems</a:t>
            </a:r>
            <a:endParaRPr lang="en-US"/>
          </a:p>
        </p:txBody>
      </p:sp>
      <p:pic>
        <p:nvPicPr>
          <p:cNvPr id="18438" name="Picture 3"/>
          <p:cNvPicPr>
            <a:picLocks noChangeAspect="1"/>
          </p:cNvPicPr>
          <p:nvPr/>
        </p:nvPicPr>
        <p:blipFill>
          <a:blip r:embed="rId3"/>
          <a:srcRect/>
          <a:stretch>
            <a:fillRect/>
          </a:stretch>
        </p:blipFill>
        <p:spPr bwMode="auto">
          <a:xfrm>
            <a:off x="3044825" y="1289050"/>
            <a:ext cx="3051175" cy="890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mtClean="0"/>
              <a:t>New Technologies Breed Innovation</a:t>
            </a:r>
          </a:p>
        </p:txBody>
      </p:sp>
      <p:sp>
        <p:nvSpPr>
          <p:cNvPr id="3" name="Content Placeholder 2"/>
          <p:cNvSpPr>
            <a:spLocks noGrp="1"/>
          </p:cNvSpPr>
          <p:nvPr>
            <p:ph idx="1"/>
          </p:nvPr>
        </p:nvSpPr>
        <p:spPr/>
        <p:txBody>
          <a:bodyPr>
            <a:normAutofit fontScale="62500" lnSpcReduction="20000"/>
          </a:bodyPr>
          <a:lstStyle/>
          <a:p>
            <a:pPr eaLnBrk="1" hangingPunct="1">
              <a:defRPr/>
            </a:pPr>
            <a:r>
              <a:rPr lang="en-US" altLang="ja-JP" dirty="0" smtClean="0"/>
              <a:t>Broad Interoperability Drives New Applications</a:t>
            </a:r>
          </a:p>
          <a:p>
            <a:pPr lvl="1" eaLnBrk="1" hangingPunct="1">
              <a:defRPr/>
            </a:pPr>
            <a:r>
              <a:rPr lang="en-US" dirty="0" smtClean="0"/>
              <a:t>3GPP (worldwide cellular standard)</a:t>
            </a:r>
          </a:p>
          <a:p>
            <a:pPr lvl="2" eaLnBrk="1" hangingPunct="1">
              <a:defRPr/>
            </a:pPr>
            <a:r>
              <a:rPr lang="en-US" dirty="0" smtClean="0"/>
              <a:t>First 3G specification</a:t>
            </a:r>
            <a:r>
              <a:rPr lang="en-US" dirty="0"/>
              <a:t> </a:t>
            </a:r>
            <a:r>
              <a:rPr lang="en-US" dirty="0" smtClean="0"/>
              <a:t>in 2000, 7 full specification releases since then</a:t>
            </a:r>
          </a:p>
          <a:p>
            <a:pPr lvl="1" eaLnBrk="1" hangingPunct="1">
              <a:defRPr/>
            </a:pPr>
            <a:r>
              <a:rPr lang="en-US" dirty="0" smtClean="0"/>
              <a:t>IEEE 802.11</a:t>
            </a:r>
          </a:p>
          <a:p>
            <a:pPr lvl="2" eaLnBrk="1" hangingPunct="1">
              <a:defRPr/>
            </a:pPr>
            <a:r>
              <a:rPr lang="en-US" dirty="0" smtClean="0"/>
              <a:t>First release in 1997, growth of application space has driven 25 amendments in 14 years</a:t>
            </a:r>
          </a:p>
          <a:p>
            <a:pPr lvl="1" eaLnBrk="1" hangingPunct="1">
              <a:defRPr/>
            </a:pPr>
            <a:r>
              <a:rPr lang="en-US" dirty="0" smtClean="0"/>
              <a:t>Many others (</a:t>
            </a:r>
            <a:r>
              <a:rPr lang="en-US" dirty="0" err="1" smtClean="0"/>
              <a:t>ZigBee</a:t>
            </a:r>
            <a:r>
              <a:rPr lang="en-US" dirty="0" smtClean="0"/>
              <a:t>, Wired/Wireless HART, </a:t>
            </a:r>
            <a:r>
              <a:rPr lang="en-US" dirty="0" err="1" smtClean="0"/>
              <a:t>CANbus</a:t>
            </a:r>
            <a:r>
              <a:rPr lang="en-US" dirty="0" smtClean="0"/>
              <a:t>, Ethernet, and more)</a:t>
            </a:r>
          </a:p>
          <a:p>
            <a:pPr eaLnBrk="1" hangingPunct="1">
              <a:defRPr/>
            </a:pPr>
            <a:r>
              <a:rPr lang="en-US" dirty="0" smtClean="0"/>
              <a:t>Impossible to predict future use based on current expectation</a:t>
            </a:r>
          </a:p>
          <a:p>
            <a:pPr eaLnBrk="1" hangingPunct="1">
              <a:defRPr/>
            </a:pPr>
            <a:r>
              <a:rPr lang="en-US" dirty="0" smtClean="0"/>
              <a:t>Average service life of radio equipment in rail and transit applications is in excess of 10-15 years</a:t>
            </a:r>
          </a:p>
          <a:p>
            <a:pPr eaLnBrk="1" hangingPunct="1">
              <a:defRPr/>
            </a:pPr>
            <a:r>
              <a:rPr lang="en-US" dirty="0" smtClean="0"/>
              <a:t>System design may remain in place for 20-25 years</a:t>
            </a:r>
          </a:p>
          <a:p>
            <a:pPr eaLnBrk="1" hangingPunct="1">
              <a:defRPr/>
            </a:pPr>
            <a:r>
              <a:rPr lang="en-US" dirty="0"/>
              <a:t>Open forum allows interested parties to vet independently quality and performance, and to propose to improve</a:t>
            </a:r>
          </a:p>
          <a:p>
            <a:pPr eaLnBrk="1" hangingPunct="1">
              <a:defRPr/>
            </a:pPr>
            <a:r>
              <a:rPr lang="en-US" dirty="0"/>
              <a:t>Standards are good for the customer, good for the vendor</a:t>
            </a:r>
          </a:p>
        </p:txBody>
      </p:sp>
      <p:sp>
        <p:nvSpPr>
          <p:cNvPr id="13" name="Date Placeholder 12"/>
          <p:cNvSpPr>
            <a:spLocks noGrp="1"/>
          </p:cNvSpPr>
          <p:nvPr>
            <p:ph type="dt" sz="quarter" idx="10"/>
          </p:nvPr>
        </p:nvSpPr>
        <p:spPr/>
        <p:txBody>
          <a:bodyPr/>
          <a:lstStyle/>
          <a:p>
            <a:pPr>
              <a:defRPr/>
            </a:pPr>
            <a:r>
              <a:rPr lang="en-US"/>
              <a:t>March 2012</a:t>
            </a:r>
            <a:endParaRPr lang="en-US" dirty="0"/>
          </a:p>
        </p:txBody>
      </p:sp>
      <p:sp>
        <p:nvSpPr>
          <p:cNvPr id="14" name="Footer Placeholder 13"/>
          <p:cNvSpPr>
            <a:spLocks noGrp="1"/>
          </p:cNvSpPr>
          <p:nvPr>
            <p:ph type="ftr" sz="quarter" idx="11"/>
          </p:nvPr>
        </p:nvSpPr>
        <p:spPr/>
        <p:txBody>
          <a:bodyPr/>
          <a:lstStyle/>
          <a:p>
            <a:pPr>
              <a:defRPr/>
            </a:pPr>
            <a:r>
              <a:rPr lang="en-US"/>
              <a:t>Jon Adams, Lilee Systems</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1"/>
          <p:cNvPicPr>
            <a:picLocks noChangeAspect="1" noChangeArrowheads="1"/>
          </p:cNvPicPr>
          <p:nvPr/>
        </p:nvPicPr>
        <p:blipFill>
          <a:blip r:embed="rId2"/>
          <a:srcRect/>
          <a:stretch>
            <a:fillRect/>
          </a:stretch>
        </p:blipFill>
        <p:spPr bwMode="auto">
          <a:xfrm>
            <a:off x="2717800" y="3117850"/>
            <a:ext cx="1800225" cy="1219200"/>
          </a:xfrm>
          <a:prstGeom prst="rect">
            <a:avLst/>
          </a:prstGeom>
          <a:noFill/>
          <a:ln w="9525">
            <a:noFill/>
            <a:miter lim="800000"/>
            <a:headEnd/>
            <a:tailEnd/>
          </a:ln>
        </p:spPr>
      </p:pic>
      <p:sp>
        <p:nvSpPr>
          <p:cNvPr id="21506" name="Title 1"/>
          <p:cNvSpPr>
            <a:spLocks noGrp="1"/>
          </p:cNvSpPr>
          <p:nvPr>
            <p:ph type="title"/>
          </p:nvPr>
        </p:nvSpPr>
        <p:spPr/>
        <p:txBody>
          <a:bodyPr/>
          <a:lstStyle/>
          <a:p>
            <a:pPr eaLnBrk="1" hangingPunct="1"/>
            <a:r>
              <a:rPr lang="en-US" smtClean="0"/>
              <a:t>Where IEEE Work Fits In</a:t>
            </a:r>
          </a:p>
        </p:txBody>
      </p:sp>
      <p:sp>
        <p:nvSpPr>
          <p:cNvPr id="7" name="Content Placeholder 6"/>
          <p:cNvSpPr>
            <a:spLocks noGrp="1"/>
          </p:cNvSpPr>
          <p:nvPr>
            <p:ph idx="1"/>
          </p:nvPr>
        </p:nvSpPr>
        <p:spPr>
          <a:xfrm>
            <a:off x="609600" y="1581150"/>
            <a:ext cx="7772400" cy="1695450"/>
          </a:xfrm>
        </p:spPr>
        <p:txBody>
          <a:bodyPr>
            <a:normAutofit fontScale="92500" lnSpcReduction="20000"/>
          </a:bodyPr>
          <a:lstStyle/>
          <a:p>
            <a:pPr eaLnBrk="1" hangingPunct="1">
              <a:defRPr/>
            </a:pPr>
            <a:r>
              <a:rPr lang="en-US" dirty="0" smtClean="0"/>
              <a:t>Interoperable communications between</a:t>
            </a:r>
          </a:p>
          <a:p>
            <a:pPr lvl="1" eaLnBrk="1" hangingPunct="1">
              <a:defRPr/>
            </a:pPr>
            <a:r>
              <a:rPr lang="en-US" dirty="0" smtClean="0"/>
              <a:t>Train and Wayside</a:t>
            </a:r>
          </a:p>
          <a:p>
            <a:pPr lvl="1" eaLnBrk="1" hangingPunct="1">
              <a:defRPr/>
            </a:pPr>
            <a:r>
              <a:rPr lang="en-US" dirty="0" smtClean="0"/>
              <a:t>Train and Network Infrastructure</a:t>
            </a:r>
          </a:p>
          <a:p>
            <a:pPr lvl="1" eaLnBrk="1" hangingPunct="1">
              <a:defRPr/>
            </a:pPr>
            <a:r>
              <a:rPr lang="en-US" dirty="0" smtClean="0"/>
              <a:t>Wayside and Network Infrastructure</a:t>
            </a:r>
            <a:endParaRPr lang="en-US" dirty="0"/>
          </a:p>
        </p:txBody>
      </p:sp>
      <p:sp>
        <p:nvSpPr>
          <p:cNvPr id="14" name="Title 1"/>
          <p:cNvSpPr>
            <a:spLocks noGrp="1"/>
          </p:cNvSpPr>
          <p:nvPr/>
        </p:nvSpPr>
        <p:spPr bwMode="auto">
          <a:xfrm>
            <a:off x="685800" y="581025"/>
            <a:ext cx="7772400" cy="685800"/>
          </a:xfrm>
          <a:prstGeom prst="rect">
            <a:avLst/>
          </a:prstGeom>
          <a:noFill/>
          <a:ln w="9525">
            <a:noFill/>
            <a:miter lim="800000"/>
            <a:headEnd/>
            <a:tailEnd/>
          </a:ln>
        </p:spPr>
        <p:txBody>
          <a:bodyPr lIns="92075" tIns="46038" rIns="92075" bIns="46038" anchor="ctr"/>
          <a:lstStyle>
            <a:lvl1pPr algn="ctr" rtl="0" fontAlgn="base">
              <a:spcBef>
                <a:spcPct val="0"/>
              </a:spcBef>
              <a:spcAft>
                <a:spcPct val="0"/>
              </a:spcAft>
              <a:defRPr sz="3600" b="1">
                <a:solidFill>
                  <a:schemeClr val="accent2"/>
                </a:solidFill>
                <a:latin typeface="Calibri" pitchFamily="34" charset="0"/>
                <a:ea typeface="+mj-ea"/>
                <a:cs typeface="Calibri" pitchFamily="34" charset="0"/>
              </a:defRPr>
            </a:lvl1pPr>
            <a:lvl2pPr algn="ctr" rtl="0" fontAlgn="base">
              <a:spcBef>
                <a:spcPct val="0"/>
              </a:spcBef>
              <a:spcAft>
                <a:spcPct val="0"/>
              </a:spcAft>
              <a:defRPr sz="3600" b="1">
                <a:solidFill>
                  <a:schemeClr val="accent2"/>
                </a:solidFill>
                <a:latin typeface="Calibri" pitchFamily="34" charset="0"/>
              </a:defRPr>
            </a:lvl2pPr>
            <a:lvl3pPr algn="ctr" rtl="0" fontAlgn="base">
              <a:spcBef>
                <a:spcPct val="0"/>
              </a:spcBef>
              <a:spcAft>
                <a:spcPct val="0"/>
              </a:spcAft>
              <a:defRPr sz="3600" b="1">
                <a:solidFill>
                  <a:schemeClr val="accent2"/>
                </a:solidFill>
                <a:latin typeface="Calibri" pitchFamily="34" charset="0"/>
              </a:defRPr>
            </a:lvl3pPr>
            <a:lvl4pPr algn="ctr" rtl="0" fontAlgn="base">
              <a:spcBef>
                <a:spcPct val="0"/>
              </a:spcBef>
              <a:spcAft>
                <a:spcPct val="0"/>
              </a:spcAft>
              <a:defRPr sz="3600" b="1">
                <a:solidFill>
                  <a:schemeClr val="accent2"/>
                </a:solidFill>
                <a:latin typeface="Calibri" pitchFamily="34" charset="0"/>
              </a:defRPr>
            </a:lvl4pPr>
            <a:lvl5pPr algn="ctr" rtl="0" fontAlgn="base">
              <a:spcBef>
                <a:spcPct val="0"/>
              </a:spcBef>
              <a:spcAft>
                <a:spcPct val="0"/>
              </a:spcAft>
              <a:defRPr sz="3600" b="1">
                <a:solidFill>
                  <a:schemeClr val="accent2"/>
                </a:solidFill>
                <a:latin typeface="Calibri" pitchFamily="34"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a:defRPr/>
            </a:pPr>
            <a:endParaRPr lang="en-US" kern="0" dirty="0">
              <a:solidFill>
                <a:srgbClr val="009DD9"/>
              </a:solidFill>
            </a:endParaRPr>
          </a:p>
        </p:txBody>
      </p:sp>
      <p:pic>
        <p:nvPicPr>
          <p:cNvPr id="21509" name="Picture 2"/>
          <p:cNvPicPr>
            <a:picLocks noChangeAspect="1" noChangeArrowheads="1"/>
          </p:cNvPicPr>
          <p:nvPr/>
        </p:nvPicPr>
        <p:blipFill>
          <a:blip r:embed="rId3"/>
          <a:srcRect/>
          <a:stretch>
            <a:fillRect/>
          </a:stretch>
        </p:blipFill>
        <p:spPr bwMode="auto">
          <a:xfrm>
            <a:off x="2438400" y="5218113"/>
            <a:ext cx="2819400" cy="600075"/>
          </a:xfrm>
          <a:prstGeom prst="rect">
            <a:avLst/>
          </a:prstGeom>
          <a:noFill/>
          <a:ln w="9525">
            <a:noFill/>
            <a:miter lim="800000"/>
            <a:headEnd/>
            <a:tailEnd/>
          </a:ln>
        </p:spPr>
      </p:pic>
      <p:cxnSp>
        <p:nvCxnSpPr>
          <p:cNvPr id="3" name="Straight Connector 2"/>
          <p:cNvCxnSpPr/>
          <p:nvPr/>
        </p:nvCxnSpPr>
        <p:spPr bwMode="auto">
          <a:xfrm>
            <a:off x="609600" y="5665788"/>
            <a:ext cx="7696200" cy="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bwMode="auto">
          <a:xfrm>
            <a:off x="762000" y="5818188"/>
            <a:ext cx="7696200" cy="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bwMode="auto">
          <a:xfrm>
            <a:off x="717550"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bwMode="auto">
          <a:xfrm>
            <a:off x="885825"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bwMode="auto">
          <a:xfrm>
            <a:off x="1038225"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bwMode="auto">
          <a:xfrm>
            <a:off x="565150"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bwMode="auto">
          <a:xfrm>
            <a:off x="1339850"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bwMode="auto">
          <a:xfrm>
            <a:off x="1508125"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bwMode="auto">
          <a:xfrm>
            <a:off x="1660525"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bwMode="auto">
          <a:xfrm>
            <a:off x="1187450"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bwMode="auto">
          <a:xfrm>
            <a:off x="1965325"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bwMode="auto">
          <a:xfrm>
            <a:off x="2133600"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bwMode="auto">
          <a:xfrm>
            <a:off x="2286000"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bwMode="auto">
          <a:xfrm>
            <a:off x="1812925"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bwMode="auto">
          <a:xfrm>
            <a:off x="2587625"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bwMode="auto">
          <a:xfrm>
            <a:off x="2755900"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3" name="Straight Connector 32"/>
          <p:cNvCxnSpPr/>
          <p:nvPr/>
        </p:nvCxnSpPr>
        <p:spPr bwMode="auto">
          <a:xfrm>
            <a:off x="2908300"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4" name="Straight Connector 33"/>
          <p:cNvCxnSpPr/>
          <p:nvPr/>
        </p:nvCxnSpPr>
        <p:spPr bwMode="auto">
          <a:xfrm>
            <a:off x="2435225"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5" name="Straight Connector 34"/>
          <p:cNvCxnSpPr/>
          <p:nvPr/>
        </p:nvCxnSpPr>
        <p:spPr bwMode="auto">
          <a:xfrm>
            <a:off x="3213100"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6" name="Straight Connector 35"/>
          <p:cNvCxnSpPr/>
          <p:nvPr/>
        </p:nvCxnSpPr>
        <p:spPr bwMode="auto">
          <a:xfrm>
            <a:off x="3381375"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bwMode="auto">
          <a:xfrm>
            <a:off x="3533775"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8" name="Straight Connector 37"/>
          <p:cNvCxnSpPr/>
          <p:nvPr/>
        </p:nvCxnSpPr>
        <p:spPr bwMode="auto">
          <a:xfrm>
            <a:off x="3060700"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9" name="Straight Connector 38"/>
          <p:cNvCxnSpPr/>
          <p:nvPr/>
        </p:nvCxnSpPr>
        <p:spPr bwMode="auto">
          <a:xfrm>
            <a:off x="3835400"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bwMode="auto">
          <a:xfrm>
            <a:off x="4003675"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1" name="Straight Connector 40"/>
          <p:cNvCxnSpPr/>
          <p:nvPr/>
        </p:nvCxnSpPr>
        <p:spPr bwMode="auto">
          <a:xfrm>
            <a:off x="4156075"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2" name="Straight Connector 41"/>
          <p:cNvCxnSpPr/>
          <p:nvPr/>
        </p:nvCxnSpPr>
        <p:spPr bwMode="auto">
          <a:xfrm>
            <a:off x="3683000"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3" name="Straight Connector 42"/>
          <p:cNvCxnSpPr/>
          <p:nvPr/>
        </p:nvCxnSpPr>
        <p:spPr bwMode="auto">
          <a:xfrm>
            <a:off x="4460875" y="560546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4" name="Straight Connector 43"/>
          <p:cNvCxnSpPr/>
          <p:nvPr/>
        </p:nvCxnSpPr>
        <p:spPr bwMode="auto">
          <a:xfrm>
            <a:off x="4629150" y="560546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5" name="Straight Connector 44"/>
          <p:cNvCxnSpPr/>
          <p:nvPr/>
        </p:nvCxnSpPr>
        <p:spPr bwMode="auto">
          <a:xfrm>
            <a:off x="4781550" y="560546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6" name="Straight Connector 45"/>
          <p:cNvCxnSpPr/>
          <p:nvPr/>
        </p:nvCxnSpPr>
        <p:spPr bwMode="auto">
          <a:xfrm>
            <a:off x="4308475" y="560546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7" name="Straight Connector 46"/>
          <p:cNvCxnSpPr/>
          <p:nvPr/>
        </p:nvCxnSpPr>
        <p:spPr bwMode="auto">
          <a:xfrm>
            <a:off x="5083175" y="560546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8" name="Straight Connector 47"/>
          <p:cNvCxnSpPr/>
          <p:nvPr/>
        </p:nvCxnSpPr>
        <p:spPr bwMode="auto">
          <a:xfrm>
            <a:off x="5251450" y="560546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9" name="Straight Connector 48"/>
          <p:cNvCxnSpPr/>
          <p:nvPr/>
        </p:nvCxnSpPr>
        <p:spPr bwMode="auto">
          <a:xfrm>
            <a:off x="5403850" y="560546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0" name="Straight Connector 49"/>
          <p:cNvCxnSpPr/>
          <p:nvPr/>
        </p:nvCxnSpPr>
        <p:spPr bwMode="auto">
          <a:xfrm>
            <a:off x="4930775" y="560546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1" name="Straight Connector 50"/>
          <p:cNvCxnSpPr/>
          <p:nvPr/>
        </p:nvCxnSpPr>
        <p:spPr bwMode="auto">
          <a:xfrm>
            <a:off x="5703888"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2" name="Straight Connector 51"/>
          <p:cNvCxnSpPr/>
          <p:nvPr/>
        </p:nvCxnSpPr>
        <p:spPr bwMode="auto">
          <a:xfrm>
            <a:off x="5872163"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3" name="Straight Connector 52"/>
          <p:cNvCxnSpPr/>
          <p:nvPr/>
        </p:nvCxnSpPr>
        <p:spPr bwMode="auto">
          <a:xfrm>
            <a:off x="6024563"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4" name="Straight Connector 53"/>
          <p:cNvCxnSpPr/>
          <p:nvPr/>
        </p:nvCxnSpPr>
        <p:spPr bwMode="auto">
          <a:xfrm>
            <a:off x="5551488"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5" name="Straight Connector 54"/>
          <p:cNvCxnSpPr/>
          <p:nvPr/>
        </p:nvCxnSpPr>
        <p:spPr bwMode="auto">
          <a:xfrm>
            <a:off x="6326188"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6" name="Straight Connector 55"/>
          <p:cNvCxnSpPr/>
          <p:nvPr/>
        </p:nvCxnSpPr>
        <p:spPr bwMode="auto">
          <a:xfrm>
            <a:off x="6494463"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7" name="Straight Connector 56"/>
          <p:cNvCxnSpPr/>
          <p:nvPr/>
        </p:nvCxnSpPr>
        <p:spPr bwMode="auto">
          <a:xfrm>
            <a:off x="6646863"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8" name="Straight Connector 57"/>
          <p:cNvCxnSpPr/>
          <p:nvPr/>
        </p:nvCxnSpPr>
        <p:spPr bwMode="auto">
          <a:xfrm>
            <a:off x="6173788"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9" name="Straight Connector 58"/>
          <p:cNvCxnSpPr/>
          <p:nvPr/>
        </p:nvCxnSpPr>
        <p:spPr bwMode="auto">
          <a:xfrm>
            <a:off x="6951663"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60" name="Straight Connector 59"/>
          <p:cNvCxnSpPr/>
          <p:nvPr/>
        </p:nvCxnSpPr>
        <p:spPr bwMode="auto">
          <a:xfrm>
            <a:off x="7119938"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61" name="Straight Connector 60"/>
          <p:cNvCxnSpPr/>
          <p:nvPr/>
        </p:nvCxnSpPr>
        <p:spPr bwMode="auto">
          <a:xfrm>
            <a:off x="7272338"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62" name="Straight Connector 61"/>
          <p:cNvCxnSpPr/>
          <p:nvPr/>
        </p:nvCxnSpPr>
        <p:spPr bwMode="auto">
          <a:xfrm>
            <a:off x="6799263"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63" name="Straight Connector 62"/>
          <p:cNvCxnSpPr/>
          <p:nvPr/>
        </p:nvCxnSpPr>
        <p:spPr bwMode="auto">
          <a:xfrm>
            <a:off x="7573963"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64" name="Straight Connector 63"/>
          <p:cNvCxnSpPr/>
          <p:nvPr/>
        </p:nvCxnSpPr>
        <p:spPr bwMode="auto">
          <a:xfrm>
            <a:off x="7742238"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65" name="Straight Connector 64"/>
          <p:cNvCxnSpPr/>
          <p:nvPr/>
        </p:nvCxnSpPr>
        <p:spPr bwMode="auto">
          <a:xfrm>
            <a:off x="7894638"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66" name="Straight Connector 65"/>
          <p:cNvCxnSpPr/>
          <p:nvPr/>
        </p:nvCxnSpPr>
        <p:spPr bwMode="auto">
          <a:xfrm>
            <a:off x="7421563"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67" name="Straight Connector 66"/>
          <p:cNvCxnSpPr/>
          <p:nvPr/>
        </p:nvCxnSpPr>
        <p:spPr bwMode="auto">
          <a:xfrm>
            <a:off x="8199438"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70" name="Straight Connector 69"/>
          <p:cNvCxnSpPr/>
          <p:nvPr/>
        </p:nvCxnSpPr>
        <p:spPr bwMode="auto">
          <a:xfrm>
            <a:off x="8047038"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pic>
        <p:nvPicPr>
          <p:cNvPr id="21562" name="Picture 4"/>
          <p:cNvPicPr>
            <a:picLocks noChangeAspect="1" noChangeArrowheads="1"/>
          </p:cNvPicPr>
          <p:nvPr/>
        </p:nvPicPr>
        <p:blipFill>
          <a:blip r:embed="rId4"/>
          <a:srcRect/>
          <a:stretch>
            <a:fillRect/>
          </a:stretch>
        </p:blipFill>
        <p:spPr bwMode="auto">
          <a:xfrm>
            <a:off x="7475538" y="3984625"/>
            <a:ext cx="685800" cy="1490663"/>
          </a:xfrm>
          <a:prstGeom prst="rect">
            <a:avLst/>
          </a:prstGeom>
          <a:noFill/>
          <a:ln w="9525">
            <a:noFill/>
            <a:miter lim="800000"/>
            <a:headEnd/>
            <a:tailEnd/>
          </a:ln>
        </p:spPr>
      </p:pic>
      <p:pic>
        <p:nvPicPr>
          <p:cNvPr id="21563" name="Picture 6" descr="http://t1.gstatic.com/images?q=tbn:ANd9GcQvZ9IlVKddUA6tm6ce_gwyawqrlpaam9eC6Co_rMwkJMNHX0pkog"/>
          <p:cNvPicPr>
            <a:picLocks noChangeAspect="1" noChangeArrowheads="1"/>
          </p:cNvPicPr>
          <p:nvPr/>
        </p:nvPicPr>
        <p:blipFill>
          <a:blip r:embed="rId5"/>
          <a:srcRect/>
          <a:stretch>
            <a:fillRect/>
          </a:stretch>
        </p:blipFill>
        <p:spPr bwMode="auto">
          <a:xfrm>
            <a:off x="5411788" y="3894138"/>
            <a:ext cx="919162" cy="1243012"/>
          </a:xfrm>
          <a:prstGeom prst="rect">
            <a:avLst/>
          </a:prstGeom>
          <a:noFill/>
          <a:ln w="9525">
            <a:noFill/>
            <a:miter lim="800000"/>
            <a:headEnd/>
            <a:tailEnd/>
          </a:ln>
        </p:spPr>
      </p:pic>
      <p:sp>
        <p:nvSpPr>
          <p:cNvPr id="21564" name="TextBox 72"/>
          <p:cNvSpPr txBox="1">
            <a:spLocks noChangeArrowheads="1"/>
          </p:cNvSpPr>
          <p:nvPr/>
        </p:nvSpPr>
        <p:spPr bwMode="auto">
          <a:xfrm>
            <a:off x="2609850" y="4340225"/>
            <a:ext cx="2190750" cy="307975"/>
          </a:xfrm>
          <a:prstGeom prst="rect">
            <a:avLst/>
          </a:prstGeom>
          <a:noFill/>
          <a:ln w="9525">
            <a:noFill/>
            <a:miter lim="800000"/>
            <a:headEnd/>
            <a:tailEnd/>
          </a:ln>
        </p:spPr>
        <p:txBody>
          <a:bodyPr>
            <a:spAutoFit/>
          </a:bodyPr>
          <a:lstStyle/>
          <a:p>
            <a:r>
              <a:rPr lang="en-US" sz="1400">
                <a:latin typeface="Calibri" pitchFamily="34" charset="0"/>
              </a:rPr>
              <a:t>Network Control Center</a:t>
            </a:r>
          </a:p>
        </p:txBody>
      </p:sp>
      <p:pic>
        <p:nvPicPr>
          <p:cNvPr id="21565" name="Picture 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832600" y="4860925"/>
            <a:ext cx="668338" cy="695325"/>
          </a:xfrm>
          <a:prstGeom prst="rect">
            <a:avLst/>
          </a:prstGeom>
          <a:noFill/>
          <a:ln w="9525">
            <a:noFill/>
            <a:miter lim="800000"/>
            <a:headEnd/>
            <a:tailEnd/>
          </a:ln>
        </p:spPr>
      </p:pic>
      <p:pic>
        <p:nvPicPr>
          <p:cNvPr id="21566" name="Picture 6" descr="http://t1.gstatic.com/images?q=tbn:ANd9GcQvZ9IlVKddUA6tm6ce_gwyawqrlpaam9eC6Co_rMwkJMNHX0pkog"/>
          <p:cNvPicPr>
            <a:picLocks noChangeAspect="1" noChangeArrowheads="1"/>
          </p:cNvPicPr>
          <p:nvPr/>
        </p:nvPicPr>
        <p:blipFill>
          <a:blip r:embed="rId5"/>
          <a:srcRect/>
          <a:stretch>
            <a:fillRect/>
          </a:stretch>
        </p:blipFill>
        <p:spPr bwMode="auto">
          <a:xfrm>
            <a:off x="893763" y="3886200"/>
            <a:ext cx="919162" cy="1243013"/>
          </a:xfrm>
          <a:prstGeom prst="rect">
            <a:avLst/>
          </a:prstGeom>
          <a:noFill/>
          <a:ln w="9525">
            <a:noFill/>
            <a:miter lim="800000"/>
            <a:headEnd/>
            <a:tailEnd/>
          </a:ln>
        </p:spPr>
      </p:pic>
      <p:sp>
        <p:nvSpPr>
          <p:cNvPr id="80" name="Circular Arrow 79"/>
          <p:cNvSpPr/>
          <p:nvPr/>
        </p:nvSpPr>
        <p:spPr bwMode="auto">
          <a:xfrm rot="1877147">
            <a:off x="6165850" y="4283075"/>
            <a:ext cx="1198563" cy="446088"/>
          </a:xfrm>
          <a:prstGeom prst="circularArrow">
            <a:avLst>
              <a:gd name="adj1" fmla="val 15761"/>
              <a:gd name="adj2" fmla="val 1142319"/>
              <a:gd name="adj3" fmla="val 19937435"/>
              <a:gd name="adj4" fmla="val 10800000"/>
              <a:gd name="adj5" fmla="val 13852"/>
            </a:avLst>
          </a:prstGeom>
          <a:solidFill>
            <a:srgbClr val="FFFF00"/>
          </a:solidFill>
          <a:ln w="12700" cap="flat" cmpd="sng" algn="ctr">
            <a:solidFill>
              <a:schemeClr val="tx1"/>
            </a:solidFill>
            <a:prstDash val="solid"/>
            <a:round/>
            <a:headEnd type="none" w="sm" len="sm"/>
            <a:tailEnd type="none" w="sm" len="sm"/>
          </a:ln>
          <a:effectLst/>
          <a:extLst/>
        </p:spPr>
        <p:txBody>
          <a:bodyPr/>
          <a:lstStyle/>
          <a:p>
            <a:pPr>
              <a:defRPr/>
            </a:pPr>
            <a:endParaRPr lang="en-US">
              <a:cs typeface="Arial" pitchFamily="34" charset="0"/>
            </a:endParaRPr>
          </a:p>
        </p:txBody>
      </p:sp>
      <p:sp>
        <p:nvSpPr>
          <p:cNvPr id="91" name="Circular Arrow 90"/>
          <p:cNvSpPr/>
          <p:nvPr/>
        </p:nvSpPr>
        <p:spPr bwMode="auto">
          <a:xfrm rot="1877147">
            <a:off x="1700213" y="4494213"/>
            <a:ext cx="1198562" cy="444500"/>
          </a:xfrm>
          <a:prstGeom prst="circularArrow">
            <a:avLst>
              <a:gd name="adj1" fmla="val 25000"/>
              <a:gd name="adj2" fmla="val 1752872"/>
              <a:gd name="adj3" fmla="val 20889300"/>
              <a:gd name="adj4" fmla="val 10800000"/>
              <a:gd name="adj5" fmla="val 12500"/>
            </a:avLst>
          </a:prstGeom>
          <a:solidFill>
            <a:srgbClr val="FFFF00"/>
          </a:solidFill>
          <a:ln w="12700" cap="flat" cmpd="sng" algn="ctr">
            <a:solidFill>
              <a:schemeClr val="tx1"/>
            </a:solidFill>
            <a:prstDash val="solid"/>
            <a:round/>
            <a:headEnd type="none" w="sm" len="sm"/>
            <a:tailEnd type="none" w="sm" len="sm"/>
          </a:ln>
          <a:effectLst/>
          <a:extLst/>
        </p:spPr>
        <p:txBody>
          <a:bodyPr/>
          <a:lstStyle/>
          <a:p>
            <a:pPr>
              <a:defRPr/>
            </a:pPr>
            <a:endParaRPr lang="en-US">
              <a:cs typeface="Arial" pitchFamily="34" charset="0"/>
            </a:endParaRPr>
          </a:p>
        </p:txBody>
      </p:sp>
      <p:sp>
        <p:nvSpPr>
          <p:cNvPr id="92" name="Circular Arrow 91"/>
          <p:cNvSpPr/>
          <p:nvPr/>
        </p:nvSpPr>
        <p:spPr bwMode="auto">
          <a:xfrm rot="19032225">
            <a:off x="4332288" y="4494213"/>
            <a:ext cx="1198562" cy="444500"/>
          </a:xfrm>
          <a:prstGeom prst="circularArrow">
            <a:avLst>
              <a:gd name="adj1" fmla="val 25000"/>
              <a:gd name="adj2" fmla="val 1142319"/>
              <a:gd name="adj3" fmla="val 19462492"/>
              <a:gd name="adj4" fmla="val 10800000"/>
              <a:gd name="adj5" fmla="val 12500"/>
            </a:avLst>
          </a:prstGeom>
          <a:solidFill>
            <a:srgbClr val="FFFF00"/>
          </a:solidFill>
          <a:ln w="12700" cap="flat" cmpd="sng" algn="ctr">
            <a:solidFill>
              <a:schemeClr val="tx1"/>
            </a:solidFill>
            <a:prstDash val="solid"/>
            <a:round/>
            <a:headEnd type="none" w="sm" len="sm"/>
            <a:tailEnd type="none" w="sm" len="sm"/>
          </a:ln>
          <a:effectLst/>
          <a:extLst/>
        </p:spPr>
        <p:txBody>
          <a:bodyPr/>
          <a:lstStyle/>
          <a:p>
            <a:pPr>
              <a:defRPr/>
            </a:pPr>
            <a:endParaRPr lang="en-US">
              <a:cs typeface="Arial" pitchFamily="34" charset="0"/>
            </a:endParaRPr>
          </a:p>
        </p:txBody>
      </p:sp>
      <p:sp>
        <p:nvSpPr>
          <p:cNvPr id="93" name="Circular Arrow 92"/>
          <p:cNvSpPr/>
          <p:nvPr/>
        </p:nvSpPr>
        <p:spPr bwMode="auto">
          <a:xfrm rot="10800000">
            <a:off x="5086350" y="5286375"/>
            <a:ext cx="2170113" cy="949325"/>
          </a:xfrm>
          <a:prstGeom prst="circularArrow">
            <a:avLst>
              <a:gd name="adj1" fmla="val 12500"/>
              <a:gd name="adj2" fmla="val 1142319"/>
              <a:gd name="adj3" fmla="val 20457681"/>
              <a:gd name="adj4" fmla="val 10715666"/>
              <a:gd name="adj5" fmla="val 12500"/>
            </a:avLst>
          </a:prstGeom>
          <a:solidFill>
            <a:srgbClr val="FFFF00"/>
          </a:solidFill>
          <a:ln w="12700" cap="flat" cmpd="sng" algn="ctr">
            <a:solidFill>
              <a:schemeClr val="tx1"/>
            </a:solidFill>
            <a:prstDash val="solid"/>
            <a:round/>
            <a:headEnd type="none" w="sm" len="sm"/>
            <a:tailEnd type="none" w="sm" len="sm"/>
          </a:ln>
          <a:effectLst/>
          <a:extLst/>
        </p:spPr>
        <p:txBody>
          <a:bodyPr/>
          <a:lstStyle/>
          <a:p>
            <a:pPr>
              <a:defRPr/>
            </a:pPr>
            <a:endParaRPr lang="en-US">
              <a:cs typeface="Arial" pitchFamily="34" charset="0"/>
            </a:endParaRPr>
          </a:p>
        </p:txBody>
      </p:sp>
      <p:sp>
        <p:nvSpPr>
          <p:cNvPr id="4" name="Date Placeholder 3"/>
          <p:cNvSpPr>
            <a:spLocks noGrp="1"/>
          </p:cNvSpPr>
          <p:nvPr>
            <p:ph type="dt" sz="quarter" idx="10"/>
          </p:nvPr>
        </p:nvSpPr>
        <p:spPr/>
        <p:txBody>
          <a:bodyPr/>
          <a:lstStyle/>
          <a:p>
            <a:pPr>
              <a:defRPr/>
            </a:pPr>
            <a:r>
              <a:rPr lang="en-US"/>
              <a:t>March 2012</a:t>
            </a:r>
            <a:endParaRPr lang="en-US" dirty="0"/>
          </a:p>
        </p:txBody>
      </p:sp>
      <p:sp>
        <p:nvSpPr>
          <p:cNvPr id="5" name="Footer Placeholder 4"/>
          <p:cNvSpPr>
            <a:spLocks noGrp="1"/>
          </p:cNvSpPr>
          <p:nvPr>
            <p:ph type="ftr" sz="quarter" idx="11"/>
          </p:nvPr>
        </p:nvSpPr>
        <p:spPr/>
        <p:txBody>
          <a:bodyPr/>
          <a:lstStyle/>
          <a:p>
            <a:pPr>
              <a:defRPr/>
            </a:pPr>
            <a:r>
              <a:rPr lang="en-US"/>
              <a:t>Jon Adams, Lilee Systems</a:t>
            </a:r>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mtClean="0"/>
              <a:t>Institute of Electrical and Electronic Engineers (IEEE)</a:t>
            </a:r>
          </a:p>
        </p:txBody>
      </p:sp>
      <p:sp>
        <p:nvSpPr>
          <p:cNvPr id="3" name="Content Placeholder 2"/>
          <p:cNvSpPr>
            <a:spLocks noGrp="1"/>
          </p:cNvSpPr>
          <p:nvPr>
            <p:ph idx="1"/>
          </p:nvPr>
        </p:nvSpPr>
        <p:spPr/>
        <p:txBody>
          <a:bodyPr>
            <a:normAutofit fontScale="85000" lnSpcReduction="20000"/>
          </a:bodyPr>
          <a:lstStyle/>
          <a:p>
            <a:pPr eaLnBrk="1" hangingPunct="1">
              <a:defRPr/>
            </a:pPr>
            <a:r>
              <a:rPr lang="en-US" dirty="0" smtClean="0"/>
              <a:t>World’s largest professional association</a:t>
            </a:r>
          </a:p>
          <a:p>
            <a:pPr lvl="1" eaLnBrk="1" hangingPunct="1">
              <a:defRPr/>
            </a:pPr>
            <a:r>
              <a:rPr lang="en-US" dirty="0" smtClean="0"/>
              <a:t>Over 400,000 members in 160 countries</a:t>
            </a:r>
          </a:p>
          <a:p>
            <a:pPr lvl="1" eaLnBrk="1" hangingPunct="1">
              <a:defRPr/>
            </a:pPr>
            <a:r>
              <a:rPr lang="en-US" dirty="0" smtClean="0"/>
              <a:t>Over 100,000 student members</a:t>
            </a:r>
          </a:p>
          <a:p>
            <a:pPr lvl="1" eaLnBrk="1" hangingPunct="1">
              <a:defRPr/>
            </a:pPr>
            <a:r>
              <a:rPr lang="en-US" dirty="0" smtClean="0"/>
              <a:t>333 sections in 10 geographic regions</a:t>
            </a:r>
          </a:p>
          <a:p>
            <a:pPr eaLnBrk="1" hangingPunct="1">
              <a:defRPr/>
            </a:pPr>
            <a:r>
              <a:rPr lang="en-US" dirty="0" smtClean="0"/>
              <a:t>45 Societies and Councils</a:t>
            </a:r>
          </a:p>
          <a:p>
            <a:pPr eaLnBrk="1" hangingPunct="1">
              <a:defRPr/>
            </a:pPr>
            <a:r>
              <a:rPr lang="en-US" dirty="0" smtClean="0"/>
              <a:t>1,300 standards and projects under development</a:t>
            </a:r>
          </a:p>
          <a:p>
            <a:pPr eaLnBrk="1" hangingPunct="1">
              <a:defRPr/>
            </a:pPr>
            <a:r>
              <a:rPr lang="en-US" dirty="0" smtClean="0"/>
              <a:t>More than 150 transactions, journals and magazines</a:t>
            </a:r>
          </a:p>
          <a:p>
            <a:pPr eaLnBrk="1" hangingPunct="1">
              <a:defRPr/>
            </a:pPr>
            <a:r>
              <a:rPr lang="en-US" dirty="0" smtClean="0"/>
              <a:t>Nearly 3 million documents in online library</a:t>
            </a:r>
          </a:p>
        </p:txBody>
      </p:sp>
      <p:sp>
        <p:nvSpPr>
          <p:cNvPr id="7" name="Date Placeholder 6"/>
          <p:cNvSpPr>
            <a:spLocks noGrp="1"/>
          </p:cNvSpPr>
          <p:nvPr>
            <p:ph type="dt" sz="quarter" idx="10"/>
          </p:nvPr>
        </p:nvSpPr>
        <p:spPr/>
        <p:txBody>
          <a:bodyPr/>
          <a:lstStyle/>
          <a:p>
            <a:pPr>
              <a:defRPr/>
            </a:pPr>
            <a:r>
              <a:rPr lang="en-US"/>
              <a:t>March 2012</a:t>
            </a:r>
            <a:endParaRPr lang="en-US" dirty="0"/>
          </a:p>
        </p:txBody>
      </p:sp>
      <p:sp>
        <p:nvSpPr>
          <p:cNvPr id="8" name="Footer Placeholder 7"/>
          <p:cNvSpPr>
            <a:spLocks noGrp="1"/>
          </p:cNvSpPr>
          <p:nvPr>
            <p:ph type="ftr" sz="quarter" idx="11"/>
          </p:nvPr>
        </p:nvSpPr>
        <p:spPr/>
        <p:txBody>
          <a:bodyPr/>
          <a:lstStyle/>
          <a:p>
            <a:pPr>
              <a:defRPr/>
            </a:pPr>
            <a:r>
              <a:rPr lang="en-US"/>
              <a:t>Jon Adams, Lilee Systems</a:t>
            </a:r>
            <a:endParaRPr lang="en-US"/>
          </a:p>
        </p:txBody>
      </p:sp>
      <p:sp>
        <p:nvSpPr>
          <p:cNvPr id="4" name="TextBox 3"/>
          <p:cNvSpPr txBox="1"/>
          <p:nvPr/>
        </p:nvSpPr>
        <p:spPr>
          <a:xfrm>
            <a:off x="1527175" y="5838825"/>
            <a:ext cx="6169025" cy="461963"/>
          </a:xfrm>
          <a:prstGeom prst="rect">
            <a:avLst/>
          </a:prstGeom>
          <a:noFill/>
        </p:spPr>
        <p:txBody>
          <a:bodyPr wrap="none">
            <a:spAutoFit/>
          </a:bodyPr>
          <a:lstStyle/>
          <a:p>
            <a:pPr marL="0" lvl="1">
              <a:defRPr/>
            </a:pPr>
            <a:r>
              <a:rPr lang="en-US" sz="2400" b="1" i="1" dirty="0">
                <a:solidFill>
                  <a:srgbClr val="FF0000"/>
                </a:solidFill>
                <a:latin typeface="+mn-lt"/>
                <a:cs typeface="Arial" pitchFamily="34" charset="0"/>
              </a:rPr>
              <a:t>Over 125 years of driving </a:t>
            </a:r>
            <a:r>
              <a:rPr lang="en-US" sz="2400" b="1" i="1" dirty="0">
                <a:solidFill>
                  <a:srgbClr val="FF0000"/>
                </a:solidFill>
                <a:latin typeface="+mn-lt"/>
                <a:cs typeface="Arial" pitchFamily="34" charset="0"/>
              </a:rPr>
              <a:t>interoperability</a:t>
            </a:r>
            <a:endParaRPr lang="en-US" sz="2400" b="1" i="1" dirty="0">
              <a:solidFill>
                <a:srgbClr val="FF0000"/>
              </a:solidFill>
              <a:latin typeface="+mn-l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smtClean="0"/>
              <a:t>IEEE 802 LAN/MAN Standards Committee (LMSC)</a:t>
            </a:r>
          </a:p>
        </p:txBody>
      </p:sp>
      <p:sp>
        <p:nvSpPr>
          <p:cNvPr id="23554" name="Content Placeholder 2"/>
          <p:cNvSpPr>
            <a:spLocks noGrp="1"/>
          </p:cNvSpPr>
          <p:nvPr>
            <p:ph idx="1"/>
          </p:nvPr>
        </p:nvSpPr>
        <p:spPr>
          <a:xfrm>
            <a:off x="685800" y="1981200"/>
            <a:ext cx="6019800" cy="4114800"/>
          </a:xfrm>
        </p:spPr>
        <p:txBody>
          <a:bodyPr/>
          <a:lstStyle/>
          <a:p>
            <a:pPr eaLnBrk="1" hangingPunct="1"/>
            <a:r>
              <a:rPr lang="en-US" sz="1900" smtClean="0"/>
              <a:t>Local Area and Metropolitan Area Networks</a:t>
            </a:r>
          </a:p>
          <a:p>
            <a:pPr eaLnBrk="1" hangingPunct="1"/>
            <a:r>
              <a:rPr lang="en-US" sz="1900" smtClean="0"/>
              <a:t>32-year history of creating world’s most successful, interoperable, networked wired and wireless data standards</a:t>
            </a:r>
          </a:p>
          <a:p>
            <a:pPr eaLnBrk="1" hangingPunct="1"/>
            <a:r>
              <a:rPr lang="en-US" sz="1900" smtClean="0"/>
              <a:t>Formal, coordinated, transparent, open and consensus-based process</a:t>
            </a:r>
          </a:p>
          <a:p>
            <a:pPr eaLnBrk="1" hangingPunct="1"/>
            <a:r>
              <a:rPr lang="en-US" sz="1900" smtClean="0"/>
              <a:t>Participation is by individual contributor</a:t>
            </a:r>
          </a:p>
          <a:p>
            <a:pPr eaLnBrk="1" hangingPunct="1"/>
            <a:r>
              <a:rPr lang="en-US" sz="1900" smtClean="0"/>
              <a:t>Six face-to-face meetings per year to allow sufficient vetting and promote timely development</a:t>
            </a:r>
          </a:p>
          <a:p>
            <a:pPr eaLnBrk="1" hangingPunct="1"/>
            <a:r>
              <a:rPr lang="en-US" sz="1900" smtClean="0"/>
              <a:t>Voting rights maintained with active participation</a:t>
            </a:r>
          </a:p>
          <a:p>
            <a:pPr eaLnBrk="1" hangingPunct="1"/>
            <a:r>
              <a:rPr lang="en-US" sz="1900" smtClean="0"/>
              <a:t>Broad international participation</a:t>
            </a:r>
          </a:p>
          <a:p>
            <a:pPr eaLnBrk="1" hangingPunct="1"/>
            <a:r>
              <a:rPr lang="en-US" sz="1900" smtClean="0"/>
              <a:t>Primarily physical and link layers of network stack</a:t>
            </a:r>
          </a:p>
        </p:txBody>
      </p:sp>
      <p:grpSp>
        <p:nvGrpSpPr>
          <p:cNvPr id="23555" name="Group 6"/>
          <p:cNvGrpSpPr>
            <a:grpSpLocks/>
          </p:cNvGrpSpPr>
          <p:nvPr/>
        </p:nvGrpSpPr>
        <p:grpSpPr bwMode="auto">
          <a:xfrm>
            <a:off x="6629400" y="2055813"/>
            <a:ext cx="2362200" cy="3963987"/>
            <a:chOff x="6096000" y="2055813"/>
            <a:chExt cx="2362200" cy="3963987"/>
          </a:xfrm>
        </p:grpSpPr>
        <p:sp>
          <p:nvSpPr>
            <p:cNvPr id="23558" name="CustomShape 3"/>
            <p:cNvSpPr>
              <a:spLocks noChangeArrowheads="1"/>
            </p:cNvSpPr>
            <p:nvPr/>
          </p:nvSpPr>
          <p:spPr bwMode="auto">
            <a:xfrm>
              <a:off x="6781800" y="5561013"/>
              <a:ext cx="1676400" cy="457200"/>
            </a:xfrm>
            <a:prstGeom prst="rect">
              <a:avLst/>
            </a:prstGeom>
            <a:solidFill>
              <a:srgbClr val="FFCCFF"/>
            </a:solidFill>
            <a:ln w="9360">
              <a:solidFill>
                <a:srgbClr val="000000"/>
              </a:solidFill>
              <a:miter lim="800000"/>
              <a:headEnd/>
              <a:tailEnd/>
            </a:ln>
          </p:spPr>
          <p:txBody>
            <a:bodyPr/>
            <a:lstStyle/>
            <a:p>
              <a:pPr eaLnBrk="0" hangingPunct="0"/>
              <a:endParaRPr lang="en-US"/>
            </a:p>
          </p:txBody>
        </p:sp>
        <p:sp>
          <p:nvSpPr>
            <p:cNvPr id="23559" name="CustomShape 4"/>
            <p:cNvSpPr>
              <a:spLocks noChangeArrowheads="1"/>
            </p:cNvSpPr>
            <p:nvPr/>
          </p:nvSpPr>
          <p:spPr bwMode="auto">
            <a:xfrm>
              <a:off x="7010400" y="2741613"/>
              <a:ext cx="1219200" cy="2819400"/>
            </a:xfrm>
            <a:prstGeom prst="rect">
              <a:avLst/>
            </a:prstGeom>
            <a:solidFill>
              <a:srgbClr val="BBE0E3"/>
            </a:solidFill>
            <a:ln w="9360">
              <a:solidFill>
                <a:srgbClr val="000000"/>
              </a:solidFill>
              <a:miter lim="800000"/>
              <a:headEnd/>
              <a:tailEnd/>
            </a:ln>
          </p:spPr>
          <p:txBody>
            <a:bodyPr/>
            <a:lstStyle/>
            <a:p>
              <a:pPr eaLnBrk="0" hangingPunct="0"/>
              <a:endParaRPr lang="en-US"/>
            </a:p>
          </p:txBody>
        </p:sp>
        <p:sp>
          <p:nvSpPr>
            <p:cNvPr id="23560" name="CustomShape 5"/>
            <p:cNvSpPr>
              <a:spLocks noChangeArrowheads="1"/>
            </p:cNvSpPr>
            <p:nvPr/>
          </p:nvSpPr>
          <p:spPr bwMode="auto">
            <a:xfrm>
              <a:off x="6783388" y="2055813"/>
              <a:ext cx="1579562" cy="581025"/>
            </a:xfrm>
            <a:prstGeom prst="rect">
              <a:avLst/>
            </a:prstGeom>
            <a:noFill/>
            <a:ln w="9525">
              <a:noFill/>
              <a:miter lim="800000"/>
              <a:headEnd/>
              <a:tailEnd/>
            </a:ln>
          </p:spPr>
          <p:txBody>
            <a:bodyPr wrap="none" lIns="90000" tIns="46800" rIns="90000" bIns="46800"/>
            <a:lstStyle/>
            <a:p>
              <a:pPr algn="ctr" eaLnBrk="0" hangingPunct="0"/>
              <a:r>
                <a:rPr lang="en-US" sz="1600">
                  <a:solidFill>
                    <a:srgbClr val="000000"/>
                  </a:solidFill>
                </a:rPr>
                <a:t>OSI Reference </a:t>
              </a:r>
              <a:endParaRPr lang="en-US"/>
            </a:p>
            <a:p>
              <a:pPr algn="ctr" eaLnBrk="0" hangingPunct="0"/>
              <a:r>
                <a:rPr lang="en-US" sz="1600">
                  <a:solidFill>
                    <a:srgbClr val="000000"/>
                  </a:solidFill>
                </a:rPr>
                <a:t>Model</a:t>
              </a:r>
              <a:endParaRPr lang="en-US"/>
            </a:p>
          </p:txBody>
        </p:sp>
        <p:sp>
          <p:nvSpPr>
            <p:cNvPr id="23561" name="CustomShape 6"/>
            <p:cNvSpPr>
              <a:spLocks noChangeArrowheads="1"/>
            </p:cNvSpPr>
            <p:nvPr/>
          </p:nvSpPr>
          <p:spPr bwMode="auto">
            <a:xfrm>
              <a:off x="7075488" y="2817813"/>
              <a:ext cx="1050925" cy="307975"/>
            </a:xfrm>
            <a:prstGeom prst="rect">
              <a:avLst/>
            </a:prstGeom>
            <a:noFill/>
            <a:ln w="9525">
              <a:noFill/>
              <a:miter lim="800000"/>
              <a:headEnd/>
              <a:tailEnd/>
            </a:ln>
          </p:spPr>
          <p:txBody>
            <a:bodyPr wrap="none" lIns="90000" tIns="46800" rIns="90000" bIns="46800"/>
            <a:lstStyle/>
            <a:p>
              <a:pPr eaLnBrk="0" hangingPunct="0"/>
              <a:r>
                <a:rPr lang="en-US" sz="1400">
                  <a:solidFill>
                    <a:srgbClr val="000000"/>
                  </a:solidFill>
                </a:rPr>
                <a:t>Application</a:t>
              </a:r>
              <a:endParaRPr lang="en-US"/>
            </a:p>
          </p:txBody>
        </p:sp>
        <p:sp>
          <p:nvSpPr>
            <p:cNvPr id="23562" name="CustomShape 7"/>
            <p:cNvSpPr>
              <a:spLocks noChangeArrowheads="1"/>
            </p:cNvSpPr>
            <p:nvPr/>
          </p:nvSpPr>
          <p:spPr bwMode="auto">
            <a:xfrm>
              <a:off x="7010400" y="3219450"/>
              <a:ext cx="1179513" cy="306388"/>
            </a:xfrm>
            <a:prstGeom prst="rect">
              <a:avLst/>
            </a:prstGeom>
            <a:noFill/>
            <a:ln w="9525">
              <a:noFill/>
              <a:miter lim="800000"/>
              <a:headEnd/>
              <a:tailEnd/>
            </a:ln>
          </p:spPr>
          <p:txBody>
            <a:bodyPr wrap="none" lIns="90000" tIns="46800" rIns="90000" bIns="46800"/>
            <a:lstStyle/>
            <a:p>
              <a:pPr algn="ctr" eaLnBrk="0" hangingPunct="0"/>
              <a:r>
                <a:rPr lang="en-US" sz="1400">
                  <a:solidFill>
                    <a:srgbClr val="000000"/>
                  </a:solidFill>
                </a:rPr>
                <a:t>Presentation</a:t>
              </a:r>
              <a:endParaRPr lang="en-US"/>
            </a:p>
          </p:txBody>
        </p:sp>
        <p:sp>
          <p:nvSpPr>
            <p:cNvPr id="23563" name="CustomShape 8"/>
            <p:cNvSpPr>
              <a:spLocks noChangeArrowheads="1"/>
            </p:cNvSpPr>
            <p:nvPr/>
          </p:nvSpPr>
          <p:spPr bwMode="auto">
            <a:xfrm>
              <a:off x="7194550" y="3622675"/>
              <a:ext cx="812800" cy="306388"/>
            </a:xfrm>
            <a:prstGeom prst="rect">
              <a:avLst/>
            </a:prstGeom>
            <a:noFill/>
            <a:ln w="9525">
              <a:noFill/>
              <a:miter lim="800000"/>
              <a:headEnd/>
              <a:tailEnd/>
            </a:ln>
          </p:spPr>
          <p:txBody>
            <a:bodyPr wrap="none" lIns="90000" tIns="46800" rIns="90000" bIns="46800"/>
            <a:lstStyle/>
            <a:p>
              <a:pPr eaLnBrk="0" hangingPunct="0"/>
              <a:r>
                <a:rPr lang="en-US" sz="1400">
                  <a:solidFill>
                    <a:srgbClr val="000000"/>
                  </a:solidFill>
                </a:rPr>
                <a:t>Session</a:t>
              </a:r>
              <a:endParaRPr lang="en-US"/>
            </a:p>
          </p:txBody>
        </p:sp>
        <p:sp>
          <p:nvSpPr>
            <p:cNvPr id="23564" name="CustomShape 9"/>
            <p:cNvSpPr>
              <a:spLocks noChangeArrowheads="1"/>
            </p:cNvSpPr>
            <p:nvPr/>
          </p:nvSpPr>
          <p:spPr bwMode="auto">
            <a:xfrm>
              <a:off x="7132638" y="4025900"/>
              <a:ext cx="935037" cy="306388"/>
            </a:xfrm>
            <a:prstGeom prst="rect">
              <a:avLst/>
            </a:prstGeom>
            <a:noFill/>
            <a:ln w="9525">
              <a:noFill/>
              <a:miter lim="800000"/>
              <a:headEnd/>
              <a:tailEnd/>
            </a:ln>
          </p:spPr>
          <p:txBody>
            <a:bodyPr wrap="none" lIns="90000" tIns="46800" rIns="90000" bIns="46800"/>
            <a:lstStyle/>
            <a:p>
              <a:pPr eaLnBrk="0" hangingPunct="0"/>
              <a:r>
                <a:rPr lang="en-US" sz="1400">
                  <a:solidFill>
                    <a:srgbClr val="000000"/>
                  </a:solidFill>
                </a:rPr>
                <a:t>Transport</a:t>
              </a:r>
              <a:endParaRPr lang="en-US"/>
            </a:p>
          </p:txBody>
        </p:sp>
        <p:sp>
          <p:nvSpPr>
            <p:cNvPr id="23565" name="CustomShape 10"/>
            <p:cNvSpPr>
              <a:spLocks noChangeArrowheads="1"/>
            </p:cNvSpPr>
            <p:nvPr/>
          </p:nvSpPr>
          <p:spPr bwMode="auto">
            <a:xfrm>
              <a:off x="7183438" y="4427538"/>
              <a:ext cx="833437" cy="306387"/>
            </a:xfrm>
            <a:prstGeom prst="rect">
              <a:avLst/>
            </a:prstGeom>
            <a:noFill/>
            <a:ln w="9525">
              <a:noFill/>
              <a:miter lim="800000"/>
              <a:headEnd/>
              <a:tailEnd/>
            </a:ln>
          </p:spPr>
          <p:txBody>
            <a:bodyPr wrap="none" lIns="90000" tIns="46800" rIns="90000" bIns="46800"/>
            <a:lstStyle/>
            <a:p>
              <a:pPr eaLnBrk="0" hangingPunct="0"/>
              <a:r>
                <a:rPr lang="en-US" sz="1400">
                  <a:solidFill>
                    <a:srgbClr val="000000"/>
                  </a:solidFill>
                </a:rPr>
                <a:t>Network</a:t>
              </a:r>
              <a:endParaRPr lang="en-US"/>
            </a:p>
          </p:txBody>
        </p:sp>
        <p:sp>
          <p:nvSpPr>
            <p:cNvPr id="23566" name="CustomShape 11"/>
            <p:cNvSpPr>
              <a:spLocks noChangeArrowheads="1"/>
            </p:cNvSpPr>
            <p:nvPr/>
          </p:nvSpPr>
          <p:spPr bwMode="auto">
            <a:xfrm>
              <a:off x="7132638" y="4830763"/>
              <a:ext cx="931862" cy="306387"/>
            </a:xfrm>
            <a:prstGeom prst="rect">
              <a:avLst/>
            </a:prstGeom>
            <a:noFill/>
            <a:ln w="9525">
              <a:noFill/>
              <a:miter lim="800000"/>
              <a:headEnd/>
              <a:tailEnd/>
            </a:ln>
          </p:spPr>
          <p:txBody>
            <a:bodyPr wrap="none" lIns="90000" tIns="46800" rIns="90000" bIns="46800"/>
            <a:lstStyle/>
            <a:p>
              <a:pPr eaLnBrk="0" hangingPunct="0"/>
              <a:r>
                <a:rPr lang="en-US" sz="1400">
                  <a:solidFill>
                    <a:srgbClr val="000000"/>
                  </a:solidFill>
                </a:rPr>
                <a:t>Data Link</a:t>
              </a:r>
              <a:endParaRPr lang="en-US"/>
            </a:p>
          </p:txBody>
        </p:sp>
        <p:sp>
          <p:nvSpPr>
            <p:cNvPr id="23567" name="CustomShape 12"/>
            <p:cNvSpPr>
              <a:spLocks noChangeArrowheads="1"/>
            </p:cNvSpPr>
            <p:nvPr/>
          </p:nvSpPr>
          <p:spPr bwMode="auto">
            <a:xfrm>
              <a:off x="7178675" y="5233988"/>
              <a:ext cx="842963" cy="306387"/>
            </a:xfrm>
            <a:prstGeom prst="rect">
              <a:avLst/>
            </a:prstGeom>
            <a:noFill/>
            <a:ln w="9525">
              <a:noFill/>
              <a:miter lim="800000"/>
              <a:headEnd/>
              <a:tailEnd/>
            </a:ln>
          </p:spPr>
          <p:txBody>
            <a:bodyPr wrap="none" lIns="90000" tIns="46800" rIns="90000" bIns="46800"/>
            <a:lstStyle/>
            <a:p>
              <a:pPr eaLnBrk="0" hangingPunct="0"/>
              <a:r>
                <a:rPr lang="en-US" sz="1400">
                  <a:solidFill>
                    <a:srgbClr val="000000"/>
                  </a:solidFill>
                </a:rPr>
                <a:t>Physical</a:t>
              </a:r>
              <a:endParaRPr lang="en-US"/>
            </a:p>
          </p:txBody>
        </p:sp>
        <p:sp>
          <p:nvSpPr>
            <p:cNvPr id="23568" name="CustomShape 13"/>
            <p:cNvSpPr>
              <a:spLocks noChangeArrowheads="1"/>
            </p:cNvSpPr>
            <p:nvPr/>
          </p:nvSpPr>
          <p:spPr bwMode="auto">
            <a:xfrm>
              <a:off x="7192963" y="5637213"/>
              <a:ext cx="812800" cy="306387"/>
            </a:xfrm>
            <a:prstGeom prst="rect">
              <a:avLst/>
            </a:prstGeom>
            <a:noFill/>
            <a:ln w="9525">
              <a:noFill/>
              <a:miter lim="800000"/>
              <a:headEnd/>
              <a:tailEnd/>
            </a:ln>
          </p:spPr>
          <p:txBody>
            <a:bodyPr wrap="none" lIns="90000" tIns="46800" rIns="90000" bIns="46800"/>
            <a:lstStyle/>
            <a:p>
              <a:pPr eaLnBrk="0" hangingPunct="0"/>
              <a:r>
                <a:rPr lang="en-US" sz="1400">
                  <a:solidFill>
                    <a:srgbClr val="000000"/>
                  </a:solidFill>
                </a:rPr>
                <a:t>Medium</a:t>
              </a:r>
              <a:endParaRPr lang="en-US"/>
            </a:p>
          </p:txBody>
        </p:sp>
        <p:sp>
          <p:nvSpPr>
            <p:cNvPr id="23569" name="Line 14"/>
            <p:cNvSpPr>
              <a:spLocks noChangeShapeType="1"/>
            </p:cNvSpPr>
            <p:nvPr/>
          </p:nvSpPr>
          <p:spPr bwMode="auto">
            <a:xfrm>
              <a:off x="7010400" y="3198813"/>
              <a:ext cx="1219200" cy="1587"/>
            </a:xfrm>
            <a:prstGeom prst="line">
              <a:avLst/>
            </a:prstGeom>
            <a:noFill/>
            <a:ln w="9360">
              <a:solidFill>
                <a:srgbClr val="000000"/>
              </a:solidFill>
              <a:miter lim="800000"/>
              <a:headEnd/>
              <a:tailEnd/>
            </a:ln>
          </p:spPr>
          <p:txBody>
            <a:bodyPr/>
            <a:lstStyle/>
            <a:p>
              <a:endParaRPr lang="en-US"/>
            </a:p>
          </p:txBody>
        </p:sp>
        <p:sp>
          <p:nvSpPr>
            <p:cNvPr id="23570" name="Line 15"/>
            <p:cNvSpPr>
              <a:spLocks noChangeShapeType="1"/>
            </p:cNvSpPr>
            <p:nvPr/>
          </p:nvSpPr>
          <p:spPr bwMode="auto">
            <a:xfrm>
              <a:off x="7010400" y="3579813"/>
              <a:ext cx="1219200" cy="1587"/>
            </a:xfrm>
            <a:prstGeom prst="line">
              <a:avLst/>
            </a:prstGeom>
            <a:noFill/>
            <a:ln w="9360">
              <a:solidFill>
                <a:srgbClr val="000000"/>
              </a:solidFill>
              <a:miter lim="800000"/>
              <a:headEnd/>
              <a:tailEnd/>
            </a:ln>
          </p:spPr>
          <p:txBody>
            <a:bodyPr/>
            <a:lstStyle/>
            <a:p>
              <a:endParaRPr lang="en-US"/>
            </a:p>
          </p:txBody>
        </p:sp>
        <p:sp>
          <p:nvSpPr>
            <p:cNvPr id="23571" name="Line 16"/>
            <p:cNvSpPr>
              <a:spLocks noChangeShapeType="1"/>
            </p:cNvSpPr>
            <p:nvPr/>
          </p:nvSpPr>
          <p:spPr bwMode="auto">
            <a:xfrm>
              <a:off x="7010400" y="3960813"/>
              <a:ext cx="1219200" cy="1587"/>
            </a:xfrm>
            <a:prstGeom prst="line">
              <a:avLst/>
            </a:prstGeom>
            <a:noFill/>
            <a:ln w="9360">
              <a:solidFill>
                <a:srgbClr val="000000"/>
              </a:solidFill>
              <a:miter lim="800000"/>
              <a:headEnd/>
              <a:tailEnd/>
            </a:ln>
          </p:spPr>
          <p:txBody>
            <a:bodyPr/>
            <a:lstStyle/>
            <a:p>
              <a:endParaRPr lang="en-US"/>
            </a:p>
          </p:txBody>
        </p:sp>
        <p:sp>
          <p:nvSpPr>
            <p:cNvPr id="23572" name="Line 17"/>
            <p:cNvSpPr>
              <a:spLocks noChangeShapeType="1"/>
            </p:cNvSpPr>
            <p:nvPr/>
          </p:nvSpPr>
          <p:spPr bwMode="auto">
            <a:xfrm>
              <a:off x="7010400" y="4418013"/>
              <a:ext cx="1219200" cy="1587"/>
            </a:xfrm>
            <a:prstGeom prst="line">
              <a:avLst/>
            </a:prstGeom>
            <a:noFill/>
            <a:ln w="9360">
              <a:solidFill>
                <a:srgbClr val="000000"/>
              </a:solidFill>
              <a:miter lim="800000"/>
              <a:headEnd/>
              <a:tailEnd/>
            </a:ln>
          </p:spPr>
          <p:txBody>
            <a:bodyPr/>
            <a:lstStyle/>
            <a:p>
              <a:endParaRPr lang="en-US"/>
            </a:p>
          </p:txBody>
        </p:sp>
        <p:sp>
          <p:nvSpPr>
            <p:cNvPr id="23573" name="Line 18"/>
            <p:cNvSpPr>
              <a:spLocks noChangeShapeType="1"/>
            </p:cNvSpPr>
            <p:nvPr/>
          </p:nvSpPr>
          <p:spPr bwMode="auto">
            <a:xfrm>
              <a:off x="7010400" y="4799013"/>
              <a:ext cx="1219200" cy="1587"/>
            </a:xfrm>
            <a:prstGeom prst="line">
              <a:avLst/>
            </a:prstGeom>
            <a:noFill/>
            <a:ln w="9360">
              <a:solidFill>
                <a:srgbClr val="000000"/>
              </a:solidFill>
              <a:miter lim="800000"/>
              <a:headEnd/>
              <a:tailEnd/>
            </a:ln>
          </p:spPr>
          <p:txBody>
            <a:bodyPr/>
            <a:lstStyle/>
            <a:p>
              <a:endParaRPr lang="en-US"/>
            </a:p>
          </p:txBody>
        </p:sp>
        <p:sp>
          <p:nvSpPr>
            <p:cNvPr id="23574" name="Line 19"/>
            <p:cNvSpPr>
              <a:spLocks noChangeShapeType="1"/>
            </p:cNvSpPr>
            <p:nvPr/>
          </p:nvSpPr>
          <p:spPr bwMode="auto">
            <a:xfrm>
              <a:off x="7010400" y="5180013"/>
              <a:ext cx="1219200" cy="1587"/>
            </a:xfrm>
            <a:prstGeom prst="line">
              <a:avLst/>
            </a:prstGeom>
            <a:noFill/>
            <a:ln w="9360">
              <a:solidFill>
                <a:srgbClr val="000000"/>
              </a:solidFill>
              <a:miter lim="800000"/>
              <a:headEnd/>
              <a:tailEnd/>
            </a:ln>
          </p:spPr>
          <p:txBody>
            <a:bodyPr/>
            <a:lstStyle/>
            <a:p>
              <a:endParaRPr lang="en-US"/>
            </a:p>
          </p:txBody>
        </p:sp>
        <p:sp>
          <p:nvSpPr>
            <p:cNvPr id="23575" name="Line 20"/>
            <p:cNvSpPr>
              <a:spLocks noChangeShapeType="1"/>
            </p:cNvSpPr>
            <p:nvPr/>
          </p:nvSpPr>
          <p:spPr bwMode="auto">
            <a:xfrm>
              <a:off x="6096000" y="4799013"/>
              <a:ext cx="838200" cy="1587"/>
            </a:xfrm>
            <a:prstGeom prst="line">
              <a:avLst/>
            </a:prstGeom>
            <a:noFill/>
            <a:ln w="38160" cap="rnd">
              <a:solidFill>
                <a:srgbClr val="000000"/>
              </a:solidFill>
              <a:miter lim="800000"/>
              <a:headEnd/>
              <a:tailEnd/>
            </a:ln>
          </p:spPr>
          <p:txBody>
            <a:bodyPr/>
            <a:lstStyle/>
            <a:p>
              <a:endParaRPr lang="en-US"/>
            </a:p>
          </p:txBody>
        </p:sp>
        <p:sp>
          <p:nvSpPr>
            <p:cNvPr id="23576" name="Line 21"/>
            <p:cNvSpPr>
              <a:spLocks noChangeShapeType="1"/>
            </p:cNvSpPr>
            <p:nvPr/>
          </p:nvSpPr>
          <p:spPr bwMode="auto">
            <a:xfrm>
              <a:off x="6248400" y="6018213"/>
              <a:ext cx="457200" cy="1587"/>
            </a:xfrm>
            <a:prstGeom prst="line">
              <a:avLst/>
            </a:prstGeom>
            <a:noFill/>
            <a:ln w="38160" cap="rnd">
              <a:solidFill>
                <a:srgbClr val="000000"/>
              </a:solidFill>
              <a:miter lim="800000"/>
              <a:headEnd/>
              <a:tailEnd/>
            </a:ln>
          </p:spPr>
          <p:txBody>
            <a:bodyPr/>
            <a:lstStyle/>
            <a:p>
              <a:endParaRPr lang="en-US"/>
            </a:p>
          </p:txBody>
        </p:sp>
        <p:sp>
          <p:nvSpPr>
            <p:cNvPr id="23577" name="CustomShape 22"/>
            <p:cNvSpPr>
              <a:spLocks noChangeArrowheads="1"/>
            </p:cNvSpPr>
            <p:nvPr/>
          </p:nvSpPr>
          <p:spPr bwMode="auto">
            <a:xfrm>
              <a:off x="6173788" y="5027613"/>
              <a:ext cx="701675" cy="642937"/>
            </a:xfrm>
            <a:prstGeom prst="rect">
              <a:avLst/>
            </a:prstGeom>
            <a:noFill/>
            <a:ln w="9525">
              <a:noFill/>
              <a:miter lim="800000"/>
              <a:headEnd/>
              <a:tailEnd/>
            </a:ln>
          </p:spPr>
          <p:txBody>
            <a:bodyPr wrap="none" lIns="90000" tIns="46800" rIns="90000" bIns="46800"/>
            <a:lstStyle/>
            <a:p>
              <a:pPr algn="ctr" eaLnBrk="0" hangingPunct="0"/>
              <a:r>
                <a:rPr lang="en-US" sz="1800">
                  <a:solidFill>
                    <a:srgbClr val="000000"/>
                  </a:solidFill>
                </a:rPr>
                <a:t>IEEE</a:t>
              </a:r>
              <a:endParaRPr lang="en-US" sz="1800"/>
            </a:p>
            <a:p>
              <a:pPr algn="ctr" eaLnBrk="0" hangingPunct="0"/>
              <a:r>
                <a:rPr lang="en-US" sz="1800">
                  <a:solidFill>
                    <a:srgbClr val="000000"/>
                  </a:solidFill>
                </a:rPr>
                <a:t>802</a:t>
              </a:r>
              <a:endParaRPr lang="en-US" sz="1800"/>
            </a:p>
          </p:txBody>
        </p:sp>
      </p:grpSp>
      <p:sp>
        <p:nvSpPr>
          <p:cNvPr id="2" name="Date Placeholder 1"/>
          <p:cNvSpPr>
            <a:spLocks noGrp="1"/>
          </p:cNvSpPr>
          <p:nvPr>
            <p:ph type="dt" sz="quarter" idx="10"/>
          </p:nvPr>
        </p:nvSpPr>
        <p:spPr/>
        <p:txBody>
          <a:bodyPr/>
          <a:lstStyle/>
          <a:p>
            <a:pPr>
              <a:defRPr/>
            </a:pPr>
            <a:r>
              <a:rPr lang="en-US"/>
              <a:t>March 2012</a:t>
            </a:r>
            <a:endParaRPr lang="en-US" dirty="0"/>
          </a:p>
        </p:txBody>
      </p:sp>
      <p:sp>
        <p:nvSpPr>
          <p:cNvPr id="4" name="Footer Placeholder 3"/>
          <p:cNvSpPr>
            <a:spLocks noGrp="1"/>
          </p:cNvSpPr>
          <p:nvPr>
            <p:ph type="ftr" sz="quarter" idx="11"/>
          </p:nvPr>
        </p:nvSpPr>
        <p:spPr/>
        <p:txBody>
          <a:bodyPr/>
          <a:lstStyle/>
          <a:p>
            <a:pPr>
              <a:defRPr/>
            </a:pPr>
            <a:r>
              <a:rPr lang="en-US"/>
              <a:t>Jon Adams, Lilee Systems</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mtClean="0"/>
              <a:t>A Few of Those Dots</a:t>
            </a:r>
          </a:p>
        </p:txBody>
      </p:sp>
      <p:graphicFrame>
        <p:nvGraphicFramePr>
          <p:cNvPr id="5" name="Content Placeholder 4"/>
          <p:cNvGraphicFramePr>
            <a:graphicFrameLocks noGrp="1"/>
          </p:cNvGraphicFramePr>
          <p:nvPr>
            <p:ph idx="1"/>
          </p:nvPr>
        </p:nvGraphicFramePr>
        <p:xfrm>
          <a:off x="685800" y="1981200"/>
          <a:ext cx="7772400" cy="3571875"/>
        </p:xfrm>
        <a:graphic>
          <a:graphicData uri="http://schemas.openxmlformats.org/drawingml/2006/table">
            <a:tbl>
              <a:tblPr firstRow="1" bandRow="1">
                <a:tableStyleId>{5C22544A-7EE6-4342-B048-85BDC9FD1C3A}</a:tableStyleId>
              </a:tblPr>
              <a:tblGrid>
                <a:gridCol w="2514600"/>
                <a:gridCol w="5257800"/>
              </a:tblGrid>
              <a:tr h="370840">
                <a:tc>
                  <a:txBody>
                    <a:bodyPr/>
                    <a:lstStyle/>
                    <a:p>
                      <a:pPr>
                        <a:defRPr/>
                      </a:pPr>
                      <a:r>
                        <a:rPr lang="en-US" b="1" dirty="0" smtClean="0">
                          <a:solidFill>
                            <a:schemeClr val="tx1"/>
                          </a:solidFill>
                        </a:rPr>
                        <a:t>Working Group</a:t>
                      </a:r>
                      <a:endParaRPr lang="en-US" b="1" dirty="0">
                        <a:solidFill>
                          <a:schemeClr val="tx1"/>
                        </a:solidFill>
                      </a:endParaRPr>
                    </a:p>
                  </a:txBody>
                  <a:tcPr/>
                </a:tc>
                <a:tc>
                  <a:txBody>
                    <a:bodyPr/>
                    <a:lstStyle/>
                    <a:p>
                      <a:r>
                        <a:rPr lang="en-US" b="1" baseline="0" dirty="0" smtClean="0">
                          <a:solidFill>
                            <a:schemeClr val="tx1"/>
                          </a:solidFill>
                        </a:rPr>
                        <a:t>Used For</a:t>
                      </a:r>
                      <a:endParaRPr lang="en-US" b="1" dirty="0">
                        <a:solidFill>
                          <a:schemeClr val="tx1"/>
                        </a:solidFill>
                      </a:endParaRPr>
                    </a:p>
                  </a:txBody>
                  <a:tcPr/>
                </a:tc>
              </a:tr>
              <a:tr h="370840">
                <a:tc>
                  <a:txBody>
                    <a:bodyPr/>
                    <a:lstStyle/>
                    <a:p>
                      <a:pPr>
                        <a:defRPr/>
                      </a:pPr>
                      <a:r>
                        <a:rPr lang="en-US" b="0" dirty="0" smtClean="0">
                          <a:solidFill>
                            <a:schemeClr val="tx1"/>
                          </a:solidFill>
                        </a:rPr>
                        <a:t>IEEE 802.3    </a:t>
                      </a:r>
                      <a:endParaRPr lang="en-US"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Ethernet (billions</a:t>
                      </a:r>
                      <a:r>
                        <a:rPr lang="en-US" b="0" baseline="0" dirty="0" smtClean="0">
                          <a:solidFill>
                            <a:schemeClr val="tx1"/>
                          </a:solidFill>
                        </a:rPr>
                        <a:t> of units deployed)</a:t>
                      </a:r>
                      <a:endParaRPr lang="en-US" b="0" dirty="0" smtClean="0">
                        <a:solidFill>
                          <a:schemeClr val="tx1"/>
                        </a:solidFill>
                      </a:endParaRPr>
                    </a:p>
                    <a:p>
                      <a:endParaRPr lang="en-US" b="0" dirty="0">
                        <a:solidFill>
                          <a:schemeClr val="tx1"/>
                        </a:solidFill>
                      </a:endParaRPr>
                    </a:p>
                  </a:txBody>
                  <a:tcPr/>
                </a:tc>
              </a:tr>
              <a:tr h="370840">
                <a:tc>
                  <a:txBody>
                    <a:bodyPr/>
                    <a:lstStyle/>
                    <a:p>
                      <a:r>
                        <a:rPr lang="en-US" b="0" dirty="0" smtClean="0">
                          <a:solidFill>
                            <a:schemeClr val="tx1"/>
                          </a:solidFill>
                        </a:rPr>
                        <a:t>IEEE 802.11 a/b/g/n…</a:t>
                      </a:r>
                      <a:endParaRPr lang="en-US"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Wireless Ethernet (Wi-Fi) (billions of units deployed)</a:t>
                      </a:r>
                    </a:p>
                  </a:txBody>
                  <a:tcPr/>
                </a:tc>
              </a:tr>
              <a:tr h="370840">
                <a:tc>
                  <a:txBody>
                    <a:bodyPr/>
                    <a:lstStyle/>
                    <a:p>
                      <a:r>
                        <a:rPr lang="en-US" b="0" dirty="0" smtClean="0">
                          <a:solidFill>
                            <a:schemeClr val="tx1"/>
                          </a:solidFill>
                        </a:rPr>
                        <a:t>IEEE 802.15</a:t>
                      </a:r>
                      <a:endParaRPr lang="en-US"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Wireless PAN (</a:t>
                      </a:r>
                      <a:r>
                        <a:rPr lang="en-US" b="0" dirty="0" err="1" smtClean="0">
                          <a:solidFill>
                            <a:schemeClr val="tx1"/>
                          </a:solidFill>
                        </a:rPr>
                        <a:t>ZigBee</a:t>
                      </a:r>
                      <a:r>
                        <a:rPr lang="en-US" b="0" dirty="0" smtClean="0">
                          <a:solidFill>
                            <a:schemeClr val="tx1"/>
                          </a:solidFill>
                        </a:rPr>
                        <a:t>, Smart Grid) (hundreds of millions of units deployed)</a:t>
                      </a:r>
                    </a:p>
                  </a:txBody>
                  <a:tcPr/>
                </a:tc>
              </a:tr>
              <a:tr h="370840">
                <a:tc>
                  <a:txBody>
                    <a:bodyPr/>
                    <a:lstStyle/>
                    <a:p>
                      <a:r>
                        <a:rPr lang="en-US" b="0" dirty="0" smtClean="0">
                          <a:solidFill>
                            <a:schemeClr val="tx1"/>
                          </a:solidFill>
                        </a:rPr>
                        <a:t>IEEE 802.16</a:t>
                      </a:r>
                      <a:endParaRPr lang="en-US"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Broadband Wireless Access (</a:t>
                      </a:r>
                      <a:r>
                        <a:rPr lang="en-US" b="0" dirty="0" err="1" smtClean="0">
                          <a:solidFill>
                            <a:schemeClr val="tx1"/>
                          </a:solidFill>
                        </a:rPr>
                        <a:t>WiMAX</a:t>
                      </a:r>
                      <a:r>
                        <a:rPr lang="en-US" b="0" dirty="0" smtClean="0">
                          <a:solidFill>
                            <a:schemeClr val="tx1"/>
                          </a:solidFill>
                        </a:rPr>
                        <a:t>) (tens of millions of units deployed)</a:t>
                      </a:r>
                    </a:p>
                  </a:txBody>
                  <a:tcPr/>
                </a:tc>
              </a:tr>
              <a:tr h="370840">
                <a:tc>
                  <a:txBody>
                    <a:bodyPr/>
                    <a:lstStyle/>
                    <a:p>
                      <a:r>
                        <a:rPr lang="en-US" b="0" dirty="0" smtClean="0">
                          <a:solidFill>
                            <a:schemeClr val="tx1"/>
                          </a:solidFill>
                        </a:rPr>
                        <a:t>IEEE 802.22</a:t>
                      </a:r>
                      <a:endParaRPr lang="en-US" b="0" dirty="0">
                        <a:solidFill>
                          <a:schemeClr val="tx1"/>
                        </a:solidFill>
                      </a:endParaRPr>
                    </a:p>
                  </a:txBody>
                  <a:tcPr/>
                </a:tc>
                <a:tc>
                  <a:txBody>
                    <a:bodyPr/>
                    <a:lstStyle/>
                    <a:p>
                      <a:pPr>
                        <a:defRPr/>
                      </a:pPr>
                      <a:r>
                        <a:rPr lang="en-US" b="0" dirty="0" smtClean="0">
                          <a:solidFill>
                            <a:schemeClr val="tx1"/>
                          </a:solidFill>
                        </a:rPr>
                        <a:t>Wireless Regional Area Network (TV White Spaces) (just starting,</a:t>
                      </a:r>
                      <a:r>
                        <a:rPr lang="en-US" b="0" baseline="0" dirty="0" smtClean="0">
                          <a:solidFill>
                            <a:schemeClr val="tx1"/>
                          </a:solidFill>
                        </a:rPr>
                        <a:t> but promises to be large)</a:t>
                      </a:r>
                      <a:endParaRPr lang="en-US" b="0" dirty="0" smtClean="0">
                        <a:solidFill>
                          <a:schemeClr val="tx1"/>
                        </a:solidFill>
                      </a:endParaRPr>
                    </a:p>
                  </a:txBody>
                  <a:tcPr/>
                </a:tc>
              </a:tr>
            </a:tbl>
          </a:graphicData>
        </a:graphic>
      </p:graphicFrame>
      <p:sp>
        <p:nvSpPr>
          <p:cNvPr id="2" name="Date Placeholder 1"/>
          <p:cNvSpPr>
            <a:spLocks noGrp="1"/>
          </p:cNvSpPr>
          <p:nvPr>
            <p:ph type="dt" sz="quarter" idx="10"/>
          </p:nvPr>
        </p:nvSpPr>
        <p:spPr/>
        <p:txBody>
          <a:bodyPr/>
          <a:lstStyle/>
          <a:p>
            <a:pPr>
              <a:defRPr/>
            </a:pPr>
            <a:r>
              <a:rPr lang="en-US"/>
              <a:t>March 2012</a:t>
            </a:r>
            <a:endParaRPr lang="en-US" dirty="0"/>
          </a:p>
        </p:txBody>
      </p:sp>
      <p:sp>
        <p:nvSpPr>
          <p:cNvPr id="4" name="Footer Placeholder 3"/>
          <p:cNvSpPr>
            <a:spLocks noGrp="1"/>
          </p:cNvSpPr>
          <p:nvPr>
            <p:ph type="ftr" sz="quarter" idx="11"/>
          </p:nvPr>
        </p:nvSpPr>
        <p:spPr/>
        <p:txBody>
          <a:bodyPr/>
          <a:lstStyle/>
          <a:p>
            <a:pPr>
              <a:defRPr/>
            </a:pPr>
            <a:r>
              <a:rPr lang="en-US"/>
              <a:t>Jon Adams, Lilee Systems</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smtClean="0"/>
              <a:t>IEEE 802.15.4</a:t>
            </a:r>
          </a:p>
        </p:txBody>
      </p:sp>
      <p:sp>
        <p:nvSpPr>
          <p:cNvPr id="3" name="Content Placeholder 2"/>
          <p:cNvSpPr>
            <a:spLocks noGrp="1"/>
          </p:cNvSpPr>
          <p:nvPr>
            <p:ph idx="1"/>
          </p:nvPr>
        </p:nvSpPr>
        <p:spPr/>
        <p:txBody>
          <a:bodyPr>
            <a:normAutofit fontScale="85000" lnSpcReduction="20000"/>
          </a:bodyPr>
          <a:lstStyle/>
          <a:p>
            <a:pPr eaLnBrk="1" hangingPunct="1">
              <a:defRPr/>
            </a:pPr>
            <a:r>
              <a:rPr lang="en-US" dirty="0" smtClean="0"/>
              <a:t>Over 200 million units deployed for industrial, commercial and residential control and sensing</a:t>
            </a:r>
          </a:p>
          <a:p>
            <a:pPr eaLnBrk="1" hangingPunct="1">
              <a:defRPr/>
            </a:pPr>
            <a:endParaRPr lang="en-US" dirty="0" smtClean="0"/>
          </a:p>
          <a:p>
            <a:pPr eaLnBrk="1" hangingPunct="1">
              <a:defRPr/>
            </a:pPr>
            <a:r>
              <a:rPr lang="en-US" dirty="0" smtClean="0"/>
              <a:t>Accepted as ISO/IEC Standard 8802-15-4</a:t>
            </a:r>
          </a:p>
          <a:p>
            <a:pPr eaLnBrk="1" hangingPunct="1">
              <a:defRPr/>
            </a:pPr>
            <a:endParaRPr lang="en-US" dirty="0" smtClean="0"/>
          </a:p>
          <a:p>
            <a:pPr eaLnBrk="1" hangingPunct="1">
              <a:defRPr/>
            </a:pPr>
            <a:r>
              <a:rPr lang="en-US" dirty="0" smtClean="0"/>
              <a:t>Used by the </a:t>
            </a:r>
            <a:r>
              <a:rPr lang="en-US" dirty="0" err="1" smtClean="0"/>
              <a:t>ZigBee</a:t>
            </a:r>
            <a:r>
              <a:rPr lang="en-US" dirty="0" smtClean="0"/>
              <a:t> Alliance, ISA-100, Wireless HART, IETF (6LoWPAN), others</a:t>
            </a:r>
          </a:p>
          <a:p>
            <a:pPr eaLnBrk="1" hangingPunct="1">
              <a:defRPr/>
            </a:pPr>
            <a:endParaRPr lang="en-US" dirty="0" smtClean="0"/>
          </a:p>
          <a:p>
            <a:pPr eaLnBrk="1" hangingPunct="1">
              <a:defRPr/>
            </a:pPr>
            <a:r>
              <a:rPr lang="en-US" dirty="0" smtClean="0"/>
              <a:t>Hundreds of participants working on new functions and performance enhancement</a:t>
            </a:r>
          </a:p>
        </p:txBody>
      </p:sp>
      <p:sp>
        <p:nvSpPr>
          <p:cNvPr id="2" name="Date Placeholder 1"/>
          <p:cNvSpPr>
            <a:spLocks noGrp="1"/>
          </p:cNvSpPr>
          <p:nvPr>
            <p:ph type="dt" sz="quarter" idx="10"/>
          </p:nvPr>
        </p:nvSpPr>
        <p:spPr/>
        <p:txBody>
          <a:bodyPr/>
          <a:lstStyle/>
          <a:p>
            <a:pPr>
              <a:defRPr/>
            </a:pPr>
            <a:r>
              <a:rPr lang="en-US"/>
              <a:t>March 2012</a:t>
            </a:r>
            <a:endParaRPr lang="en-US" dirty="0"/>
          </a:p>
        </p:txBody>
      </p:sp>
      <p:sp>
        <p:nvSpPr>
          <p:cNvPr id="4" name="Footer Placeholder 3"/>
          <p:cNvSpPr>
            <a:spLocks noGrp="1"/>
          </p:cNvSpPr>
          <p:nvPr>
            <p:ph type="ftr" sz="quarter" idx="11"/>
          </p:nvPr>
        </p:nvSpPr>
        <p:spPr/>
        <p:txBody>
          <a:bodyPr/>
          <a:lstStyle/>
          <a:p>
            <a:pPr>
              <a:defRPr/>
            </a:pPr>
            <a:r>
              <a:rPr lang="en-US"/>
              <a:t>Jon Adams, Lilee Systems</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mtClean="0"/>
              <a:t>Recent 802.15.4 Enhancements</a:t>
            </a:r>
          </a:p>
        </p:txBody>
      </p:sp>
      <p:sp>
        <p:nvSpPr>
          <p:cNvPr id="3" name="Content Placeholder 2"/>
          <p:cNvSpPr>
            <a:spLocks noGrp="1"/>
          </p:cNvSpPr>
          <p:nvPr>
            <p:ph idx="1"/>
          </p:nvPr>
        </p:nvSpPr>
        <p:spPr/>
        <p:txBody>
          <a:bodyPr>
            <a:normAutofit fontScale="62500" lnSpcReduction="20000"/>
          </a:bodyPr>
          <a:lstStyle/>
          <a:p>
            <a:pPr eaLnBrk="1" hangingPunct="1">
              <a:defRPr/>
            </a:pPr>
            <a:r>
              <a:rPr lang="en-US" dirty="0" smtClean="0"/>
              <a:t>802.15.4e MAC Enhancements</a:t>
            </a:r>
          </a:p>
          <a:p>
            <a:pPr lvl="1" eaLnBrk="1" hangingPunct="1">
              <a:defRPr/>
            </a:pPr>
            <a:r>
              <a:rPr lang="en-US" dirty="0" smtClean="0"/>
              <a:t>Industrial process control, Smart grid, Factory automation</a:t>
            </a:r>
          </a:p>
          <a:p>
            <a:pPr lvl="1" eaLnBrk="1" hangingPunct="1">
              <a:defRPr/>
            </a:pPr>
            <a:endParaRPr lang="en-US" dirty="0" smtClean="0"/>
          </a:p>
          <a:p>
            <a:pPr eaLnBrk="1" hangingPunct="1">
              <a:defRPr/>
            </a:pPr>
            <a:r>
              <a:rPr lang="en-US" dirty="0" smtClean="0"/>
              <a:t>802.15.4g Smart Utility Network</a:t>
            </a:r>
          </a:p>
          <a:p>
            <a:pPr lvl="1" eaLnBrk="1" hangingPunct="1">
              <a:defRPr/>
            </a:pPr>
            <a:r>
              <a:rPr lang="en-US" dirty="0" smtClean="0"/>
              <a:t>Wireless connectivity for secure, large-scale, wide-area utility networks</a:t>
            </a:r>
          </a:p>
          <a:p>
            <a:pPr lvl="1" eaLnBrk="1" hangingPunct="1">
              <a:defRPr/>
            </a:pPr>
            <a:endParaRPr lang="en-US" dirty="0" smtClean="0"/>
          </a:p>
          <a:p>
            <a:pPr eaLnBrk="1" hangingPunct="1">
              <a:defRPr/>
            </a:pPr>
            <a:r>
              <a:rPr lang="en-US" dirty="0" smtClean="0"/>
              <a:t>802.15.4k Low-Energy Critical Infrastructure Monitoring</a:t>
            </a:r>
          </a:p>
          <a:p>
            <a:pPr lvl="1" eaLnBrk="1" hangingPunct="1">
              <a:defRPr/>
            </a:pPr>
            <a:r>
              <a:rPr lang="en-US" dirty="0" smtClean="0"/>
              <a:t>Point to multi-thousands of point for critical infrastructure monitoring (bridges, buildings, highways, canals, etc.)</a:t>
            </a:r>
          </a:p>
          <a:p>
            <a:pPr lvl="1" eaLnBrk="1" hangingPunct="1">
              <a:defRPr/>
            </a:pPr>
            <a:endParaRPr lang="en-US" dirty="0" smtClean="0"/>
          </a:p>
          <a:p>
            <a:pPr eaLnBrk="1" hangingPunct="1">
              <a:defRPr/>
            </a:pPr>
            <a:r>
              <a:rPr lang="en-US" dirty="0" smtClean="0"/>
              <a:t>802.15.4m TV White Space Devices</a:t>
            </a:r>
          </a:p>
          <a:p>
            <a:pPr lvl="1" eaLnBrk="1" hangingPunct="1">
              <a:defRPr/>
            </a:pPr>
            <a:r>
              <a:rPr lang="en-US" dirty="0" smtClean="0"/>
              <a:t>Adds new functionality meeting TV white space regulatory requirements</a:t>
            </a:r>
          </a:p>
        </p:txBody>
      </p:sp>
      <p:sp>
        <p:nvSpPr>
          <p:cNvPr id="4" name="Date Placeholder 3"/>
          <p:cNvSpPr>
            <a:spLocks noGrp="1"/>
          </p:cNvSpPr>
          <p:nvPr>
            <p:ph type="dt" sz="quarter" idx="10"/>
          </p:nvPr>
        </p:nvSpPr>
        <p:spPr/>
        <p:txBody>
          <a:bodyPr/>
          <a:lstStyle/>
          <a:p>
            <a:pPr>
              <a:defRPr/>
            </a:pPr>
            <a:r>
              <a:rPr lang="en-US"/>
              <a:t>March 2012</a:t>
            </a:r>
            <a:endParaRPr lang="en-US" dirty="0"/>
          </a:p>
        </p:txBody>
      </p:sp>
      <p:sp>
        <p:nvSpPr>
          <p:cNvPr id="5" name="Footer Placeholder 4"/>
          <p:cNvSpPr>
            <a:spLocks noGrp="1"/>
          </p:cNvSpPr>
          <p:nvPr>
            <p:ph type="ftr" sz="quarter" idx="11"/>
          </p:nvPr>
        </p:nvSpPr>
        <p:spPr/>
        <p:txBody>
          <a:bodyPr/>
          <a:lstStyle/>
          <a:p>
            <a:pPr>
              <a:defRPr/>
            </a:pPr>
            <a:r>
              <a:rPr lang="en-US"/>
              <a:t>Jon Adams, Lilee Systems</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1880</TotalTime>
  <Words>1102</Words>
  <Application>Microsoft Office PowerPoint</Application>
  <PresentationFormat>On-screen Show (4:3)</PresentationFormat>
  <Paragraphs>233</Paragraphs>
  <Slides>14</Slides>
  <Notes>2</Notes>
  <HiddenSlides>0</HiddenSlides>
  <MMClips>0</MMClips>
  <ScaleCrop>false</ScaleCrop>
  <HeadingPairs>
    <vt:vector size="6" baseType="variant">
      <vt:variant>
        <vt:lpstr>Fonts Used</vt:lpstr>
      </vt:variant>
      <vt:variant>
        <vt:i4>5</vt:i4>
      </vt:variant>
      <vt:variant>
        <vt:lpstr>Design Template</vt:lpstr>
      </vt:variant>
      <vt:variant>
        <vt:i4>4</vt:i4>
      </vt:variant>
      <vt:variant>
        <vt:lpstr>Slide Titles</vt:lpstr>
      </vt:variant>
      <vt:variant>
        <vt:i4>14</vt:i4>
      </vt:variant>
    </vt:vector>
  </HeadingPairs>
  <TitlesOfParts>
    <vt:vector size="23" baseType="lpstr">
      <vt:lpstr>Times New Roman</vt:lpstr>
      <vt:lpstr>Arial</vt:lpstr>
      <vt:lpstr>ＭＳ Ｐゴシック</vt:lpstr>
      <vt:lpstr>Calibri</vt:lpstr>
      <vt:lpstr>DejaVu Sans</vt:lpstr>
      <vt:lpstr>IEEE-P802_15</vt:lpstr>
      <vt:lpstr>IEEE-P802_15</vt:lpstr>
      <vt:lpstr>IEEE-P802_15</vt:lpstr>
      <vt:lpstr>IEEE-P802_15</vt:lpstr>
      <vt:lpstr>Slide 1</vt:lpstr>
      <vt:lpstr>Interoperability Will Drive PTC Success PTC World Congress 2012 Orlando, FL</vt:lpstr>
      <vt:lpstr>New Technologies Breed Innovation</vt:lpstr>
      <vt:lpstr>Where IEEE Work Fits In</vt:lpstr>
      <vt:lpstr>Institute of Electrical and Electronic Engineers (IEEE)</vt:lpstr>
      <vt:lpstr>IEEE 802 LAN/MAN Standards Committee (LMSC)</vt:lpstr>
      <vt:lpstr>A Few of Those Dots</vt:lpstr>
      <vt:lpstr>IEEE 802.15.4</vt:lpstr>
      <vt:lpstr>Recent 802.15.4 Enhancements</vt:lpstr>
      <vt:lpstr>IEEE 802.15.4 Basic Architecture</vt:lpstr>
      <vt:lpstr>Basic Network Primitives</vt:lpstr>
      <vt:lpstr>Substantive and Growing Participation</vt:lpstr>
      <vt:lpstr>Active Meeting Schedule</vt:lpstr>
      <vt:lpstr>Summary</vt:lpstr>
    </vt:vector>
  </TitlesOfParts>
  <Company>Lilee Systems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IEEE 802.15 Positive Train Control Efforts</dc:title>
  <dc:creator>Jon Adams</dc:creator>
  <dc:description>&lt;doc#&gt;</dc:description>
  <cp:lastModifiedBy>jta</cp:lastModifiedBy>
  <cp:revision>99</cp:revision>
  <cp:lastPrinted>1998-02-10T13:28:06Z</cp:lastPrinted>
  <dcterms:created xsi:type="dcterms:W3CDTF">2011-10-13T20:00:21Z</dcterms:created>
  <dcterms:modified xsi:type="dcterms:W3CDTF">2012-02-15T15:34:40Z</dcterms:modified>
</cp:coreProperties>
</file>