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56" autoAdjust="0"/>
    <p:restoredTop sz="86438" autoAdjust="0"/>
  </p:normalViewPr>
  <p:slideViewPr>
    <p:cSldViewPr>
      <p:cViewPr varScale="1">
        <p:scale>
          <a:sx n="74" d="100"/>
          <a:sy n="74" d="100"/>
        </p:scale>
        <p:origin x="-42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smtClean="0">
                <a:cs typeface="+mn-cs"/>
              </a:defRPr>
            </a:lvl1pPr>
          </a:lstStyle>
          <a:p>
            <a:pPr>
              <a:defRPr/>
            </a:pPr>
            <a:r>
              <a:rPr lang="en-US"/>
              <a:t>doc.: IEEE 802.15-15-11-0731-02-0ptc</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smtClean="0">
                <a:cs typeface="+mn-cs"/>
              </a:defRPr>
            </a:lvl1pPr>
          </a:lstStyle>
          <a:p>
            <a:pPr>
              <a:defRPr/>
            </a:pPr>
            <a:r>
              <a:rPr lang="en-US"/>
              <a:t>October 2011</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sz="1000">
                <a:cs typeface="+mn-cs"/>
              </a:defRPr>
            </a:lvl1pPr>
          </a:lstStyle>
          <a:p>
            <a:pPr>
              <a:defRPr/>
            </a:pPr>
            <a:r>
              <a:rPr lang="en-US"/>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eaLnBrk="0" hangingPunct="0">
              <a:defRPr sz="1000">
                <a:cs typeface="+mn-cs"/>
              </a:defRPr>
            </a:lvl1pPr>
          </a:lstStyle>
          <a:p>
            <a:pPr>
              <a:defRPr/>
            </a:pPr>
            <a:r>
              <a:rPr lang="en-US"/>
              <a:t>Page </a:t>
            </a:r>
            <a:fld id="{C6D07A09-81EA-499D-9036-FBD05EEBB49C}" type="slidenum">
              <a:rPr lang="en-US"/>
              <a:pPr>
                <a:defRPr/>
              </a:pPr>
              <a:t>‹#›</a:t>
            </a:fld>
            <a:endParaRPr lang="en-US"/>
          </a:p>
        </p:txBody>
      </p:sp>
      <p:sp>
        <p:nvSpPr>
          <p:cNvPr id="5018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018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defTabSz="933450" eaLnBrk="0" hangingPunct="0"/>
            <a:r>
              <a:rPr lang="en-US"/>
              <a:t>Submission</a:t>
            </a:r>
          </a:p>
        </p:txBody>
      </p:sp>
      <p:sp>
        <p:nvSpPr>
          <p:cNvPr id="5018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992053727"/>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eaLnBrk="0" hangingPunct="0">
              <a:defRPr sz="1400" b="1" smtClean="0">
                <a:cs typeface="+mn-cs"/>
              </a:defRPr>
            </a:lvl1pPr>
          </a:lstStyle>
          <a:p>
            <a:pPr>
              <a:defRPr/>
            </a:pPr>
            <a:r>
              <a:rPr lang="en-US"/>
              <a:t>doc.: IEEE 802.15-15-11-0731-02-0ptc</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eaLnBrk="0" hangingPunct="0">
              <a:defRPr sz="1400" b="1" smtClean="0">
                <a:cs typeface="+mn-cs"/>
              </a:defRPr>
            </a:lvl1pPr>
          </a:lstStyle>
          <a:p>
            <a:pPr>
              <a:defRPr/>
            </a:pPr>
            <a:r>
              <a:rPr lang="en-US"/>
              <a:t>October 2011</a:t>
            </a:r>
          </a:p>
        </p:txBody>
      </p:sp>
      <p:sp>
        <p:nvSpPr>
          <p:cNvPr id="29700"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7680B5B0-E255-4BA9-9FF8-CFDDAF417B78}" type="slidenum">
              <a:rPr lang="en-US"/>
              <a:pPr>
                <a:defRPr/>
              </a:pPr>
              <a:t>‹#›</a:t>
            </a:fld>
            <a:endParaRPr lang="en-US"/>
          </a:p>
        </p:txBody>
      </p:sp>
      <p:sp>
        <p:nvSpPr>
          <p:cNvPr id="29704"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t>Submission</a:t>
            </a:r>
          </a:p>
        </p:txBody>
      </p:sp>
      <p:sp>
        <p:nvSpPr>
          <p:cNvPr id="29705"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9706"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463952895"/>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1154113" y="701675"/>
            <a:ext cx="4625975" cy="3468688"/>
          </a:xfrm>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307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doc.: IEEE 802.15-15-11-0731-02-0ptc</a:t>
            </a:r>
          </a:p>
        </p:txBody>
      </p:sp>
      <p:sp>
        <p:nvSpPr>
          <p:cNvPr id="307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z="1400"/>
              <a:t>October 2011</a:t>
            </a:r>
          </a:p>
        </p:txBody>
      </p:sp>
      <p:sp>
        <p:nvSpPr>
          <p:cNvPr id="30726"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457200" defTabSz="933450" eaLnBrk="0" hangingPunct="0">
              <a:defRPr sz="1200">
                <a:solidFill>
                  <a:schemeClr val="tx1"/>
                </a:solidFill>
                <a:latin typeface="Times New Roman" pitchFamily="18" charset="0"/>
              </a:defRPr>
            </a:lvl5pPr>
            <a:lvl6pPr marL="914400" defTabSz="933450" eaLnBrk="0" fontAlgn="base" hangingPunct="0">
              <a:spcBef>
                <a:spcPct val="0"/>
              </a:spcBef>
              <a:spcAft>
                <a:spcPct val="0"/>
              </a:spcAft>
              <a:defRPr sz="1200">
                <a:solidFill>
                  <a:schemeClr val="tx1"/>
                </a:solidFill>
                <a:latin typeface="Times New Roman" pitchFamily="18" charset="0"/>
              </a:defRPr>
            </a:lvl6pPr>
            <a:lvl7pPr marL="1371600" defTabSz="933450" eaLnBrk="0" fontAlgn="base" hangingPunct="0">
              <a:spcBef>
                <a:spcPct val="0"/>
              </a:spcBef>
              <a:spcAft>
                <a:spcPct val="0"/>
              </a:spcAft>
              <a:defRPr sz="1200">
                <a:solidFill>
                  <a:schemeClr val="tx1"/>
                </a:solidFill>
                <a:latin typeface="Times New Roman" pitchFamily="18" charset="0"/>
              </a:defRPr>
            </a:lvl7pPr>
            <a:lvl8pPr marL="1828800" defTabSz="933450" eaLnBrk="0" fontAlgn="base" hangingPunct="0">
              <a:spcBef>
                <a:spcPct val="0"/>
              </a:spcBef>
              <a:spcAft>
                <a:spcPct val="0"/>
              </a:spcAft>
              <a:defRPr sz="1200">
                <a:solidFill>
                  <a:schemeClr val="tx1"/>
                </a:solidFill>
                <a:latin typeface="Times New Roman" pitchFamily="18" charset="0"/>
              </a:defRPr>
            </a:lvl8pPr>
            <a:lvl9pPr marL="2286000" defTabSz="933450" eaLnBrk="0" fontAlgn="base" hangingPunct="0">
              <a:spcBef>
                <a:spcPct val="0"/>
              </a:spcBef>
              <a:spcAft>
                <a:spcPct val="0"/>
              </a:spcAft>
              <a:defRPr sz="1200">
                <a:solidFill>
                  <a:schemeClr val="tx1"/>
                </a:solidFill>
                <a:latin typeface="Times New Roman" pitchFamily="18" charset="0"/>
              </a:defRPr>
            </a:lvl9pPr>
          </a:lstStyle>
          <a:p>
            <a:pPr lvl="4"/>
            <a:r>
              <a:rPr lang="en-US" smtClean="0"/>
              <a:t>&lt;author&gt;, &lt;company&gt;</a:t>
            </a:r>
          </a:p>
        </p:txBody>
      </p:sp>
      <p:sp>
        <p:nvSpPr>
          <p:cNvPr id="30727"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defRPr>
            </a:lvl1pPr>
            <a:lvl2pPr marL="742950" indent="-285750" defTabSz="933450" eaLnBrk="0" hangingPunct="0">
              <a:defRPr sz="1200">
                <a:solidFill>
                  <a:schemeClr val="tx1"/>
                </a:solidFill>
                <a:latin typeface="Times New Roman" pitchFamily="18" charset="0"/>
              </a:defRPr>
            </a:lvl2pPr>
            <a:lvl3pPr marL="1143000" indent="-228600" defTabSz="933450" eaLnBrk="0" hangingPunct="0">
              <a:defRPr sz="1200">
                <a:solidFill>
                  <a:schemeClr val="tx1"/>
                </a:solidFill>
                <a:latin typeface="Times New Roman" pitchFamily="18" charset="0"/>
              </a:defRPr>
            </a:lvl3pPr>
            <a:lvl4pPr marL="1600200" indent="-228600" defTabSz="933450" eaLnBrk="0" hangingPunct="0">
              <a:defRPr sz="1200">
                <a:solidFill>
                  <a:schemeClr val="tx1"/>
                </a:solidFill>
                <a:latin typeface="Times New Roman" pitchFamily="18" charset="0"/>
              </a:defRPr>
            </a:lvl4pPr>
            <a:lvl5pPr marL="2057400" indent="-228600" defTabSz="933450" eaLnBrk="0" hangingPunct="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r>
              <a:rPr lang="en-US" smtClean="0"/>
              <a:t>Page </a:t>
            </a:r>
            <a:fld id="{C1666E2A-A569-4749-848F-E57E15F64829}" type="slidenum">
              <a:rPr lang="en-US" smtClean="0"/>
              <a:pPr/>
              <a:t>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Shape 1"/>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88" tIns="45594" rIns="91188" bIns="45594"/>
          <a:lstStyle>
            <a:lvl1pPr eaLnBrk="0" hangingPunct="0">
              <a:defRPr sz="1200">
                <a:solidFill>
                  <a:schemeClr val="tx1"/>
                </a:solidFill>
                <a:latin typeface="Times New Roman" pitchFamily="18" charset="0"/>
              </a:defRPr>
            </a:lvl1pPr>
            <a:lvl2pPr marL="742950" indent="-285750" eaLnBrk="0" hangingPunct="0">
              <a:defRPr sz="1200">
                <a:solidFill>
                  <a:schemeClr val="tx1"/>
                </a:solidFill>
                <a:latin typeface="Times New Roman" pitchFamily="18" charset="0"/>
              </a:defRPr>
            </a:lvl2pPr>
            <a:lvl3pPr marL="1143000" indent="-228600" eaLnBrk="0" hangingPunct="0">
              <a:defRPr sz="1200">
                <a:solidFill>
                  <a:schemeClr val="tx1"/>
                </a:solidFill>
                <a:latin typeface="Times New Roman" pitchFamily="18" charset="0"/>
              </a:defRPr>
            </a:lvl3pPr>
            <a:lvl4pPr marL="1600200" indent="-228600" eaLnBrk="0" hangingPunct="0">
              <a:defRPr sz="1200">
                <a:solidFill>
                  <a:schemeClr val="tx1"/>
                </a:solidFill>
                <a:latin typeface="Times New Roman" pitchFamily="18" charset="0"/>
              </a:defRPr>
            </a:lvl4pPr>
            <a:lvl5pPr marL="2057400" indent="-228600" eaLnBrk="0" hangingPunct="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lgn="ctr" eaLnBrk="1" hangingPunct="1"/>
            <a:fld id="{773D780A-3FDC-403D-82C9-D589C7E81879}" type="slidenum">
              <a:rPr lang="en-US" sz="1400">
                <a:solidFill>
                  <a:srgbClr val="FFFFFF"/>
                </a:solidFill>
                <a:latin typeface="Arial" pitchFamily="34" charset="0"/>
                <a:ea typeface="DejaVu Sans"/>
                <a:cs typeface="DejaVu Sans"/>
              </a:rPr>
              <a:pPr algn="ctr" eaLnBrk="1" hangingPunct="1"/>
              <a:t>2</a:t>
            </a:fld>
            <a:endParaRPr lang="en-US">
              <a:latin typeface="Arial" pitchFamily="34" charset="0"/>
              <a:ea typeface="DejaVu Sans"/>
              <a:cs typeface="DejaVu Sans"/>
            </a:endParaRPr>
          </a:p>
        </p:txBody>
      </p:sp>
      <p:sp>
        <p:nvSpPr>
          <p:cNvPr id="31747" name="CustomShape 2"/>
          <p:cNvSpPr>
            <a:spLocks noChangeArrowheads="1"/>
          </p:cNvSpPr>
          <p:nvPr/>
        </p:nvSpPr>
        <p:spPr bwMode="auto">
          <a:xfrm>
            <a:off x="3927475" y="8815388"/>
            <a:ext cx="300513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88" tIns="47418" rIns="91188" bIns="47418" anchor="b"/>
          <a:lstStyle/>
          <a:p>
            <a:pPr algn="r" eaLnBrk="0" hangingPunct="0"/>
            <a:fld id="{AC72FB03-8923-4B45-B5A5-E662FF508093}" type="slidenum">
              <a:rPr lang="en-US">
                <a:solidFill>
                  <a:srgbClr val="000000"/>
                </a:solidFill>
              </a:rPr>
              <a:pPr algn="r" eaLnBrk="0" hangingPunct="0"/>
              <a:t>2</a:t>
            </a:fld>
            <a:endParaRPr lang="en-US"/>
          </a:p>
        </p:txBody>
      </p:sp>
      <p:sp>
        <p:nvSpPr>
          <p:cNvPr id="31748" name="CustomShape 3"/>
          <p:cNvSpPr>
            <a:spLocks noChangeArrowheads="1"/>
          </p:cNvSpPr>
          <p:nvPr/>
        </p:nvSpPr>
        <p:spPr bwMode="auto">
          <a:xfrm>
            <a:off x="1155700" y="695325"/>
            <a:ext cx="4622800" cy="3481388"/>
          </a:xfrm>
          <a:prstGeom prst="rect">
            <a:avLst/>
          </a:prstGeom>
          <a:solidFill>
            <a:srgbClr val="FFFFFF"/>
          </a:solidFill>
          <a:ln w="9360">
            <a:solidFill>
              <a:srgbClr val="000000"/>
            </a:solidFill>
            <a:miter lim="800000"/>
            <a:headEnd/>
            <a:tailEnd/>
          </a:ln>
        </p:spPr>
        <p:txBody>
          <a:bodyPr lIns="92647" tIns="46324" rIns="92647" bIns="46324"/>
          <a:lstStyle/>
          <a:p>
            <a:pPr eaLnBrk="0" hangingPunct="0"/>
            <a:endParaRPr lang="en-US"/>
          </a:p>
        </p:txBody>
      </p:sp>
      <p:sp>
        <p:nvSpPr>
          <p:cNvPr id="31749" name="PlaceHolder 4"/>
          <p:cNvSpPr>
            <a:spLocks noGrp="1"/>
          </p:cNvSpPr>
          <p:nvPr>
            <p:ph type="body"/>
          </p:nvPr>
        </p:nvSpPr>
        <p:spPr>
          <a:xfrm>
            <a:off x="693738" y="4408488"/>
            <a:ext cx="5546725" cy="4270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March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Jon Adams, Lilee Systems</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60DA3F51-64E4-48CB-B717-EC504FF08FD4}" type="slidenum">
              <a:rPr lang="en-US"/>
              <a:pPr>
                <a:defRPr/>
              </a:pPr>
              <a:t>‹#›</a:t>
            </a:fld>
            <a:endParaRPr lang="en-US"/>
          </a:p>
        </p:txBody>
      </p:sp>
    </p:spTree>
    <p:extLst>
      <p:ext uri="{BB962C8B-B14F-4D97-AF65-F5344CB8AC3E}">
        <p14:creationId xmlns:p14="http://schemas.microsoft.com/office/powerpoint/2010/main" val="1830079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March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Jon Adams, Lilee Systems</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26111EF5-D999-4C14-8340-AD2D577BB8F5}" type="slidenum">
              <a:rPr lang="en-US"/>
              <a:pPr>
                <a:defRPr/>
              </a:pPr>
              <a:t>‹#›</a:t>
            </a:fld>
            <a:endParaRPr lang="en-US"/>
          </a:p>
        </p:txBody>
      </p:sp>
    </p:spTree>
    <p:extLst>
      <p:ext uri="{BB962C8B-B14F-4D97-AF65-F5344CB8AC3E}">
        <p14:creationId xmlns:p14="http://schemas.microsoft.com/office/powerpoint/2010/main" val="2813656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March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Jon Adams, Lilee Systems</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946A7876-5D71-4E3B-8451-C544FB06BC9E}" type="slidenum">
              <a:rPr lang="en-US"/>
              <a:pPr>
                <a:defRPr/>
              </a:pPr>
              <a:t>‹#›</a:t>
            </a:fld>
            <a:endParaRPr lang="en-US"/>
          </a:p>
        </p:txBody>
      </p:sp>
    </p:spTree>
    <p:extLst>
      <p:ext uri="{BB962C8B-B14F-4D97-AF65-F5344CB8AC3E}">
        <p14:creationId xmlns:p14="http://schemas.microsoft.com/office/powerpoint/2010/main" val="10180060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24091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85800" y="377825"/>
            <a:ext cx="1600200" cy="215900"/>
          </a:xfrm>
        </p:spPr>
        <p:txBody>
          <a:bodyPr/>
          <a:lstStyle>
            <a:lvl1pPr>
              <a:defRPr smtClean="0"/>
            </a:lvl1pPr>
          </a:lstStyle>
          <a:p>
            <a:pPr>
              <a:defRPr/>
            </a:pPr>
            <a:r>
              <a:rPr lang="en-US" smtClean="0"/>
              <a:t>March 2012</a:t>
            </a:r>
            <a:endParaRPr lang="en-US" dirty="0"/>
          </a:p>
        </p:txBody>
      </p:sp>
      <p:sp>
        <p:nvSpPr>
          <p:cNvPr id="5" name="Footer Placeholder 4"/>
          <p:cNvSpPr>
            <a:spLocks noGrp="1"/>
          </p:cNvSpPr>
          <p:nvPr>
            <p:ph type="ftr" sz="quarter" idx="11"/>
          </p:nvPr>
        </p:nvSpPr>
        <p:spPr>
          <a:xfrm>
            <a:off x="5486400" y="6475413"/>
            <a:ext cx="3124200" cy="184150"/>
          </a:xfrm>
        </p:spPr>
        <p:txBody>
          <a:bodyPr/>
          <a:lstStyle>
            <a:lvl1pPr>
              <a:defRPr dirty="0" smtClean="0"/>
            </a:lvl1pPr>
          </a:lstStyle>
          <a:p>
            <a:pPr>
              <a:defRPr/>
            </a:pPr>
            <a:r>
              <a:rPr lang="en-US" smtClean="0"/>
              <a:t>Jon Adams, Lilee Systems</a:t>
            </a:r>
            <a:endParaRPr lang="en-US"/>
          </a:p>
        </p:txBody>
      </p:sp>
      <p:sp>
        <p:nvSpPr>
          <p:cNvPr id="6" name="Slide Number Placeholder 5"/>
          <p:cNvSpPr>
            <a:spLocks noGrp="1"/>
          </p:cNvSpPr>
          <p:nvPr>
            <p:ph type="sldNum" sz="quarter" idx="12"/>
          </p:nvPr>
        </p:nvSpPr>
        <p:spPr/>
        <p:txBody>
          <a:bodyPr/>
          <a:lstStyle>
            <a:lvl1pPr>
              <a:defRPr/>
            </a:lvl1pPr>
          </a:lstStyle>
          <a:p>
            <a:pPr>
              <a:defRPr/>
            </a:pPr>
            <a:r>
              <a:rPr lang="en-US"/>
              <a:t>Slide </a:t>
            </a:r>
            <a:fld id="{2D987910-052A-4686-AB81-DC1003FA040C}" type="slidenum">
              <a:rPr lang="en-US"/>
              <a:pPr>
                <a:defRPr/>
              </a:pPr>
              <a:t>‹#›</a:t>
            </a:fld>
            <a:endParaRPr lang="en-US"/>
          </a:p>
        </p:txBody>
      </p:sp>
    </p:spTree>
    <p:extLst>
      <p:ext uri="{BB962C8B-B14F-4D97-AF65-F5344CB8AC3E}">
        <p14:creationId xmlns:p14="http://schemas.microsoft.com/office/powerpoint/2010/main" val="3170925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March 2012</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Jon Adams, Lilee Systems</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941C136C-313D-42E5-8CA6-7821E8A7F82A}" type="slidenum">
              <a:rPr lang="en-US"/>
              <a:pPr>
                <a:defRPr/>
              </a:pPr>
              <a:t>‹#›</a:t>
            </a:fld>
            <a:endParaRPr lang="en-US"/>
          </a:p>
        </p:txBody>
      </p:sp>
    </p:spTree>
    <p:extLst>
      <p:ext uri="{BB962C8B-B14F-4D97-AF65-F5344CB8AC3E}">
        <p14:creationId xmlns:p14="http://schemas.microsoft.com/office/powerpoint/2010/main" val="455431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March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Jon Adams, Lilee Systems</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17415384-8F8C-409E-9E9E-7B330957C90C}" type="slidenum">
              <a:rPr lang="en-US"/>
              <a:pPr>
                <a:defRPr/>
              </a:pPr>
              <a:t>‹#›</a:t>
            </a:fld>
            <a:endParaRPr lang="en-US"/>
          </a:p>
        </p:txBody>
      </p:sp>
    </p:spTree>
    <p:extLst>
      <p:ext uri="{BB962C8B-B14F-4D97-AF65-F5344CB8AC3E}">
        <p14:creationId xmlns:p14="http://schemas.microsoft.com/office/powerpoint/2010/main" val="173319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March 2012</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Jon Adams, Lilee Systems</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AB01AF3A-D597-4796-BD0B-9972868CB5FB}" type="slidenum">
              <a:rPr lang="en-US"/>
              <a:pPr>
                <a:defRPr/>
              </a:pPr>
              <a:t>‹#›</a:t>
            </a:fld>
            <a:endParaRPr lang="en-US"/>
          </a:p>
        </p:txBody>
      </p:sp>
    </p:spTree>
    <p:extLst>
      <p:ext uri="{BB962C8B-B14F-4D97-AF65-F5344CB8AC3E}">
        <p14:creationId xmlns:p14="http://schemas.microsoft.com/office/powerpoint/2010/main" val="1311666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March 2012</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Jon Adams, Lilee Systems</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9D79248E-CF58-4515-B8AA-B09FA53C565E}" type="slidenum">
              <a:rPr lang="en-US"/>
              <a:pPr>
                <a:defRPr/>
              </a:pPr>
              <a:t>‹#›</a:t>
            </a:fld>
            <a:endParaRPr lang="en-US"/>
          </a:p>
        </p:txBody>
      </p:sp>
    </p:spTree>
    <p:extLst>
      <p:ext uri="{BB962C8B-B14F-4D97-AF65-F5344CB8AC3E}">
        <p14:creationId xmlns:p14="http://schemas.microsoft.com/office/powerpoint/2010/main" val="32734136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378281"/>
            <a:ext cx="1600200" cy="215444"/>
          </a:xfrm>
          <a:ln/>
        </p:spPr>
        <p:txBody>
          <a:bodyPr/>
          <a:lstStyle>
            <a:lvl1pPr>
              <a:defRPr/>
            </a:lvl1pPr>
          </a:lstStyle>
          <a:p>
            <a:pPr>
              <a:defRPr/>
            </a:pPr>
            <a:r>
              <a:rPr lang="en-US" smtClean="0"/>
              <a:t>March 2012</a:t>
            </a:r>
            <a:endParaRPr lang="en-US" dirty="0"/>
          </a:p>
        </p:txBody>
      </p:sp>
      <p:sp>
        <p:nvSpPr>
          <p:cNvPr id="3" name="Rectangle 5"/>
          <p:cNvSpPr>
            <a:spLocks noGrp="1" noChangeArrowheads="1"/>
          </p:cNvSpPr>
          <p:nvPr>
            <p:ph type="ftr" sz="quarter" idx="11"/>
          </p:nvPr>
        </p:nvSpPr>
        <p:spPr>
          <a:xfrm>
            <a:off x="5486400" y="6475413"/>
            <a:ext cx="3124200" cy="184666"/>
          </a:xfrm>
          <a:ln/>
        </p:spPr>
        <p:txBody>
          <a:bodyPr/>
          <a:lstStyle>
            <a:lvl1pPr>
              <a:defRPr/>
            </a:lvl1pPr>
          </a:lstStyle>
          <a:p>
            <a:pPr>
              <a:defRPr/>
            </a:pPr>
            <a:r>
              <a:rPr lang="en-US" dirty="0" smtClean="0"/>
              <a:t>Jon Adams, </a:t>
            </a:r>
            <a:r>
              <a:rPr lang="en-US" dirty="0" err="1" smtClean="0"/>
              <a:t>Lilee</a:t>
            </a:r>
            <a:r>
              <a:rPr lang="en-US" dirty="0" smtClean="0"/>
              <a:t> Systems</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EA4A93D4-0016-44D9-A0CA-23F990B92E5B}" type="slidenum">
              <a:rPr lang="en-US"/>
              <a:pPr>
                <a:defRPr/>
              </a:pPr>
              <a:t>‹#›</a:t>
            </a:fld>
            <a:endParaRPr lang="en-US"/>
          </a:p>
        </p:txBody>
      </p:sp>
    </p:spTree>
    <p:extLst>
      <p:ext uri="{BB962C8B-B14F-4D97-AF65-F5344CB8AC3E}">
        <p14:creationId xmlns:p14="http://schemas.microsoft.com/office/powerpoint/2010/main" val="284713487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March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Jon Adams, Lilee Systems</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3E5781C6-831A-4ED0-868F-B42E533FC697}" type="slidenum">
              <a:rPr lang="en-US"/>
              <a:pPr>
                <a:defRPr/>
              </a:pPr>
              <a:t>‹#›</a:t>
            </a:fld>
            <a:endParaRPr lang="en-US"/>
          </a:p>
        </p:txBody>
      </p:sp>
    </p:spTree>
    <p:extLst>
      <p:ext uri="{BB962C8B-B14F-4D97-AF65-F5344CB8AC3E}">
        <p14:creationId xmlns:p14="http://schemas.microsoft.com/office/powerpoint/2010/main" val="693615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March 2012</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Jon Adams, Lilee Systems</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F46B06E-8C23-44D6-A076-7C302A90F293}" type="slidenum">
              <a:rPr lang="en-US"/>
              <a:pPr>
                <a:defRPr/>
              </a:pPr>
              <a:t>‹#›</a:t>
            </a:fld>
            <a:endParaRPr lang="en-US"/>
          </a:p>
        </p:txBody>
      </p:sp>
    </p:spTree>
    <p:extLst>
      <p:ext uri="{BB962C8B-B14F-4D97-AF65-F5344CB8AC3E}">
        <p14:creationId xmlns:p14="http://schemas.microsoft.com/office/powerpoint/2010/main" val="903533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381000"/>
            <a:ext cx="160020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smtClean="0">
                <a:cs typeface="+mn-cs"/>
              </a:defRPr>
            </a:lvl1pPr>
          </a:lstStyle>
          <a:p>
            <a:pPr>
              <a:defRPr/>
            </a:pPr>
            <a:r>
              <a:rPr lang="en-US" smtClean="0"/>
              <a:t>March 2012</a:t>
            </a:r>
            <a:endParaRPr lang="en-US"/>
          </a:p>
        </p:txBody>
      </p:sp>
      <p:sp>
        <p:nvSpPr>
          <p:cNvPr id="1029" name="Rectangle 5"/>
          <p:cNvSpPr>
            <a:spLocks noGrp="1" noChangeArrowheads="1"/>
          </p:cNvSpPr>
          <p:nvPr>
            <p:ph type="ftr" sz="quarter" idx="3"/>
          </p:nvPr>
        </p:nvSpPr>
        <p:spPr bwMode="auto">
          <a:xfrm>
            <a:off x="5486400" y="6475413"/>
            <a:ext cx="3124200" cy="182562"/>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eaLnBrk="0" hangingPunct="0">
              <a:defRPr smtClean="0">
                <a:cs typeface="+mn-cs"/>
              </a:defRPr>
            </a:lvl1pPr>
          </a:lstStyle>
          <a:p>
            <a:pPr>
              <a:defRPr/>
            </a:pPr>
            <a:r>
              <a:rPr lang="en-US" smtClean="0"/>
              <a:t>Jon Adams, Lilee Systems</a:t>
            </a:r>
            <a:endParaRPr lang="en-US"/>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cs typeface="+mn-cs"/>
              </a:defRPr>
            </a:lvl1pPr>
          </a:lstStyle>
          <a:p>
            <a:pPr>
              <a:defRPr/>
            </a:pPr>
            <a:r>
              <a:rPr lang="en-US"/>
              <a:t>Slide </a:t>
            </a:r>
            <a:fld id="{13BC059F-E6CE-4668-99EE-DE47AB959F67}" type="slidenum">
              <a:rPr lang="en-US"/>
              <a:pPr>
                <a:defRPr/>
              </a:pPr>
              <a:t>‹#›</a:t>
            </a:fld>
            <a:endParaRPr lang="en-US"/>
          </a:p>
        </p:txBody>
      </p:sp>
      <p:sp>
        <p:nvSpPr>
          <p:cNvPr id="1031" name="Rectangle 7"/>
          <p:cNvSpPr>
            <a:spLocks noChangeArrowheads="1"/>
          </p:cNvSpPr>
          <p:nvPr/>
        </p:nvSpPr>
        <p:spPr bwMode="auto">
          <a:xfrm>
            <a:off x="4495800" y="394156"/>
            <a:ext cx="3962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p>
            <a:pPr lvl="4" algn="r" eaLnBrk="0" hangingPunct="0"/>
            <a:r>
              <a:rPr lang="en-US" sz="1400" b="1" dirty="0" smtClean="0"/>
              <a:t>802-15-12-0093-00-0ptc</a:t>
            </a:r>
            <a:endParaRPr 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3" name="Rectangle 9"/>
          <p:cNvSpPr>
            <a:spLocks noChangeArrowheads="1"/>
          </p:cNvSpPr>
          <p:nvPr/>
        </p:nvSpPr>
        <p:spPr bwMode="auto">
          <a:xfrm>
            <a:off x="685800" y="6475413"/>
            <a:ext cx="711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n-US"/>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63" r:id="rId1"/>
    <p:sldLayoutId id="214748367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Lst>
  <p:timing>
    <p:tnLst>
      <p:par>
        <p:cTn id="1" dur="indefinite" restart="never" nodeType="tmRoot"/>
      </p:par>
    </p:tnLst>
  </p:timing>
  <p:hf sldNum="0" hdr="0"/>
  <p:txStyles>
    <p:titleStyle>
      <a:lvl1pPr algn="ctr" rtl="0" fontAlgn="base">
        <a:spcBef>
          <a:spcPct val="0"/>
        </a:spcBef>
        <a:spcAft>
          <a:spcPct val="0"/>
        </a:spcAft>
        <a:defRPr sz="3600">
          <a:solidFill>
            <a:schemeClr val="tx2"/>
          </a:solidFill>
          <a:latin typeface="+mj-lt"/>
          <a:ea typeface="+mj-ea"/>
          <a:cs typeface="+mj-cs"/>
        </a:defRPr>
      </a:lvl1pPr>
      <a:lvl2pPr algn="ctr" rtl="0" fontAlgn="base">
        <a:spcBef>
          <a:spcPct val="0"/>
        </a:spcBef>
        <a:spcAft>
          <a:spcPct val="0"/>
        </a:spcAft>
        <a:defRPr sz="3600">
          <a:solidFill>
            <a:schemeClr val="tx2"/>
          </a:solidFill>
          <a:latin typeface="Times New Roman" pitchFamily="18" charset="0"/>
        </a:defRPr>
      </a:lvl2pPr>
      <a:lvl3pPr algn="ctr" rtl="0" fontAlgn="base">
        <a:spcBef>
          <a:spcPct val="0"/>
        </a:spcBef>
        <a:spcAft>
          <a:spcPct val="0"/>
        </a:spcAft>
        <a:defRPr sz="3600">
          <a:solidFill>
            <a:schemeClr val="tx2"/>
          </a:solidFill>
          <a:latin typeface="Times New Roman" pitchFamily="18" charset="0"/>
        </a:defRPr>
      </a:lvl3pPr>
      <a:lvl4pPr algn="ctr" rtl="0" fontAlgn="base">
        <a:spcBef>
          <a:spcPct val="0"/>
        </a:spcBef>
        <a:spcAft>
          <a:spcPct val="0"/>
        </a:spcAft>
        <a:defRPr sz="3600">
          <a:solidFill>
            <a:schemeClr val="tx2"/>
          </a:solidFill>
          <a:latin typeface="Times New Roman" pitchFamily="18" charset="0"/>
        </a:defRPr>
      </a:lvl4pPr>
      <a:lvl5pPr algn="ctr" rtl="0" fontAlgn="base">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085850" indent="-228600" algn="l" rtl="0" fontAlgn="base">
        <a:spcBef>
          <a:spcPct val="20000"/>
        </a:spcBef>
        <a:spcAft>
          <a:spcPct val="0"/>
        </a:spcAft>
        <a:buChar char="•"/>
        <a:defRPr sz="2400">
          <a:solidFill>
            <a:schemeClr val="tx1"/>
          </a:solidFill>
          <a:latin typeface="+mn-lt"/>
        </a:defRPr>
      </a:lvl3pPr>
      <a:lvl4pPr marL="1428750" indent="-228600" algn="l" rtl="0" fontAlgn="base">
        <a:spcBef>
          <a:spcPct val="20000"/>
        </a:spcBef>
        <a:spcAft>
          <a:spcPct val="0"/>
        </a:spcAft>
        <a:buChar char="–"/>
        <a:defRPr sz="2000">
          <a:solidFill>
            <a:schemeClr val="tx1"/>
          </a:solidFill>
          <a:latin typeface="+mn-lt"/>
        </a:defRPr>
      </a:lvl4pPr>
      <a:lvl5pPr marL="1771650" indent="-228600" algn="l" rtl="0" fontAlgn="base">
        <a:spcBef>
          <a:spcPct val="20000"/>
        </a:spcBef>
        <a:spcAft>
          <a:spcPct val="0"/>
        </a:spcAft>
        <a:buChar char="•"/>
        <a:defRPr sz="2000">
          <a:solidFill>
            <a:schemeClr val="tx1"/>
          </a:solidFill>
          <a:latin typeface="+mn-lt"/>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t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ChangeArrowheads="1"/>
          </p:cNvSpPr>
          <p:nvPr/>
        </p:nvSpPr>
        <p:spPr bwMode="auto">
          <a:xfrm>
            <a:off x="152400" y="609600"/>
            <a:ext cx="8991600" cy="5534849"/>
          </a:xfrm>
          <a:prstGeom prst="rect">
            <a:avLst/>
          </a:prstGeom>
          <a:noFill/>
          <a:ln w="12700">
            <a:noFill/>
            <a:miter lim="800000"/>
            <a:headEnd type="none" w="sm" len="sm"/>
            <a:tailEnd type="none" w="sm" len="sm"/>
          </a:ln>
          <a:effectLst/>
        </p:spPr>
        <p:txBody>
          <a:bodyPr>
            <a:spAutoFit/>
          </a:bodyPr>
          <a:lstStyle/>
          <a:p>
            <a:pPr algn="ctr" eaLnBrk="0" hangingPunct="0">
              <a:defRPr/>
            </a:pPr>
            <a:r>
              <a:rPr lang="en-US" sz="1800" b="1" u="sng" dirty="0">
                <a:solidFill>
                  <a:schemeClr val="tx2"/>
                </a:solidFill>
                <a:effectLst>
                  <a:outerShdw blurRad="38100" dist="38100" dir="2700000" algn="tl">
                    <a:srgbClr val="C0C0C0"/>
                  </a:outerShdw>
                </a:effectLst>
                <a:cs typeface="+mn-cs"/>
              </a:rPr>
              <a:t>Project: IEEE P802.15 Working Group for Wireless Personal Area Networks (WPANs)</a:t>
            </a:r>
            <a:endParaRPr lang="en-US" sz="1600" b="1" dirty="0">
              <a:solidFill>
                <a:schemeClr val="tx2"/>
              </a:solidFill>
              <a:cs typeface="+mn-cs"/>
            </a:endParaRPr>
          </a:p>
          <a:p>
            <a:pPr eaLnBrk="0" hangingPunct="0">
              <a:defRPr/>
            </a:pPr>
            <a:endParaRPr lang="en-US" sz="1600" dirty="0">
              <a:solidFill>
                <a:schemeClr val="tx2"/>
              </a:solidFill>
              <a:cs typeface="+mn-cs"/>
            </a:endParaRPr>
          </a:p>
          <a:p>
            <a:pPr eaLnBrk="0" hangingPunct="0">
              <a:defRPr/>
            </a:pPr>
            <a:r>
              <a:rPr lang="en-US" sz="1600" b="1" dirty="0">
                <a:solidFill>
                  <a:schemeClr val="tx2"/>
                </a:solidFill>
                <a:cs typeface="+mn-cs"/>
              </a:rPr>
              <a:t>Submission Title:</a:t>
            </a:r>
            <a:r>
              <a:rPr lang="en-US" sz="1600" dirty="0">
                <a:solidFill>
                  <a:schemeClr val="tx2"/>
                </a:solidFill>
                <a:cs typeface="+mn-cs"/>
              </a:rPr>
              <a:t> </a:t>
            </a:r>
            <a:r>
              <a:rPr lang="en-US" sz="1600" dirty="0" smtClean="0">
                <a:solidFill>
                  <a:schemeClr val="tx2"/>
                </a:solidFill>
                <a:cs typeface="+mn-cs"/>
              </a:rPr>
              <a:t>[</a:t>
            </a:r>
            <a:r>
              <a:rPr lang="en-US" sz="1600" dirty="0" smtClean="0">
                <a:solidFill>
                  <a:srgbClr val="FF0000"/>
                </a:solidFill>
                <a:cs typeface="+mn-cs"/>
              </a:rPr>
              <a:t>Standardization </a:t>
            </a:r>
            <a:r>
              <a:rPr lang="en-US" sz="1600" dirty="0" smtClean="0">
                <a:solidFill>
                  <a:srgbClr val="FF0000"/>
                </a:solidFill>
                <a:cs typeface="+mn-cs"/>
              </a:rPr>
              <a:t>Will Drive </a:t>
            </a:r>
            <a:r>
              <a:rPr lang="en-US" sz="1600" dirty="0" smtClean="0">
                <a:solidFill>
                  <a:srgbClr val="FF0000"/>
                </a:solidFill>
                <a:cs typeface="+mn-cs"/>
              </a:rPr>
              <a:t>PTC Success</a:t>
            </a:r>
            <a:r>
              <a:rPr lang="en-US" sz="1600" dirty="0" smtClean="0">
                <a:solidFill>
                  <a:schemeClr val="tx2"/>
                </a:solidFill>
                <a:cs typeface="+mn-cs"/>
              </a:rPr>
              <a:t>]</a:t>
            </a:r>
            <a:r>
              <a:rPr lang="en-US" sz="1600" dirty="0">
                <a:solidFill>
                  <a:schemeClr val="tx2"/>
                </a:solidFill>
                <a:cs typeface="+mn-cs"/>
              </a:rPr>
              <a:t>	</a:t>
            </a:r>
          </a:p>
          <a:p>
            <a:pPr eaLnBrk="0" hangingPunct="0">
              <a:defRPr/>
            </a:pPr>
            <a:r>
              <a:rPr lang="en-US" sz="1600" b="1" dirty="0">
                <a:solidFill>
                  <a:schemeClr val="tx2"/>
                </a:solidFill>
                <a:cs typeface="+mn-cs"/>
              </a:rPr>
              <a:t>Date Submitted: </a:t>
            </a:r>
            <a:r>
              <a:rPr lang="en-US" sz="1600" dirty="0" smtClean="0">
                <a:solidFill>
                  <a:schemeClr val="tx2"/>
                </a:solidFill>
                <a:cs typeface="+mn-cs"/>
              </a:rPr>
              <a:t>[</a:t>
            </a:r>
            <a:r>
              <a:rPr lang="en-US" sz="1600" dirty="0" smtClean="0">
                <a:solidFill>
                  <a:srgbClr val="FF0000"/>
                </a:solidFill>
                <a:cs typeface="+mn-cs"/>
              </a:rPr>
              <a:t>1 March 2012</a:t>
            </a:r>
            <a:r>
              <a:rPr lang="en-US" sz="1600" dirty="0">
                <a:solidFill>
                  <a:schemeClr val="tx2"/>
                </a:solidFill>
                <a:cs typeface="+mn-cs"/>
              </a:rPr>
              <a:t>]	</a:t>
            </a:r>
          </a:p>
          <a:p>
            <a:pPr eaLnBrk="0" hangingPunct="0">
              <a:defRPr/>
            </a:pPr>
            <a:r>
              <a:rPr lang="en-US" sz="1600" b="1" dirty="0">
                <a:solidFill>
                  <a:schemeClr val="tx2"/>
                </a:solidFill>
                <a:cs typeface="+mn-cs"/>
              </a:rPr>
              <a:t>Source:</a:t>
            </a:r>
            <a:r>
              <a:rPr lang="en-US" sz="1600" dirty="0">
                <a:solidFill>
                  <a:schemeClr val="tx2"/>
                </a:solidFill>
                <a:cs typeface="+mn-cs"/>
              </a:rPr>
              <a:t> [</a:t>
            </a:r>
            <a:r>
              <a:rPr lang="en-US" sz="1600" dirty="0">
                <a:solidFill>
                  <a:srgbClr val="FF0000"/>
                </a:solidFill>
                <a:cs typeface="+mn-cs"/>
              </a:rPr>
              <a:t>Jon Adams</a:t>
            </a:r>
            <a:r>
              <a:rPr lang="en-US" sz="1600" dirty="0">
                <a:solidFill>
                  <a:schemeClr val="tx2"/>
                </a:solidFill>
                <a:cs typeface="+mn-cs"/>
              </a:rPr>
              <a:t>] Company [</a:t>
            </a:r>
            <a:r>
              <a:rPr lang="en-US" sz="1600" dirty="0" err="1">
                <a:solidFill>
                  <a:srgbClr val="FF0000"/>
                </a:solidFill>
                <a:cs typeface="+mn-cs"/>
              </a:rPr>
              <a:t>Lilee</a:t>
            </a:r>
            <a:r>
              <a:rPr lang="en-US" sz="1600" dirty="0">
                <a:solidFill>
                  <a:srgbClr val="FF0000"/>
                </a:solidFill>
                <a:cs typeface="+mn-cs"/>
              </a:rPr>
              <a:t> Systems</a:t>
            </a:r>
            <a:r>
              <a:rPr lang="en-US" sz="1600" dirty="0">
                <a:solidFill>
                  <a:schemeClr val="tx2"/>
                </a:solidFill>
                <a:cs typeface="+mn-cs"/>
              </a:rPr>
              <a:t>]</a:t>
            </a:r>
          </a:p>
          <a:p>
            <a:pPr eaLnBrk="0" hangingPunct="0">
              <a:defRPr/>
            </a:pPr>
            <a:r>
              <a:rPr lang="en-US" sz="1600" dirty="0">
                <a:solidFill>
                  <a:schemeClr val="tx2"/>
                </a:solidFill>
                <a:cs typeface="+mn-cs"/>
              </a:rPr>
              <a:t>Address [</a:t>
            </a:r>
            <a:r>
              <a:rPr lang="en-US" sz="1600" dirty="0">
                <a:solidFill>
                  <a:srgbClr val="FF0000"/>
                </a:solidFill>
                <a:cs typeface="+mn-cs"/>
              </a:rPr>
              <a:t>2905 </a:t>
            </a:r>
            <a:r>
              <a:rPr lang="en-US" sz="1600" dirty="0" err="1">
                <a:solidFill>
                  <a:srgbClr val="FF0000"/>
                </a:solidFill>
                <a:cs typeface="+mn-cs"/>
              </a:rPr>
              <a:t>Stender</a:t>
            </a:r>
            <a:r>
              <a:rPr lang="en-US" sz="1600" dirty="0">
                <a:solidFill>
                  <a:srgbClr val="FF0000"/>
                </a:solidFill>
                <a:cs typeface="+mn-cs"/>
              </a:rPr>
              <a:t> Way, Suite 78, Santa Clara CA, 95054 USA</a:t>
            </a:r>
            <a:r>
              <a:rPr lang="en-US" sz="1600" dirty="0">
                <a:solidFill>
                  <a:schemeClr val="tx2"/>
                </a:solidFill>
                <a:cs typeface="+mn-cs"/>
              </a:rPr>
              <a:t>]</a:t>
            </a:r>
          </a:p>
          <a:p>
            <a:pPr eaLnBrk="0" hangingPunct="0">
              <a:defRPr/>
            </a:pPr>
            <a:r>
              <a:rPr lang="en-US" sz="1600" dirty="0">
                <a:solidFill>
                  <a:schemeClr val="tx2"/>
                </a:solidFill>
                <a:cs typeface="+mn-cs"/>
              </a:rPr>
              <a:t>Voice:[</a:t>
            </a:r>
            <a:r>
              <a:rPr lang="en-US" sz="1600" dirty="0">
                <a:solidFill>
                  <a:srgbClr val="FF0000"/>
                </a:solidFill>
                <a:cs typeface="+mn-cs"/>
              </a:rPr>
              <a:t>+1 480.628.6686</a:t>
            </a:r>
            <a:r>
              <a:rPr lang="en-US" sz="1600" dirty="0">
                <a:solidFill>
                  <a:schemeClr val="tx2"/>
                </a:solidFill>
                <a:cs typeface="+mn-cs"/>
              </a:rPr>
              <a:t>], FAX: [</a:t>
            </a:r>
            <a:r>
              <a:rPr lang="en-US" sz="1600" dirty="0">
                <a:solidFill>
                  <a:srgbClr val="FF0000"/>
                </a:solidFill>
                <a:cs typeface="+mn-cs"/>
              </a:rPr>
              <a:t>Add FAX number</a:t>
            </a:r>
            <a:r>
              <a:rPr lang="en-US" sz="1600" dirty="0">
                <a:solidFill>
                  <a:schemeClr val="tx2"/>
                </a:solidFill>
                <a:cs typeface="+mn-cs"/>
              </a:rPr>
              <a:t>], E-Mail:[</a:t>
            </a:r>
            <a:r>
              <a:rPr lang="en-US" sz="1600" dirty="0">
                <a:solidFill>
                  <a:srgbClr val="FF0000"/>
                </a:solidFill>
                <a:cs typeface="+mn-cs"/>
              </a:rPr>
              <a:t>jonadams@ieee.org</a:t>
            </a:r>
            <a:r>
              <a:rPr lang="en-US" sz="1600" dirty="0">
                <a:solidFill>
                  <a:schemeClr val="tx2"/>
                </a:solidFill>
                <a:cs typeface="+mn-cs"/>
              </a:rPr>
              <a:t>]	</a:t>
            </a:r>
          </a:p>
          <a:p>
            <a:pPr eaLnBrk="0" hangingPunct="0">
              <a:spcBef>
                <a:spcPts val="600"/>
              </a:spcBef>
              <a:spcAft>
                <a:spcPts val="600"/>
              </a:spcAft>
              <a:defRPr/>
            </a:pPr>
            <a:r>
              <a:rPr lang="en-US" sz="1600" b="1" dirty="0">
                <a:solidFill>
                  <a:schemeClr val="tx2"/>
                </a:solidFill>
                <a:cs typeface="+mn-cs"/>
              </a:rPr>
              <a:t>Re:</a:t>
            </a:r>
            <a:r>
              <a:rPr lang="en-US" sz="1600" dirty="0">
                <a:solidFill>
                  <a:schemeClr val="tx2"/>
                </a:solidFill>
                <a:cs typeface="+mn-cs"/>
              </a:rPr>
              <a:t> [</a:t>
            </a:r>
            <a:r>
              <a:rPr lang="en-US" sz="1600" dirty="0">
                <a:solidFill>
                  <a:srgbClr val="FF0000"/>
                </a:solidFill>
                <a:cs typeface="+mn-cs"/>
              </a:rPr>
              <a:t>If this is a proposed revision, cite the original document.</a:t>
            </a:r>
            <a:r>
              <a:rPr lang="en-US" sz="1600" dirty="0">
                <a:solidFill>
                  <a:schemeClr val="tx2"/>
                </a:solidFill>
                <a:cs typeface="+mn-cs"/>
              </a:rPr>
              <a:t>]</a:t>
            </a:r>
          </a:p>
          <a:p>
            <a:pPr eaLnBrk="0" hangingPunct="0">
              <a:spcBef>
                <a:spcPts val="100"/>
              </a:spcBef>
              <a:spcAft>
                <a:spcPts val="100"/>
              </a:spcAft>
              <a:defRPr/>
            </a:pPr>
            <a:r>
              <a:rPr lang="en-US" dirty="0">
                <a:solidFill>
                  <a:schemeClr val="accent2"/>
                </a:solidFill>
                <a:cs typeface="+mn-cs"/>
              </a:rPr>
              <a:t>[If this is a response to a Call for Contributions, cite the name and date of the Call for Contributions to which this document responds, as well as the relevant item number in the Call for Contributions.]</a:t>
            </a:r>
          </a:p>
          <a:p>
            <a:pPr eaLnBrk="0" hangingPunct="0">
              <a:defRPr/>
            </a:pPr>
            <a:r>
              <a:rPr lang="en-US" dirty="0">
                <a:solidFill>
                  <a:schemeClr val="accent2"/>
                </a:solidFill>
                <a:cs typeface="+mn-cs"/>
              </a:rPr>
              <a:t>[Note: Contributions that are not responsive to this section of the template, and contributions which do</a:t>
            </a:r>
          </a:p>
          <a:p>
            <a:pPr eaLnBrk="0" hangingPunct="0">
              <a:defRPr/>
            </a:pPr>
            <a:r>
              <a:rPr lang="en-US" dirty="0">
                <a:solidFill>
                  <a:schemeClr val="accent2"/>
                </a:solidFill>
                <a:cs typeface="+mn-cs"/>
              </a:rPr>
              <a:t>not address the topic under which they are submitted, may be refused or consigned to the “General Contributions” area.]	</a:t>
            </a:r>
            <a:endParaRPr lang="en-US" dirty="0">
              <a:solidFill>
                <a:schemeClr val="tx2"/>
              </a:solidFill>
              <a:cs typeface="+mn-cs"/>
            </a:endParaRPr>
          </a:p>
          <a:p>
            <a:pPr eaLnBrk="0" hangingPunct="0">
              <a:spcBef>
                <a:spcPts val="600"/>
              </a:spcBef>
              <a:spcAft>
                <a:spcPts val="600"/>
              </a:spcAft>
              <a:defRPr/>
            </a:pPr>
            <a:r>
              <a:rPr lang="en-US" sz="1600" b="1" dirty="0">
                <a:solidFill>
                  <a:schemeClr val="tx2"/>
                </a:solidFill>
                <a:cs typeface="+mn-cs"/>
              </a:rPr>
              <a:t>Abstract:</a:t>
            </a:r>
            <a:r>
              <a:rPr lang="en-US" sz="1600" dirty="0">
                <a:solidFill>
                  <a:schemeClr val="tx2"/>
                </a:solidFill>
                <a:cs typeface="+mn-cs"/>
              </a:rPr>
              <a:t>	[</a:t>
            </a:r>
            <a:r>
              <a:rPr lang="en-US" sz="1600" dirty="0">
                <a:solidFill>
                  <a:srgbClr val="FF0000"/>
                </a:solidFill>
                <a:cs typeface="+mn-cs"/>
              </a:rPr>
              <a:t>Overview of the 802.15 PTC Group </a:t>
            </a:r>
            <a:r>
              <a:rPr lang="en-US" sz="1600" dirty="0" smtClean="0">
                <a:solidFill>
                  <a:srgbClr val="FF0000"/>
                </a:solidFill>
                <a:cs typeface="+mn-cs"/>
              </a:rPr>
              <a:t>for </a:t>
            </a:r>
            <a:r>
              <a:rPr lang="en-US" sz="1600" dirty="0">
                <a:solidFill>
                  <a:srgbClr val="FF0000"/>
                </a:solidFill>
                <a:cs typeface="+mn-cs"/>
              </a:rPr>
              <a:t>presentation </a:t>
            </a:r>
            <a:r>
              <a:rPr lang="en-US" sz="1600" dirty="0" smtClean="0">
                <a:solidFill>
                  <a:srgbClr val="FF0000"/>
                </a:solidFill>
                <a:cs typeface="+mn-cs"/>
              </a:rPr>
              <a:t>at PTC World Congress.</a:t>
            </a:r>
            <a:r>
              <a:rPr lang="en-US" sz="1600" dirty="0" smtClean="0">
                <a:solidFill>
                  <a:schemeClr val="tx2"/>
                </a:solidFill>
                <a:cs typeface="+mn-cs"/>
              </a:rPr>
              <a:t>]</a:t>
            </a:r>
            <a:endParaRPr lang="en-US" sz="1600" dirty="0">
              <a:solidFill>
                <a:schemeClr val="tx2"/>
              </a:solidFill>
              <a:cs typeface="+mn-cs"/>
            </a:endParaRPr>
          </a:p>
          <a:p>
            <a:pPr eaLnBrk="0" hangingPunct="0">
              <a:spcBef>
                <a:spcPts val="600"/>
              </a:spcBef>
              <a:spcAft>
                <a:spcPts val="600"/>
              </a:spcAft>
              <a:defRPr/>
            </a:pPr>
            <a:r>
              <a:rPr lang="en-US" sz="1600" b="1" dirty="0">
                <a:solidFill>
                  <a:schemeClr val="tx2"/>
                </a:solidFill>
                <a:cs typeface="+mn-cs"/>
              </a:rPr>
              <a:t>Purpose:</a:t>
            </a:r>
            <a:r>
              <a:rPr lang="en-US" sz="1600" dirty="0">
                <a:solidFill>
                  <a:schemeClr val="tx2"/>
                </a:solidFill>
                <a:cs typeface="+mn-cs"/>
              </a:rPr>
              <a:t>	[</a:t>
            </a:r>
            <a:r>
              <a:rPr lang="en-US" sz="1600" dirty="0">
                <a:solidFill>
                  <a:srgbClr val="FF0000"/>
                </a:solidFill>
                <a:cs typeface="+mn-cs"/>
              </a:rPr>
              <a:t>Intention of this document is to inform </a:t>
            </a:r>
            <a:r>
              <a:rPr lang="en-US" sz="1600" dirty="0" smtClean="0">
                <a:solidFill>
                  <a:srgbClr val="FF0000"/>
                </a:solidFill>
                <a:cs typeface="+mn-cs"/>
              </a:rPr>
              <a:t>participants at PTC World Congress about the IEEE </a:t>
            </a:r>
            <a:r>
              <a:rPr lang="en-US" sz="1600" dirty="0">
                <a:solidFill>
                  <a:srgbClr val="FF0000"/>
                </a:solidFill>
                <a:cs typeface="+mn-cs"/>
              </a:rPr>
              <a:t>PTC </a:t>
            </a:r>
            <a:r>
              <a:rPr lang="en-US" sz="1600" dirty="0" smtClean="0">
                <a:solidFill>
                  <a:srgbClr val="FF0000"/>
                </a:solidFill>
                <a:cs typeface="+mn-cs"/>
              </a:rPr>
              <a:t>activities and to solicit participation</a:t>
            </a:r>
            <a:r>
              <a:rPr lang="en-US" sz="1600" dirty="0" smtClean="0">
                <a:solidFill>
                  <a:schemeClr val="tx2"/>
                </a:solidFill>
                <a:cs typeface="+mn-cs"/>
              </a:rPr>
              <a:t>.]</a:t>
            </a:r>
            <a:endParaRPr lang="en-US" sz="1600" dirty="0">
              <a:solidFill>
                <a:schemeClr val="tx2"/>
              </a:solidFill>
              <a:cs typeface="+mn-cs"/>
            </a:endParaRPr>
          </a:p>
          <a:p>
            <a:pPr eaLnBrk="0" hangingPunct="0">
              <a:defRPr/>
            </a:pPr>
            <a:r>
              <a:rPr lang="en-US" sz="1600" b="1" dirty="0">
                <a:solidFill>
                  <a:schemeClr val="tx2"/>
                </a:solidFill>
                <a:cs typeface="+mn-cs"/>
              </a:rPr>
              <a:t>Notice:</a:t>
            </a:r>
            <a:r>
              <a:rPr lang="en-US" sz="1600" dirty="0">
                <a:solidFill>
                  <a:schemeClr val="tx2"/>
                </a:solidFill>
                <a:cs typeface="+mn-cs"/>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0" hangingPunct="0">
              <a:defRPr/>
            </a:pPr>
            <a:r>
              <a:rPr lang="en-US" sz="1600" b="1" dirty="0">
                <a:solidFill>
                  <a:schemeClr val="tx2"/>
                </a:solidFill>
                <a:cs typeface="+mn-cs"/>
              </a:rPr>
              <a:t>Release:</a:t>
            </a:r>
            <a:r>
              <a:rPr lang="en-US" sz="1600" dirty="0">
                <a:solidFill>
                  <a:schemeClr val="tx2"/>
                </a:solidFill>
                <a:cs typeface="+mn-cs"/>
              </a:rPr>
              <a:t>	The contributor acknowledges and accepts that this contribution becomes the property of IEEE and may be made publicly available by P802.15.	</a:t>
            </a:r>
          </a:p>
        </p:txBody>
      </p:sp>
      <p:sp>
        <p:nvSpPr>
          <p:cNvPr id="2" name="Date Placeholder 1"/>
          <p:cNvSpPr>
            <a:spLocks noGrp="1"/>
          </p:cNvSpPr>
          <p:nvPr>
            <p:ph type="dt" sz="half" idx="10"/>
          </p:nvPr>
        </p:nvSpPr>
        <p:spPr/>
        <p:txBody>
          <a:bodyPr/>
          <a:lstStyle/>
          <a:p>
            <a:pPr>
              <a:defRPr/>
            </a:pPr>
            <a:r>
              <a:rPr lang="en-US" smtClean="0"/>
              <a:t>March 2012</a:t>
            </a:r>
            <a:endParaRPr lang="en-US" dirty="0"/>
          </a:p>
        </p:txBody>
      </p:sp>
      <p:sp>
        <p:nvSpPr>
          <p:cNvPr id="3" name="Footer Placeholder 2"/>
          <p:cNvSpPr>
            <a:spLocks noGrp="1"/>
          </p:cNvSpPr>
          <p:nvPr>
            <p:ph type="ftr" sz="quarter" idx="11"/>
          </p:nvPr>
        </p:nvSpPr>
        <p:spPr/>
        <p:txBody>
          <a:bodyPr/>
          <a:lstStyle/>
          <a:p>
            <a:pPr>
              <a:defRPr/>
            </a:pPr>
            <a:r>
              <a:rPr lang="en-US" smtClean="0"/>
              <a:t>Jon Adams, Lilee Systems</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802.15.4 Basic Architecture</a:t>
            </a:r>
            <a:endParaRPr lang="en-US" dirty="0"/>
          </a:p>
        </p:txBody>
      </p:sp>
      <p:sp>
        <p:nvSpPr>
          <p:cNvPr id="3" name="Content Placeholder 2"/>
          <p:cNvSpPr>
            <a:spLocks noGrp="1"/>
          </p:cNvSpPr>
          <p:nvPr>
            <p:ph sz="half" idx="1"/>
          </p:nvPr>
        </p:nvSpPr>
        <p:spPr>
          <a:xfrm>
            <a:off x="685799" y="1676400"/>
            <a:ext cx="4577517" cy="4419600"/>
          </a:xfrm>
        </p:spPr>
        <p:txBody>
          <a:bodyPr>
            <a:normAutofit fontScale="62500" lnSpcReduction="20000"/>
          </a:bodyPr>
          <a:lstStyle/>
          <a:p>
            <a:r>
              <a:rPr lang="en-US" dirty="0" smtClean="0"/>
              <a:t>Unique </a:t>
            </a:r>
            <a:r>
              <a:rPr lang="en-US" dirty="0"/>
              <a:t>64-bit extended </a:t>
            </a:r>
            <a:r>
              <a:rPr lang="en-US" dirty="0" smtClean="0"/>
              <a:t>IEEE address </a:t>
            </a:r>
            <a:r>
              <a:rPr lang="en-US" dirty="0"/>
              <a:t>or allocated 16-bit short </a:t>
            </a:r>
            <a:r>
              <a:rPr lang="en-US" dirty="0" smtClean="0"/>
              <a:t>address</a:t>
            </a:r>
          </a:p>
          <a:p>
            <a:endParaRPr lang="en-US" dirty="0"/>
          </a:p>
          <a:p>
            <a:r>
              <a:rPr lang="en-US" dirty="0" smtClean="0"/>
              <a:t>Deterministic time slotting or CSMA-CA</a:t>
            </a:r>
            <a:endParaRPr lang="en-US" dirty="0"/>
          </a:p>
          <a:p>
            <a:endParaRPr lang="en-US" dirty="0" smtClean="0"/>
          </a:p>
          <a:p>
            <a:r>
              <a:rPr lang="en-US" dirty="0" smtClean="0"/>
              <a:t>High reliability and robustness</a:t>
            </a:r>
            <a:endParaRPr lang="en-US" dirty="0"/>
          </a:p>
          <a:p>
            <a:endParaRPr lang="en-US" dirty="0" smtClean="0"/>
          </a:p>
          <a:p>
            <a:r>
              <a:rPr lang="en-US" dirty="0" smtClean="0"/>
              <a:t>Selection of bandwidths, data rates, modulation methods, coding, error correction or detection</a:t>
            </a:r>
          </a:p>
          <a:p>
            <a:endParaRPr lang="en-US" dirty="0" smtClean="0"/>
          </a:p>
          <a:p>
            <a:r>
              <a:rPr lang="en-US" dirty="0" smtClean="0"/>
              <a:t>Very power-efficient</a:t>
            </a:r>
          </a:p>
          <a:p>
            <a:endParaRPr lang="en-US" dirty="0" smtClean="0"/>
          </a:p>
          <a:p>
            <a:r>
              <a:rPr lang="en-US" dirty="0" smtClean="0"/>
              <a:t>Ability for precision ranging and location</a:t>
            </a:r>
          </a:p>
          <a:p>
            <a:endParaRPr lang="en-US" dirty="0" smtClean="0"/>
          </a:p>
          <a:p>
            <a:r>
              <a:rPr lang="en-US" dirty="0" smtClean="0"/>
              <a:t>Designed for interoperability</a:t>
            </a:r>
          </a:p>
        </p:txBody>
      </p:sp>
      <p:pic>
        <p:nvPicPr>
          <p:cNvPr id="8" name="Picture 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932483" y="1905000"/>
            <a:ext cx="1687517" cy="1751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886200"/>
            <a:ext cx="2206727" cy="1210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5337263"/>
            <a:ext cx="3810000" cy="987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7921727" y="2362200"/>
            <a:ext cx="841273" cy="461665"/>
          </a:xfrm>
          <a:prstGeom prst="rect">
            <a:avLst/>
          </a:prstGeom>
          <a:solidFill>
            <a:srgbClr val="FFC000"/>
          </a:solidFill>
        </p:spPr>
        <p:txBody>
          <a:bodyPr wrap="square" rtlCol="0">
            <a:spAutoFit/>
          </a:bodyPr>
          <a:lstStyle/>
          <a:p>
            <a:pPr algn="ctr"/>
            <a:r>
              <a:rPr lang="en-US" dirty="0" smtClean="0"/>
              <a:t>Layered Structure</a:t>
            </a:r>
            <a:endParaRPr lang="en-US" dirty="0"/>
          </a:p>
        </p:txBody>
      </p:sp>
      <p:sp>
        <p:nvSpPr>
          <p:cNvPr id="13" name="TextBox 12"/>
          <p:cNvSpPr txBox="1"/>
          <p:nvPr/>
        </p:nvSpPr>
        <p:spPr>
          <a:xfrm>
            <a:off x="7921727" y="4186535"/>
            <a:ext cx="841273" cy="461665"/>
          </a:xfrm>
          <a:prstGeom prst="rect">
            <a:avLst/>
          </a:prstGeom>
          <a:solidFill>
            <a:srgbClr val="FFC000"/>
          </a:solidFill>
        </p:spPr>
        <p:txBody>
          <a:bodyPr wrap="square" rtlCol="0">
            <a:spAutoFit/>
          </a:bodyPr>
          <a:lstStyle/>
          <a:p>
            <a:pPr algn="ctr"/>
            <a:r>
              <a:rPr lang="en-US" dirty="0" smtClean="0"/>
              <a:t>Service Primitives</a:t>
            </a:r>
            <a:endParaRPr lang="en-US" dirty="0"/>
          </a:p>
        </p:txBody>
      </p:sp>
      <p:sp>
        <p:nvSpPr>
          <p:cNvPr id="14" name="TextBox 13"/>
          <p:cNvSpPr txBox="1"/>
          <p:nvPr/>
        </p:nvSpPr>
        <p:spPr>
          <a:xfrm>
            <a:off x="4842681" y="5406797"/>
            <a:ext cx="841273" cy="461665"/>
          </a:xfrm>
          <a:prstGeom prst="rect">
            <a:avLst/>
          </a:prstGeom>
          <a:solidFill>
            <a:srgbClr val="FFC000"/>
          </a:solidFill>
        </p:spPr>
        <p:txBody>
          <a:bodyPr wrap="square" rtlCol="0">
            <a:spAutoFit/>
          </a:bodyPr>
          <a:lstStyle/>
          <a:p>
            <a:pPr algn="ctr"/>
            <a:r>
              <a:rPr lang="en-US" dirty="0" smtClean="0"/>
              <a:t>Frame Structure</a:t>
            </a:r>
            <a:endParaRPr lang="en-US" dirty="0"/>
          </a:p>
        </p:txBody>
      </p:sp>
      <p:sp>
        <p:nvSpPr>
          <p:cNvPr id="12" name="Date Placeholder 11"/>
          <p:cNvSpPr>
            <a:spLocks noGrp="1"/>
          </p:cNvSpPr>
          <p:nvPr>
            <p:ph type="dt" sz="half" idx="10"/>
          </p:nvPr>
        </p:nvSpPr>
        <p:spPr/>
        <p:txBody>
          <a:bodyPr/>
          <a:lstStyle/>
          <a:p>
            <a:pPr>
              <a:defRPr/>
            </a:pPr>
            <a:r>
              <a:rPr lang="en-US" smtClean="0"/>
              <a:t>March 2012</a:t>
            </a:r>
            <a:endParaRPr lang="en-US"/>
          </a:p>
        </p:txBody>
      </p:sp>
      <p:sp>
        <p:nvSpPr>
          <p:cNvPr id="15" name="Footer Placeholder 14"/>
          <p:cNvSpPr>
            <a:spLocks noGrp="1"/>
          </p:cNvSpPr>
          <p:nvPr>
            <p:ph type="ftr" sz="quarter" idx="11"/>
          </p:nvPr>
        </p:nvSpPr>
        <p:spPr/>
        <p:txBody>
          <a:bodyPr/>
          <a:lstStyle/>
          <a:p>
            <a:pPr>
              <a:defRPr/>
            </a:pPr>
            <a:r>
              <a:rPr lang="en-US" smtClean="0"/>
              <a:t>Jon Adams, Lilee Systems</a:t>
            </a:r>
            <a:endParaRPr lang="en-US"/>
          </a:p>
        </p:txBody>
      </p:sp>
    </p:spTree>
    <p:extLst>
      <p:ext uri="{BB962C8B-B14F-4D97-AF65-F5344CB8AC3E}">
        <p14:creationId xmlns:p14="http://schemas.microsoft.com/office/powerpoint/2010/main" val="23872837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Network Primitives</a:t>
            </a:r>
            <a:endParaRPr lang="en-US" dirty="0"/>
          </a:p>
        </p:txBody>
      </p:sp>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819400"/>
            <a:ext cx="5247960" cy="339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828800"/>
            <a:ext cx="3810000" cy="200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Date Placeholder 6"/>
          <p:cNvSpPr>
            <a:spLocks noGrp="1"/>
          </p:cNvSpPr>
          <p:nvPr>
            <p:ph type="dt" sz="half" idx="10"/>
          </p:nvPr>
        </p:nvSpPr>
        <p:spPr/>
        <p:txBody>
          <a:bodyPr/>
          <a:lstStyle/>
          <a:p>
            <a:pPr>
              <a:defRPr/>
            </a:pPr>
            <a:r>
              <a:rPr lang="en-US" smtClean="0"/>
              <a:t>March 2012</a:t>
            </a:r>
            <a:endParaRPr lang="en-US"/>
          </a:p>
        </p:txBody>
      </p:sp>
      <p:sp>
        <p:nvSpPr>
          <p:cNvPr id="8" name="Footer Placeholder 7"/>
          <p:cNvSpPr>
            <a:spLocks noGrp="1"/>
          </p:cNvSpPr>
          <p:nvPr>
            <p:ph type="ftr" sz="quarter" idx="11"/>
          </p:nvPr>
        </p:nvSpPr>
        <p:spPr/>
        <p:txBody>
          <a:bodyPr/>
          <a:lstStyle/>
          <a:p>
            <a:pPr>
              <a:defRPr/>
            </a:pPr>
            <a:r>
              <a:rPr lang="en-US" smtClean="0"/>
              <a:t>Jon Adams, Lilee Systems</a:t>
            </a:r>
            <a:endParaRPr lang="en-US"/>
          </a:p>
        </p:txBody>
      </p:sp>
    </p:spTree>
    <p:extLst>
      <p:ext uri="{BB962C8B-B14F-4D97-AF65-F5344CB8AC3E}">
        <p14:creationId xmlns:p14="http://schemas.microsoft.com/office/powerpoint/2010/main" val="20651347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smtClean="0"/>
              <a:t>Substantive and Growing Participation</a:t>
            </a:r>
            <a:endParaRPr lang="en-US"/>
          </a:p>
        </p:txBody>
      </p:sp>
      <p:sp>
        <p:nvSpPr>
          <p:cNvPr id="3" name="Content Placeholder 2"/>
          <p:cNvSpPr>
            <a:spLocks noGrp="1"/>
          </p:cNvSpPr>
          <p:nvPr>
            <p:ph sz="half" idx="1"/>
          </p:nvPr>
        </p:nvSpPr>
        <p:spPr>
          <a:xfrm>
            <a:off x="685800" y="1905000"/>
            <a:ext cx="3810000" cy="4572000"/>
          </a:xfrm>
        </p:spPr>
        <p:txBody>
          <a:bodyPr>
            <a:normAutofit fontScale="40000" lnSpcReduction="20000"/>
          </a:bodyPr>
          <a:lstStyle/>
          <a:p>
            <a:r>
              <a:rPr lang="en-US" dirty="0" smtClean="0"/>
              <a:t>Siemens</a:t>
            </a:r>
          </a:p>
          <a:p>
            <a:r>
              <a:rPr lang="en-US" dirty="0" smtClean="0"/>
              <a:t>US DOT</a:t>
            </a:r>
          </a:p>
          <a:p>
            <a:r>
              <a:rPr lang="en-US" dirty="0" smtClean="0"/>
              <a:t>Sunrise Micro</a:t>
            </a:r>
          </a:p>
          <a:p>
            <a:r>
              <a:rPr lang="en-US" dirty="0" smtClean="0"/>
              <a:t>US DOT FTA</a:t>
            </a:r>
          </a:p>
          <a:p>
            <a:r>
              <a:rPr lang="en-US" dirty="0" smtClean="0"/>
              <a:t>Samsung Information Systems America</a:t>
            </a:r>
          </a:p>
          <a:p>
            <a:r>
              <a:rPr lang="en-US" dirty="0" smtClean="0"/>
              <a:t>The Ohio State University</a:t>
            </a:r>
          </a:p>
          <a:p>
            <a:r>
              <a:rPr lang="en-US" dirty="0" smtClean="0"/>
              <a:t>Electronics and Telecommunications Research Institute (Korea)</a:t>
            </a:r>
          </a:p>
          <a:p>
            <a:r>
              <a:rPr lang="en-US" dirty="0" smtClean="0"/>
              <a:t>US DOT Volpe</a:t>
            </a:r>
          </a:p>
          <a:p>
            <a:r>
              <a:rPr lang="en-US" dirty="0" err="1" smtClean="0"/>
              <a:t>Safetran</a:t>
            </a:r>
            <a:r>
              <a:rPr lang="en-US" dirty="0" smtClean="0"/>
              <a:t> (Invensys Rail)</a:t>
            </a:r>
          </a:p>
          <a:p>
            <a:r>
              <a:rPr lang="en-US" dirty="0" smtClean="0"/>
              <a:t>Union Pacific RR</a:t>
            </a:r>
          </a:p>
          <a:p>
            <a:r>
              <a:rPr lang="en-US" dirty="0" smtClean="0"/>
              <a:t>LG Electronics</a:t>
            </a:r>
          </a:p>
          <a:p>
            <a:r>
              <a:rPr lang="en-US" dirty="0" err="1" smtClean="0"/>
              <a:t>Notor</a:t>
            </a:r>
            <a:r>
              <a:rPr lang="en-US" dirty="0" smtClean="0"/>
              <a:t> Research</a:t>
            </a:r>
          </a:p>
          <a:p>
            <a:r>
              <a:rPr lang="en-US" dirty="0" err="1" smtClean="0"/>
              <a:t>CalAmp</a:t>
            </a:r>
            <a:endParaRPr lang="en-US" dirty="0" smtClean="0"/>
          </a:p>
          <a:p>
            <a:r>
              <a:rPr lang="en-US" dirty="0" smtClean="0"/>
              <a:t>Rail Safety Consulting</a:t>
            </a:r>
          </a:p>
          <a:p>
            <a:r>
              <a:rPr lang="en-US" dirty="0" smtClean="0"/>
              <a:t>Institute for </a:t>
            </a:r>
            <a:r>
              <a:rPr lang="en-US" dirty="0" err="1" smtClean="0"/>
              <a:t>Infocomm</a:t>
            </a:r>
            <a:r>
              <a:rPr lang="en-US" dirty="0" smtClean="0"/>
              <a:t> Research</a:t>
            </a:r>
          </a:p>
          <a:p>
            <a:r>
              <a:rPr lang="en-US" dirty="0" smtClean="0"/>
              <a:t>National Taiwan University</a:t>
            </a:r>
          </a:p>
          <a:p>
            <a:r>
              <a:rPr lang="en-US" dirty="0" smtClean="0"/>
              <a:t>Qualcomm</a:t>
            </a:r>
          </a:p>
          <a:p>
            <a:r>
              <a:rPr lang="en-US" dirty="0" err="1" smtClean="0"/>
              <a:t>Freescale</a:t>
            </a:r>
            <a:endParaRPr lang="en-US" dirty="0" smtClean="0"/>
          </a:p>
          <a:p>
            <a:r>
              <a:rPr lang="en-US" dirty="0" smtClean="0"/>
              <a:t>Kyocera</a:t>
            </a:r>
          </a:p>
          <a:p>
            <a:r>
              <a:rPr lang="en-US" dirty="0" err="1" smtClean="0"/>
              <a:t>Interdigital</a:t>
            </a:r>
            <a:endParaRPr lang="en-US" dirty="0" smtClean="0"/>
          </a:p>
          <a:p>
            <a:r>
              <a:rPr lang="en-US" dirty="0" err="1" smtClean="0"/>
              <a:t>Tensorcom</a:t>
            </a:r>
            <a:endParaRPr lang="en-US" dirty="0" smtClean="0"/>
          </a:p>
          <a:p>
            <a:r>
              <a:rPr lang="en-US" dirty="0" smtClean="0"/>
              <a:t>Analog Devices</a:t>
            </a:r>
          </a:p>
          <a:p>
            <a:r>
              <a:rPr lang="en-US" dirty="0" smtClean="0"/>
              <a:t>CSX</a:t>
            </a:r>
          </a:p>
          <a:p>
            <a:r>
              <a:rPr lang="en-US" dirty="0" smtClean="0"/>
              <a:t>National Technical Systems</a:t>
            </a:r>
          </a:p>
          <a:p>
            <a:r>
              <a:rPr lang="en-US" dirty="0" smtClean="0"/>
              <a:t>Parsons Brinckerhoff</a:t>
            </a:r>
          </a:p>
        </p:txBody>
      </p:sp>
      <p:sp>
        <p:nvSpPr>
          <p:cNvPr id="7" name="Content Placeholder 6"/>
          <p:cNvSpPr>
            <a:spLocks noGrp="1"/>
          </p:cNvSpPr>
          <p:nvPr>
            <p:ph sz="half" idx="2"/>
          </p:nvPr>
        </p:nvSpPr>
        <p:spPr>
          <a:xfrm>
            <a:off x="4648200" y="1905000"/>
            <a:ext cx="3810000" cy="4572000"/>
          </a:xfrm>
        </p:spPr>
        <p:txBody>
          <a:bodyPr>
            <a:normAutofit fontScale="40000" lnSpcReduction="20000"/>
          </a:bodyPr>
          <a:lstStyle/>
          <a:p>
            <a:r>
              <a:rPr lang="en-US" dirty="0" smtClean="0"/>
              <a:t>Bombardier Transportation</a:t>
            </a:r>
          </a:p>
          <a:p>
            <a:r>
              <a:rPr lang="en-US" dirty="0" smtClean="0"/>
              <a:t>Rohde and Schwarz</a:t>
            </a:r>
          </a:p>
          <a:p>
            <a:r>
              <a:rPr lang="en-US" dirty="0" smtClean="0"/>
              <a:t>Korea Railroad Research Institute</a:t>
            </a:r>
          </a:p>
          <a:p>
            <a:r>
              <a:rPr lang="en-US" dirty="0" err="1" smtClean="0"/>
              <a:t>Lilee</a:t>
            </a:r>
            <a:r>
              <a:rPr lang="en-US" dirty="0" smtClean="0"/>
              <a:t> Systems</a:t>
            </a:r>
          </a:p>
          <a:p>
            <a:r>
              <a:rPr lang="en-US" dirty="0" smtClean="0"/>
              <a:t>The Boeing Company</a:t>
            </a:r>
          </a:p>
          <a:p>
            <a:r>
              <a:rPr lang="en-US" dirty="0" err="1" smtClean="0"/>
              <a:t>Semtech</a:t>
            </a:r>
            <a:endParaRPr lang="en-US" dirty="0" smtClean="0"/>
          </a:p>
          <a:p>
            <a:r>
              <a:rPr lang="en-US" dirty="0" err="1" smtClean="0"/>
              <a:t>Vinnotech</a:t>
            </a:r>
            <a:endParaRPr lang="en-US" dirty="0" smtClean="0"/>
          </a:p>
          <a:p>
            <a:r>
              <a:rPr lang="en-US" dirty="0" err="1" smtClean="0"/>
              <a:t>Noblis</a:t>
            </a:r>
            <a:endParaRPr lang="en-US" dirty="0" smtClean="0"/>
          </a:p>
          <a:p>
            <a:r>
              <a:rPr lang="en-US" dirty="0" smtClean="0"/>
              <a:t>Tohoku University REIC (Japan)</a:t>
            </a:r>
          </a:p>
          <a:p>
            <a:r>
              <a:rPr lang="en-US" dirty="0" smtClean="0"/>
              <a:t>Beijing </a:t>
            </a:r>
            <a:r>
              <a:rPr lang="en-US" dirty="0" err="1" smtClean="0"/>
              <a:t>Univ</a:t>
            </a:r>
            <a:r>
              <a:rPr lang="en-US" dirty="0" smtClean="0"/>
              <a:t> of Posts and Telecommunications</a:t>
            </a:r>
          </a:p>
          <a:p>
            <a:r>
              <a:rPr lang="en-US" dirty="0" smtClean="0"/>
              <a:t>NXP</a:t>
            </a:r>
          </a:p>
          <a:p>
            <a:r>
              <a:rPr lang="en-US" dirty="0" smtClean="0"/>
              <a:t>Verizon</a:t>
            </a:r>
          </a:p>
          <a:p>
            <a:r>
              <a:rPr lang="en-US" dirty="0" err="1" smtClean="0"/>
              <a:t>Authentec</a:t>
            </a:r>
            <a:endParaRPr lang="en-US" dirty="0" smtClean="0"/>
          </a:p>
          <a:p>
            <a:r>
              <a:rPr lang="en-US" dirty="0" err="1" smtClean="0"/>
              <a:t>Sensus</a:t>
            </a:r>
            <a:endParaRPr lang="en-US" dirty="0" smtClean="0"/>
          </a:p>
          <a:p>
            <a:r>
              <a:rPr lang="en-US" dirty="0" smtClean="0"/>
              <a:t>TU </a:t>
            </a:r>
            <a:r>
              <a:rPr lang="en-US" dirty="0" err="1" smtClean="0"/>
              <a:t>Braunschweig</a:t>
            </a:r>
            <a:endParaRPr lang="en-US" dirty="0" smtClean="0"/>
          </a:p>
          <a:p>
            <a:r>
              <a:rPr lang="en-US" dirty="0" smtClean="0"/>
              <a:t>Via Technologies</a:t>
            </a:r>
          </a:p>
          <a:p>
            <a:r>
              <a:rPr lang="en-US" dirty="0" err="1" smtClean="0"/>
              <a:t>Halcrow</a:t>
            </a:r>
            <a:endParaRPr lang="en-US" dirty="0" smtClean="0"/>
          </a:p>
          <a:p>
            <a:r>
              <a:rPr lang="en-US" dirty="0" smtClean="0"/>
              <a:t>US DOT FRA</a:t>
            </a:r>
          </a:p>
          <a:p>
            <a:r>
              <a:rPr lang="en-US" dirty="0" smtClean="0"/>
              <a:t>Philips</a:t>
            </a:r>
          </a:p>
          <a:p>
            <a:r>
              <a:rPr lang="en-US" dirty="0" err="1" smtClean="0"/>
              <a:t>Astrin</a:t>
            </a:r>
            <a:r>
              <a:rPr lang="en-US" dirty="0" smtClean="0"/>
              <a:t> Radio</a:t>
            </a:r>
          </a:p>
          <a:p>
            <a:r>
              <a:rPr lang="en-US" dirty="0" smtClean="0"/>
              <a:t>China Academy of Telecomm Research</a:t>
            </a:r>
          </a:p>
          <a:p>
            <a:r>
              <a:rPr lang="en-US" dirty="0" smtClean="0"/>
              <a:t>Gannett Fleming</a:t>
            </a:r>
          </a:p>
          <a:p>
            <a:r>
              <a:rPr lang="en-US" dirty="0" smtClean="0"/>
              <a:t>GE</a:t>
            </a:r>
          </a:p>
          <a:p>
            <a:r>
              <a:rPr lang="en-US" dirty="0" smtClean="0"/>
              <a:t>APTA</a:t>
            </a:r>
          </a:p>
          <a:p>
            <a:r>
              <a:rPr lang="en-US" dirty="0" smtClean="0"/>
              <a:t>Semaphore Group</a:t>
            </a:r>
          </a:p>
          <a:p>
            <a:endParaRPr lang="en-US" dirty="0" smtClean="0"/>
          </a:p>
        </p:txBody>
      </p:sp>
      <p:sp>
        <p:nvSpPr>
          <p:cNvPr id="22" name="Date Placeholder 21"/>
          <p:cNvSpPr>
            <a:spLocks noGrp="1"/>
          </p:cNvSpPr>
          <p:nvPr>
            <p:ph type="dt" sz="half" idx="10"/>
          </p:nvPr>
        </p:nvSpPr>
        <p:spPr/>
        <p:txBody>
          <a:bodyPr/>
          <a:lstStyle/>
          <a:p>
            <a:r>
              <a:rPr lang="en-US" smtClean="0"/>
              <a:t>March 2012</a:t>
            </a:r>
            <a:endParaRPr lang="en-US"/>
          </a:p>
        </p:txBody>
      </p:sp>
      <p:sp>
        <p:nvSpPr>
          <p:cNvPr id="23" name="Footer Placeholder 22"/>
          <p:cNvSpPr>
            <a:spLocks noGrp="1"/>
          </p:cNvSpPr>
          <p:nvPr>
            <p:ph type="ftr" sz="quarter" idx="11"/>
          </p:nvPr>
        </p:nvSpPr>
        <p:spPr/>
        <p:txBody>
          <a:bodyPr/>
          <a:lstStyle/>
          <a:p>
            <a:r>
              <a:rPr lang="en-US" smtClean="0"/>
              <a:t>Jon Adams, Lilee Systems</a:t>
            </a:r>
            <a:endParaRPr lang="en-US"/>
          </a:p>
        </p:txBody>
      </p:sp>
    </p:spTree>
    <p:extLst>
      <p:ext uri="{BB962C8B-B14F-4D97-AF65-F5344CB8AC3E}">
        <p14:creationId xmlns:p14="http://schemas.microsoft.com/office/powerpoint/2010/main" val="38143369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smtClean="0"/>
              <a:t>Active Meeting Schedule</a:t>
            </a:r>
          </a:p>
        </p:txBody>
      </p:sp>
      <p:sp>
        <p:nvSpPr>
          <p:cNvPr id="28675" name="Content Placeholder 2"/>
          <p:cNvSpPr>
            <a:spLocks noGrp="1"/>
          </p:cNvSpPr>
          <p:nvPr>
            <p:ph idx="1"/>
          </p:nvPr>
        </p:nvSpPr>
        <p:spPr>
          <a:xfrm>
            <a:off x="685800" y="1676400"/>
            <a:ext cx="7772400" cy="4724400"/>
          </a:xfrm>
        </p:spPr>
        <p:txBody>
          <a:bodyPr>
            <a:normAutofit fontScale="85000" lnSpcReduction="20000"/>
          </a:bodyPr>
          <a:lstStyle/>
          <a:p>
            <a:r>
              <a:rPr lang="en-US" dirty="0" smtClean="0"/>
              <a:t>Teleconferences</a:t>
            </a:r>
          </a:p>
          <a:p>
            <a:pPr lvl="1"/>
            <a:r>
              <a:rPr lang="en-US" dirty="0" smtClean="0"/>
              <a:t>Open to all, no cost to participate or monitor</a:t>
            </a:r>
          </a:p>
          <a:p>
            <a:pPr lvl="1"/>
            <a:endParaRPr lang="en-US" dirty="0" smtClean="0"/>
          </a:p>
          <a:p>
            <a:pPr lvl="1"/>
            <a:r>
              <a:rPr lang="en-US" u="sng" dirty="0" smtClean="0"/>
              <a:t>http://www.ieee802.org/15/ </a:t>
            </a:r>
            <a:r>
              <a:rPr lang="en-US" dirty="0" smtClean="0"/>
              <a:t>or </a:t>
            </a:r>
            <a:r>
              <a:rPr lang="en-US" u="sng" dirty="0" smtClean="0"/>
              <a:t>jonadams@ieee.org</a:t>
            </a:r>
          </a:p>
          <a:p>
            <a:pPr lvl="1"/>
            <a:endParaRPr lang="en-US" dirty="0" smtClean="0"/>
          </a:p>
          <a:p>
            <a:r>
              <a:rPr lang="en-US" dirty="0" smtClean="0"/>
              <a:t>Face-to-Face Meetings in 2012</a:t>
            </a:r>
          </a:p>
          <a:p>
            <a:pPr lvl="1"/>
            <a:r>
              <a:rPr lang="en-US" dirty="0" smtClean="0"/>
              <a:t>IEEE 802 Plenaries</a:t>
            </a:r>
          </a:p>
          <a:p>
            <a:pPr lvl="2"/>
            <a:r>
              <a:rPr lang="en-US" dirty="0" smtClean="0"/>
              <a:t>March (Waikoloa); July (San Diego); November (San Antonio)</a:t>
            </a:r>
          </a:p>
          <a:p>
            <a:pPr lvl="2"/>
            <a:endParaRPr lang="en-US" dirty="0" smtClean="0"/>
          </a:p>
          <a:p>
            <a:pPr lvl="1"/>
            <a:r>
              <a:rPr lang="en-US" dirty="0" smtClean="0"/>
              <a:t>IEEE 802.15 Interims</a:t>
            </a:r>
          </a:p>
          <a:p>
            <a:pPr lvl="2"/>
            <a:r>
              <a:rPr lang="en-US" dirty="0" smtClean="0"/>
              <a:t>May (Atlanta); September (Palm Springs); January (2013) (Vancouver BC)</a:t>
            </a:r>
          </a:p>
        </p:txBody>
      </p:sp>
      <p:sp>
        <p:nvSpPr>
          <p:cNvPr id="2" name="Date Placeholder 1"/>
          <p:cNvSpPr>
            <a:spLocks noGrp="1"/>
          </p:cNvSpPr>
          <p:nvPr>
            <p:ph type="dt" sz="half" idx="10"/>
          </p:nvPr>
        </p:nvSpPr>
        <p:spPr/>
        <p:txBody>
          <a:bodyPr/>
          <a:lstStyle/>
          <a:p>
            <a:pPr>
              <a:defRPr/>
            </a:pPr>
            <a:r>
              <a:rPr lang="en-US" smtClean="0"/>
              <a:t>March 2012</a:t>
            </a:r>
            <a:endParaRPr lang="en-US" dirty="0"/>
          </a:p>
        </p:txBody>
      </p:sp>
      <p:sp>
        <p:nvSpPr>
          <p:cNvPr id="3" name="Footer Placeholder 2"/>
          <p:cNvSpPr>
            <a:spLocks noGrp="1"/>
          </p:cNvSpPr>
          <p:nvPr>
            <p:ph type="ftr" sz="quarter" idx="11"/>
          </p:nvPr>
        </p:nvSpPr>
        <p:spPr/>
        <p:txBody>
          <a:bodyPr/>
          <a:lstStyle/>
          <a:p>
            <a:pPr>
              <a:defRPr/>
            </a:pPr>
            <a:r>
              <a:rPr lang="en-US" smtClean="0"/>
              <a:t>Jon Adams, Lilee Systems</a:t>
            </a:r>
            <a:endParaRPr lang="en-US"/>
          </a:p>
        </p:txBody>
      </p:sp>
    </p:spTree>
    <p:extLst>
      <p:ext uri="{BB962C8B-B14F-4D97-AF65-F5344CB8AC3E}">
        <p14:creationId xmlns:p14="http://schemas.microsoft.com/office/powerpoint/2010/main" val="16257232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457200"/>
          </a:xfrm>
        </p:spPr>
        <p:txBody>
          <a:bodyPr/>
          <a:lstStyle/>
          <a:p>
            <a:r>
              <a:rPr lang="en-US" dirty="0" smtClean="0"/>
              <a:t>Summary</a:t>
            </a:r>
            <a:endParaRPr lang="en-US" dirty="0"/>
          </a:p>
        </p:txBody>
      </p:sp>
      <p:sp>
        <p:nvSpPr>
          <p:cNvPr id="3" name="Content Placeholder 2"/>
          <p:cNvSpPr>
            <a:spLocks noGrp="1"/>
          </p:cNvSpPr>
          <p:nvPr>
            <p:ph idx="1"/>
          </p:nvPr>
        </p:nvSpPr>
        <p:spPr>
          <a:xfrm>
            <a:off x="685800" y="1371600"/>
            <a:ext cx="7772400" cy="4648200"/>
          </a:xfrm>
        </p:spPr>
        <p:txBody>
          <a:bodyPr>
            <a:normAutofit fontScale="70000" lnSpcReduction="20000"/>
          </a:bodyPr>
          <a:lstStyle/>
          <a:p>
            <a:r>
              <a:rPr lang="en-US" dirty="0" smtClean="0"/>
              <a:t>Standards </a:t>
            </a:r>
            <a:r>
              <a:rPr lang="en-US" dirty="0"/>
              <a:t>D</a:t>
            </a:r>
            <a:r>
              <a:rPr lang="en-US" dirty="0" smtClean="0"/>
              <a:t>rive Interoperability</a:t>
            </a:r>
            <a:endParaRPr lang="en-US" dirty="0"/>
          </a:p>
          <a:p>
            <a:pPr lvl="1"/>
            <a:r>
              <a:rPr lang="en-US" dirty="0" smtClean="0"/>
              <a:t>Good for the customer and for the vendor</a:t>
            </a:r>
          </a:p>
          <a:p>
            <a:pPr lvl="1"/>
            <a:r>
              <a:rPr lang="en-US" dirty="0" smtClean="0"/>
              <a:t>Simplifies </a:t>
            </a:r>
            <a:r>
              <a:rPr lang="en-US" dirty="0"/>
              <a:t>product development</a:t>
            </a:r>
          </a:p>
          <a:p>
            <a:pPr lvl="1"/>
            <a:r>
              <a:rPr lang="en-US" dirty="0" smtClean="0"/>
              <a:t>Speeds </a:t>
            </a:r>
            <a:r>
              <a:rPr lang="en-US" dirty="0"/>
              <a:t>time-to-market</a:t>
            </a:r>
          </a:p>
          <a:p>
            <a:pPr lvl="1"/>
            <a:r>
              <a:rPr lang="en-US" dirty="0" smtClean="0"/>
              <a:t>Easier </a:t>
            </a:r>
            <a:r>
              <a:rPr lang="en-US" dirty="0"/>
              <a:t>to understand and compare competing </a:t>
            </a:r>
            <a:r>
              <a:rPr lang="en-US" dirty="0" smtClean="0"/>
              <a:t>products</a:t>
            </a:r>
          </a:p>
          <a:p>
            <a:r>
              <a:rPr lang="en-US" dirty="0" smtClean="0"/>
              <a:t>IEEE</a:t>
            </a:r>
          </a:p>
          <a:p>
            <a:pPr lvl="1"/>
            <a:r>
              <a:rPr lang="en-US" dirty="0" smtClean="0"/>
              <a:t>Over 1,300 standards and projects</a:t>
            </a:r>
          </a:p>
          <a:p>
            <a:pPr lvl="1"/>
            <a:r>
              <a:rPr lang="en-US" dirty="0" smtClean="0"/>
              <a:t>Tens of billions of devices use IEEE standards for mission-critical, industrial, commercial, and consumer spaces</a:t>
            </a:r>
            <a:endParaRPr lang="en-US" dirty="0"/>
          </a:p>
          <a:p>
            <a:r>
              <a:rPr lang="en-US" dirty="0" smtClean="0"/>
              <a:t>IEEE 802.15.4 PTC Group</a:t>
            </a:r>
          </a:p>
          <a:p>
            <a:pPr lvl="1"/>
            <a:r>
              <a:rPr lang="en-US" dirty="0" smtClean="0"/>
              <a:t>IEEE 802.15.4 </a:t>
            </a:r>
            <a:r>
              <a:rPr lang="en-US" b="1" i="1" u="sng" dirty="0" smtClean="0"/>
              <a:t>already</a:t>
            </a:r>
            <a:r>
              <a:rPr lang="en-US" dirty="0" smtClean="0"/>
              <a:t> ISO/IEC standard with over 200 million units deployed</a:t>
            </a:r>
          </a:p>
          <a:p>
            <a:pPr lvl="1"/>
            <a:r>
              <a:rPr lang="en-US" dirty="0" smtClean="0"/>
              <a:t>PTC functionality will be added rapidly</a:t>
            </a:r>
          </a:p>
          <a:p>
            <a:pPr lvl="1"/>
            <a:r>
              <a:rPr lang="en-US" dirty="0" smtClean="0"/>
              <a:t>Over 70 participants from nearly 50 entities, and growing</a:t>
            </a:r>
          </a:p>
        </p:txBody>
      </p:sp>
      <p:sp>
        <p:nvSpPr>
          <p:cNvPr id="4" name="Date Placeholder 3"/>
          <p:cNvSpPr>
            <a:spLocks noGrp="1"/>
          </p:cNvSpPr>
          <p:nvPr>
            <p:ph type="dt" sz="half" idx="10"/>
          </p:nvPr>
        </p:nvSpPr>
        <p:spPr/>
        <p:txBody>
          <a:bodyPr/>
          <a:lstStyle/>
          <a:p>
            <a:pPr>
              <a:defRPr/>
            </a:pPr>
            <a:r>
              <a:rPr lang="en-US" smtClean="0"/>
              <a:t>March 2012</a:t>
            </a:r>
            <a:endParaRPr lang="en-US" dirty="0"/>
          </a:p>
        </p:txBody>
      </p:sp>
      <p:sp>
        <p:nvSpPr>
          <p:cNvPr id="5" name="Footer Placeholder 4"/>
          <p:cNvSpPr>
            <a:spLocks noGrp="1"/>
          </p:cNvSpPr>
          <p:nvPr>
            <p:ph type="ftr" sz="quarter" idx="11"/>
          </p:nvPr>
        </p:nvSpPr>
        <p:spPr/>
        <p:txBody>
          <a:bodyPr/>
          <a:lstStyle/>
          <a:p>
            <a:pPr>
              <a:defRPr/>
            </a:pPr>
            <a:r>
              <a:rPr lang="en-US" smtClean="0"/>
              <a:t>Jon Adams, Lilee Systems</a:t>
            </a:r>
            <a:endParaRPr lang="en-US"/>
          </a:p>
        </p:txBody>
      </p:sp>
      <p:sp>
        <p:nvSpPr>
          <p:cNvPr id="6" name="TextBox 5"/>
          <p:cNvSpPr txBox="1"/>
          <p:nvPr/>
        </p:nvSpPr>
        <p:spPr>
          <a:xfrm>
            <a:off x="3429000" y="6015335"/>
            <a:ext cx="2388795" cy="461665"/>
          </a:xfrm>
          <a:prstGeom prst="rect">
            <a:avLst/>
          </a:prstGeom>
          <a:noFill/>
        </p:spPr>
        <p:txBody>
          <a:bodyPr wrap="none" rtlCol="0">
            <a:spAutoFit/>
          </a:bodyPr>
          <a:lstStyle/>
          <a:p>
            <a:r>
              <a:rPr lang="en-US" sz="2400" b="1" i="1" dirty="0" smtClean="0">
                <a:solidFill>
                  <a:srgbClr val="00B050"/>
                </a:solidFill>
                <a:latin typeface="+mn-lt"/>
              </a:rPr>
              <a:t>JOIN WITH US!</a:t>
            </a:r>
            <a:endParaRPr lang="en-US" sz="2400" b="1" i="1" dirty="0">
              <a:solidFill>
                <a:srgbClr val="00B050"/>
              </a:solidFill>
              <a:latin typeface="+mn-lt"/>
            </a:endParaRPr>
          </a:p>
        </p:txBody>
      </p:sp>
    </p:spTree>
    <p:extLst>
      <p:ext uri="{BB962C8B-B14F-4D97-AF65-F5344CB8AC3E}">
        <p14:creationId xmlns:p14="http://schemas.microsoft.com/office/powerpoint/2010/main" val="3390704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CustomShape 1"/>
          <p:cNvSpPr>
            <a:spLocks noChangeArrowheads="1"/>
          </p:cNvSpPr>
          <p:nvPr/>
        </p:nvSpPr>
        <p:spPr bwMode="auto">
          <a:xfrm>
            <a:off x="685800" y="3254375"/>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5000" rIns="90000" bIns="45000" anchor="ctr"/>
          <a:lstStyle/>
          <a:p>
            <a:pPr algn="ctr" eaLnBrk="0" hangingPunct="0"/>
            <a:endParaRPr lang="en-US" dirty="0"/>
          </a:p>
        </p:txBody>
      </p:sp>
      <p:sp>
        <p:nvSpPr>
          <p:cNvPr id="2" name="Title 1"/>
          <p:cNvSpPr>
            <a:spLocks noGrp="1"/>
          </p:cNvSpPr>
          <p:nvPr>
            <p:ph type="ctrTitle"/>
          </p:nvPr>
        </p:nvSpPr>
        <p:spPr/>
        <p:txBody>
          <a:bodyPr/>
          <a:lstStyle/>
          <a:p>
            <a:r>
              <a:rPr lang="en-US" dirty="0" smtClean="0">
                <a:solidFill>
                  <a:srgbClr val="000000"/>
                </a:solidFill>
              </a:rPr>
              <a:t>Interoperability Will Drive PTC Success</a:t>
            </a:r>
            <a:br>
              <a:rPr lang="en-US" dirty="0" smtClean="0">
                <a:solidFill>
                  <a:srgbClr val="000000"/>
                </a:solidFill>
              </a:rPr>
            </a:br>
            <a:r>
              <a:rPr lang="en-US" sz="2000" dirty="0" smtClean="0">
                <a:solidFill>
                  <a:srgbClr val="000000"/>
                </a:solidFill>
              </a:rPr>
              <a:t>PTC World Congress 2012</a:t>
            </a:r>
            <a:br>
              <a:rPr lang="en-US" sz="2000" dirty="0" smtClean="0">
                <a:solidFill>
                  <a:srgbClr val="000000"/>
                </a:solidFill>
              </a:rPr>
            </a:br>
            <a:r>
              <a:rPr lang="en-US" sz="2000" dirty="0" smtClean="0">
                <a:solidFill>
                  <a:srgbClr val="000000"/>
                </a:solidFill>
              </a:rPr>
              <a:t>Orlando, FL</a:t>
            </a:r>
            <a:endParaRPr lang="en-US" dirty="0"/>
          </a:p>
        </p:txBody>
      </p:sp>
      <p:sp>
        <p:nvSpPr>
          <p:cNvPr id="3" name="Subtitle 2"/>
          <p:cNvSpPr>
            <a:spLocks noGrp="1"/>
          </p:cNvSpPr>
          <p:nvPr>
            <p:ph type="subTitle" idx="1"/>
          </p:nvPr>
        </p:nvSpPr>
        <p:spPr>
          <a:xfrm>
            <a:off x="1371600" y="4343400"/>
            <a:ext cx="6400800" cy="1752600"/>
          </a:xfrm>
        </p:spPr>
        <p:txBody>
          <a:bodyPr/>
          <a:lstStyle/>
          <a:p>
            <a:r>
              <a:rPr lang="en-US" sz="2800" dirty="0" smtClean="0"/>
              <a:t>Jon Adams, MSEE</a:t>
            </a:r>
          </a:p>
          <a:p>
            <a:r>
              <a:rPr lang="en-US" sz="1800" dirty="0" smtClean="0"/>
              <a:t>Senior Member, IEEE</a:t>
            </a:r>
          </a:p>
          <a:p>
            <a:r>
              <a:rPr lang="en-US" sz="1800" dirty="0" smtClean="0"/>
              <a:t>Chair, IEEE 802.15 Positive Train Control Study Group</a:t>
            </a:r>
          </a:p>
          <a:p>
            <a:r>
              <a:rPr lang="en-US" sz="1800" dirty="0" smtClean="0"/>
              <a:t>jonadams@ieee.org</a:t>
            </a:r>
          </a:p>
          <a:p>
            <a:r>
              <a:rPr lang="en-US" sz="1800" dirty="0"/>
              <a:t>http://www.ieee802.org/15/pub/SGptc.html</a:t>
            </a:r>
          </a:p>
        </p:txBody>
      </p:sp>
      <p:sp>
        <p:nvSpPr>
          <p:cNvPr id="7" name="Date Placeholder 6"/>
          <p:cNvSpPr>
            <a:spLocks noGrp="1"/>
          </p:cNvSpPr>
          <p:nvPr>
            <p:ph type="dt" sz="half" idx="10"/>
          </p:nvPr>
        </p:nvSpPr>
        <p:spPr/>
        <p:txBody>
          <a:bodyPr/>
          <a:lstStyle/>
          <a:p>
            <a:pPr>
              <a:defRPr/>
            </a:pPr>
            <a:r>
              <a:rPr lang="en-US" smtClean="0"/>
              <a:t>March 2012</a:t>
            </a:r>
            <a:endParaRPr lang="en-US"/>
          </a:p>
        </p:txBody>
      </p:sp>
      <p:sp>
        <p:nvSpPr>
          <p:cNvPr id="8" name="Footer Placeholder 7"/>
          <p:cNvSpPr>
            <a:spLocks noGrp="1"/>
          </p:cNvSpPr>
          <p:nvPr>
            <p:ph type="ftr" sz="quarter" idx="11"/>
          </p:nvPr>
        </p:nvSpPr>
        <p:spPr/>
        <p:txBody>
          <a:bodyPr/>
          <a:lstStyle/>
          <a:p>
            <a:pPr>
              <a:defRPr/>
            </a:pPr>
            <a:r>
              <a:rPr lang="en-US" smtClean="0"/>
              <a:t>Jon Adams, Lilee Systems</a:t>
            </a:r>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4952" y="1289713"/>
            <a:ext cx="3051048" cy="890016"/>
          </a:xfrm>
          <a:prstGeom prst="rect">
            <a:avLst/>
          </a:prstGeom>
        </p:spPr>
      </p:pic>
    </p:spTree>
    <p:extLst>
      <p:ext uri="{BB962C8B-B14F-4D97-AF65-F5344CB8AC3E}">
        <p14:creationId xmlns:p14="http://schemas.microsoft.com/office/powerpoint/2010/main" val="8401453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smtClean="0"/>
              <a:t>New Technologies Breed Innovation</a:t>
            </a:r>
            <a:endParaRPr lang="en-US" dirty="0"/>
          </a:p>
        </p:txBody>
      </p:sp>
      <p:sp>
        <p:nvSpPr>
          <p:cNvPr id="3" name="Content Placeholder 2"/>
          <p:cNvSpPr>
            <a:spLocks noGrp="1"/>
          </p:cNvSpPr>
          <p:nvPr>
            <p:ph idx="1"/>
          </p:nvPr>
        </p:nvSpPr>
        <p:spPr/>
        <p:txBody>
          <a:bodyPr>
            <a:normAutofit fontScale="62500" lnSpcReduction="20000"/>
          </a:bodyPr>
          <a:lstStyle/>
          <a:p>
            <a:r>
              <a:rPr lang="en-US" altLang="ja-JP" dirty="0" smtClean="0"/>
              <a:t>Broad Interoperability Drives New Applications</a:t>
            </a:r>
          </a:p>
          <a:p>
            <a:pPr lvl="1"/>
            <a:r>
              <a:rPr lang="en-US" dirty="0" smtClean="0"/>
              <a:t>3GPP (worldwide cellular standard)</a:t>
            </a:r>
          </a:p>
          <a:p>
            <a:pPr lvl="2"/>
            <a:r>
              <a:rPr lang="en-US" dirty="0" smtClean="0"/>
              <a:t>First 3G specification</a:t>
            </a:r>
            <a:r>
              <a:rPr lang="en-US" dirty="0"/>
              <a:t> </a:t>
            </a:r>
            <a:r>
              <a:rPr lang="en-US" dirty="0" smtClean="0"/>
              <a:t>in 2000, 7 full specification releases since then</a:t>
            </a:r>
          </a:p>
          <a:p>
            <a:pPr lvl="1"/>
            <a:r>
              <a:rPr lang="en-US" dirty="0" smtClean="0"/>
              <a:t>IEEE 802.11</a:t>
            </a:r>
          </a:p>
          <a:p>
            <a:pPr lvl="2"/>
            <a:r>
              <a:rPr lang="en-US" dirty="0" smtClean="0"/>
              <a:t>First release in 1997, growth of application space has driven 25 amendments in 14 years</a:t>
            </a:r>
          </a:p>
          <a:p>
            <a:pPr lvl="1"/>
            <a:r>
              <a:rPr lang="en-US" dirty="0" smtClean="0"/>
              <a:t>Many others (</a:t>
            </a:r>
            <a:r>
              <a:rPr lang="en-US" dirty="0" err="1" smtClean="0"/>
              <a:t>ZigBee</a:t>
            </a:r>
            <a:r>
              <a:rPr lang="en-US" dirty="0" smtClean="0"/>
              <a:t>, Wired/Wireless HART, </a:t>
            </a:r>
            <a:r>
              <a:rPr lang="en-US" dirty="0" err="1" smtClean="0"/>
              <a:t>CANbus</a:t>
            </a:r>
            <a:r>
              <a:rPr lang="en-US" dirty="0" smtClean="0"/>
              <a:t>, Ethernet, and more)</a:t>
            </a:r>
          </a:p>
          <a:p>
            <a:r>
              <a:rPr lang="en-US" dirty="0" smtClean="0"/>
              <a:t>Impossible to predict future use based on current expectation</a:t>
            </a:r>
          </a:p>
          <a:p>
            <a:r>
              <a:rPr lang="en-US" dirty="0" smtClean="0"/>
              <a:t>Average service life of radio equipment in rail and transit applications is in excess of 10-15 years</a:t>
            </a:r>
          </a:p>
          <a:p>
            <a:r>
              <a:rPr lang="en-US" dirty="0" smtClean="0"/>
              <a:t>System design may remain in place for 20-25 years</a:t>
            </a:r>
          </a:p>
          <a:p>
            <a:r>
              <a:rPr lang="en-US" dirty="0"/>
              <a:t>Open forum allows interested parties to vet independently quality and performance, and to propose to improve</a:t>
            </a:r>
          </a:p>
          <a:p>
            <a:r>
              <a:rPr lang="en-US" dirty="0"/>
              <a:t>Standards are good for the customer, good for the vendor</a:t>
            </a:r>
          </a:p>
        </p:txBody>
      </p:sp>
      <p:sp>
        <p:nvSpPr>
          <p:cNvPr id="13" name="Date Placeholder 12"/>
          <p:cNvSpPr>
            <a:spLocks noGrp="1"/>
          </p:cNvSpPr>
          <p:nvPr>
            <p:ph type="dt" sz="half" idx="10"/>
          </p:nvPr>
        </p:nvSpPr>
        <p:spPr/>
        <p:txBody>
          <a:bodyPr/>
          <a:lstStyle/>
          <a:p>
            <a:r>
              <a:rPr lang="en-US" smtClean="0"/>
              <a:t>March 2012</a:t>
            </a:r>
            <a:endParaRPr lang="en-US" dirty="0"/>
          </a:p>
        </p:txBody>
      </p:sp>
      <p:sp>
        <p:nvSpPr>
          <p:cNvPr id="14" name="Footer Placeholder 13"/>
          <p:cNvSpPr>
            <a:spLocks noGrp="1"/>
          </p:cNvSpPr>
          <p:nvPr>
            <p:ph type="ftr" sz="quarter" idx="11"/>
          </p:nvPr>
        </p:nvSpPr>
        <p:spPr/>
        <p:txBody>
          <a:bodyPr/>
          <a:lstStyle/>
          <a:p>
            <a:r>
              <a:rPr lang="en-US" smtClean="0"/>
              <a:t>Jon Adams, Lilee Systems</a:t>
            </a:r>
            <a:endParaRPr lang="en-US"/>
          </a:p>
        </p:txBody>
      </p:sp>
    </p:spTree>
    <p:extLst>
      <p:ext uri="{BB962C8B-B14F-4D97-AF65-F5344CB8AC3E}">
        <p14:creationId xmlns:p14="http://schemas.microsoft.com/office/powerpoint/2010/main" val="5611759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24"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7800" y="3117850"/>
            <a:ext cx="1800225"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Where IEEE Work Fits In</a:t>
            </a:r>
            <a:endParaRPr lang="en-US" dirty="0"/>
          </a:p>
        </p:txBody>
      </p:sp>
      <p:sp>
        <p:nvSpPr>
          <p:cNvPr id="7" name="Content Placeholder 6"/>
          <p:cNvSpPr>
            <a:spLocks noGrp="1"/>
          </p:cNvSpPr>
          <p:nvPr>
            <p:ph idx="1"/>
          </p:nvPr>
        </p:nvSpPr>
        <p:spPr>
          <a:xfrm>
            <a:off x="609600" y="1580558"/>
            <a:ext cx="7772400" cy="1696042"/>
          </a:xfrm>
        </p:spPr>
        <p:txBody>
          <a:bodyPr>
            <a:normAutofit fontScale="92500" lnSpcReduction="20000"/>
          </a:bodyPr>
          <a:lstStyle/>
          <a:p>
            <a:pPr>
              <a:defRPr/>
            </a:pPr>
            <a:r>
              <a:rPr lang="en-US" dirty="0" smtClean="0"/>
              <a:t>Interoperable communications between</a:t>
            </a:r>
          </a:p>
          <a:p>
            <a:pPr lvl="1">
              <a:defRPr/>
            </a:pPr>
            <a:r>
              <a:rPr lang="en-US" dirty="0" smtClean="0"/>
              <a:t>Train and Wayside</a:t>
            </a:r>
          </a:p>
          <a:p>
            <a:pPr lvl="1">
              <a:defRPr/>
            </a:pPr>
            <a:r>
              <a:rPr lang="en-US" dirty="0" smtClean="0"/>
              <a:t>Train and Network Infrastructure</a:t>
            </a:r>
          </a:p>
          <a:p>
            <a:pPr lvl="1">
              <a:defRPr/>
            </a:pPr>
            <a:r>
              <a:rPr lang="en-US" dirty="0" smtClean="0"/>
              <a:t>Wayside and Network Infrastructure</a:t>
            </a:r>
            <a:endParaRPr lang="en-US" dirty="0"/>
          </a:p>
        </p:txBody>
      </p:sp>
      <p:sp>
        <p:nvSpPr>
          <p:cNvPr id="14" name="Title 1"/>
          <p:cNvSpPr>
            <a:spLocks noGrp="1"/>
          </p:cNvSpPr>
          <p:nvPr/>
        </p:nvSpPr>
        <p:spPr bwMode="auto">
          <a:xfrm>
            <a:off x="685800" y="581025"/>
            <a:ext cx="7772400" cy="685800"/>
          </a:xfrm>
          <a:prstGeom prst="rect">
            <a:avLst/>
          </a:prstGeom>
          <a:noFill/>
          <a:ln w="9525">
            <a:noFill/>
            <a:miter lim="800000"/>
            <a:headEnd/>
            <a:tailEnd/>
          </a:ln>
        </p:spPr>
        <p:txBody>
          <a:bodyPr lIns="92075" tIns="46038" rIns="92075" bIns="46038" anchor="ctr"/>
          <a:lstStyle>
            <a:lvl1pPr algn="ctr" rtl="0" fontAlgn="base">
              <a:spcBef>
                <a:spcPct val="0"/>
              </a:spcBef>
              <a:spcAft>
                <a:spcPct val="0"/>
              </a:spcAft>
              <a:defRPr sz="3600" b="1">
                <a:solidFill>
                  <a:schemeClr val="accent2"/>
                </a:solidFill>
                <a:latin typeface="Calibri" pitchFamily="34" charset="0"/>
                <a:ea typeface="+mj-ea"/>
                <a:cs typeface="Calibri" pitchFamily="34" charset="0"/>
              </a:defRPr>
            </a:lvl1pPr>
            <a:lvl2pPr algn="ctr" rtl="0" fontAlgn="base">
              <a:spcBef>
                <a:spcPct val="0"/>
              </a:spcBef>
              <a:spcAft>
                <a:spcPct val="0"/>
              </a:spcAft>
              <a:defRPr sz="3600" b="1">
                <a:solidFill>
                  <a:schemeClr val="accent2"/>
                </a:solidFill>
                <a:latin typeface="Calibri" pitchFamily="34" charset="0"/>
              </a:defRPr>
            </a:lvl2pPr>
            <a:lvl3pPr algn="ctr" rtl="0" fontAlgn="base">
              <a:spcBef>
                <a:spcPct val="0"/>
              </a:spcBef>
              <a:spcAft>
                <a:spcPct val="0"/>
              </a:spcAft>
              <a:defRPr sz="3600" b="1">
                <a:solidFill>
                  <a:schemeClr val="accent2"/>
                </a:solidFill>
                <a:latin typeface="Calibri" pitchFamily="34" charset="0"/>
              </a:defRPr>
            </a:lvl3pPr>
            <a:lvl4pPr algn="ctr" rtl="0" fontAlgn="base">
              <a:spcBef>
                <a:spcPct val="0"/>
              </a:spcBef>
              <a:spcAft>
                <a:spcPct val="0"/>
              </a:spcAft>
              <a:defRPr sz="3600" b="1">
                <a:solidFill>
                  <a:schemeClr val="accent2"/>
                </a:solidFill>
                <a:latin typeface="Calibri" pitchFamily="34" charset="0"/>
              </a:defRPr>
            </a:lvl4pPr>
            <a:lvl5pPr algn="ctr" rtl="0" fontAlgn="base">
              <a:spcBef>
                <a:spcPct val="0"/>
              </a:spcBef>
              <a:spcAft>
                <a:spcPct val="0"/>
              </a:spcAft>
              <a:defRPr sz="3600" b="1">
                <a:solidFill>
                  <a:schemeClr val="accent2"/>
                </a:solidFill>
                <a:latin typeface="Calibri" pitchFamily="34"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a:lstStyle>
          <a:p>
            <a:pPr eaLnBrk="1" hangingPunct="1">
              <a:defRPr/>
            </a:pPr>
            <a:endParaRPr lang="en-US" kern="0" dirty="0">
              <a:solidFill>
                <a:srgbClr val="009DD9"/>
              </a:solidFill>
            </a:endParaRPr>
          </a:p>
        </p:txBody>
      </p:sp>
      <p:pic>
        <p:nvPicPr>
          <p:cNvPr id="1536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5218113"/>
            <a:ext cx="28194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bwMode="auto">
          <a:xfrm>
            <a:off x="609600" y="5665788"/>
            <a:ext cx="7696200" cy="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bwMode="auto">
          <a:xfrm>
            <a:off x="762000" y="5818188"/>
            <a:ext cx="7696200" cy="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13" name="Straight Connector 12"/>
          <p:cNvCxnSpPr/>
          <p:nvPr/>
        </p:nvCxnSpPr>
        <p:spPr bwMode="auto">
          <a:xfrm>
            <a:off x="717550" y="559911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bwMode="auto">
          <a:xfrm>
            <a:off x="885825" y="559911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17" name="Straight Connector 16"/>
          <p:cNvCxnSpPr/>
          <p:nvPr/>
        </p:nvCxnSpPr>
        <p:spPr bwMode="auto">
          <a:xfrm>
            <a:off x="1038225" y="559911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bwMode="auto">
          <a:xfrm>
            <a:off x="565150" y="559911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23" name="Straight Connector 22"/>
          <p:cNvCxnSpPr/>
          <p:nvPr/>
        </p:nvCxnSpPr>
        <p:spPr bwMode="auto">
          <a:xfrm>
            <a:off x="1339850" y="559911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24" name="Straight Connector 23"/>
          <p:cNvCxnSpPr/>
          <p:nvPr/>
        </p:nvCxnSpPr>
        <p:spPr bwMode="auto">
          <a:xfrm>
            <a:off x="1508125" y="559911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25" name="Straight Connector 24"/>
          <p:cNvCxnSpPr/>
          <p:nvPr/>
        </p:nvCxnSpPr>
        <p:spPr bwMode="auto">
          <a:xfrm>
            <a:off x="1660525" y="559911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26" name="Straight Connector 25"/>
          <p:cNvCxnSpPr/>
          <p:nvPr/>
        </p:nvCxnSpPr>
        <p:spPr bwMode="auto">
          <a:xfrm>
            <a:off x="1187450" y="559911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27" name="Straight Connector 26"/>
          <p:cNvCxnSpPr/>
          <p:nvPr/>
        </p:nvCxnSpPr>
        <p:spPr bwMode="auto">
          <a:xfrm>
            <a:off x="1965325"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28" name="Straight Connector 27"/>
          <p:cNvCxnSpPr/>
          <p:nvPr/>
        </p:nvCxnSpPr>
        <p:spPr bwMode="auto">
          <a:xfrm>
            <a:off x="2133600"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29" name="Straight Connector 28"/>
          <p:cNvCxnSpPr/>
          <p:nvPr/>
        </p:nvCxnSpPr>
        <p:spPr bwMode="auto">
          <a:xfrm>
            <a:off x="2286000"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30" name="Straight Connector 29"/>
          <p:cNvCxnSpPr/>
          <p:nvPr/>
        </p:nvCxnSpPr>
        <p:spPr bwMode="auto">
          <a:xfrm>
            <a:off x="1812925"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31" name="Straight Connector 30"/>
          <p:cNvCxnSpPr/>
          <p:nvPr/>
        </p:nvCxnSpPr>
        <p:spPr bwMode="auto">
          <a:xfrm>
            <a:off x="2587625"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32" name="Straight Connector 31"/>
          <p:cNvCxnSpPr/>
          <p:nvPr/>
        </p:nvCxnSpPr>
        <p:spPr bwMode="auto">
          <a:xfrm>
            <a:off x="2755900"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33" name="Straight Connector 32"/>
          <p:cNvCxnSpPr/>
          <p:nvPr/>
        </p:nvCxnSpPr>
        <p:spPr bwMode="auto">
          <a:xfrm>
            <a:off x="2908300"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34" name="Straight Connector 33"/>
          <p:cNvCxnSpPr/>
          <p:nvPr/>
        </p:nvCxnSpPr>
        <p:spPr bwMode="auto">
          <a:xfrm>
            <a:off x="2435225"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35" name="Straight Connector 34"/>
          <p:cNvCxnSpPr/>
          <p:nvPr/>
        </p:nvCxnSpPr>
        <p:spPr bwMode="auto">
          <a:xfrm>
            <a:off x="3213100"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36" name="Straight Connector 35"/>
          <p:cNvCxnSpPr/>
          <p:nvPr/>
        </p:nvCxnSpPr>
        <p:spPr bwMode="auto">
          <a:xfrm>
            <a:off x="3381375"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37" name="Straight Connector 36"/>
          <p:cNvCxnSpPr/>
          <p:nvPr/>
        </p:nvCxnSpPr>
        <p:spPr bwMode="auto">
          <a:xfrm>
            <a:off x="3533775"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38" name="Straight Connector 37"/>
          <p:cNvCxnSpPr/>
          <p:nvPr/>
        </p:nvCxnSpPr>
        <p:spPr bwMode="auto">
          <a:xfrm>
            <a:off x="3060700"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39" name="Straight Connector 38"/>
          <p:cNvCxnSpPr/>
          <p:nvPr/>
        </p:nvCxnSpPr>
        <p:spPr bwMode="auto">
          <a:xfrm>
            <a:off x="3835400"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40" name="Straight Connector 39"/>
          <p:cNvCxnSpPr/>
          <p:nvPr/>
        </p:nvCxnSpPr>
        <p:spPr bwMode="auto">
          <a:xfrm>
            <a:off x="4003675"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41" name="Straight Connector 40"/>
          <p:cNvCxnSpPr/>
          <p:nvPr/>
        </p:nvCxnSpPr>
        <p:spPr bwMode="auto">
          <a:xfrm>
            <a:off x="4156075"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42" name="Straight Connector 41"/>
          <p:cNvCxnSpPr/>
          <p:nvPr/>
        </p:nvCxnSpPr>
        <p:spPr bwMode="auto">
          <a:xfrm>
            <a:off x="3683000"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43" name="Straight Connector 42"/>
          <p:cNvCxnSpPr/>
          <p:nvPr/>
        </p:nvCxnSpPr>
        <p:spPr bwMode="auto">
          <a:xfrm>
            <a:off x="4460875" y="560546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44" name="Straight Connector 43"/>
          <p:cNvCxnSpPr/>
          <p:nvPr/>
        </p:nvCxnSpPr>
        <p:spPr bwMode="auto">
          <a:xfrm>
            <a:off x="4629150" y="560546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45" name="Straight Connector 44"/>
          <p:cNvCxnSpPr/>
          <p:nvPr/>
        </p:nvCxnSpPr>
        <p:spPr bwMode="auto">
          <a:xfrm>
            <a:off x="4781550" y="560546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46" name="Straight Connector 45"/>
          <p:cNvCxnSpPr/>
          <p:nvPr/>
        </p:nvCxnSpPr>
        <p:spPr bwMode="auto">
          <a:xfrm>
            <a:off x="4308475" y="560546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47" name="Straight Connector 46"/>
          <p:cNvCxnSpPr/>
          <p:nvPr/>
        </p:nvCxnSpPr>
        <p:spPr bwMode="auto">
          <a:xfrm>
            <a:off x="5083175" y="560546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48" name="Straight Connector 47"/>
          <p:cNvCxnSpPr/>
          <p:nvPr/>
        </p:nvCxnSpPr>
        <p:spPr bwMode="auto">
          <a:xfrm>
            <a:off x="5251450" y="560546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49" name="Straight Connector 48"/>
          <p:cNvCxnSpPr/>
          <p:nvPr/>
        </p:nvCxnSpPr>
        <p:spPr bwMode="auto">
          <a:xfrm>
            <a:off x="5403850" y="560546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50" name="Straight Connector 49"/>
          <p:cNvCxnSpPr/>
          <p:nvPr/>
        </p:nvCxnSpPr>
        <p:spPr bwMode="auto">
          <a:xfrm>
            <a:off x="4930775" y="560546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51" name="Straight Connector 50"/>
          <p:cNvCxnSpPr/>
          <p:nvPr/>
        </p:nvCxnSpPr>
        <p:spPr bwMode="auto">
          <a:xfrm>
            <a:off x="5703888" y="559911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52" name="Straight Connector 51"/>
          <p:cNvCxnSpPr/>
          <p:nvPr/>
        </p:nvCxnSpPr>
        <p:spPr bwMode="auto">
          <a:xfrm>
            <a:off x="5872163" y="559911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53" name="Straight Connector 52"/>
          <p:cNvCxnSpPr/>
          <p:nvPr/>
        </p:nvCxnSpPr>
        <p:spPr bwMode="auto">
          <a:xfrm>
            <a:off x="6024563" y="559911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54" name="Straight Connector 53"/>
          <p:cNvCxnSpPr/>
          <p:nvPr/>
        </p:nvCxnSpPr>
        <p:spPr bwMode="auto">
          <a:xfrm>
            <a:off x="5551488" y="559911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55" name="Straight Connector 54"/>
          <p:cNvCxnSpPr/>
          <p:nvPr/>
        </p:nvCxnSpPr>
        <p:spPr bwMode="auto">
          <a:xfrm>
            <a:off x="6326188" y="559911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56" name="Straight Connector 55"/>
          <p:cNvCxnSpPr/>
          <p:nvPr/>
        </p:nvCxnSpPr>
        <p:spPr bwMode="auto">
          <a:xfrm>
            <a:off x="6494463" y="559911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57" name="Straight Connector 56"/>
          <p:cNvCxnSpPr/>
          <p:nvPr/>
        </p:nvCxnSpPr>
        <p:spPr bwMode="auto">
          <a:xfrm>
            <a:off x="6646863" y="559911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58" name="Straight Connector 57"/>
          <p:cNvCxnSpPr/>
          <p:nvPr/>
        </p:nvCxnSpPr>
        <p:spPr bwMode="auto">
          <a:xfrm>
            <a:off x="6173788" y="559911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59" name="Straight Connector 58"/>
          <p:cNvCxnSpPr/>
          <p:nvPr/>
        </p:nvCxnSpPr>
        <p:spPr bwMode="auto">
          <a:xfrm>
            <a:off x="6951663"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60" name="Straight Connector 59"/>
          <p:cNvCxnSpPr/>
          <p:nvPr/>
        </p:nvCxnSpPr>
        <p:spPr bwMode="auto">
          <a:xfrm>
            <a:off x="7119938"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61" name="Straight Connector 60"/>
          <p:cNvCxnSpPr/>
          <p:nvPr/>
        </p:nvCxnSpPr>
        <p:spPr bwMode="auto">
          <a:xfrm>
            <a:off x="7272338"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62" name="Straight Connector 61"/>
          <p:cNvCxnSpPr/>
          <p:nvPr/>
        </p:nvCxnSpPr>
        <p:spPr bwMode="auto">
          <a:xfrm>
            <a:off x="6799263"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63" name="Straight Connector 62"/>
          <p:cNvCxnSpPr/>
          <p:nvPr/>
        </p:nvCxnSpPr>
        <p:spPr bwMode="auto">
          <a:xfrm>
            <a:off x="7573963"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64" name="Straight Connector 63"/>
          <p:cNvCxnSpPr/>
          <p:nvPr/>
        </p:nvCxnSpPr>
        <p:spPr bwMode="auto">
          <a:xfrm>
            <a:off x="7742238"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65" name="Straight Connector 64"/>
          <p:cNvCxnSpPr/>
          <p:nvPr/>
        </p:nvCxnSpPr>
        <p:spPr bwMode="auto">
          <a:xfrm>
            <a:off x="7894638"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66" name="Straight Connector 65"/>
          <p:cNvCxnSpPr/>
          <p:nvPr/>
        </p:nvCxnSpPr>
        <p:spPr bwMode="auto">
          <a:xfrm>
            <a:off x="7421563" y="5602288"/>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67" name="Straight Connector 66"/>
          <p:cNvCxnSpPr/>
          <p:nvPr/>
        </p:nvCxnSpPr>
        <p:spPr bwMode="auto">
          <a:xfrm>
            <a:off x="8199438" y="559911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cxnSp>
        <p:nvCxnSpPr>
          <p:cNvPr id="70" name="Straight Connector 69"/>
          <p:cNvCxnSpPr/>
          <p:nvPr/>
        </p:nvCxnSpPr>
        <p:spPr bwMode="auto">
          <a:xfrm>
            <a:off x="8047038" y="5599113"/>
            <a:ext cx="304800" cy="304800"/>
          </a:xfrm>
          <a:prstGeom prst="line">
            <a:avLst/>
          </a:prstGeom>
          <a:ln>
            <a:headEnd type="none" w="sm" len="sm"/>
            <a:tailEnd type="none" w="sm" len="sm"/>
          </a:ln>
        </p:spPr>
        <p:style>
          <a:lnRef idx="2">
            <a:schemeClr val="dk1"/>
          </a:lnRef>
          <a:fillRef idx="0">
            <a:schemeClr val="dk1"/>
          </a:fillRef>
          <a:effectRef idx="1">
            <a:schemeClr val="dk1"/>
          </a:effectRef>
          <a:fontRef idx="minor">
            <a:schemeClr val="tx1"/>
          </a:fontRef>
        </p:style>
      </p:cxnSp>
      <p:pic>
        <p:nvPicPr>
          <p:cNvPr id="1542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75538" y="3984625"/>
            <a:ext cx="685800" cy="1490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422" name="Picture 6" descr="http://t1.gstatic.com/images?q=tbn:ANd9GcQvZ9IlVKddUA6tm6ce_gwyawqrlpaam9eC6Co_rMwkJMNHX0pk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1788" y="3894138"/>
            <a:ext cx="919162"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23" name="TextBox 72"/>
          <p:cNvSpPr txBox="1">
            <a:spLocks noChangeArrowheads="1"/>
          </p:cNvSpPr>
          <p:nvPr/>
        </p:nvSpPr>
        <p:spPr bwMode="auto">
          <a:xfrm>
            <a:off x="2609850" y="4340225"/>
            <a:ext cx="21907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r>
              <a:rPr lang="en-US" sz="1400">
                <a:latin typeface="Calibri" pitchFamily="34" charset="0"/>
                <a:cs typeface="Calibri" pitchFamily="34" charset="0"/>
              </a:rPr>
              <a:t>Network Control Center</a:t>
            </a:r>
          </a:p>
        </p:txBody>
      </p:sp>
      <p:pic>
        <p:nvPicPr>
          <p:cNvPr id="15425" name="Picture 3"/>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32600" y="4860925"/>
            <a:ext cx="668338"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426" name="Picture 6" descr="http://t1.gstatic.com/images?q=tbn:ANd9GcQvZ9IlVKddUA6tm6ce_gwyawqrlpaam9eC6Co_rMwkJMNHX0pko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763" y="3886200"/>
            <a:ext cx="919162" cy="12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Circular Arrow 79"/>
          <p:cNvSpPr/>
          <p:nvPr/>
        </p:nvSpPr>
        <p:spPr bwMode="auto">
          <a:xfrm rot="1877147">
            <a:off x="6165850" y="4283075"/>
            <a:ext cx="1198563" cy="446088"/>
          </a:xfrm>
          <a:prstGeom prst="circularArrow">
            <a:avLst>
              <a:gd name="adj1" fmla="val 15761"/>
              <a:gd name="adj2" fmla="val 1142319"/>
              <a:gd name="adj3" fmla="val 19937435"/>
              <a:gd name="adj4" fmla="val 10800000"/>
              <a:gd name="adj5" fmla="val 13852"/>
            </a:avLst>
          </a:prstGeom>
          <a:solidFill>
            <a:srgbClr val="FFFF00"/>
          </a:solidFill>
          <a:ln w="12700" cap="flat" cmpd="sng" algn="ctr">
            <a:solidFill>
              <a:schemeClr val="tx1"/>
            </a:solidFill>
            <a:prstDash val="solid"/>
            <a:round/>
            <a:headEnd type="none" w="sm" len="sm"/>
            <a:tailEnd type="none" w="sm" len="sm"/>
          </a:ln>
          <a:effectLst/>
          <a:extLst/>
        </p:spPr>
        <p:txBody>
          <a:bodyPr/>
          <a:lstStyle/>
          <a:p>
            <a:pPr>
              <a:defRPr/>
            </a:pPr>
            <a:endParaRPr lang="en-US"/>
          </a:p>
        </p:txBody>
      </p:sp>
      <p:sp>
        <p:nvSpPr>
          <p:cNvPr id="91" name="Circular Arrow 90"/>
          <p:cNvSpPr/>
          <p:nvPr/>
        </p:nvSpPr>
        <p:spPr bwMode="auto">
          <a:xfrm rot="1877147">
            <a:off x="1700213" y="4494213"/>
            <a:ext cx="1198562" cy="444500"/>
          </a:xfrm>
          <a:prstGeom prst="circularArrow">
            <a:avLst>
              <a:gd name="adj1" fmla="val 25000"/>
              <a:gd name="adj2" fmla="val 1752872"/>
              <a:gd name="adj3" fmla="val 20889300"/>
              <a:gd name="adj4" fmla="val 10800000"/>
              <a:gd name="adj5" fmla="val 12500"/>
            </a:avLst>
          </a:prstGeom>
          <a:solidFill>
            <a:srgbClr val="FFFF00"/>
          </a:solidFill>
          <a:ln w="12700" cap="flat" cmpd="sng" algn="ctr">
            <a:solidFill>
              <a:schemeClr val="tx1"/>
            </a:solidFill>
            <a:prstDash val="solid"/>
            <a:round/>
            <a:headEnd type="none" w="sm" len="sm"/>
            <a:tailEnd type="none" w="sm" len="sm"/>
          </a:ln>
          <a:effectLst/>
          <a:extLst/>
        </p:spPr>
        <p:txBody>
          <a:bodyPr/>
          <a:lstStyle/>
          <a:p>
            <a:pPr>
              <a:defRPr/>
            </a:pPr>
            <a:endParaRPr lang="en-US"/>
          </a:p>
        </p:txBody>
      </p:sp>
      <p:sp>
        <p:nvSpPr>
          <p:cNvPr id="92" name="Circular Arrow 91"/>
          <p:cNvSpPr/>
          <p:nvPr/>
        </p:nvSpPr>
        <p:spPr bwMode="auto">
          <a:xfrm rot="19032225">
            <a:off x="4332288" y="4494213"/>
            <a:ext cx="1198562" cy="444500"/>
          </a:xfrm>
          <a:prstGeom prst="circularArrow">
            <a:avLst>
              <a:gd name="adj1" fmla="val 25000"/>
              <a:gd name="adj2" fmla="val 1142319"/>
              <a:gd name="adj3" fmla="val 19462492"/>
              <a:gd name="adj4" fmla="val 10800000"/>
              <a:gd name="adj5" fmla="val 12500"/>
            </a:avLst>
          </a:prstGeom>
          <a:solidFill>
            <a:srgbClr val="FFFF00"/>
          </a:solidFill>
          <a:ln w="12700" cap="flat" cmpd="sng" algn="ctr">
            <a:solidFill>
              <a:schemeClr val="tx1"/>
            </a:solidFill>
            <a:prstDash val="solid"/>
            <a:round/>
            <a:headEnd type="none" w="sm" len="sm"/>
            <a:tailEnd type="none" w="sm" len="sm"/>
          </a:ln>
          <a:effectLst/>
          <a:extLst/>
        </p:spPr>
        <p:txBody>
          <a:bodyPr/>
          <a:lstStyle/>
          <a:p>
            <a:pPr>
              <a:defRPr/>
            </a:pPr>
            <a:endParaRPr lang="en-US"/>
          </a:p>
        </p:txBody>
      </p:sp>
      <p:sp>
        <p:nvSpPr>
          <p:cNvPr id="93" name="Circular Arrow 92"/>
          <p:cNvSpPr/>
          <p:nvPr/>
        </p:nvSpPr>
        <p:spPr bwMode="auto">
          <a:xfrm rot="10800000">
            <a:off x="5086350" y="5286375"/>
            <a:ext cx="2170113" cy="949325"/>
          </a:xfrm>
          <a:prstGeom prst="circularArrow">
            <a:avLst>
              <a:gd name="adj1" fmla="val 12500"/>
              <a:gd name="adj2" fmla="val 1142319"/>
              <a:gd name="adj3" fmla="val 20457681"/>
              <a:gd name="adj4" fmla="val 10715666"/>
              <a:gd name="adj5" fmla="val 12500"/>
            </a:avLst>
          </a:prstGeom>
          <a:solidFill>
            <a:srgbClr val="FFFF00"/>
          </a:solidFill>
          <a:ln w="12700" cap="flat" cmpd="sng" algn="ctr">
            <a:solidFill>
              <a:schemeClr val="tx1"/>
            </a:solidFill>
            <a:prstDash val="solid"/>
            <a:round/>
            <a:headEnd type="none" w="sm" len="sm"/>
            <a:tailEnd type="none" w="sm" len="sm"/>
          </a:ln>
          <a:effectLst/>
          <a:extLst/>
        </p:spPr>
        <p:txBody>
          <a:bodyPr/>
          <a:lstStyle/>
          <a:p>
            <a:pPr>
              <a:defRPr/>
            </a:pPr>
            <a:endParaRPr lang="en-US"/>
          </a:p>
        </p:txBody>
      </p:sp>
      <p:sp>
        <p:nvSpPr>
          <p:cNvPr id="4" name="Date Placeholder 3"/>
          <p:cNvSpPr>
            <a:spLocks noGrp="1"/>
          </p:cNvSpPr>
          <p:nvPr>
            <p:ph type="dt" sz="half" idx="10"/>
          </p:nvPr>
        </p:nvSpPr>
        <p:spPr/>
        <p:txBody>
          <a:bodyPr/>
          <a:lstStyle/>
          <a:p>
            <a:pPr>
              <a:defRPr/>
            </a:pPr>
            <a:r>
              <a:rPr lang="en-US" smtClean="0"/>
              <a:t>March 2012</a:t>
            </a:r>
            <a:endParaRPr lang="en-US" dirty="0"/>
          </a:p>
        </p:txBody>
      </p:sp>
      <p:sp>
        <p:nvSpPr>
          <p:cNvPr id="5" name="Footer Placeholder 4"/>
          <p:cNvSpPr>
            <a:spLocks noGrp="1"/>
          </p:cNvSpPr>
          <p:nvPr>
            <p:ph type="ftr" sz="quarter" idx="11"/>
          </p:nvPr>
        </p:nvSpPr>
        <p:spPr/>
        <p:txBody>
          <a:bodyPr/>
          <a:lstStyle/>
          <a:p>
            <a:pPr>
              <a:defRPr/>
            </a:pPr>
            <a:r>
              <a:rPr lang="en-US" smtClean="0"/>
              <a:t>Jon Adams, Lilee Systems</a:t>
            </a:r>
            <a:endParaRPr lang="en-US"/>
          </a:p>
        </p:txBody>
      </p:sp>
    </p:spTree>
    <p:extLst>
      <p:ext uri="{BB962C8B-B14F-4D97-AF65-F5344CB8AC3E}">
        <p14:creationId xmlns:p14="http://schemas.microsoft.com/office/powerpoint/2010/main" val="30572351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Institute of Electrical and Electronic Engineers (IEEE)</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World’s largest professional association</a:t>
            </a:r>
          </a:p>
          <a:p>
            <a:pPr lvl="1"/>
            <a:r>
              <a:rPr lang="en-US" dirty="0" smtClean="0"/>
              <a:t>Over 400,000 members in 160 countries</a:t>
            </a:r>
          </a:p>
          <a:p>
            <a:pPr lvl="1"/>
            <a:r>
              <a:rPr lang="en-US" dirty="0" smtClean="0"/>
              <a:t>Over 100,000 student members</a:t>
            </a:r>
          </a:p>
          <a:p>
            <a:pPr lvl="1"/>
            <a:r>
              <a:rPr lang="en-US" dirty="0" smtClean="0"/>
              <a:t>333 sections in 10 geographic regions</a:t>
            </a:r>
          </a:p>
          <a:p>
            <a:r>
              <a:rPr lang="en-US" dirty="0" smtClean="0"/>
              <a:t>45 Societies and Councils</a:t>
            </a:r>
          </a:p>
          <a:p>
            <a:r>
              <a:rPr lang="en-US" dirty="0" smtClean="0"/>
              <a:t>1,300 standards and projects under development</a:t>
            </a:r>
          </a:p>
          <a:p>
            <a:r>
              <a:rPr lang="en-US" dirty="0" smtClean="0"/>
              <a:t>More than 150 transactions, journals and magazines</a:t>
            </a:r>
          </a:p>
          <a:p>
            <a:r>
              <a:rPr lang="en-US" dirty="0" smtClean="0"/>
              <a:t>Nearly 3 million documents in online library</a:t>
            </a:r>
          </a:p>
        </p:txBody>
      </p:sp>
      <p:sp>
        <p:nvSpPr>
          <p:cNvPr id="7" name="Date Placeholder 6"/>
          <p:cNvSpPr>
            <a:spLocks noGrp="1"/>
          </p:cNvSpPr>
          <p:nvPr>
            <p:ph type="dt" sz="half" idx="10"/>
          </p:nvPr>
        </p:nvSpPr>
        <p:spPr/>
        <p:txBody>
          <a:bodyPr/>
          <a:lstStyle/>
          <a:p>
            <a:pPr>
              <a:defRPr/>
            </a:pPr>
            <a:r>
              <a:rPr lang="en-US" smtClean="0"/>
              <a:t>March 2012</a:t>
            </a:r>
            <a:endParaRPr lang="en-US" dirty="0"/>
          </a:p>
        </p:txBody>
      </p:sp>
      <p:sp>
        <p:nvSpPr>
          <p:cNvPr id="8" name="Footer Placeholder 7"/>
          <p:cNvSpPr>
            <a:spLocks noGrp="1"/>
          </p:cNvSpPr>
          <p:nvPr>
            <p:ph type="ftr" sz="quarter" idx="11"/>
          </p:nvPr>
        </p:nvSpPr>
        <p:spPr/>
        <p:txBody>
          <a:bodyPr/>
          <a:lstStyle/>
          <a:p>
            <a:pPr>
              <a:defRPr/>
            </a:pPr>
            <a:r>
              <a:rPr lang="en-US" smtClean="0"/>
              <a:t>Jon Adams, Lilee Systems</a:t>
            </a:r>
            <a:endParaRPr lang="en-US"/>
          </a:p>
        </p:txBody>
      </p:sp>
      <p:sp>
        <p:nvSpPr>
          <p:cNvPr id="4" name="TextBox 3"/>
          <p:cNvSpPr txBox="1"/>
          <p:nvPr/>
        </p:nvSpPr>
        <p:spPr>
          <a:xfrm>
            <a:off x="1527524" y="5839235"/>
            <a:ext cx="6168676" cy="461665"/>
          </a:xfrm>
          <a:prstGeom prst="rect">
            <a:avLst/>
          </a:prstGeom>
          <a:noFill/>
        </p:spPr>
        <p:txBody>
          <a:bodyPr wrap="none" rtlCol="0">
            <a:spAutoFit/>
          </a:bodyPr>
          <a:lstStyle/>
          <a:p>
            <a:pPr marL="0" lvl="1"/>
            <a:r>
              <a:rPr lang="en-US" sz="2400" b="1" i="1" dirty="0">
                <a:solidFill>
                  <a:srgbClr val="FF0000"/>
                </a:solidFill>
                <a:latin typeface="+mn-lt"/>
              </a:rPr>
              <a:t>Over 125 years of driving </a:t>
            </a:r>
            <a:r>
              <a:rPr lang="en-US" sz="2400" b="1" i="1" dirty="0" smtClean="0">
                <a:solidFill>
                  <a:srgbClr val="FF0000"/>
                </a:solidFill>
                <a:latin typeface="+mn-lt"/>
              </a:rPr>
              <a:t>interoperability</a:t>
            </a:r>
            <a:endParaRPr lang="en-US" sz="2400" b="1" i="1" dirty="0">
              <a:solidFill>
                <a:srgbClr val="FF0000"/>
              </a:solidFill>
              <a:latin typeface="+mn-lt"/>
            </a:endParaRPr>
          </a:p>
        </p:txBody>
      </p:sp>
    </p:spTree>
    <p:extLst>
      <p:ext uri="{BB962C8B-B14F-4D97-AF65-F5344CB8AC3E}">
        <p14:creationId xmlns:p14="http://schemas.microsoft.com/office/powerpoint/2010/main" val="218469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t>IEEE 802 LAN/MAN Standards Committee (LMSC)</a:t>
            </a:r>
          </a:p>
        </p:txBody>
      </p:sp>
      <p:sp>
        <p:nvSpPr>
          <p:cNvPr id="3" name="Content Placeholder 2"/>
          <p:cNvSpPr>
            <a:spLocks noGrp="1"/>
          </p:cNvSpPr>
          <p:nvPr>
            <p:ph idx="1"/>
          </p:nvPr>
        </p:nvSpPr>
        <p:spPr>
          <a:xfrm>
            <a:off x="685800" y="1981200"/>
            <a:ext cx="6019800" cy="4114800"/>
          </a:xfrm>
        </p:spPr>
        <p:txBody>
          <a:bodyPr>
            <a:normAutofit/>
          </a:bodyPr>
          <a:lstStyle/>
          <a:p>
            <a:pPr>
              <a:defRPr/>
            </a:pPr>
            <a:r>
              <a:rPr lang="en-US" sz="1900" dirty="0" smtClean="0"/>
              <a:t>Local Area and Metropolitan Area Networks</a:t>
            </a:r>
          </a:p>
          <a:p>
            <a:pPr>
              <a:defRPr/>
            </a:pPr>
            <a:r>
              <a:rPr lang="en-US" sz="1900" dirty="0" smtClean="0"/>
              <a:t>32-year history of creating world’s most successful, interoperable, networked wired and wireless data standards</a:t>
            </a:r>
          </a:p>
          <a:p>
            <a:pPr>
              <a:defRPr/>
            </a:pPr>
            <a:r>
              <a:rPr lang="en-US" sz="1900" dirty="0" smtClean="0"/>
              <a:t>Formal, coordinated, transparent, open and consensus-based process</a:t>
            </a:r>
          </a:p>
          <a:p>
            <a:pPr>
              <a:defRPr/>
            </a:pPr>
            <a:r>
              <a:rPr lang="en-US" sz="1900" dirty="0" smtClean="0"/>
              <a:t>Participation is by individual contributor</a:t>
            </a:r>
          </a:p>
          <a:p>
            <a:pPr>
              <a:defRPr/>
            </a:pPr>
            <a:r>
              <a:rPr lang="en-US" sz="1900" dirty="0" smtClean="0"/>
              <a:t>Six face-to-face meetings per year to allow sufficient vetting and promote timely development</a:t>
            </a:r>
          </a:p>
          <a:p>
            <a:pPr>
              <a:defRPr/>
            </a:pPr>
            <a:r>
              <a:rPr lang="en-US" sz="1900" dirty="0" smtClean="0"/>
              <a:t>Voting rights maintained with active participation</a:t>
            </a:r>
          </a:p>
          <a:p>
            <a:pPr>
              <a:defRPr/>
            </a:pPr>
            <a:r>
              <a:rPr lang="en-US" sz="1900" dirty="0" smtClean="0"/>
              <a:t>Broad international participation</a:t>
            </a:r>
          </a:p>
          <a:p>
            <a:pPr>
              <a:defRPr/>
            </a:pPr>
            <a:r>
              <a:rPr lang="en-US" sz="1900" dirty="0" smtClean="0"/>
              <a:t>Primarily physical and link layers of network stack</a:t>
            </a:r>
            <a:endParaRPr lang="en-US" sz="1900" dirty="0"/>
          </a:p>
        </p:txBody>
      </p:sp>
      <p:grpSp>
        <p:nvGrpSpPr>
          <p:cNvPr id="7" name="Group 6"/>
          <p:cNvGrpSpPr/>
          <p:nvPr/>
        </p:nvGrpSpPr>
        <p:grpSpPr>
          <a:xfrm>
            <a:off x="6629400" y="2055813"/>
            <a:ext cx="2362200" cy="3963987"/>
            <a:chOff x="6096000" y="2055813"/>
            <a:chExt cx="2362200" cy="3963987"/>
          </a:xfrm>
        </p:grpSpPr>
        <p:sp>
          <p:nvSpPr>
            <p:cNvPr id="8" name="CustomShape 3"/>
            <p:cNvSpPr>
              <a:spLocks noChangeArrowheads="1"/>
            </p:cNvSpPr>
            <p:nvPr/>
          </p:nvSpPr>
          <p:spPr bwMode="auto">
            <a:xfrm>
              <a:off x="6781800" y="5561013"/>
              <a:ext cx="1676400" cy="457200"/>
            </a:xfrm>
            <a:prstGeom prst="rect">
              <a:avLst/>
            </a:prstGeom>
            <a:solidFill>
              <a:srgbClr val="FFCCFF"/>
            </a:solidFill>
            <a:ln w="9360">
              <a:solidFill>
                <a:srgbClr val="000000"/>
              </a:solidFill>
              <a:miter lim="800000"/>
              <a:headEnd/>
              <a:tailEnd/>
            </a:ln>
          </p:spPr>
          <p:txBody>
            <a:bodyPr/>
            <a:lstStyle/>
            <a:p>
              <a:pPr eaLnBrk="0" hangingPunct="0"/>
              <a:endParaRPr lang="en-US"/>
            </a:p>
          </p:txBody>
        </p:sp>
        <p:sp>
          <p:nvSpPr>
            <p:cNvPr id="9" name="CustomShape 4"/>
            <p:cNvSpPr>
              <a:spLocks noChangeArrowheads="1"/>
            </p:cNvSpPr>
            <p:nvPr/>
          </p:nvSpPr>
          <p:spPr bwMode="auto">
            <a:xfrm>
              <a:off x="7010400" y="2741613"/>
              <a:ext cx="1219200" cy="2819400"/>
            </a:xfrm>
            <a:prstGeom prst="rect">
              <a:avLst/>
            </a:prstGeom>
            <a:solidFill>
              <a:srgbClr val="BBE0E3"/>
            </a:solidFill>
            <a:ln w="9360">
              <a:solidFill>
                <a:srgbClr val="000000"/>
              </a:solidFill>
              <a:miter lim="800000"/>
              <a:headEnd/>
              <a:tailEnd/>
            </a:ln>
          </p:spPr>
          <p:txBody>
            <a:bodyPr/>
            <a:lstStyle/>
            <a:p>
              <a:pPr eaLnBrk="0" hangingPunct="0"/>
              <a:endParaRPr lang="en-US"/>
            </a:p>
          </p:txBody>
        </p:sp>
        <p:sp>
          <p:nvSpPr>
            <p:cNvPr id="10" name="CustomShape 5"/>
            <p:cNvSpPr>
              <a:spLocks noChangeArrowheads="1"/>
            </p:cNvSpPr>
            <p:nvPr/>
          </p:nvSpPr>
          <p:spPr bwMode="auto">
            <a:xfrm>
              <a:off x="6783388" y="2055813"/>
              <a:ext cx="15795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lstStyle/>
            <a:p>
              <a:pPr algn="ctr" eaLnBrk="0" hangingPunct="0"/>
              <a:r>
                <a:rPr lang="en-US" sz="1600" dirty="0">
                  <a:solidFill>
                    <a:srgbClr val="000000"/>
                  </a:solidFill>
                </a:rPr>
                <a:t>OSI Reference </a:t>
              </a:r>
              <a:endParaRPr lang="en-US" dirty="0"/>
            </a:p>
            <a:p>
              <a:pPr algn="ctr" eaLnBrk="0" hangingPunct="0"/>
              <a:r>
                <a:rPr lang="en-US" sz="1600" dirty="0">
                  <a:solidFill>
                    <a:srgbClr val="000000"/>
                  </a:solidFill>
                </a:rPr>
                <a:t>Model</a:t>
              </a:r>
              <a:endParaRPr lang="en-US" dirty="0"/>
            </a:p>
          </p:txBody>
        </p:sp>
        <p:sp>
          <p:nvSpPr>
            <p:cNvPr id="11" name="CustomShape 6"/>
            <p:cNvSpPr>
              <a:spLocks noChangeArrowheads="1"/>
            </p:cNvSpPr>
            <p:nvPr/>
          </p:nvSpPr>
          <p:spPr bwMode="auto">
            <a:xfrm>
              <a:off x="7075488" y="2817813"/>
              <a:ext cx="1050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lstStyle/>
            <a:p>
              <a:pPr eaLnBrk="0" hangingPunct="0"/>
              <a:r>
                <a:rPr lang="en-US" sz="1400">
                  <a:solidFill>
                    <a:srgbClr val="000000"/>
                  </a:solidFill>
                </a:rPr>
                <a:t>Application</a:t>
              </a:r>
              <a:endParaRPr lang="en-US"/>
            </a:p>
          </p:txBody>
        </p:sp>
        <p:sp>
          <p:nvSpPr>
            <p:cNvPr id="12" name="CustomShape 7"/>
            <p:cNvSpPr>
              <a:spLocks noChangeArrowheads="1"/>
            </p:cNvSpPr>
            <p:nvPr/>
          </p:nvSpPr>
          <p:spPr bwMode="auto">
            <a:xfrm>
              <a:off x="7010400" y="3219450"/>
              <a:ext cx="117951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lstStyle/>
            <a:p>
              <a:pPr algn="ctr" eaLnBrk="0" hangingPunct="0"/>
              <a:r>
                <a:rPr lang="en-US" sz="1400" dirty="0">
                  <a:solidFill>
                    <a:srgbClr val="000000"/>
                  </a:solidFill>
                </a:rPr>
                <a:t>Presentation</a:t>
              </a:r>
              <a:endParaRPr lang="en-US" dirty="0"/>
            </a:p>
          </p:txBody>
        </p:sp>
        <p:sp>
          <p:nvSpPr>
            <p:cNvPr id="13" name="CustomShape 8"/>
            <p:cNvSpPr>
              <a:spLocks noChangeArrowheads="1"/>
            </p:cNvSpPr>
            <p:nvPr/>
          </p:nvSpPr>
          <p:spPr bwMode="auto">
            <a:xfrm>
              <a:off x="7194550" y="3622675"/>
              <a:ext cx="81280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lstStyle/>
            <a:p>
              <a:pPr eaLnBrk="0" hangingPunct="0"/>
              <a:r>
                <a:rPr lang="en-US" sz="1400">
                  <a:solidFill>
                    <a:srgbClr val="000000"/>
                  </a:solidFill>
                </a:rPr>
                <a:t>Session</a:t>
              </a:r>
              <a:endParaRPr lang="en-US"/>
            </a:p>
          </p:txBody>
        </p:sp>
        <p:sp>
          <p:nvSpPr>
            <p:cNvPr id="14" name="CustomShape 9"/>
            <p:cNvSpPr>
              <a:spLocks noChangeArrowheads="1"/>
            </p:cNvSpPr>
            <p:nvPr/>
          </p:nvSpPr>
          <p:spPr bwMode="auto">
            <a:xfrm>
              <a:off x="7132638" y="4025900"/>
              <a:ext cx="9350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lstStyle/>
            <a:p>
              <a:pPr eaLnBrk="0" hangingPunct="0"/>
              <a:r>
                <a:rPr lang="en-US" sz="1400">
                  <a:solidFill>
                    <a:srgbClr val="000000"/>
                  </a:solidFill>
                </a:rPr>
                <a:t>Transport</a:t>
              </a:r>
              <a:endParaRPr lang="en-US"/>
            </a:p>
          </p:txBody>
        </p:sp>
        <p:sp>
          <p:nvSpPr>
            <p:cNvPr id="15" name="CustomShape 10"/>
            <p:cNvSpPr>
              <a:spLocks noChangeArrowheads="1"/>
            </p:cNvSpPr>
            <p:nvPr/>
          </p:nvSpPr>
          <p:spPr bwMode="auto">
            <a:xfrm>
              <a:off x="7183438" y="4427538"/>
              <a:ext cx="8334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lstStyle/>
            <a:p>
              <a:pPr eaLnBrk="0" hangingPunct="0"/>
              <a:r>
                <a:rPr lang="en-US" sz="1400">
                  <a:solidFill>
                    <a:srgbClr val="000000"/>
                  </a:solidFill>
                </a:rPr>
                <a:t>Network</a:t>
              </a:r>
              <a:endParaRPr lang="en-US"/>
            </a:p>
          </p:txBody>
        </p:sp>
        <p:sp>
          <p:nvSpPr>
            <p:cNvPr id="16" name="CustomShape 11"/>
            <p:cNvSpPr>
              <a:spLocks noChangeArrowheads="1"/>
            </p:cNvSpPr>
            <p:nvPr/>
          </p:nvSpPr>
          <p:spPr bwMode="auto">
            <a:xfrm>
              <a:off x="7132638" y="4830763"/>
              <a:ext cx="93186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lstStyle/>
            <a:p>
              <a:pPr eaLnBrk="0" hangingPunct="0"/>
              <a:r>
                <a:rPr lang="en-US" sz="1400">
                  <a:solidFill>
                    <a:srgbClr val="000000"/>
                  </a:solidFill>
                </a:rPr>
                <a:t>Data Link</a:t>
              </a:r>
              <a:endParaRPr lang="en-US"/>
            </a:p>
          </p:txBody>
        </p:sp>
        <p:sp>
          <p:nvSpPr>
            <p:cNvPr id="17" name="CustomShape 12"/>
            <p:cNvSpPr>
              <a:spLocks noChangeArrowheads="1"/>
            </p:cNvSpPr>
            <p:nvPr/>
          </p:nvSpPr>
          <p:spPr bwMode="auto">
            <a:xfrm>
              <a:off x="7178675" y="5233988"/>
              <a:ext cx="84296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lstStyle/>
            <a:p>
              <a:pPr eaLnBrk="0" hangingPunct="0"/>
              <a:r>
                <a:rPr lang="en-US" sz="1400">
                  <a:solidFill>
                    <a:srgbClr val="000000"/>
                  </a:solidFill>
                </a:rPr>
                <a:t>Physical</a:t>
              </a:r>
              <a:endParaRPr lang="en-US"/>
            </a:p>
          </p:txBody>
        </p:sp>
        <p:sp>
          <p:nvSpPr>
            <p:cNvPr id="18" name="CustomShape 13"/>
            <p:cNvSpPr>
              <a:spLocks noChangeArrowheads="1"/>
            </p:cNvSpPr>
            <p:nvPr/>
          </p:nvSpPr>
          <p:spPr bwMode="auto">
            <a:xfrm>
              <a:off x="7192963" y="5637213"/>
              <a:ext cx="8128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lstStyle/>
            <a:p>
              <a:pPr eaLnBrk="0" hangingPunct="0"/>
              <a:r>
                <a:rPr lang="en-US" sz="1400">
                  <a:solidFill>
                    <a:srgbClr val="000000"/>
                  </a:solidFill>
                </a:rPr>
                <a:t>Medium</a:t>
              </a:r>
              <a:endParaRPr lang="en-US"/>
            </a:p>
          </p:txBody>
        </p:sp>
        <p:sp>
          <p:nvSpPr>
            <p:cNvPr id="19" name="Line 14"/>
            <p:cNvSpPr>
              <a:spLocks noChangeShapeType="1"/>
            </p:cNvSpPr>
            <p:nvPr/>
          </p:nvSpPr>
          <p:spPr bwMode="auto">
            <a:xfrm>
              <a:off x="7010400" y="3198813"/>
              <a:ext cx="1219200" cy="158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0" name="Line 15"/>
            <p:cNvSpPr>
              <a:spLocks noChangeShapeType="1"/>
            </p:cNvSpPr>
            <p:nvPr/>
          </p:nvSpPr>
          <p:spPr bwMode="auto">
            <a:xfrm>
              <a:off x="7010400" y="3579813"/>
              <a:ext cx="1219200" cy="158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1" name="Line 16"/>
            <p:cNvSpPr>
              <a:spLocks noChangeShapeType="1"/>
            </p:cNvSpPr>
            <p:nvPr/>
          </p:nvSpPr>
          <p:spPr bwMode="auto">
            <a:xfrm>
              <a:off x="7010400" y="3960813"/>
              <a:ext cx="1219200" cy="158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2" name="Line 17"/>
            <p:cNvSpPr>
              <a:spLocks noChangeShapeType="1"/>
            </p:cNvSpPr>
            <p:nvPr/>
          </p:nvSpPr>
          <p:spPr bwMode="auto">
            <a:xfrm>
              <a:off x="7010400" y="4418013"/>
              <a:ext cx="1219200" cy="158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3" name="Line 18"/>
            <p:cNvSpPr>
              <a:spLocks noChangeShapeType="1"/>
            </p:cNvSpPr>
            <p:nvPr/>
          </p:nvSpPr>
          <p:spPr bwMode="auto">
            <a:xfrm>
              <a:off x="7010400" y="4799013"/>
              <a:ext cx="1219200" cy="158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4" name="Line 19"/>
            <p:cNvSpPr>
              <a:spLocks noChangeShapeType="1"/>
            </p:cNvSpPr>
            <p:nvPr/>
          </p:nvSpPr>
          <p:spPr bwMode="auto">
            <a:xfrm>
              <a:off x="7010400" y="5180013"/>
              <a:ext cx="1219200" cy="1587"/>
            </a:xfrm>
            <a:prstGeom prst="line">
              <a:avLst/>
            </a:prstGeom>
            <a:noFill/>
            <a:ln w="936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5" name="Line 20"/>
            <p:cNvSpPr>
              <a:spLocks noChangeShapeType="1"/>
            </p:cNvSpPr>
            <p:nvPr/>
          </p:nvSpPr>
          <p:spPr bwMode="auto">
            <a:xfrm>
              <a:off x="6096000" y="4799013"/>
              <a:ext cx="838200" cy="1587"/>
            </a:xfrm>
            <a:prstGeom prst="line">
              <a:avLst/>
            </a:prstGeom>
            <a:noFill/>
            <a:ln w="38160"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6" name="Line 21"/>
            <p:cNvSpPr>
              <a:spLocks noChangeShapeType="1"/>
            </p:cNvSpPr>
            <p:nvPr/>
          </p:nvSpPr>
          <p:spPr bwMode="auto">
            <a:xfrm>
              <a:off x="6248400" y="6018213"/>
              <a:ext cx="457200" cy="1587"/>
            </a:xfrm>
            <a:prstGeom prst="line">
              <a:avLst/>
            </a:prstGeom>
            <a:noFill/>
            <a:ln w="38160" cap="rnd">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7" name="CustomShape 22"/>
            <p:cNvSpPr>
              <a:spLocks noChangeArrowheads="1"/>
            </p:cNvSpPr>
            <p:nvPr/>
          </p:nvSpPr>
          <p:spPr bwMode="auto">
            <a:xfrm>
              <a:off x="6173788" y="5027613"/>
              <a:ext cx="7016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0" tIns="46800" rIns="90000" bIns="46800"/>
            <a:lstStyle/>
            <a:p>
              <a:pPr algn="ctr" eaLnBrk="0" hangingPunct="0"/>
              <a:r>
                <a:rPr lang="en-US" sz="1800" dirty="0">
                  <a:solidFill>
                    <a:srgbClr val="000000"/>
                  </a:solidFill>
                </a:rPr>
                <a:t>IEEE</a:t>
              </a:r>
              <a:endParaRPr lang="en-US" sz="1800" dirty="0"/>
            </a:p>
            <a:p>
              <a:pPr algn="ctr" eaLnBrk="0" hangingPunct="0"/>
              <a:r>
                <a:rPr lang="en-US" sz="1800" dirty="0">
                  <a:solidFill>
                    <a:srgbClr val="000000"/>
                  </a:solidFill>
                </a:rPr>
                <a:t>802</a:t>
              </a:r>
              <a:endParaRPr lang="en-US" sz="1800" dirty="0"/>
            </a:p>
          </p:txBody>
        </p:sp>
      </p:grpSp>
      <p:sp>
        <p:nvSpPr>
          <p:cNvPr id="2" name="Date Placeholder 1"/>
          <p:cNvSpPr>
            <a:spLocks noGrp="1"/>
          </p:cNvSpPr>
          <p:nvPr>
            <p:ph type="dt" sz="half" idx="10"/>
          </p:nvPr>
        </p:nvSpPr>
        <p:spPr/>
        <p:txBody>
          <a:bodyPr/>
          <a:lstStyle/>
          <a:p>
            <a:pPr>
              <a:defRPr/>
            </a:pPr>
            <a:r>
              <a:rPr lang="en-US" smtClean="0"/>
              <a:t>March 2012</a:t>
            </a:r>
            <a:endParaRPr lang="en-US" dirty="0"/>
          </a:p>
        </p:txBody>
      </p:sp>
      <p:sp>
        <p:nvSpPr>
          <p:cNvPr id="4" name="Footer Placeholder 3"/>
          <p:cNvSpPr>
            <a:spLocks noGrp="1"/>
          </p:cNvSpPr>
          <p:nvPr>
            <p:ph type="ftr" sz="quarter" idx="11"/>
          </p:nvPr>
        </p:nvSpPr>
        <p:spPr/>
        <p:txBody>
          <a:bodyPr/>
          <a:lstStyle/>
          <a:p>
            <a:pPr>
              <a:defRPr/>
            </a:pPr>
            <a:r>
              <a:rPr lang="en-US" smtClean="0"/>
              <a:t>Jon Adams, Lilee Systems</a:t>
            </a:r>
            <a:endParaRPr lang="en-US"/>
          </a:p>
        </p:txBody>
      </p:sp>
    </p:spTree>
    <p:extLst>
      <p:ext uri="{BB962C8B-B14F-4D97-AF65-F5344CB8AC3E}">
        <p14:creationId xmlns:p14="http://schemas.microsoft.com/office/powerpoint/2010/main" val="30985602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smtClean="0"/>
              <a:t>A Few of Those Dots</a:t>
            </a:r>
            <a:endParaRPr lang="en-US" dirty="0" smtClean="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49520511"/>
              </p:ext>
            </p:extLst>
          </p:nvPr>
        </p:nvGraphicFramePr>
        <p:xfrm>
          <a:off x="685800" y="1981200"/>
          <a:ext cx="7772400" cy="3571240"/>
        </p:xfrm>
        <a:graphic>
          <a:graphicData uri="http://schemas.openxmlformats.org/drawingml/2006/table">
            <a:tbl>
              <a:tblPr firstRow="1" bandRow="1">
                <a:tableStyleId>{5C22544A-7EE6-4342-B048-85BDC9FD1C3A}</a:tableStyleId>
              </a:tblPr>
              <a:tblGrid>
                <a:gridCol w="2514600"/>
                <a:gridCol w="5257800"/>
              </a:tblGrid>
              <a:tr h="370840">
                <a:tc>
                  <a:txBody>
                    <a:bodyPr/>
                    <a:lstStyle/>
                    <a:p>
                      <a:pPr>
                        <a:defRPr/>
                      </a:pPr>
                      <a:r>
                        <a:rPr lang="en-US" b="1" dirty="0" smtClean="0">
                          <a:solidFill>
                            <a:schemeClr val="tx1"/>
                          </a:solidFill>
                        </a:rPr>
                        <a:t>Working Group</a:t>
                      </a:r>
                      <a:endParaRPr lang="en-US" b="1" dirty="0">
                        <a:solidFill>
                          <a:schemeClr val="tx1"/>
                        </a:solidFill>
                      </a:endParaRPr>
                    </a:p>
                  </a:txBody>
                  <a:tcPr/>
                </a:tc>
                <a:tc>
                  <a:txBody>
                    <a:bodyPr/>
                    <a:lstStyle/>
                    <a:p>
                      <a:r>
                        <a:rPr lang="en-US" b="1" baseline="0" dirty="0" smtClean="0">
                          <a:solidFill>
                            <a:schemeClr val="tx1"/>
                          </a:solidFill>
                        </a:rPr>
                        <a:t>Used For</a:t>
                      </a:r>
                      <a:endParaRPr lang="en-US" b="1" dirty="0">
                        <a:solidFill>
                          <a:schemeClr val="tx1"/>
                        </a:solidFill>
                      </a:endParaRPr>
                    </a:p>
                  </a:txBody>
                  <a:tcPr/>
                </a:tc>
              </a:tr>
              <a:tr h="370840">
                <a:tc>
                  <a:txBody>
                    <a:bodyPr/>
                    <a:lstStyle/>
                    <a:p>
                      <a:pPr>
                        <a:defRPr/>
                      </a:pPr>
                      <a:r>
                        <a:rPr lang="en-US" b="0" dirty="0" smtClean="0">
                          <a:solidFill>
                            <a:schemeClr val="tx1"/>
                          </a:solidFill>
                        </a:rPr>
                        <a:t>IEEE 802.3    </a:t>
                      </a:r>
                      <a:endParaRPr lang="en-US" b="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Ethernet (billions</a:t>
                      </a:r>
                      <a:r>
                        <a:rPr lang="en-US" b="0" baseline="0" dirty="0" smtClean="0">
                          <a:solidFill>
                            <a:schemeClr val="tx1"/>
                          </a:solidFill>
                        </a:rPr>
                        <a:t> of units deployed)</a:t>
                      </a:r>
                      <a:endParaRPr lang="en-US" b="0" dirty="0" smtClean="0">
                        <a:solidFill>
                          <a:schemeClr val="tx1"/>
                        </a:solidFill>
                      </a:endParaRPr>
                    </a:p>
                    <a:p>
                      <a:endParaRPr lang="en-US" b="0" dirty="0">
                        <a:solidFill>
                          <a:schemeClr val="tx1"/>
                        </a:solidFill>
                      </a:endParaRPr>
                    </a:p>
                  </a:txBody>
                  <a:tcPr/>
                </a:tc>
              </a:tr>
              <a:tr h="370840">
                <a:tc>
                  <a:txBody>
                    <a:bodyPr/>
                    <a:lstStyle/>
                    <a:p>
                      <a:r>
                        <a:rPr lang="en-US" b="0" dirty="0" smtClean="0">
                          <a:solidFill>
                            <a:schemeClr val="tx1"/>
                          </a:solidFill>
                        </a:rPr>
                        <a:t>IEEE 802.11 a/b/g/n…</a:t>
                      </a:r>
                      <a:endParaRPr lang="en-US" b="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Wireless Ethernet (Wi-Fi) (billions of units deployed)</a:t>
                      </a:r>
                    </a:p>
                  </a:txBody>
                  <a:tcPr/>
                </a:tc>
              </a:tr>
              <a:tr h="370840">
                <a:tc>
                  <a:txBody>
                    <a:bodyPr/>
                    <a:lstStyle/>
                    <a:p>
                      <a:r>
                        <a:rPr lang="en-US" b="0" dirty="0" smtClean="0">
                          <a:solidFill>
                            <a:schemeClr val="tx1"/>
                          </a:solidFill>
                        </a:rPr>
                        <a:t>IEEE 802.15</a:t>
                      </a:r>
                      <a:endParaRPr lang="en-US" b="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Wireless PAN (</a:t>
                      </a:r>
                      <a:r>
                        <a:rPr lang="en-US" b="0" dirty="0" err="1" smtClean="0">
                          <a:solidFill>
                            <a:schemeClr val="tx1"/>
                          </a:solidFill>
                        </a:rPr>
                        <a:t>ZigBee</a:t>
                      </a:r>
                      <a:r>
                        <a:rPr lang="en-US" b="0" dirty="0" smtClean="0">
                          <a:solidFill>
                            <a:schemeClr val="tx1"/>
                          </a:solidFill>
                        </a:rPr>
                        <a:t>, Smart Grid) (hundreds of millions of units deployed)</a:t>
                      </a:r>
                    </a:p>
                  </a:txBody>
                  <a:tcPr/>
                </a:tc>
              </a:tr>
              <a:tr h="370840">
                <a:tc>
                  <a:txBody>
                    <a:bodyPr/>
                    <a:lstStyle/>
                    <a:p>
                      <a:r>
                        <a:rPr lang="en-US" b="0" dirty="0" smtClean="0">
                          <a:solidFill>
                            <a:schemeClr val="tx1"/>
                          </a:solidFill>
                        </a:rPr>
                        <a:t>IEEE 802.16</a:t>
                      </a:r>
                      <a:endParaRPr lang="en-US" b="0"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chemeClr val="tx1"/>
                          </a:solidFill>
                        </a:rPr>
                        <a:t>Broadband Wireless Access (</a:t>
                      </a:r>
                      <a:r>
                        <a:rPr lang="en-US" b="0" dirty="0" err="1" smtClean="0">
                          <a:solidFill>
                            <a:schemeClr val="tx1"/>
                          </a:solidFill>
                        </a:rPr>
                        <a:t>WiMAX</a:t>
                      </a:r>
                      <a:r>
                        <a:rPr lang="en-US" b="0" dirty="0" smtClean="0">
                          <a:solidFill>
                            <a:schemeClr val="tx1"/>
                          </a:solidFill>
                        </a:rPr>
                        <a:t>) (tens of millions of units deployed)</a:t>
                      </a:r>
                    </a:p>
                  </a:txBody>
                  <a:tcPr/>
                </a:tc>
              </a:tr>
              <a:tr h="370840">
                <a:tc>
                  <a:txBody>
                    <a:bodyPr/>
                    <a:lstStyle/>
                    <a:p>
                      <a:r>
                        <a:rPr lang="en-US" b="0" dirty="0" smtClean="0">
                          <a:solidFill>
                            <a:schemeClr val="tx1"/>
                          </a:solidFill>
                        </a:rPr>
                        <a:t>IEEE 802.22</a:t>
                      </a:r>
                      <a:endParaRPr lang="en-US" b="0" dirty="0">
                        <a:solidFill>
                          <a:schemeClr val="tx1"/>
                        </a:solidFill>
                      </a:endParaRPr>
                    </a:p>
                  </a:txBody>
                  <a:tcPr/>
                </a:tc>
                <a:tc>
                  <a:txBody>
                    <a:bodyPr/>
                    <a:lstStyle/>
                    <a:p>
                      <a:pPr>
                        <a:defRPr/>
                      </a:pPr>
                      <a:r>
                        <a:rPr lang="en-US" b="0" dirty="0" smtClean="0">
                          <a:solidFill>
                            <a:schemeClr val="tx1"/>
                          </a:solidFill>
                        </a:rPr>
                        <a:t>Wireless Regional Area Network (TV White Spaces) (just starting,</a:t>
                      </a:r>
                      <a:r>
                        <a:rPr lang="en-US" b="0" baseline="0" dirty="0" smtClean="0">
                          <a:solidFill>
                            <a:schemeClr val="tx1"/>
                          </a:solidFill>
                        </a:rPr>
                        <a:t> but promises to be large)</a:t>
                      </a:r>
                      <a:endParaRPr lang="en-US" b="0" dirty="0" smtClean="0">
                        <a:solidFill>
                          <a:schemeClr val="tx1"/>
                        </a:solidFill>
                      </a:endParaRPr>
                    </a:p>
                  </a:txBody>
                  <a:tcPr/>
                </a:tc>
              </a:tr>
            </a:tbl>
          </a:graphicData>
        </a:graphic>
      </p:graphicFrame>
      <p:sp>
        <p:nvSpPr>
          <p:cNvPr id="2" name="Date Placeholder 1"/>
          <p:cNvSpPr>
            <a:spLocks noGrp="1"/>
          </p:cNvSpPr>
          <p:nvPr>
            <p:ph type="dt" sz="half" idx="10"/>
          </p:nvPr>
        </p:nvSpPr>
        <p:spPr/>
        <p:txBody>
          <a:bodyPr/>
          <a:lstStyle/>
          <a:p>
            <a:r>
              <a:rPr lang="en-US" smtClean="0"/>
              <a:t>March 2012</a:t>
            </a:r>
            <a:endParaRPr lang="en-US" dirty="0"/>
          </a:p>
        </p:txBody>
      </p:sp>
      <p:sp>
        <p:nvSpPr>
          <p:cNvPr id="4" name="Footer Placeholder 3"/>
          <p:cNvSpPr>
            <a:spLocks noGrp="1"/>
          </p:cNvSpPr>
          <p:nvPr>
            <p:ph type="ftr" sz="quarter" idx="11"/>
          </p:nvPr>
        </p:nvSpPr>
        <p:spPr/>
        <p:txBody>
          <a:bodyPr/>
          <a:lstStyle/>
          <a:p>
            <a:r>
              <a:rPr lang="en-US" smtClean="0"/>
              <a:t>Jon Adams, Lilee Systems</a:t>
            </a:r>
            <a:endParaRPr lang="en-US"/>
          </a:p>
        </p:txBody>
      </p:sp>
    </p:spTree>
    <p:extLst>
      <p:ext uri="{BB962C8B-B14F-4D97-AF65-F5344CB8AC3E}">
        <p14:creationId xmlns:p14="http://schemas.microsoft.com/office/powerpoint/2010/main" val="14861133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IEEE 802.15.4</a:t>
            </a:r>
            <a:endParaRPr lang="en-US" dirty="0" smtClean="0"/>
          </a:p>
        </p:txBody>
      </p:sp>
      <p:sp>
        <p:nvSpPr>
          <p:cNvPr id="3" name="Content Placeholder 2"/>
          <p:cNvSpPr>
            <a:spLocks noGrp="1"/>
          </p:cNvSpPr>
          <p:nvPr>
            <p:ph idx="1"/>
          </p:nvPr>
        </p:nvSpPr>
        <p:spPr/>
        <p:txBody>
          <a:bodyPr>
            <a:normAutofit fontScale="85000" lnSpcReduction="20000"/>
          </a:bodyPr>
          <a:lstStyle/>
          <a:p>
            <a:r>
              <a:rPr lang="en-US" dirty="0" smtClean="0"/>
              <a:t>Over 200 million units deployed for industrial, commercial and residential control and sensing</a:t>
            </a:r>
          </a:p>
          <a:p>
            <a:endParaRPr lang="en-US" dirty="0" smtClean="0"/>
          </a:p>
          <a:p>
            <a:r>
              <a:rPr lang="en-US" dirty="0" smtClean="0"/>
              <a:t>Accepted as ISO/IEC Standard 8802-15-4</a:t>
            </a:r>
          </a:p>
          <a:p>
            <a:endParaRPr lang="en-US" dirty="0" smtClean="0"/>
          </a:p>
          <a:p>
            <a:r>
              <a:rPr lang="en-US" dirty="0" smtClean="0"/>
              <a:t>Used by the </a:t>
            </a:r>
            <a:r>
              <a:rPr lang="en-US" dirty="0" err="1" smtClean="0"/>
              <a:t>ZigBee</a:t>
            </a:r>
            <a:r>
              <a:rPr lang="en-US" dirty="0" smtClean="0"/>
              <a:t> Alliance, ISA-100, Wireless HART, IETF (6LoWPAN), others</a:t>
            </a:r>
          </a:p>
          <a:p>
            <a:endParaRPr lang="en-US" dirty="0" smtClean="0"/>
          </a:p>
          <a:p>
            <a:r>
              <a:rPr lang="en-US" dirty="0" smtClean="0"/>
              <a:t>Hundreds of participants working on new functions and performance enhancement</a:t>
            </a:r>
          </a:p>
        </p:txBody>
      </p:sp>
      <p:sp>
        <p:nvSpPr>
          <p:cNvPr id="2" name="Date Placeholder 1"/>
          <p:cNvSpPr>
            <a:spLocks noGrp="1"/>
          </p:cNvSpPr>
          <p:nvPr>
            <p:ph type="dt" sz="half" idx="10"/>
          </p:nvPr>
        </p:nvSpPr>
        <p:spPr/>
        <p:txBody>
          <a:bodyPr/>
          <a:lstStyle/>
          <a:p>
            <a:r>
              <a:rPr lang="en-US" smtClean="0"/>
              <a:t>March 2012</a:t>
            </a:r>
            <a:endParaRPr lang="en-US" dirty="0"/>
          </a:p>
        </p:txBody>
      </p:sp>
      <p:sp>
        <p:nvSpPr>
          <p:cNvPr id="4" name="Footer Placeholder 3"/>
          <p:cNvSpPr>
            <a:spLocks noGrp="1"/>
          </p:cNvSpPr>
          <p:nvPr>
            <p:ph type="ftr" sz="quarter" idx="11"/>
          </p:nvPr>
        </p:nvSpPr>
        <p:spPr/>
        <p:txBody>
          <a:bodyPr/>
          <a:lstStyle/>
          <a:p>
            <a:r>
              <a:rPr lang="en-US" smtClean="0"/>
              <a:t>Jon Adams, Lilee Systems</a:t>
            </a:r>
            <a:endParaRPr lang="en-US"/>
          </a:p>
        </p:txBody>
      </p:sp>
    </p:spTree>
    <p:extLst>
      <p:ext uri="{BB962C8B-B14F-4D97-AF65-F5344CB8AC3E}">
        <p14:creationId xmlns:p14="http://schemas.microsoft.com/office/powerpoint/2010/main" val="30448189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Recent 802.15.4 Enhancements</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802.15.4e MAC Enhancements</a:t>
            </a:r>
          </a:p>
          <a:p>
            <a:pPr lvl="1"/>
            <a:r>
              <a:rPr lang="en-US" dirty="0" smtClean="0"/>
              <a:t>Industrial process control, Smart grid, Factory automation</a:t>
            </a:r>
          </a:p>
          <a:p>
            <a:pPr lvl="1"/>
            <a:endParaRPr lang="en-US" dirty="0" smtClean="0"/>
          </a:p>
          <a:p>
            <a:r>
              <a:rPr lang="en-US" dirty="0" smtClean="0"/>
              <a:t>802.15.4g Smart Utility Network</a:t>
            </a:r>
          </a:p>
          <a:p>
            <a:pPr lvl="1"/>
            <a:r>
              <a:rPr lang="en-US" dirty="0" smtClean="0"/>
              <a:t>Wireless connectivity for secure, large-scale, wide-area utility networks</a:t>
            </a:r>
          </a:p>
          <a:p>
            <a:pPr lvl="1"/>
            <a:endParaRPr lang="en-US" dirty="0" smtClean="0"/>
          </a:p>
          <a:p>
            <a:r>
              <a:rPr lang="en-US" dirty="0" smtClean="0"/>
              <a:t>802.15.4k Low-Energy Critical Infrastructure Monitoring</a:t>
            </a:r>
          </a:p>
          <a:p>
            <a:pPr lvl="1"/>
            <a:r>
              <a:rPr lang="en-US" dirty="0" smtClean="0"/>
              <a:t>Point to multi-thousands of point for critical infrastructure monitoring (bridges, buildings, highways, canals, etc.)</a:t>
            </a:r>
          </a:p>
          <a:p>
            <a:pPr lvl="1"/>
            <a:endParaRPr lang="en-US" dirty="0" smtClean="0"/>
          </a:p>
          <a:p>
            <a:r>
              <a:rPr lang="en-US" dirty="0" smtClean="0"/>
              <a:t>802.15.4m TV White Space Devices</a:t>
            </a:r>
          </a:p>
          <a:p>
            <a:pPr lvl="1"/>
            <a:r>
              <a:rPr lang="en-US" dirty="0" smtClean="0"/>
              <a:t>Adds new functionality meeting TV white space regulatory requirements</a:t>
            </a:r>
          </a:p>
        </p:txBody>
      </p:sp>
      <p:sp>
        <p:nvSpPr>
          <p:cNvPr id="4" name="Date Placeholder 3"/>
          <p:cNvSpPr>
            <a:spLocks noGrp="1"/>
          </p:cNvSpPr>
          <p:nvPr>
            <p:ph type="dt" sz="half" idx="10"/>
          </p:nvPr>
        </p:nvSpPr>
        <p:spPr/>
        <p:txBody>
          <a:bodyPr/>
          <a:lstStyle/>
          <a:p>
            <a:r>
              <a:rPr lang="en-US" smtClean="0"/>
              <a:t>March 2012</a:t>
            </a:r>
            <a:endParaRPr lang="en-US" dirty="0"/>
          </a:p>
        </p:txBody>
      </p:sp>
      <p:sp>
        <p:nvSpPr>
          <p:cNvPr id="5" name="Footer Placeholder 4"/>
          <p:cNvSpPr>
            <a:spLocks noGrp="1"/>
          </p:cNvSpPr>
          <p:nvPr>
            <p:ph type="ftr" sz="quarter" idx="11"/>
          </p:nvPr>
        </p:nvSpPr>
        <p:spPr/>
        <p:txBody>
          <a:bodyPr/>
          <a:lstStyle/>
          <a:p>
            <a:r>
              <a:rPr lang="en-US" smtClean="0"/>
              <a:t>Jon Adams, Lilee Systems</a:t>
            </a:r>
            <a:endParaRPr lang="en-US"/>
          </a:p>
        </p:txBody>
      </p:sp>
    </p:spTree>
    <p:extLst>
      <p:ext uri="{BB962C8B-B14F-4D97-AF65-F5344CB8AC3E}">
        <p14:creationId xmlns:p14="http://schemas.microsoft.com/office/powerpoint/2010/main" val="2016599022"/>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1870</TotalTime>
  <Words>986</Words>
  <Application>Microsoft Office PowerPoint</Application>
  <PresentationFormat>On-screen Show (4:3)</PresentationFormat>
  <Paragraphs>232</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IEEE-P802_15</vt:lpstr>
      <vt:lpstr>PowerPoint Presentation</vt:lpstr>
      <vt:lpstr>Interoperability Will Drive PTC Success PTC World Congress 2012 Orlando, FL</vt:lpstr>
      <vt:lpstr>New Technologies Breed Innovation</vt:lpstr>
      <vt:lpstr>Where IEEE Work Fits In</vt:lpstr>
      <vt:lpstr>Institute of Electrical and Electronic Engineers (IEEE)</vt:lpstr>
      <vt:lpstr>IEEE 802 LAN/MAN Standards Committee (LMSC)</vt:lpstr>
      <vt:lpstr>A Few of Those Dots</vt:lpstr>
      <vt:lpstr>IEEE 802.15.4</vt:lpstr>
      <vt:lpstr>Recent 802.15.4 Enhancements</vt:lpstr>
      <vt:lpstr>IEEE 802.15.4 Basic Architecture</vt:lpstr>
      <vt:lpstr>Basic Network Primitives</vt:lpstr>
      <vt:lpstr>Substantive and Growing Participation</vt:lpstr>
      <vt:lpstr>Active Meeting Schedule</vt:lpstr>
      <vt:lpstr>Summary</vt:lpstr>
    </vt:vector>
  </TitlesOfParts>
  <Company>Lilee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IEEE 802.15 Positive Train Control Efforts</dc:title>
  <dc:creator>Jon Adams</dc:creator>
  <dc:description>&lt;doc#&gt;</dc:description>
  <cp:lastModifiedBy>jta</cp:lastModifiedBy>
  <cp:revision>97</cp:revision>
  <cp:lastPrinted>1998-02-10T13:28:06Z</cp:lastPrinted>
  <dcterms:created xsi:type="dcterms:W3CDTF">2011-10-13T20:00:21Z</dcterms:created>
  <dcterms:modified xsi:type="dcterms:W3CDTF">2012-02-13T20:42:08Z</dcterms:modified>
</cp:coreProperties>
</file>