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9" r:id="rId2"/>
    <p:sldId id="282" r:id="rId3"/>
    <p:sldId id="319" r:id="rId4"/>
    <p:sldId id="305" r:id="rId5"/>
    <p:sldId id="314" r:id="rId6"/>
    <p:sldId id="301" r:id="rId7"/>
    <p:sldId id="284" r:id="rId8"/>
    <p:sldId id="318" r:id="rId9"/>
    <p:sldId id="290" r:id="rId10"/>
    <p:sldId id="263" r:id="rId11"/>
    <p:sldId id="320" r:id="rId12"/>
    <p:sldId id="265" r:id="rId13"/>
    <p:sldId id="317" r:id="rId14"/>
    <p:sldId id="309" r:id="rId15"/>
    <p:sldId id="310" r:id="rId16"/>
    <p:sldId id="311" r:id="rId17"/>
    <p:sldId id="256" r:id="rId18"/>
    <p:sldId id="321" r:id="rId19"/>
    <p:sldId id="308" r:id="rId20"/>
    <p:sldId id="307" r:id="rId21"/>
    <p:sldId id="303" r:id="rId22"/>
    <p:sldId id="322" r:id="rId23"/>
    <p:sldId id="323" r:id="rId24"/>
    <p:sldId id="302" r:id="rId25"/>
    <p:sldId id="296" r:id="rId26"/>
    <p:sldId id="297" r:id="rId27"/>
    <p:sldId id="298" r:id="rId28"/>
    <p:sldId id="299" r:id="rId29"/>
    <p:sldId id="300" r:id="rId30"/>
    <p:sldId id="291" r:id="rId31"/>
    <p:sldId id="293" r:id="rId32"/>
    <p:sldId id="294" r:id="rId33"/>
    <p:sldId id="295" r:id="rId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51" autoAdjust="0"/>
    <p:restoredTop sz="86438" autoAdjust="0"/>
  </p:normalViewPr>
  <p:slideViewPr>
    <p:cSldViewPr>
      <p:cViewPr varScale="1">
        <p:scale>
          <a:sx n="103" d="100"/>
          <a:sy n="103" d="100"/>
        </p:scale>
        <p:origin x="-2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189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7E78F80B-C783-4ABE-9BEC-DA108E6CC9F3}" type="slidenum">
              <a:rPr lang="en-US"/>
              <a:pPr>
                <a:defRPr/>
              </a:pPr>
              <a:t>‹#›</a:t>
            </a:fld>
            <a:endParaRPr lang="en-US"/>
          </a:p>
        </p:txBody>
      </p:sp>
      <p:sp>
        <p:nvSpPr>
          <p:cNvPr id="501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50183" name="Rectangle 7"/>
          <p:cNvSpPr>
            <a:spLocks noChangeArrowheads="1"/>
          </p:cNvSpPr>
          <p:nvPr/>
        </p:nvSpPr>
        <p:spPr bwMode="auto">
          <a:xfrm>
            <a:off x="693738" y="8982075"/>
            <a:ext cx="711200" cy="182563"/>
          </a:xfrm>
          <a:prstGeom prst="rect">
            <a:avLst/>
          </a:prstGeom>
          <a:noFill/>
          <a:ln>
            <a:noFill/>
          </a:ln>
          <a:extLst>
            <a:ext uri="{909E8E84-426E-40DD-AFC4-6F175D3DCCD1}"/>
            <a:ext uri="{91240B29-F687-4F45-9708-019B960494DF}"/>
          </a:extLst>
        </p:spPr>
        <p:txBody>
          <a:bodyPr lIns="0" tIns="0" rIns="0" bIns="0">
            <a:spAutoFit/>
          </a:bodyPr>
          <a:lstStyle/>
          <a:p>
            <a:pPr defTabSz="933450" eaLnBrk="0" hangingPunct="0">
              <a:defRPr/>
            </a:pPr>
            <a:r>
              <a:rPr lang="en-US">
                <a:cs typeface="Arial" pitchFamily="34" charset="0"/>
              </a:rPr>
              <a:t>Submission</a:t>
            </a:r>
          </a:p>
        </p:txBody>
      </p:sp>
      <p:sp>
        <p:nvSpPr>
          <p:cNvPr id="501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FF664260-DEA2-4679-97AF-F935058964E0}"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30724" name="Header Placeholder 3"/>
          <p:cNvSpPr>
            <a:spLocks noGrp="1"/>
          </p:cNvSpPr>
          <p:nvPr>
            <p:ph type="hdr" sz="quarter"/>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a:ext uri="{909E8E84-426E-40DD-AFC4-6F175D3DCCD1}"/>
            <a:ext uri="{91240B29-F687-4F45-9708-019B960494DF}"/>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A79BC387-02ED-4D04-A0C4-73F4D3BACF2C}"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995D8F8A-0072-403F-9F5A-4A78056719BA}" type="slidenum">
              <a:rPr lang="en-US" sz="1400">
                <a:solidFill>
                  <a:srgbClr val="FFFFFF"/>
                </a:solidFill>
                <a:latin typeface="Arial" charset="0"/>
                <a:ea typeface="DejaVu Sans"/>
                <a:cs typeface="DejaVu Sans"/>
              </a:rPr>
              <a:pPr algn="ctr"/>
              <a:t>28</a:t>
            </a:fld>
            <a:endParaRPr lang="en-US">
              <a:latin typeface="Arial" charset="0"/>
              <a:ea typeface="DejaVu Sans"/>
              <a:cs typeface="DejaVu Sans"/>
            </a:endParaRPr>
          </a:p>
        </p:txBody>
      </p:sp>
      <p:sp>
        <p:nvSpPr>
          <p:cNvPr id="55298"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9D1F23B5-0E46-4690-BDE6-EC1DA6F32D57}" type="slidenum">
              <a:rPr lang="en-US">
                <a:solidFill>
                  <a:srgbClr val="000000"/>
                </a:solidFill>
              </a:rPr>
              <a:pPr algn="r" eaLnBrk="0" hangingPunct="0"/>
              <a:t>28</a:t>
            </a:fld>
            <a:endParaRPr lang="en-US"/>
          </a:p>
        </p:txBody>
      </p:sp>
      <p:sp>
        <p:nvSpPr>
          <p:cNvPr id="55299"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55300"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88D2A8BE-717E-4592-8711-8D5A64D6985A}" type="slidenum">
              <a:rPr lang="en-US" sz="1400">
                <a:solidFill>
                  <a:srgbClr val="FFFFFF"/>
                </a:solidFill>
                <a:latin typeface="Arial" charset="0"/>
                <a:ea typeface="DejaVu Sans"/>
                <a:cs typeface="DejaVu Sans"/>
              </a:rPr>
              <a:pPr algn="ctr"/>
              <a:t>29</a:t>
            </a:fld>
            <a:endParaRPr lang="en-US">
              <a:latin typeface="Arial" charset="0"/>
              <a:ea typeface="DejaVu Sans"/>
              <a:cs typeface="DejaVu Sans"/>
            </a:endParaRPr>
          </a:p>
        </p:txBody>
      </p:sp>
      <p:sp>
        <p:nvSpPr>
          <p:cNvPr id="57346"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9E21BA61-E8EE-4152-B7CE-7E30917379A8}" type="slidenum">
              <a:rPr lang="en-US">
                <a:solidFill>
                  <a:srgbClr val="000000"/>
                </a:solidFill>
              </a:rPr>
              <a:pPr algn="r" eaLnBrk="0" hangingPunct="0"/>
              <a:t>29</a:t>
            </a:fld>
            <a:endParaRPr lang="en-US"/>
          </a:p>
        </p:txBody>
      </p:sp>
      <p:sp>
        <p:nvSpPr>
          <p:cNvPr id="57347"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57348"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xfrm>
            <a:off x="2933700" y="8985250"/>
            <a:ext cx="801688" cy="276225"/>
          </a:xfrm>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defRPr/>
            </a:pPr>
            <a:fld id="{741610E6-C608-4B6F-B36E-33D7E7386343}" type="slidenum">
              <a:rPr lang="en-US" sz="1800" smtClean="0"/>
              <a:pPr algn="l">
                <a:defRPr/>
              </a:pPr>
              <a:t>30</a:t>
            </a:fld>
            <a:endParaRPr lang="en-US" sz="1800" smtClean="0"/>
          </a:p>
        </p:txBody>
      </p:sp>
      <p:sp>
        <p:nvSpPr>
          <p:cNvPr id="59395" name="Text Box 1"/>
          <p:cNvSpPr txBox="1">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172613F-60D5-47CD-986F-232129AA92FE}" type="slidenum">
              <a:rPr lang="en-US">
                <a:solidFill>
                  <a:srgbClr val="000000"/>
                </a:solidFill>
                <a:latin typeface="Arial" charset="0"/>
                <a:ea typeface="DejaVu Sans"/>
                <a:cs typeface="DejaVu Sans"/>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n-US">
              <a:solidFill>
                <a:srgbClr val="000000"/>
              </a:solidFill>
              <a:latin typeface="Arial" charset="0"/>
              <a:ea typeface="DejaVu Sans"/>
              <a:cs typeface="DejaVu Sans"/>
            </a:endParaRPr>
          </a:p>
        </p:txBody>
      </p:sp>
      <p:sp>
        <p:nvSpPr>
          <p:cNvPr id="59396"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p>
            <a:endParaRPr lang="en-US">
              <a:latin typeface="Arial" charset="0"/>
              <a:ea typeface="DejaVu Sans"/>
              <a:cs typeface="DejaVu Sans"/>
            </a:endParaRPr>
          </a:p>
        </p:txBody>
      </p:sp>
      <p:sp>
        <p:nvSpPr>
          <p:cNvPr id="59397" name="Rectangle 3"/>
          <p:cNvSpPr>
            <a:spLocks noGrp="1" noChangeArrowheads="1"/>
          </p:cNvSpPr>
          <p:nvPr>
            <p:ph type="body"/>
          </p:nvPr>
        </p:nvSpPr>
        <p:spPr>
          <a:xfrm>
            <a:off x="693738" y="4408488"/>
            <a:ext cx="5546725" cy="4270375"/>
          </a:xfrm>
          <a:noFill/>
          <a:ln/>
        </p:spPr>
        <p:txBody>
          <a:bodyPr anchor="ct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2933700" y="8985250"/>
            <a:ext cx="801688" cy="276225"/>
          </a:xfrm>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defRPr/>
            </a:pPr>
            <a:fld id="{3718ABE0-0141-4DAC-9E00-93730F870D5B}" type="slidenum">
              <a:rPr lang="en-US" sz="1800" smtClean="0"/>
              <a:pPr algn="l">
                <a:defRPr/>
              </a:pPr>
              <a:t>31</a:t>
            </a:fld>
            <a:endParaRPr lang="en-US" sz="1800" smtClean="0"/>
          </a:p>
        </p:txBody>
      </p:sp>
      <p:sp>
        <p:nvSpPr>
          <p:cNvPr id="61443" name="Text Box 1"/>
          <p:cNvSpPr txBox="1">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2495148-F077-4103-9D7A-E52AC8DA95C6}" type="slidenum">
              <a:rPr lang="en-US">
                <a:solidFill>
                  <a:srgbClr val="000000"/>
                </a:solidFill>
                <a:latin typeface="Arial" charset="0"/>
                <a:ea typeface="DejaVu Sans"/>
                <a:cs typeface="DejaVu Sans"/>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n-US">
              <a:solidFill>
                <a:srgbClr val="000000"/>
              </a:solidFill>
              <a:latin typeface="Arial" charset="0"/>
              <a:ea typeface="DejaVu Sans"/>
              <a:cs typeface="DejaVu Sans"/>
            </a:endParaRPr>
          </a:p>
        </p:txBody>
      </p:sp>
      <p:sp>
        <p:nvSpPr>
          <p:cNvPr id="61444"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p>
            <a:endParaRPr lang="en-US">
              <a:latin typeface="Arial" charset="0"/>
              <a:ea typeface="DejaVu Sans"/>
              <a:cs typeface="DejaVu Sans"/>
            </a:endParaRPr>
          </a:p>
        </p:txBody>
      </p:sp>
      <p:sp>
        <p:nvSpPr>
          <p:cNvPr id="61445" name="Rectangle 3"/>
          <p:cNvSpPr>
            <a:spLocks noGrp="1" noChangeArrowheads="1"/>
          </p:cNvSpPr>
          <p:nvPr>
            <p:ph type="body"/>
          </p:nvPr>
        </p:nvSpPr>
        <p:spPr>
          <a:xfrm>
            <a:off x="693738" y="4408488"/>
            <a:ext cx="5546725" cy="4270375"/>
          </a:xfrm>
          <a:noFill/>
          <a:ln/>
        </p:spPr>
        <p:txBody>
          <a:bodyPr anchor="ct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2933700" y="8985250"/>
            <a:ext cx="801688" cy="276225"/>
          </a:xfrm>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defRPr/>
            </a:pPr>
            <a:fld id="{F175DBA7-3EF8-4941-8D43-0AC24531EB52}" type="slidenum">
              <a:rPr lang="en-US" sz="1800" smtClean="0"/>
              <a:pPr algn="l">
                <a:defRPr/>
              </a:pPr>
              <a:t>32</a:t>
            </a:fld>
            <a:endParaRPr lang="en-US" sz="1800" smtClean="0"/>
          </a:p>
        </p:txBody>
      </p:sp>
      <p:sp>
        <p:nvSpPr>
          <p:cNvPr id="63491" name="Text Box 1"/>
          <p:cNvSpPr txBox="1">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2AF2460-7675-44BF-BA1F-A0EB562D3DE7}" type="slidenum">
              <a:rPr lang="en-US">
                <a:solidFill>
                  <a:srgbClr val="000000"/>
                </a:solidFill>
                <a:latin typeface="Arial" charset="0"/>
                <a:ea typeface="DejaVu Sans"/>
                <a:cs typeface="DejaVu Sans"/>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n-US">
              <a:solidFill>
                <a:srgbClr val="000000"/>
              </a:solidFill>
              <a:latin typeface="Arial" charset="0"/>
              <a:ea typeface="DejaVu Sans"/>
              <a:cs typeface="DejaVu Sans"/>
            </a:endParaRPr>
          </a:p>
        </p:txBody>
      </p:sp>
      <p:sp>
        <p:nvSpPr>
          <p:cNvPr id="63492"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p>
            <a:endParaRPr lang="en-US">
              <a:latin typeface="Arial" charset="0"/>
              <a:ea typeface="DejaVu Sans"/>
              <a:cs typeface="DejaVu Sans"/>
            </a:endParaRPr>
          </a:p>
        </p:txBody>
      </p:sp>
      <p:sp>
        <p:nvSpPr>
          <p:cNvPr id="63493" name="Rectangle 3"/>
          <p:cNvSpPr>
            <a:spLocks noGrp="1" noChangeArrowheads="1"/>
          </p:cNvSpPr>
          <p:nvPr>
            <p:ph type="body"/>
          </p:nvPr>
        </p:nvSpPr>
        <p:spPr>
          <a:xfrm>
            <a:off x="693738" y="4408488"/>
            <a:ext cx="5546725" cy="4270375"/>
          </a:xfrm>
          <a:noFill/>
          <a:ln/>
        </p:spPr>
        <p:txBody>
          <a:bodyPr anchor="ct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91DF6FB0-8D1D-4599-A555-C1D713831391}" type="slidenum">
              <a:rPr lang="en-US" sz="1400">
                <a:solidFill>
                  <a:srgbClr val="FFFFFF"/>
                </a:solidFill>
                <a:latin typeface="Arial" charset="0"/>
                <a:ea typeface="DejaVu Sans"/>
                <a:cs typeface="DejaVu Sans"/>
              </a:rPr>
              <a:pPr algn="ctr"/>
              <a:t>33</a:t>
            </a:fld>
            <a:endParaRPr lang="en-US">
              <a:latin typeface="Arial" charset="0"/>
              <a:ea typeface="DejaVu Sans"/>
              <a:cs typeface="DejaVu Sans"/>
            </a:endParaRPr>
          </a:p>
        </p:txBody>
      </p:sp>
      <p:sp>
        <p:nvSpPr>
          <p:cNvPr id="65538"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47D02598-4B56-4C69-9B3D-F9BD6E43EA33}" type="slidenum">
              <a:rPr lang="en-US">
                <a:solidFill>
                  <a:srgbClr val="000000"/>
                </a:solidFill>
              </a:rPr>
              <a:pPr algn="r" eaLnBrk="0" hangingPunct="0"/>
              <a:t>33</a:t>
            </a:fld>
            <a:endParaRPr lang="en-US"/>
          </a:p>
        </p:txBody>
      </p:sp>
      <p:sp>
        <p:nvSpPr>
          <p:cNvPr id="65539"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65540"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EB41417A-622C-40E8-9227-FA571F008375}" type="slidenum">
              <a:rPr lang="en-US" sz="1400">
                <a:solidFill>
                  <a:srgbClr val="FFFFFF"/>
                </a:solidFill>
                <a:latin typeface="Arial" charset="0"/>
                <a:ea typeface="DejaVu Sans"/>
                <a:cs typeface="DejaVu Sans"/>
              </a:rPr>
              <a:pPr algn="ctr"/>
              <a:t>2</a:t>
            </a:fld>
            <a:endParaRPr lang="en-US">
              <a:latin typeface="Arial" charset="0"/>
              <a:ea typeface="DejaVu Sans"/>
              <a:cs typeface="DejaVu Sans"/>
            </a:endParaRPr>
          </a:p>
        </p:txBody>
      </p:sp>
      <p:sp>
        <p:nvSpPr>
          <p:cNvPr id="20482"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34081D67-6A46-4F29-BACE-1E920BBB0A1F}" type="slidenum">
              <a:rPr lang="en-US">
                <a:solidFill>
                  <a:srgbClr val="000000"/>
                </a:solidFill>
              </a:rPr>
              <a:pPr algn="r" eaLnBrk="0" hangingPunct="0"/>
              <a:t>2</a:t>
            </a:fld>
            <a:endParaRPr lang="en-US"/>
          </a:p>
        </p:txBody>
      </p:sp>
      <p:sp>
        <p:nvSpPr>
          <p:cNvPr id="20483"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20484"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B967129E-1FEC-497B-BC21-60D3FA17359D}" type="slidenum">
              <a:rPr lang="en-US" sz="1400">
                <a:solidFill>
                  <a:srgbClr val="FFFFFF"/>
                </a:solidFill>
                <a:latin typeface="Arial" charset="0"/>
                <a:ea typeface="DejaVu Sans"/>
                <a:cs typeface="DejaVu Sans"/>
              </a:rPr>
              <a:pPr algn="ctr"/>
              <a:t>7</a:t>
            </a:fld>
            <a:endParaRPr lang="en-US">
              <a:latin typeface="Arial" charset="0"/>
              <a:ea typeface="DejaVu Sans"/>
              <a:cs typeface="DejaVu Sans"/>
            </a:endParaRPr>
          </a:p>
        </p:txBody>
      </p:sp>
      <p:sp>
        <p:nvSpPr>
          <p:cNvPr id="26626"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8EEC57AD-AE16-4755-9036-F70D2F7F6EEE}" type="slidenum">
              <a:rPr lang="en-US">
                <a:solidFill>
                  <a:srgbClr val="000000"/>
                </a:solidFill>
              </a:rPr>
              <a:pPr algn="r" eaLnBrk="0" hangingPunct="0"/>
              <a:t>7</a:t>
            </a:fld>
            <a:endParaRPr lang="en-US"/>
          </a:p>
        </p:txBody>
      </p:sp>
      <p:sp>
        <p:nvSpPr>
          <p:cNvPr id="26627"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26628"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3795" name="Rectangle 3"/>
          <p:cNvSpPr>
            <a:spLocks noGrp="1" noChangeArrowheads="1"/>
          </p:cNvSpPr>
          <p:nvPr>
            <p:ph type="dt" sz="quarter" idx="1"/>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3796" name="Rectangle 6"/>
          <p:cNvSpPr>
            <a:spLocks noGrp="1" noChangeArrowheads="1"/>
          </p:cNvSpPr>
          <p:nvPr>
            <p:ph type="ftr" sz="quarter" idx="4"/>
          </p:nvPr>
        </p:nvSpPr>
        <p:spPr>
          <a:extLst>
            <a:ext uri="{909E8E84-426E-40DD-AFC4-6F175D3DCCD1}"/>
            <a:ext uri="{91240B29-F687-4F45-9708-019B960494DF}"/>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3797" name="Rectangle 7"/>
          <p:cNvSpPr>
            <a:spLocks noGrp="1" noChangeArrowheads="1"/>
          </p:cNvSpPr>
          <p:nvPr>
            <p:ph type="sldNum" sz="quarter" idx="5"/>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9450DC89-4F31-4D85-893E-9743A0121E5B}" type="slidenum">
              <a:rPr lang="en-US" smtClean="0"/>
              <a:pPr>
                <a:defRPr/>
              </a:pPr>
              <a:t>8</a:t>
            </a:fld>
            <a:endParaRPr lang="en-US" smtClean="0"/>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C5444C34-D83C-4713-92D1-BB5108C8C8BA}" type="slidenum">
              <a:rPr lang="en-US" sz="1400">
                <a:solidFill>
                  <a:srgbClr val="FFFFFF"/>
                </a:solidFill>
                <a:latin typeface="Arial" charset="0"/>
                <a:ea typeface="DejaVu Sans"/>
                <a:cs typeface="DejaVu Sans"/>
              </a:rPr>
              <a:pPr algn="ctr"/>
              <a:t>9</a:t>
            </a:fld>
            <a:endParaRPr lang="en-US">
              <a:latin typeface="Arial" charset="0"/>
              <a:ea typeface="DejaVu Sans"/>
              <a:cs typeface="DejaVu Sans"/>
            </a:endParaRPr>
          </a:p>
        </p:txBody>
      </p:sp>
      <p:sp>
        <p:nvSpPr>
          <p:cNvPr id="30722"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192B3C25-CC31-4CDE-B797-A9C93FFE37CC}" type="slidenum">
              <a:rPr lang="en-US">
                <a:solidFill>
                  <a:srgbClr val="000000"/>
                </a:solidFill>
              </a:rPr>
              <a:pPr algn="r" eaLnBrk="0" hangingPunct="0"/>
              <a:t>9</a:t>
            </a:fld>
            <a:endParaRPr lang="en-US"/>
          </a:p>
        </p:txBody>
      </p:sp>
      <p:sp>
        <p:nvSpPr>
          <p:cNvPr id="30723"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30724"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3795" name="Rectangle 3"/>
          <p:cNvSpPr>
            <a:spLocks noGrp="1" noChangeArrowheads="1"/>
          </p:cNvSpPr>
          <p:nvPr>
            <p:ph type="dt" sz="quarter" idx="1"/>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3796" name="Rectangle 6"/>
          <p:cNvSpPr>
            <a:spLocks noGrp="1" noChangeArrowheads="1"/>
          </p:cNvSpPr>
          <p:nvPr>
            <p:ph type="ftr" sz="quarter" idx="4"/>
          </p:nvPr>
        </p:nvSpPr>
        <p:spPr>
          <a:extLst>
            <a:ext uri="{909E8E84-426E-40DD-AFC4-6F175D3DCCD1}"/>
            <a:ext uri="{91240B29-F687-4F45-9708-019B960494DF}"/>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3797" name="Rectangle 7"/>
          <p:cNvSpPr>
            <a:spLocks noGrp="1" noChangeArrowheads="1"/>
          </p:cNvSpPr>
          <p:nvPr>
            <p:ph type="sldNum" sz="quarter" idx="5"/>
          </p:nvPr>
        </p:nvSpPr>
        <p:spPr>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CE27ABE3-B54A-4391-AA69-0D92CE0EEACE}" type="slidenum">
              <a:rPr lang="en-US" smtClean="0"/>
              <a:pPr>
                <a:defRPr/>
              </a:pPr>
              <a:t>17</a:t>
            </a:fld>
            <a:endParaRPr lang="en-US" smtClean="0"/>
          </a:p>
        </p:txBody>
      </p:sp>
      <p:sp>
        <p:nvSpPr>
          <p:cNvPr id="39941" name="Rectangle 2"/>
          <p:cNvSpPr>
            <a:spLocks noGrp="1" noRot="1" noChangeAspect="1" noChangeArrowheads="1" noTextEdit="1"/>
          </p:cNvSpPr>
          <p:nvPr>
            <p:ph type="sldImg"/>
          </p:nvPr>
        </p:nvSpPr>
        <p:spPr>
          <a:xfrm>
            <a:off x="1154113" y="701675"/>
            <a:ext cx="4625975" cy="3468688"/>
          </a:xfrm>
          <a:ln/>
        </p:spPr>
      </p:sp>
      <p:sp>
        <p:nvSpPr>
          <p:cNvPr id="3994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2933700" y="8985250"/>
            <a:ext cx="801688" cy="276225"/>
          </a:xfrm>
          <a:extLst>
            <a:ext uri="{909E8E84-426E-40DD-AFC4-6F175D3DCCD1}"/>
            <a:ext uri="{91240B29-F687-4F45-9708-019B960494DF}"/>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defRPr/>
            </a:pPr>
            <a:fld id="{19349AC3-302A-4036-A88E-C1ED0F6EA053}" type="slidenum">
              <a:rPr lang="en-US" sz="1800" smtClean="0"/>
              <a:pPr algn="l">
                <a:defRPr/>
              </a:pPr>
              <a:t>25</a:t>
            </a:fld>
            <a:endParaRPr lang="en-US" sz="1800" smtClean="0"/>
          </a:p>
        </p:txBody>
      </p:sp>
      <p:sp>
        <p:nvSpPr>
          <p:cNvPr id="49155" name="Text Box 1"/>
          <p:cNvSpPr txBox="1">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EDF593C-B750-425F-95AB-42ECE6B8C9DA}" type="slidenum">
              <a:rPr lang="en-US">
                <a:solidFill>
                  <a:srgbClr val="000000"/>
                </a:solidFill>
                <a:latin typeface="Arial" charset="0"/>
                <a:ea typeface="DejaVu Sans"/>
                <a:cs typeface="DejaVu Sans"/>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US">
              <a:solidFill>
                <a:srgbClr val="000000"/>
              </a:solidFill>
              <a:latin typeface="Arial" charset="0"/>
              <a:ea typeface="DejaVu Sans"/>
              <a:cs typeface="DejaVu Sans"/>
            </a:endParaRPr>
          </a:p>
        </p:txBody>
      </p:sp>
      <p:sp>
        <p:nvSpPr>
          <p:cNvPr id="49156"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p>
            <a:endParaRPr lang="en-US">
              <a:latin typeface="Arial" charset="0"/>
              <a:ea typeface="DejaVu Sans"/>
              <a:cs typeface="DejaVu Sans"/>
            </a:endParaRPr>
          </a:p>
        </p:txBody>
      </p:sp>
      <p:sp>
        <p:nvSpPr>
          <p:cNvPr id="49157" name="Rectangle 3"/>
          <p:cNvSpPr>
            <a:spLocks noGrp="1" noChangeArrowheads="1"/>
          </p:cNvSpPr>
          <p:nvPr>
            <p:ph type="body"/>
          </p:nvPr>
        </p:nvSpPr>
        <p:spPr>
          <a:xfrm>
            <a:off x="693738" y="4408488"/>
            <a:ext cx="5546725" cy="4270375"/>
          </a:xfrm>
          <a:noFill/>
          <a:ln/>
        </p:spPr>
        <p:txBody>
          <a:bodyPr anchor="ct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D3BF67B8-B90E-484C-81D9-73644B3F0E78}" type="slidenum">
              <a:rPr lang="en-US" sz="1400">
                <a:solidFill>
                  <a:srgbClr val="FFFFFF"/>
                </a:solidFill>
                <a:latin typeface="Arial" charset="0"/>
                <a:ea typeface="DejaVu Sans"/>
                <a:cs typeface="DejaVu Sans"/>
              </a:rPr>
              <a:pPr algn="ctr"/>
              <a:t>26</a:t>
            </a:fld>
            <a:endParaRPr lang="en-US">
              <a:latin typeface="Arial" charset="0"/>
              <a:ea typeface="DejaVu Sans"/>
              <a:cs typeface="DejaVu Sans"/>
            </a:endParaRPr>
          </a:p>
        </p:txBody>
      </p:sp>
      <p:sp>
        <p:nvSpPr>
          <p:cNvPr id="51202"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EC2C5925-E544-4ECF-BC0A-37C8A91D8BC7}" type="slidenum">
              <a:rPr lang="en-US">
                <a:solidFill>
                  <a:srgbClr val="000000"/>
                </a:solidFill>
              </a:rPr>
              <a:pPr algn="r" eaLnBrk="0" hangingPunct="0"/>
              <a:t>26</a:t>
            </a:fld>
            <a:endParaRPr lang="en-US"/>
          </a:p>
        </p:txBody>
      </p:sp>
      <p:sp>
        <p:nvSpPr>
          <p:cNvPr id="51203"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51204"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Shape 1"/>
          <p:cNvSpPr txBox="1">
            <a:spLocks noChangeArrowheads="1"/>
          </p:cNvSpPr>
          <p:nvPr/>
        </p:nvSpPr>
        <p:spPr bwMode="auto">
          <a:xfrm>
            <a:off x="0" y="0"/>
            <a:ext cx="0" cy="0"/>
          </a:xfrm>
          <a:prstGeom prst="rect">
            <a:avLst/>
          </a:prstGeom>
          <a:noFill/>
          <a:ln w="9525">
            <a:noFill/>
            <a:miter lim="800000"/>
            <a:headEnd/>
            <a:tailEnd/>
          </a:ln>
        </p:spPr>
        <p:txBody>
          <a:bodyPr lIns="91188" tIns="45594" rIns="91188" bIns="45594"/>
          <a:lstStyle/>
          <a:p>
            <a:pPr algn="ctr"/>
            <a:fld id="{83CE75F8-98F8-4CF7-9DBE-EEDB1696CEB6}" type="slidenum">
              <a:rPr lang="en-US" sz="1400">
                <a:solidFill>
                  <a:srgbClr val="FFFFFF"/>
                </a:solidFill>
                <a:latin typeface="Arial" charset="0"/>
                <a:ea typeface="DejaVu Sans"/>
                <a:cs typeface="DejaVu Sans"/>
              </a:rPr>
              <a:pPr algn="ctr"/>
              <a:t>27</a:t>
            </a:fld>
            <a:endParaRPr lang="en-US">
              <a:latin typeface="Arial" charset="0"/>
              <a:ea typeface="DejaVu Sans"/>
              <a:cs typeface="DejaVu Sans"/>
            </a:endParaRPr>
          </a:p>
        </p:txBody>
      </p:sp>
      <p:sp>
        <p:nvSpPr>
          <p:cNvPr id="53250" name="CustomShape 2"/>
          <p:cNvSpPr>
            <a:spLocks noChangeArrowheads="1"/>
          </p:cNvSpPr>
          <p:nvPr/>
        </p:nvSpPr>
        <p:spPr bwMode="auto">
          <a:xfrm>
            <a:off x="3927475" y="8815388"/>
            <a:ext cx="3005138" cy="463550"/>
          </a:xfrm>
          <a:prstGeom prst="rect">
            <a:avLst/>
          </a:prstGeom>
          <a:noFill/>
          <a:ln w="9525">
            <a:noFill/>
            <a:miter lim="800000"/>
            <a:headEnd/>
            <a:tailEnd/>
          </a:ln>
        </p:spPr>
        <p:txBody>
          <a:bodyPr lIns="91188" tIns="47418" rIns="91188" bIns="47418" anchor="b"/>
          <a:lstStyle/>
          <a:p>
            <a:pPr algn="r" eaLnBrk="0" hangingPunct="0"/>
            <a:fld id="{7D9BFC56-F5E5-480A-9F77-C3D86117755F}" type="slidenum">
              <a:rPr lang="en-US">
                <a:solidFill>
                  <a:srgbClr val="000000"/>
                </a:solidFill>
              </a:rPr>
              <a:pPr algn="r" eaLnBrk="0" hangingPunct="0"/>
              <a:t>27</a:t>
            </a:fld>
            <a:endParaRPr lang="en-US"/>
          </a:p>
        </p:txBody>
      </p:sp>
      <p:sp>
        <p:nvSpPr>
          <p:cNvPr id="53251"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53252" name="PlaceHolder 4"/>
          <p:cNvSpPr>
            <a:spLocks noGrp="1"/>
          </p:cNvSpPr>
          <p:nvPr>
            <p:ph type="body"/>
          </p:nvPr>
        </p:nvSpPr>
        <p:spPr>
          <a:xfrm>
            <a:off x="693738" y="4408488"/>
            <a:ext cx="5546725" cy="4270375"/>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592620-8F76-4465-A531-4084E828084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44A6D0-552F-43B9-A314-513B5599C87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388BC4-BC69-4FAF-B4CB-B35B9DDBA36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F94A6F5-18E7-4FA2-9798-D661CE4623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7825"/>
            <a:ext cx="1600200" cy="215900"/>
          </a:xfrm>
        </p:spPr>
        <p:txBody>
          <a:bodyPr/>
          <a:lstStyle>
            <a:lvl1pPr>
              <a:defRPr/>
            </a:lvl1pPr>
          </a:lstStyle>
          <a:p>
            <a:pPr>
              <a:defRPr/>
            </a:pPr>
            <a:r>
              <a:rPr lang="en-US"/>
              <a:t>January 2012</a:t>
            </a:r>
            <a:endParaRPr lang="en-US" dirty="0"/>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pPr>
              <a:defRPr/>
            </a:pPr>
            <a:r>
              <a:rPr lang="en-US"/>
              <a:t>Jon Adams, Lilee Systems</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1ED3F6FC-0ADE-4CD5-8688-7C45963D2FC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4763A44-4581-4C86-9B1C-BA992602EC6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4F612F-DBF3-41E1-8F5D-14FDCF72D6A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3787EAF-772F-421A-BFBB-AF21E96DB1B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1C95D85-B8E5-4621-A940-55080F313B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4495800" y="396875"/>
            <a:ext cx="3962400" cy="212725"/>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a:t>802-15-12-0083-01-0ptc</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4"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4"/>
          <p:cNvSpPr>
            <a:spLocks noGrp="1" noChangeArrowheads="1"/>
          </p:cNvSpPr>
          <p:nvPr>
            <p:ph type="dt" sz="half" idx="10"/>
          </p:nvPr>
        </p:nvSpPr>
        <p:spPr>
          <a:xfrm>
            <a:off x="685800" y="377825"/>
            <a:ext cx="1600200" cy="215900"/>
          </a:xfrm>
        </p:spPr>
        <p:txBody>
          <a:bodyPr/>
          <a:lstStyle>
            <a:lvl1pPr>
              <a:defRPr/>
            </a:lvl1pPr>
          </a:lstStyle>
          <a:p>
            <a:pPr>
              <a:defRPr/>
            </a:pPr>
            <a:r>
              <a:rPr lang="en-US"/>
              <a:t>January 2012</a:t>
            </a:r>
            <a:endParaRPr lang="en-US" dirty="0"/>
          </a:p>
        </p:txBody>
      </p:sp>
      <p:sp>
        <p:nvSpPr>
          <p:cNvPr id="7" name="Rectangle 5"/>
          <p:cNvSpPr>
            <a:spLocks noGrp="1" noChangeArrowheads="1"/>
          </p:cNvSpPr>
          <p:nvPr>
            <p:ph type="ftr" sz="quarter" idx="11"/>
          </p:nvPr>
        </p:nvSpPr>
        <p:spPr>
          <a:xfrm>
            <a:off x="5486400" y="6475413"/>
            <a:ext cx="3124200" cy="184150"/>
          </a:xfrm>
        </p:spPr>
        <p:txBody>
          <a:bodyPr/>
          <a:lstStyle>
            <a:lvl1pPr>
              <a:defRPr/>
            </a:lvl1pPr>
          </a:lstStyle>
          <a:p>
            <a:pPr>
              <a:defRPr/>
            </a:pPr>
            <a:r>
              <a:rPr lang="en-US"/>
              <a:t>Jon Adams, </a:t>
            </a:r>
            <a:r>
              <a:rPr lang="en-US" err="1"/>
              <a:t>Lilee</a:t>
            </a:r>
            <a:r>
              <a:rPr lang="en-US"/>
              <a:t> Systems</a:t>
            </a:r>
          </a:p>
        </p:txBody>
      </p:sp>
      <p:sp>
        <p:nvSpPr>
          <p:cNvPr id="8" name="Rectangle 6"/>
          <p:cNvSpPr>
            <a:spLocks noGrp="1" noChangeArrowheads="1"/>
          </p:cNvSpPr>
          <p:nvPr>
            <p:ph type="sldNum" sz="quarter" idx="12"/>
          </p:nvPr>
        </p:nvSpPr>
        <p:spPr/>
        <p:txBody>
          <a:bodyPr/>
          <a:lstStyle>
            <a:lvl1pPr>
              <a:defRPr/>
            </a:lvl1pPr>
          </a:lstStyle>
          <a:p>
            <a:pPr>
              <a:defRPr/>
            </a:pPr>
            <a:r>
              <a:rPr lang="en-US"/>
              <a:t>Slide </a:t>
            </a:r>
            <a:fld id="{1A302C35-9CB3-4C11-8313-2B30588C059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DFBA54-1FD8-42D2-9E74-4E78BCA84F9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E0A759E-9B79-4A91-B912-86D32971C0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cs typeface="+mn-cs"/>
              </a:defRPr>
            </a:lvl1pPr>
          </a:lstStyle>
          <a:p>
            <a:pPr>
              <a:defRPr/>
            </a:pPr>
            <a:r>
              <a:rPr lang="en-US"/>
              <a:t>January 2012</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0E6BD36-2594-41FC-A9F2-F4EAE33AC42E}" type="slidenum">
              <a:rPr lang="en-US"/>
              <a:pPr>
                <a:defRPr/>
              </a:pPr>
              <a:t>‹#›</a:t>
            </a:fld>
            <a:endParaRPr lang="en-US"/>
          </a:p>
        </p:txBody>
      </p:sp>
      <p:sp>
        <p:nvSpPr>
          <p:cNvPr id="1031"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802-15-12-0083-00-0ptc</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sldLayoutIdLst>
    <p:sldLayoutId id="2147483652" r:id="rId1"/>
    <p:sldLayoutId id="2147483662" r:id="rId2"/>
    <p:sldLayoutId id="2147483653" r:id="rId3"/>
    <p:sldLayoutId id="2147483654" r:id="rId4"/>
    <p:sldLayoutId id="2147483655" r:id="rId5"/>
    <p:sldLayoutId id="2147483656" r:id="rId6"/>
    <p:sldLayoutId id="2147483663" r:id="rId7"/>
    <p:sldLayoutId id="2147483657" r:id="rId8"/>
    <p:sldLayoutId id="2147483658" r:id="rId9"/>
    <p:sldLayoutId id="2147483659" r:id="rId10"/>
    <p:sldLayoutId id="2147483660" r:id="rId11"/>
    <p:sldLayoutId id="2147483664" r:id="rId12"/>
    <p:sldLayoutId id="2147483661" r:id="rId13"/>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97998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defRPr/>
            </a:pPr>
            <a:endParaRPr lang="en-US" sz="1600">
              <a:solidFill>
                <a:schemeClr val="tx2"/>
              </a:solidFill>
            </a:endParaRPr>
          </a:p>
          <a:p>
            <a:pPr eaLnBrk="0" hangingPunct="0">
              <a:defRPr/>
            </a:pPr>
            <a:r>
              <a:rPr lang="en-US" sz="1600" b="1">
                <a:solidFill>
                  <a:schemeClr val="tx2"/>
                </a:solidFill>
              </a:rPr>
              <a:t>Submission Title:</a:t>
            </a:r>
            <a:r>
              <a:rPr lang="en-US" sz="1600">
                <a:solidFill>
                  <a:schemeClr val="tx2"/>
                </a:solidFill>
              </a:rPr>
              <a:t> [</a:t>
            </a:r>
            <a:r>
              <a:rPr lang="en-US" sz="1600">
                <a:solidFill>
                  <a:srgbClr val="FF0000"/>
                </a:solidFill>
              </a:rPr>
              <a:t>IEEE 802.15 Positive Train Control Activities</a:t>
            </a:r>
            <a:r>
              <a:rPr lang="en-US" sz="1600">
                <a:solidFill>
                  <a:schemeClr val="tx2"/>
                </a:solidFill>
              </a:rPr>
              <a:t>]	</a:t>
            </a:r>
          </a:p>
          <a:p>
            <a:pPr eaLnBrk="0" hangingPunct="0">
              <a:defRPr/>
            </a:pPr>
            <a:r>
              <a:rPr lang="en-US" sz="1600" b="1">
                <a:solidFill>
                  <a:schemeClr val="tx2"/>
                </a:solidFill>
              </a:rPr>
              <a:t>Date Submitted: </a:t>
            </a:r>
            <a:r>
              <a:rPr lang="en-US" sz="1600">
                <a:solidFill>
                  <a:schemeClr val="tx2"/>
                </a:solidFill>
              </a:rPr>
              <a:t>[</a:t>
            </a:r>
            <a:r>
              <a:rPr lang="en-US" sz="1600">
                <a:solidFill>
                  <a:srgbClr val="FF0000"/>
                </a:solidFill>
              </a:rPr>
              <a:t>15 February 2012</a:t>
            </a:r>
            <a:r>
              <a:rPr lang="en-US" sz="1600">
                <a:solidFill>
                  <a:schemeClr val="tx2"/>
                </a:solidFill>
              </a:rPr>
              <a:t>]	</a:t>
            </a:r>
          </a:p>
          <a:p>
            <a:pPr eaLnBrk="0" hangingPunct="0">
              <a:defRPr/>
            </a:pPr>
            <a:r>
              <a:rPr lang="en-US" sz="1600" b="1">
                <a:solidFill>
                  <a:schemeClr val="tx2"/>
                </a:solidFill>
              </a:rPr>
              <a:t>Source:</a:t>
            </a:r>
            <a:r>
              <a:rPr lang="en-US" sz="1600">
                <a:solidFill>
                  <a:schemeClr val="tx2"/>
                </a:solidFill>
              </a:rPr>
              <a:t> [</a:t>
            </a:r>
            <a:r>
              <a:rPr lang="en-US" sz="1600">
                <a:solidFill>
                  <a:srgbClr val="FF0000"/>
                </a:solidFill>
              </a:rPr>
              <a:t>Jon Adams</a:t>
            </a:r>
            <a:r>
              <a:rPr lang="en-US" sz="1600">
                <a:solidFill>
                  <a:schemeClr val="tx2"/>
                </a:solidFill>
              </a:rPr>
              <a:t>] Company [</a:t>
            </a:r>
            <a:r>
              <a:rPr lang="en-US" sz="1600">
                <a:solidFill>
                  <a:srgbClr val="FF0000"/>
                </a:solidFill>
              </a:rPr>
              <a:t>Lilee Systems</a:t>
            </a:r>
            <a:r>
              <a:rPr lang="en-US" sz="1600">
                <a:solidFill>
                  <a:schemeClr val="tx2"/>
                </a:solidFill>
              </a:rPr>
              <a:t>]</a:t>
            </a:r>
          </a:p>
          <a:p>
            <a:pPr eaLnBrk="0" hangingPunct="0">
              <a:defRPr/>
            </a:pPr>
            <a:r>
              <a:rPr lang="en-US" sz="1600">
                <a:solidFill>
                  <a:schemeClr val="tx2"/>
                </a:solidFill>
              </a:rPr>
              <a:t>Address [</a:t>
            </a:r>
            <a:r>
              <a:rPr lang="en-US" sz="1600">
                <a:solidFill>
                  <a:srgbClr val="FF0000"/>
                </a:solidFill>
              </a:rPr>
              <a:t>2905 Stender Way, Suite 78, Santa Clara CA, 95054 USA</a:t>
            </a:r>
            <a:r>
              <a:rPr lang="en-US" sz="1600">
                <a:solidFill>
                  <a:schemeClr val="tx2"/>
                </a:solidFill>
              </a:rPr>
              <a:t>]</a:t>
            </a:r>
          </a:p>
          <a:p>
            <a:pPr eaLnBrk="0" hangingPunct="0">
              <a:defRPr/>
            </a:pPr>
            <a:r>
              <a:rPr lang="en-US" sz="1600">
                <a:solidFill>
                  <a:schemeClr val="tx2"/>
                </a:solidFill>
              </a:rPr>
              <a:t>Voice:[</a:t>
            </a:r>
            <a:r>
              <a:rPr lang="en-US" sz="1600">
                <a:solidFill>
                  <a:srgbClr val="FF0000"/>
                </a:solidFill>
              </a:rPr>
              <a:t>+1 480.628.6686</a:t>
            </a:r>
            <a:r>
              <a:rPr lang="en-US" sz="1600">
                <a:solidFill>
                  <a:schemeClr val="tx2"/>
                </a:solidFill>
              </a:rPr>
              <a:t>], FAX: [</a:t>
            </a:r>
            <a:r>
              <a:rPr lang="en-US" sz="1600">
                <a:solidFill>
                  <a:srgbClr val="FF0000"/>
                </a:solidFill>
              </a:rPr>
              <a:t>Add FAX number</a:t>
            </a:r>
            <a:r>
              <a:rPr lang="en-US" sz="1600">
                <a:solidFill>
                  <a:schemeClr val="tx2"/>
                </a:solidFill>
              </a:rPr>
              <a:t>], E-Mail:[</a:t>
            </a:r>
            <a:r>
              <a:rPr lang="en-US" sz="1600">
                <a:solidFill>
                  <a:srgbClr val="FF0000"/>
                </a:solidFill>
              </a:rPr>
              <a:t>jonadams@ieee.org</a:t>
            </a:r>
            <a:r>
              <a:rPr lang="en-US" sz="1600">
                <a:solidFill>
                  <a:schemeClr val="tx2"/>
                </a:solidFill>
              </a:rPr>
              <a:t>]	</a:t>
            </a:r>
          </a:p>
          <a:p>
            <a:pPr eaLnBrk="0" hangingPunct="0">
              <a:spcBef>
                <a:spcPts val="600"/>
              </a:spcBef>
              <a:spcAft>
                <a:spcPts val="600"/>
              </a:spcAft>
              <a:defRPr/>
            </a:pPr>
            <a:r>
              <a:rPr lang="en-US" sz="1600" b="1">
                <a:solidFill>
                  <a:schemeClr val="tx2"/>
                </a:solidFill>
              </a:rPr>
              <a:t>Re:</a:t>
            </a:r>
            <a:r>
              <a:rPr lang="en-US" sz="1600">
                <a:solidFill>
                  <a:schemeClr val="tx2"/>
                </a:solidFill>
              </a:rPr>
              <a:t> []</a:t>
            </a:r>
            <a:r>
              <a:rPr lang="en-US">
                <a:solidFill>
                  <a:schemeClr val="accent2"/>
                </a:solidFill>
              </a:rPr>
              <a:t>	</a:t>
            </a:r>
            <a:endParaRPr lang="en-US">
              <a:solidFill>
                <a:schemeClr val="tx2"/>
              </a:solidFill>
            </a:endParaRPr>
          </a:p>
          <a:p>
            <a:pPr eaLnBrk="0" hangingPunct="0">
              <a:spcBef>
                <a:spcPts val="600"/>
              </a:spcBef>
              <a:spcAft>
                <a:spcPts val="600"/>
              </a:spcAft>
              <a:defRPr/>
            </a:pPr>
            <a:r>
              <a:rPr lang="en-US" sz="1600" b="1">
                <a:solidFill>
                  <a:schemeClr val="tx2"/>
                </a:solidFill>
              </a:rPr>
              <a:t>Abstract:</a:t>
            </a:r>
            <a:r>
              <a:rPr lang="en-US" sz="1600">
                <a:solidFill>
                  <a:schemeClr val="tx2"/>
                </a:solidFill>
              </a:rPr>
              <a:t>	[</a:t>
            </a:r>
            <a:r>
              <a:rPr lang="en-US" sz="1600">
                <a:solidFill>
                  <a:srgbClr val="FF0000"/>
                </a:solidFill>
              </a:rPr>
              <a:t>Overview of the 802.15 PTC Group and the IEEE process, for presentation to the Association of American Railroads’ Wireless Communications Committee. </a:t>
            </a:r>
            <a:r>
              <a:rPr lang="en-US" sz="1600">
                <a:solidFill>
                  <a:schemeClr val="tx2"/>
                </a:solidFill>
              </a:rPr>
              <a:t>]</a:t>
            </a:r>
          </a:p>
          <a:p>
            <a:pPr eaLnBrk="0" hangingPunct="0">
              <a:spcBef>
                <a:spcPts val="600"/>
              </a:spcBef>
              <a:spcAft>
                <a:spcPts val="600"/>
              </a:spcAft>
              <a:defRPr/>
            </a:pPr>
            <a:r>
              <a:rPr lang="en-US" sz="1600" b="1">
                <a:solidFill>
                  <a:schemeClr val="tx2"/>
                </a:solidFill>
              </a:rPr>
              <a:t>Purpose:</a:t>
            </a:r>
            <a:r>
              <a:rPr lang="en-US" sz="1600">
                <a:solidFill>
                  <a:schemeClr val="tx2"/>
                </a:solidFill>
              </a:rPr>
              <a:t>	[</a:t>
            </a:r>
            <a:r>
              <a:rPr lang="en-US" sz="1600">
                <a:solidFill>
                  <a:srgbClr val="FF0000"/>
                </a:solidFill>
              </a:rPr>
              <a:t>Intention of this document is to inform AAR WCC of the IEEE PTC activities and to solicit participation</a:t>
            </a:r>
            <a:r>
              <a:rPr lang="en-US" sz="1600">
                <a:solidFill>
                  <a:schemeClr val="tx2"/>
                </a:solidFill>
              </a:rPr>
              <a:t>.]</a:t>
            </a:r>
          </a:p>
          <a:p>
            <a:pPr eaLnBrk="0" hangingPunct="0">
              <a:defRPr/>
            </a:pPr>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3" name="Footer Placeholder 2"/>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IEEE 802 LAN/MAN Standards Committee</a:t>
            </a:r>
          </a:p>
        </p:txBody>
      </p:sp>
      <p:sp>
        <p:nvSpPr>
          <p:cNvPr id="3" name="Content Placeholder 2"/>
          <p:cNvSpPr>
            <a:spLocks noGrp="1"/>
          </p:cNvSpPr>
          <p:nvPr>
            <p:ph idx="1"/>
          </p:nvPr>
        </p:nvSpPr>
        <p:spPr>
          <a:xfrm>
            <a:off x="685800" y="1981200"/>
            <a:ext cx="6019800" cy="4114800"/>
          </a:xfrm>
        </p:spPr>
        <p:txBody>
          <a:bodyPr>
            <a:normAutofit fontScale="55000" lnSpcReduction="20000"/>
          </a:bodyPr>
          <a:lstStyle/>
          <a:p>
            <a:pPr eaLnBrk="1" hangingPunct="1">
              <a:defRPr/>
            </a:pPr>
            <a:r>
              <a:rPr lang="en-US" dirty="0" smtClean="0"/>
              <a:t>LAN (Local Area Network) and MAN (Metropolitan Area Network) focus</a:t>
            </a:r>
          </a:p>
          <a:p>
            <a:pPr eaLnBrk="1" hangingPunct="1">
              <a:defRPr/>
            </a:pPr>
            <a:r>
              <a:rPr lang="en-US" dirty="0" smtClean="0"/>
              <a:t>32-year successful history of creating world’s most used networked wired and wireless standards</a:t>
            </a:r>
          </a:p>
          <a:p>
            <a:pPr eaLnBrk="1" hangingPunct="1">
              <a:defRPr/>
            </a:pPr>
            <a:r>
              <a:rPr lang="en-US" dirty="0" smtClean="0"/>
              <a:t>Formal, coordinated, transparent, open and consensus-based process</a:t>
            </a:r>
          </a:p>
          <a:p>
            <a:pPr eaLnBrk="1" hangingPunct="1">
              <a:defRPr/>
            </a:pPr>
            <a:r>
              <a:rPr lang="en-US" dirty="0" smtClean="0"/>
              <a:t>Participation is by individual contributor, not by company</a:t>
            </a:r>
          </a:p>
          <a:p>
            <a:pPr eaLnBrk="1" hangingPunct="1">
              <a:defRPr/>
            </a:pPr>
            <a:r>
              <a:rPr lang="en-US" dirty="0" smtClean="0"/>
              <a:t>Six face-to-face meetings per year to allow sufficient vetting and promote timely development</a:t>
            </a:r>
          </a:p>
          <a:p>
            <a:pPr eaLnBrk="1" hangingPunct="1">
              <a:defRPr/>
            </a:pPr>
            <a:r>
              <a:rPr lang="en-US" dirty="0" smtClean="0"/>
              <a:t>Voting rights maintained only through active participation</a:t>
            </a:r>
          </a:p>
          <a:p>
            <a:pPr eaLnBrk="1" hangingPunct="1">
              <a:defRPr/>
            </a:pPr>
            <a:r>
              <a:rPr lang="en-US" dirty="0" smtClean="0"/>
              <a:t>Broad international participation</a:t>
            </a:r>
          </a:p>
          <a:p>
            <a:pPr eaLnBrk="1" hangingPunct="1">
              <a:defRPr/>
            </a:pPr>
            <a:r>
              <a:rPr lang="en-US" dirty="0" smtClean="0"/>
              <a:t>Primarily physical and link layers of network stack</a:t>
            </a:r>
            <a:endParaRPr lang="en-US" dirty="0"/>
          </a:p>
        </p:txBody>
      </p:sp>
      <p:grpSp>
        <p:nvGrpSpPr>
          <p:cNvPr id="31747" name="Group 6"/>
          <p:cNvGrpSpPr>
            <a:grpSpLocks/>
          </p:cNvGrpSpPr>
          <p:nvPr/>
        </p:nvGrpSpPr>
        <p:grpSpPr bwMode="auto">
          <a:xfrm>
            <a:off x="6324600" y="2055813"/>
            <a:ext cx="2362200" cy="3963987"/>
            <a:chOff x="6096000" y="2055813"/>
            <a:chExt cx="2362200" cy="3963987"/>
          </a:xfrm>
        </p:grpSpPr>
        <p:sp>
          <p:nvSpPr>
            <p:cNvPr id="31750" name="CustomShape 3"/>
            <p:cNvSpPr>
              <a:spLocks noChangeArrowheads="1"/>
            </p:cNvSpPr>
            <p:nvPr/>
          </p:nvSpPr>
          <p:spPr bwMode="auto">
            <a:xfrm>
              <a:off x="6781800" y="5561013"/>
              <a:ext cx="1676400" cy="457200"/>
            </a:xfrm>
            <a:prstGeom prst="rect">
              <a:avLst/>
            </a:prstGeom>
            <a:solidFill>
              <a:srgbClr val="FFCCFF"/>
            </a:solidFill>
            <a:ln w="9360">
              <a:solidFill>
                <a:srgbClr val="000000"/>
              </a:solidFill>
              <a:miter lim="800000"/>
              <a:headEnd/>
              <a:tailEnd/>
            </a:ln>
          </p:spPr>
          <p:txBody>
            <a:bodyPr/>
            <a:lstStyle/>
            <a:p>
              <a:pPr eaLnBrk="0" hangingPunct="0"/>
              <a:endParaRPr lang="en-US"/>
            </a:p>
          </p:txBody>
        </p:sp>
        <p:sp>
          <p:nvSpPr>
            <p:cNvPr id="31751" name="CustomShape 4"/>
            <p:cNvSpPr>
              <a:spLocks noChangeArrowheads="1"/>
            </p:cNvSpPr>
            <p:nvPr/>
          </p:nvSpPr>
          <p:spPr bwMode="auto">
            <a:xfrm>
              <a:off x="7010400" y="2741613"/>
              <a:ext cx="1219200" cy="2819400"/>
            </a:xfrm>
            <a:prstGeom prst="rect">
              <a:avLst/>
            </a:prstGeom>
            <a:solidFill>
              <a:srgbClr val="BBE0E3"/>
            </a:solidFill>
            <a:ln w="9360">
              <a:solidFill>
                <a:srgbClr val="000000"/>
              </a:solidFill>
              <a:miter lim="800000"/>
              <a:headEnd/>
              <a:tailEnd/>
            </a:ln>
          </p:spPr>
          <p:txBody>
            <a:bodyPr/>
            <a:lstStyle/>
            <a:p>
              <a:pPr eaLnBrk="0" hangingPunct="0"/>
              <a:endParaRPr lang="en-US"/>
            </a:p>
          </p:txBody>
        </p:sp>
        <p:sp>
          <p:nvSpPr>
            <p:cNvPr id="31752" name="CustomShape 5"/>
            <p:cNvSpPr>
              <a:spLocks noChangeArrowheads="1"/>
            </p:cNvSpPr>
            <p:nvPr/>
          </p:nvSpPr>
          <p:spPr bwMode="auto">
            <a:xfrm>
              <a:off x="6783388" y="2055813"/>
              <a:ext cx="1579562" cy="581025"/>
            </a:xfrm>
            <a:prstGeom prst="rect">
              <a:avLst/>
            </a:prstGeom>
            <a:noFill/>
            <a:ln w="9525">
              <a:noFill/>
              <a:miter lim="800000"/>
              <a:headEnd/>
              <a:tailEnd/>
            </a:ln>
          </p:spPr>
          <p:txBody>
            <a:bodyPr wrap="none" lIns="90000" tIns="46800" rIns="90000" bIns="46800"/>
            <a:lstStyle/>
            <a:p>
              <a:pPr eaLnBrk="0" hangingPunct="0"/>
              <a:r>
                <a:rPr lang="en-US" sz="1600">
                  <a:solidFill>
                    <a:srgbClr val="000000"/>
                  </a:solidFill>
                </a:rPr>
                <a:t>OSI Reference </a:t>
              </a:r>
              <a:endParaRPr lang="en-US"/>
            </a:p>
            <a:p>
              <a:pPr eaLnBrk="0" hangingPunct="0"/>
              <a:r>
                <a:rPr lang="en-US" sz="1600">
                  <a:solidFill>
                    <a:srgbClr val="000000"/>
                  </a:solidFill>
                </a:rPr>
                <a:t>Model</a:t>
              </a:r>
              <a:endParaRPr lang="en-US"/>
            </a:p>
          </p:txBody>
        </p:sp>
        <p:sp>
          <p:nvSpPr>
            <p:cNvPr id="31753" name="CustomShape 6"/>
            <p:cNvSpPr>
              <a:spLocks noChangeArrowheads="1"/>
            </p:cNvSpPr>
            <p:nvPr/>
          </p:nvSpPr>
          <p:spPr bwMode="auto">
            <a:xfrm>
              <a:off x="7075488" y="2817813"/>
              <a:ext cx="1050925" cy="307975"/>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Application</a:t>
              </a:r>
              <a:endParaRPr lang="en-US"/>
            </a:p>
          </p:txBody>
        </p:sp>
        <p:sp>
          <p:nvSpPr>
            <p:cNvPr id="31754" name="CustomShape 7"/>
            <p:cNvSpPr>
              <a:spLocks noChangeArrowheads="1"/>
            </p:cNvSpPr>
            <p:nvPr/>
          </p:nvSpPr>
          <p:spPr bwMode="auto">
            <a:xfrm>
              <a:off x="7010400" y="3219450"/>
              <a:ext cx="1179513" cy="306388"/>
            </a:xfrm>
            <a:prstGeom prst="rect">
              <a:avLst/>
            </a:prstGeom>
            <a:noFill/>
            <a:ln w="9525">
              <a:noFill/>
              <a:miter lim="800000"/>
              <a:headEnd/>
              <a:tailEnd/>
            </a:ln>
          </p:spPr>
          <p:txBody>
            <a:bodyPr wrap="none" lIns="90000" tIns="46800" rIns="90000" bIns="46800"/>
            <a:lstStyle/>
            <a:p>
              <a:pPr algn="ctr" eaLnBrk="0" hangingPunct="0"/>
              <a:r>
                <a:rPr lang="en-US" sz="1400">
                  <a:solidFill>
                    <a:srgbClr val="000000"/>
                  </a:solidFill>
                </a:rPr>
                <a:t>Presentation</a:t>
              </a:r>
              <a:endParaRPr lang="en-US"/>
            </a:p>
          </p:txBody>
        </p:sp>
        <p:sp>
          <p:nvSpPr>
            <p:cNvPr id="31755" name="CustomShape 8"/>
            <p:cNvSpPr>
              <a:spLocks noChangeArrowheads="1"/>
            </p:cNvSpPr>
            <p:nvPr/>
          </p:nvSpPr>
          <p:spPr bwMode="auto">
            <a:xfrm>
              <a:off x="7194550" y="3622675"/>
              <a:ext cx="812800" cy="306388"/>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Session</a:t>
              </a:r>
              <a:endParaRPr lang="en-US"/>
            </a:p>
          </p:txBody>
        </p:sp>
        <p:sp>
          <p:nvSpPr>
            <p:cNvPr id="31756" name="CustomShape 9"/>
            <p:cNvSpPr>
              <a:spLocks noChangeArrowheads="1"/>
            </p:cNvSpPr>
            <p:nvPr/>
          </p:nvSpPr>
          <p:spPr bwMode="auto">
            <a:xfrm>
              <a:off x="7132638" y="4025900"/>
              <a:ext cx="935037" cy="306388"/>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Transport</a:t>
              </a:r>
              <a:endParaRPr lang="en-US"/>
            </a:p>
          </p:txBody>
        </p:sp>
        <p:sp>
          <p:nvSpPr>
            <p:cNvPr id="31757" name="CustomShape 10"/>
            <p:cNvSpPr>
              <a:spLocks noChangeArrowheads="1"/>
            </p:cNvSpPr>
            <p:nvPr/>
          </p:nvSpPr>
          <p:spPr bwMode="auto">
            <a:xfrm>
              <a:off x="7183438" y="4427538"/>
              <a:ext cx="833437" cy="306387"/>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Network</a:t>
              </a:r>
              <a:endParaRPr lang="en-US"/>
            </a:p>
          </p:txBody>
        </p:sp>
        <p:sp>
          <p:nvSpPr>
            <p:cNvPr id="31758" name="CustomShape 11"/>
            <p:cNvSpPr>
              <a:spLocks noChangeArrowheads="1"/>
            </p:cNvSpPr>
            <p:nvPr/>
          </p:nvSpPr>
          <p:spPr bwMode="auto">
            <a:xfrm>
              <a:off x="7132638" y="4830763"/>
              <a:ext cx="931862" cy="306387"/>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Data Link</a:t>
              </a:r>
              <a:endParaRPr lang="en-US"/>
            </a:p>
          </p:txBody>
        </p:sp>
        <p:sp>
          <p:nvSpPr>
            <p:cNvPr id="31759" name="CustomShape 12"/>
            <p:cNvSpPr>
              <a:spLocks noChangeArrowheads="1"/>
            </p:cNvSpPr>
            <p:nvPr/>
          </p:nvSpPr>
          <p:spPr bwMode="auto">
            <a:xfrm>
              <a:off x="7178675" y="5233988"/>
              <a:ext cx="842963" cy="306387"/>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Physical</a:t>
              </a:r>
              <a:endParaRPr lang="en-US"/>
            </a:p>
          </p:txBody>
        </p:sp>
        <p:sp>
          <p:nvSpPr>
            <p:cNvPr id="31760" name="CustomShape 13"/>
            <p:cNvSpPr>
              <a:spLocks noChangeArrowheads="1"/>
            </p:cNvSpPr>
            <p:nvPr/>
          </p:nvSpPr>
          <p:spPr bwMode="auto">
            <a:xfrm>
              <a:off x="7192963" y="5637213"/>
              <a:ext cx="812800" cy="306387"/>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Medium</a:t>
              </a:r>
              <a:endParaRPr lang="en-US"/>
            </a:p>
          </p:txBody>
        </p:sp>
        <p:sp>
          <p:nvSpPr>
            <p:cNvPr id="31761" name="Line 14"/>
            <p:cNvSpPr>
              <a:spLocks noChangeShapeType="1"/>
            </p:cNvSpPr>
            <p:nvPr/>
          </p:nvSpPr>
          <p:spPr bwMode="auto">
            <a:xfrm>
              <a:off x="7010400" y="3198813"/>
              <a:ext cx="1219200" cy="1587"/>
            </a:xfrm>
            <a:prstGeom prst="line">
              <a:avLst/>
            </a:prstGeom>
            <a:noFill/>
            <a:ln w="9360">
              <a:solidFill>
                <a:srgbClr val="000000"/>
              </a:solidFill>
              <a:miter lim="800000"/>
              <a:headEnd/>
              <a:tailEnd/>
            </a:ln>
          </p:spPr>
          <p:txBody>
            <a:bodyPr/>
            <a:lstStyle/>
            <a:p>
              <a:endParaRPr lang="en-US"/>
            </a:p>
          </p:txBody>
        </p:sp>
        <p:sp>
          <p:nvSpPr>
            <p:cNvPr id="31762" name="Line 15"/>
            <p:cNvSpPr>
              <a:spLocks noChangeShapeType="1"/>
            </p:cNvSpPr>
            <p:nvPr/>
          </p:nvSpPr>
          <p:spPr bwMode="auto">
            <a:xfrm>
              <a:off x="7010400" y="3579813"/>
              <a:ext cx="1219200" cy="1587"/>
            </a:xfrm>
            <a:prstGeom prst="line">
              <a:avLst/>
            </a:prstGeom>
            <a:noFill/>
            <a:ln w="9360">
              <a:solidFill>
                <a:srgbClr val="000000"/>
              </a:solidFill>
              <a:miter lim="800000"/>
              <a:headEnd/>
              <a:tailEnd/>
            </a:ln>
          </p:spPr>
          <p:txBody>
            <a:bodyPr/>
            <a:lstStyle/>
            <a:p>
              <a:endParaRPr lang="en-US"/>
            </a:p>
          </p:txBody>
        </p:sp>
        <p:sp>
          <p:nvSpPr>
            <p:cNvPr id="31763" name="Line 16"/>
            <p:cNvSpPr>
              <a:spLocks noChangeShapeType="1"/>
            </p:cNvSpPr>
            <p:nvPr/>
          </p:nvSpPr>
          <p:spPr bwMode="auto">
            <a:xfrm>
              <a:off x="7010400" y="3960813"/>
              <a:ext cx="1219200" cy="1587"/>
            </a:xfrm>
            <a:prstGeom prst="line">
              <a:avLst/>
            </a:prstGeom>
            <a:noFill/>
            <a:ln w="9360">
              <a:solidFill>
                <a:srgbClr val="000000"/>
              </a:solidFill>
              <a:miter lim="800000"/>
              <a:headEnd/>
              <a:tailEnd/>
            </a:ln>
          </p:spPr>
          <p:txBody>
            <a:bodyPr/>
            <a:lstStyle/>
            <a:p>
              <a:endParaRPr lang="en-US"/>
            </a:p>
          </p:txBody>
        </p:sp>
        <p:sp>
          <p:nvSpPr>
            <p:cNvPr id="31764" name="Line 17"/>
            <p:cNvSpPr>
              <a:spLocks noChangeShapeType="1"/>
            </p:cNvSpPr>
            <p:nvPr/>
          </p:nvSpPr>
          <p:spPr bwMode="auto">
            <a:xfrm>
              <a:off x="7010400" y="4418013"/>
              <a:ext cx="1219200" cy="1587"/>
            </a:xfrm>
            <a:prstGeom prst="line">
              <a:avLst/>
            </a:prstGeom>
            <a:noFill/>
            <a:ln w="9360">
              <a:solidFill>
                <a:srgbClr val="000000"/>
              </a:solidFill>
              <a:miter lim="800000"/>
              <a:headEnd/>
              <a:tailEnd/>
            </a:ln>
          </p:spPr>
          <p:txBody>
            <a:bodyPr/>
            <a:lstStyle/>
            <a:p>
              <a:endParaRPr lang="en-US"/>
            </a:p>
          </p:txBody>
        </p:sp>
        <p:sp>
          <p:nvSpPr>
            <p:cNvPr id="31765" name="Line 18"/>
            <p:cNvSpPr>
              <a:spLocks noChangeShapeType="1"/>
            </p:cNvSpPr>
            <p:nvPr/>
          </p:nvSpPr>
          <p:spPr bwMode="auto">
            <a:xfrm>
              <a:off x="7010400" y="4799013"/>
              <a:ext cx="1219200" cy="1587"/>
            </a:xfrm>
            <a:prstGeom prst="line">
              <a:avLst/>
            </a:prstGeom>
            <a:noFill/>
            <a:ln w="9360">
              <a:solidFill>
                <a:srgbClr val="000000"/>
              </a:solidFill>
              <a:miter lim="800000"/>
              <a:headEnd/>
              <a:tailEnd/>
            </a:ln>
          </p:spPr>
          <p:txBody>
            <a:bodyPr/>
            <a:lstStyle/>
            <a:p>
              <a:endParaRPr lang="en-US"/>
            </a:p>
          </p:txBody>
        </p:sp>
        <p:sp>
          <p:nvSpPr>
            <p:cNvPr id="31766" name="Line 19"/>
            <p:cNvSpPr>
              <a:spLocks noChangeShapeType="1"/>
            </p:cNvSpPr>
            <p:nvPr/>
          </p:nvSpPr>
          <p:spPr bwMode="auto">
            <a:xfrm>
              <a:off x="7010400" y="5180013"/>
              <a:ext cx="1219200" cy="1587"/>
            </a:xfrm>
            <a:prstGeom prst="line">
              <a:avLst/>
            </a:prstGeom>
            <a:noFill/>
            <a:ln w="9360">
              <a:solidFill>
                <a:srgbClr val="000000"/>
              </a:solidFill>
              <a:miter lim="800000"/>
              <a:headEnd/>
              <a:tailEnd/>
            </a:ln>
          </p:spPr>
          <p:txBody>
            <a:bodyPr/>
            <a:lstStyle/>
            <a:p>
              <a:endParaRPr lang="en-US"/>
            </a:p>
          </p:txBody>
        </p:sp>
        <p:sp>
          <p:nvSpPr>
            <p:cNvPr id="31767" name="Line 20"/>
            <p:cNvSpPr>
              <a:spLocks noChangeShapeType="1"/>
            </p:cNvSpPr>
            <p:nvPr/>
          </p:nvSpPr>
          <p:spPr bwMode="auto">
            <a:xfrm>
              <a:off x="6096000" y="4799013"/>
              <a:ext cx="838200" cy="1587"/>
            </a:xfrm>
            <a:prstGeom prst="line">
              <a:avLst/>
            </a:prstGeom>
            <a:noFill/>
            <a:ln w="38160" cap="rnd">
              <a:solidFill>
                <a:srgbClr val="000000"/>
              </a:solidFill>
              <a:miter lim="800000"/>
              <a:headEnd/>
              <a:tailEnd/>
            </a:ln>
          </p:spPr>
          <p:txBody>
            <a:bodyPr/>
            <a:lstStyle/>
            <a:p>
              <a:endParaRPr lang="en-US"/>
            </a:p>
          </p:txBody>
        </p:sp>
        <p:sp>
          <p:nvSpPr>
            <p:cNvPr id="31768" name="Line 21"/>
            <p:cNvSpPr>
              <a:spLocks noChangeShapeType="1"/>
            </p:cNvSpPr>
            <p:nvPr/>
          </p:nvSpPr>
          <p:spPr bwMode="auto">
            <a:xfrm>
              <a:off x="6248400" y="6018213"/>
              <a:ext cx="457200" cy="1587"/>
            </a:xfrm>
            <a:prstGeom prst="line">
              <a:avLst/>
            </a:prstGeom>
            <a:noFill/>
            <a:ln w="38160" cap="rnd">
              <a:solidFill>
                <a:srgbClr val="000000"/>
              </a:solidFill>
              <a:miter lim="800000"/>
              <a:headEnd/>
              <a:tailEnd/>
            </a:ln>
          </p:spPr>
          <p:txBody>
            <a:bodyPr/>
            <a:lstStyle/>
            <a:p>
              <a:endParaRPr lang="en-US"/>
            </a:p>
          </p:txBody>
        </p:sp>
        <p:sp>
          <p:nvSpPr>
            <p:cNvPr id="31769" name="CustomShape 22"/>
            <p:cNvSpPr>
              <a:spLocks noChangeArrowheads="1"/>
            </p:cNvSpPr>
            <p:nvPr/>
          </p:nvSpPr>
          <p:spPr bwMode="auto">
            <a:xfrm>
              <a:off x="6173788" y="5027613"/>
              <a:ext cx="701675" cy="642937"/>
            </a:xfrm>
            <a:prstGeom prst="rect">
              <a:avLst/>
            </a:prstGeom>
            <a:noFill/>
            <a:ln w="9525">
              <a:noFill/>
              <a:miter lim="800000"/>
              <a:headEnd/>
              <a:tailEnd/>
            </a:ln>
          </p:spPr>
          <p:txBody>
            <a:bodyPr wrap="none" lIns="90000" tIns="46800" rIns="90000" bIns="46800"/>
            <a:lstStyle/>
            <a:p>
              <a:pPr algn="ctr" eaLnBrk="0" hangingPunct="0"/>
              <a:r>
                <a:rPr lang="en-US" sz="1800">
                  <a:solidFill>
                    <a:srgbClr val="000000"/>
                  </a:solidFill>
                </a:rPr>
                <a:t>IEEE</a:t>
              </a:r>
              <a:endParaRPr lang="en-US" sz="1800"/>
            </a:p>
            <a:p>
              <a:pPr algn="ctr" eaLnBrk="0" hangingPunct="0"/>
              <a:r>
                <a:rPr lang="en-US" sz="1800">
                  <a:solidFill>
                    <a:srgbClr val="000000"/>
                  </a:solidFill>
                </a:rPr>
                <a:t>802</a:t>
              </a:r>
              <a:endParaRPr lang="en-US" sz="1800"/>
            </a:p>
          </p:txBody>
        </p:sp>
      </p:gr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4" name="Footer Placeholder 3"/>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A Few of Those Dots</a:t>
            </a:r>
          </a:p>
        </p:txBody>
      </p:sp>
      <p:graphicFrame>
        <p:nvGraphicFramePr>
          <p:cNvPr id="5" name="Content Placeholder 4"/>
          <p:cNvGraphicFramePr>
            <a:graphicFrameLocks noGrp="1"/>
          </p:cNvGraphicFramePr>
          <p:nvPr>
            <p:ph idx="4294967295"/>
          </p:nvPr>
        </p:nvGraphicFramePr>
        <p:xfrm>
          <a:off x="685800" y="1981200"/>
          <a:ext cx="7772400" cy="3571875"/>
        </p:xfrm>
        <a:graphic>
          <a:graphicData uri="http://schemas.openxmlformats.org/drawingml/2006/table">
            <a:tbl>
              <a:tblPr firstRow="1" bandRow="1">
                <a:tableStyleId>{5C22544A-7EE6-4342-B048-85BDC9FD1C3A}</a:tableStyleId>
              </a:tblPr>
              <a:tblGrid>
                <a:gridCol w="2514600"/>
                <a:gridCol w="5257800"/>
              </a:tblGrid>
              <a:tr h="370840">
                <a:tc>
                  <a:txBody>
                    <a:bodyPr/>
                    <a:lstStyle/>
                    <a:p>
                      <a:pPr>
                        <a:defRPr/>
                      </a:pPr>
                      <a:r>
                        <a:rPr lang="en-US" b="1" dirty="0" smtClean="0">
                          <a:solidFill>
                            <a:schemeClr val="tx1"/>
                          </a:solidFill>
                        </a:rPr>
                        <a:t>Working Group</a:t>
                      </a:r>
                      <a:endParaRPr lang="en-US" b="1" dirty="0">
                        <a:solidFill>
                          <a:schemeClr val="tx1"/>
                        </a:solidFill>
                      </a:endParaRPr>
                    </a:p>
                  </a:txBody>
                  <a:tcPr/>
                </a:tc>
                <a:tc>
                  <a:txBody>
                    <a:bodyPr/>
                    <a:lstStyle/>
                    <a:p>
                      <a:r>
                        <a:rPr lang="en-US" b="1" baseline="0" dirty="0" smtClean="0">
                          <a:solidFill>
                            <a:schemeClr val="tx1"/>
                          </a:solidFill>
                        </a:rPr>
                        <a:t>Used For</a:t>
                      </a:r>
                      <a:endParaRPr lang="en-US" b="1" dirty="0">
                        <a:solidFill>
                          <a:schemeClr val="tx1"/>
                        </a:solidFill>
                      </a:endParaRPr>
                    </a:p>
                  </a:txBody>
                  <a:tcPr/>
                </a:tc>
              </a:tr>
              <a:tr h="370840">
                <a:tc>
                  <a:txBody>
                    <a:bodyPr/>
                    <a:lstStyle/>
                    <a:p>
                      <a:pPr>
                        <a:defRPr/>
                      </a:pPr>
                      <a:r>
                        <a:rPr lang="en-US" b="0" dirty="0" smtClean="0">
                          <a:solidFill>
                            <a:schemeClr val="tx1"/>
                          </a:solidFill>
                        </a:rPr>
                        <a:t>IEEE 802.3    </a:t>
                      </a:r>
                      <a:endParaRPr lang="en-US"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Ethernet (billions</a:t>
                      </a:r>
                      <a:r>
                        <a:rPr lang="en-US" b="0" baseline="0" dirty="0" smtClean="0">
                          <a:solidFill>
                            <a:schemeClr val="tx1"/>
                          </a:solidFill>
                        </a:rPr>
                        <a:t> of units deployed)</a:t>
                      </a:r>
                      <a:endParaRPr lang="en-US" b="0" dirty="0" smtClean="0">
                        <a:solidFill>
                          <a:schemeClr val="tx1"/>
                        </a:solidFill>
                      </a:endParaRPr>
                    </a:p>
                    <a:p>
                      <a:endParaRPr lang="en-US" b="0" dirty="0">
                        <a:solidFill>
                          <a:schemeClr val="tx1"/>
                        </a:solidFill>
                      </a:endParaRPr>
                    </a:p>
                  </a:txBody>
                  <a:tcPr/>
                </a:tc>
              </a:tr>
              <a:tr h="370840">
                <a:tc>
                  <a:txBody>
                    <a:bodyPr/>
                    <a:lstStyle/>
                    <a:p>
                      <a:r>
                        <a:rPr lang="en-US" b="0" dirty="0" smtClean="0">
                          <a:solidFill>
                            <a:schemeClr val="tx1"/>
                          </a:solidFill>
                        </a:rPr>
                        <a:t>IEEE 802.11 a/b/g/n…</a:t>
                      </a:r>
                      <a:endParaRPr lang="en-US"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Wireless Ethernet (Wi-Fi) (billions of units deployed)</a:t>
                      </a:r>
                    </a:p>
                  </a:txBody>
                  <a:tcPr/>
                </a:tc>
              </a:tr>
              <a:tr h="370840">
                <a:tc>
                  <a:txBody>
                    <a:bodyPr/>
                    <a:lstStyle/>
                    <a:p>
                      <a:r>
                        <a:rPr lang="en-US" b="0" dirty="0" smtClean="0">
                          <a:solidFill>
                            <a:schemeClr val="tx1"/>
                          </a:solidFill>
                        </a:rPr>
                        <a:t>IEEE 802.15</a:t>
                      </a:r>
                      <a:endParaRPr lang="en-US"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Wireless PAN (</a:t>
                      </a:r>
                      <a:r>
                        <a:rPr lang="en-US" b="0" dirty="0" err="1" smtClean="0">
                          <a:solidFill>
                            <a:schemeClr val="tx1"/>
                          </a:solidFill>
                        </a:rPr>
                        <a:t>ZigBee</a:t>
                      </a:r>
                      <a:r>
                        <a:rPr lang="en-US" b="0" dirty="0" smtClean="0">
                          <a:solidFill>
                            <a:schemeClr val="tx1"/>
                          </a:solidFill>
                        </a:rPr>
                        <a:t>, Smart Grid) (hundreds of millions of units deployed)</a:t>
                      </a:r>
                    </a:p>
                  </a:txBody>
                  <a:tcPr/>
                </a:tc>
              </a:tr>
              <a:tr h="370840">
                <a:tc>
                  <a:txBody>
                    <a:bodyPr/>
                    <a:lstStyle/>
                    <a:p>
                      <a:r>
                        <a:rPr lang="en-US" b="0" dirty="0" smtClean="0">
                          <a:solidFill>
                            <a:schemeClr val="tx1"/>
                          </a:solidFill>
                        </a:rPr>
                        <a:t>IEEE 802.16</a:t>
                      </a:r>
                      <a:endParaRPr lang="en-US"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Broadband Wireless Access (</a:t>
                      </a:r>
                      <a:r>
                        <a:rPr lang="en-US" b="0" dirty="0" err="1" smtClean="0">
                          <a:solidFill>
                            <a:schemeClr val="tx1"/>
                          </a:solidFill>
                        </a:rPr>
                        <a:t>WiMAX</a:t>
                      </a:r>
                      <a:r>
                        <a:rPr lang="en-US" b="0" dirty="0" smtClean="0">
                          <a:solidFill>
                            <a:schemeClr val="tx1"/>
                          </a:solidFill>
                        </a:rPr>
                        <a:t>) (tens of millions of units deployed)</a:t>
                      </a:r>
                    </a:p>
                  </a:txBody>
                  <a:tcPr/>
                </a:tc>
              </a:tr>
              <a:tr h="370840">
                <a:tc>
                  <a:txBody>
                    <a:bodyPr/>
                    <a:lstStyle/>
                    <a:p>
                      <a:r>
                        <a:rPr lang="en-US" b="0" dirty="0" smtClean="0">
                          <a:solidFill>
                            <a:schemeClr val="tx1"/>
                          </a:solidFill>
                        </a:rPr>
                        <a:t>IEEE 802.22</a:t>
                      </a:r>
                      <a:endParaRPr lang="en-US" b="0" dirty="0">
                        <a:solidFill>
                          <a:schemeClr val="tx1"/>
                        </a:solidFill>
                      </a:endParaRPr>
                    </a:p>
                  </a:txBody>
                  <a:tcPr/>
                </a:tc>
                <a:tc>
                  <a:txBody>
                    <a:bodyPr/>
                    <a:lstStyle/>
                    <a:p>
                      <a:pPr>
                        <a:defRPr/>
                      </a:pPr>
                      <a:r>
                        <a:rPr lang="en-US" b="0" dirty="0" smtClean="0">
                          <a:solidFill>
                            <a:schemeClr val="tx1"/>
                          </a:solidFill>
                        </a:rPr>
                        <a:t>Wireless Regional Area Network (TV White Spaces) (just starting,</a:t>
                      </a:r>
                      <a:r>
                        <a:rPr lang="en-US" b="0" baseline="0" dirty="0" smtClean="0">
                          <a:solidFill>
                            <a:schemeClr val="tx1"/>
                          </a:solidFill>
                        </a:rPr>
                        <a:t> but promises to be large)</a:t>
                      </a:r>
                      <a:endParaRPr lang="en-US" b="0" dirty="0" smtClean="0">
                        <a:solidFill>
                          <a:schemeClr val="tx1"/>
                        </a:solidFill>
                      </a:endParaRPr>
                    </a:p>
                  </a:txBody>
                  <a:tcPr/>
                </a:tc>
              </a:tr>
            </a:tbl>
          </a:graphicData>
        </a:graphic>
      </p:graphicFrame>
      <p:sp>
        <p:nvSpPr>
          <p:cNvPr id="2" name="Date Placeholder 1"/>
          <p:cNvSpPr txBox="1">
            <a:spLocks noGrp="1"/>
          </p:cNvSpPr>
          <p:nvPr/>
        </p:nvSpPr>
        <p:spPr bwMode="auto">
          <a:xfrm>
            <a:off x="685800" y="377825"/>
            <a:ext cx="1600200" cy="215900"/>
          </a:xfrm>
          <a:prstGeom prst="rect">
            <a:avLst/>
          </a:prstGeom>
          <a:noFill/>
          <a:ln>
            <a:miter lim="800000"/>
            <a:headEnd/>
            <a:tailEnd/>
          </a:ln>
        </p:spPr>
        <p:txBody>
          <a:bodyPr lIns="0" tIns="0" rIns="0" bIns="0" anchor="b">
            <a:spAutoFit/>
          </a:bodyPr>
          <a:lstStyle/>
          <a:p>
            <a:pPr eaLnBrk="0" hangingPunct="0">
              <a:defRPr/>
            </a:pPr>
            <a:r>
              <a:rPr lang="en-US" sz="1400" b="1">
                <a:cs typeface="+mn-cs"/>
              </a:rPr>
              <a:t>March 2012</a:t>
            </a:r>
            <a:endParaRPr lang="en-US" sz="1400" b="1" dirty="0">
              <a:cs typeface="+mn-cs"/>
            </a:endParaRPr>
          </a:p>
        </p:txBody>
      </p:sp>
      <p:sp>
        <p:nvSpPr>
          <p:cNvPr id="4" name="Footer Placeholder 3"/>
          <p:cNvSpPr txBox="1">
            <a:spLocks noGrp="1"/>
          </p:cNvSpPr>
          <p:nvPr/>
        </p:nvSpPr>
        <p:spPr bwMode="auto">
          <a:xfrm>
            <a:off x="5486400" y="6475413"/>
            <a:ext cx="3124200" cy="184150"/>
          </a:xfrm>
          <a:prstGeom prst="rect">
            <a:avLst/>
          </a:prstGeom>
          <a:noFill/>
          <a:ln>
            <a:miter lim="800000"/>
            <a:headEnd/>
            <a:tailEnd/>
          </a:ln>
        </p:spPr>
        <p:txBody>
          <a:bodyPr lIns="0" tIns="0" rIns="0" bIns="0">
            <a:spAutoFit/>
          </a:bodyPr>
          <a:lstStyle/>
          <a:p>
            <a:pPr algn="r" eaLnBrk="0" hangingPunct="0">
              <a:defRPr/>
            </a:pPr>
            <a:r>
              <a:rPr lang="en-US">
                <a:cs typeface="+mn-cs"/>
              </a:rPr>
              <a:t>Jon Adams, Lilee Systems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IEEE 802.15.4</a:t>
            </a:r>
          </a:p>
        </p:txBody>
      </p:sp>
      <p:sp>
        <p:nvSpPr>
          <p:cNvPr id="3" name="Content Placeholder 2"/>
          <p:cNvSpPr>
            <a:spLocks noGrp="1"/>
          </p:cNvSpPr>
          <p:nvPr>
            <p:ph idx="1"/>
          </p:nvPr>
        </p:nvSpPr>
        <p:spPr/>
        <p:txBody>
          <a:bodyPr>
            <a:normAutofit/>
          </a:bodyPr>
          <a:lstStyle/>
          <a:p>
            <a:pPr eaLnBrk="1" hangingPunct="1">
              <a:lnSpc>
                <a:spcPct val="80000"/>
              </a:lnSpc>
            </a:pPr>
            <a:r>
              <a:rPr lang="en-US" sz="3000" smtClean="0"/>
              <a:t>802.15.4 (2003, 2006, 2009, 2011)</a:t>
            </a:r>
          </a:p>
          <a:p>
            <a:pPr lvl="1" eaLnBrk="1" hangingPunct="1">
              <a:lnSpc>
                <a:spcPct val="80000"/>
              </a:lnSpc>
            </a:pPr>
            <a:r>
              <a:rPr lang="en-US" sz="2600" smtClean="0"/>
              <a:t>Has become the most used standard for industrial, commercial control and sensing applications</a:t>
            </a:r>
          </a:p>
          <a:p>
            <a:pPr lvl="1" eaLnBrk="1" hangingPunct="1">
              <a:lnSpc>
                <a:spcPct val="80000"/>
              </a:lnSpc>
            </a:pPr>
            <a:r>
              <a:rPr lang="en-US" sz="2600" b="1" smtClean="0">
                <a:solidFill>
                  <a:srgbClr val="C00000"/>
                </a:solidFill>
              </a:rPr>
              <a:t>Accepted as ISO/IEC Standard 8802-15-4</a:t>
            </a:r>
          </a:p>
          <a:p>
            <a:pPr lvl="1" eaLnBrk="1" hangingPunct="1">
              <a:lnSpc>
                <a:spcPct val="80000"/>
              </a:lnSpc>
            </a:pPr>
            <a:r>
              <a:rPr lang="en-US" sz="2600" smtClean="0"/>
              <a:t>Used by the ZigBee Alliance, ISA-100, Wireless HART, IETF (6LoWPAN), others</a:t>
            </a:r>
          </a:p>
          <a:p>
            <a:pPr lvl="1" eaLnBrk="1" hangingPunct="1">
              <a:lnSpc>
                <a:spcPct val="80000"/>
              </a:lnSpc>
            </a:pPr>
            <a:r>
              <a:rPr lang="en-US" sz="2600" smtClean="0"/>
              <a:t>Released version IEEE 802.15.4 (2009), with (2011) coming soon</a:t>
            </a:r>
          </a:p>
        </p:txBody>
      </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4" name="Footer Placeholder 3"/>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t>Recent 15.4 Amendments</a:t>
            </a:r>
          </a:p>
        </p:txBody>
      </p:sp>
      <p:sp>
        <p:nvSpPr>
          <p:cNvPr id="3" name="Content Placeholder 2"/>
          <p:cNvSpPr>
            <a:spLocks noGrp="1"/>
          </p:cNvSpPr>
          <p:nvPr>
            <p:ph idx="1"/>
          </p:nvPr>
        </p:nvSpPr>
        <p:spPr/>
        <p:txBody>
          <a:bodyPr>
            <a:normAutofit fontScale="47500" lnSpcReduction="20000"/>
          </a:bodyPr>
          <a:lstStyle/>
          <a:p>
            <a:pPr eaLnBrk="1" hangingPunct="1">
              <a:defRPr/>
            </a:pPr>
            <a:r>
              <a:rPr lang="en-US" dirty="0"/>
              <a:t>802.15.5e MAC Enhancements</a:t>
            </a:r>
          </a:p>
          <a:p>
            <a:pPr lvl="1" eaLnBrk="1" hangingPunct="1">
              <a:defRPr/>
            </a:pPr>
            <a:r>
              <a:rPr lang="en-US" dirty="0"/>
              <a:t>Industrial process control, Smart grid, Factory automation</a:t>
            </a:r>
          </a:p>
          <a:p>
            <a:pPr lvl="1" eaLnBrk="1" hangingPunct="1">
              <a:defRPr/>
            </a:pPr>
            <a:r>
              <a:rPr lang="en-US" dirty="0"/>
              <a:t>Highly deterministic wireless systems with sophisticated </a:t>
            </a:r>
            <a:r>
              <a:rPr lang="en-US" dirty="0" err="1"/>
              <a:t>timeslotting</a:t>
            </a:r>
            <a:r>
              <a:rPr lang="en-US" dirty="0"/>
              <a:t> methods</a:t>
            </a:r>
          </a:p>
          <a:p>
            <a:pPr eaLnBrk="1" hangingPunct="1">
              <a:defRPr/>
            </a:pPr>
            <a:r>
              <a:rPr lang="en-US" dirty="0"/>
              <a:t>802.15.4g Smart Utility Network</a:t>
            </a:r>
          </a:p>
          <a:p>
            <a:pPr lvl="1" eaLnBrk="1" hangingPunct="1">
              <a:defRPr/>
            </a:pPr>
            <a:r>
              <a:rPr lang="en-US" dirty="0"/>
              <a:t>Wireless connectivity for secure, large-scale, wide-area utility networks</a:t>
            </a:r>
          </a:p>
          <a:p>
            <a:pPr lvl="1" eaLnBrk="1" hangingPunct="1">
              <a:defRPr/>
            </a:pPr>
            <a:r>
              <a:rPr lang="en-US" dirty="0"/>
              <a:t>Licensed and license-free bands, flexibility in channel widths, bandwidths, data rates</a:t>
            </a:r>
          </a:p>
          <a:p>
            <a:pPr lvl="1" eaLnBrk="1" hangingPunct="1">
              <a:defRPr/>
            </a:pPr>
            <a:r>
              <a:rPr lang="en-US" dirty="0"/>
              <a:t>Ranges of tens of km</a:t>
            </a:r>
          </a:p>
          <a:p>
            <a:pPr eaLnBrk="1" hangingPunct="1">
              <a:defRPr/>
            </a:pPr>
            <a:r>
              <a:rPr lang="en-US" dirty="0"/>
              <a:t>802.15.4k Low-Energy Critical Infrastructure Monitoring</a:t>
            </a:r>
          </a:p>
          <a:p>
            <a:pPr lvl="1" eaLnBrk="1" hangingPunct="1">
              <a:defRPr/>
            </a:pPr>
            <a:r>
              <a:rPr lang="en-US" dirty="0"/>
              <a:t>Point to multi-thousands of point for critical infrastructure monitoring (bridges, buildings, canals, etc.)</a:t>
            </a:r>
          </a:p>
          <a:p>
            <a:pPr lvl="1" eaLnBrk="1" hangingPunct="1">
              <a:defRPr/>
            </a:pPr>
            <a:r>
              <a:rPr lang="en-US" dirty="0"/>
              <a:t>Large number </a:t>
            </a:r>
            <a:r>
              <a:rPr lang="en-US" dirty="0" smtClean="0"/>
              <a:t>of widely dispersed end points </a:t>
            </a:r>
            <a:r>
              <a:rPr lang="en-US" dirty="0"/>
              <a:t>with challenging propagation environments</a:t>
            </a:r>
          </a:p>
          <a:p>
            <a:pPr lvl="1" eaLnBrk="1" hangingPunct="1">
              <a:defRPr/>
            </a:pPr>
            <a:r>
              <a:rPr lang="en-US" dirty="0"/>
              <a:t>Low energy operation for energy harvesting, minimizes network traffic and device wake durations</a:t>
            </a:r>
          </a:p>
          <a:p>
            <a:pPr eaLnBrk="1" hangingPunct="1">
              <a:defRPr/>
            </a:pPr>
            <a:r>
              <a:rPr lang="en-US" dirty="0"/>
              <a:t>802.15.4m TV White Space Devices</a:t>
            </a:r>
          </a:p>
          <a:p>
            <a:pPr lvl="1" eaLnBrk="1" hangingPunct="1">
              <a:defRPr/>
            </a:pPr>
            <a:r>
              <a:rPr lang="en-US" dirty="0"/>
              <a:t>Chartered to specify new PHY to add functionality meeting TV white space regulatory requirements </a:t>
            </a:r>
          </a:p>
          <a:p>
            <a:pPr lvl="1" eaLnBrk="1" hangingPunct="1">
              <a:defRPr/>
            </a:pPr>
            <a:r>
              <a:rPr lang="en-US" dirty="0"/>
              <a:t>Supports typical data rates from 40 to 2000 kb/s</a:t>
            </a:r>
          </a:p>
          <a:p>
            <a:pPr lvl="1" eaLnBrk="1" hangingPunct="1">
              <a:defRPr/>
            </a:pPr>
            <a:r>
              <a:rPr lang="en-US" dirty="0"/>
              <a:t>Designed for optimal and power efficient device command and control applications</a:t>
            </a:r>
          </a:p>
        </p:txBody>
      </p:sp>
      <p:sp>
        <p:nvSpPr>
          <p:cNvPr id="4" name="Date Placeholder 3"/>
          <p:cNvSpPr>
            <a:spLocks noGrp="1"/>
          </p:cNvSpPr>
          <p:nvPr>
            <p:ph type="dt" sz="quarter" idx="10"/>
          </p:nvPr>
        </p:nvSpPr>
        <p:spPr/>
        <p:txBody>
          <a:bodyPr/>
          <a:lstStyle/>
          <a:p>
            <a:pPr>
              <a:defRPr/>
            </a:pPr>
            <a:r>
              <a:rPr lang="en-US"/>
              <a:t>January 2012</a:t>
            </a:r>
            <a:endParaRPr lang="en-US" dirty="0"/>
          </a:p>
        </p:txBody>
      </p:sp>
      <p:sp>
        <p:nvSpPr>
          <p:cNvPr id="5" name="Footer Placeholder 4"/>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mtClean="0"/>
              <a:t>IEEE 802.15.4 Basic Architecture</a:t>
            </a:r>
          </a:p>
        </p:txBody>
      </p:sp>
      <p:sp>
        <p:nvSpPr>
          <p:cNvPr id="3" name="Content Placeholder 2"/>
          <p:cNvSpPr>
            <a:spLocks noGrp="1"/>
          </p:cNvSpPr>
          <p:nvPr>
            <p:ph sz="half" idx="1"/>
          </p:nvPr>
        </p:nvSpPr>
        <p:spPr>
          <a:xfrm>
            <a:off x="685800" y="1981200"/>
            <a:ext cx="4343400" cy="4114800"/>
          </a:xfrm>
        </p:spPr>
        <p:txBody>
          <a:bodyPr>
            <a:normAutofit fontScale="55000" lnSpcReduction="20000"/>
          </a:bodyPr>
          <a:lstStyle/>
          <a:p>
            <a:pPr eaLnBrk="1" hangingPunct="1">
              <a:defRPr/>
            </a:pPr>
            <a:r>
              <a:rPr lang="en-US" dirty="0" smtClean="0"/>
              <a:t>Unique </a:t>
            </a:r>
            <a:r>
              <a:rPr lang="en-US" dirty="0"/>
              <a:t>64-bit extended </a:t>
            </a:r>
            <a:r>
              <a:rPr lang="en-US" dirty="0" smtClean="0"/>
              <a:t>IEEE address </a:t>
            </a:r>
            <a:r>
              <a:rPr lang="en-US" dirty="0"/>
              <a:t>or allocated 16-bit short </a:t>
            </a:r>
            <a:r>
              <a:rPr lang="en-US" dirty="0" smtClean="0"/>
              <a:t>address</a:t>
            </a:r>
            <a:endParaRPr lang="en-US" dirty="0"/>
          </a:p>
          <a:p>
            <a:pPr eaLnBrk="1" hangingPunct="1">
              <a:defRPr/>
            </a:pPr>
            <a:r>
              <a:rPr lang="en-US" dirty="0" smtClean="0"/>
              <a:t>Deterministic time slotting</a:t>
            </a:r>
          </a:p>
          <a:p>
            <a:pPr eaLnBrk="1" hangingPunct="1">
              <a:defRPr/>
            </a:pPr>
            <a:r>
              <a:rPr lang="en-US" dirty="0" smtClean="0"/>
              <a:t>Ability for network beacons</a:t>
            </a:r>
            <a:endParaRPr lang="en-US" dirty="0"/>
          </a:p>
          <a:p>
            <a:pPr eaLnBrk="1" hangingPunct="1">
              <a:defRPr/>
            </a:pPr>
            <a:r>
              <a:rPr lang="en-US" dirty="0" smtClean="0"/>
              <a:t>Carrier </a:t>
            </a:r>
            <a:r>
              <a:rPr lang="en-US" dirty="0"/>
              <a:t>sense multiple access with collision avoidance (CSMA-CA</a:t>
            </a:r>
            <a:r>
              <a:rPr lang="en-US" dirty="0" smtClean="0"/>
              <a:t>)</a:t>
            </a:r>
            <a:endParaRPr lang="en-US" dirty="0"/>
          </a:p>
          <a:p>
            <a:pPr eaLnBrk="1" hangingPunct="1">
              <a:defRPr/>
            </a:pPr>
            <a:r>
              <a:rPr lang="en-US" dirty="0" smtClean="0"/>
              <a:t>Fully </a:t>
            </a:r>
            <a:r>
              <a:rPr lang="en-US" dirty="0"/>
              <a:t>acknowledged protocol for transfer reliability</a:t>
            </a:r>
          </a:p>
          <a:p>
            <a:pPr eaLnBrk="1" hangingPunct="1">
              <a:defRPr/>
            </a:pPr>
            <a:r>
              <a:rPr lang="en-US" dirty="0" smtClean="0"/>
              <a:t>Channel energy detection</a:t>
            </a:r>
            <a:endParaRPr lang="en-US" dirty="0"/>
          </a:p>
          <a:p>
            <a:pPr eaLnBrk="1" hangingPunct="1">
              <a:defRPr/>
            </a:pPr>
            <a:r>
              <a:rPr lang="en-US" dirty="0" smtClean="0"/>
              <a:t>Link </a:t>
            </a:r>
            <a:r>
              <a:rPr lang="en-US" dirty="0"/>
              <a:t>quality </a:t>
            </a:r>
            <a:r>
              <a:rPr lang="en-US" dirty="0" smtClean="0"/>
              <a:t>indication</a:t>
            </a:r>
          </a:p>
          <a:p>
            <a:pPr eaLnBrk="1" hangingPunct="1">
              <a:defRPr/>
            </a:pPr>
            <a:r>
              <a:rPr lang="en-US" dirty="0" smtClean="0"/>
              <a:t>Selection of bandwidths, data rates, modulation methods, coding, error correction or detection</a:t>
            </a:r>
          </a:p>
          <a:p>
            <a:pPr eaLnBrk="1" hangingPunct="1">
              <a:defRPr/>
            </a:pPr>
            <a:r>
              <a:rPr lang="en-US" dirty="0" smtClean="0"/>
              <a:t>Tools for network formation and management</a:t>
            </a:r>
          </a:p>
          <a:p>
            <a:pPr eaLnBrk="1" hangingPunct="1">
              <a:defRPr/>
            </a:pPr>
            <a:r>
              <a:rPr lang="en-US" dirty="0" smtClean="0"/>
              <a:t>Node and service discovery</a:t>
            </a:r>
          </a:p>
          <a:p>
            <a:pPr eaLnBrk="1" hangingPunct="1">
              <a:defRPr/>
            </a:pPr>
            <a:r>
              <a:rPr lang="en-US" dirty="0" smtClean="0"/>
              <a:t>Fast handoff, accommodates rapidly changing network membership</a:t>
            </a:r>
          </a:p>
          <a:p>
            <a:pPr eaLnBrk="1" hangingPunct="1">
              <a:defRPr/>
            </a:pPr>
            <a:r>
              <a:rPr lang="en-US" dirty="0" smtClean="0"/>
              <a:t>Ability for precision ranging and location</a:t>
            </a:r>
          </a:p>
        </p:txBody>
      </p:sp>
      <p:pic>
        <p:nvPicPr>
          <p:cNvPr id="35843" name="Picture 3"/>
          <p:cNvPicPr>
            <a:picLocks noGrp="1" noChangeAspect="1" noChangeArrowheads="1"/>
          </p:cNvPicPr>
          <p:nvPr>
            <p:ph sz="half" idx="2"/>
          </p:nvPr>
        </p:nvPicPr>
        <p:blipFill>
          <a:blip r:embed="rId2"/>
          <a:srcRect/>
          <a:stretch>
            <a:fillRect/>
          </a:stretch>
        </p:blipFill>
        <p:spPr>
          <a:xfrm>
            <a:off x="5932488" y="1905000"/>
            <a:ext cx="1687512" cy="1751013"/>
          </a:xfrm>
        </p:spPr>
      </p:pic>
      <p:pic>
        <p:nvPicPr>
          <p:cNvPr id="35844" name="Picture 4"/>
          <p:cNvPicPr>
            <a:picLocks noChangeAspect="1" noChangeArrowheads="1"/>
          </p:cNvPicPr>
          <p:nvPr/>
        </p:nvPicPr>
        <p:blipFill>
          <a:blip r:embed="rId3"/>
          <a:srcRect/>
          <a:stretch>
            <a:fillRect/>
          </a:stretch>
        </p:blipFill>
        <p:spPr bwMode="auto">
          <a:xfrm>
            <a:off x="5638800" y="3886200"/>
            <a:ext cx="2206625" cy="1211263"/>
          </a:xfrm>
          <a:prstGeom prst="rect">
            <a:avLst/>
          </a:prstGeom>
          <a:noFill/>
          <a:ln w="9525">
            <a:noFill/>
            <a:miter lim="800000"/>
            <a:headEnd/>
            <a:tailEnd/>
          </a:ln>
        </p:spPr>
      </p:pic>
      <p:pic>
        <p:nvPicPr>
          <p:cNvPr id="35845" name="Picture 2"/>
          <p:cNvPicPr>
            <a:picLocks noChangeAspect="1" noChangeArrowheads="1"/>
          </p:cNvPicPr>
          <p:nvPr/>
        </p:nvPicPr>
        <p:blipFill>
          <a:blip r:embed="rId4"/>
          <a:srcRect/>
          <a:stretch>
            <a:fillRect/>
          </a:stretch>
        </p:blipFill>
        <p:spPr bwMode="auto">
          <a:xfrm>
            <a:off x="4876800" y="5337175"/>
            <a:ext cx="3810000" cy="987425"/>
          </a:xfrm>
          <a:prstGeom prst="rect">
            <a:avLst/>
          </a:prstGeom>
          <a:noFill/>
          <a:ln w="9525">
            <a:noFill/>
            <a:miter lim="800000"/>
            <a:headEnd/>
            <a:tailEnd/>
          </a:ln>
        </p:spPr>
      </p:pic>
      <p:sp>
        <p:nvSpPr>
          <p:cNvPr id="35846" name="TextBox 8"/>
          <p:cNvSpPr txBox="1">
            <a:spLocks noChangeArrowheads="1"/>
          </p:cNvSpPr>
          <p:nvPr/>
        </p:nvSpPr>
        <p:spPr bwMode="auto">
          <a:xfrm>
            <a:off x="7921625" y="2362200"/>
            <a:ext cx="841375" cy="461963"/>
          </a:xfrm>
          <a:prstGeom prst="rect">
            <a:avLst/>
          </a:prstGeom>
          <a:solidFill>
            <a:srgbClr val="FFC000"/>
          </a:solidFill>
          <a:ln w="9525">
            <a:noFill/>
            <a:miter lim="800000"/>
            <a:headEnd/>
            <a:tailEnd/>
          </a:ln>
        </p:spPr>
        <p:txBody>
          <a:bodyPr>
            <a:spAutoFit/>
          </a:bodyPr>
          <a:lstStyle/>
          <a:p>
            <a:pPr algn="ctr"/>
            <a:r>
              <a:rPr lang="en-US"/>
              <a:t>Layered Structure</a:t>
            </a:r>
          </a:p>
        </p:txBody>
      </p:sp>
      <p:sp>
        <p:nvSpPr>
          <p:cNvPr id="35847" name="TextBox 12"/>
          <p:cNvSpPr txBox="1">
            <a:spLocks noChangeArrowheads="1"/>
          </p:cNvSpPr>
          <p:nvPr/>
        </p:nvSpPr>
        <p:spPr bwMode="auto">
          <a:xfrm>
            <a:off x="7921625" y="4186238"/>
            <a:ext cx="841375" cy="461962"/>
          </a:xfrm>
          <a:prstGeom prst="rect">
            <a:avLst/>
          </a:prstGeom>
          <a:solidFill>
            <a:srgbClr val="FFC000"/>
          </a:solidFill>
          <a:ln w="9525">
            <a:noFill/>
            <a:miter lim="800000"/>
            <a:headEnd/>
            <a:tailEnd/>
          </a:ln>
        </p:spPr>
        <p:txBody>
          <a:bodyPr>
            <a:spAutoFit/>
          </a:bodyPr>
          <a:lstStyle/>
          <a:p>
            <a:pPr algn="ctr"/>
            <a:r>
              <a:rPr lang="en-US"/>
              <a:t>Service Primitives</a:t>
            </a:r>
          </a:p>
        </p:txBody>
      </p:sp>
      <p:sp>
        <p:nvSpPr>
          <p:cNvPr id="35848" name="TextBox 13"/>
          <p:cNvSpPr txBox="1">
            <a:spLocks noChangeArrowheads="1"/>
          </p:cNvSpPr>
          <p:nvPr/>
        </p:nvSpPr>
        <p:spPr bwMode="auto">
          <a:xfrm>
            <a:off x="4843463" y="5407025"/>
            <a:ext cx="839787" cy="461963"/>
          </a:xfrm>
          <a:prstGeom prst="rect">
            <a:avLst/>
          </a:prstGeom>
          <a:solidFill>
            <a:srgbClr val="FFC000"/>
          </a:solidFill>
          <a:ln w="9525">
            <a:noFill/>
            <a:miter lim="800000"/>
            <a:headEnd/>
            <a:tailEnd/>
          </a:ln>
        </p:spPr>
        <p:txBody>
          <a:bodyPr>
            <a:spAutoFit/>
          </a:bodyPr>
          <a:lstStyle/>
          <a:p>
            <a:pPr algn="ctr"/>
            <a:r>
              <a:rPr lang="en-US"/>
              <a:t>Frame Structure</a:t>
            </a:r>
          </a:p>
        </p:txBody>
      </p:sp>
      <p:sp>
        <p:nvSpPr>
          <p:cNvPr id="12" name="Date Placeholder 11"/>
          <p:cNvSpPr>
            <a:spLocks noGrp="1"/>
          </p:cNvSpPr>
          <p:nvPr>
            <p:ph type="dt" sz="quarter" idx="10"/>
          </p:nvPr>
        </p:nvSpPr>
        <p:spPr/>
        <p:txBody>
          <a:bodyPr/>
          <a:lstStyle/>
          <a:p>
            <a:pPr>
              <a:defRPr/>
            </a:pPr>
            <a:r>
              <a:rPr lang="en-US"/>
              <a:t>January 2012</a:t>
            </a:r>
          </a:p>
        </p:txBody>
      </p:sp>
      <p:sp>
        <p:nvSpPr>
          <p:cNvPr id="15" name="Footer Placeholder 14"/>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6"/>
          <p:cNvSpPr>
            <a:spLocks noGrp="1"/>
          </p:cNvSpPr>
          <p:nvPr>
            <p:ph type="title"/>
          </p:nvPr>
        </p:nvSpPr>
        <p:spPr/>
        <p:txBody>
          <a:bodyPr/>
          <a:lstStyle/>
          <a:p>
            <a:pPr eaLnBrk="1" hangingPunct="1"/>
            <a:r>
              <a:rPr lang="en-US" sz="3200" smtClean="0"/>
              <a:t>Included Deterministic Frame Structures</a:t>
            </a:r>
          </a:p>
        </p:txBody>
      </p:sp>
      <p:pic>
        <p:nvPicPr>
          <p:cNvPr id="36866" name="Picture 5"/>
          <p:cNvPicPr>
            <a:picLocks noChangeAspect="1" noChangeArrowheads="1"/>
          </p:cNvPicPr>
          <p:nvPr/>
        </p:nvPicPr>
        <p:blipFill>
          <a:blip r:embed="rId2"/>
          <a:srcRect/>
          <a:stretch>
            <a:fillRect/>
          </a:stretch>
        </p:blipFill>
        <p:spPr bwMode="auto">
          <a:xfrm>
            <a:off x="2362200" y="1828800"/>
            <a:ext cx="4495800" cy="1397000"/>
          </a:xfrm>
          <a:prstGeom prst="rect">
            <a:avLst/>
          </a:prstGeom>
          <a:noFill/>
          <a:ln w="9525">
            <a:noFill/>
            <a:miter lim="800000"/>
            <a:headEnd/>
            <a:tailEnd/>
          </a:ln>
        </p:spPr>
      </p:pic>
      <p:pic>
        <p:nvPicPr>
          <p:cNvPr id="36867" name="Picture 6"/>
          <p:cNvPicPr>
            <a:picLocks noChangeAspect="1" noChangeArrowheads="1"/>
          </p:cNvPicPr>
          <p:nvPr/>
        </p:nvPicPr>
        <p:blipFill>
          <a:blip r:embed="rId3"/>
          <a:srcRect/>
          <a:stretch>
            <a:fillRect/>
          </a:stretch>
        </p:blipFill>
        <p:spPr bwMode="auto">
          <a:xfrm>
            <a:off x="685800" y="3352800"/>
            <a:ext cx="7696200" cy="1420813"/>
          </a:xfrm>
          <a:prstGeom prst="rect">
            <a:avLst/>
          </a:prstGeom>
          <a:noFill/>
          <a:ln w="9525">
            <a:noFill/>
            <a:miter lim="800000"/>
            <a:headEnd/>
            <a:tailEnd/>
          </a:ln>
        </p:spPr>
      </p:pic>
      <p:pic>
        <p:nvPicPr>
          <p:cNvPr id="36868" name="Picture 7"/>
          <p:cNvPicPr>
            <a:picLocks noChangeAspect="1" noChangeArrowheads="1"/>
          </p:cNvPicPr>
          <p:nvPr/>
        </p:nvPicPr>
        <p:blipFill>
          <a:blip r:embed="rId4"/>
          <a:srcRect/>
          <a:stretch>
            <a:fillRect/>
          </a:stretch>
        </p:blipFill>
        <p:spPr bwMode="auto">
          <a:xfrm>
            <a:off x="1752600" y="4994275"/>
            <a:ext cx="5402263" cy="1462088"/>
          </a:xfrm>
          <a:prstGeom prst="rect">
            <a:avLst/>
          </a:prstGeom>
          <a:noFill/>
          <a:ln w="9525">
            <a:noFill/>
            <a:miter lim="800000"/>
            <a:headEnd/>
            <a:tailEnd/>
          </a:ln>
        </p:spPr>
      </p:pic>
      <p:sp>
        <p:nvSpPr>
          <p:cNvPr id="36869" name="TextBox 14"/>
          <p:cNvSpPr txBox="1">
            <a:spLocks noChangeArrowheads="1"/>
          </p:cNvSpPr>
          <p:nvPr/>
        </p:nvSpPr>
        <p:spPr bwMode="auto">
          <a:xfrm>
            <a:off x="7421563" y="1828800"/>
            <a:ext cx="1036637" cy="461963"/>
          </a:xfrm>
          <a:prstGeom prst="rect">
            <a:avLst/>
          </a:prstGeom>
          <a:solidFill>
            <a:srgbClr val="FFC000"/>
          </a:solidFill>
          <a:ln w="9525">
            <a:noFill/>
            <a:miter lim="800000"/>
            <a:headEnd/>
            <a:tailEnd/>
          </a:ln>
        </p:spPr>
        <p:txBody>
          <a:bodyPr>
            <a:spAutoFit/>
          </a:bodyPr>
          <a:lstStyle/>
          <a:p>
            <a:pPr algn="ctr"/>
            <a:r>
              <a:rPr lang="en-US"/>
              <a:t>Traditional Superframe</a:t>
            </a:r>
          </a:p>
        </p:txBody>
      </p:sp>
      <p:sp>
        <p:nvSpPr>
          <p:cNvPr id="36870" name="TextBox 15"/>
          <p:cNvSpPr txBox="1">
            <a:spLocks noChangeArrowheads="1"/>
          </p:cNvSpPr>
          <p:nvPr/>
        </p:nvSpPr>
        <p:spPr bwMode="auto">
          <a:xfrm>
            <a:off x="7315200" y="3200400"/>
            <a:ext cx="1295400" cy="461963"/>
          </a:xfrm>
          <a:prstGeom prst="rect">
            <a:avLst/>
          </a:prstGeom>
          <a:solidFill>
            <a:srgbClr val="FFC000"/>
          </a:solidFill>
          <a:ln w="9525">
            <a:noFill/>
            <a:miter lim="800000"/>
            <a:headEnd/>
            <a:tailEnd/>
          </a:ln>
        </p:spPr>
        <p:txBody>
          <a:bodyPr>
            <a:spAutoFit/>
          </a:bodyPr>
          <a:lstStyle/>
          <a:p>
            <a:pPr algn="ctr"/>
            <a:r>
              <a:rPr lang="en-US"/>
              <a:t>DSME Multi-Superframe</a:t>
            </a:r>
          </a:p>
        </p:txBody>
      </p:sp>
      <p:sp>
        <p:nvSpPr>
          <p:cNvPr id="36871" name="TextBox 16"/>
          <p:cNvSpPr txBox="1">
            <a:spLocks noChangeArrowheads="1"/>
          </p:cNvSpPr>
          <p:nvPr/>
        </p:nvSpPr>
        <p:spPr bwMode="auto">
          <a:xfrm>
            <a:off x="7315200" y="5024438"/>
            <a:ext cx="1295400" cy="461962"/>
          </a:xfrm>
          <a:prstGeom prst="rect">
            <a:avLst/>
          </a:prstGeom>
          <a:solidFill>
            <a:srgbClr val="FFC000"/>
          </a:solidFill>
          <a:ln w="9525">
            <a:noFill/>
            <a:miter lim="800000"/>
            <a:headEnd/>
            <a:tailEnd/>
          </a:ln>
        </p:spPr>
        <p:txBody>
          <a:bodyPr>
            <a:spAutoFit/>
          </a:bodyPr>
          <a:lstStyle/>
          <a:p>
            <a:pPr algn="ctr"/>
            <a:r>
              <a:rPr lang="en-US"/>
              <a:t>Low Latency Deterministic</a:t>
            </a:r>
          </a:p>
        </p:txBody>
      </p:sp>
      <p:sp>
        <p:nvSpPr>
          <p:cNvPr id="8" name="Date Placeholder 7"/>
          <p:cNvSpPr>
            <a:spLocks noGrp="1"/>
          </p:cNvSpPr>
          <p:nvPr>
            <p:ph type="dt" sz="quarter" idx="10"/>
          </p:nvPr>
        </p:nvSpPr>
        <p:spPr/>
        <p:txBody>
          <a:bodyPr/>
          <a:lstStyle/>
          <a:p>
            <a:pPr>
              <a:defRPr/>
            </a:pPr>
            <a:r>
              <a:rPr lang="en-US"/>
              <a:t>January 2012</a:t>
            </a:r>
          </a:p>
        </p:txBody>
      </p:sp>
      <p:sp>
        <p:nvSpPr>
          <p:cNvPr id="9" name="Footer Placeholder 8"/>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t>Basic Network Primitives</a:t>
            </a:r>
          </a:p>
        </p:txBody>
      </p:sp>
      <p:pic>
        <p:nvPicPr>
          <p:cNvPr id="37890" name="Picture 2"/>
          <p:cNvPicPr>
            <a:picLocks noChangeAspect="1" noChangeArrowheads="1"/>
          </p:cNvPicPr>
          <p:nvPr/>
        </p:nvPicPr>
        <p:blipFill>
          <a:blip r:embed="rId2"/>
          <a:srcRect/>
          <a:stretch>
            <a:fillRect/>
          </a:stretch>
        </p:blipFill>
        <p:spPr bwMode="auto">
          <a:xfrm>
            <a:off x="3429000" y="2819400"/>
            <a:ext cx="5248275" cy="3390900"/>
          </a:xfrm>
          <a:prstGeom prst="rect">
            <a:avLst/>
          </a:prstGeom>
          <a:noFill/>
          <a:ln w="9525">
            <a:noFill/>
            <a:miter lim="800000"/>
            <a:headEnd/>
            <a:tailEnd/>
          </a:ln>
        </p:spPr>
      </p:pic>
      <p:pic>
        <p:nvPicPr>
          <p:cNvPr id="37891" name="Picture 2"/>
          <p:cNvPicPr>
            <a:picLocks noChangeAspect="1" noChangeArrowheads="1"/>
          </p:cNvPicPr>
          <p:nvPr/>
        </p:nvPicPr>
        <p:blipFill>
          <a:blip r:embed="rId3"/>
          <a:srcRect/>
          <a:stretch>
            <a:fillRect/>
          </a:stretch>
        </p:blipFill>
        <p:spPr bwMode="auto">
          <a:xfrm>
            <a:off x="381000" y="1828800"/>
            <a:ext cx="3810000" cy="2005013"/>
          </a:xfrm>
          <a:prstGeom prst="rect">
            <a:avLst/>
          </a:prstGeom>
          <a:noFill/>
          <a:ln w="9525">
            <a:noFill/>
            <a:miter lim="800000"/>
            <a:headEnd/>
            <a:tailEnd/>
          </a:ln>
        </p:spPr>
      </p:pic>
      <p:sp>
        <p:nvSpPr>
          <p:cNvPr id="7" name="Date Placeholder 6"/>
          <p:cNvSpPr>
            <a:spLocks noGrp="1"/>
          </p:cNvSpPr>
          <p:nvPr>
            <p:ph type="dt" sz="quarter" idx="10"/>
          </p:nvPr>
        </p:nvSpPr>
        <p:spPr/>
        <p:txBody>
          <a:bodyPr/>
          <a:lstStyle/>
          <a:p>
            <a:pPr>
              <a:defRPr/>
            </a:pPr>
            <a:r>
              <a:rPr lang="en-US"/>
              <a:t>January 2012</a:t>
            </a:r>
          </a:p>
        </p:txBody>
      </p:sp>
      <p:sp>
        <p:nvSpPr>
          <p:cNvPr id="8" name="Footer Placeholder 7"/>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sz="3200" smtClean="0"/>
              <a:t>Standards Development Lifecycle</a:t>
            </a:r>
          </a:p>
        </p:txBody>
      </p:sp>
      <p:pic>
        <p:nvPicPr>
          <p:cNvPr id="38914" name="Picture 4"/>
          <p:cNvPicPr>
            <a:picLocks noChangeAspect="1" noChangeArrowheads="1"/>
          </p:cNvPicPr>
          <p:nvPr/>
        </p:nvPicPr>
        <p:blipFill>
          <a:blip r:embed="rId3"/>
          <a:srcRect/>
          <a:stretch>
            <a:fillRect/>
          </a:stretch>
        </p:blipFill>
        <p:spPr bwMode="auto">
          <a:xfrm>
            <a:off x="1219200" y="1706563"/>
            <a:ext cx="6324600" cy="4313237"/>
          </a:xfrm>
          <a:prstGeom prst="rect">
            <a:avLst/>
          </a:prstGeom>
          <a:noFill/>
          <a:ln w="9525">
            <a:noFill/>
            <a:miter lim="800000"/>
            <a:headEnd/>
            <a:tailEnd/>
          </a:ln>
        </p:spPr>
      </p:pic>
      <p:cxnSp>
        <p:nvCxnSpPr>
          <p:cNvPr id="3" name="Straight Connector 2"/>
          <p:cNvCxnSpPr>
            <a:cxnSpLocks noChangeShapeType="1"/>
          </p:cNvCxnSpPr>
          <p:nvPr/>
        </p:nvCxnSpPr>
        <p:spPr bwMode="auto">
          <a:xfrm flipV="1">
            <a:off x="4343400" y="2209800"/>
            <a:ext cx="0" cy="1676400"/>
          </a:xfrm>
          <a:prstGeom prst="line">
            <a:avLst/>
          </a:prstGeom>
          <a:noFill/>
          <a:ln w="38100" algn="ctr">
            <a:solidFill>
              <a:schemeClr val="tx1"/>
            </a:solidFill>
            <a:round/>
            <a:headEnd/>
            <a:tailEnd type="triangle" w="med" len="med"/>
          </a:ln>
        </p:spPr>
      </p:cxnSp>
      <p:cxnSp>
        <p:nvCxnSpPr>
          <p:cNvPr id="11" name="Straight Connector 10"/>
          <p:cNvCxnSpPr>
            <a:cxnSpLocks noChangeShapeType="1"/>
          </p:cNvCxnSpPr>
          <p:nvPr/>
        </p:nvCxnSpPr>
        <p:spPr bwMode="auto">
          <a:xfrm>
            <a:off x="4343400" y="3886200"/>
            <a:ext cx="1600200" cy="152400"/>
          </a:xfrm>
          <a:prstGeom prst="line">
            <a:avLst/>
          </a:prstGeom>
          <a:noFill/>
          <a:ln w="38100" algn="ctr">
            <a:solidFill>
              <a:schemeClr val="tx1"/>
            </a:solidFill>
            <a:round/>
            <a:headEnd/>
            <a:tailEnd type="triangle" w="med" len="med"/>
          </a:ln>
        </p:spPr>
      </p:cxnSp>
      <p:sp>
        <p:nvSpPr>
          <p:cNvPr id="20" name="TextBox 19"/>
          <p:cNvSpPr txBox="1">
            <a:spLocks noChangeArrowheads="1"/>
          </p:cNvSpPr>
          <p:nvPr/>
        </p:nvSpPr>
        <p:spPr bwMode="auto">
          <a:xfrm>
            <a:off x="4421188" y="3521075"/>
            <a:ext cx="769937" cy="276225"/>
          </a:xfrm>
          <a:prstGeom prst="rect">
            <a:avLst/>
          </a:prstGeom>
          <a:noFill/>
          <a:ln w="9525">
            <a:noFill/>
            <a:miter lim="800000"/>
            <a:headEnd/>
            <a:tailEnd/>
          </a:ln>
        </p:spPr>
        <p:txBody>
          <a:bodyPr wrap="none">
            <a:spAutoFit/>
          </a:bodyPr>
          <a:lstStyle/>
          <a:p>
            <a:r>
              <a:rPr lang="en-US"/>
              <a:t>4 Months</a:t>
            </a:r>
          </a:p>
        </p:txBody>
      </p:sp>
      <p:sp>
        <p:nvSpPr>
          <p:cNvPr id="21" name="Date Placeholder 20"/>
          <p:cNvSpPr>
            <a:spLocks noGrp="1"/>
          </p:cNvSpPr>
          <p:nvPr>
            <p:ph type="dt" sz="quarter" idx="10"/>
          </p:nvPr>
        </p:nvSpPr>
        <p:spPr/>
        <p:txBody>
          <a:bodyPr/>
          <a:lstStyle/>
          <a:p>
            <a:pPr>
              <a:defRPr/>
            </a:pPr>
            <a:r>
              <a:rPr lang="en-US"/>
              <a:t>January 2012</a:t>
            </a:r>
          </a:p>
        </p:txBody>
      </p:sp>
      <p:sp>
        <p:nvSpPr>
          <p:cNvPr id="22" name="Footer Placeholder 21"/>
          <p:cNvSpPr>
            <a:spLocks noGrp="1"/>
          </p:cNvSpPr>
          <p:nvPr>
            <p:ph type="ftr" sz="quarter" idx="11"/>
          </p:nvPr>
        </p:nvSpPr>
        <p:spPr/>
        <p:txBody>
          <a:bodyPr/>
          <a:lstStyle/>
          <a:p>
            <a:pPr>
              <a:defRPr/>
            </a:pPr>
            <a:r>
              <a:rPr lang="en-US"/>
              <a:t>Jon Adams, Lilee Systems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Substantive and Growing Participation</a:t>
            </a:r>
          </a:p>
        </p:txBody>
      </p:sp>
      <p:sp>
        <p:nvSpPr>
          <p:cNvPr id="3" name="Content Placeholder 2"/>
          <p:cNvSpPr>
            <a:spLocks noGrp="1"/>
          </p:cNvSpPr>
          <p:nvPr>
            <p:ph sz="half" idx="4294967295"/>
          </p:nvPr>
        </p:nvSpPr>
        <p:spPr>
          <a:xfrm>
            <a:off x="685800" y="1905000"/>
            <a:ext cx="3810000" cy="4572000"/>
          </a:xfrm>
        </p:spPr>
        <p:txBody>
          <a:bodyPr>
            <a:normAutofit fontScale="40000" lnSpcReduction="20000"/>
          </a:bodyPr>
          <a:lstStyle/>
          <a:p>
            <a:pPr eaLnBrk="1" hangingPunct="1">
              <a:defRPr/>
            </a:pPr>
            <a:r>
              <a:rPr lang="en-US" sz="2800" dirty="0" smtClean="0"/>
              <a:t>Siemens</a:t>
            </a:r>
          </a:p>
          <a:p>
            <a:pPr eaLnBrk="1" hangingPunct="1">
              <a:defRPr/>
            </a:pPr>
            <a:r>
              <a:rPr lang="en-US" sz="2800" dirty="0" smtClean="0"/>
              <a:t>US DOT</a:t>
            </a:r>
          </a:p>
          <a:p>
            <a:pPr eaLnBrk="1" hangingPunct="1">
              <a:defRPr/>
            </a:pPr>
            <a:r>
              <a:rPr lang="en-US" sz="2800" dirty="0" smtClean="0"/>
              <a:t>Sunrise Micro</a:t>
            </a:r>
          </a:p>
          <a:p>
            <a:pPr eaLnBrk="1" hangingPunct="1">
              <a:defRPr/>
            </a:pPr>
            <a:r>
              <a:rPr lang="en-US" sz="2800" dirty="0" smtClean="0"/>
              <a:t>US DOT FTA</a:t>
            </a:r>
          </a:p>
          <a:p>
            <a:pPr eaLnBrk="1" hangingPunct="1">
              <a:defRPr/>
            </a:pPr>
            <a:r>
              <a:rPr lang="en-US" sz="2800" dirty="0" smtClean="0"/>
              <a:t>Samsung Information Systems America</a:t>
            </a:r>
          </a:p>
          <a:p>
            <a:pPr eaLnBrk="1" hangingPunct="1">
              <a:defRPr/>
            </a:pPr>
            <a:r>
              <a:rPr lang="en-US" sz="2800" dirty="0" smtClean="0"/>
              <a:t>The Ohio State University</a:t>
            </a:r>
          </a:p>
          <a:p>
            <a:pPr eaLnBrk="1" hangingPunct="1">
              <a:defRPr/>
            </a:pPr>
            <a:r>
              <a:rPr lang="en-US" sz="2800" dirty="0" smtClean="0"/>
              <a:t>Electronics and Telecommunications Research Institute (Korea)</a:t>
            </a:r>
          </a:p>
          <a:p>
            <a:pPr eaLnBrk="1" hangingPunct="1">
              <a:defRPr/>
            </a:pPr>
            <a:r>
              <a:rPr lang="en-US" sz="2800" dirty="0" smtClean="0"/>
              <a:t>US DOT Volpe</a:t>
            </a:r>
          </a:p>
          <a:p>
            <a:pPr eaLnBrk="1" hangingPunct="1">
              <a:defRPr/>
            </a:pPr>
            <a:r>
              <a:rPr lang="en-US" sz="2800" dirty="0" err="1" smtClean="0"/>
              <a:t>Safetran</a:t>
            </a:r>
            <a:r>
              <a:rPr lang="en-US" sz="2800" dirty="0" smtClean="0"/>
              <a:t> (Invensys Rail)</a:t>
            </a:r>
          </a:p>
          <a:p>
            <a:pPr eaLnBrk="1" hangingPunct="1">
              <a:defRPr/>
            </a:pPr>
            <a:r>
              <a:rPr lang="en-US" sz="2800" dirty="0" smtClean="0"/>
              <a:t>Union Pacific RR</a:t>
            </a:r>
          </a:p>
          <a:p>
            <a:pPr eaLnBrk="1" hangingPunct="1">
              <a:defRPr/>
            </a:pPr>
            <a:r>
              <a:rPr lang="en-US" sz="2800" dirty="0" smtClean="0"/>
              <a:t>LG Electronics</a:t>
            </a:r>
          </a:p>
          <a:p>
            <a:pPr eaLnBrk="1" hangingPunct="1">
              <a:defRPr/>
            </a:pPr>
            <a:r>
              <a:rPr lang="en-US" sz="2800" dirty="0" err="1" smtClean="0"/>
              <a:t>Notor</a:t>
            </a:r>
            <a:r>
              <a:rPr lang="en-US" sz="2800" dirty="0" smtClean="0"/>
              <a:t> Research</a:t>
            </a:r>
          </a:p>
          <a:p>
            <a:pPr eaLnBrk="1" hangingPunct="1">
              <a:defRPr/>
            </a:pPr>
            <a:r>
              <a:rPr lang="en-US" sz="2800" dirty="0" err="1" smtClean="0"/>
              <a:t>CalAmp</a:t>
            </a:r>
            <a:endParaRPr lang="en-US" sz="2800" dirty="0" smtClean="0"/>
          </a:p>
          <a:p>
            <a:pPr eaLnBrk="1" hangingPunct="1">
              <a:defRPr/>
            </a:pPr>
            <a:r>
              <a:rPr lang="en-US" sz="2800" dirty="0" smtClean="0"/>
              <a:t>Rail Safety Consulting</a:t>
            </a:r>
          </a:p>
          <a:p>
            <a:pPr eaLnBrk="1" hangingPunct="1">
              <a:defRPr/>
            </a:pPr>
            <a:r>
              <a:rPr lang="en-US" sz="2800" dirty="0" smtClean="0"/>
              <a:t>Institute for </a:t>
            </a:r>
            <a:r>
              <a:rPr lang="en-US" sz="2800" dirty="0" err="1" smtClean="0"/>
              <a:t>Infocomm</a:t>
            </a:r>
            <a:r>
              <a:rPr lang="en-US" sz="2800" dirty="0" smtClean="0"/>
              <a:t> Research</a:t>
            </a:r>
          </a:p>
          <a:p>
            <a:pPr eaLnBrk="1" hangingPunct="1">
              <a:defRPr/>
            </a:pPr>
            <a:r>
              <a:rPr lang="en-US" sz="2800" dirty="0" smtClean="0"/>
              <a:t>National Taiwan University</a:t>
            </a:r>
          </a:p>
          <a:p>
            <a:pPr eaLnBrk="1" hangingPunct="1">
              <a:defRPr/>
            </a:pPr>
            <a:r>
              <a:rPr lang="en-US" sz="2800" dirty="0" smtClean="0"/>
              <a:t>Qualcomm</a:t>
            </a:r>
          </a:p>
          <a:p>
            <a:pPr eaLnBrk="1" hangingPunct="1">
              <a:defRPr/>
            </a:pPr>
            <a:r>
              <a:rPr lang="en-US" sz="2800" dirty="0" err="1" smtClean="0"/>
              <a:t>Freescale</a:t>
            </a:r>
            <a:endParaRPr lang="en-US" sz="2800" dirty="0" smtClean="0"/>
          </a:p>
          <a:p>
            <a:pPr eaLnBrk="1" hangingPunct="1">
              <a:defRPr/>
            </a:pPr>
            <a:r>
              <a:rPr lang="en-US" sz="2800" dirty="0" smtClean="0"/>
              <a:t>Kyocera</a:t>
            </a:r>
          </a:p>
          <a:p>
            <a:pPr eaLnBrk="1" hangingPunct="1">
              <a:defRPr/>
            </a:pPr>
            <a:r>
              <a:rPr lang="en-US" sz="2800" dirty="0" err="1" smtClean="0"/>
              <a:t>Interdigital</a:t>
            </a:r>
            <a:endParaRPr lang="en-US" sz="2800" dirty="0" smtClean="0"/>
          </a:p>
          <a:p>
            <a:pPr eaLnBrk="1" hangingPunct="1">
              <a:defRPr/>
            </a:pPr>
            <a:r>
              <a:rPr lang="en-US" sz="2800" dirty="0" err="1" smtClean="0"/>
              <a:t>Tensorcom</a:t>
            </a:r>
            <a:endParaRPr lang="en-US" sz="2800" dirty="0" smtClean="0"/>
          </a:p>
          <a:p>
            <a:pPr eaLnBrk="1" hangingPunct="1">
              <a:defRPr/>
            </a:pPr>
            <a:r>
              <a:rPr lang="en-US" sz="2800" dirty="0" smtClean="0"/>
              <a:t>Analog Devices</a:t>
            </a:r>
          </a:p>
          <a:p>
            <a:pPr eaLnBrk="1" hangingPunct="1">
              <a:defRPr/>
            </a:pPr>
            <a:r>
              <a:rPr lang="en-US" sz="2800" dirty="0" smtClean="0"/>
              <a:t>CSX</a:t>
            </a:r>
          </a:p>
          <a:p>
            <a:pPr eaLnBrk="1" hangingPunct="1">
              <a:defRPr/>
            </a:pPr>
            <a:r>
              <a:rPr lang="en-US" sz="2800" dirty="0" smtClean="0"/>
              <a:t>National Technical Systems</a:t>
            </a:r>
          </a:p>
          <a:p>
            <a:pPr eaLnBrk="1" hangingPunct="1">
              <a:defRPr/>
            </a:pPr>
            <a:r>
              <a:rPr lang="en-US" sz="2800" dirty="0" smtClean="0"/>
              <a:t>Parsons Brinckerhoff</a:t>
            </a:r>
          </a:p>
        </p:txBody>
      </p:sp>
      <p:sp>
        <p:nvSpPr>
          <p:cNvPr id="40963" name="Content Placeholder 6"/>
          <p:cNvSpPr>
            <a:spLocks noGrp="1"/>
          </p:cNvSpPr>
          <p:nvPr>
            <p:ph sz="half" idx="4294967295"/>
          </p:nvPr>
        </p:nvSpPr>
        <p:spPr>
          <a:xfrm>
            <a:off x="4648200" y="1905000"/>
            <a:ext cx="3810000" cy="4572000"/>
          </a:xfrm>
        </p:spPr>
        <p:txBody>
          <a:bodyPr/>
          <a:lstStyle/>
          <a:p>
            <a:pPr eaLnBrk="1" hangingPunct="1">
              <a:lnSpc>
                <a:spcPct val="80000"/>
              </a:lnSpc>
            </a:pPr>
            <a:r>
              <a:rPr lang="en-US" sz="1100" smtClean="0"/>
              <a:t>Bombardier Transportation</a:t>
            </a:r>
          </a:p>
          <a:p>
            <a:pPr eaLnBrk="1" hangingPunct="1">
              <a:lnSpc>
                <a:spcPct val="80000"/>
              </a:lnSpc>
            </a:pPr>
            <a:r>
              <a:rPr lang="en-US" sz="1100" smtClean="0"/>
              <a:t>Rohde and Schwarz</a:t>
            </a:r>
          </a:p>
          <a:p>
            <a:pPr eaLnBrk="1" hangingPunct="1">
              <a:lnSpc>
                <a:spcPct val="80000"/>
              </a:lnSpc>
            </a:pPr>
            <a:r>
              <a:rPr lang="en-US" sz="1100" smtClean="0"/>
              <a:t>Korea Railroad Research Institute</a:t>
            </a:r>
          </a:p>
          <a:p>
            <a:pPr eaLnBrk="1" hangingPunct="1">
              <a:lnSpc>
                <a:spcPct val="80000"/>
              </a:lnSpc>
            </a:pPr>
            <a:r>
              <a:rPr lang="en-US" sz="1100" smtClean="0"/>
              <a:t>Lilee Systems</a:t>
            </a:r>
          </a:p>
          <a:p>
            <a:pPr eaLnBrk="1" hangingPunct="1">
              <a:lnSpc>
                <a:spcPct val="80000"/>
              </a:lnSpc>
            </a:pPr>
            <a:r>
              <a:rPr lang="en-US" sz="1100" smtClean="0"/>
              <a:t>The Boeing Company</a:t>
            </a:r>
          </a:p>
          <a:p>
            <a:pPr eaLnBrk="1" hangingPunct="1">
              <a:lnSpc>
                <a:spcPct val="80000"/>
              </a:lnSpc>
            </a:pPr>
            <a:r>
              <a:rPr lang="en-US" sz="1100" smtClean="0"/>
              <a:t>Semtech</a:t>
            </a:r>
          </a:p>
          <a:p>
            <a:pPr eaLnBrk="1" hangingPunct="1">
              <a:lnSpc>
                <a:spcPct val="80000"/>
              </a:lnSpc>
            </a:pPr>
            <a:r>
              <a:rPr lang="en-US" sz="1100" smtClean="0"/>
              <a:t>Vinnotech</a:t>
            </a:r>
          </a:p>
          <a:p>
            <a:pPr eaLnBrk="1" hangingPunct="1">
              <a:lnSpc>
                <a:spcPct val="80000"/>
              </a:lnSpc>
            </a:pPr>
            <a:r>
              <a:rPr lang="en-US" sz="1100" smtClean="0"/>
              <a:t>Noblis</a:t>
            </a:r>
          </a:p>
          <a:p>
            <a:pPr eaLnBrk="1" hangingPunct="1">
              <a:lnSpc>
                <a:spcPct val="80000"/>
              </a:lnSpc>
            </a:pPr>
            <a:r>
              <a:rPr lang="en-US" sz="1100" smtClean="0"/>
              <a:t>Tohoku University REIC (Japan)</a:t>
            </a:r>
          </a:p>
          <a:p>
            <a:pPr eaLnBrk="1" hangingPunct="1">
              <a:lnSpc>
                <a:spcPct val="80000"/>
              </a:lnSpc>
            </a:pPr>
            <a:r>
              <a:rPr lang="en-US" sz="1100" smtClean="0"/>
              <a:t>Beijing Univ of Posts and Telecommunications</a:t>
            </a:r>
          </a:p>
          <a:p>
            <a:pPr eaLnBrk="1" hangingPunct="1">
              <a:lnSpc>
                <a:spcPct val="80000"/>
              </a:lnSpc>
            </a:pPr>
            <a:r>
              <a:rPr lang="en-US" sz="1100" smtClean="0"/>
              <a:t>NXP</a:t>
            </a:r>
          </a:p>
          <a:p>
            <a:pPr eaLnBrk="1" hangingPunct="1">
              <a:lnSpc>
                <a:spcPct val="80000"/>
              </a:lnSpc>
            </a:pPr>
            <a:r>
              <a:rPr lang="en-US" sz="1100" smtClean="0"/>
              <a:t>Verizon</a:t>
            </a:r>
          </a:p>
          <a:p>
            <a:pPr eaLnBrk="1" hangingPunct="1">
              <a:lnSpc>
                <a:spcPct val="80000"/>
              </a:lnSpc>
            </a:pPr>
            <a:r>
              <a:rPr lang="en-US" sz="1100" smtClean="0"/>
              <a:t>Authentec</a:t>
            </a:r>
          </a:p>
          <a:p>
            <a:pPr eaLnBrk="1" hangingPunct="1">
              <a:lnSpc>
                <a:spcPct val="80000"/>
              </a:lnSpc>
            </a:pPr>
            <a:r>
              <a:rPr lang="en-US" sz="1100" smtClean="0"/>
              <a:t>Sensus</a:t>
            </a:r>
          </a:p>
          <a:p>
            <a:pPr eaLnBrk="1" hangingPunct="1">
              <a:lnSpc>
                <a:spcPct val="80000"/>
              </a:lnSpc>
            </a:pPr>
            <a:r>
              <a:rPr lang="en-US" sz="1100" smtClean="0"/>
              <a:t>TU Braunschweig</a:t>
            </a:r>
          </a:p>
          <a:p>
            <a:pPr eaLnBrk="1" hangingPunct="1">
              <a:lnSpc>
                <a:spcPct val="80000"/>
              </a:lnSpc>
            </a:pPr>
            <a:r>
              <a:rPr lang="en-US" sz="1100" smtClean="0"/>
              <a:t>Via Technologies</a:t>
            </a:r>
          </a:p>
          <a:p>
            <a:pPr eaLnBrk="1" hangingPunct="1">
              <a:lnSpc>
                <a:spcPct val="80000"/>
              </a:lnSpc>
            </a:pPr>
            <a:r>
              <a:rPr lang="en-US" sz="1100" smtClean="0"/>
              <a:t>Halcrow</a:t>
            </a:r>
          </a:p>
          <a:p>
            <a:pPr eaLnBrk="1" hangingPunct="1">
              <a:lnSpc>
                <a:spcPct val="80000"/>
              </a:lnSpc>
            </a:pPr>
            <a:r>
              <a:rPr lang="en-US" sz="1100" smtClean="0"/>
              <a:t>US DOT FRA</a:t>
            </a:r>
          </a:p>
          <a:p>
            <a:pPr eaLnBrk="1" hangingPunct="1">
              <a:lnSpc>
                <a:spcPct val="80000"/>
              </a:lnSpc>
            </a:pPr>
            <a:r>
              <a:rPr lang="en-US" sz="1100" smtClean="0"/>
              <a:t>Philips</a:t>
            </a:r>
          </a:p>
          <a:p>
            <a:pPr eaLnBrk="1" hangingPunct="1">
              <a:lnSpc>
                <a:spcPct val="80000"/>
              </a:lnSpc>
            </a:pPr>
            <a:r>
              <a:rPr lang="en-US" sz="1100" smtClean="0"/>
              <a:t>Astrin Radio</a:t>
            </a:r>
          </a:p>
          <a:p>
            <a:pPr eaLnBrk="1" hangingPunct="1">
              <a:lnSpc>
                <a:spcPct val="80000"/>
              </a:lnSpc>
            </a:pPr>
            <a:r>
              <a:rPr lang="en-US" sz="1100" smtClean="0"/>
              <a:t>China Academy of Telecomm Research</a:t>
            </a:r>
          </a:p>
          <a:p>
            <a:pPr eaLnBrk="1" hangingPunct="1">
              <a:lnSpc>
                <a:spcPct val="80000"/>
              </a:lnSpc>
            </a:pPr>
            <a:r>
              <a:rPr lang="en-US" sz="1100" smtClean="0"/>
              <a:t>Gannett Fleming</a:t>
            </a:r>
          </a:p>
          <a:p>
            <a:pPr eaLnBrk="1" hangingPunct="1">
              <a:lnSpc>
                <a:spcPct val="80000"/>
              </a:lnSpc>
            </a:pPr>
            <a:r>
              <a:rPr lang="en-US" sz="1100" smtClean="0"/>
              <a:t>GE</a:t>
            </a:r>
          </a:p>
          <a:p>
            <a:pPr eaLnBrk="1" hangingPunct="1">
              <a:lnSpc>
                <a:spcPct val="80000"/>
              </a:lnSpc>
            </a:pPr>
            <a:r>
              <a:rPr lang="en-US" sz="1100" smtClean="0"/>
              <a:t>APTA</a:t>
            </a:r>
          </a:p>
          <a:p>
            <a:pPr eaLnBrk="1" hangingPunct="1">
              <a:lnSpc>
                <a:spcPct val="80000"/>
              </a:lnSpc>
            </a:pPr>
            <a:r>
              <a:rPr lang="en-US" sz="1100" smtClean="0"/>
              <a:t>Semaphore Group</a:t>
            </a:r>
          </a:p>
          <a:p>
            <a:pPr eaLnBrk="1" hangingPunct="1">
              <a:lnSpc>
                <a:spcPct val="80000"/>
              </a:lnSpc>
            </a:pPr>
            <a:r>
              <a:rPr lang="en-US" sz="1100" smtClean="0"/>
              <a:t>Anritsu</a:t>
            </a:r>
          </a:p>
          <a:p>
            <a:pPr eaLnBrk="1" hangingPunct="1">
              <a:lnSpc>
                <a:spcPct val="80000"/>
              </a:lnSpc>
            </a:pPr>
            <a:endParaRPr lang="en-US" sz="1100" smtClean="0"/>
          </a:p>
        </p:txBody>
      </p:sp>
      <p:sp>
        <p:nvSpPr>
          <p:cNvPr id="22" name="Date Placeholder 21"/>
          <p:cNvSpPr txBox="1">
            <a:spLocks noGrp="1"/>
          </p:cNvSpPr>
          <p:nvPr/>
        </p:nvSpPr>
        <p:spPr bwMode="auto">
          <a:xfrm>
            <a:off x="685800" y="381000"/>
            <a:ext cx="1600200" cy="212725"/>
          </a:xfrm>
          <a:prstGeom prst="rect">
            <a:avLst/>
          </a:prstGeom>
          <a:noFill/>
          <a:ln>
            <a:miter lim="800000"/>
            <a:headEnd/>
            <a:tailEnd/>
          </a:ln>
        </p:spPr>
        <p:txBody>
          <a:bodyPr lIns="0" tIns="0" rIns="0" bIns="0" anchor="b">
            <a:spAutoFit/>
          </a:bodyPr>
          <a:lstStyle/>
          <a:p>
            <a:pPr eaLnBrk="0" hangingPunct="0">
              <a:defRPr/>
            </a:pPr>
            <a:r>
              <a:rPr lang="en-US" sz="1400" b="1">
                <a:cs typeface="+mn-cs"/>
              </a:rPr>
              <a:t>March 2012</a:t>
            </a:r>
          </a:p>
        </p:txBody>
      </p:sp>
      <p:sp>
        <p:nvSpPr>
          <p:cNvPr id="23" name="Footer Placeholder 22"/>
          <p:cNvSpPr txBox="1">
            <a:spLocks noGrp="1"/>
          </p:cNvSpPr>
          <p:nvPr/>
        </p:nvSpPr>
        <p:spPr bwMode="auto">
          <a:xfrm>
            <a:off x="5486400" y="6475413"/>
            <a:ext cx="3124200" cy="182562"/>
          </a:xfrm>
          <a:prstGeom prst="rect">
            <a:avLst/>
          </a:prstGeom>
          <a:noFill/>
          <a:ln>
            <a:miter lim="800000"/>
            <a:headEnd/>
            <a:tailEnd/>
          </a:ln>
        </p:spPr>
        <p:txBody>
          <a:bodyPr lIns="0" tIns="0" rIns="0" bIns="0">
            <a:spAutoFit/>
          </a:bodyPr>
          <a:lstStyle/>
          <a:p>
            <a:pPr algn="r" eaLnBrk="0" hangingPunct="0">
              <a:defRPr/>
            </a:pPr>
            <a:r>
              <a:rPr lang="en-US">
                <a:cs typeface="+mn-cs"/>
              </a:rPr>
              <a:t>Jon Adams, Lilee Systems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mtClean="0"/>
              <a:t>Purpose</a:t>
            </a:r>
          </a:p>
        </p:txBody>
      </p:sp>
      <p:sp>
        <p:nvSpPr>
          <p:cNvPr id="3" name="Content Placeholder 2"/>
          <p:cNvSpPr>
            <a:spLocks noGrp="1"/>
          </p:cNvSpPr>
          <p:nvPr>
            <p:ph idx="1"/>
          </p:nvPr>
        </p:nvSpPr>
        <p:spPr/>
        <p:txBody>
          <a:bodyPr>
            <a:normAutofit fontScale="85000" lnSpcReduction="10000"/>
          </a:bodyPr>
          <a:lstStyle/>
          <a:p>
            <a:pPr eaLnBrk="1" hangingPunct="1">
              <a:defRPr/>
            </a:pPr>
            <a:r>
              <a:rPr lang="en-US" dirty="0" smtClean="0"/>
              <a:t>To add </a:t>
            </a:r>
            <a:r>
              <a:rPr lang="en-US" dirty="0"/>
              <a:t>new operating frequency bands and </a:t>
            </a:r>
            <a:r>
              <a:rPr lang="en-US" dirty="0" smtClean="0"/>
              <a:t>address </a:t>
            </a:r>
            <a:r>
              <a:rPr lang="en-US" dirty="0"/>
              <a:t>mobility requirements for IEEE 802.15.4 wireless networks intended for information exchange, and command and control </a:t>
            </a:r>
            <a:r>
              <a:rPr lang="en-US" dirty="0" smtClean="0"/>
              <a:t>applications</a:t>
            </a:r>
          </a:p>
          <a:p>
            <a:pPr eaLnBrk="1" hangingPunct="1">
              <a:defRPr/>
            </a:pPr>
            <a:r>
              <a:rPr lang="en-US" dirty="0" smtClean="0"/>
              <a:t>May </a:t>
            </a:r>
            <a:r>
              <a:rPr lang="en-US" dirty="0"/>
              <a:t>be used to establish an open standard for the wireless link for locomotive-wayside, locomotive-network infrastructure, and network infrastructure-wayside communications on rail signal and control </a:t>
            </a:r>
            <a:r>
              <a:rPr lang="en-US" dirty="0" smtClean="0"/>
              <a:t>systems</a:t>
            </a:r>
            <a:endParaRPr lang="en-US" dirty="0"/>
          </a:p>
        </p:txBody>
      </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4" name="Footer Placeholder 3"/>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ustomShape 1"/>
          <p:cNvSpPr>
            <a:spLocks noChangeArrowheads="1"/>
          </p:cNvSpPr>
          <p:nvPr/>
        </p:nvSpPr>
        <p:spPr bwMode="auto">
          <a:xfrm>
            <a:off x="685800" y="3254375"/>
            <a:ext cx="7772400" cy="1470025"/>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19458" name="Title 1"/>
          <p:cNvSpPr>
            <a:spLocks noGrp="1"/>
          </p:cNvSpPr>
          <p:nvPr>
            <p:ph type="ctrTitle"/>
          </p:nvPr>
        </p:nvSpPr>
        <p:spPr/>
        <p:txBody>
          <a:bodyPr/>
          <a:lstStyle/>
          <a:p>
            <a:pPr eaLnBrk="1" hangingPunct="1"/>
            <a:r>
              <a:rPr lang="en-US" smtClean="0">
                <a:solidFill>
                  <a:srgbClr val="000000"/>
                </a:solidFill>
              </a:rPr>
              <a:t>IEEE Positive Train Control Activities</a:t>
            </a:r>
            <a:br>
              <a:rPr lang="en-US" smtClean="0">
                <a:solidFill>
                  <a:srgbClr val="000000"/>
                </a:solidFill>
              </a:rPr>
            </a:br>
            <a:r>
              <a:rPr lang="en-US" sz="2000" smtClean="0">
                <a:solidFill>
                  <a:srgbClr val="000000"/>
                </a:solidFill>
              </a:rPr>
              <a:t>Association of American Railroads Wireless Communications Committee</a:t>
            </a:r>
            <a:br>
              <a:rPr lang="en-US" sz="2000" smtClean="0">
                <a:solidFill>
                  <a:srgbClr val="000000"/>
                </a:solidFill>
              </a:rPr>
            </a:br>
            <a:r>
              <a:rPr lang="en-US" sz="2000" smtClean="0">
                <a:solidFill>
                  <a:srgbClr val="000000"/>
                </a:solidFill>
              </a:rPr>
              <a:t>26 January 2012</a:t>
            </a:r>
            <a:endParaRPr lang="en-US" smtClean="0"/>
          </a:p>
        </p:txBody>
      </p:sp>
      <p:sp>
        <p:nvSpPr>
          <p:cNvPr id="19459" name="Subtitle 2"/>
          <p:cNvSpPr>
            <a:spLocks noGrp="1"/>
          </p:cNvSpPr>
          <p:nvPr>
            <p:ph type="subTitle" idx="1"/>
          </p:nvPr>
        </p:nvSpPr>
        <p:spPr>
          <a:xfrm>
            <a:off x="1371600" y="4343400"/>
            <a:ext cx="6400800" cy="1752600"/>
          </a:xfrm>
        </p:spPr>
        <p:txBody>
          <a:bodyPr/>
          <a:lstStyle/>
          <a:p>
            <a:pPr eaLnBrk="1" hangingPunct="1"/>
            <a:r>
              <a:rPr lang="en-US" sz="2800" smtClean="0"/>
              <a:t>Jon Adams, MSEE</a:t>
            </a:r>
          </a:p>
          <a:p>
            <a:pPr eaLnBrk="1" hangingPunct="1"/>
            <a:r>
              <a:rPr lang="en-US" sz="1800" smtClean="0"/>
              <a:t>Senior Member, IEEE</a:t>
            </a:r>
          </a:p>
          <a:p>
            <a:pPr eaLnBrk="1" hangingPunct="1"/>
            <a:r>
              <a:rPr lang="en-US" sz="1800" smtClean="0"/>
              <a:t>Chair, IEEE 802.15 Positive Train Control Study Group</a:t>
            </a:r>
          </a:p>
          <a:p>
            <a:pPr eaLnBrk="1" hangingPunct="1"/>
            <a:r>
              <a:rPr lang="en-US" sz="1800" smtClean="0"/>
              <a:t>jonadams@ieee.org</a:t>
            </a:r>
          </a:p>
        </p:txBody>
      </p:sp>
      <p:sp>
        <p:nvSpPr>
          <p:cNvPr id="7" name="Date Placeholder 6"/>
          <p:cNvSpPr>
            <a:spLocks noGrp="1"/>
          </p:cNvSpPr>
          <p:nvPr>
            <p:ph type="dt" sz="quarter" idx="10"/>
          </p:nvPr>
        </p:nvSpPr>
        <p:spPr/>
        <p:txBody>
          <a:bodyPr/>
          <a:lstStyle/>
          <a:p>
            <a:pPr>
              <a:defRPr/>
            </a:pPr>
            <a:r>
              <a:rPr lang="en-US"/>
              <a:t>January 2012</a:t>
            </a:r>
          </a:p>
        </p:txBody>
      </p:sp>
      <p:sp>
        <p:nvSpPr>
          <p:cNvPr id="8" name="Footer Placeholder 7"/>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t>Scope</a:t>
            </a:r>
          </a:p>
        </p:txBody>
      </p:sp>
      <p:sp>
        <p:nvSpPr>
          <p:cNvPr id="43010" name="Content Placeholder 2"/>
          <p:cNvSpPr>
            <a:spLocks noGrp="1"/>
          </p:cNvSpPr>
          <p:nvPr>
            <p:ph idx="1"/>
          </p:nvPr>
        </p:nvSpPr>
        <p:spPr/>
        <p:txBody>
          <a:bodyPr/>
          <a:lstStyle/>
          <a:p>
            <a:pPr eaLnBrk="1" hangingPunct="1">
              <a:lnSpc>
                <a:spcPct val="80000"/>
              </a:lnSpc>
            </a:pPr>
            <a:r>
              <a:rPr lang="en-US" sz="1800" smtClean="0"/>
              <a:t>This amendment specifies a physical layer (PHY) for IEEE 802.15.4, and medium access control (MAC) changes needed to support this PHY, for use in equipment intended </a:t>
            </a:r>
            <a:r>
              <a:rPr lang="en-US" sz="1800" b="1" i="1" smtClean="0"/>
              <a:t>to address industry needs</a:t>
            </a:r>
            <a:r>
              <a:rPr lang="en-US" sz="1800" smtClean="0"/>
              <a:t> and to meet the United States (US) Positive Train Control regulatory requirements and similar regulatory requirements in other parts of the world</a:t>
            </a:r>
          </a:p>
          <a:p>
            <a:pPr lvl="1" eaLnBrk="1" hangingPunct="1">
              <a:lnSpc>
                <a:spcPct val="80000"/>
              </a:lnSpc>
            </a:pPr>
            <a:r>
              <a:rPr lang="en-US" sz="1500" smtClean="0"/>
              <a:t>Enables operation in licensed or license-free radio frequency bands below 6 GHz</a:t>
            </a:r>
          </a:p>
          <a:p>
            <a:pPr lvl="1" eaLnBrk="1" hangingPunct="1">
              <a:lnSpc>
                <a:spcPct val="80000"/>
              </a:lnSpc>
            </a:pPr>
            <a:r>
              <a:rPr lang="en-US" sz="1500" smtClean="0"/>
              <a:t>Accommodates transmit power levels greater than the 1 W typical of Part 15 devices</a:t>
            </a:r>
          </a:p>
          <a:p>
            <a:pPr lvl="1" eaLnBrk="1" hangingPunct="1">
              <a:lnSpc>
                <a:spcPct val="80000"/>
              </a:lnSpc>
            </a:pPr>
            <a:r>
              <a:rPr lang="en-US" sz="1500" smtClean="0"/>
              <a:t>Meets performance requirements at speeds up to 600 km/h</a:t>
            </a:r>
          </a:p>
          <a:p>
            <a:pPr lvl="1" eaLnBrk="1" hangingPunct="1">
              <a:lnSpc>
                <a:spcPct val="80000"/>
              </a:lnSpc>
            </a:pPr>
            <a:r>
              <a:rPr lang="en-US" sz="1500" smtClean="0"/>
              <a:t>Supports radio ranges on the order of 70 km</a:t>
            </a:r>
          </a:p>
          <a:p>
            <a:pPr lvl="1" eaLnBrk="1" hangingPunct="1">
              <a:lnSpc>
                <a:spcPct val="80000"/>
              </a:lnSpc>
            </a:pPr>
            <a:r>
              <a:rPr lang="en-US" sz="1500" smtClean="0"/>
              <a:t>Allows operation in contiguous or non-contiguous channel bandwidths as narrow as 5 kHz</a:t>
            </a:r>
          </a:p>
          <a:p>
            <a:pPr lvl="1" eaLnBrk="1" hangingPunct="1">
              <a:lnSpc>
                <a:spcPct val="80000"/>
              </a:lnSpc>
            </a:pPr>
            <a:r>
              <a:rPr lang="en-US" sz="1500" smtClean="0"/>
              <a:t>Supports data rates up to 1 Mbps with flexible and robust quality of service</a:t>
            </a:r>
          </a:p>
          <a:p>
            <a:pPr lvl="1" eaLnBrk="1" hangingPunct="1">
              <a:lnSpc>
                <a:spcPct val="80000"/>
              </a:lnSpc>
            </a:pPr>
            <a:r>
              <a:rPr lang="en-US" sz="1500" smtClean="0"/>
              <a:t>Provides </a:t>
            </a:r>
            <a:r>
              <a:rPr lang="en-GB" sz="1500" smtClean="0"/>
              <a:t>modulation methods and spectral characteristics consistent with local regulatory requirements</a:t>
            </a:r>
            <a:endParaRPr lang="en-US" sz="1500" smtClean="0"/>
          </a:p>
          <a:p>
            <a:pPr lvl="1" eaLnBrk="1" hangingPunct="1">
              <a:lnSpc>
                <a:spcPct val="80000"/>
              </a:lnSpc>
            </a:pPr>
            <a:r>
              <a:rPr lang="en-US" sz="1500" smtClean="0"/>
              <a:t>Accommodates rapidly changing network membership</a:t>
            </a:r>
          </a:p>
        </p:txBody>
      </p:sp>
      <p:sp>
        <p:nvSpPr>
          <p:cNvPr id="8" name="Date Placeholder 7"/>
          <p:cNvSpPr>
            <a:spLocks noGrp="1"/>
          </p:cNvSpPr>
          <p:nvPr>
            <p:ph type="dt" sz="quarter" idx="10"/>
          </p:nvPr>
        </p:nvSpPr>
        <p:spPr/>
        <p:txBody>
          <a:bodyPr/>
          <a:lstStyle/>
          <a:p>
            <a:pPr>
              <a:defRPr/>
            </a:pPr>
            <a:r>
              <a:rPr lang="en-US"/>
              <a:t>January 2012</a:t>
            </a:r>
            <a:endParaRPr lang="en-US" dirty="0"/>
          </a:p>
        </p:txBody>
      </p:sp>
      <p:sp>
        <p:nvSpPr>
          <p:cNvPr id="9" name="Footer Placeholder 8"/>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smtClean="0"/>
              <a:t>PTC Schedule</a:t>
            </a:r>
          </a:p>
        </p:txBody>
      </p:sp>
      <p:sp>
        <p:nvSpPr>
          <p:cNvPr id="36866" name="Content Placeholder 2"/>
          <p:cNvSpPr>
            <a:spLocks noGrp="1"/>
          </p:cNvSpPr>
          <p:nvPr>
            <p:ph idx="1"/>
          </p:nvPr>
        </p:nvSpPr>
        <p:spPr/>
        <p:txBody>
          <a:bodyPr>
            <a:normAutofit fontScale="55000" lnSpcReduction="20000"/>
          </a:bodyPr>
          <a:lstStyle/>
          <a:p>
            <a:pPr eaLnBrk="1" hangingPunct="1">
              <a:defRPr/>
            </a:pPr>
            <a:r>
              <a:rPr lang="en-US" dirty="0" smtClean="0"/>
              <a:t>Study Group</a:t>
            </a:r>
          </a:p>
          <a:p>
            <a:pPr lvl="1" eaLnBrk="1" hangingPunct="1">
              <a:defRPr/>
            </a:pPr>
            <a:r>
              <a:rPr lang="en-US" dirty="0" smtClean="0"/>
              <a:t>Approval of Study Group			Nov 2011</a:t>
            </a:r>
          </a:p>
          <a:p>
            <a:pPr lvl="1" eaLnBrk="1" hangingPunct="1">
              <a:defRPr/>
            </a:pPr>
            <a:r>
              <a:rPr lang="en-US" dirty="0" smtClean="0"/>
              <a:t>Completion of PAR/5C Docs			Jan 2012</a:t>
            </a:r>
          </a:p>
          <a:p>
            <a:pPr lvl="1" eaLnBrk="1" hangingPunct="1">
              <a:defRPr/>
            </a:pPr>
            <a:r>
              <a:rPr lang="en-US" dirty="0" smtClean="0"/>
              <a:t>Approval of PAR/5C Docs			Jan 2012</a:t>
            </a:r>
          </a:p>
          <a:p>
            <a:pPr eaLnBrk="1" hangingPunct="1">
              <a:defRPr/>
            </a:pPr>
            <a:r>
              <a:rPr lang="en-US" dirty="0" smtClean="0"/>
              <a:t>Preparation for Task Group Phase</a:t>
            </a:r>
          </a:p>
          <a:p>
            <a:pPr lvl="1" eaLnBrk="1" hangingPunct="1">
              <a:defRPr/>
            </a:pPr>
            <a:r>
              <a:rPr lang="en-US" dirty="0" smtClean="0"/>
              <a:t>Call for Applications				Dec 2011</a:t>
            </a:r>
          </a:p>
          <a:p>
            <a:pPr lvl="1" eaLnBrk="1" hangingPunct="1">
              <a:defRPr/>
            </a:pPr>
            <a:r>
              <a:rPr lang="en-US" dirty="0" smtClean="0"/>
              <a:t>Completion of Call for Applications		Mar 2012</a:t>
            </a:r>
          </a:p>
          <a:p>
            <a:pPr lvl="1" eaLnBrk="1" hangingPunct="1">
              <a:defRPr/>
            </a:pPr>
            <a:r>
              <a:rPr lang="en-US" dirty="0" smtClean="0"/>
              <a:t>Approval of PAR/5C by NESCOM and 802 EC	Apr 2012</a:t>
            </a:r>
          </a:p>
          <a:p>
            <a:pPr eaLnBrk="1" hangingPunct="1">
              <a:defRPr/>
            </a:pPr>
            <a:r>
              <a:rPr lang="en-US" dirty="0" smtClean="0"/>
              <a:t>Proposal Effort</a:t>
            </a:r>
          </a:p>
          <a:p>
            <a:pPr lvl="1" eaLnBrk="1" hangingPunct="1">
              <a:defRPr/>
            </a:pPr>
            <a:r>
              <a:rPr lang="en-US" dirty="0" smtClean="0"/>
              <a:t>Technical Guidance Document			May 2012</a:t>
            </a:r>
          </a:p>
          <a:p>
            <a:pPr lvl="1" eaLnBrk="1" hangingPunct="1">
              <a:defRPr/>
            </a:pPr>
            <a:r>
              <a:rPr lang="en-US" dirty="0" smtClean="0"/>
              <a:t>Call for Proposals				May 2012</a:t>
            </a:r>
          </a:p>
          <a:p>
            <a:pPr lvl="1" eaLnBrk="1" hangingPunct="1">
              <a:defRPr/>
            </a:pPr>
            <a:r>
              <a:rPr lang="en-US" dirty="0" smtClean="0"/>
              <a:t>Preliminary Proposals				July 2012</a:t>
            </a:r>
          </a:p>
          <a:p>
            <a:pPr lvl="1" eaLnBrk="1" hangingPunct="1">
              <a:defRPr/>
            </a:pPr>
            <a:r>
              <a:rPr lang="en-US" dirty="0" smtClean="0"/>
              <a:t>Final Proposals				Sep 2012</a:t>
            </a:r>
          </a:p>
          <a:p>
            <a:pPr lvl="1" eaLnBrk="1" hangingPunct="1">
              <a:defRPr/>
            </a:pPr>
            <a:r>
              <a:rPr lang="en-US" dirty="0" smtClean="0"/>
              <a:t>Adopt Baseline				Nov 2012</a:t>
            </a:r>
          </a:p>
          <a:p>
            <a:pPr eaLnBrk="1" hangingPunct="1">
              <a:defRPr/>
            </a:pPr>
            <a:r>
              <a:rPr lang="en-US" dirty="0" smtClean="0"/>
              <a:t>Drafting</a:t>
            </a:r>
          </a:p>
          <a:p>
            <a:pPr lvl="1" eaLnBrk="1" hangingPunct="1">
              <a:defRPr/>
            </a:pPr>
            <a:r>
              <a:rPr lang="en-US" dirty="0" smtClean="0"/>
              <a:t>Preliminary draft				Jan 2013</a:t>
            </a:r>
          </a:p>
          <a:p>
            <a:pPr lvl="1" eaLnBrk="1" hangingPunct="1">
              <a:defRPr/>
            </a:pPr>
            <a:r>
              <a:rPr lang="en-US" dirty="0" smtClean="0"/>
              <a:t>Final draft (ready for WG Letter Ballot)		July 2013</a:t>
            </a:r>
          </a:p>
        </p:txBody>
      </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3" name="Footer Placeholder 2"/>
          <p:cNvSpPr>
            <a:spLocks noGrp="1"/>
          </p:cNvSpPr>
          <p:nvPr>
            <p:ph type="ftr" sz="quarter" idx="11"/>
          </p:nvPr>
        </p:nvSpPr>
        <p:spPr/>
        <p:txBody>
          <a:bodyPr/>
          <a:lstStyle/>
          <a:p>
            <a:pPr>
              <a:defRPr/>
            </a:pPr>
            <a:r>
              <a:rPr lang="en-US"/>
              <a:t>Jon Adams, Lilee Systems</a:t>
            </a:r>
          </a:p>
        </p:txBody>
      </p:sp>
      <p:pic>
        <p:nvPicPr>
          <p:cNvPr id="12" name="Picture 11"/>
          <p:cNvPicPr>
            <a:picLocks noChangeAspect="1"/>
          </p:cNvPicPr>
          <p:nvPr/>
        </p:nvPicPr>
        <p:blipFill>
          <a:blip r:embed="rId2"/>
          <a:srcRect/>
          <a:stretch>
            <a:fillRect/>
          </a:stretch>
        </p:blipFill>
        <p:spPr bwMode="auto">
          <a:xfrm>
            <a:off x="7213600" y="2247900"/>
            <a:ext cx="254000" cy="190500"/>
          </a:xfrm>
          <a:prstGeom prst="rect">
            <a:avLst/>
          </a:prstGeom>
          <a:noFill/>
          <a:ln w="9525">
            <a:noFill/>
            <a:miter lim="800000"/>
            <a:headEnd/>
            <a:tailEnd/>
          </a:ln>
        </p:spPr>
      </p:pic>
      <p:pic>
        <p:nvPicPr>
          <p:cNvPr id="18" name="Picture 17"/>
          <p:cNvPicPr>
            <a:picLocks noChangeAspect="1"/>
          </p:cNvPicPr>
          <p:nvPr/>
        </p:nvPicPr>
        <p:blipFill>
          <a:blip r:embed="rId2"/>
          <a:srcRect/>
          <a:stretch>
            <a:fillRect/>
          </a:stretch>
        </p:blipFill>
        <p:spPr bwMode="auto">
          <a:xfrm>
            <a:off x="7239000" y="2476500"/>
            <a:ext cx="254000" cy="190500"/>
          </a:xfrm>
          <a:prstGeom prst="rect">
            <a:avLst/>
          </a:prstGeom>
          <a:noFill/>
          <a:ln w="9525">
            <a:noFill/>
            <a:miter lim="800000"/>
            <a:headEnd/>
            <a:tailEnd/>
          </a:ln>
        </p:spPr>
      </p:pic>
      <p:pic>
        <p:nvPicPr>
          <p:cNvPr id="19" name="Picture 18"/>
          <p:cNvPicPr>
            <a:picLocks noChangeAspect="1"/>
          </p:cNvPicPr>
          <p:nvPr/>
        </p:nvPicPr>
        <p:blipFill>
          <a:blip r:embed="rId2"/>
          <a:srcRect/>
          <a:stretch>
            <a:fillRect/>
          </a:stretch>
        </p:blipFill>
        <p:spPr bwMode="auto">
          <a:xfrm>
            <a:off x="7239000" y="2705100"/>
            <a:ext cx="254000" cy="190500"/>
          </a:xfrm>
          <a:prstGeom prst="rect">
            <a:avLst/>
          </a:prstGeom>
          <a:noFill/>
          <a:ln w="9525">
            <a:noFill/>
            <a:miter lim="800000"/>
            <a:headEnd/>
            <a:tailEnd/>
          </a:ln>
        </p:spPr>
      </p:pic>
      <p:pic>
        <p:nvPicPr>
          <p:cNvPr id="20" name="Picture 19"/>
          <p:cNvPicPr>
            <a:picLocks noChangeAspect="1"/>
          </p:cNvPicPr>
          <p:nvPr/>
        </p:nvPicPr>
        <p:blipFill>
          <a:blip r:embed="rId2"/>
          <a:srcRect/>
          <a:stretch>
            <a:fillRect/>
          </a:stretch>
        </p:blipFill>
        <p:spPr bwMode="auto">
          <a:xfrm>
            <a:off x="7239000" y="3200400"/>
            <a:ext cx="254000" cy="190500"/>
          </a:xfrm>
          <a:prstGeom prst="rect">
            <a:avLst/>
          </a:prstGeom>
          <a:noFill/>
          <a:ln w="9525">
            <a:noFill/>
            <a:miter lim="800000"/>
            <a:headEnd/>
            <a:tailEnd/>
          </a:ln>
        </p:spPr>
      </p:pic>
      <p:sp>
        <p:nvSpPr>
          <p:cNvPr id="14" name="TextBox 13"/>
          <p:cNvSpPr txBox="1"/>
          <p:nvPr/>
        </p:nvSpPr>
        <p:spPr>
          <a:xfrm>
            <a:off x="7086600" y="3417888"/>
            <a:ext cx="877888" cy="277812"/>
          </a:xfrm>
          <a:prstGeom prst="rect">
            <a:avLst/>
          </a:prstGeom>
          <a:noFill/>
        </p:spPr>
        <p:txBody>
          <a:bodyPr wrap="none">
            <a:spAutoFit/>
          </a:bodyPr>
          <a:lstStyle/>
          <a:p>
            <a:pPr>
              <a:defRPr/>
            </a:pPr>
            <a:r>
              <a:rPr lang="en-US" b="1" i="1" dirty="0">
                <a:solidFill>
                  <a:srgbClr val="00B050"/>
                </a:solidFill>
                <a:latin typeface="+mn-lt"/>
                <a:cs typeface="Arial" pitchFamily="34" charset="0"/>
              </a:rPr>
              <a:t>ON PLAN</a:t>
            </a:r>
          </a:p>
        </p:txBody>
      </p:sp>
      <p:sp>
        <p:nvSpPr>
          <p:cNvPr id="24" name="TextBox 23"/>
          <p:cNvSpPr txBox="1"/>
          <p:nvPr/>
        </p:nvSpPr>
        <p:spPr>
          <a:xfrm>
            <a:off x="7086600" y="3644900"/>
            <a:ext cx="877888" cy="276225"/>
          </a:xfrm>
          <a:prstGeom prst="rect">
            <a:avLst/>
          </a:prstGeom>
          <a:noFill/>
        </p:spPr>
        <p:txBody>
          <a:bodyPr wrap="none">
            <a:spAutoFit/>
          </a:bodyPr>
          <a:lstStyle/>
          <a:p>
            <a:pPr>
              <a:defRPr/>
            </a:pPr>
            <a:r>
              <a:rPr lang="en-US" b="1" i="1" dirty="0">
                <a:solidFill>
                  <a:srgbClr val="00B050"/>
                </a:solidFill>
                <a:latin typeface="+mn-lt"/>
                <a:cs typeface="Arial" pitchFamily="34" charset="0"/>
              </a:rPr>
              <a:t>ON PLAN</a:t>
            </a:r>
          </a:p>
        </p:txBody>
      </p:sp>
      <p:sp>
        <p:nvSpPr>
          <p:cNvPr id="25" name="TextBox 24"/>
          <p:cNvSpPr txBox="1"/>
          <p:nvPr/>
        </p:nvSpPr>
        <p:spPr>
          <a:xfrm>
            <a:off x="7086600" y="4143375"/>
            <a:ext cx="979488" cy="276225"/>
          </a:xfrm>
          <a:prstGeom prst="rect">
            <a:avLst/>
          </a:prstGeom>
          <a:noFill/>
        </p:spPr>
        <p:txBody>
          <a:bodyPr wrap="none">
            <a:spAutoFit/>
          </a:bodyPr>
          <a:lstStyle/>
          <a:p>
            <a:pPr>
              <a:defRPr/>
            </a:pPr>
            <a:r>
              <a:rPr lang="en-US" b="1" i="1" dirty="0">
                <a:solidFill>
                  <a:srgbClr val="00B050"/>
                </a:solidFill>
                <a:latin typeface="+mn-lt"/>
                <a:cs typeface="Arial" pitchFamily="34" charset="0"/>
              </a:rPr>
              <a:t>DRAFTING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2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Active Meeting Schedule</a:t>
            </a:r>
          </a:p>
        </p:txBody>
      </p:sp>
      <p:sp>
        <p:nvSpPr>
          <p:cNvPr id="28675" name="Content Placeholder 2"/>
          <p:cNvSpPr>
            <a:spLocks noGrp="1"/>
          </p:cNvSpPr>
          <p:nvPr>
            <p:ph idx="4294967295"/>
          </p:nvPr>
        </p:nvSpPr>
        <p:spPr>
          <a:xfrm>
            <a:off x="685800" y="1676400"/>
            <a:ext cx="7772400" cy="4724400"/>
          </a:xfrm>
        </p:spPr>
        <p:txBody>
          <a:bodyPr>
            <a:normAutofit fontScale="85000" lnSpcReduction="20000"/>
          </a:bodyPr>
          <a:lstStyle/>
          <a:p>
            <a:pPr eaLnBrk="1" hangingPunct="1">
              <a:defRPr/>
            </a:pPr>
            <a:r>
              <a:rPr lang="en-US" dirty="0" smtClean="0"/>
              <a:t>Teleconferences</a:t>
            </a:r>
          </a:p>
          <a:p>
            <a:pPr lvl="1" eaLnBrk="1" hangingPunct="1">
              <a:defRPr/>
            </a:pPr>
            <a:r>
              <a:rPr lang="en-US" dirty="0" smtClean="0"/>
              <a:t>Open to all, no cost to participate or monitor</a:t>
            </a:r>
          </a:p>
          <a:p>
            <a:pPr lvl="1" eaLnBrk="1" hangingPunct="1">
              <a:defRPr/>
            </a:pPr>
            <a:endParaRPr lang="en-US" dirty="0" smtClean="0"/>
          </a:p>
          <a:p>
            <a:pPr lvl="1" eaLnBrk="1" hangingPunct="1">
              <a:defRPr/>
            </a:pPr>
            <a:r>
              <a:rPr lang="en-US" u="sng" dirty="0" smtClean="0"/>
              <a:t>http://www.ieee802.org/15/ </a:t>
            </a:r>
            <a:r>
              <a:rPr lang="en-US" dirty="0" smtClean="0"/>
              <a:t>or </a:t>
            </a:r>
            <a:r>
              <a:rPr lang="en-US" u="sng" dirty="0" smtClean="0"/>
              <a:t>jonadams@ieee.org</a:t>
            </a:r>
          </a:p>
          <a:p>
            <a:pPr lvl="1" eaLnBrk="1" hangingPunct="1">
              <a:defRPr/>
            </a:pPr>
            <a:endParaRPr lang="en-US" dirty="0" smtClean="0"/>
          </a:p>
          <a:p>
            <a:pPr eaLnBrk="1" hangingPunct="1">
              <a:defRPr/>
            </a:pPr>
            <a:r>
              <a:rPr lang="en-US" dirty="0" smtClean="0"/>
              <a:t>Face-to-Face Meetings in 2012</a:t>
            </a:r>
          </a:p>
          <a:p>
            <a:pPr lvl="1" eaLnBrk="1" hangingPunct="1">
              <a:defRPr/>
            </a:pPr>
            <a:r>
              <a:rPr lang="en-US" dirty="0" smtClean="0"/>
              <a:t>IEEE 802 Plenaries</a:t>
            </a:r>
          </a:p>
          <a:p>
            <a:pPr lvl="2" eaLnBrk="1" hangingPunct="1">
              <a:defRPr/>
            </a:pPr>
            <a:r>
              <a:rPr lang="en-US" dirty="0" smtClean="0"/>
              <a:t>March (Waikoloa); July (San Diego); November (San Antonio)</a:t>
            </a:r>
          </a:p>
          <a:p>
            <a:pPr lvl="2" eaLnBrk="1" hangingPunct="1">
              <a:defRPr/>
            </a:pPr>
            <a:endParaRPr lang="en-US" dirty="0" smtClean="0"/>
          </a:p>
          <a:p>
            <a:pPr lvl="1" eaLnBrk="1" hangingPunct="1">
              <a:defRPr/>
            </a:pPr>
            <a:r>
              <a:rPr lang="en-US" dirty="0" smtClean="0"/>
              <a:t>IEEE 802.15 Interims</a:t>
            </a:r>
          </a:p>
          <a:p>
            <a:pPr lvl="2" eaLnBrk="1" hangingPunct="1">
              <a:defRPr/>
            </a:pPr>
            <a:r>
              <a:rPr lang="en-US" dirty="0" smtClean="0"/>
              <a:t>May (Atlanta); September (Palm Springs); January (2013) (Vancouver BC)</a:t>
            </a:r>
          </a:p>
        </p:txBody>
      </p:sp>
      <p:sp>
        <p:nvSpPr>
          <p:cNvPr id="2" name="Date Placeholder 1"/>
          <p:cNvSpPr txBox="1">
            <a:spLocks noGrp="1"/>
          </p:cNvSpPr>
          <p:nvPr/>
        </p:nvSpPr>
        <p:spPr bwMode="auto">
          <a:xfrm>
            <a:off x="685800" y="377825"/>
            <a:ext cx="1600200" cy="215900"/>
          </a:xfrm>
          <a:prstGeom prst="rect">
            <a:avLst/>
          </a:prstGeom>
          <a:noFill/>
          <a:ln>
            <a:miter lim="800000"/>
            <a:headEnd/>
            <a:tailEnd/>
          </a:ln>
        </p:spPr>
        <p:txBody>
          <a:bodyPr lIns="0" tIns="0" rIns="0" bIns="0" anchor="b">
            <a:spAutoFit/>
          </a:bodyPr>
          <a:lstStyle/>
          <a:p>
            <a:pPr eaLnBrk="0" hangingPunct="0">
              <a:defRPr/>
            </a:pPr>
            <a:r>
              <a:rPr lang="en-US" sz="1400" b="1">
                <a:cs typeface="+mn-cs"/>
              </a:rPr>
              <a:t>March 2012</a:t>
            </a:r>
            <a:endParaRPr lang="en-US" sz="1400" b="1" dirty="0">
              <a:cs typeface="+mn-cs"/>
            </a:endParaRPr>
          </a:p>
        </p:txBody>
      </p:sp>
      <p:sp>
        <p:nvSpPr>
          <p:cNvPr id="3" name="Footer Placeholder 2"/>
          <p:cNvSpPr txBox="1">
            <a:spLocks noGrp="1"/>
          </p:cNvSpPr>
          <p:nvPr/>
        </p:nvSpPr>
        <p:spPr bwMode="auto">
          <a:xfrm>
            <a:off x="5486400" y="6475413"/>
            <a:ext cx="3124200" cy="184150"/>
          </a:xfrm>
          <a:prstGeom prst="rect">
            <a:avLst/>
          </a:prstGeom>
          <a:noFill/>
          <a:ln>
            <a:miter lim="800000"/>
            <a:headEnd/>
            <a:tailEnd/>
          </a:ln>
        </p:spPr>
        <p:txBody>
          <a:bodyPr lIns="0" tIns="0" rIns="0" bIns="0">
            <a:spAutoFit/>
          </a:bodyPr>
          <a:lstStyle/>
          <a:p>
            <a:pPr algn="r" eaLnBrk="0" hangingPunct="0">
              <a:defRPr/>
            </a:pPr>
            <a:r>
              <a:rPr lang="en-US">
                <a:cs typeface="+mn-cs"/>
              </a:rPr>
              <a:t>Jon Adams, Lilee Systems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685800" y="685800"/>
            <a:ext cx="7772400" cy="457200"/>
          </a:xfrm>
        </p:spPr>
        <p:txBody>
          <a:bodyPr/>
          <a:lstStyle/>
          <a:p>
            <a:pPr eaLnBrk="1" hangingPunct="1"/>
            <a:r>
              <a:rPr lang="en-US" smtClean="0"/>
              <a:t>Summary</a:t>
            </a:r>
          </a:p>
        </p:txBody>
      </p:sp>
      <p:sp>
        <p:nvSpPr>
          <p:cNvPr id="3" name="Content Placeholder 2"/>
          <p:cNvSpPr>
            <a:spLocks noGrp="1"/>
          </p:cNvSpPr>
          <p:nvPr>
            <p:ph idx="4294967295"/>
          </p:nvPr>
        </p:nvSpPr>
        <p:spPr>
          <a:xfrm>
            <a:off x="685800" y="1371600"/>
            <a:ext cx="7772400" cy="4648200"/>
          </a:xfrm>
        </p:spPr>
        <p:txBody>
          <a:bodyPr>
            <a:normAutofit fontScale="70000" lnSpcReduction="20000"/>
          </a:bodyPr>
          <a:lstStyle/>
          <a:p>
            <a:pPr eaLnBrk="1" hangingPunct="1">
              <a:defRPr/>
            </a:pPr>
            <a:r>
              <a:rPr lang="en-US" dirty="0" smtClean="0"/>
              <a:t>Standards </a:t>
            </a:r>
            <a:r>
              <a:rPr lang="en-US" dirty="0"/>
              <a:t>D</a:t>
            </a:r>
            <a:r>
              <a:rPr lang="en-US" dirty="0" smtClean="0"/>
              <a:t>rive Interoperability</a:t>
            </a:r>
            <a:endParaRPr lang="en-US" dirty="0"/>
          </a:p>
          <a:p>
            <a:pPr lvl="1" eaLnBrk="1" hangingPunct="1">
              <a:defRPr/>
            </a:pPr>
            <a:r>
              <a:rPr lang="en-US" dirty="0" smtClean="0"/>
              <a:t>Good for the customer and for the vendor</a:t>
            </a:r>
          </a:p>
          <a:p>
            <a:pPr lvl="1" eaLnBrk="1" hangingPunct="1">
              <a:defRPr/>
            </a:pPr>
            <a:r>
              <a:rPr lang="en-US" dirty="0" smtClean="0"/>
              <a:t>Simplifies </a:t>
            </a:r>
            <a:r>
              <a:rPr lang="en-US" dirty="0"/>
              <a:t>product development</a:t>
            </a:r>
          </a:p>
          <a:p>
            <a:pPr lvl="1" eaLnBrk="1" hangingPunct="1">
              <a:defRPr/>
            </a:pPr>
            <a:r>
              <a:rPr lang="en-US" dirty="0" smtClean="0"/>
              <a:t>Speeds </a:t>
            </a:r>
            <a:r>
              <a:rPr lang="en-US" dirty="0"/>
              <a:t>time-to-market</a:t>
            </a:r>
          </a:p>
          <a:p>
            <a:pPr lvl="1" eaLnBrk="1" hangingPunct="1">
              <a:defRPr/>
            </a:pPr>
            <a:r>
              <a:rPr lang="en-US" dirty="0" smtClean="0"/>
              <a:t>Easier </a:t>
            </a:r>
            <a:r>
              <a:rPr lang="en-US" dirty="0"/>
              <a:t>to understand and compare competing </a:t>
            </a:r>
            <a:r>
              <a:rPr lang="en-US" dirty="0" smtClean="0"/>
              <a:t>products</a:t>
            </a:r>
          </a:p>
          <a:p>
            <a:pPr eaLnBrk="1" hangingPunct="1">
              <a:defRPr/>
            </a:pPr>
            <a:r>
              <a:rPr lang="en-US" dirty="0" smtClean="0"/>
              <a:t>IEEE</a:t>
            </a:r>
          </a:p>
          <a:p>
            <a:pPr lvl="1" eaLnBrk="1" hangingPunct="1">
              <a:defRPr/>
            </a:pPr>
            <a:r>
              <a:rPr lang="en-US" dirty="0" smtClean="0"/>
              <a:t>Over 1,300 standards and projects</a:t>
            </a:r>
          </a:p>
          <a:p>
            <a:pPr lvl="1" eaLnBrk="1" hangingPunct="1">
              <a:defRPr/>
            </a:pPr>
            <a:r>
              <a:rPr lang="en-US" dirty="0" smtClean="0"/>
              <a:t>Tens of billions of devices use IEEE standards for mission-critical, industrial, commercial, and consumer spaces</a:t>
            </a:r>
            <a:endParaRPr lang="en-US" dirty="0"/>
          </a:p>
          <a:p>
            <a:pPr eaLnBrk="1" hangingPunct="1">
              <a:defRPr/>
            </a:pPr>
            <a:r>
              <a:rPr lang="en-US" dirty="0" smtClean="0"/>
              <a:t>IEEE 802.15.4 PTC Group</a:t>
            </a:r>
          </a:p>
          <a:p>
            <a:pPr lvl="1" eaLnBrk="1" hangingPunct="1">
              <a:defRPr/>
            </a:pPr>
            <a:r>
              <a:rPr lang="en-US" dirty="0" smtClean="0"/>
              <a:t>IEEE 802.15.4 </a:t>
            </a:r>
            <a:r>
              <a:rPr lang="en-US" b="1" i="1" u="sng" dirty="0" smtClean="0"/>
              <a:t>already</a:t>
            </a:r>
            <a:r>
              <a:rPr lang="en-US" dirty="0" smtClean="0"/>
              <a:t> ISO/IEC standard with over 200 million units deployed</a:t>
            </a:r>
          </a:p>
          <a:p>
            <a:pPr lvl="1" eaLnBrk="1" hangingPunct="1">
              <a:defRPr/>
            </a:pPr>
            <a:r>
              <a:rPr lang="en-US" dirty="0" smtClean="0"/>
              <a:t>PTC functionality will be added rapidly</a:t>
            </a:r>
          </a:p>
          <a:p>
            <a:pPr lvl="1" eaLnBrk="1" hangingPunct="1">
              <a:defRPr/>
            </a:pPr>
            <a:r>
              <a:rPr lang="en-US" dirty="0" smtClean="0"/>
              <a:t>Over 70 participants from nearly 50 entities, and growing</a:t>
            </a:r>
          </a:p>
        </p:txBody>
      </p:sp>
      <p:sp>
        <p:nvSpPr>
          <p:cNvPr id="4" name="Date Placeholder 3"/>
          <p:cNvSpPr txBox="1">
            <a:spLocks noGrp="1"/>
          </p:cNvSpPr>
          <p:nvPr/>
        </p:nvSpPr>
        <p:spPr bwMode="auto">
          <a:xfrm>
            <a:off x="685800" y="377825"/>
            <a:ext cx="1600200" cy="215900"/>
          </a:xfrm>
          <a:prstGeom prst="rect">
            <a:avLst/>
          </a:prstGeom>
          <a:noFill/>
          <a:ln>
            <a:miter lim="800000"/>
            <a:headEnd/>
            <a:tailEnd/>
          </a:ln>
        </p:spPr>
        <p:txBody>
          <a:bodyPr lIns="0" tIns="0" rIns="0" bIns="0" anchor="b">
            <a:spAutoFit/>
          </a:bodyPr>
          <a:lstStyle/>
          <a:p>
            <a:pPr eaLnBrk="0" hangingPunct="0">
              <a:defRPr/>
            </a:pPr>
            <a:r>
              <a:rPr lang="en-US" sz="1400" b="1">
                <a:cs typeface="+mn-cs"/>
              </a:rPr>
              <a:t>March 2012</a:t>
            </a:r>
            <a:endParaRPr lang="en-US" sz="1400" b="1" dirty="0">
              <a:cs typeface="+mn-cs"/>
            </a:endParaRPr>
          </a:p>
        </p:txBody>
      </p:sp>
      <p:sp>
        <p:nvSpPr>
          <p:cNvPr id="5" name="Footer Placeholder 4"/>
          <p:cNvSpPr txBox="1">
            <a:spLocks noGrp="1"/>
          </p:cNvSpPr>
          <p:nvPr/>
        </p:nvSpPr>
        <p:spPr bwMode="auto">
          <a:xfrm>
            <a:off x="5486400" y="6475413"/>
            <a:ext cx="3124200" cy="184150"/>
          </a:xfrm>
          <a:prstGeom prst="rect">
            <a:avLst/>
          </a:prstGeom>
          <a:noFill/>
          <a:ln>
            <a:miter lim="800000"/>
            <a:headEnd/>
            <a:tailEnd/>
          </a:ln>
        </p:spPr>
        <p:txBody>
          <a:bodyPr lIns="0" tIns="0" rIns="0" bIns="0">
            <a:spAutoFit/>
          </a:bodyPr>
          <a:lstStyle/>
          <a:p>
            <a:pPr algn="r" eaLnBrk="0" hangingPunct="0">
              <a:defRPr/>
            </a:pPr>
            <a:r>
              <a:rPr lang="en-US">
                <a:cs typeface="+mn-cs"/>
              </a:rPr>
              <a:t>Jon Adams, Lilee Systems</a:t>
            </a:r>
          </a:p>
        </p:txBody>
      </p:sp>
      <p:sp>
        <p:nvSpPr>
          <p:cNvPr id="6" name="TextBox 5"/>
          <p:cNvSpPr txBox="1"/>
          <p:nvPr/>
        </p:nvSpPr>
        <p:spPr>
          <a:xfrm>
            <a:off x="3429000" y="6015038"/>
            <a:ext cx="2389188" cy="461962"/>
          </a:xfrm>
          <a:prstGeom prst="rect">
            <a:avLst/>
          </a:prstGeom>
          <a:noFill/>
        </p:spPr>
        <p:txBody>
          <a:bodyPr wrap="none">
            <a:spAutoFit/>
          </a:bodyPr>
          <a:lstStyle/>
          <a:p>
            <a:pPr>
              <a:defRPr/>
            </a:pPr>
            <a:r>
              <a:rPr lang="en-US" sz="2400" b="1" i="1" dirty="0">
                <a:solidFill>
                  <a:srgbClr val="00B050"/>
                </a:solidFill>
                <a:latin typeface="+mn-lt"/>
                <a:cs typeface="Arial" pitchFamily="34" charset="0"/>
              </a:rPr>
              <a:t>JOIN WITH 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6"/>
          <p:cNvSpPr>
            <a:spLocks noGrp="1"/>
          </p:cNvSpPr>
          <p:nvPr>
            <p:ph type="ctrTitle"/>
          </p:nvPr>
        </p:nvSpPr>
        <p:spPr/>
        <p:txBody>
          <a:bodyPr/>
          <a:lstStyle/>
          <a:p>
            <a:pPr eaLnBrk="1" hangingPunct="1"/>
            <a:r>
              <a:rPr lang="en-US" smtClean="0"/>
              <a:t>Backup Material</a:t>
            </a:r>
          </a:p>
        </p:txBody>
      </p:sp>
      <p:sp>
        <p:nvSpPr>
          <p:cNvPr id="10" name="Date Placeholder 9"/>
          <p:cNvSpPr>
            <a:spLocks noGrp="1"/>
          </p:cNvSpPr>
          <p:nvPr>
            <p:ph type="dt" sz="quarter" idx="10"/>
          </p:nvPr>
        </p:nvSpPr>
        <p:spPr/>
        <p:txBody>
          <a:bodyPr/>
          <a:lstStyle/>
          <a:p>
            <a:pPr>
              <a:defRPr/>
            </a:pPr>
            <a:r>
              <a:rPr lang="en-US"/>
              <a:t>January 2012</a:t>
            </a:r>
          </a:p>
        </p:txBody>
      </p:sp>
      <p:sp>
        <p:nvSpPr>
          <p:cNvPr id="11" name="Footer Placeholder 10"/>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914400" y="381000"/>
            <a:ext cx="7391400" cy="1143000"/>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a:solidFill>
                <a:srgbClr val="000000"/>
              </a:solidFill>
              <a:latin typeface="Arial" charset="0"/>
              <a:ea typeface="DejaVu Sans"/>
              <a:cs typeface="DejaVu Sans"/>
            </a:endParaRPr>
          </a:p>
        </p:txBody>
      </p:sp>
      <p:sp>
        <p:nvSpPr>
          <p:cNvPr id="48130" name="Text Box 2"/>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marL="341313" indent="-34131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a:solidFill>
                <a:srgbClr val="000000"/>
              </a:solidFill>
              <a:latin typeface="Arial" charset="0"/>
              <a:ea typeface="DejaVu Sans"/>
              <a:cs typeface="DejaVu Sans"/>
            </a:endParaRPr>
          </a:p>
        </p:txBody>
      </p:sp>
      <p:sp>
        <p:nvSpPr>
          <p:cNvPr id="48131" name="Title 1"/>
          <p:cNvSpPr>
            <a:spLocks noGrp="1"/>
          </p:cNvSpPr>
          <p:nvPr>
            <p:ph type="title"/>
          </p:nvPr>
        </p:nvSpPr>
        <p:spPr/>
        <p:txBody>
          <a:bodyPr/>
          <a:lstStyle/>
          <a:p>
            <a:pPr eaLnBrk="1" hangingPunct="1"/>
            <a:r>
              <a:rPr lang="en-US" smtClean="0">
                <a:solidFill>
                  <a:srgbClr val="000000"/>
                </a:solidFill>
              </a:rPr>
              <a:t>Voting and membership</a:t>
            </a:r>
            <a:endParaRPr lang="en-US" smtClean="0"/>
          </a:p>
        </p:txBody>
      </p:sp>
      <p:sp>
        <p:nvSpPr>
          <p:cNvPr id="48132" name="Content Placeholder 2"/>
          <p:cNvSpPr>
            <a:spLocks noGrp="1"/>
          </p:cNvSpPr>
          <p:nvPr>
            <p:ph idx="1"/>
          </p:nvPr>
        </p:nvSpPr>
        <p:spPr/>
        <p:txBody>
          <a:bodyPr/>
          <a:lstStyle/>
          <a:p>
            <a:pPr eaLnBrk="1" hangingPunct="1">
              <a:lnSpc>
                <a:spcPct val="80000"/>
              </a:lnSpc>
              <a:spcBef>
                <a:spcPts val="700"/>
              </a:spcBef>
            </a:pPr>
            <a:r>
              <a:rPr lang="en-US" sz="2800" smtClean="0">
                <a:solidFill>
                  <a:srgbClr val="000000"/>
                </a:solidFill>
              </a:rPr>
              <a:t>Voters have responsibility to vote on letter ballots</a:t>
            </a:r>
          </a:p>
          <a:p>
            <a:pPr eaLnBrk="1" hangingPunct="1">
              <a:lnSpc>
                <a:spcPct val="80000"/>
              </a:lnSpc>
              <a:spcBef>
                <a:spcPts val="700"/>
              </a:spcBef>
            </a:pPr>
            <a:r>
              <a:rPr lang="en-US" sz="2800" smtClean="0">
                <a:solidFill>
                  <a:srgbClr val="000000"/>
                </a:solidFill>
              </a:rPr>
              <a:t>Three levels of voting occur in IEEE 802 standards development:</a:t>
            </a:r>
          </a:p>
          <a:p>
            <a:pPr lvl="1" eaLnBrk="1" hangingPunct="1">
              <a:lnSpc>
                <a:spcPct val="80000"/>
              </a:lnSpc>
              <a:spcBef>
                <a:spcPts val="600"/>
              </a:spcBef>
            </a:pPr>
            <a:r>
              <a:rPr lang="en-US" sz="2400" smtClean="0">
                <a:solidFill>
                  <a:srgbClr val="000000"/>
                </a:solidFill>
              </a:rPr>
              <a:t>Sponsor ballot </a:t>
            </a:r>
          </a:p>
          <a:p>
            <a:pPr lvl="2" eaLnBrk="1" hangingPunct="1">
              <a:lnSpc>
                <a:spcPct val="80000"/>
              </a:lnSpc>
              <a:spcBef>
                <a:spcPts val="500"/>
              </a:spcBef>
            </a:pPr>
            <a:r>
              <a:rPr lang="en-US" sz="2000" smtClean="0">
                <a:solidFill>
                  <a:srgbClr val="000000"/>
                </a:solidFill>
              </a:rPr>
              <a:t>Open to all interested parties</a:t>
            </a:r>
          </a:p>
          <a:p>
            <a:pPr lvl="3" eaLnBrk="1" hangingPunct="1">
              <a:lnSpc>
                <a:spcPct val="80000"/>
              </a:lnSpc>
              <a:spcBef>
                <a:spcPts val="450"/>
              </a:spcBef>
            </a:pPr>
            <a:r>
              <a:rPr lang="en-US" smtClean="0">
                <a:solidFill>
                  <a:srgbClr val="000000"/>
                </a:solidFill>
              </a:rPr>
              <a:t>Via IEEE SA-membership or paying a per ballot fee</a:t>
            </a:r>
          </a:p>
          <a:p>
            <a:pPr lvl="2" eaLnBrk="1" hangingPunct="1">
              <a:lnSpc>
                <a:spcPct val="80000"/>
              </a:lnSpc>
              <a:spcBef>
                <a:spcPts val="500"/>
              </a:spcBef>
            </a:pPr>
            <a:r>
              <a:rPr lang="en-US" sz="2000" smtClean="0">
                <a:solidFill>
                  <a:srgbClr val="000000"/>
                </a:solidFill>
              </a:rPr>
              <a:t>Participation requires an IEEE Web Account</a:t>
            </a:r>
          </a:p>
          <a:p>
            <a:pPr lvl="1" eaLnBrk="1" hangingPunct="1">
              <a:lnSpc>
                <a:spcPct val="80000"/>
              </a:lnSpc>
              <a:spcBef>
                <a:spcPts val="600"/>
              </a:spcBef>
            </a:pPr>
            <a:r>
              <a:rPr lang="en-US" sz="2400" smtClean="0">
                <a:solidFill>
                  <a:srgbClr val="000000"/>
                </a:solidFill>
              </a:rPr>
              <a:t>Working group </a:t>
            </a:r>
          </a:p>
          <a:p>
            <a:pPr lvl="2" eaLnBrk="1" hangingPunct="1">
              <a:lnSpc>
                <a:spcPct val="80000"/>
              </a:lnSpc>
              <a:spcBef>
                <a:spcPts val="500"/>
              </a:spcBef>
            </a:pPr>
            <a:r>
              <a:rPr lang="en-US" sz="2000" smtClean="0">
                <a:solidFill>
                  <a:srgbClr val="000000"/>
                </a:solidFill>
              </a:rPr>
              <a:t>Requirements on next page</a:t>
            </a:r>
          </a:p>
          <a:p>
            <a:pPr lvl="1" eaLnBrk="1" hangingPunct="1">
              <a:lnSpc>
                <a:spcPct val="80000"/>
              </a:lnSpc>
              <a:spcBef>
                <a:spcPts val="600"/>
              </a:spcBef>
            </a:pPr>
            <a:r>
              <a:rPr lang="en-US" sz="2400" smtClean="0">
                <a:solidFill>
                  <a:srgbClr val="000000"/>
                </a:solidFill>
              </a:rPr>
              <a:t>Task force or task group</a:t>
            </a:r>
          </a:p>
          <a:p>
            <a:pPr lvl="2" eaLnBrk="1" hangingPunct="1">
              <a:lnSpc>
                <a:spcPct val="80000"/>
              </a:lnSpc>
              <a:spcBef>
                <a:spcPts val="500"/>
              </a:spcBef>
            </a:pPr>
            <a:r>
              <a:rPr lang="en-US" sz="2000" smtClean="0">
                <a:solidFill>
                  <a:srgbClr val="000000"/>
                </a:solidFill>
              </a:rPr>
              <a:t>Requirements vary – consult Working group</a:t>
            </a:r>
          </a:p>
        </p:txBody>
      </p:sp>
      <p:sp>
        <p:nvSpPr>
          <p:cNvPr id="5" name="Date Placeholder 4"/>
          <p:cNvSpPr>
            <a:spLocks noGrp="1"/>
          </p:cNvSpPr>
          <p:nvPr>
            <p:ph type="dt" sz="quarter" idx="10"/>
          </p:nvPr>
        </p:nvSpPr>
        <p:spPr/>
        <p:txBody>
          <a:bodyPr/>
          <a:lstStyle/>
          <a:p>
            <a:pPr>
              <a:defRPr/>
            </a:pPr>
            <a:r>
              <a:rPr lang="en-US"/>
              <a:t>January 2012</a:t>
            </a:r>
            <a:endParaRPr lang="en-US" dirty="0"/>
          </a:p>
        </p:txBody>
      </p:sp>
      <p:sp>
        <p:nvSpPr>
          <p:cNvPr id="6" name="Footer Placeholder 5"/>
          <p:cNvSpPr>
            <a:spLocks noGrp="1"/>
          </p:cNvSpPr>
          <p:nvPr>
            <p:ph type="ftr" sz="quarter" idx="11"/>
          </p:nvPr>
        </p:nvSpPr>
        <p:spPr/>
        <p:txBody>
          <a:bodyPr/>
          <a:lstStyle/>
          <a:p>
            <a:pPr>
              <a:defRPr/>
            </a:pPr>
            <a:r>
              <a:rPr lang="en-US"/>
              <a:t>Jon Adams, Lilee Systems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ustomShape 1"/>
          <p:cNvSpPr>
            <a:spLocks noChangeArrowheads="1"/>
          </p:cNvSpPr>
          <p:nvPr/>
        </p:nvSpPr>
        <p:spPr bwMode="auto">
          <a:xfrm>
            <a:off x="838200" y="288925"/>
            <a:ext cx="7391400" cy="1311275"/>
          </a:xfrm>
          <a:prstGeom prst="rect">
            <a:avLst/>
          </a:prstGeom>
          <a:noFill/>
          <a:ln w="9525">
            <a:noFill/>
            <a:miter lim="800000"/>
            <a:headEnd/>
            <a:tailEnd/>
          </a:ln>
        </p:spPr>
        <p:txBody>
          <a:bodyPr lIns="90000" tIns="45000" rIns="90000" bIns="45000" anchor="ctr"/>
          <a:lstStyle/>
          <a:p>
            <a:pPr algn="ctr" eaLnBrk="0" hangingPunct="0"/>
            <a:endParaRPr lang="en-US" sz="1000"/>
          </a:p>
        </p:txBody>
      </p:sp>
      <p:sp>
        <p:nvSpPr>
          <p:cNvPr id="50178" name="CustomShape 2"/>
          <p:cNvSpPr>
            <a:spLocks noChangeArrowheads="1"/>
          </p:cNvSpPr>
          <p:nvPr/>
        </p:nvSpPr>
        <p:spPr bwMode="auto">
          <a:xfrm>
            <a:off x="457200" y="1600200"/>
            <a:ext cx="8229600" cy="4525963"/>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50179" name="Title 1"/>
          <p:cNvSpPr>
            <a:spLocks noGrp="1"/>
          </p:cNvSpPr>
          <p:nvPr>
            <p:ph type="title"/>
          </p:nvPr>
        </p:nvSpPr>
        <p:spPr/>
        <p:txBody>
          <a:bodyPr/>
          <a:lstStyle/>
          <a:p>
            <a:pPr eaLnBrk="1" hangingPunct="1"/>
            <a:r>
              <a:rPr lang="en-US" smtClean="0"/>
              <a:t>Acquiring Working Group voting membership</a:t>
            </a:r>
          </a:p>
        </p:txBody>
      </p:sp>
      <p:sp>
        <p:nvSpPr>
          <p:cNvPr id="3" name="Content Placeholder 2"/>
          <p:cNvSpPr>
            <a:spLocks noGrp="1"/>
          </p:cNvSpPr>
          <p:nvPr>
            <p:ph idx="1"/>
          </p:nvPr>
        </p:nvSpPr>
        <p:spPr/>
        <p:txBody>
          <a:bodyPr>
            <a:normAutofit fontScale="92500" lnSpcReduction="20000"/>
          </a:bodyPr>
          <a:lstStyle/>
          <a:p>
            <a:pPr eaLnBrk="1" hangingPunct="1">
              <a:defRPr/>
            </a:pPr>
            <a:r>
              <a:rPr lang="en-US" dirty="0" smtClean="0"/>
              <a:t>Participating at a meeting = at least 75% presence.</a:t>
            </a:r>
          </a:p>
          <a:p>
            <a:pPr eaLnBrk="1" hangingPunct="1">
              <a:defRPr/>
            </a:pPr>
            <a:r>
              <a:rPr lang="en-US" dirty="0" smtClean="0"/>
              <a:t>For a new Working Group, persons participating in the initial meeting become members.</a:t>
            </a:r>
          </a:p>
          <a:p>
            <a:pPr eaLnBrk="1" hangingPunct="1">
              <a:defRPr/>
            </a:pPr>
            <a:r>
              <a:rPr lang="en-US" dirty="0" smtClean="0"/>
              <a:t>For an existing Working Group, after attending 2 of last 4 plenary sessions or 1 plenary and 1 interim, membership starts at the next plenary attended. </a:t>
            </a:r>
          </a:p>
          <a:p>
            <a:pPr lvl="1" eaLnBrk="1" hangingPunct="1">
              <a:defRPr/>
            </a:pPr>
            <a:r>
              <a:rPr lang="en-US" dirty="0" smtClean="0"/>
              <a:t>May require submitting a letter of intent.</a:t>
            </a:r>
          </a:p>
          <a:p>
            <a:pPr eaLnBrk="1" hangingPunct="1">
              <a:defRPr/>
            </a:pPr>
            <a:endParaRPr lang="en-US" dirty="0"/>
          </a:p>
        </p:txBody>
      </p:sp>
      <p:sp>
        <p:nvSpPr>
          <p:cNvPr id="6" name="Date Placeholder 5"/>
          <p:cNvSpPr>
            <a:spLocks noGrp="1"/>
          </p:cNvSpPr>
          <p:nvPr>
            <p:ph type="dt" sz="quarter" idx="10"/>
          </p:nvPr>
        </p:nvSpPr>
        <p:spPr/>
        <p:txBody>
          <a:bodyPr/>
          <a:lstStyle/>
          <a:p>
            <a:pPr>
              <a:defRPr/>
            </a:pPr>
            <a:r>
              <a:rPr lang="en-US"/>
              <a:t>January 2012</a:t>
            </a:r>
            <a:endParaRPr lang="en-US" dirty="0"/>
          </a:p>
        </p:txBody>
      </p:sp>
      <p:sp>
        <p:nvSpPr>
          <p:cNvPr id="7" name="Footer Placeholder 6"/>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ustomShape 1"/>
          <p:cNvSpPr>
            <a:spLocks noChangeArrowheads="1"/>
          </p:cNvSpPr>
          <p:nvPr/>
        </p:nvSpPr>
        <p:spPr bwMode="auto">
          <a:xfrm>
            <a:off x="1295400" y="190500"/>
            <a:ext cx="7391400" cy="1311275"/>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52226" name="CustomShape 2"/>
          <p:cNvSpPr>
            <a:spLocks noChangeArrowheads="1"/>
          </p:cNvSpPr>
          <p:nvPr/>
        </p:nvSpPr>
        <p:spPr bwMode="auto">
          <a:xfrm>
            <a:off x="457200" y="1874838"/>
            <a:ext cx="8229600" cy="4525962"/>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52227" name="Title 1"/>
          <p:cNvSpPr>
            <a:spLocks noGrp="1"/>
          </p:cNvSpPr>
          <p:nvPr>
            <p:ph type="title"/>
          </p:nvPr>
        </p:nvSpPr>
        <p:spPr/>
        <p:txBody>
          <a:bodyPr/>
          <a:lstStyle/>
          <a:p>
            <a:pPr eaLnBrk="1" hangingPunct="1"/>
            <a:r>
              <a:rPr lang="en-US" smtClean="0"/>
              <a:t>Retaining Working Group voting membership</a:t>
            </a:r>
          </a:p>
        </p:txBody>
      </p:sp>
      <p:sp>
        <p:nvSpPr>
          <p:cNvPr id="3" name="Content Placeholder 2"/>
          <p:cNvSpPr>
            <a:spLocks noGrp="1"/>
          </p:cNvSpPr>
          <p:nvPr>
            <p:ph idx="1"/>
          </p:nvPr>
        </p:nvSpPr>
        <p:spPr/>
        <p:txBody>
          <a:bodyPr>
            <a:normAutofit lnSpcReduction="10000"/>
          </a:bodyPr>
          <a:lstStyle/>
          <a:p>
            <a:pPr eaLnBrk="1" hangingPunct="1">
              <a:defRPr/>
            </a:pPr>
            <a:r>
              <a:rPr lang="en-US" dirty="0" smtClean="0"/>
              <a:t>Participate in 2 of the last 4 plenary sessions</a:t>
            </a:r>
          </a:p>
          <a:p>
            <a:pPr lvl="1" eaLnBrk="1" hangingPunct="1">
              <a:defRPr/>
            </a:pPr>
            <a:r>
              <a:rPr lang="en-US" dirty="0" smtClean="0"/>
              <a:t>An interim may substitute for one of the 2 plenary sessions</a:t>
            </a:r>
          </a:p>
          <a:p>
            <a:pPr eaLnBrk="1" hangingPunct="1">
              <a:defRPr/>
            </a:pPr>
            <a:r>
              <a:rPr lang="en-US" dirty="0" smtClean="0"/>
              <a:t>Return working Group letter ballots</a:t>
            </a:r>
          </a:p>
          <a:p>
            <a:pPr lvl="1" eaLnBrk="1" hangingPunct="1">
              <a:defRPr/>
            </a:pPr>
            <a:r>
              <a:rPr lang="en-US" dirty="0" smtClean="0"/>
              <a:t>Membership may be lost for failing to respond or responding abstain for reason other than “lack of technical expertise” to 2 of the last 3  ballots</a:t>
            </a:r>
          </a:p>
        </p:txBody>
      </p:sp>
      <p:sp>
        <p:nvSpPr>
          <p:cNvPr id="9" name="Date Placeholder 8"/>
          <p:cNvSpPr>
            <a:spLocks noGrp="1"/>
          </p:cNvSpPr>
          <p:nvPr>
            <p:ph type="dt" sz="quarter" idx="10"/>
          </p:nvPr>
        </p:nvSpPr>
        <p:spPr/>
        <p:txBody>
          <a:bodyPr/>
          <a:lstStyle/>
          <a:p>
            <a:pPr>
              <a:defRPr/>
            </a:pPr>
            <a:r>
              <a:rPr lang="en-US"/>
              <a:t>January 2012</a:t>
            </a:r>
            <a:endParaRPr lang="en-US" dirty="0"/>
          </a:p>
        </p:txBody>
      </p:sp>
      <p:sp>
        <p:nvSpPr>
          <p:cNvPr id="10" name="Footer Placeholder 9"/>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ustomShape 1"/>
          <p:cNvSpPr>
            <a:spLocks noChangeArrowheads="1"/>
          </p:cNvSpPr>
          <p:nvPr/>
        </p:nvSpPr>
        <p:spPr bwMode="auto">
          <a:xfrm>
            <a:off x="1295400" y="152400"/>
            <a:ext cx="7391400" cy="1143000"/>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54274" name="CustomShape 2"/>
          <p:cNvSpPr>
            <a:spLocks noChangeArrowheads="1"/>
          </p:cNvSpPr>
          <p:nvPr/>
        </p:nvSpPr>
        <p:spPr bwMode="auto">
          <a:xfrm>
            <a:off x="457200" y="1295400"/>
            <a:ext cx="8229600" cy="5562600"/>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54275" name="Title 1"/>
          <p:cNvSpPr>
            <a:spLocks noGrp="1"/>
          </p:cNvSpPr>
          <p:nvPr>
            <p:ph type="title"/>
          </p:nvPr>
        </p:nvSpPr>
        <p:spPr/>
        <p:txBody>
          <a:bodyPr/>
          <a:lstStyle/>
          <a:p>
            <a:pPr eaLnBrk="1" hangingPunct="1"/>
            <a:r>
              <a:rPr lang="en-US" smtClean="0"/>
              <a:t>Affiliation</a:t>
            </a:r>
          </a:p>
        </p:txBody>
      </p:sp>
      <p:sp>
        <p:nvSpPr>
          <p:cNvPr id="3" name="Content Placeholder 2"/>
          <p:cNvSpPr>
            <a:spLocks noGrp="1"/>
          </p:cNvSpPr>
          <p:nvPr>
            <p:ph idx="1"/>
          </p:nvPr>
        </p:nvSpPr>
        <p:spPr/>
        <p:txBody>
          <a:bodyPr>
            <a:normAutofit fontScale="55000" lnSpcReduction="20000"/>
          </a:bodyPr>
          <a:lstStyle/>
          <a:p>
            <a:pPr eaLnBrk="1" hangingPunct="1">
              <a:defRPr/>
            </a:pPr>
            <a:r>
              <a:rPr lang="en-US" dirty="0" smtClean="0"/>
              <a:t>IEEE-SA Standards Board By-Laws, Section 5.2.1.5</a:t>
            </a:r>
          </a:p>
          <a:p>
            <a:pPr lvl="1" eaLnBrk="1" hangingPunct="1">
              <a:defRPr/>
            </a:pPr>
            <a:r>
              <a:rPr lang="en-US" dirty="0" smtClean="0"/>
              <a:t>http://standards.ieee.org/guides/bylaws/sect5.html</a:t>
            </a:r>
          </a:p>
          <a:p>
            <a:pPr eaLnBrk="1" hangingPunct="1">
              <a:defRPr/>
            </a:pPr>
            <a:r>
              <a:rPr lang="en-US" dirty="0" smtClean="0"/>
              <a:t>Disclosure of Affiliation</a:t>
            </a:r>
          </a:p>
          <a:p>
            <a:pPr lvl="1" eaLnBrk="1" hangingPunct="1">
              <a:defRPr/>
            </a:pPr>
            <a:r>
              <a:rPr lang="en-US" dirty="0" smtClean="0"/>
              <a:t>“Every member and participant in a working group, Sponsor ballot, or other standards development activity shall disclose his or her affiliation.”</a:t>
            </a:r>
          </a:p>
          <a:p>
            <a:pPr eaLnBrk="1" hangingPunct="1">
              <a:defRPr/>
            </a:pPr>
            <a:r>
              <a:rPr lang="en-US" dirty="0" smtClean="0"/>
              <a:t>What is “Affiliation”</a:t>
            </a:r>
          </a:p>
          <a:p>
            <a:pPr lvl="1" eaLnBrk="1" hangingPunct="1">
              <a:defRPr/>
            </a:pPr>
            <a:r>
              <a:rPr lang="en-US" dirty="0" smtClean="0"/>
              <a:t>“An individual is deemed "affiliated" with any individual or entity that has been, or will be, financially or materially supporting that individual's participation in a particular IEEE standards activity. This includes, but is not limited to, his or her employer and any individual or entity that has or will have, either directly or indirectly, requested, paid for, or otherwise sponsored his or her participation.”</a:t>
            </a:r>
          </a:p>
          <a:p>
            <a:pPr eaLnBrk="1" hangingPunct="1">
              <a:defRPr/>
            </a:pPr>
            <a:r>
              <a:rPr lang="en-US" dirty="0" smtClean="0"/>
              <a:t>Affiliation and participation</a:t>
            </a:r>
          </a:p>
          <a:p>
            <a:pPr lvl="1" eaLnBrk="1" hangingPunct="1">
              <a:defRPr/>
            </a:pPr>
            <a:r>
              <a:rPr lang="en-US" dirty="0" smtClean="0"/>
              <a:t>“Failure to disclose every such affiliation may result in complete or partial loss of rights to participate in IEEE-SA activities. An individual is not excused from compliance with this policy by reason of any claim of a conflicting obligation (whether contractual or otherwise) that prohibits disclosure of affiliation.”</a:t>
            </a:r>
          </a:p>
        </p:txBody>
      </p:sp>
      <p:sp>
        <p:nvSpPr>
          <p:cNvPr id="9" name="Date Placeholder 8"/>
          <p:cNvSpPr>
            <a:spLocks noGrp="1"/>
          </p:cNvSpPr>
          <p:nvPr>
            <p:ph type="dt" sz="quarter" idx="10"/>
          </p:nvPr>
        </p:nvSpPr>
        <p:spPr/>
        <p:txBody>
          <a:bodyPr/>
          <a:lstStyle/>
          <a:p>
            <a:pPr>
              <a:defRPr/>
            </a:pPr>
            <a:r>
              <a:rPr lang="en-US"/>
              <a:t>January 2012</a:t>
            </a:r>
            <a:endParaRPr lang="en-US" dirty="0"/>
          </a:p>
        </p:txBody>
      </p:sp>
      <p:sp>
        <p:nvSpPr>
          <p:cNvPr id="10" name="Footer Placeholder 9"/>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ustomShape 1"/>
          <p:cNvSpPr>
            <a:spLocks noChangeArrowheads="1"/>
          </p:cNvSpPr>
          <p:nvPr/>
        </p:nvSpPr>
        <p:spPr bwMode="auto">
          <a:xfrm>
            <a:off x="1295400" y="274638"/>
            <a:ext cx="7391400" cy="1143000"/>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56322"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56323" name="Title 1"/>
          <p:cNvSpPr>
            <a:spLocks noGrp="1"/>
          </p:cNvSpPr>
          <p:nvPr>
            <p:ph type="title"/>
          </p:nvPr>
        </p:nvSpPr>
        <p:spPr/>
        <p:txBody>
          <a:bodyPr/>
          <a:lstStyle/>
          <a:p>
            <a:pPr eaLnBrk="1" hangingPunct="1"/>
            <a:r>
              <a:rPr lang="en-US" smtClean="0"/>
              <a:t>Ground rules</a:t>
            </a:r>
          </a:p>
        </p:txBody>
      </p:sp>
      <p:sp>
        <p:nvSpPr>
          <p:cNvPr id="56324" name="Content Placeholder 2"/>
          <p:cNvSpPr>
            <a:spLocks noGrp="1"/>
          </p:cNvSpPr>
          <p:nvPr>
            <p:ph idx="1"/>
          </p:nvPr>
        </p:nvSpPr>
        <p:spPr/>
        <p:txBody>
          <a:bodyPr/>
          <a:lstStyle/>
          <a:p>
            <a:pPr eaLnBrk="1" hangingPunct="1"/>
            <a:r>
              <a:rPr lang="en-US" smtClean="0"/>
              <a:t>Respect … give it, get it</a:t>
            </a:r>
          </a:p>
          <a:p>
            <a:pPr eaLnBrk="1" hangingPunct="1"/>
            <a:r>
              <a:rPr lang="en-US" smtClean="0"/>
              <a:t>NO product pitches</a:t>
            </a:r>
          </a:p>
          <a:p>
            <a:pPr eaLnBrk="1" hangingPunct="1"/>
            <a:r>
              <a:rPr lang="en-US" smtClean="0"/>
              <a:t>NO corporate pitches</a:t>
            </a:r>
          </a:p>
          <a:p>
            <a:pPr eaLnBrk="1" hangingPunct="1"/>
            <a:r>
              <a:rPr lang="en-US" smtClean="0"/>
              <a:t>NO prices</a:t>
            </a:r>
          </a:p>
          <a:p>
            <a:pPr eaLnBrk="1" hangingPunct="1"/>
            <a:r>
              <a:rPr lang="en-US" smtClean="0"/>
              <a:t>NO restrictive notices – presentations must be openly available</a:t>
            </a:r>
          </a:p>
        </p:txBody>
      </p:sp>
      <p:sp>
        <p:nvSpPr>
          <p:cNvPr id="15" name="Date Placeholder 14"/>
          <p:cNvSpPr>
            <a:spLocks noGrp="1"/>
          </p:cNvSpPr>
          <p:nvPr>
            <p:ph type="dt" sz="quarter" idx="10"/>
          </p:nvPr>
        </p:nvSpPr>
        <p:spPr/>
        <p:txBody>
          <a:bodyPr/>
          <a:lstStyle/>
          <a:p>
            <a:pPr>
              <a:defRPr/>
            </a:pPr>
            <a:r>
              <a:rPr lang="en-US"/>
              <a:t>January 2012</a:t>
            </a:r>
            <a:endParaRPr lang="en-US" dirty="0"/>
          </a:p>
        </p:txBody>
      </p:sp>
      <p:sp>
        <p:nvSpPr>
          <p:cNvPr id="16" name="Footer Placeholder 15"/>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r>
              <a:rPr lang="en-US" smtClean="0"/>
              <a:t>New Technologies Breed Innovation</a:t>
            </a:r>
          </a:p>
        </p:txBody>
      </p:sp>
      <p:sp>
        <p:nvSpPr>
          <p:cNvPr id="3" name="Content Placeholder 2"/>
          <p:cNvSpPr>
            <a:spLocks noGrp="1"/>
          </p:cNvSpPr>
          <p:nvPr>
            <p:ph idx="4294967295"/>
          </p:nvPr>
        </p:nvSpPr>
        <p:spPr/>
        <p:txBody>
          <a:bodyPr>
            <a:normAutofit fontScale="62500" lnSpcReduction="20000"/>
          </a:bodyPr>
          <a:lstStyle/>
          <a:p>
            <a:pPr eaLnBrk="1" hangingPunct="1">
              <a:defRPr/>
            </a:pPr>
            <a:r>
              <a:rPr lang="en-US" altLang="ja-JP" dirty="0" smtClean="0"/>
              <a:t>Broad Interoperability Drives New Applications</a:t>
            </a:r>
          </a:p>
          <a:p>
            <a:pPr lvl="1" eaLnBrk="1" hangingPunct="1">
              <a:defRPr/>
            </a:pPr>
            <a:r>
              <a:rPr lang="en-US" dirty="0" smtClean="0"/>
              <a:t>3GPP (worldwide cellular standard)</a:t>
            </a:r>
          </a:p>
          <a:p>
            <a:pPr lvl="2" eaLnBrk="1" hangingPunct="1">
              <a:defRPr/>
            </a:pPr>
            <a:r>
              <a:rPr lang="en-US" dirty="0" smtClean="0"/>
              <a:t>First 3G specification</a:t>
            </a:r>
            <a:r>
              <a:rPr lang="en-US" dirty="0"/>
              <a:t> </a:t>
            </a:r>
            <a:r>
              <a:rPr lang="en-US" dirty="0" smtClean="0"/>
              <a:t>in 2000, 7 full specification releases since then</a:t>
            </a:r>
          </a:p>
          <a:p>
            <a:pPr lvl="1" eaLnBrk="1" hangingPunct="1">
              <a:defRPr/>
            </a:pPr>
            <a:r>
              <a:rPr lang="en-US" dirty="0" smtClean="0"/>
              <a:t>IEEE 802.11</a:t>
            </a:r>
          </a:p>
          <a:p>
            <a:pPr lvl="2" eaLnBrk="1" hangingPunct="1">
              <a:defRPr/>
            </a:pPr>
            <a:r>
              <a:rPr lang="en-US" dirty="0" smtClean="0"/>
              <a:t>First release in 1997, growth of application space has driven 25 amendments in 14 years</a:t>
            </a:r>
          </a:p>
          <a:p>
            <a:pPr lvl="1" eaLnBrk="1" hangingPunct="1">
              <a:defRPr/>
            </a:pPr>
            <a:r>
              <a:rPr lang="en-US" dirty="0" smtClean="0"/>
              <a:t>Many others (</a:t>
            </a:r>
            <a:r>
              <a:rPr lang="en-US" dirty="0" err="1" smtClean="0"/>
              <a:t>ZigBee</a:t>
            </a:r>
            <a:r>
              <a:rPr lang="en-US" dirty="0" smtClean="0"/>
              <a:t>, Wired/Wireless HART, </a:t>
            </a:r>
            <a:r>
              <a:rPr lang="en-US" dirty="0" err="1" smtClean="0"/>
              <a:t>CANbus</a:t>
            </a:r>
            <a:r>
              <a:rPr lang="en-US" dirty="0" smtClean="0"/>
              <a:t>, Ethernet, and more)</a:t>
            </a:r>
          </a:p>
          <a:p>
            <a:pPr eaLnBrk="1" hangingPunct="1">
              <a:defRPr/>
            </a:pPr>
            <a:r>
              <a:rPr lang="en-US" dirty="0" smtClean="0"/>
              <a:t>Impossible to predict future use based on current expectation</a:t>
            </a:r>
          </a:p>
          <a:p>
            <a:pPr eaLnBrk="1" hangingPunct="1">
              <a:defRPr/>
            </a:pPr>
            <a:r>
              <a:rPr lang="en-US" dirty="0" smtClean="0"/>
              <a:t>Average service life of radio equipment in rail and transit applications is in excess of 10-15 years</a:t>
            </a:r>
          </a:p>
          <a:p>
            <a:pPr eaLnBrk="1" hangingPunct="1">
              <a:defRPr/>
            </a:pPr>
            <a:r>
              <a:rPr lang="en-US" dirty="0" smtClean="0"/>
              <a:t>System design may remain in place for 20-25 years</a:t>
            </a:r>
          </a:p>
          <a:p>
            <a:pPr eaLnBrk="1" hangingPunct="1">
              <a:defRPr/>
            </a:pPr>
            <a:r>
              <a:rPr lang="en-US" dirty="0"/>
              <a:t>Open forum allows interested parties to vet independently quality and performance, and to propose to improve</a:t>
            </a:r>
          </a:p>
          <a:p>
            <a:pPr eaLnBrk="1" hangingPunct="1">
              <a:defRPr/>
            </a:pPr>
            <a:r>
              <a:rPr lang="en-US" dirty="0"/>
              <a:t>Standards are good for the customer, good for the vendor</a:t>
            </a:r>
          </a:p>
        </p:txBody>
      </p:sp>
      <p:sp>
        <p:nvSpPr>
          <p:cNvPr id="13" name="Date Placeholder 12"/>
          <p:cNvSpPr txBox="1">
            <a:spLocks noGrp="1"/>
          </p:cNvSpPr>
          <p:nvPr/>
        </p:nvSpPr>
        <p:spPr bwMode="auto">
          <a:xfrm>
            <a:off x="685800" y="377825"/>
            <a:ext cx="1600200" cy="215900"/>
          </a:xfrm>
          <a:prstGeom prst="rect">
            <a:avLst/>
          </a:prstGeom>
          <a:noFill/>
          <a:ln>
            <a:miter lim="800000"/>
            <a:headEnd/>
            <a:tailEnd/>
          </a:ln>
        </p:spPr>
        <p:txBody>
          <a:bodyPr lIns="0" tIns="0" rIns="0" bIns="0" anchor="b">
            <a:spAutoFit/>
          </a:bodyPr>
          <a:lstStyle/>
          <a:p>
            <a:pPr eaLnBrk="0" hangingPunct="0">
              <a:defRPr/>
            </a:pPr>
            <a:r>
              <a:rPr lang="en-US" sz="1400" b="1">
                <a:cs typeface="+mn-cs"/>
              </a:rPr>
              <a:t>March 2012</a:t>
            </a:r>
            <a:endParaRPr lang="en-US" sz="1400" b="1" dirty="0">
              <a:cs typeface="+mn-cs"/>
            </a:endParaRPr>
          </a:p>
        </p:txBody>
      </p:sp>
      <p:sp>
        <p:nvSpPr>
          <p:cNvPr id="14" name="Footer Placeholder 13"/>
          <p:cNvSpPr txBox="1">
            <a:spLocks noGrp="1"/>
          </p:cNvSpPr>
          <p:nvPr/>
        </p:nvSpPr>
        <p:spPr bwMode="auto">
          <a:xfrm>
            <a:off x="5486400" y="6475413"/>
            <a:ext cx="3124200" cy="184150"/>
          </a:xfrm>
          <a:prstGeom prst="rect">
            <a:avLst/>
          </a:prstGeom>
          <a:noFill/>
          <a:ln>
            <a:miter lim="800000"/>
            <a:headEnd/>
            <a:tailEnd/>
          </a:ln>
        </p:spPr>
        <p:txBody>
          <a:bodyPr lIns="0" tIns="0" rIns="0" bIns="0">
            <a:spAutoFit/>
          </a:bodyPr>
          <a:lstStyle/>
          <a:p>
            <a:pPr algn="r" eaLnBrk="0" hangingPunct="0">
              <a:defRPr/>
            </a:pPr>
            <a:r>
              <a:rPr lang="en-US">
                <a:cs typeface="+mn-cs"/>
              </a:rPr>
              <a:t>Jon Adams, Lilee Systems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914400" y="190500"/>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a:solidFill>
                <a:srgbClr val="000000"/>
              </a:solidFill>
              <a:latin typeface="Arial" charset="0"/>
              <a:ea typeface="DejaVu Sans"/>
              <a:cs typeface="DejaVu Sans"/>
            </a:endParaRPr>
          </a:p>
        </p:txBody>
      </p:sp>
      <p:sp>
        <p:nvSpPr>
          <p:cNvPr id="58370"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Call for Interest </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(CFI)</a:t>
            </a:r>
          </a:p>
        </p:txBody>
      </p:sp>
      <p:sp>
        <p:nvSpPr>
          <p:cNvPr id="58371" name="Rectangle 3"/>
          <p:cNvSpPr>
            <a:spLocks noChangeArrowheads="1"/>
          </p:cNvSpPr>
          <p:nvPr/>
        </p:nvSpPr>
        <p:spPr bwMode="auto">
          <a:xfrm>
            <a:off x="990600" y="3352800"/>
            <a:ext cx="2133600" cy="16002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Study 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Investigates forming </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a project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Produce PAR and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5 Criteria</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solidFill>
                <a:srgbClr val="000000"/>
              </a:solidFill>
            </a:endParaRPr>
          </a:p>
        </p:txBody>
      </p:sp>
      <p:sp>
        <p:nvSpPr>
          <p:cNvPr id="58372"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58373" name="Text Box 5"/>
          <p:cNvSpPr txBox="1">
            <a:spLocks noChangeArrowheads="1"/>
          </p:cNvSpPr>
          <p:nvPr/>
        </p:nvSpPr>
        <p:spPr bwMode="auto">
          <a:xfrm>
            <a:off x="2136775" y="3048000"/>
            <a:ext cx="1684338" cy="309563"/>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Adequate interest?</a:t>
            </a:r>
          </a:p>
        </p:txBody>
      </p:sp>
      <p:sp>
        <p:nvSpPr>
          <p:cNvPr id="58374" name="Rectangle 6"/>
          <p:cNvSpPr>
            <a:spLocks noChangeArrowheads="1"/>
          </p:cNvSpPr>
          <p:nvPr/>
        </p:nvSpPr>
        <p:spPr bwMode="auto">
          <a:xfrm>
            <a:off x="990600" y="5257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Working 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and EC review</a:t>
            </a:r>
          </a:p>
        </p:txBody>
      </p:sp>
      <p:sp>
        <p:nvSpPr>
          <p:cNvPr id="58375" name="Line 7"/>
          <p:cNvSpPr>
            <a:spLocks noChangeShapeType="1"/>
          </p:cNvSpPr>
          <p:nvPr/>
        </p:nvSpPr>
        <p:spPr bwMode="auto">
          <a:xfrm>
            <a:off x="2057400" y="49530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58376" name="Rectangle 8"/>
          <p:cNvSpPr>
            <a:spLocks noChangeArrowheads="1"/>
          </p:cNvSpPr>
          <p:nvPr/>
        </p:nvSpPr>
        <p:spPr bwMode="auto">
          <a:xfrm>
            <a:off x="5219700" y="1752600"/>
            <a:ext cx="18288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NesCom &amp;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Standards Board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review</a:t>
            </a:r>
          </a:p>
        </p:txBody>
      </p:sp>
      <p:cxnSp>
        <p:nvCxnSpPr>
          <p:cNvPr id="58377" name="AutoShape 9"/>
          <p:cNvCxnSpPr>
            <a:cxnSpLocks noChangeShapeType="1"/>
            <a:stCxn id="58374" idx="3"/>
            <a:endCxn id="58376" idx="1"/>
          </p:cNvCxnSpPr>
          <p:nvPr/>
        </p:nvCxnSpPr>
        <p:spPr bwMode="auto">
          <a:xfrm flipV="1">
            <a:off x="3200400" y="2286000"/>
            <a:ext cx="2019300" cy="3543300"/>
          </a:xfrm>
          <a:prstGeom prst="bentConnector3">
            <a:avLst>
              <a:gd name="adj1" fmla="val 50000"/>
            </a:avLst>
          </a:prstGeom>
          <a:noFill/>
          <a:ln w="38160">
            <a:solidFill>
              <a:srgbClr val="000000"/>
            </a:solidFill>
            <a:miter lim="800000"/>
            <a:headEnd/>
            <a:tailEnd type="triangle" w="med" len="med"/>
          </a:ln>
        </p:spPr>
      </p:cxnSp>
      <p:sp>
        <p:nvSpPr>
          <p:cNvPr id="58378" name="Text Box 10"/>
          <p:cNvSpPr txBox="1">
            <a:spLocks noChangeArrowheads="1"/>
          </p:cNvSpPr>
          <p:nvPr/>
        </p:nvSpPr>
        <p:spPr bwMode="auto">
          <a:xfrm>
            <a:off x="3189288" y="5827713"/>
            <a:ext cx="2189162" cy="525462"/>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EC approves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Forward PAR to NesCom</a:t>
            </a:r>
          </a:p>
        </p:txBody>
      </p:sp>
      <p:sp>
        <p:nvSpPr>
          <p:cNvPr id="58379" name="Rectangle 11"/>
          <p:cNvSpPr>
            <a:spLocks noChangeArrowheads="1"/>
          </p:cNvSpPr>
          <p:nvPr/>
        </p:nvSpPr>
        <p:spPr bwMode="auto">
          <a:xfrm>
            <a:off x="5029200" y="3657600"/>
            <a:ext cx="2209800" cy="13716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Start work in </a:t>
            </a:r>
            <a:br>
              <a:rPr lang="en-US" sz="2400">
                <a:solidFill>
                  <a:srgbClr val="000000"/>
                </a:solidFill>
              </a:rPr>
            </a:br>
            <a:r>
              <a:rPr lang="en-US" sz="2400">
                <a:solidFill>
                  <a:srgbClr val="000000"/>
                </a:solidFill>
              </a:rPr>
              <a:t>Working Group</a:t>
            </a:r>
          </a:p>
        </p:txBody>
      </p:sp>
      <p:cxnSp>
        <p:nvCxnSpPr>
          <p:cNvPr id="58380" name="AutoShape 12"/>
          <p:cNvCxnSpPr>
            <a:cxnSpLocks noChangeShapeType="1"/>
            <a:stCxn id="58376" idx="2"/>
            <a:endCxn id="58379" idx="0"/>
          </p:cNvCxnSpPr>
          <p:nvPr/>
        </p:nvCxnSpPr>
        <p:spPr bwMode="auto">
          <a:xfrm>
            <a:off x="6134100" y="2819400"/>
            <a:ext cx="1588" cy="838200"/>
          </a:xfrm>
          <a:prstGeom prst="straightConnector1">
            <a:avLst/>
          </a:prstGeom>
          <a:noFill/>
          <a:ln w="38160">
            <a:solidFill>
              <a:srgbClr val="000000"/>
            </a:solidFill>
            <a:miter lim="800000"/>
            <a:headEnd/>
            <a:tailEnd type="triangle" w="med" len="med"/>
          </a:ln>
        </p:spPr>
      </p:cxnSp>
      <p:sp>
        <p:nvSpPr>
          <p:cNvPr id="58381" name="Text Box 13"/>
          <p:cNvSpPr txBox="1">
            <a:spLocks noChangeArrowheads="1"/>
          </p:cNvSpPr>
          <p:nvPr/>
        </p:nvSpPr>
        <p:spPr bwMode="auto">
          <a:xfrm>
            <a:off x="6248400" y="2979738"/>
            <a:ext cx="1525588" cy="525462"/>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Standards Board</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approval</a:t>
            </a:r>
          </a:p>
        </p:txBody>
      </p:sp>
      <p:sp>
        <p:nvSpPr>
          <p:cNvPr id="58382" name="Line 15"/>
          <p:cNvSpPr>
            <a:spLocks noChangeShapeType="1"/>
          </p:cNvSpPr>
          <p:nvPr/>
        </p:nvSpPr>
        <p:spPr bwMode="auto">
          <a:xfrm>
            <a:off x="6096000" y="5029200"/>
            <a:ext cx="1588" cy="609600"/>
          </a:xfrm>
          <a:prstGeom prst="line">
            <a:avLst/>
          </a:prstGeom>
          <a:noFill/>
          <a:ln w="38160">
            <a:solidFill>
              <a:srgbClr val="000000"/>
            </a:solidFill>
            <a:miter lim="800000"/>
            <a:headEnd/>
            <a:tailEnd type="triangle" w="med" len="med"/>
          </a:ln>
        </p:spPr>
        <p:txBody>
          <a:bodyPr/>
          <a:lstStyle/>
          <a:p>
            <a:endParaRPr lang="en-US"/>
          </a:p>
        </p:txBody>
      </p:sp>
      <p:sp>
        <p:nvSpPr>
          <p:cNvPr id="58383" name="Title 1"/>
          <p:cNvSpPr>
            <a:spLocks noGrp="1"/>
          </p:cNvSpPr>
          <p:nvPr>
            <p:ph type="title"/>
          </p:nvPr>
        </p:nvSpPr>
        <p:spPr/>
        <p:txBody>
          <a:bodyPr/>
          <a:lstStyle/>
          <a:p>
            <a:pPr eaLnBrk="1" hangingPunct="1"/>
            <a:r>
              <a:rPr lang="en-US" smtClean="0">
                <a:solidFill>
                  <a:srgbClr val="000000"/>
                </a:solidFill>
              </a:rPr>
              <a:t>IEEE 802 standards development life cycle – part 1</a:t>
            </a:r>
            <a:endParaRPr lang="en-US" smtClean="0"/>
          </a:p>
        </p:txBody>
      </p:sp>
      <p:sp>
        <p:nvSpPr>
          <p:cNvPr id="5" name="Date Placeholder 4"/>
          <p:cNvSpPr>
            <a:spLocks noGrp="1"/>
          </p:cNvSpPr>
          <p:nvPr>
            <p:ph type="dt" sz="quarter" idx="10"/>
          </p:nvPr>
        </p:nvSpPr>
        <p:spPr/>
        <p:txBody>
          <a:bodyPr/>
          <a:lstStyle/>
          <a:p>
            <a:pPr>
              <a:defRPr/>
            </a:pPr>
            <a:r>
              <a:rPr lang="en-US"/>
              <a:t>January 2012</a:t>
            </a:r>
          </a:p>
        </p:txBody>
      </p:sp>
      <p:sp>
        <p:nvSpPr>
          <p:cNvPr id="6" name="Footer Placeholder 5"/>
          <p:cNvSpPr>
            <a:spLocks noGrp="1"/>
          </p:cNvSpPr>
          <p:nvPr>
            <p:ph type="ftr" sz="quarter" idx="11"/>
          </p:nvPr>
        </p:nvSpPr>
        <p:spPr/>
        <p:txBody>
          <a:bodyPr/>
          <a:lstStyle/>
          <a:p>
            <a:pPr>
              <a:defRPr/>
            </a:pPr>
            <a:r>
              <a:rPr lang="en-US"/>
              <a:t>Jon Adams, Lilee Systems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838200" y="288925"/>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a:solidFill>
                <a:srgbClr val="000000"/>
              </a:solidFill>
              <a:latin typeface="Arial" charset="0"/>
              <a:ea typeface="DejaVu Sans"/>
              <a:cs typeface="DejaVu Sans"/>
            </a:endParaRPr>
          </a:p>
        </p:txBody>
      </p:sp>
      <p:sp>
        <p:nvSpPr>
          <p:cNvPr id="60418"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Review proposals</a:t>
            </a:r>
          </a:p>
        </p:txBody>
      </p:sp>
      <p:sp>
        <p:nvSpPr>
          <p:cNvPr id="60419" name="Rectangle 3"/>
          <p:cNvSpPr>
            <a:spLocks noChangeArrowheads="1"/>
          </p:cNvSpPr>
          <p:nvPr/>
        </p:nvSpPr>
        <p:spPr bwMode="auto">
          <a:xfrm>
            <a:off x="990600" y="33528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Create and </a:t>
            </a:r>
            <a:br>
              <a:rPr lang="en-US" sz="2400">
                <a:solidFill>
                  <a:srgbClr val="000000"/>
                </a:solidFill>
              </a:rPr>
            </a:br>
            <a:r>
              <a:rPr lang="en-US" sz="2400">
                <a:solidFill>
                  <a:srgbClr val="000000"/>
                </a:solidFill>
              </a:rPr>
              <a:t>refine draft</a:t>
            </a:r>
          </a:p>
        </p:txBody>
      </p:sp>
      <p:sp>
        <p:nvSpPr>
          <p:cNvPr id="60420"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0421" name="Text Box 5"/>
          <p:cNvSpPr txBox="1">
            <a:spLocks noChangeArrowheads="1"/>
          </p:cNvSpPr>
          <p:nvPr/>
        </p:nvSpPr>
        <p:spPr bwMode="auto">
          <a:xfrm>
            <a:off x="2136775" y="4724400"/>
            <a:ext cx="1792288" cy="368300"/>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000000"/>
                </a:solidFill>
                <a:latin typeface="Arial" charset="0"/>
                <a:ea typeface="DejaVu Sans"/>
                <a:cs typeface="DejaVu Sans"/>
              </a:rPr>
              <a:t>Draft complete?</a:t>
            </a:r>
          </a:p>
        </p:txBody>
      </p:sp>
      <p:sp>
        <p:nvSpPr>
          <p:cNvPr id="60422" name="Rectangle 6"/>
          <p:cNvSpPr>
            <a:spLocks noChangeArrowheads="1"/>
          </p:cNvSpPr>
          <p:nvPr/>
        </p:nvSpPr>
        <p:spPr bwMode="auto">
          <a:xfrm>
            <a:off x="990600" y="5257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Working 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rPr>
              <a:t>ballot</a:t>
            </a:r>
          </a:p>
        </p:txBody>
      </p:sp>
      <p:sp>
        <p:nvSpPr>
          <p:cNvPr id="60423" name="Line 7"/>
          <p:cNvSpPr>
            <a:spLocks noChangeShapeType="1"/>
          </p:cNvSpPr>
          <p:nvPr/>
        </p:nvSpPr>
        <p:spPr bwMode="auto">
          <a:xfrm>
            <a:off x="2057400" y="4648200"/>
            <a:ext cx="1588" cy="609600"/>
          </a:xfrm>
          <a:prstGeom prst="line">
            <a:avLst/>
          </a:prstGeom>
          <a:noFill/>
          <a:ln w="38160">
            <a:solidFill>
              <a:srgbClr val="000000"/>
            </a:solidFill>
            <a:miter lim="800000"/>
            <a:headEnd/>
            <a:tailEnd type="triangle" w="med" len="med"/>
          </a:ln>
        </p:spPr>
        <p:txBody>
          <a:bodyPr/>
          <a:lstStyle/>
          <a:p>
            <a:endParaRPr lang="en-US"/>
          </a:p>
        </p:txBody>
      </p:sp>
      <p:sp>
        <p:nvSpPr>
          <p:cNvPr id="60424" name="Rectangle 8"/>
          <p:cNvSpPr>
            <a:spLocks noChangeArrowheads="1"/>
          </p:cNvSpPr>
          <p:nvPr/>
        </p:nvSpPr>
        <p:spPr bwMode="auto">
          <a:xfrm>
            <a:off x="4800600" y="1752600"/>
            <a:ext cx="25146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000000"/>
                </a:solidFill>
              </a:rPr>
              <a:t>Review ballot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000000"/>
                </a:solidFill>
              </a:rPr>
              <a:t>Comments</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000000"/>
                </a:solidFill>
              </a:rPr>
              <a:t>modify draft</a:t>
            </a:r>
            <a:br>
              <a:rPr lang="en-US" sz="1600">
                <a:solidFill>
                  <a:srgbClr val="000000"/>
                </a:solidFill>
              </a:rPr>
            </a:br>
            <a:r>
              <a:rPr lang="en-US" sz="1600">
                <a:solidFill>
                  <a:srgbClr val="000000"/>
                </a:solidFill>
              </a:rPr>
              <a:t> as needed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solidFill>
                <a:srgbClr val="000000"/>
              </a:solidFill>
            </a:endParaRPr>
          </a:p>
        </p:txBody>
      </p:sp>
      <p:cxnSp>
        <p:nvCxnSpPr>
          <p:cNvPr id="60425" name="AutoShape 9"/>
          <p:cNvCxnSpPr>
            <a:cxnSpLocks noChangeShapeType="1"/>
            <a:stCxn id="60422" idx="3"/>
            <a:endCxn id="60424" idx="1"/>
          </p:cNvCxnSpPr>
          <p:nvPr/>
        </p:nvCxnSpPr>
        <p:spPr bwMode="auto">
          <a:xfrm flipV="1">
            <a:off x="3200400" y="2286000"/>
            <a:ext cx="1600200" cy="3543300"/>
          </a:xfrm>
          <a:prstGeom prst="bentConnector3">
            <a:avLst>
              <a:gd name="adj1" fmla="val 61991"/>
            </a:avLst>
          </a:prstGeom>
          <a:noFill/>
          <a:ln w="38160">
            <a:solidFill>
              <a:srgbClr val="000000"/>
            </a:solidFill>
            <a:miter lim="800000"/>
            <a:headEnd/>
            <a:tailEnd type="triangle" w="med" len="med"/>
          </a:ln>
        </p:spPr>
      </p:cxnSp>
      <p:sp>
        <p:nvSpPr>
          <p:cNvPr id="60426" name="Rectangle 10"/>
          <p:cNvSpPr>
            <a:spLocks noChangeArrowheads="1"/>
          </p:cNvSpPr>
          <p:nvPr/>
        </p:nvSpPr>
        <p:spPr bwMode="auto">
          <a:xfrm>
            <a:off x="6019800" y="3352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Recirculate changes</a:t>
            </a:r>
            <a:br>
              <a:rPr lang="en-US" sz="1800">
                <a:solidFill>
                  <a:srgbClr val="000000"/>
                </a:solidFill>
              </a:rPr>
            </a:br>
            <a:r>
              <a:rPr lang="en-US" sz="1800">
                <a:solidFill>
                  <a:srgbClr val="000000"/>
                </a:solidFill>
              </a:rPr>
              <a:t>and disapprove</a:t>
            </a:r>
            <a:br>
              <a:rPr lang="en-US" sz="1800">
                <a:solidFill>
                  <a:srgbClr val="000000"/>
                </a:solidFill>
              </a:rPr>
            </a:br>
            <a:r>
              <a:rPr lang="en-US" sz="1800">
                <a:solidFill>
                  <a:srgbClr val="000000"/>
                </a:solidFill>
              </a:rPr>
              <a:t>comments</a:t>
            </a:r>
          </a:p>
        </p:txBody>
      </p:sp>
      <p:sp>
        <p:nvSpPr>
          <p:cNvPr id="60427" name="Line 11"/>
          <p:cNvSpPr>
            <a:spLocks noChangeShapeType="1"/>
          </p:cNvSpPr>
          <p:nvPr/>
        </p:nvSpPr>
        <p:spPr bwMode="auto">
          <a:xfrm>
            <a:off x="5715000" y="5105400"/>
            <a:ext cx="1588" cy="1588"/>
          </a:xfrm>
          <a:prstGeom prst="line">
            <a:avLst/>
          </a:prstGeom>
          <a:noFill/>
          <a:ln w="38160">
            <a:solidFill>
              <a:srgbClr val="000000"/>
            </a:solidFill>
            <a:miter lim="800000"/>
            <a:headEnd/>
            <a:tailEnd type="triangle" w="med" len="med"/>
          </a:ln>
        </p:spPr>
        <p:txBody>
          <a:bodyPr/>
          <a:lstStyle/>
          <a:p>
            <a:endParaRPr lang="en-US"/>
          </a:p>
        </p:txBody>
      </p:sp>
      <p:sp>
        <p:nvSpPr>
          <p:cNvPr id="60428" name="Text Box 12"/>
          <p:cNvSpPr txBox="1">
            <a:spLocks noChangeArrowheads="1"/>
          </p:cNvSpPr>
          <p:nvPr/>
        </p:nvSpPr>
        <p:spPr bwMode="auto">
          <a:xfrm>
            <a:off x="2214563" y="3048000"/>
            <a:ext cx="2027237" cy="368300"/>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000000"/>
                </a:solidFill>
                <a:latin typeface="Arial" charset="0"/>
                <a:ea typeface="DejaVu Sans"/>
                <a:cs typeface="DejaVu Sans"/>
              </a:rPr>
              <a:t>Material selected?</a:t>
            </a:r>
          </a:p>
        </p:txBody>
      </p:sp>
      <p:cxnSp>
        <p:nvCxnSpPr>
          <p:cNvPr id="60429" name="AutoShape 13"/>
          <p:cNvCxnSpPr>
            <a:cxnSpLocks noChangeShapeType="1"/>
            <a:stCxn id="60426" idx="3"/>
            <a:endCxn id="60424" idx="3"/>
          </p:cNvCxnSpPr>
          <p:nvPr/>
        </p:nvCxnSpPr>
        <p:spPr bwMode="auto">
          <a:xfrm flipH="1" flipV="1">
            <a:off x="7315200" y="2286000"/>
            <a:ext cx="914400" cy="1638300"/>
          </a:xfrm>
          <a:prstGeom prst="bentConnector3">
            <a:avLst>
              <a:gd name="adj1" fmla="val -25000"/>
            </a:avLst>
          </a:prstGeom>
          <a:noFill/>
          <a:ln w="38160">
            <a:solidFill>
              <a:srgbClr val="000000"/>
            </a:solidFill>
            <a:miter lim="800000"/>
            <a:headEnd/>
            <a:tailEnd type="triangle" w="med" len="med"/>
          </a:ln>
        </p:spPr>
      </p:cxnSp>
      <p:cxnSp>
        <p:nvCxnSpPr>
          <p:cNvPr id="60430" name="AutoShape 14"/>
          <p:cNvCxnSpPr>
            <a:cxnSpLocks noChangeShapeType="1"/>
          </p:cNvCxnSpPr>
          <p:nvPr/>
        </p:nvCxnSpPr>
        <p:spPr bwMode="auto">
          <a:xfrm rot="16200000" flipH="1">
            <a:off x="5219700" y="3238500"/>
            <a:ext cx="1219200" cy="381000"/>
          </a:xfrm>
          <a:prstGeom prst="bentConnector3">
            <a:avLst>
              <a:gd name="adj1" fmla="val 94444"/>
            </a:avLst>
          </a:prstGeom>
          <a:noFill/>
          <a:ln w="38160">
            <a:solidFill>
              <a:srgbClr val="000000"/>
            </a:solidFill>
            <a:miter lim="800000"/>
            <a:headEnd/>
            <a:tailEnd type="triangle" w="med" len="med"/>
          </a:ln>
        </p:spPr>
      </p:cxnSp>
      <p:sp>
        <p:nvSpPr>
          <p:cNvPr id="60431" name="Text Box 15"/>
          <p:cNvSpPr txBox="1">
            <a:spLocks noChangeArrowheads="1"/>
          </p:cNvSpPr>
          <p:nvPr/>
        </p:nvSpPr>
        <p:spPr bwMode="auto">
          <a:xfrm>
            <a:off x="6781800" y="2819400"/>
            <a:ext cx="1847850" cy="520700"/>
          </a:xfrm>
          <a:prstGeom prst="rect">
            <a:avLst/>
          </a:prstGeom>
          <a:noFill/>
          <a:ln w="9525">
            <a:noFill/>
            <a:miter lim="800000"/>
            <a:headEnd/>
            <a:tailEnd/>
          </a:ln>
        </p:spPr>
        <p:txBody>
          <a:bodyPr lIns="90000" tIns="46800" rIns="90000" bIns="46800">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Changes or new disapproves?</a:t>
            </a:r>
          </a:p>
        </p:txBody>
      </p:sp>
      <p:sp>
        <p:nvSpPr>
          <p:cNvPr id="60432" name="Line 16"/>
          <p:cNvSpPr>
            <a:spLocks noChangeShapeType="1"/>
          </p:cNvSpPr>
          <p:nvPr/>
        </p:nvSpPr>
        <p:spPr bwMode="auto">
          <a:xfrm>
            <a:off x="5410200" y="2819400"/>
            <a:ext cx="1588" cy="2133600"/>
          </a:xfrm>
          <a:prstGeom prst="line">
            <a:avLst/>
          </a:prstGeom>
          <a:noFill/>
          <a:ln w="38160">
            <a:solidFill>
              <a:srgbClr val="000000"/>
            </a:solidFill>
            <a:miter lim="800000"/>
            <a:headEnd/>
            <a:tailEnd type="triangle" w="med" len="med"/>
          </a:ln>
        </p:spPr>
        <p:txBody>
          <a:bodyPr/>
          <a:lstStyle/>
          <a:p>
            <a:endParaRPr lang="en-US"/>
          </a:p>
        </p:txBody>
      </p:sp>
      <p:sp>
        <p:nvSpPr>
          <p:cNvPr id="60433" name="Text Box 17"/>
          <p:cNvSpPr txBox="1">
            <a:spLocks noChangeArrowheads="1"/>
          </p:cNvSpPr>
          <p:nvPr/>
        </p:nvSpPr>
        <p:spPr bwMode="auto">
          <a:xfrm>
            <a:off x="4267200" y="4987925"/>
            <a:ext cx="2649538" cy="955675"/>
          </a:xfrm>
          <a:prstGeom prst="rect">
            <a:avLst/>
          </a:prstGeom>
          <a:noFill/>
          <a:ln w="9525">
            <a:noFill/>
            <a:miter lim="800000"/>
            <a:headEnd/>
            <a:tailEnd/>
          </a:ln>
        </p:spPr>
        <p:txBody>
          <a:bodyPr wrap="none" lIns="90000" tIns="46800" rIns="90000" bIns="46800">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No changes and no new</a:t>
            </a:r>
            <a:br>
              <a:rPr lang="en-US" sz="1400">
                <a:solidFill>
                  <a:srgbClr val="000000"/>
                </a:solidFill>
                <a:latin typeface="Arial" charset="0"/>
                <a:ea typeface="DejaVu Sans"/>
                <a:cs typeface="DejaVu Sans"/>
              </a:rPr>
            </a:br>
            <a:r>
              <a:rPr lang="en-US" sz="1400">
                <a:solidFill>
                  <a:srgbClr val="000000"/>
                </a:solidFill>
                <a:latin typeface="Arial" charset="0"/>
                <a:ea typeface="DejaVu Sans"/>
                <a:cs typeface="DejaVu Sans"/>
              </a:rPr>
              <a:t>disapproves, 75% approve and</a:t>
            </a:r>
            <a:br>
              <a:rPr lang="en-US" sz="1400">
                <a:solidFill>
                  <a:srgbClr val="000000"/>
                </a:solidFill>
                <a:latin typeface="Arial" charset="0"/>
                <a:ea typeface="DejaVu Sans"/>
                <a:cs typeface="DejaVu Sans"/>
              </a:rPr>
            </a:br>
            <a:r>
              <a:rPr lang="en-US" sz="1400">
                <a:solidFill>
                  <a:srgbClr val="000000"/>
                </a:solidFill>
                <a:latin typeface="Arial" charset="0"/>
                <a:ea typeface="DejaVu Sans"/>
                <a:cs typeface="DejaVu Sans"/>
              </a:rPr>
              <a:t>Working Group approves, </a:t>
            </a:r>
            <a:br>
              <a:rPr lang="en-US" sz="1400">
                <a:solidFill>
                  <a:srgbClr val="000000"/>
                </a:solidFill>
                <a:latin typeface="Arial" charset="0"/>
                <a:ea typeface="DejaVu Sans"/>
                <a:cs typeface="DejaVu Sans"/>
              </a:rPr>
            </a:br>
            <a:r>
              <a:rPr lang="en-US" sz="1400">
                <a:solidFill>
                  <a:srgbClr val="000000"/>
                </a:solidFill>
                <a:latin typeface="Arial" charset="0"/>
                <a:ea typeface="DejaVu Sans"/>
                <a:cs typeface="DejaVu Sans"/>
              </a:rPr>
              <a:t>forward to sponsor ballot</a:t>
            </a:r>
          </a:p>
        </p:txBody>
      </p:sp>
      <p:sp>
        <p:nvSpPr>
          <p:cNvPr id="60434" name="Line 4"/>
          <p:cNvSpPr>
            <a:spLocks noChangeShapeType="1"/>
          </p:cNvSpPr>
          <p:nvPr/>
        </p:nvSpPr>
        <p:spPr bwMode="auto">
          <a:xfrm>
            <a:off x="1981200" y="1447800"/>
            <a:ext cx="0" cy="304800"/>
          </a:xfrm>
          <a:prstGeom prst="line">
            <a:avLst/>
          </a:prstGeom>
          <a:noFill/>
          <a:ln w="38160">
            <a:solidFill>
              <a:srgbClr val="000000"/>
            </a:solidFill>
            <a:miter lim="800000"/>
            <a:headEnd/>
            <a:tailEnd type="triangle" w="med" len="med"/>
          </a:ln>
        </p:spPr>
        <p:txBody>
          <a:bodyPr/>
          <a:lstStyle/>
          <a:p>
            <a:endParaRPr lang="en-US"/>
          </a:p>
        </p:txBody>
      </p:sp>
      <p:sp>
        <p:nvSpPr>
          <p:cNvPr id="60435" name="Title 1"/>
          <p:cNvSpPr>
            <a:spLocks noGrp="1"/>
          </p:cNvSpPr>
          <p:nvPr>
            <p:ph type="title"/>
          </p:nvPr>
        </p:nvSpPr>
        <p:spPr/>
        <p:txBody>
          <a:bodyPr/>
          <a:lstStyle/>
          <a:p>
            <a:pPr eaLnBrk="1" hangingPunct="1"/>
            <a:r>
              <a:rPr lang="en-US" smtClean="0">
                <a:solidFill>
                  <a:srgbClr val="000000"/>
                </a:solidFill>
              </a:rPr>
              <a:t>IEEE 802 standards development life cycle – part 2</a:t>
            </a:r>
            <a:endParaRPr lang="en-US" smtClean="0"/>
          </a:p>
        </p:txBody>
      </p:sp>
      <p:sp>
        <p:nvSpPr>
          <p:cNvPr id="5" name="Date Placeholder 4"/>
          <p:cNvSpPr>
            <a:spLocks noGrp="1"/>
          </p:cNvSpPr>
          <p:nvPr>
            <p:ph type="dt" sz="quarter" idx="10"/>
          </p:nvPr>
        </p:nvSpPr>
        <p:spPr/>
        <p:txBody>
          <a:bodyPr/>
          <a:lstStyle/>
          <a:p>
            <a:pPr>
              <a:defRPr/>
            </a:pPr>
            <a:r>
              <a:rPr lang="en-US"/>
              <a:t>January 2012</a:t>
            </a:r>
          </a:p>
        </p:txBody>
      </p:sp>
      <p:sp>
        <p:nvSpPr>
          <p:cNvPr id="6" name="Footer Placeholder 5"/>
          <p:cNvSpPr>
            <a:spLocks noGrp="1"/>
          </p:cNvSpPr>
          <p:nvPr>
            <p:ph type="ftr" sz="quarter" idx="11"/>
          </p:nvPr>
        </p:nvSpPr>
        <p:spPr/>
        <p:txBody>
          <a:bodyPr/>
          <a:lstStyle/>
          <a:p>
            <a:pPr>
              <a:defRPr/>
            </a:pPr>
            <a:r>
              <a:rPr lang="en-US"/>
              <a:t>Jon Adams, Lilee Systems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914400" y="365125"/>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a:solidFill>
                <a:srgbClr val="000000"/>
              </a:solidFill>
              <a:latin typeface="Arial" charset="0"/>
              <a:ea typeface="DejaVu Sans"/>
              <a:cs typeface="DejaVu Sans"/>
            </a:endParaRPr>
          </a:p>
        </p:txBody>
      </p:sp>
      <p:sp>
        <p:nvSpPr>
          <p:cNvPr id="62466"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Request EC </a:t>
            </a:r>
            <a:br>
              <a:rPr lang="en-US" sz="1800">
                <a:solidFill>
                  <a:srgbClr val="000000"/>
                </a:solidFill>
              </a:rPr>
            </a:br>
            <a:r>
              <a:rPr lang="en-US" sz="1800">
                <a:solidFill>
                  <a:srgbClr val="000000"/>
                </a:solidFill>
              </a:rPr>
              <a:t>approve forward</a:t>
            </a:r>
            <a:br>
              <a:rPr lang="en-US" sz="1800">
                <a:solidFill>
                  <a:srgbClr val="000000"/>
                </a:solidFill>
              </a:rPr>
            </a:br>
            <a:r>
              <a:rPr lang="en-US" sz="1800">
                <a:solidFill>
                  <a:srgbClr val="000000"/>
                </a:solidFill>
              </a:rPr>
              <a:t>to sponsor ballot</a:t>
            </a:r>
          </a:p>
        </p:txBody>
      </p:sp>
      <p:sp>
        <p:nvSpPr>
          <p:cNvPr id="62467" name="Rectangle 3"/>
          <p:cNvSpPr>
            <a:spLocks noChangeArrowheads="1"/>
          </p:cNvSpPr>
          <p:nvPr/>
        </p:nvSpPr>
        <p:spPr bwMode="auto">
          <a:xfrm>
            <a:off x="990600" y="3352800"/>
            <a:ext cx="21336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Sponsor ballot </a:t>
            </a:r>
          </a:p>
        </p:txBody>
      </p:sp>
      <p:sp>
        <p:nvSpPr>
          <p:cNvPr id="62468"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2469" name="Rectangle 5"/>
          <p:cNvSpPr>
            <a:spLocks noChangeArrowheads="1"/>
          </p:cNvSpPr>
          <p:nvPr/>
        </p:nvSpPr>
        <p:spPr bwMode="auto">
          <a:xfrm>
            <a:off x="914400" y="48006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Review ballot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comments, modify </a:t>
            </a:r>
            <a:br>
              <a:rPr lang="en-US" sz="1800">
                <a:solidFill>
                  <a:srgbClr val="000000"/>
                </a:solidFill>
              </a:rPr>
            </a:br>
            <a:r>
              <a:rPr lang="en-US" sz="1800">
                <a:solidFill>
                  <a:srgbClr val="000000"/>
                </a:solidFill>
              </a:rPr>
              <a:t>draft as needed</a:t>
            </a:r>
          </a:p>
        </p:txBody>
      </p:sp>
      <p:sp>
        <p:nvSpPr>
          <p:cNvPr id="62470" name="Line 6"/>
          <p:cNvSpPr>
            <a:spLocks noChangeShapeType="1"/>
          </p:cNvSpPr>
          <p:nvPr/>
        </p:nvSpPr>
        <p:spPr bwMode="auto">
          <a:xfrm>
            <a:off x="2057400" y="44958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2471" name="Rectangle 7"/>
          <p:cNvSpPr>
            <a:spLocks noChangeArrowheads="1"/>
          </p:cNvSpPr>
          <p:nvPr/>
        </p:nvSpPr>
        <p:spPr bwMode="auto">
          <a:xfrm>
            <a:off x="5257800" y="1752600"/>
            <a:ext cx="25146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Request EC approve</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 forward to RevCom</a:t>
            </a:r>
          </a:p>
        </p:txBody>
      </p:sp>
      <p:cxnSp>
        <p:nvCxnSpPr>
          <p:cNvPr id="62472" name="AutoShape 8"/>
          <p:cNvCxnSpPr>
            <a:cxnSpLocks noChangeShapeType="1"/>
            <a:stCxn id="62469" idx="3"/>
            <a:endCxn id="62467" idx="3"/>
          </p:cNvCxnSpPr>
          <p:nvPr/>
        </p:nvCxnSpPr>
        <p:spPr bwMode="auto">
          <a:xfrm flipV="1">
            <a:off x="3124200" y="3924300"/>
            <a:ext cx="1588" cy="1447800"/>
          </a:xfrm>
          <a:prstGeom prst="bentConnector3">
            <a:avLst>
              <a:gd name="adj1" fmla="val 12441060"/>
            </a:avLst>
          </a:prstGeom>
          <a:noFill/>
          <a:ln w="38160">
            <a:solidFill>
              <a:srgbClr val="000000"/>
            </a:solidFill>
            <a:miter lim="800000"/>
            <a:headEnd/>
            <a:tailEnd type="triangle" w="med" len="med"/>
          </a:ln>
        </p:spPr>
      </p:cxnSp>
      <p:sp>
        <p:nvSpPr>
          <p:cNvPr id="62473" name="Rectangle 9"/>
          <p:cNvSpPr>
            <a:spLocks noChangeArrowheads="1"/>
          </p:cNvSpPr>
          <p:nvPr/>
        </p:nvSpPr>
        <p:spPr bwMode="auto">
          <a:xfrm>
            <a:off x="5410200" y="31242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RevCom approval</a:t>
            </a:r>
          </a:p>
        </p:txBody>
      </p:sp>
      <p:sp>
        <p:nvSpPr>
          <p:cNvPr id="62474" name="Line 10"/>
          <p:cNvSpPr>
            <a:spLocks noChangeShapeType="1"/>
          </p:cNvSpPr>
          <p:nvPr/>
        </p:nvSpPr>
        <p:spPr bwMode="auto">
          <a:xfrm>
            <a:off x="5715000" y="5105400"/>
            <a:ext cx="1588" cy="1588"/>
          </a:xfrm>
          <a:prstGeom prst="line">
            <a:avLst/>
          </a:prstGeom>
          <a:noFill/>
          <a:ln w="38160">
            <a:solidFill>
              <a:srgbClr val="000000"/>
            </a:solidFill>
            <a:miter lim="800000"/>
            <a:headEnd/>
            <a:tailEnd type="triangle" w="med" len="med"/>
          </a:ln>
        </p:spPr>
        <p:txBody>
          <a:bodyPr/>
          <a:lstStyle/>
          <a:p>
            <a:endParaRPr lang="en-US"/>
          </a:p>
        </p:txBody>
      </p:sp>
      <p:sp>
        <p:nvSpPr>
          <p:cNvPr id="62475" name="Text Box 11"/>
          <p:cNvSpPr txBox="1">
            <a:spLocks noChangeArrowheads="1"/>
          </p:cNvSpPr>
          <p:nvPr/>
        </p:nvSpPr>
        <p:spPr bwMode="auto">
          <a:xfrm>
            <a:off x="5588000" y="6172200"/>
            <a:ext cx="1935163" cy="341313"/>
          </a:xfrm>
          <a:prstGeom prst="rect">
            <a:avLst/>
          </a:prstGeom>
          <a:noFill/>
          <a:ln w="9525">
            <a:noFill/>
            <a:miter lim="800000"/>
            <a:headEnd/>
            <a:tailEnd/>
          </a:ln>
        </p:spPr>
        <p:txBody>
          <a:bodyPr wrap="none" lIns="90000" tIns="46800" rIns="90000" bIns="46800">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000000"/>
                </a:solidFill>
                <a:latin typeface="Arial" charset="0"/>
                <a:ea typeface="DejaVu Sans"/>
                <a:cs typeface="DejaVu Sans"/>
              </a:rPr>
              <a:t>Published standard</a:t>
            </a:r>
          </a:p>
        </p:txBody>
      </p:sp>
      <p:cxnSp>
        <p:nvCxnSpPr>
          <p:cNvPr id="62476" name="AutoShape 12"/>
          <p:cNvCxnSpPr>
            <a:cxnSpLocks noChangeShapeType="1"/>
            <a:endCxn id="62466" idx="0"/>
          </p:cNvCxnSpPr>
          <p:nvPr/>
        </p:nvCxnSpPr>
        <p:spPr bwMode="auto">
          <a:xfrm>
            <a:off x="457200" y="1524000"/>
            <a:ext cx="1600200" cy="228600"/>
          </a:xfrm>
          <a:prstGeom prst="bentConnector2">
            <a:avLst/>
          </a:prstGeom>
          <a:noFill/>
          <a:ln w="38160">
            <a:solidFill>
              <a:srgbClr val="000000"/>
            </a:solidFill>
            <a:miter lim="800000"/>
            <a:headEnd/>
            <a:tailEnd type="triangle" w="med" len="med"/>
          </a:ln>
        </p:spPr>
      </p:cxnSp>
      <p:sp>
        <p:nvSpPr>
          <p:cNvPr id="62477" name="Text Box 13"/>
          <p:cNvSpPr txBox="1">
            <a:spLocks noChangeArrowheads="1"/>
          </p:cNvSpPr>
          <p:nvPr/>
        </p:nvSpPr>
        <p:spPr bwMode="auto">
          <a:xfrm>
            <a:off x="3276600" y="4114800"/>
            <a:ext cx="1524000" cy="520700"/>
          </a:xfrm>
          <a:prstGeom prst="rect">
            <a:avLst/>
          </a:prstGeom>
          <a:noFill/>
          <a:ln w="9525">
            <a:noFill/>
            <a:miter lim="800000"/>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000000"/>
                </a:solidFill>
                <a:latin typeface="Arial" charset="0"/>
                <a:ea typeface="DejaVu Sans"/>
                <a:cs typeface="DejaVu Sans"/>
              </a:rPr>
              <a:t>Changes or new disapproves?</a:t>
            </a:r>
          </a:p>
        </p:txBody>
      </p:sp>
      <p:sp>
        <p:nvSpPr>
          <p:cNvPr id="62478" name="Text Box 14"/>
          <p:cNvSpPr txBox="1">
            <a:spLocks noChangeArrowheads="1"/>
          </p:cNvSpPr>
          <p:nvPr/>
        </p:nvSpPr>
        <p:spPr bwMode="auto">
          <a:xfrm>
            <a:off x="3581400" y="5029200"/>
            <a:ext cx="1600200" cy="1066800"/>
          </a:xfrm>
          <a:prstGeom prst="rect">
            <a:avLst/>
          </a:prstGeom>
          <a:noFill/>
          <a:ln w="9525">
            <a:noFill/>
            <a:miter lim="800000"/>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000000"/>
                </a:solidFill>
                <a:latin typeface="Arial" charset="0"/>
                <a:ea typeface="DejaVu Sans"/>
                <a:cs typeface="DejaVu Sans"/>
              </a:rPr>
              <a:t>No changes and no new</a:t>
            </a:r>
            <a:br>
              <a:rPr lang="en-US" sz="1600">
                <a:solidFill>
                  <a:srgbClr val="000000"/>
                </a:solidFill>
                <a:latin typeface="Arial" charset="0"/>
                <a:ea typeface="DejaVu Sans"/>
                <a:cs typeface="DejaVu Sans"/>
              </a:rPr>
            </a:br>
            <a:r>
              <a:rPr lang="en-US" sz="1600">
                <a:solidFill>
                  <a:srgbClr val="000000"/>
                </a:solidFill>
                <a:latin typeface="Arial" charset="0"/>
                <a:ea typeface="DejaVu Sans"/>
                <a:cs typeface="DejaVu Sans"/>
              </a:rPr>
              <a:t>disapproves, 75% approve</a:t>
            </a:r>
          </a:p>
        </p:txBody>
      </p:sp>
      <p:sp>
        <p:nvSpPr>
          <p:cNvPr id="62479" name="Rectangle 15"/>
          <p:cNvSpPr>
            <a:spLocks noChangeArrowheads="1"/>
          </p:cNvSpPr>
          <p:nvPr/>
        </p:nvSpPr>
        <p:spPr bwMode="auto">
          <a:xfrm>
            <a:off x="5410200" y="41910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Standards Board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 approval</a:t>
            </a:r>
          </a:p>
        </p:txBody>
      </p:sp>
      <p:sp>
        <p:nvSpPr>
          <p:cNvPr id="62480" name="Line 16"/>
          <p:cNvSpPr>
            <a:spLocks noChangeShapeType="1"/>
          </p:cNvSpPr>
          <p:nvPr/>
        </p:nvSpPr>
        <p:spPr bwMode="auto">
          <a:xfrm>
            <a:off x="6477000" y="28194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2481" name="Line 17"/>
          <p:cNvSpPr>
            <a:spLocks noChangeShapeType="1"/>
          </p:cNvSpPr>
          <p:nvPr/>
        </p:nvSpPr>
        <p:spPr bwMode="auto">
          <a:xfrm>
            <a:off x="6477000" y="38862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2482" name="Rectangle 19"/>
          <p:cNvSpPr>
            <a:spLocks noChangeArrowheads="1"/>
          </p:cNvSpPr>
          <p:nvPr/>
        </p:nvSpPr>
        <p:spPr bwMode="auto">
          <a:xfrm>
            <a:off x="5410200" y="52578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a:solidFill>
                  <a:srgbClr val="000000"/>
                </a:solidFill>
              </a:rPr>
              <a:t>Prepare for </a:t>
            </a:r>
            <a:br>
              <a:rPr lang="en-US" sz="1800">
                <a:solidFill>
                  <a:srgbClr val="000000"/>
                </a:solidFill>
              </a:rPr>
            </a:br>
            <a:r>
              <a:rPr lang="en-US" sz="1800">
                <a:solidFill>
                  <a:srgbClr val="000000"/>
                </a:solidFill>
              </a:rPr>
              <a:t>publication</a:t>
            </a:r>
          </a:p>
        </p:txBody>
      </p:sp>
      <p:sp>
        <p:nvSpPr>
          <p:cNvPr id="62483" name="Line 20"/>
          <p:cNvSpPr>
            <a:spLocks noChangeShapeType="1"/>
          </p:cNvSpPr>
          <p:nvPr/>
        </p:nvSpPr>
        <p:spPr bwMode="auto">
          <a:xfrm>
            <a:off x="6477000" y="4953000"/>
            <a:ext cx="1588" cy="304800"/>
          </a:xfrm>
          <a:prstGeom prst="line">
            <a:avLst/>
          </a:prstGeom>
          <a:noFill/>
          <a:ln w="38160">
            <a:solidFill>
              <a:srgbClr val="000000"/>
            </a:solidFill>
            <a:miter lim="800000"/>
            <a:headEnd/>
            <a:tailEnd type="triangle" w="med" len="med"/>
          </a:ln>
        </p:spPr>
        <p:txBody>
          <a:bodyPr/>
          <a:lstStyle/>
          <a:p>
            <a:endParaRPr lang="en-US"/>
          </a:p>
        </p:txBody>
      </p:sp>
      <p:sp>
        <p:nvSpPr>
          <p:cNvPr id="62484" name="Line 21"/>
          <p:cNvSpPr>
            <a:spLocks noChangeShapeType="1"/>
          </p:cNvSpPr>
          <p:nvPr/>
        </p:nvSpPr>
        <p:spPr bwMode="auto">
          <a:xfrm>
            <a:off x="6477000" y="6019800"/>
            <a:ext cx="1588" cy="152400"/>
          </a:xfrm>
          <a:prstGeom prst="line">
            <a:avLst/>
          </a:prstGeom>
          <a:noFill/>
          <a:ln w="38160">
            <a:solidFill>
              <a:srgbClr val="000000"/>
            </a:solidFill>
            <a:miter lim="800000"/>
            <a:headEnd/>
            <a:tailEnd type="triangle" w="med" len="med"/>
          </a:ln>
        </p:spPr>
        <p:txBody>
          <a:bodyPr/>
          <a:lstStyle/>
          <a:p>
            <a:endParaRPr lang="en-US"/>
          </a:p>
        </p:txBody>
      </p:sp>
      <p:sp>
        <p:nvSpPr>
          <p:cNvPr id="62485" name="Text Box 22"/>
          <p:cNvSpPr txBox="1">
            <a:spLocks noChangeArrowheads="1"/>
          </p:cNvSpPr>
          <p:nvPr/>
        </p:nvSpPr>
        <p:spPr bwMode="auto">
          <a:xfrm>
            <a:off x="2365375" y="3048000"/>
            <a:ext cx="1562100" cy="368300"/>
          </a:xfrm>
          <a:prstGeom prst="rect">
            <a:avLst/>
          </a:prstGeom>
          <a:noFill/>
          <a:ln w="9525">
            <a:noFill/>
            <a:miter lim="800000"/>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000000"/>
                </a:solidFill>
                <a:latin typeface="Arial" charset="0"/>
                <a:ea typeface="DejaVu Sans"/>
                <a:cs typeface="DejaVu Sans"/>
              </a:rPr>
              <a:t>EC approval?</a:t>
            </a:r>
          </a:p>
        </p:txBody>
      </p:sp>
      <p:cxnSp>
        <p:nvCxnSpPr>
          <p:cNvPr id="62486" name="AutoShape 8"/>
          <p:cNvCxnSpPr>
            <a:cxnSpLocks noChangeShapeType="1"/>
            <a:stCxn id="62469" idx="2"/>
            <a:endCxn id="62471" idx="0"/>
          </p:cNvCxnSpPr>
          <p:nvPr/>
        </p:nvCxnSpPr>
        <p:spPr bwMode="auto">
          <a:xfrm rot="5400000" flipH="1" flipV="1">
            <a:off x="2171700" y="1600200"/>
            <a:ext cx="4191000" cy="4495800"/>
          </a:xfrm>
          <a:prstGeom prst="bentConnector5">
            <a:avLst>
              <a:gd name="adj1" fmla="val -5454"/>
              <a:gd name="adj2" fmla="val 65630"/>
              <a:gd name="adj3" fmla="val 105454"/>
            </a:avLst>
          </a:prstGeom>
          <a:noFill/>
          <a:ln w="38160">
            <a:solidFill>
              <a:srgbClr val="000000"/>
            </a:solidFill>
            <a:miter lim="800000"/>
            <a:headEnd/>
            <a:tailEnd type="triangle" w="med" len="med"/>
          </a:ln>
        </p:spPr>
      </p:cxnSp>
      <p:sp>
        <p:nvSpPr>
          <p:cNvPr id="62487" name="Title 1"/>
          <p:cNvSpPr>
            <a:spLocks noGrp="1"/>
          </p:cNvSpPr>
          <p:nvPr>
            <p:ph type="title"/>
          </p:nvPr>
        </p:nvSpPr>
        <p:spPr>
          <a:xfrm>
            <a:off x="685800" y="685800"/>
            <a:ext cx="7772400" cy="762000"/>
          </a:xfrm>
        </p:spPr>
        <p:txBody>
          <a:bodyPr/>
          <a:lstStyle/>
          <a:p>
            <a:pPr eaLnBrk="1" hangingPunct="1"/>
            <a:r>
              <a:rPr lang="en-US" sz="2800" smtClean="0">
                <a:solidFill>
                  <a:srgbClr val="000000"/>
                </a:solidFill>
              </a:rPr>
              <a:t>IEEE 802 standards development life cycle – part 3</a:t>
            </a:r>
            <a:endParaRPr lang="en-US" sz="2800" smtClean="0"/>
          </a:p>
        </p:txBody>
      </p:sp>
      <p:sp>
        <p:nvSpPr>
          <p:cNvPr id="5" name="Date Placeholder 4"/>
          <p:cNvSpPr>
            <a:spLocks noGrp="1"/>
          </p:cNvSpPr>
          <p:nvPr>
            <p:ph type="dt" sz="quarter" idx="10"/>
          </p:nvPr>
        </p:nvSpPr>
        <p:spPr/>
        <p:txBody>
          <a:bodyPr/>
          <a:lstStyle/>
          <a:p>
            <a:pPr>
              <a:defRPr/>
            </a:pPr>
            <a:r>
              <a:rPr lang="en-US"/>
              <a:t>January 2012</a:t>
            </a:r>
          </a:p>
        </p:txBody>
      </p:sp>
      <p:sp>
        <p:nvSpPr>
          <p:cNvPr id="6" name="Footer Placeholder 5"/>
          <p:cNvSpPr>
            <a:spLocks noGrp="1"/>
          </p:cNvSpPr>
          <p:nvPr>
            <p:ph type="ftr" sz="quarter" idx="11"/>
          </p:nvPr>
        </p:nvSpPr>
        <p:spPr/>
        <p:txBody>
          <a:bodyPr/>
          <a:lstStyle/>
          <a:p>
            <a:pPr>
              <a:defRPr/>
            </a:pPr>
            <a:r>
              <a:rPr lang="en-US"/>
              <a:t>Jon Adams, Lilee Systems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CustomShape 1"/>
          <p:cNvSpPr>
            <a:spLocks noChangeArrowheads="1"/>
          </p:cNvSpPr>
          <p:nvPr/>
        </p:nvSpPr>
        <p:spPr bwMode="auto">
          <a:xfrm>
            <a:off x="1295400" y="274638"/>
            <a:ext cx="7391400" cy="1143000"/>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64514" name="CustomShape 2"/>
          <p:cNvSpPr>
            <a:spLocks noChangeArrowheads="1"/>
          </p:cNvSpPr>
          <p:nvPr/>
        </p:nvSpPr>
        <p:spPr bwMode="auto">
          <a:xfrm>
            <a:off x="457200" y="1600200"/>
            <a:ext cx="8229600" cy="4525963"/>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64515" name="Title 1"/>
          <p:cNvSpPr>
            <a:spLocks noGrp="1"/>
          </p:cNvSpPr>
          <p:nvPr>
            <p:ph type="title"/>
          </p:nvPr>
        </p:nvSpPr>
        <p:spPr/>
        <p:txBody>
          <a:bodyPr/>
          <a:lstStyle/>
          <a:p>
            <a:pPr eaLnBrk="1" hangingPunct="1"/>
            <a:r>
              <a:rPr lang="en-US" smtClean="0">
                <a:solidFill>
                  <a:srgbClr val="000000"/>
                </a:solidFill>
              </a:rPr>
              <a:t>Standards life cycle – part 4</a:t>
            </a:r>
            <a:endParaRPr lang="en-US" smtClean="0"/>
          </a:p>
        </p:txBody>
      </p:sp>
      <p:sp>
        <p:nvSpPr>
          <p:cNvPr id="64516" name="Content Placeholder 2"/>
          <p:cNvSpPr>
            <a:spLocks noGrp="1"/>
          </p:cNvSpPr>
          <p:nvPr>
            <p:ph idx="1"/>
          </p:nvPr>
        </p:nvSpPr>
        <p:spPr/>
        <p:txBody>
          <a:bodyPr/>
          <a:lstStyle/>
          <a:p>
            <a:pPr eaLnBrk="1" hangingPunct="1"/>
            <a:r>
              <a:rPr lang="en-US" smtClean="0">
                <a:solidFill>
                  <a:srgbClr val="000000"/>
                </a:solidFill>
              </a:rPr>
              <a:t>Maintain the standard</a:t>
            </a:r>
            <a:endParaRPr lang="en-US" smtClean="0"/>
          </a:p>
          <a:p>
            <a:pPr lvl="1" eaLnBrk="1" hangingPunct="1"/>
            <a:r>
              <a:rPr lang="en-US" smtClean="0">
                <a:solidFill>
                  <a:srgbClr val="000000"/>
                </a:solidFill>
              </a:rPr>
              <a:t>Keep the standard current by producing amendments and corrigenda (corrections)</a:t>
            </a:r>
            <a:endParaRPr lang="en-US" smtClean="0"/>
          </a:p>
          <a:p>
            <a:pPr lvl="1" eaLnBrk="1" hangingPunct="1"/>
            <a:r>
              <a:rPr lang="en-US" smtClean="0">
                <a:solidFill>
                  <a:srgbClr val="000000"/>
                </a:solidFill>
              </a:rPr>
              <a:t>Renew the life of the standard with reaffirmation or revision</a:t>
            </a:r>
            <a:endParaRPr lang="en-US" smtClean="0"/>
          </a:p>
          <a:p>
            <a:pPr lvl="1" eaLnBrk="1" hangingPunct="1"/>
            <a:r>
              <a:rPr lang="en-US" smtClean="0">
                <a:solidFill>
                  <a:srgbClr val="000000"/>
                </a:solidFill>
              </a:rPr>
              <a:t>If standard becomes out of date or disused, withdraw it</a:t>
            </a:r>
            <a:endParaRPr lang="en-US" smtClean="0"/>
          </a:p>
        </p:txBody>
      </p:sp>
      <p:sp>
        <p:nvSpPr>
          <p:cNvPr id="6" name="Date Placeholder 5"/>
          <p:cNvSpPr>
            <a:spLocks noGrp="1"/>
          </p:cNvSpPr>
          <p:nvPr>
            <p:ph type="dt" sz="quarter" idx="10"/>
          </p:nvPr>
        </p:nvSpPr>
        <p:spPr/>
        <p:txBody>
          <a:bodyPr/>
          <a:lstStyle/>
          <a:p>
            <a:pPr>
              <a:defRPr/>
            </a:pPr>
            <a:r>
              <a:rPr lang="en-US"/>
              <a:t>January 2012</a:t>
            </a:r>
            <a:endParaRPr lang="en-US" dirty="0"/>
          </a:p>
        </p:txBody>
      </p:sp>
      <p:sp>
        <p:nvSpPr>
          <p:cNvPr id="7" name="Footer Placeholder 6"/>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11"/>
          <p:cNvPicPr>
            <a:picLocks noChangeAspect="1" noChangeArrowheads="1"/>
          </p:cNvPicPr>
          <p:nvPr/>
        </p:nvPicPr>
        <p:blipFill>
          <a:blip r:embed="rId2"/>
          <a:srcRect/>
          <a:stretch>
            <a:fillRect/>
          </a:stretch>
        </p:blipFill>
        <p:spPr bwMode="auto">
          <a:xfrm>
            <a:off x="2717800" y="3117850"/>
            <a:ext cx="1800225" cy="1219200"/>
          </a:xfrm>
          <a:prstGeom prst="rect">
            <a:avLst/>
          </a:prstGeom>
          <a:noFill/>
          <a:ln w="9525">
            <a:noFill/>
            <a:miter lim="800000"/>
            <a:headEnd/>
            <a:tailEnd/>
          </a:ln>
        </p:spPr>
      </p:pic>
      <p:sp>
        <p:nvSpPr>
          <p:cNvPr id="22530" name="Title 1"/>
          <p:cNvSpPr>
            <a:spLocks noGrp="1"/>
          </p:cNvSpPr>
          <p:nvPr>
            <p:ph type="title"/>
          </p:nvPr>
        </p:nvSpPr>
        <p:spPr/>
        <p:txBody>
          <a:bodyPr/>
          <a:lstStyle/>
          <a:p>
            <a:pPr eaLnBrk="1" hangingPunct="1"/>
            <a:r>
              <a:rPr lang="en-US" smtClean="0"/>
              <a:t>Where IEEE Work Fits In</a:t>
            </a:r>
          </a:p>
        </p:txBody>
      </p:sp>
      <p:sp>
        <p:nvSpPr>
          <p:cNvPr id="7" name="Content Placeholder 6"/>
          <p:cNvSpPr>
            <a:spLocks noGrp="1"/>
          </p:cNvSpPr>
          <p:nvPr>
            <p:ph idx="1"/>
          </p:nvPr>
        </p:nvSpPr>
        <p:spPr>
          <a:xfrm>
            <a:off x="609600" y="1581150"/>
            <a:ext cx="7772400" cy="1695450"/>
          </a:xfrm>
        </p:spPr>
        <p:txBody>
          <a:bodyPr>
            <a:normAutofit fontScale="92500" lnSpcReduction="20000"/>
          </a:bodyPr>
          <a:lstStyle/>
          <a:p>
            <a:pPr eaLnBrk="1" hangingPunct="1">
              <a:defRPr/>
            </a:pPr>
            <a:r>
              <a:rPr lang="en-US" dirty="0" smtClean="0"/>
              <a:t>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22533" name="Picture 2"/>
          <p:cNvPicPr>
            <a:picLocks noChangeAspect="1" noChangeArrowheads="1"/>
          </p:cNvPicPr>
          <p:nvPr/>
        </p:nvPicPr>
        <p:blipFill>
          <a:blip r:embed="rId3"/>
          <a:srcRect/>
          <a:stretch>
            <a:fillRect/>
          </a:stretch>
        </p:blipFill>
        <p:spPr bwMode="auto">
          <a:xfrm>
            <a:off x="2438400" y="5218113"/>
            <a:ext cx="2819400" cy="600075"/>
          </a:xfrm>
          <a:prstGeom prst="rect">
            <a:avLst/>
          </a:prstGeom>
          <a:noFill/>
          <a:ln w="9525">
            <a:noFill/>
            <a:miter lim="800000"/>
            <a:headEnd/>
            <a:tailEnd/>
          </a:ln>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22586" name="Picture 4"/>
          <p:cNvPicPr>
            <a:picLocks noChangeAspect="1" noChangeArrowheads="1"/>
          </p:cNvPicPr>
          <p:nvPr/>
        </p:nvPicPr>
        <p:blipFill>
          <a:blip r:embed="rId4"/>
          <a:srcRect/>
          <a:stretch>
            <a:fillRect/>
          </a:stretch>
        </p:blipFill>
        <p:spPr bwMode="auto">
          <a:xfrm>
            <a:off x="7475538" y="3984625"/>
            <a:ext cx="685800" cy="1490663"/>
          </a:xfrm>
          <a:prstGeom prst="rect">
            <a:avLst/>
          </a:prstGeom>
          <a:noFill/>
          <a:ln w="9525">
            <a:noFill/>
            <a:miter lim="800000"/>
            <a:headEnd/>
            <a:tailEnd/>
          </a:ln>
        </p:spPr>
      </p:pic>
      <p:pic>
        <p:nvPicPr>
          <p:cNvPr id="22587" name="Picture 6" descr="http://t1.gstatic.com/images?q=tbn:ANd9GcQvZ9IlVKddUA6tm6ce_gwyawqrlpaam9eC6Co_rMwkJMNHX0pkog"/>
          <p:cNvPicPr>
            <a:picLocks noChangeAspect="1" noChangeArrowheads="1"/>
          </p:cNvPicPr>
          <p:nvPr/>
        </p:nvPicPr>
        <p:blipFill>
          <a:blip r:embed="rId5"/>
          <a:srcRect/>
          <a:stretch>
            <a:fillRect/>
          </a:stretch>
        </p:blipFill>
        <p:spPr bwMode="auto">
          <a:xfrm>
            <a:off x="5411788" y="3894138"/>
            <a:ext cx="919162" cy="1243012"/>
          </a:xfrm>
          <a:prstGeom prst="rect">
            <a:avLst/>
          </a:prstGeom>
          <a:noFill/>
          <a:ln w="9525">
            <a:noFill/>
            <a:miter lim="800000"/>
            <a:headEnd/>
            <a:tailEnd/>
          </a:ln>
        </p:spPr>
      </p:pic>
      <p:sp>
        <p:nvSpPr>
          <p:cNvPr id="22588" name="TextBox 72"/>
          <p:cNvSpPr txBox="1">
            <a:spLocks noChangeArrowheads="1"/>
          </p:cNvSpPr>
          <p:nvPr/>
        </p:nvSpPr>
        <p:spPr bwMode="auto">
          <a:xfrm>
            <a:off x="2609850" y="4340225"/>
            <a:ext cx="2190750" cy="307975"/>
          </a:xfrm>
          <a:prstGeom prst="rect">
            <a:avLst/>
          </a:prstGeom>
          <a:noFill/>
          <a:ln w="9525">
            <a:noFill/>
            <a:miter lim="800000"/>
            <a:headEnd/>
            <a:tailEnd/>
          </a:ln>
        </p:spPr>
        <p:txBody>
          <a:bodyPr>
            <a:spAutoFit/>
          </a:bodyPr>
          <a:lstStyle/>
          <a:p>
            <a:r>
              <a:rPr lang="en-US" sz="1400">
                <a:latin typeface="Calibri" pitchFamily="34" charset="0"/>
              </a:rPr>
              <a:t>Network Control Center</a:t>
            </a:r>
          </a:p>
        </p:txBody>
      </p:sp>
      <p:pic>
        <p:nvPicPr>
          <p:cNvPr id="22589" name="Picture 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832600" y="4860925"/>
            <a:ext cx="668338" cy="695325"/>
          </a:xfrm>
          <a:prstGeom prst="rect">
            <a:avLst/>
          </a:prstGeom>
          <a:noFill/>
          <a:ln w="9525">
            <a:noFill/>
            <a:miter lim="800000"/>
            <a:headEnd/>
            <a:tailEnd/>
          </a:ln>
        </p:spPr>
      </p:pic>
      <p:pic>
        <p:nvPicPr>
          <p:cNvPr id="22590" name="Picture 6" descr="http://t1.gstatic.com/images?q=tbn:ANd9GcQvZ9IlVKddUA6tm6ce_gwyawqrlpaam9eC6Co_rMwkJMNHX0pkog"/>
          <p:cNvPicPr>
            <a:picLocks noChangeAspect="1" noChangeArrowheads="1"/>
          </p:cNvPicPr>
          <p:nvPr/>
        </p:nvPicPr>
        <p:blipFill>
          <a:blip r:embed="rId5"/>
          <a:srcRect/>
          <a:stretch>
            <a:fillRect/>
          </a:stretch>
        </p:blipFill>
        <p:spPr bwMode="auto">
          <a:xfrm>
            <a:off x="893763" y="3886200"/>
            <a:ext cx="919162" cy="1243013"/>
          </a:xfrm>
          <a:prstGeom prst="rect">
            <a:avLst/>
          </a:prstGeom>
          <a:noFill/>
          <a:ln w="9525">
            <a:noFill/>
            <a:miter lim="800000"/>
            <a:headEnd/>
            <a:tailEnd/>
          </a:ln>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4" name="Date Placeholder 3"/>
          <p:cNvSpPr>
            <a:spLocks noGrp="1"/>
          </p:cNvSpPr>
          <p:nvPr>
            <p:ph type="dt" sz="quarter" idx="10"/>
          </p:nvPr>
        </p:nvSpPr>
        <p:spPr/>
        <p:txBody>
          <a:bodyPr/>
          <a:lstStyle/>
          <a:p>
            <a:pPr>
              <a:defRPr/>
            </a:pPr>
            <a:r>
              <a:rPr lang="en-US"/>
              <a:t>January 2012</a:t>
            </a:r>
            <a:endParaRPr lang="en-US" dirty="0"/>
          </a:p>
        </p:txBody>
      </p:sp>
      <p:sp>
        <p:nvSpPr>
          <p:cNvPr id="5" name="Footer Placeholder 4"/>
          <p:cNvSpPr>
            <a:spLocks noGrp="1"/>
          </p:cNvSpPr>
          <p:nvPr>
            <p:ph type="ftr" sz="quarter" idx="11"/>
          </p:nvPr>
        </p:nvSpPr>
        <p:spPr/>
        <p:txBody>
          <a:bodyPr/>
          <a:lstStyle/>
          <a:p>
            <a:pPr>
              <a:defRPr/>
            </a:pPr>
            <a:r>
              <a:rPr lang="en-US"/>
              <a:t>Jon Adams, Lilee Systems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What are Standards?</a:t>
            </a:r>
          </a:p>
        </p:txBody>
      </p:sp>
      <p:sp>
        <p:nvSpPr>
          <p:cNvPr id="3" name="Content Placeholder 2"/>
          <p:cNvSpPr>
            <a:spLocks noGrp="1"/>
          </p:cNvSpPr>
          <p:nvPr>
            <p:ph idx="1"/>
          </p:nvPr>
        </p:nvSpPr>
        <p:spPr/>
        <p:txBody>
          <a:bodyPr>
            <a:normAutofit fontScale="40000" lnSpcReduction="20000"/>
          </a:bodyPr>
          <a:lstStyle/>
          <a:p>
            <a:pPr eaLnBrk="1" hangingPunct="1">
              <a:defRPr/>
            </a:pPr>
            <a:r>
              <a:rPr lang="en-US" dirty="0" smtClean="0"/>
              <a:t>Fundamental building blocks for product development by establishing consistent protocols that can be universally understood and adopted</a:t>
            </a:r>
          </a:p>
          <a:p>
            <a:pPr eaLnBrk="1" hangingPunct="1">
              <a:defRPr/>
            </a:pPr>
            <a:r>
              <a:rPr lang="en-US" dirty="0"/>
              <a:t>Published documents that establish specifications and procedures designed to ensure the </a:t>
            </a:r>
            <a:r>
              <a:rPr lang="en-US" dirty="0" smtClean="0"/>
              <a:t>interoperability and reliability </a:t>
            </a:r>
            <a:r>
              <a:rPr lang="en-US" dirty="0"/>
              <a:t>of the materials, products, methods, and/or </a:t>
            </a:r>
            <a:r>
              <a:rPr lang="en-US" dirty="0" smtClean="0"/>
              <a:t>services</a:t>
            </a:r>
            <a:endParaRPr lang="en-US" dirty="0"/>
          </a:p>
          <a:p>
            <a:pPr eaLnBrk="1" hangingPunct="1">
              <a:defRPr/>
            </a:pPr>
            <a:endParaRPr lang="en-US" dirty="0" smtClean="0"/>
          </a:p>
          <a:p>
            <a:pPr eaLnBrk="1" hangingPunct="1">
              <a:defRPr/>
            </a:pPr>
            <a:r>
              <a:rPr lang="en-US" dirty="0" smtClean="0"/>
              <a:t>Standards are good for the customer</a:t>
            </a:r>
          </a:p>
          <a:p>
            <a:pPr lvl="1" eaLnBrk="1" hangingPunct="1">
              <a:defRPr/>
            </a:pPr>
            <a:r>
              <a:rPr lang="en-US" dirty="0" smtClean="0"/>
              <a:t>Help fuel compatibility and interoperability</a:t>
            </a:r>
          </a:p>
          <a:p>
            <a:pPr lvl="1" eaLnBrk="1" hangingPunct="1">
              <a:defRPr/>
            </a:pPr>
            <a:r>
              <a:rPr lang="en-US" dirty="0" smtClean="0"/>
              <a:t>Simplify system deployment and maintenance</a:t>
            </a:r>
          </a:p>
          <a:p>
            <a:pPr lvl="1" eaLnBrk="1" hangingPunct="1">
              <a:defRPr/>
            </a:pPr>
            <a:r>
              <a:rPr lang="en-US" dirty="0" smtClean="0"/>
              <a:t>Make it easier to understand and compare competing products</a:t>
            </a:r>
          </a:p>
          <a:p>
            <a:pPr eaLnBrk="1" hangingPunct="1">
              <a:defRPr/>
            </a:pPr>
            <a:endParaRPr lang="en-US" dirty="0"/>
          </a:p>
          <a:p>
            <a:pPr eaLnBrk="1" hangingPunct="1">
              <a:defRPr/>
            </a:pPr>
            <a:r>
              <a:rPr lang="en-US" dirty="0" smtClean="0"/>
              <a:t>Standards are good for the vendor</a:t>
            </a:r>
          </a:p>
          <a:p>
            <a:pPr lvl="1" eaLnBrk="1" hangingPunct="1">
              <a:defRPr/>
            </a:pPr>
            <a:r>
              <a:rPr lang="en-US" dirty="0" smtClean="0"/>
              <a:t>Don’t have to waste resources creating multiple custom solutions</a:t>
            </a:r>
          </a:p>
          <a:p>
            <a:pPr lvl="1" eaLnBrk="1" hangingPunct="1">
              <a:defRPr/>
            </a:pPr>
            <a:r>
              <a:rPr lang="en-US" dirty="0" smtClean="0"/>
              <a:t>Allows focus of resources on value-added functions and features that differentiate</a:t>
            </a:r>
          </a:p>
          <a:p>
            <a:pPr lvl="1" eaLnBrk="1" hangingPunct="1">
              <a:defRPr/>
            </a:pPr>
            <a:r>
              <a:rPr lang="en-US" dirty="0" smtClean="0"/>
              <a:t>Can reduce cost of fabrication, test, certification, marketing and support</a:t>
            </a:r>
          </a:p>
          <a:p>
            <a:pPr eaLnBrk="1" hangingPunct="1">
              <a:defRPr/>
            </a:pPr>
            <a:endParaRPr lang="en-US" dirty="0" smtClean="0"/>
          </a:p>
          <a:p>
            <a:pPr eaLnBrk="1" hangingPunct="1">
              <a:defRPr/>
            </a:pPr>
            <a:r>
              <a:rPr lang="en-US" dirty="0" smtClean="0">
                <a:solidFill>
                  <a:srgbClr val="C00000"/>
                </a:solidFill>
              </a:rPr>
              <a:t>Standards help ensure that the requirements of interconnectivity and interoperability can be met</a:t>
            </a:r>
          </a:p>
          <a:p>
            <a:pPr eaLnBrk="1" hangingPunct="1">
              <a:defRPr/>
            </a:pPr>
            <a:r>
              <a:rPr lang="en-US" dirty="0">
                <a:solidFill>
                  <a:srgbClr val="C00000"/>
                </a:solidFill>
              </a:rPr>
              <a:t>S</a:t>
            </a:r>
            <a:r>
              <a:rPr lang="en-US" dirty="0" smtClean="0">
                <a:solidFill>
                  <a:srgbClr val="C00000"/>
                </a:solidFill>
              </a:rPr>
              <a:t>tandards allow interested parties to vet independently quality and performance, and to propose to to improve</a:t>
            </a:r>
          </a:p>
          <a:p>
            <a:pPr eaLnBrk="1" hangingPunct="1">
              <a:defRPr/>
            </a:pPr>
            <a:r>
              <a:rPr lang="en-US" dirty="0" smtClean="0">
                <a:solidFill>
                  <a:srgbClr val="C00000"/>
                </a:solidFill>
              </a:rPr>
              <a:t>The best standards are the ones created in the light, by a variety of experts, with full transparency</a:t>
            </a:r>
            <a:endParaRPr lang="en-US" dirty="0">
              <a:solidFill>
                <a:srgbClr val="C00000"/>
              </a:solidFill>
            </a:endParaRPr>
          </a:p>
        </p:txBody>
      </p:sp>
      <p:sp>
        <p:nvSpPr>
          <p:cNvPr id="4" name="Date Placeholder 3"/>
          <p:cNvSpPr>
            <a:spLocks noGrp="1"/>
          </p:cNvSpPr>
          <p:nvPr>
            <p:ph type="dt" sz="quarter" idx="10"/>
          </p:nvPr>
        </p:nvSpPr>
        <p:spPr/>
        <p:txBody>
          <a:bodyPr/>
          <a:lstStyle/>
          <a:p>
            <a:pPr>
              <a:defRPr/>
            </a:pPr>
            <a:r>
              <a:rPr lang="en-US"/>
              <a:t>January 2012</a:t>
            </a:r>
            <a:endParaRPr lang="en-US" dirty="0"/>
          </a:p>
        </p:txBody>
      </p:sp>
      <p:sp>
        <p:nvSpPr>
          <p:cNvPr id="5" name="Footer Placeholder 4"/>
          <p:cNvSpPr>
            <a:spLocks noGrp="1"/>
          </p:cNvSpPr>
          <p:nvPr>
            <p:ph type="ftr" sz="quarter" idx="11"/>
          </p:nvPr>
        </p:nvSpPr>
        <p:spPr/>
        <p:txBody>
          <a:bodyPr/>
          <a:lstStyle/>
          <a:p>
            <a:pPr>
              <a:defRPr/>
            </a:pPr>
            <a:r>
              <a:rPr lang="en-US"/>
              <a:t>Jon Adams, Lilee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What is the IEEE?</a:t>
            </a:r>
          </a:p>
        </p:txBody>
      </p:sp>
      <p:sp>
        <p:nvSpPr>
          <p:cNvPr id="3" name="Content Placeholder 2"/>
          <p:cNvSpPr>
            <a:spLocks noGrp="1"/>
          </p:cNvSpPr>
          <p:nvPr>
            <p:ph idx="1"/>
          </p:nvPr>
        </p:nvSpPr>
        <p:spPr/>
        <p:txBody>
          <a:bodyPr>
            <a:normAutofit fontScale="85000" lnSpcReduction="10000"/>
          </a:bodyPr>
          <a:lstStyle/>
          <a:p>
            <a:pPr eaLnBrk="1" hangingPunct="1">
              <a:defRPr/>
            </a:pPr>
            <a:r>
              <a:rPr lang="en-US" dirty="0" smtClean="0"/>
              <a:t>Institute of Electrical and Electronic Engineers</a:t>
            </a:r>
          </a:p>
          <a:p>
            <a:pPr lvl="1" eaLnBrk="1" hangingPunct="1">
              <a:defRPr/>
            </a:pPr>
            <a:r>
              <a:rPr lang="en-US" dirty="0" smtClean="0"/>
              <a:t>World’s largest professional association</a:t>
            </a:r>
          </a:p>
          <a:p>
            <a:pPr lvl="2" eaLnBrk="1" hangingPunct="1">
              <a:defRPr/>
            </a:pPr>
            <a:r>
              <a:rPr lang="en-US" dirty="0" smtClean="0"/>
              <a:t>Over 400,000 members in 160 countries</a:t>
            </a:r>
          </a:p>
          <a:p>
            <a:pPr lvl="2" eaLnBrk="1" hangingPunct="1">
              <a:defRPr/>
            </a:pPr>
            <a:r>
              <a:rPr lang="en-US" dirty="0" smtClean="0"/>
              <a:t>Over 100,000 student members</a:t>
            </a:r>
          </a:p>
          <a:p>
            <a:pPr lvl="2" eaLnBrk="1" hangingPunct="1">
              <a:defRPr/>
            </a:pPr>
            <a:r>
              <a:rPr lang="en-US" dirty="0" smtClean="0"/>
              <a:t>333 sections in 10 geographic regions</a:t>
            </a:r>
          </a:p>
          <a:p>
            <a:pPr lvl="1" eaLnBrk="1" hangingPunct="1">
              <a:defRPr/>
            </a:pPr>
            <a:r>
              <a:rPr lang="en-US" dirty="0" smtClean="0"/>
              <a:t>45 Societies and Councils</a:t>
            </a:r>
          </a:p>
          <a:p>
            <a:pPr lvl="1" eaLnBrk="1" hangingPunct="1">
              <a:defRPr/>
            </a:pPr>
            <a:r>
              <a:rPr lang="en-US" dirty="0" smtClean="0"/>
              <a:t>1,300 standards and projects under development</a:t>
            </a:r>
          </a:p>
          <a:p>
            <a:pPr lvl="1" eaLnBrk="1" hangingPunct="1">
              <a:defRPr/>
            </a:pPr>
            <a:r>
              <a:rPr lang="en-US" dirty="0" smtClean="0"/>
              <a:t>More than 150 transactions, journals and magazines</a:t>
            </a:r>
          </a:p>
          <a:p>
            <a:pPr lvl="1" eaLnBrk="1" hangingPunct="1">
              <a:defRPr/>
            </a:pPr>
            <a:r>
              <a:rPr lang="en-US" dirty="0" smtClean="0"/>
              <a:t>Nearly 3 million documents in online library</a:t>
            </a:r>
          </a:p>
        </p:txBody>
      </p:sp>
      <p:sp>
        <p:nvSpPr>
          <p:cNvPr id="7" name="Date Placeholder 6"/>
          <p:cNvSpPr>
            <a:spLocks noGrp="1"/>
          </p:cNvSpPr>
          <p:nvPr>
            <p:ph type="dt" sz="quarter" idx="10"/>
          </p:nvPr>
        </p:nvSpPr>
        <p:spPr/>
        <p:txBody>
          <a:bodyPr/>
          <a:lstStyle/>
          <a:p>
            <a:pPr>
              <a:defRPr/>
            </a:pPr>
            <a:r>
              <a:rPr lang="en-US"/>
              <a:t>January 2012</a:t>
            </a:r>
            <a:endParaRPr lang="en-US" dirty="0"/>
          </a:p>
        </p:txBody>
      </p:sp>
      <p:sp>
        <p:nvSpPr>
          <p:cNvPr id="8" name="Footer Placeholder 7"/>
          <p:cNvSpPr>
            <a:spLocks noGrp="1"/>
          </p:cNvSpPr>
          <p:nvPr>
            <p:ph type="ftr" sz="quarter" idx="11"/>
          </p:nvPr>
        </p:nvSpPr>
        <p:spPr/>
        <p:txBody>
          <a:bodyPr/>
          <a:lstStyle/>
          <a:p>
            <a:pPr>
              <a:defRPr/>
            </a:pPr>
            <a:r>
              <a:rPr lang="en-US"/>
              <a:t>Jon Adams, Lilee Systems</a:t>
            </a:r>
          </a:p>
        </p:txBody>
      </p:sp>
      <p:sp>
        <p:nvSpPr>
          <p:cNvPr id="4" name="TextBox 3"/>
          <p:cNvSpPr txBox="1"/>
          <p:nvPr/>
        </p:nvSpPr>
        <p:spPr>
          <a:xfrm>
            <a:off x="1087438" y="5862638"/>
            <a:ext cx="6837362" cy="461962"/>
          </a:xfrm>
          <a:prstGeom prst="rect">
            <a:avLst/>
          </a:prstGeom>
          <a:noFill/>
        </p:spPr>
        <p:txBody>
          <a:bodyPr wrap="none">
            <a:spAutoFit/>
          </a:bodyPr>
          <a:lstStyle/>
          <a:p>
            <a:pPr marL="0" lvl="1">
              <a:defRPr/>
            </a:pPr>
            <a:r>
              <a:rPr lang="en-US" sz="2400" b="1" i="1" dirty="0">
                <a:solidFill>
                  <a:srgbClr val="FF0000"/>
                </a:solidFill>
                <a:latin typeface="+mn-lt"/>
                <a:cs typeface="Arial" pitchFamily="34" charset="0"/>
              </a:rPr>
              <a:t>Over 125 years of driving technical standards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ChangeAspect="1" noChangeArrowheads="1"/>
          </p:cNvPicPr>
          <p:nvPr/>
        </p:nvPicPr>
        <p:blipFill>
          <a:blip r:embed="rId3"/>
          <a:srcRect/>
          <a:stretch>
            <a:fillRect/>
          </a:stretch>
        </p:blipFill>
        <p:spPr bwMode="auto">
          <a:xfrm>
            <a:off x="685800" y="685800"/>
            <a:ext cx="5030788" cy="5638800"/>
          </a:xfrm>
          <a:prstGeom prst="rect">
            <a:avLst/>
          </a:prstGeom>
          <a:noFill/>
          <a:ln w="9525">
            <a:noFill/>
            <a:miter lim="800000"/>
            <a:headEnd/>
            <a:tailEnd/>
          </a:ln>
        </p:spPr>
      </p:pic>
      <p:sp>
        <p:nvSpPr>
          <p:cNvPr id="6148" name="CustomShape 2"/>
          <p:cNvSpPr>
            <a:spLocks noChangeArrowheads="1"/>
          </p:cNvSpPr>
          <p:nvPr/>
        </p:nvSpPr>
        <p:spPr bwMode="auto">
          <a:xfrm>
            <a:off x="4572000" y="5486400"/>
            <a:ext cx="1143000" cy="914400"/>
          </a:xfrm>
          <a:prstGeom prst="rect">
            <a:avLst/>
          </a:prstGeom>
          <a:noFill/>
          <a:ln w="76320">
            <a:solidFill>
              <a:srgbClr val="99CCFF"/>
            </a:solidFill>
            <a:miter lim="800000"/>
            <a:headEnd/>
            <a:tailEnd/>
          </a:ln>
        </p:spPr>
        <p:txBody>
          <a:bodyPr/>
          <a:lstStyle/>
          <a:p>
            <a:pPr eaLnBrk="0" hangingPunct="0"/>
            <a:endParaRPr lang="en-US"/>
          </a:p>
        </p:txBody>
      </p:sp>
      <p:sp>
        <p:nvSpPr>
          <p:cNvPr id="6149" name="CustomShape 3"/>
          <p:cNvSpPr>
            <a:spLocks noChangeArrowheads="1"/>
          </p:cNvSpPr>
          <p:nvPr/>
        </p:nvSpPr>
        <p:spPr bwMode="auto">
          <a:xfrm>
            <a:off x="6130925" y="4572000"/>
            <a:ext cx="2555875" cy="1190625"/>
          </a:xfrm>
          <a:prstGeom prst="rect">
            <a:avLst/>
          </a:prstGeom>
          <a:noFill/>
          <a:ln w="9525">
            <a:noFill/>
            <a:miter lim="800000"/>
            <a:headEnd/>
            <a:tailEnd/>
          </a:ln>
        </p:spPr>
        <p:txBody>
          <a:bodyPr wrap="none" lIns="90000" tIns="46800" rIns="90000" bIns="46800"/>
          <a:lstStyle/>
          <a:p>
            <a:pPr eaLnBrk="0" hangingPunct="0"/>
            <a:r>
              <a:rPr lang="en-US" sz="1400">
                <a:solidFill>
                  <a:srgbClr val="000000"/>
                </a:solidFill>
              </a:rPr>
              <a:t>IEEE 802 is here:</a:t>
            </a:r>
            <a:endParaRPr lang="en-US" sz="1400"/>
          </a:p>
          <a:p>
            <a:pPr eaLnBrk="0" hangingPunct="0"/>
            <a:r>
              <a:rPr lang="en-US" sz="1400">
                <a:solidFill>
                  <a:srgbClr val="000000"/>
                </a:solidFill>
              </a:rPr>
              <a:t>a standards committee 
formed by the 
Computer Society</a:t>
            </a:r>
            <a:endParaRPr lang="en-US" sz="1400"/>
          </a:p>
        </p:txBody>
      </p:sp>
      <p:sp>
        <p:nvSpPr>
          <p:cNvPr id="6150" name="Line 4"/>
          <p:cNvSpPr>
            <a:spLocks noChangeShapeType="1"/>
          </p:cNvSpPr>
          <p:nvPr/>
        </p:nvSpPr>
        <p:spPr bwMode="auto">
          <a:xfrm flipH="1">
            <a:off x="5715000" y="4953000"/>
            <a:ext cx="457200" cy="838200"/>
          </a:xfrm>
          <a:prstGeom prst="line">
            <a:avLst/>
          </a:prstGeom>
          <a:noFill/>
          <a:ln w="28440">
            <a:solidFill>
              <a:srgbClr val="3399FF"/>
            </a:solidFill>
            <a:miter lim="800000"/>
            <a:headEnd/>
            <a:tailEnd type="triangle" w="med" len="med"/>
          </a:ln>
        </p:spPr>
        <p:txBody>
          <a:bodyPr/>
          <a:lstStyle/>
          <a:p>
            <a:endParaRPr lang="en-US"/>
          </a:p>
        </p:txBody>
      </p:sp>
      <p:sp>
        <p:nvSpPr>
          <p:cNvPr id="25605" name="CustomShape 5"/>
          <p:cNvSpPr>
            <a:spLocks noChangeArrowheads="1"/>
          </p:cNvSpPr>
          <p:nvPr/>
        </p:nvSpPr>
        <p:spPr bwMode="auto">
          <a:xfrm>
            <a:off x="306388" y="3657600"/>
            <a:ext cx="1501775" cy="368300"/>
          </a:xfrm>
          <a:prstGeom prst="rect">
            <a:avLst/>
          </a:prstGeom>
          <a:noFill/>
          <a:ln w="9525">
            <a:noFill/>
            <a:miter lim="800000"/>
            <a:headEnd/>
            <a:tailEnd/>
          </a:ln>
        </p:spPr>
        <p:txBody>
          <a:bodyPr wrap="none" lIns="90000" tIns="46800" rIns="90000" bIns="46800"/>
          <a:lstStyle/>
          <a:p>
            <a:pPr eaLnBrk="0" hangingPunct="0"/>
            <a:r>
              <a:rPr lang="en-US">
                <a:solidFill>
                  <a:srgbClr val="000000"/>
                </a:solidFill>
              </a:rPr>
              <a:t>aka NesCom</a:t>
            </a:r>
            <a:endParaRPr lang="en-US"/>
          </a:p>
        </p:txBody>
      </p:sp>
      <p:sp>
        <p:nvSpPr>
          <p:cNvPr id="25606" name="Line 6"/>
          <p:cNvSpPr>
            <a:spLocks noChangeShapeType="1"/>
          </p:cNvSpPr>
          <p:nvPr/>
        </p:nvSpPr>
        <p:spPr bwMode="auto">
          <a:xfrm>
            <a:off x="1295400" y="3962400"/>
            <a:ext cx="685800" cy="152400"/>
          </a:xfrm>
          <a:prstGeom prst="line">
            <a:avLst/>
          </a:prstGeom>
          <a:noFill/>
          <a:ln w="38160">
            <a:solidFill>
              <a:srgbClr val="3399FF"/>
            </a:solidFill>
            <a:miter lim="800000"/>
            <a:headEnd/>
            <a:tailEnd type="triangle" w="med" len="med"/>
          </a:ln>
        </p:spPr>
        <p:txBody>
          <a:bodyPr/>
          <a:lstStyle/>
          <a:p>
            <a:endParaRPr lang="en-US"/>
          </a:p>
        </p:txBody>
      </p:sp>
      <p:sp>
        <p:nvSpPr>
          <p:cNvPr id="25607" name="CustomShape 7"/>
          <p:cNvSpPr>
            <a:spLocks noChangeArrowheads="1"/>
          </p:cNvSpPr>
          <p:nvPr/>
        </p:nvSpPr>
        <p:spPr bwMode="auto">
          <a:xfrm>
            <a:off x="4497388" y="3581400"/>
            <a:ext cx="1501775" cy="368300"/>
          </a:xfrm>
          <a:prstGeom prst="rect">
            <a:avLst/>
          </a:prstGeom>
          <a:noFill/>
          <a:ln w="9525">
            <a:noFill/>
            <a:miter lim="800000"/>
            <a:headEnd/>
            <a:tailEnd/>
          </a:ln>
        </p:spPr>
        <p:txBody>
          <a:bodyPr wrap="none" lIns="90000" tIns="46800" rIns="90000" bIns="46800"/>
          <a:lstStyle/>
          <a:p>
            <a:pPr eaLnBrk="0" hangingPunct="0"/>
            <a:r>
              <a:rPr lang="en-US">
                <a:solidFill>
                  <a:srgbClr val="000000"/>
                </a:solidFill>
              </a:rPr>
              <a:t>aka RevCom</a:t>
            </a:r>
            <a:endParaRPr lang="en-US"/>
          </a:p>
        </p:txBody>
      </p:sp>
      <p:sp>
        <p:nvSpPr>
          <p:cNvPr id="25608" name="Line 8"/>
          <p:cNvSpPr>
            <a:spLocks noChangeShapeType="1"/>
          </p:cNvSpPr>
          <p:nvPr/>
        </p:nvSpPr>
        <p:spPr bwMode="auto">
          <a:xfrm flipH="1">
            <a:off x="4341813" y="3886200"/>
            <a:ext cx="841375" cy="152400"/>
          </a:xfrm>
          <a:prstGeom prst="line">
            <a:avLst/>
          </a:prstGeom>
          <a:noFill/>
          <a:ln w="38160">
            <a:solidFill>
              <a:srgbClr val="3399FF"/>
            </a:solidFill>
            <a:miter lim="800000"/>
            <a:headEnd/>
            <a:tailEnd type="triangle" w="med" len="med"/>
          </a:ln>
        </p:spPr>
        <p:txBody>
          <a:bodyPr/>
          <a:lstStyle/>
          <a:p>
            <a:endParaRPr lang="en-US"/>
          </a:p>
        </p:txBody>
      </p:sp>
      <p:sp>
        <p:nvSpPr>
          <p:cNvPr id="2" name="Date Placeholder 1"/>
          <p:cNvSpPr>
            <a:spLocks noGrp="1"/>
          </p:cNvSpPr>
          <p:nvPr>
            <p:ph type="dt" sz="quarter" idx="10"/>
          </p:nvPr>
        </p:nvSpPr>
        <p:spPr/>
        <p:txBody>
          <a:bodyPr/>
          <a:lstStyle/>
          <a:p>
            <a:pPr>
              <a:defRPr/>
            </a:pPr>
            <a:r>
              <a:rPr lang="en-US"/>
              <a:t>January 2012</a:t>
            </a:r>
            <a:endParaRPr lang="en-US" dirty="0"/>
          </a:p>
        </p:txBody>
      </p:sp>
      <p:sp>
        <p:nvSpPr>
          <p:cNvPr id="3" name="Footer Placeholder 2"/>
          <p:cNvSpPr>
            <a:spLocks noGrp="1"/>
          </p:cNvSpPr>
          <p:nvPr>
            <p:ph type="ftr" sz="quarter" idx="11"/>
          </p:nvPr>
        </p:nvSpPr>
        <p:spPr>
          <a:xfrm>
            <a:off x="2743200" y="6475413"/>
            <a:ext cx="3124200" cy="184150"/>
          </a:xfrm>
        </p:spPr>
        <p:txBody>
          <a:bodyPr/>
          <a:lstStyle/>
          <a:p>
            <a:pPr>
              <a:defRPr/>
            </a:pPr>
            <a:r>
              <a:rPr lang="en-US"/>
              <a:t>Jon Adams, Lilee Systems</a:t>
            </a:r>
          </a:p>
        </p:txBody>
      </p:sp>
      <p:sp>
        <p:nvSpPr>
          <p:cNvPr id="4" name="Rectangle 3"/>
          <p:cNvSpPr/>
          <p:nvPr/>
        </p:nvSpPr>
        <p:spPr>
          <a:xfrm>
            <a:off x="5943600" y="990600"/>
            <a:ext cx="2514600" cy="830263"/>
          </a:xfrm>
          <a:prstGeom prst="rect">
            <a:avLst/>
          </a:prstGeom>
        </p:spPr>
        <p:txBody>
          <a:bodyPr>
            <a:spAutoFit/>
          </a:bodyPr>
          <a:lstStyle/>
          <a:p>
            <a:pPr eaLnBrk="0" hangingPunct="0">
              <a:defRPr/>
            </a:pPr>
            <a:r>
              <a:rPr lang="en-US" sz="2400" dirty="0">
                <a:solidFill>
                  <a:srgbClr val="000000"/>
                </a:solidFill>
                <a:latin typeface="+mn-lt"/>
                <a:cs typeface="Arial" pitchFamily="34" charset="0"/>
              </a:rPr>
              <a:t>IEEE Standards</a:t>
            </a:r>
            <a:endParaRPr lang="en-US" sz="2400" dirty="0">
              <a:latin typeface="+mn-lt"/>
              <a:cs typeface="Arial" pitchFamily="34" charset="0"/>
            </a:endParaRPr>
          </a:p>
          <a:p>
            <a:pPr eaLnBrk="0" hangingPunct="0">
              <a:defRPr/>
            </a:pPr>
            <a:r>
              <a:rPr lang="en-US" sz="2400" dirty="0">
                <a:solidFill>
                  <a:srgbClr val="000000"/>
                </a:solidFill>
                <a:latin typeface="+mn-lt"/>
                <a:cs typeface="Arial" pitchFamily="34" charset="0"/>
              </a:rPr>
              <a:t>Organization</a:t>
            </a:r>
            <a:endParaRPr lang="en-US" sz="2400" dirty="0">
              <a:latin typeface="+mn-lt"/>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p:bldP spid="61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3200" smtClean="0"/>
              <a:t>Standards Development Lifecycle</a:t>
            </a:r>
          </a:p>
        </p:txBody>
      </p:sp>
      <p:sp>
        <p:nvSpPr>
          <p:cNvPr id="21" name="Date Placeholder 20"/>
          <p:cNvSpPr>
            <a:spLocks noGrp="1"/>
          </p:cNvSpPr>
          <p:nvPr>
            <p:ph type="dt" sz="quarter" idx="10"/>
          </p:nvPr>
        </p:nvSpPr>
        <p:spPr/>
        <p:txBody>
          <a:bodyPr/>
          <a:lstStyle/>
          <a:p>
            <a:pPr>
              <a:defRPr/>
            </a:pPr>
            <a:r>
              <a:rPr lang="en-US"/>
              <a:t>January 2012</a:t>
            </a:r>
          </a:p>
        </p:txBody>
      </p:sp>
      <p:sp>
        <p:nvSpPr>
          <p:cNvPr id="22" name="Footer Placeholder 21"/>
          <p:cNvSpPr>
            <a:spLocks noGrp="1"/>
          </p:cNvSpPr>
          <p:nvPr>
            <p:ph type="ftr" sz="quarter" idx="11"/>
          </p:nvPr>
        </p:nvSpPr>
        <p:spPr/>
        <p:txBody>
          <a:bodyPr/>
          <a:lstStyle/>
          <a:p>
            <a:pPr>
              <a:defRPr/>
            </a:pPr>
            <a:r>
              <a:rPr lang="en-US"/>
              <a:t>Jon Adams, Lilee Systems</a:t>
            </a:r>
          </a:p>
        </p:txBody>
      </p:sp>
      <p:pic>
        <p:nvPicPr>
          <p:cNvPr id="27652" name="Picture 4"/>
          <p:cNvPicPr>
            <a:picLocks noChangeAspect="1" noChangeArrowheads="1"/>
          </p:cNvPicPr>
          <p:nvPr/>
        </p:nvPicPr>
        <p:blipFill>
          <a:blip r:embed="rId3"/>
          <a:srcRect/>
          <a:stretch>
            <a:fillRect/>
          </a:stretch>
        </p:blipFill>
        <p:spPr bwMode="auto">
          <a:xfrm>
            <a:off x="1768475" y="1600200"/>
            <a:ext cx="5699125" cy="3886200"/>
          </a:xfrm>
          <a:prstGeom prst="rect">
            <a:avLst/>
          </a:prstGeom>
          <a:noFill/>
          <a:ln w="9525">
            <a:noFill/>
            <a:miter lim="800000"/>
            <a:headEnd/>
            <a:tailEnd/>
          </a:ln>
        </p:spPr>
      </p:pic>
      <p:sp>
        <p:nvSpPr>
          <p:cNvPr id="4" name="TextBox 3"/>
          <p:cNvSpPr txBox="1"/>
          <p:nvPr/>
        </p:nvSpPr>
        <p:spPr>
          <a:xfrm>
            <a:off x="762000" y="5710238"/>
            <a:ext cx="7737475" cy="461962"/>
          </a:xfrm>
          <a:prstGeom prst="rect">
            <a:avLst/>
          </a:prstGeom>
          <a:noFill/>
        </p:spPr>
        <p:txBody>
          <a:bodyPr wrap="none">
            <a:spAutoFit/>
          </a:bodyPr>
          <a:lstStyle/>
          <a:p>
            <a:pPr>
              <a:defRPr/>
            </a:pPr>
            <a:r>
              <a:rPr lang="en-US" sz="2400" b="1" i="1" dirty="0">
                <a:solidFill>
                  <a:srgbClr val="FF0000"/>
                </a:solidFill>
                <a:latin typeface="+mn-lt"/>
                <a:cs typeface="Arial" pitchFamily="34" charset="0"/>
              </a:rPr>
              <a:t>IEEE groups maintain hundreds of active standards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ustomShape 1"/>
          <p:cNvSpPr>
            <a:spLocks noChangeArrowheads="1"/>
          </p:cNvSpPr>
          <p:nvPr/>
        </p:nvSpPr>
        <p:spPr bwMode="auto">
          <a:xfrm>
            <a:off x="838200" y="381000"/>
            <a:ext cx="7391400" cy="1143000"/>
          </a:xfrm>
          <a:prstGeom prst="rect">
            <a:avLst/>
          </a:prstGeom>
          <a:noFill/>
          <a:ln w="9525">
            <a:noFill/>
            <a:miter lim="800000"/>
            <a:headEnd/>
            <a:tailEnd/>
          </a:ln>
        </p:spPr>
        <p:txBody>
          <a:bodyPr lIns="90000" tIns="45000" rIns="90000" bIns="45000" anchor="ctr"/>
          <a:lstStyle/>
          <a:p>
            <a:pPr algn="ctr" eaLnBrk="0" hangingPunct="0"/>
            <a:endParaRPr lang="en-US"/>
          </a:p>
        </p:txBody>
      </p:sp>
      <p:sp>
        <p:nvSpPr>
          <p:cNvPr id="29698" name="CustomShape 2"/>
          <p:cNvSpPr>
            <a:spLocks noChangeArrowheads="1"/>
          </p:cNvSpPr>
          <p:nvPr/>
        </p:nvSpPr>
        <p:spPr bwMode="auto">
          <a:xfrm>
            <a:off x="457200" y="1600200"/>
            <a:ext cx="8229600" cy="4525963"/>
          </a:xfrm>
          <a:prstGeom prst="rect">
            <a:avLst/>
          </a:prstGeom>
          <a:noFill/>
          <a:ln w="9525">
            <a:noFill/>
            <a:miter lim="800000"/>
            <a:headEnd/>
            <a:tailEnd/>
          </a:ln>
        </p:spPr>
        <p:txBody>
          <a:bodyPr lIns="90000" tIns="45000" rIns="90000" bIns="45000"/>
          <a:lstStyle/>
          <a:p>
            <a:pPr eaLnBrk="0" hangingPunct="0">
              <a:buFont typeface="Arial" charset="0"/>
              <a:buChar char="•"/>
            </a:pPr>
            <a:endParaRPr lang="en-US"/>
          </a:p>
        </p:txBody>
      </p:sp>
      <p:sp>
        <p:nvSpPr>
          <p:cNvPr id="29699" name="Title 1"/>
          <p:cNvSpPr>
            <a:spLocks noGrp="1"/>
          </p:cNvSpPr>
          <p:nvPr>
            <p:ph type="title"/>
          </p:nvPr>
        </p:nvSpPr>
        <p:spPr/>
        <p:txBody>
          <a:bodyPr/>
          <a:lstStyle/>
          <a:p>
            <a:pPr eaLnBrk="1" hangingPunct="1"/>
            <a:r>
              <a:rPr lang="en-US" smtClean="0">
                <a:solidFill>
                  <a:srgbClr val="000000"/>
                </a:solidFill>
              </a:rPr>
              <a:t>Principles of the Process</a:t>
            </a:r>
            <a:endParaRPr lang="en-US" smtClean="0"/>
          </a:p>
        </p:txBody>
      </p:sp>
      <p:sp>
        <p:nvSpPr>
          <p:cNvPr id="3" name="Content Placeholder 2"/>
          <p:cNvSpPr>
            <a:spLocks noGrp="1"/>
          </p:cNvSpPr>
          <p:nvPr>
            <p:ph idx="1"/>
          </p:nvPr>
        </p:nvSpPr>
        <p:spPr/>
        <p:txBody>
          <a:bodyPr>
            <a:normAutofit fontScale="70000" lnSpcReduction="20000"/>
          </a:bodyPr>
          <a:lstStyle/>
          <a:p>
            <a:pPr eaLnBrk="1" hangingPunct="1">
              <a:buFont typeface="Arial" charset="0"/>
              <a:buChar char="•"/>
              <a:defRPr/>
            </a:pPr>
            <a:r>
              <a:rPr lang="en-US" sz="4000" dirty="0">
                <a:solidFill>
                  <a:srgbClr val="000000"/>
                </a:solidFill>
              </a:rPr>
              <a:t>Due process – </a:t>
            </a:r>
            <a:r>
              <a:rPr lang="en-US" dirty="0">
                <a:solidFill>
                  <a:srgbClr val="000000"/>
                </a:solidFill>
              </a:rPr>
              <a:t>procedures are publicly available and followed consistently</a:t>
            </a:r>
            <a:endParaRPr lang="en-US" dirty="0"/>
          </a:p>
          <a:p>
            <a:pPr eaLnBrk="1" hangingPunct="1">
              <a:buFont typeface="Arial" charset="0"/>
              <a:buChar char="•"/>
              <a:defRPr/>
            </a:pPr>
            <a:r>
              <a:rPr lang="en-US" sz="4000" dirty="0">
                <a:solidFill>
                  <a:srgbClr val="000000"/>
                </a:solidFill>
              </a:rPr>
              <a:t>Consensus – </a:t>
            </a:r>
            <a:r>
              <a:rPr lang="en-US" dirty="0">
                <a:solidFill>
                  <a:srgbClr val="000000"/>
                </a:solidFill>
              </a:rPr>
              <a:t>requiring agreement of a majority or supermajority – for technical decisions </a:t>
            </a:r>
            <a:r>
              <a:rPr lang="en-US" dirty="0" smtClean="0">
                <a:solidFill>
                  <a:srgbClr val="000000"/>
                </a:solidFill>
              </a:rPr>
              <a:t>generally 75</a:t>
            </a:r>
            <a:r>
              <a:rPr lang="en-US" dirty="0">
                <a:solidFill>
                  <a:srgbClr val="000000"/>
                </a:solidFill>
              </a:rPr>
              <a:t>%</a:t>
            </a:r>
            <a:endParaRPr lang="en-US" dirty="0"/>
          </a:p>
          <a:p>
            <a:pPr eaLnBrk="1" hangingPunct="1">
              <a:buFont typeface="Arial" charset="0"/>
              <a:buChar char="•"/>
              <a:defRPr/>
            </a:pPr>
            <a:r>
              <a:rPr lang="en-US" sz="4000" dirty="0">
                <a:solidFill>
                  <a:srgbClr val="000000"/>
                </a:solidFill>
              </a:rPr>
              <a:t>Openness – </a:t>
            </a:r>
            <a:r>
              <a:rPr lang="en-US" dirty="0">
                <a:solidFill>
                  <a:srgbClr val="000000"/>
                </a:solidFill>
              </a:rPr>
              <a:t>ensuring materially interested and affected parties can participate</a:t>
            </a:r>
            <a:endParaRPr lang="en-US" dirty="0"/>
          </a:p>
          <a:p>
            <a:pPr eaLnBrk="1" hangingPunct="1">
              <a:buFont typeface="Arial" charset="0"/>
              <a:buChar char="•"/>
              <a:defRPr/>
            </a:pPr>
            <a:r>
              <a:rPr lang="en-US" sz="4000" dirty="0">
                <a:solidFill>
                  <a:srgbClr val="000000"/>
                </a:solidFill>
              </a:rPr>
              <a:t>Balance – </a:t>
            </a:r>
            <a:r>
              <a:rPr lang="en-US" dirty="0">
                <a:solidFill>
                  <a:srgbClr val="000000"/>
                </a:solidFill>
              </a:rPr>
              <a:t>representation from all interested parties without overwhelming influence from any one party</a:t>
            </a:r>
            <a:endParaRPr lang="en-US" dirty="0"/>
          </a:p>
          <a:p>
            <a:pPr eaLnBrk="1" hangingPunct="1">
              <a:buFont typeface="Arial" charset="0"/>
              <a:buChar char="•"/>
              <a:defRPr/>
            </a:pPr>
            <a:r>
              <a:rPr lang="en-US" sz="4000" dirty="0">
                <a:solidFill>
                  <a:srgbClr val="000000"/>
                </a:solidFill>
              </a:rPr>
              <a:t>Right of appeal </a:t>
            </a:r>
            <a:r>
              <a:rPr lang="en-US" sz="4000" dirty="0" smtClean="0">
                <a:solidFill>
                  <a:srgbClr val="000000"/>
                </a:solidFill>
              </a:rPr>
              <a:t>– </a:t>
            </a:r>
            <a:r>
              <a:rPr lang="en-US" dirty="0" smtClean="0">
                <a:solidFill>
                  <a:srgbClr val="000000"/>
                </a:solidFill>
              </a:rPr>
              <a:t>ensures </a:t>
            </a:r>
            <a:r>
              <a:rPr lang="en-US" dirty="0">
                <a:solidFill>
                  <a:srgbClr val="000000"/>
                </a:solidFill>
              </a:rPr>
              <a:t>due process</a:t>
            </a:r>
            <a:endParaRPr lang="en-US" dirty="0"/>
          </a:p>
        </p:txBody>
      </p:sp>
      <p:sp>
        <p:nvSpPr>
          <p:cNvPr id="6" name="Date Placeholder 5"/>
          <p:cNvSpPr>
            <a:spLocks noGrp="1"/>
          </p:cNvSpPr>
          <p:nvPr>
            <p:ph type="dt" sz="quarter" idx="10"/>
          </p:nvPr>
        </p:nvSpPr>
        <p:spPr/>
        <p:txBody>
          <a:bodyPr/>
          <a:lstStyle/>
          <a:p>
            <a:pPr>
              <a:defRPr/>
            </a:pPr>
            <a:r>
              <a:rPr lang="en-US"/>
              <a:t>January 2012</a:t>
            </a:r>
            <a:endParaRPr lang="en-US" dirty="0"/>
          </a:p>
        </p:txBody>
      </p:sp>
      <p:sp>
        <p:nvSpPr>
          <p:cNvPr id="7" name="Footer Placeholder 6"/>
          <p:cNvSpPr>
            <a:spLocks noGrp="1"/>
          </p:cNvSpPr>
          <p:nvPr>
            <p:ph type="ftr" sz="quarter" idx="11"/>
          </p:nvPr>
        </p:nvSpPr>
        <p:spPr/>
        <p:txBody>
          <a:bodyPr/>
          <a:lstStyle/>
          <a:p>
            <a:pPr>
              <a:defRPr/>
            </a:pPr>
            <a:r>
              <a:rPr lang="en-US"/>
              <a:t>Jon Adams, Lilee Systems</a:t>
            </a:r>
          </a:p>
        </p:txBody>
      </p:sp>
      <p:sp>
        <p:nvSpPr>
          <p:cNvPr id="2" name="TextBox 1"/>
          <p:cNvSpPr txBox="1"/>
          <p:nvPr/>
        </p:nvSpPr>
        <p:spPr>
          <a:xfrm>
            <a:off x="457200" y="5573713"/>
            <a:ext cx="8378825" cy="369887"/>
          </a:xfrm>
          <a:prstGeom prst="rect">
            <a:avLst/>
          </a:prstGeom>
          <a:noFill/>
        </p:spPr>
        <p:txBody>
          <a:bodyPr wrap="none">
            <a:spAutoFit/>
          </a:bodyPr>
          <a:lstStyle/>
          <a:p>
            <a:pPr>
              <a:defRPr/>
            </a:pPr>
            <a:r>
              <a:rPr lang="en-US" sz="1800" dirty="0">
                <a:solidFill>
                  <a:srgbClr val="FF0000"/>
                </a:solidFill>
                <a:latin typeface="+mn-lt"/>
                <a:cs typeface="Arial" pitchFamily="34" charset="0"/>
              </a:rPr>
              <a:t>Process and Procedures at http://grouper.ieee.org/groups/802/15/pub/Rules.html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1771</TotalTime>
  <Words>2378</Words>
  <Application>Microsoft Office PowerPoint</Application>
  <PresentationFormat>On-screen Show (4:3)</PresentationFormat>
  <Paragraphs>460</Paragraphs>
  <Slides>33</Slides>
  <Notes>15</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33</vt:i4>
      </vt:variant>
    </vt:vector>
  </HeadingPairs>
  <TitlesOfParts>
    <vt:vector size="42" baseType="lpstr">
      <vt:lpstr>Times New Roman</vt:lpstr>
      <vt:lpstr>Arial</vt:lpstr>
      <vt:lpstr>Calibri</vt:lpstr>
      <vt:lpstr>DejaVu Sans</vt:lpstr>
      <vt:lpstr>ＭＳ Ｐゴシック</vt:lpstr>
      <vt:lpstr>IEEE-P802_15</vt:lpstr>
      <vt:lpstr>IEEE-P802_15</vt:lpstr>
      <vt:lpstr>IEEE-P802_15</vt:lpstr>
      <vt:lpstr>IEEE-P802_15</vt:lpstr>
      <vt:lpstr>Slide 1</vt:lpstr>
      <vt:lpstr>IEEE Positive Train Control Activities Association of American Railroads Wireless Communications Committee 26 January 2012</vt:lpstr>
      <vt:lpstr>New Technologies Breed Innovation</vt:lpstr>
      <vt:lpstr>Where IEEE Work Fits In</vt:lpstr>
      <vt:lpstr>What are Standards?</vt:lpstr>
      <vt:lpstr>What is the IEEE?</vt:lpstr>
      <vt:lpstr>Slide 7</vt:lpstr>
      <vt:lpstr>Standards Development Lifecycle</vt:lpstr>
      <vt:lpstr>Principles of the Process</vt:lpstr>
      <vt:lpstr>IEEE 802 LAN/MAN Standards Committee</vt:lpstr>
      <vt:lpstr>A Few of Those Dots</vt:lpstr>
      <vt:lpstr>IEEE 802.15.4</vt:lpstr>
      <vt:lpstr>Recent 15.4 Amendments</vt:lpstr>
      <vt:lpstr>IEEE 802.15.4 Basic Architecture</vt:lpstr>
      <vt:lpstr>Included Deterministic Frame Structures</vt:lpstr>
      <vt:lpstr>Basic Network Primitives</vt:lpstr>
      <vt:lpstr>Standards Development Lifecycle</vt:lpstr>
      <vt:lpstr>Substantive and Growing Participation</vt:lpstr>
      <vt:lpstr>Purpose</vt:lpstr>
      <vt:lpstr>Scope</vt:lpstr>
      <vt:lpstr>PTC Schedule</vt:lpstr>
      <vt:lpstr>Active Meeting Schedule</vt:lpstr>
      <vt:lpstr>Summary</vt:lpstr>
      <vt:lpstr>Backup Material</vt:lpstr>
      <vt:lpstr>Voting and membership</vt:lpstr>
      <vt:lpstr>Acquiring Working Group voting membership</vt:lpstr>
      <vt:lpstr>Retaining Working Group voting membership</vt:lpstr>
      <vt:lpstr>Affiliation</vt:lpstr>
      <vt:lpstr>Ground rules</vt:lpstr>
      <vt:lpstr>IEEE 802 standards development life cycle – part 1</vt:lpstr>
      <vt:lpstr>IEEE 802 standards development life cycle – part 2</vt:lpstr>
      <vt:lpstr>IEEE 802 standards development life cycle – part 3</vt:lpstr>
      <vt:lpstr>Standards life cycle – part 4</vt:lpstr>
    </vt:vector>
  </TitlesOfParts>
  <Company>Lilee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 Positive Train Control Efforts</dc:title>
  <dc:creator>Jon Adams</dc:creator>
  <dc:description>&lt;doc#&gt;</dc:description>
  <cp:lastModifiedBy>jta</cp:lastModifiedBy>
  <cp:revision>90</cp:revision>
  <cp:lastPrinted>1998-02-10T13:28:06Z</cp:lastPrinted>
  <dcterms:created xsi:type="dcterms:W3CDTF">2011-10-13T20:00:21Z</dcterms:created>
  <dcterms:modified xsi:type="dcterms:W3CDTF">2012-02-15T15:39:03Z</dcterms:modified>
</cp:coreProperties>
</file>