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9" r:id="rId2"/>
    <p:sldId id="282" r:id="rId3"/>
    <p:sldId id="304" r:id="rId4"/>
    <p:sldId id="314" r:id="rId5"/>
    <p:sldId id="301" r:id="rId6"/>
    <p:sldId id="284" r:id="rId7"/>
    <p:sldId id="318" r:id="rId8"/>
    <p:sldId id="290" r:id="rId9"/>
    <p:sldId id="263" r:id="rId10"/>
    <p:sldId id="266" r:id="rId11"/>
    <p:sldId id="265" r:id="rId12"/>
    <p:sldId id="317" r:id="rId13"/>
    <p:sldId id="309" r:id="rId14"/>
    <p:sldId id="310" r:id="rId15"/>
    <p:sldId id="311" r:id="rId16"/>
    <p:sldId id="256" r:id="rId17"/>
    <p:sldId id="305" r:id="rId18"/>
    <p:sldId id="312" r:id="rId19"/>
    <p:sldId id="308" r:id="rId20"/>
    <p:sldId id="307" r:id="rId21"/>
    <p:sldId id="303" r:id="rId22"/>
    <p:sldId id="277" r:id="rId23"/>
    <p:sldId id="315" r:id="rId24"/>
    <p:sldId id="302" r:id="rId25"/>
    <p:sldId id="296" r:id="rId26"/>
    <p:sldId id="297" r:id="rId27"/>
    <p:sldId id="298" r:id="rId28"/>
    <p:sldId id="299" r:id="rId29"/>
    <p:sldId id="300" r:id="rId30"/>
    <p:sldId id="291" r:id="rId31"/>
    <p:sldId id="293" r:id="rId32"/>
    <p:sldId id="294" r:id="rId33"/>
    <p:sldId id="295" r:id="rId3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1" autoAdjust="0"/>
    <p:restoredTop sz="86438" autoAdjust="0"/>
  </p:normalViewPr>
  <p:slideViewPr>
    <p:cSldViewPr>
      <p:cViewPr varScale="1">
        <p:scale>
          <a:sx n="70" d="100"/>
          <a:sy n="70" d="100"/>
        </p:scale>
        <p:origin x="-10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smtClean="0">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C6D07A09-81EA-499D-9036-FBD05EEBB49C}" type="slidenum">
              <a:rPr lang="en-US"/>
              <a:pPr>
                <a:defRPr/>
              </a:pPr>
              <a:t>‹#›</a:t>
            </a:fld>
            <a:endParaRPr lang="en-US"/>
          </a:p>
        </p:txBody>
      </p:sp>
      <p:sp>
        <p:nvSpPr>
          <p:cNvPr id="501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501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9205372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smtClean="0">
                <a:cs typeface="+mn-cs"/>
              </a:defRPr>
            </a:lvl1pPr>
          </a:lstStyle>
          <a:p>
            <a:pPr>
              <a:defRPr/>
            </a:pPr>
            <a:r>
              <a:rPr lang="en-US"/>
              <a:t>October 2011</a:t>
            </a:r>
          </a:p>
        </p:txBody>
      </p:sp>
      <p:sp>
        <p:nvSpPr>
          <p:cNvPr id="2970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7680B5B0-E255-4BA9-9FF8-CFDDAF417B78}"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6395289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802.15-15-11-0731-02-0ptc</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October 2011</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&lt;author&gt;, &lt;company&gt;</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1666E2A-A569-4749-848F-E57E15F6482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15117A51-BA71-41ED-B02E-30AB556C54AB}" type="slidenum">
              <a:rPr lang="en-US" sz="1400">
                <a:solidFill>
                  <a:srgbClr val="FFFFFF"/>
                </a:solidFill>
                <a:latin typeface="Arial" pitchFamily="34" charset="0"/>
                <a:ea typeface="DejaVu Sans"/>
                <a:cs typeface="DejaVu Sans"/>
              </a:rPr>
              <a:pPr algn="ctr" eaLnBrk="1" hangingPunct="1"/>
              <a:t>28</a:t>
            </a:fld>
            <a:endParaRPr lang="en-US">
              <a:latin typeface="Arial" pitchFamily="34" charset="0"/>
              <a:ea typeface="DejaVu Sans"/>
              <a:cs typeface="DejaVu Sans"/>
            </a:endParaRPr>
          </a:p>
        </p:txBody>
      </p:sp>
      <p:sp>
        <p:nvSpPr>
          <p:cNvPr id="48131"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2508FD06-2A51-4AA5-AFCC-F31A6D6DD956}" type="slidenum">
              <a:rPr lang="en-US">
                <a:solidFill>
                  <a:srgbClr val="000000"/>
                </a:solidFill>
              </a:rPr>
              <a:pPr algn="r" eaLnBrk="0" hangingPunct="0"/>
              <a:t>28</a:t>
            </a:fld>
            <a:endParaRPr lang="en-US"/>
          </a:p>
        </p:txBody>
      </p:sp>
      <p:sp>
        <p:nvSpPr>
          <p:cNvPr id="48132"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48133"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5DE64BF4-CE97-4138-89C7-FE229BA90C5C}" type="slidenum">
              <a:rPr lang="en-US" sz="1400">
                <a:solidFill>
                  <a:srgbClr val="FFFFFF"/>
                </a:solidFill>
                <a:latin typeface="Arial" pitchFamily="34" charset="0"/>
                <a:ea typeface="DejaVu Sans"/>
                <a:cs typeface="DejaVu Sans"/>
              </a:rPr>
              <a:pPr algn="ctr" eaLnBrk="1" hangingPunct="1"/>
              <a:t>29</a:t>
            </a:fld>
            <a:endParaRPr lang="en-US">
              <a:latin typeface="Arial" pitchFamily="34" charset="0"/>
              <a:ea typeface="DejaVu Sans"/>
              <a:cs typeface="DejaVu Sans"/>
            </a:endParaRPr>
          </a:p>
        </p:txBody>
      </p:sp>
      <p:sp>
        <p:nvSpPr>
          <p:cNvPr id="49155"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50927111-7CAD-41F3-9296-0925FE5B3DF4}" type="slidenum">
              <a:rPr lang="en-US">
                <a:solidFill>
                  <a:srgbClr val="000000"/>
                </a:solidFill>
              </a:rPr>
              <a:pPr algn="r" eaLnBrk="0" hangingPunct="0"/>
              <a:t>29</a:t>
            </a:fld>
            <a:endParaRPr lang="en-US"/>
          </a:p>
        </p:txBody>
      </p:sp>
      <p:sp>
        <p:nvSpPr>
          <p:cNvPr id="49156"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49157"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xfrm>
            <a:off x="2933700" y="8985250"/>
            <a:ext cx="801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fld id="{58252139-51B6-40FA-B98C-1A463AC34442}" type="slidenum">
              <a:rPr lang="en-US" sz="1800" smtClean="0"/>
              <a:pPr algn="l"/>
              <a:t>30</a:t>
            </a:fld>
            <a:endParaRPr lang="en-US" sz="1800" smtClean="0"/>
          </a:p>
        </p:txBody>
      </p:sp>
      <p:sp>
        <p:nvSpPr>
          <p:cNvPr id="39939" name="Text Box 1"/>
          <p:cNvSpPr txBox="1">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188" tIns="47418" rIns="91188" bIns="47418"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r" eaLnBrk="1" hangingPunct="1"/>
            <a:fld id="{9DA1898F-3374-43E5-9D79-BB765B35D7B4}" type="slidenum">
              <a:rPr lang="en-US">
                <a:solidFill>
                  <a:srgbClr val="000000"/>
                </a:solidFill>
                <a:latin typeface="Arial" pitchFamily="34" charset="0"/>
                <a:ea typeface="DejaVu Sans"/>
                <a:cs typeface="DejaVu Sans"/>
              </a:rPr>
              <a:pPr algn="r" eaLnBrk="1" hangingPunct="1"/>
              <a:t>30</a:t>
            </a:fld>
            <a:endParaRPr lang="en-US">
              <a:solidFill>
                <a:srgbClr val="000000"/>
              </a:solidFill>
              <a:latin typeface="Arial" pitchFamily="34" charset="0"/>
              <a:ea typeface="DejaVu Sans"/>
              <a:cs typeface="DejaVu Sans"/>
            </a:endParaRPr>
          </a:p>
        </p:txBody>
      </p:sp>
      <p:sp>
        <p:nvSpPr>
          <p:cNvPr id="39940"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endParaRPr lang="en-US">
              <a:latin typeface="Arial" pitchFamily="34" charset="0"/>
              <a:ea typeface="DejaVu Sans"/>
              <a:cs typeface="DejaVu Sans"/>
            </a:endParaRPr>
          </a:p>
        </p:txBody>
      </p:sp>
      <p:sp>
        <p:nvSpPr>
          <p:cNvPr id="39941" name="Rectangle 3"/>
          <p:cNvSpPr>
            <a:spLocks noGrp="1" noChangeArrowheads="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xfrm>
            <a:off x="2933700" y="8985250"/>
            <a:ext cx="801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fld id="{DBB6FA06-4BB3-4673-983A-54AFDD1A908D}" type="slidenum">
              <a:rPr lang="en-US" sz="1800" smtClean="0"/>
              <a:pPr algn="l"/>
              <a:t>31</a:t>
            </a:fld>
            <a:endParaRPr lang="en-US" sz="1800" smtClean="0"/>
          </a:p>
        </p:txBody>
      </p:sp>
      <p:sp>
        <p:nvSpPr>
          <p:cNvPr id="41987" name="Text Box 1"/>
          <p:cNvSpPr txBox="1">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188" tIns="47418" rIns="91188" bIns="47418"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r" eaLnBrk="1" hangingPunct="1"/>
            <a:fld id="{9A3BFC19-DB00-49A4-A713-94897020C554}" type="slidenum">
              <a:rPr lang="en-US">
                <a:solidFill>
                  <a:srgbClr val="000000"/>
                </a:solidFill>
                <a:latin typeface="Arial" pitchFamily="34" charset="0"/>
                <a:ea typeface="DejaVu Sans"/>
                <a:cs typeface="DejaVu Sans"/>
              </a:rPr>
              <a:pPr algn="r" eaLnBrk="1" hangingPunct="1"/>
              <a:t>31</a:t>
            </a:fld>
            <a:endParaRPr lang="en-US">
              <a:solidFill>
                <a:srgbClr val="000000"/>
              </a:solidFill>
              <a:latin typeface="Arial" pitchFamily="34" charset="0"/>
              <a:ea typeface="DejaVu Sans"/>
              <a:cs typeface="DejaVu Sans"/>
            </a:endParaRPr>
          </a:p>
        </p:txBody>
      </p:sp>
      <p:sp>
        <p:nvSpPr>
          <p:cNvPr id="41988"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endParaRPr lang="en-US">
              <a:latin typeface="Arial" pitchFamily="34" charset="0"/>
              <a:ea typeface="DejaVu Sans"/>
              <a:cs typeface="DejaVu Sans"/>
            </a:endParaRPr>
          </a:p>
        </p:txBody>
      </p:sp>
      <p:sp>
        <p:nvSpPr>
          <p:cNvPr id="41989" name="Rectangle 3"/>
          <p:cNvSpPr>
            <a:spLocks noGrp="1" noChangeArrowheads="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2933700" y="8985250"/>
            <a:ext cx="801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fld id="{09133DA2-2E37-4523-ACF9-409C15CFCE8B}" type="slidenum">
              <a:rPr lang="en-US" sz="1800" smtClean="0"/>
              <a:pPr algn="l"/>
              <a:t>32</a:t>
            </a:fld>
            <a:endParaRPr lang="en-US" sz="1800" smtClean="0"/>
          </a:p>
        </p:txBody>
      </p:sp>
      <p:sp>
        <p:nvSpPr>
          <p:cNvPr id="43011" name="Text Box 1"/>
          <p:cNvSpPr txBox="1">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188" tIns="47418" rIns="91188" bIns="47418"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r" eaLnBrk="1" hangingPunct="1"/>
            <a:fld id="{F409AF88-8172-4289-ABD6-05EE9B4C8747}" type="slidenum">
              <a:rPr lang="en-US">
                <a:solidFill>
                  <a:srgbClr val="000000"/>
                </a:solidFill>
                <a:latin typeface="Arial" pitchFamily="34" charset="0"/>
                <a:ea typeface="DejaVu Sans"/>
                <a:cs typeface="DejaVu Sans"/>
              </a:rPr>
              <a:pPr algn="r" eaLnBrk="1" hangingPunct="1"/>
              <a:t>32</a:t>
            </a:fld>
            <a:endParaRPr lang="en-US">
              <a:solidFill>
                <a:srgbClr val="000000"/>
              </a:solidFill>
              <a:latin typeface="Arial" pitchFamily="34" charset="0"/>
              <a:ea typeface="DejaVu Sans"/>
              <a:cs typeface="DejaVu Sans"/>
            </a:endParaRPr>
          </a:p>
        </p:txBody>
      </p:sp>
      <p:sp>
        <p:nvSpPr>
          <p:cNvPr id="43012"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endParaRPr lang="en-US">
              <a:latin typeface="Arial" pitchFamily="34" charset="0"/>
              <a:ea typeface="DejaVu Sans"/>
              <a:cs typeface="DejaVu Sans"/>
            </a:endParaRPr>
          </a:p>
        </p:txBody>
      </p:sp>
      <p:sp>
        <p:nvSpPr>
          <p:cNvPr id="43013" name="Rectangle 3"/>
          <p:cNvSpPr>
            <a:spLocks noGrp="1" noChangeArrowheads="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2E36FF73-3E6E-4555-8EDC-DA2665585F91}" type="slidenum">
              <a:rPr lang="en-US" sz="1400">
                <a:solidFill>
                  <a:srgbClr val="FFFFFF"/>
                </a:solidFill>
                <a:latin typeface="Arial" pitchFamily="34" charset="0"/>
                <a:ea typeface="DejaVu Sans"/>
                <a:cs typeface="DejaVu Sans"/>
              </a:rPr>
              <a:pPr algn="ctr" eaLnBrk="1" hangingPunct="1"/>
              <a:t>33</a:t>
            </a:fld>
            <a:endParaRPr lang="en-US">
              <a:latin typeface="Arial" pitchFamily="34" charset="0"/>
              <a:ea typeface="DejaVu Sans"/>
              <a:cs typeface="DejaVu Sans"/>
            </a:endParaRPr>
          </a:p>
        </p:txBody>
      </p:sp>
      <p:sp>
        <p:nvSpPr>
          <p:cNvPr id="44035"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3DD6E90C-7556-4506-B0BE-C665FE9A4928}" type="slidenum">
              <a:rPr lang="en-US">
                <a:solidFill>
                  <a:srgbClr val="000000"/>
                </a:solidFill>
              </a:rPr>
              <a:pPr algn="r" eaLnBrk="0" hangingPunct="0"/>
              <a:t>33</a:t>
            </a:fld>
            <a:endParaRPr lang="en-US"/>
          </a:p>
        </p:txBody>
      </p:sp>
      <p:sp>
        <p:nvSpPr>
          <p:cNvPr id="44036"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44037"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773D780A-3FDC-403D-82C9-D589C7E81879}" type="slidenum">
              <a:rPr lang="en-US" sz="1400">
                <a:solidFill>
                  <a:srgbClr val="FFFFFF"/>
                </a:solidFill>
                <a:latin typeface="Arial" pitchFamily="34" charset="0"/>
                <a:ea typeface="DejaVu Sans"/>
                <a:cs typeface="DejaVu Sans"/>
              </a:rPr>
              <a:pPr algn="ctr" eaLnBrk="1" hangingPunct="1"/>
              <a:t>2</a:t>
            </a:fld>
            <a:endParaRPr lang="en-US">
              <a:latin typeface="Arial" pitchFamily="34" charset="0"/>
              <a:ea typeface="DejaVu Sans"/>
              <a:cs typeface="DejaVu Sans"/>
            </a:endParaRPr>
          </a:p>
        </p:txBody>
      </p:sp>
      <p:sp>
        <p:nvSpPr>
          <p:cNvPr id="31747"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AC72FB03-8923-4B45-B5A5-E662FF508093}" type="slidenum">
              <a:rPr lang="en-US">
                <a:solidFill>
                  <a:srgbClr val="000000"/>
                </a:solidFill>
              </a:rPr>
              <a:pPr algn="r" eaLnBrk="0" hangingPunct="0"/>
              <a:t>2</a:t>
            </a:fld>
            <a:endParaRPr lang="en-US"/>
          </a:p>
        </p:txBody>
      </p:sp>
      <p:sp>
        <p:nvSpPr>
          <p:cNvPr id="31748"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31749"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AE976191-0E87-41EC-8094-C60A620A258F}" type="slidenum">
              <a:rPr lang="en-US" sz="1400">
                <a:solidFill>
                  <a:srgbClr val="FFFFFF"/>
                </a:solidFill>
                <a:latin typeface="Arial" pitchFamily="34" charset="0"/>
                <a:ea typeface="DejaVu Sans"/>
                <a:cs typeface="DejaVu Sans"/>
              </a:rPr>
              <a:pPr algn="ctr" eaLnBrk="1" hangingPunct="1"/>
              <a:t>6</a:t>
            </a:fld>
            <a:endParaRPr lang="en-US">
              <a:latin typeface="Arial" pitchFamily="34" charset="0"/>
              <a:ea typeface="DejaVu Sans"/>
              <a:cs typeface="DejaVu Sans"/>
            </a:endParaRPr>
          </a:p>
        </p:txBody>
      </p:sp>
      <p:sp>
        <p:nvSpPr>
          <p:cNvPr id="32771"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9A8163EF-A9E4-4BFE-88B9-3FE3FD1ADE5B}" type="slidenum">
              <a:rPr lang="en-US">
                <a:solidFill>
                  <a:srgbClr val="000000"/>
                </a:solidFill>
              </a:rPr>
              <a:pPr algn="r" eaLnBrk="0" hangingPunct="0"/>
              <a:t>6</a:t>
            </a:fld>
            <a:endParaRPr lang="en-US"/>
          </a:p>
        </p:txBody>
      </p:sp>
      <p:sp>
        <p:nvSpPr>
          <p:cNvPr id="32772"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32773"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802.15-15-11-0731-02-0ptc</a:t>
            </a: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October 2011</a:t>
            </a:r>
          </a:p>
        </p:txBody>
      </p:sp>
      <p:sp>
        <p:nvSpPr>
          <p:cNvPr id="337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&lt;author&gt;, &lt;company&gt;</a:t>
            </a:r>
          </a:p>
        </p:txBody>
      </p:sp>
      <p:sp>
        <p:nvSpPr>
          <p:cNvPr id="337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D9FB3ED-67C4-4AA5-A328-FC323E63823D}" type="slidenum">
              <a:rPr lang="en-US" smtClean="0"/>
              <a:pPr/>
              <a:t>7</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C69E7CD6-8199-40D8-BE2D-E33E9D05E312}" type="slidenum">
              <a:rPr lang="en-US" sz="1400">
                <a:solidFill>
                  <a:srgbClr val="FFFFFF"/>
                </a:solidFill>
                <a:latin typeface="Arial" pitchFamily="34" charset="0"/>
                <a:ea typeface="DejaVu Sans"/>
                <a:cs typeface="DejaVu Sans"/>
              </a:rPr>
              <a:pPr algn="ctr" eaLnBrk="1" hangingPunct="1"/>
              <a:t>8</a:t>
            </a:fld>
            <a:endParaRPr lang="en-US">
              <a:latin typeface="Arial" pitchFamily="34" charset="0"/>
              <a:ea typeface="DejaVu Sans"/>
              <a:cs typeface="DejaVu Sans"/>
            </a:endParaRPr>
          </a:p>
        </p:txBody>
      </p:sp>
      <p:sp>
        <p:nvSpPr>
          <p:cNvPr id="38915"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98545904-1DFE-492C-A929-46AF9872A56D}" type="slidenum">
              <a:rPr lang="en-US">
                <a:solidFill>
                  <a:srgbClr val="000000"/>
                </a:solidFill>
              </a:rPr>
              <a:pPr algn="r" eaLnBrk="0" hangingPunct="0"/>
              <a:t>8</a:t>
            </a:fld>
            <a:endParaRPr lang="en-US"/>
          </a:p>
        </p:txBody>
      </p:sp>
      <p:sp>
        <p:nvSpPr>
          <p:cNvPr id="38916"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38917"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802.15-15-11-0731-02-0ptc</a:t>
            </a: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October 2011</a:t>
            </a:r>
          </a:p>
        </p:txBody>
      </p:sp>
      <p:sp>
        <p:nvSpPr>
          <p:cNvPr id="337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&lt;author&gt;, &lt;company&gt;</a:t>
            </a:r>
          </a:p>
        </p:txBody>
      </p:sp>
      <p:sp>
        <p:nvSpPr>
          <p:cNvPr id="337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D9FB3ED-67C4-4AA5-A328-FC323E63823D}" type="slidenum">
              <a:rPr lang="en-US" smtClean="0"/>
              <a:pPr/>
              <a:t>16</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2933700" y="8985250"/>
            <a:ext cx="801688"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lgn="l"/>
            <a:fld id="{57684CE4-0F85-4ADF-91E4-95F3F2A63351}" type="slidenum">
              <a:rPr lang="en-US" sz="1800" smtClean="0"/>
              <a:pPr algn="l"/>
              <a:t>25</a:t>
            </a:fld>
            <a:endParaRPr lang="en-US" sz="1800" smtClean="0"/>
          </a:p>
        </p:txBody>
      </p:sp>
      <p:sp>
        <p:nvSpPr>
          <p:cNvPr id="45059" name="Text Box 1"/>
          <p:cNvSpPr txBox="1">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188" tIns="47418" rIns="91188" bIns="47418"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r" eaLnBrk="1" hangingPunct="1"/>
            <a:fld id="{598395BC-E664-47A5-9F97-9B0853B4848B}" type="slidenum">
              <a:rPr lang="en-US">
                <a:solidFill>
                  <a:srgbClr val="000000"/>
                </a:solidFill>
                <a:latin typeface="Arial" pitchFamily="34" charset="0"/>
                <a:ea typeface="DejaVu Sans"/>
                <a:cs typeface="DejaVu Sans"/>
              </a:rPr>
              <a:pPr algn="r" eaLnBrk="1" hangingPunct="1"/>
              <a:t>25</a:t>
            </a:fld>
            <a:endParaRPr lang="en-US">
              <a:solidFill>
                <a:srgbClr val="000000"/>
              </a:solidFill>
              <a:latin typeface="Arial" pitchFamily="34" charset="0"/>
              <a:ea typeface="DejaVu Sans"/>
              <a:cs typeface="DejaVu Sans"/>
            </a:endParaRPr>
          </a:p>
        </p:txBody>
      </p:sp>
      <p:sp>
        <p:nvSpPr>
          <p:cNvPr id="45060" name="Text Box 2"/>
          <p:cNvSpPr txBox="1">
            <a:spLocks noChangeArrowheads="1"/>
          </p:cNvSpPr>
          <p:nvPr/>
        </p:nvSpPr>
        <p:spPr bwMode="auto">
          <a:xfrm>
            <a:off x="1155700" y="695325"/>
            <a:ext cx="4622800" cy="3481388"/>
          </a:xfrm>
          <a:prstGeom prst="rect">
            <a:avLst/>
          </a:prstGeom>
          <a:solidFill>
            <a:srgbClr val="FFFFFF"/>
          </a:solidFill>
          <a:ln w="9525">
            <a:solidFill>
              <a:srgbClr val="000000"/>
            </a:solidFill>
            <a:miter lim="800000"/>
            <a:headEnd/>
            <a:tailEnd/>
          </a:ln>
        </p:spPr>
        <p:txBody>
          <a:bodyPr wrap="none" lIns="92647" tIns="46324" rIns="92647" bIns="46324" anchor="ct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endParaRPr lang="en-US">
              <a:latin typeface="Arial" pitchFamily="34" charset="0"/>
              <a:ea typeface="DejaVu Sans"/>
              <a:cs typeface="DejaVu Sans"/>
            </a:endParaRPr>
          </a:p>
        </p:txBody>
      </p:sp>
      <p:sp>
        <p:nvSpPr>
          <p:cNvPr id="45061" name="Rectangle 3"/>
          <p:cNvSpPr>
            <a:spLocks noGrp="1" noChangeArrowheads="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C87658CD-BC1B-451A-82FF-AA22B5380F83}" type="slidenum">
              <a:rPr lang="en-US" sz="1400">
                <a:solidFill>
                  <a:srgbClr val="FFFFFF"/>
                </a:solidFill>
                <a:latin typeface="Arial" pitchFamily="34" charset="0"/>
                <a:ea typeface="DejaVu Sans"/>
                <a:cs typeface="DejaVu Sans"/>
              </a:rPr>
              <a:pPr algn="ctr" eaLnBrk="1" hangingPunct="1"/>
              <a:t>26</a:t>
            </a:fld>
            <a:endParaRPr lang="en-US">
              <a:latin typeface="Arial" pitchFamily="34" charset="0"/>
              <a:ea typeface="DejaVu Sans"/>
              <a:cs typeface="DejaVu Sans"/>
            </a:endParaRPr>
          </a:p>
        </p:txBody>
      </p:sp>
      <p:sp>
        <p:nvSpPr>
          <p:cNvPr id="46083"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A4FAF06C-48ED-4095-B358-89DF8F24C5B1}" type="slidenum">
              <a:rPr lang="en-US">
                <a:solidFill>
                  <a:srgbClr val="000000"/>
                </a:solidFill>
              </a:rPr>
              <a:pPr algn="r" eaLnBrk="0" hangingPunct="0"/>
              <a:t>26</a:t>
            </a:fld>
            <a:endParaRPr lang="en-US"/>
          </a:p>
        </p:txBody>
      </p:sp>
      <p:sp>
        <p:nvSpPr>
          <p:cNvPr id="46084"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46085"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Shape 1"/>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5594" rIns="91188" bIns="45594"/>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eaLnBrk="1" hangingPunct="1"/>
            <a:fld id="{B3A53EB9-71B0-42F6-842D-2617A15D8D47}" type="slidenum">
              <a:rPr lang="en-US" sz="1400">
                <a:solidFill>
                  <a:srgbClr val="FFFFFF"/>
                </a:solidFill>
                <a:latin typeface="Arial" pitchFamily="34" charset="0"/>
                <a:ea typeface="DejaVu Sans"/>
                <a:cs typeface="DejaVu Sans"/>
              </a:rPr>
              <a:pPr algn="ctr" eaLnBrk="1" hangingPunct="1"/>
              <a:t>27</a:t>
            </a:fld>
            <a:endParaRPr lang="en-US">
              <a:latin typeface="Arial" pitchFamily="34" charset="0"/>
              <a:ea typeface="DejaVu Sans"/>
              <a:cs typeface="DejaVu Sans"/>
            </a:endParaRPr>
          </a:p>
        </p:txBody>
      </p:sp>
      <p:sp>
        <p:nvSpPr>
          <p:cNvPr id="47107" name="CustomShape 2"/>
          <p:cNvSpPr>
            <a:spLocks noChangeArrowheads="1"/>
          </p:cNvSpPr>
          <p:nvPr/>
        </p:nvSpPr>
        <p:spPr bwMode="auto">
          <a:xfrm>
            <a:off x="3927475" y="8815388"/>
            <a:ext cx="30051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88" tIns="47418" rIns="91188" bIns="47418" anchor="b"/>
          <a:lstStyle/>
          <a:p>
            <a:pPr algn="r" eaLnBrk="0" hangingPunct="0"/>
            <a:fld id="{5E2A4039-32B2-415B-9D97-7D798CA24C0D}" type="slidenum">
              <a:rPr lang="en-US">
                <a:solidFill>
                  <a:srgbClr val="000000"/>
                </a:solidFill>
              </a:rPr>
              <a:pPr algn="r" eaLnBrk="0" hangingPunct="0"/>
              <a:t>27</a:t>
            </a:fld>
            <a:endParaRPr lang="en-US"/>
          </a:p>
        </p:txBody>
      </p:sp>
      <p:sp>
        <p:nvSpPr>
          <p:cNvPr id="47108" name="CustomShape 3"/>
          <p:cNvSpPr>
            <a:spLocks noChangeArrowheads="1"/>
          </p:cNvSpPr>
          <p:nvPr/>
        </p:nvSpPr>
        <p:spPr bwMode="auto">
          <a:xfrm>
            <a:off x="1155700" y="695325"/>
            <a:ext cx="4622800" cy="3481388"/>
          </a:xfrm>
          <a:prstGeom prst="rect">
            <a:avLst/>
          </a:prstGeom>
          <a:solidFill>
            <a:srgbClr val="FFFFFF"/>
          </a:solidFill>
          <a:ln w="9360">
            <a:solidFill>
              <a:srgbClr val="000000"/>
            </a:solidFill>
            <a:miter lim="800000"/>
            <a:headEnd/>
            <a:tailEnd/>
          </a:ln>
        </p:spPr>
        <p:txBody>
          <a:bodyPr lIns="92647" tIns="46324" rIns="92647" bIns="46324"/>
          <a:lstStyle/>
          <a:p>
            <a:pPr eaLnBrk="0" hangingPunct="0"/>
            <a:endParaRPr lang="en-US"/>
          </a:p>
        </p:txBody>
      </p:sp>
      <p:sp>
        <p:nvSpPr>
          <p:cNvPr id="47109" name="PlaceHolder 4"/>
          <p:cNvSpPr>
            <a:spLocks noGrp="1"/>
          </p:cNvSpPr>
          <p:nvPr>
            <p:ph type="body"/>
          </p:nvPr>
        </p:nvSpPr>
        <p:spPr>
          <a:xfrm>
            <a:off x="693738" y="4408488"/>
            <a:ext cx="5546725"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0DA3F51-64E4-48CB-B717-EC504FF08FD4}" type="slidenum">
              <a:rPr lang="en-US"/>
              <a:pPr>
                <a:defRPr/>
              </a:pPr>
              <a:t>‹#›</a:t>
            </a:fld>
            <a:endParaRPr lang="en-US"/>
          </a:p>
        </p:txBody>
      </p:sp>
    </p:spTree>
    <p:extLst>
      <p:ext uri="{BB962C8B-B14F-4D97-AF65-F5344CB8AC3E}">
        <p14:creationId xmlns:p14="http://schemas.microsoft.com/office/powerpoint/2010/main" val="1830079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6111EF5-D999-4C14-8340-AD2D577BB8F5}" type="slidenum">
              <a:rPr lang="en-US"/>
              <a:pPr>
                <a:defRPr/>
              </a:pPr>
              <a:t>‹#›</a:t>
            </a:fld>
            <a:endParaRPr lang="en-US"/>
          </a:p>
        </p:txBody>
      </p:sp>
    </p:spTree>
    <p:extLst>
      <p:ext uri="{BB962C8B-B14F-4D97-AF65-F5344CB8AC3E}">
        <p14:creationId xmlns:p14="http://schemas.microsoft.com/office/powerpoint/2010/main" val="2813656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6A7876-5D71-4E3B-8451-C544FB06BC9E}" type="slidenum">
              <a:rPr lang="en-US"/>
              <a:pPr>
                <a:defRPr/>
              </a:pPr>
              <a:t>‹#›</a:t>
            </a:fld>
            <a:endParaRPr lang="en-US"/>
          </a:p>
        </p:txBody>
      </p:sp>
    </p:spTree>
    <p:extLst>
      <p:ext uri="{BB962C8B-B14F-4D97-AF65-F5344CB8AC3E}">
        <p14:creationId xmlns:p14="http://schemas.microsoft.com/office/powerpoint/2010/main" val="1018006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2409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7825"/>
            <a:ext cx="1600200" cy="215900"/>
          </a:xfrm>
        </p:spPr>
        <p:txBody>
          <a:bodyPr/>
          <a:lstStyle>
            <a:lvl1pPr>
              <a:defRPr smtClean="0"/>
            </a:lvl1pPr>
          </a:lstStyle>
          <a:p>
            <a:pPr>
              <a:defRPr/>
            </a:pPr>
            <a:r>
              <a:rPr lang="en-US" smtClean="0"/>
              <a:t>January 2012</a:t>
            </a:r>
            <a:endParaRPr lang="en-US" dirty="0"/>
          </a:p>
        </p:txBody>
      </p:sp>
      <p:sp>
        <p:nvSpPr>
          <p:cNvPr id="5" name="Footer Placeholder 4"/>
          <p:cNvSpPr>
            <a:spLocks noGrp="1"/>
          </p:cNvSpPr>
          <p:nvPr>
            <p:ph type="ftr" sz="quarter" idx="11"/>
          </p:nvPr>
        </p:nvSpPr>
        <p:spPr>
          <a:xfrm>
            <a:off x="5486400" y="6475413"/>
            <a:ext cx="3124200" cy="184150"/>
          </a:xfrm>
        </p:spPr>
        <p:txBody>
          <a:bodyPr/>
          <a:lstStyle>
            <a:lvl1pPr>
              <a:defRPr dirty="0" smtClean="0"/>
            </a:lvl1p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2D987910-052A-4686-AB81-DC1003FA040C}" type="slidenum">
              <a:rPr lang="en-US"/>
              <a:pPr>
                <a:defRPr/>
              </a:pPr>
              <a:t>‹#›</a:t>
            </a:fld>
            <a:endParaRPr lang="en-US"/>
          </a:p>
        </p:txBody>
      </p:sp>
    </p:spTree>
    <p:extLst>
      <p:ext uri="{BB962C8B-B14F-4D97-AF65-F5344CB8AC3E}">
        <p14:creationId xmlns:p14="http://schemas.microsoft.com/office/powerpoint/2010/main" val="317092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1C136C-313D-42E5-8CA6-7821E8A7F82A}" type="slidenum">
              <a:rPr lang="en-US"/>
              <a:pPr>
                <a:defRPr/>
              </a:pPr>
              <a:t>‹#›</a:t>
            </a:fld>
            <a:endParaRPr lang="en-US"/>
          </a:p>
        </p:txBody>
      </p:sp>
    </p:spTree>
    <p:extLst>
      <p:ext uri="{BB962C8B-B14F-4D97-AF65-F5344CB8AC3E}">
        <p14:creationId xmlns:p14="http://schemas.microsoft.com/office/powerpoint/2010/main" val="45543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7415384-8F8C-409E-9E9E-7B330957C90C}" type="slidenum">
              <a:rPr lang="en-US"/>
              <a:pPr>
                <a:defRPr/>
              </a:pPr>
              <a:t>‹#›</a:t>
            </a:fld>
            <a:endParaRPr lang="en-US"/>
          </a:p>
        </p:txBody>
      </p:sp>
    </p:spTree>
    <p:extLst>
      <p:ext uri="{BB962C8B-B14F-4D97-AF65-F5344CB8AC3E}">
        <p14:creationId xmlns:p14="http://schemas.microsoft.com/office/powerpoint/2010/main" val="17331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AB01AF3A-D597-4796-BD0B-9972868CB5FB}" type="slidenum">
              <a:rPr lang="en-US"/>
              <a:pPr>
                <a:defRPr/>
              </a:pPr>
              <a:t>‹#›</a:t>
            </a:fld>
            <a:endParaRPr lang="en-US"/>
          </a:p>
        </p:txBody>
      </p:sp>
    </p:spTree>
    <p:extLst>
      <p:ext uri="{BB962C8B-B14F-4D97-AF65-F5344CB8AC3E}">
        <p14:creationId xmlns:p14="http://schemas.microsoft.com/office/powerpoint/2010/main" val="131166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D79248E-CF58-4515-B8AA-B09FA53C565E}" type="slidenum">
              <a:rPr lang="en-US"/>
              <a:pPr>
                <a:defRPr/>
              </a:pPr>
              <a:t>‹#›</a:t>
            </a:fld>
            <a:endParaRPr lang="en-US"/>
          </a:p>
        </p:txBody>
      </p:sp>
    </p:spTree>
    <p:extLst>
      <p:ext uri="{BB962C8B-B14F-4D97-AF65-F5344CB8AC3E}">
        <p14:creationId xmlns:p14="http://schemas.microsoft.com/office/powerpoint/2010/main" val="327341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smtClean="0"/>
              <a:t>January 2012</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Jon Adams, </a:t>
            </a:r>
            <a:r>
              <a:rPr lang="en-US" dirty="0" err="1" smtClean="0"/>
              <a:t>Lilee</a:t>
            </a:r>
            <a:r>
              <a:rPr lang="en-US" dirty="0" smtClean="0"/>
              <a:t>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EA4A93D4-0016-44D9-A0CA-23F990B92E5B}" type="slidenum">
              <a:rPr lang="en-US"/>
              <a:pPr>
                <a:defRPr/>
              </a:pPr>
              <a:t>‹#›</a:t>
            </a:fld>
            <a:endParaRPr lang="en-US"/>
          </a:p>
        </p:txBody>
      </p:sp>
    </p:spTree>
    <p:extLst>
      <p:ext uri="{BB962C8B-B14F-4D97-AF65-F5344CB8AC3E}">
        <p14:creationId xmlns:p14="http://schemas.microsoft.com/office/powerpoint/2010/main" val="284713487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E5781C6-831A-4ED0-868F-B42E533FC697}" type="slidenum">
              <a:rPr lang="en-US"/>
              <a:pPr>
                <a:defRPr/>
              </a:pPr>
              <a:t>‹#›</a:t>
            </a:fld>
            <a:endParaRPr lang="en-US"/>
          </a:p>
        </p:txBody>
      </p:sp>
    </p:spTree>
    <p:extLst>
      <p:ext uri="{BB962C8B-B14F-4D97-AF65-F5344CB8AC3E}">
        <p14:creationId xmlns:p14="http://schemas.microsoft.com/office/powerpoint/2010/main" val="693615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F46B06E-8C23-44D6-A076-7C302A90F293}" type="slidenum">
              <a:rPr lang="en-US"/>
              <a:pPr>
                <a:defRPr/>
              </a:pPr>
              <a:t>‹#›</a:t>
            </a:fld>
            <a:endParaRPr lang="en-US"/>
          </a:p>
        </p:txBody>
      </p:sp>
    </p:spTree>
    <p:extLst>
      <p:ext uri="{BB962C8B-B14F-4D97-AF65-F5344CB8AC3E}">
        <p14:creationId xmlns:p14="http://schemas.microsoft.com/office/powerpoint/2010/main" val="903533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cs typeface="+mn-cs"/>
              </a:defRPr>
            </a:lvl1pPr>
          </a:lstStyle>
          <a:p>
            <a:pPr>
              <a:defRPr/>
            </a:pPr>
            <a:r>
              <a:rPr lang="en-US" smtClean="0"/>
              <a:t>January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cs typeface="+mn-cs"/>
              </a:defRPr>
            </a:lvl1pPr>
          </a:lstStyle>
          <a:p>
            <a:pPr>
              <a:defRPr/>
            </a:pPr>
            <a:r>
              <a:rPr lang="en-US" smtClean="0"/>
              <a:t>Jon Adams, Lilee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13BC059F-E6CE-4668-99EE-DE47AB959F67}" type="slidenum">
              <a:rPr lang="en-US"/>
              <a:pPr>
                <a:defRPr/>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smtClean="0"/>
              <a:t>802-15-12-0083-00-0ptc</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3" r:id="rId1"/>
    <p:sldLayoutId id="214748367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4" r:id="rId12"/>
  </p:sldLayoutIdLst>
  <p:timing>
    <p:tnLst>
      <p:par>
        <p:cTn id="1" dur="indefinite" restart="never" nodeType="tmRoot"/>
      </p:par>
    </p:tnLst>
  </p:timing>
  <p:hf sldNum="0"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Times New Roman" pitchFamily="18" charset="0"/>
        </a:defRPr>
      </a:lvl2pPr>
      <a:lvl3pPr algn="ctr" rtl="0" fontAlgn="base">
        <a:spcBef>
          <a:spcPct val="0"/>
        </a:spcBef>
        <a:spcAft>
          <a:spcPct val="0"/>
        </a:spcAft>
        <a:defRPr sz="3600">
          <a:solidFill>
            <a:schemeClr val="tx2"/>
          </a:solidFill>
          <a:latin typeface="Times New Roman" pitchFamily="18" charset="0"/>
        </a:defRPr>
      </a:lvl3pPr>
      <a:lvl4pPr algn="ctr" rtl="0" fontAlgn="base">
        <a:spcBef>
          <a:spcPct val="0"/>
        </a:spcBef>
        <a:spcAft>
          <a:spcPct val="0"/>
        </a:spcAft>
        <a:defRPr sz="3600">
          <a:solidFill>
            <a:schemeClr val="tx2"/>
          </a:solidFill>
          <a:latin typeface="Times New Roman" pitchFamily="18" charset="0"/>
        </a:defRPr>
      </a:lvl4pPr>
      <a:lvl5pPr algn="ctr" rtl="0" fontAlgn="base">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085850" indent="-228600" algn="l" rtl="0" fontAlgn="base">
        <a:spcBef>
          <a:spcPct val="20000"/>
        </a:spcBef>
        <a:spcAft>
          <a:spcPct val="0"/>
        </a:spcAft>
        <a:buChar char="•"/>
        <a:defRPr sz="2400">
          <a:solidFill>
            <a:schemeClr val="tx1"/>
          </a:solidFill>
          <a:latin typeface="+mn-lt"/>
        </a:defRPr>
      </a:lvl3pPr>
      <a:lvl4pPr marL="1428750" indent="-228600" algn="l" rtl="0" fontAlgn="base">
        <a:spcBef>
          <a:spcPct val="20000"/>
        </a:spcBef>
        <a:spcAft>
          <a:spcPct val="0"/>
        </a:spcAft>
        <a:buChar char="–"/>
        <a:defRPr sz="2000">
          <a:solidFill>
            <a:schemeClr val="tx1"/>
          </a:solidFill>
          <a:latin typeface="+mn-lt"/>
        </a:defRPr>
      </a:lvl4pPr>
      <a:lvl5pPr marL="1771650" indent="-228600" algn="l" rtl="0" fontAlgn="base">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781070"/>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cs typeface="+mn-cs"/>
              </a:rPr>
              <a:t>Project: IEEE P802.15 Working Group for Wireless Personal Area Networks (WPANs)</a:t>
            </a:r>
            <a:endParaRPr lang="en-US" sz="1600" b="1" dirty="0">
              <a:solidFill>
                <a:schemeClr val="tx2"/>
              </a:solidFill>
              <a:cs typeface="+mn-cs"/>
            </a:endParaRPr>
          </a:p>
          <a:p>
            <a:pPr eaLnBrk="0" hangingPunct="0">
              <a:defRPr/>
            </a:pPr>
            <a:endParaRPr lang="en-US" sz="1600" dirty="0">
              <a:solidFill>
                <a:schemeClr val="tx2"/>
              </a:solidFill>
              <a:cs typeface="+mn-cs"/>
            </a:endParaRPr>
          </a:p>
          <a:p>
            <a:pPr eaLnBrk="0" hangingPunct="0">
              <a:defRPr/>
            </a:pPr>
            <a:r>
              <a:rPr lang="en-US" sz="1600" b="1" dirty="0">
                <a:solidFill>
                  <a:schemeClr val="tx2"/>
                </a:solidFill>
                <a:cs typeface="+mn-cs"/>
              </a:rPr>
              <a:t>Submission Title:</a:t>
            </a:r>
            <a:r>
              <a:rPr lang="en-US" sz="1600" dirty="0">
                <a:solidFill>
                  <a:schemeClr val="tx2"/>
                </a:solidFill>
                <a:cs typeface="+mn-cs"/>
              </a:rPr>
              <a:t> </a:t>
            </a:r>
            <a:r>
              <a:rPr lang="en-US" sz="1600" dirty="0" smtClean="0">
                <a:solidFill>
                  <a:schemeClr val="tx2"/>
                </a:solidFill>
                <a:cs typeface="+mn-cs"/>
              </a:rPr>
              <a:t>[</a:t>
            </a:r>
            <a:r>
              <a:rPr lang="en-US" sz="1600" dirty="0" smtClean="0">
                <a:solidFill>
                  <a:srgbClr val="FF0000"/>
                </a:solidFill>
                <a:cs typeface="+mn-cs"/>
              </a:rPr>
              <a:t>IEEE </a:t>
            </a:r>
            <a:r>
              <a:rPr lang="en-US" sz="1600" dirty="0">
                <a:solidFill>
                  <a:srgbClr val="FF0000"/>
                </a:solidFill>
                <a:cs typeface="+mn-cs"/>
              </a:rPr>
              <a:t>802.15 Positive Train </a:t>
            </a:r>
            <a:r>
              <a:rPr lang="en-US" sz="1600" dirty="0" smtClean="0">
                <a:solidFill>
                  <a:srgbClr val="FF0000"/>
                </a:solidFill>
                <a:cs typeface="+mn-cs"/>
              </a:rPr>
              <a:t>Control Activities</a:t>
            </a:r>
            <a:r>
              <a:rPr lang="en-US" sz="1600" dirty="0" smtClean="0">
                <a:solidFill>
                  <a:schemeClr val="tx2"/>
                </a:solidFill>
                <a:cs typeface="+mn-cs"/>
              </a:rPr>
              <a:t>]</a:t>
            </a:r>
            <a:r>
              <a:rPr lang="en-US" sz="1600" dirty="0">
                <a:solidFill>
                  <a:schemeClr val="tx2"/>
                </a:solidFill>
                <a:cs typeface="+mn-cs"/>
              </a:rPr>
              <a:t>	</a:t>
            </a:r>
          </a:p>
          <a:p>
            <a:pPr eaLnBrk="0" hangingPunct="0">
              <a:defRPr/>
            </a:pPr>
            <a:r>
              <a:rPr lang="en-US" sz="1600" b="1" dirty="0">
                <a:solidFill>
                  <a:schemeClr val="tx2"/>
                </a:solidFill>
                <a:cs typeface="+mn-cs"/>
              </a:rPr>
              <a:t>Date Submitted: </a:t>
            </a:r>
            <a:r>
              <a:rPr lang="en-US" sz="1600" dirty="0">
                <a:solidFill>
                  <a:schemeClr val="tx2"/>
                </a:solidFill>
                <a:cs typeface="+mn-cs"/>
              </a:rPr>
              <a:t>[</a:t>
            </a:r>
            <a:r>
              <a:rPr lang="en-US" sz="1600" dirty="0">
                <a:solidFill>
                  <a:srgbClr val="FF0000"/>
                </a:solidFill>
                <a:cs typeface="+mn-cs"/>
              </a:rPr>
              <a:t>26 </a:t>
            </a:r>
            <a:r>
              <a:rPr lang="en-US" sz="1600" dirty="0" smtClean="0">
                <a:solidFill>
                  <a:srgbClr val="FF0000"/>
                </a:solidFill>
                <a:cs typeface="+mn-cs"/>
              </a:rPr>
              <a:t>January </a:t>
            </a:r>
            <a:r>
              <a:rPr lang="en-US" sz="1600" dirty="0">
                <a:solidFill>
                  <a:srgbClr val="FF0000"/>
                </a:solidFill>
                <a:cs typeface="+mn-cs"/>
              </a:rPr>
              <a:t>2012</a:t>
            </a:r>
            <a:r>
              <a:rPr lang="en-US" sz="1600" dirty="0">
                <a:solidFill>
                  <a:schemeClr val="tx2"/>
                </a:solidFill>
                <a:cs typeface="+mn-cs"/>
              </a:rPr>
              <a:t>]	</a:t>
            </a:r>
          </a:p>
          <a:p>
            <a:pPr eaLnBrk="0" hangingPunct="0">
              <a:defRPr/>
            </a:pPr>
            <a:r>
              <a:rPr lang="en-US" sz="1600" b="1" dirty="0">
                <a:solidFill>
                  <a:schemeClr val="tx2"/>
                </a:solidFill>
                <a:cs typeface="+mn-cs"/>
              </a:rPr>
              <a:t>Source:</a:t>
            </a:r>
            <a:r>
              <a:rPr lang="en-US" sz="1600" dirty="0">
                <a:solidFill>
                  <a:schemeClr val="tx2"/>
                </a:solidFill>
                <a:cs typeface="+mn-cs"/>
              </a:rPr>
              <a:t> [</a:t>
            </a:r>
            <a:r>
              <a:rPr lang="en-US" sz="1600" dirty="0">
                <a:solidFill>
                  <a:srgbClr val="FF0000"/>
                </a:solidFill>
                <a:cs typeface="+mn-cs"/>
              </a:rPr>
              <a:t>Jon Adams</a:t>
            </a:r>
            <a:r>
              <a:rPr lang="en-US" sz="1600" dirty="0">
                <a:solidFill>
                  <a:schemeClr val="tx2"/>
                </a:solidFill>
                <a:cs typeface="+mn-cs"/>
              </a:rPr>
              <a:t>] Company [</a:t>
            </a:r>
            <a:r>
              <a:rPr lang="en-US" sz="1600" dirty="0" err="1">
                <a:solidFill>
                  <a:srgbClr val="FF0000"/>
                </a:solidFill>
                <a:cs typeface="+mn-cs"/>
              </a:rPr>
              <a:t>Lilee</a:t>
            </a:r>
            <a:r>
              <a:rPr lang="en-US" sz="1600" dirty="0">
                <a:solidFill>
                  <a:srgbClr val="FF0000"/>
                </a:solidFill>
                <a:cs typeface="+mn-cs"/>
              </a:rPr>
              <a:t> Systems</a:t>
            </a:r>
            <a:r>
              <a:rPr lang="en-US" sz="1600" dirty="0">
                <a:solidFill>
                  <a:schemeClr val="tx2"/>
                </a:solidFill>
                <a:cs typeface="+mn-cs"/>
              </a:rPr>
              <a:t>]</a:t>
            </a:r>
          </a:p>
          <a:p>
            <a:pPr eaLnBrk="0" hangingPunct="0">
              <a:defRPr/>
            </a:pPr>
            <a:r>
              <a:rPr lang="en-US" sz="1600" dirty="0">
                <a:solidFill>
                  <a:schemeClr val="tx2"/>
                </a:solidFill>
                <a:cs typeface="+mn-cs"/>
              </a:rPr>
              <a:t>Address [</a:t>
            </a:r>
            <a:r>
              <a:rPr lang="en-US" sz="1600" dirty="0">
                <a:solidFill>
                  <a:srgbClr val="FF0000"/>
                </a:solidFill>
                <a:cs typeface="+mn-cs"/>
              </a:rPr>
              <a:t>2905 </a:t>
            </a:r>
            <a:r>
              <a:rPr lang="en-US" sz="1600" dirty="0" err="1">
                <a:solidFill>
                  <a:srgbClr val="FF0000"/>
                </a:solidFill>
                <a:cs typeface="+mn-cs"/>
              </a:rPr>
              <a:t>Stender</a:t>
            </a:r>
            <a:r>
              <a:rPr lang="en-US" sz="1600" dirty="0">
                <a:solidFill>
                  <a:srgbClr val="FF0000"/>
                </a:solidFill>
                <a:cs typeface="+mn-cs"/>
              </a:rPr>
              <a:t> Way, Suite 78, Santa Clara CA, 95054 USA</a:t>
            </a:r>
            <a:r>
              <a:rPr lang="en-US" sz="1600" dirty="0">
                <a:solidFill>
                  <a:schemeClr val="tx2"/>
                </a:solidFill>
                <a:cs typeface="+mn-cs"/>
              </a:rPr>
              <a:t>]</a:t>
            </a:r>
          </a:p>
          <a:p>
            <a:pPr eaLnBrk="0" hangingPunct="0">
              <a:defRPr/>
            </a:pPr>
            <a:r>
              <a:rPr lang="en-US" sz="1600" dirty="0">
                <a:solidFill>
                  <a:schemeClr val="tx2"/>
                </a:solidFill>
                <a:cs typeface="+mn-cs"/>
              </a:rPr>
              <a:t>Voice:[</a:t>
            </a:r>
            <a:r>
              <a:rPr lang="en-US" sz="1600" dirty="0">
                <a:solidFill>
                  <a:srgbClr val="FF0000"/>
                </a:solidFill>
                <a:cs typeface="+mn-cs"/>
              </a:rPr>
              <a:t>+1 480.628.6686</a:t>
            </a:r>
            <a:r>
              <a:rPr lang="en-US" sz="1600" dirty="0">
                <a:solidFill>
                  <a:schemeClr val="tx2"/>
                </a:solidFill>
                <a:cs typeface="+mn-cs"/>
              </a:rPr>
              <a:t>], FAX: [</a:t>
            </a:r>
            <a:r>
              <a:rPr lang="en-US" sz="1600" dirty="0">
                <a:solidFill>
                  <a:srgbClr val="FF0000"/>
                </a:solidFill>
                <a:cs typeface="+mn-cs"/>
              </a:rPr>
              <a:t>Add FAX number</a:t>
            </a:r>
            <a:r>
              <a:rPr lang="en-US" sz="1600" dirty="0">
                <a:solidFill>
                  <a:schemeClr val="tx2"/>
                </a:solidFill>
                <a:cs typeface="+mn-cs"/>
              </a:rPr>
              <a:t>], E-Mail:[</a:t>
            </a:r>
            <a:r>
              <a:rPr lang="en-US" sz="1600" dirty="0">
                <a:solidFill>
                  <a:srgbClr val="FF0000"/>
                </a:solidFill>
                <a:cs typeface="+mn-cs"/>
              </a:rPr>
              <a:t>jonadams@ieee.org</a:t>
            </a:r>
            <a:r>
              <a:rPr lang="en-US" sz="1600" dirty="0">
                <a:solidFill>
                  <a:schemeClr val="tx2"/>
                </a:solidFill>
                <a:cs typeface="+mn-cs"/>
              </a:rPr>
              <a:t>]	</a:t>
            </a:r>
          </a:p>
          <a:p>
            <a:pPr eaLnBrk="0" hangingPunct="0">
              <a:spcBef>
                <a:spcPts val="600"/>
              </a:spcBef>
              <a:spcAft>
                <a:spcPts val="600"/>
              </a:spcAft>
              <a:defRPr/>
            </a:pPr>
            <a:r>
              <a:rPr lang="en-US" sz="1600" b="1" dirty="0">
                <a:solidFill>
                  <a:schemeClr val="tx2"/>
                </a:solidFill>
                <a:cs typeface="+mn-cs"/>
              </a:rPr>
              <a:t>Re:</a:t>
            </a:r>
            <a:r>
              <a:rPr lang="en-US" sz="1600" dirty="0">
                <a:solidFill>
                  <a:schemeClr val="tx2"/>
                </a:solidFill>
                <a:cs typeface="+mn-cs"/>
              </a:rPr>
              <a:t> [</a:t>
            </a:r>
            <a:r>
              <a:rPr lang="en-US" sz="1600" dirty="0">
                <a:solidFill>
                  <a:srgbClr val="FF0000"/>
                </a:solidFill>
                <a:cs typeface="+mn-cs"/>
              </a:rPr>
              <a:t>If this is a proposed revision, cite the original document.</a:t>
            </a:r>
            <a:r>
              <a:rPr lang="en-US" sz="1600" dirty="0">
                <a:solidFill>
                  <a:schemeClr val="tx2"/>
                </a:solidFill>
                <a:cs typeface="+mn-cs"/>
              </a:rPr>
              <a:t>]</a:t>
            </a:r>
          </a:p>
          <a:p>
            <a:pPr eaLnBrk="0" hangingPunct="0">
              <a:spcBef>
                <a:spcPts val="100"/>
              </a:spcBef>
              <a:spcAft>
                <a:spcPts val="100"/>
              </a:spcAft>
              <a:defRPr/>
            </a:pPr>
            <a:r>
              <a:rPr lang="en-US" dirty="0">
                <a:solidFill>
                  <a:schemeClr val="accent2"/>
                </a:solidFill>
                <a:cs typeface="+mn-cs"/>
              </a:rPr>
              <a:t>[If this is a response to a Call for Contributions, cite the name and date of the Call for Contributions to which this document responds, as well as the relevant item number in the Call for Contributions.]</a:t>
            </a:r>
          </a:p>
          <a:p>
            <a:pPr eaLnBrk="0" hangingPunct="0">
              <a:defRPr/>
            </a:pPr>
            <a:r>
              <a:rPr lang="en-US" dirty="0">
                <a:solidFill>
                  <a:schemeClr val="accent2"/>
                </a:solidFill>
                <a:cs typeface="+mn-cs"/>
              </a:rPr>
              <a:t>[Note: Contributions that are not responsive to this section of the template, and contributions which do</a:t>
            </a:r>
          </a:p>
          <a:p>
            <a:pPr eaLnBrk="0" hangingPunct="0">
              <a:defRPr/>
            </a:pPr>
            <a:r>
              <a:rPr lang="en-US" dirty="0">
                <a:solidFill>
                  <a:schemeClr val="accent2"/>
                </a:solidFill>
                <a:cs typeface="+mn-cs"/>
              </a:rPr>
              <a:t>not address the topic under which they are submitted, may be refused or consigned to the “General Contributions” area.]	</a:t>
            </a:r>
            <a:endParaRPr lang="en-US" dirty="0">
              <a:solidFill>
                <a:schemeClr val="tx2"/>
              </a:solidFill>
              <a:cs typeface="+mn-cs"/>
            </a:endParaRPr>
          </a:p>
          <a:p>
            <a:pPr eaLnBrk="0" hangingPunct="0">
              <a:spcBef>
                <a:spcPts val="600"/>
              </a:spcBef>
              <a:spcAft>
                <a:spcPts val="600"/>
              </a:spcAft>
              <a:defRPr/>
            </a:pPr>
            <a:r>
              <a:rPr lang="en-US" sz="1600" b="1" dirty="0">
                <a:solidFill>
                  <a:schemeClr val="tx2"/>
                </a:solidFill>
                <a:cs typeface="+mn-cs"/>
              </a:rPr>
              <a:t>Abstract:</a:t>
            </a:r>
            <a:r>
              <a:rPr lang="en-US" sz="1600" dirty="0">
                <a:solidFill>
                  <a:schemeClr val="tx2"/>
                </a:solidFill>
                <a:cs typeface="+mn-cs"/>
              </a:rPr>
              <a:t>	[</a:t>
            </a:r>
            <a:r>
              <a:rPr lang="en-US" sz="1600" dirty="0">
                <a:solidFill>
                  <a:srgbClr val="FF0000"/>
                </a:solidFill>
                <a:cs typeface="+mn-cs"/>
              </a:rPr>
              <a:t>Overview of the 802.15 PTC Group and the IEEE process, for presentation to the Association of American Railroads’ Wireless Communications Committee. </a:t>
            </a:r>
            <a:r>
              <a:rPr lang="en-US" sz="1600" dirty="0">
                <a:solidFill>
                  <a:schemeClr val="tx2"/>
                </a:solidFill>
                <a:cs typeface="+mn-cs"/>
              </a:rPr>
              <a:t>]</a:t>
            </a:r>
          </a:p>
          <a:p>
            <a:pPr eaLnBrk="0" hangingPunct="0">
              <a:spcBef>
                <a:spcPts val="600"/>
              </a:spcBef>
              <a:spcAft>
                <a:spcPts val="600"/>
              </a:spcAft>
              <a:defRPr/>
            </a:pPr>
            <a:r>
              <a:rPr lang="en-US" sz="1600" b="1" dirty="0">
                <a:solidFill>
                  <a:schemeClr val="tx2"/>
                </a:solidFill>
                <a:cs typeface="+mn-cs"/>
              </a:rPr>
              <a:t>Purpose:</a:t>
            </a:r>
            <a:r>
              <a:rPr lang="en-US" sz="1600" dirty="0">
                <a:solidFill>
                  <a:schemeClr val="tx2"/>
                </a:solidFill>
                <a:cs typeface="+mn-cs"/>
              </a:rPr>
              <a:t>	[</a:t>
            </a:r>
            <a:r>
              <a:rPr lang="en-US" sz="1600" dirty="0">
                <a:solidFill>
                  <a:srgbClr val="FF0000"/>
                </a:solidFill>
                <a:cs typeface="+mn-cs"/>
              </a:rPr>
              <a:t>Intention of this document is to inform AAR WCC of the IEEE PTC </a:t>
            </a:r>
            <a:r>
              <a:rPr lang="en-US" sz="1600" dirty="0" smtClean="0">
                <a:solidFill>
                  <a:srgbClr val="FF0000"/>
                </a:solidFill>
                <a:cs typeface="+mn-cs"/>
              </a:rPr>
              <a:t>activities and to solicit participation</a:t>
            </a:r>
            <a:r>
              <a:rPr lang="en-US" sz="1600" dirty="0" smtClean="0">
                <a:solidFill>
                  <a:schemeClr val="tx2"/>
                </a:solidFill>
                <a:cs typeface="+mn-cs"/>
              </a:rPr>
              <a:t>.]</a:t>
            </a:r>
            <a:endParaRPr lang="en-US" sz="1600" dirty="0">
              <a:solidFill>
                <a:schemeClr val="tx2"/>
              </a:solidFill>
              <a:cs typeface="+mn-cs"/>
            </a:endParaRPr>
          </a:p>
          <a:p>
            <a:pPr eaLnBrk="0" hangingPunct="0">
              <a:defRPr/>
            </a:pPr>
            <a:r>
              <a:rPr lang="en-US" sz="1600" b="1" dirty="0">
                <a:solidFill>
                  <a:schemeClr val="tx2"/>
                </a:solidFill>
                <a:cs typeface="+mn-cs"/>
              </a:rPr>
              <a:t>Notice:</a:t>
            </a:r>
            <a:r>
              <a:rPr lang="en-US" sz="1600" dirty="0">
                <a:solidFill>
                  <a:schemeClr val="tx2"/>
                </a:solidFill>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cs typeface="+mn-cs"/>
              </a:rPr>
              <a:t>Release:</a:t>
            </a:r>
            <a:r>
              <a:rPr lang="en-US" sz="1600" dirty="0">
                <a:solidFill>
                  <a:schemeClr val="tx2"/>
                </a:solidFill>
                <a:cs typeface="+mn-cs"/>
              </a:rPr>
              <a:t>	The contributor acknowledges and accepts that this contribution becomes the property of IEEE and may be made publicly available by P802.15.	</a:t>
            </a:r>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3" name="Footer Placeholder 2"/>
          <p:cNvSpPr>
            <a:spLocks noGrp="1"/>
          </p:cNvSpPr>
          <p:nvPr>
            <p:ph type="ftr" sz="quarter" idx="11"/>
          </p:nvPr>
        </p:nvSpPr>
        <p:spPr/>
        <p:txBody>
          <a:bodyPr/>
          <a:lstStyle/>
          <a:p>
            <a:pPr>
              <a:defRPr/>
            </a:pPr>
            <a:r>
              <a:rPr lang="en-US" smtClean="0"/>
              <a:t>Jon Adams, Lilee Systems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All Those Dots – A Decoder Ring</a:t>
            </a:r>
          </a:p>
        </p:txBody>
      </p:sp>
      <p:sp>
        <p:nvSpPr>
          <p:cNvPr id="3" name="Content Placeholder 2"/>
          <p:cNvSpPr>
            <a:spLocks noGrp="1"/>
          </p:cNvSpPr>
          <p:nvPr>
            <p:ph idx="1"/>
          </p:nvPr>
        </p:nvSpPr>
        <p:spPr/>
        <p:txBody>
          <a:bodyPr>
            <a:normAutofit fontScale="55000" lnSpcReduction="20000"/>
          </a:bodyPr>
          <a:lstStyle/>
          <a:p>
            <a:pPr>
              <a:defRPr/>
            </a:pPr>
            <a:r>
              <a:rPr lang="en-US" dirty="0" smtClean="0"/>
              <a:t>IEEE 802.1      Bridging (networking) and Network Management</a:t>
            </a:r>
          </a:p>
          <a:p>
            <a:pPr>
              <a:defRPr/>
            </a:pPr>
            <a:r>
              <a:rPr lang="en-US" dirty="0" smtClean="0"/>
              <a:t>IEEE 802.2      Link Layer Control</a:t>
            </a:r>
          </a:p>
          <a:p>
            <a:pPr>
              <a:defRPr/>
            </a:pPr>
            <a:r>
              <a:rPr lang="en-US" dirty="0" smtClean="0"/>
              <a:t>IEEE 802.3      </a:t>
            </a:r>
            <a:r>
              <a:rPr lang="en-US" b="1" dirty="0" smtClean="0">
                <a:solidFill>
                  <a:srgbClr val="C00000"/>
                </a:solidFill>
              </a:rPr>
              <a:t>Ethernet</a:t>
            </a:r>
          </a:p>
          <a:p>
            <a:pPr>
              <a:defRPr/>
            </a:pPr>
            <a:r>
              <a:rPr lang="en-US" dirty="0" smtClean="0"/>
              <a:t>IEEE 802.5      MAC layer for Token Ring</a:t>
            </a:r>
          </a:p>
          <a:p>
            <a:pPr>
              <a:defRPr/>
            </a:pPr>
            <a:r>
              <a:rPr lang="en-US" dirty="0" smtClean="0"/>
              <a:t>IEEE 802.11 a/b/g/n/… Wireless Ethernet (WLAN) &amp; Mesh (</a:t>
            </a:r>
            <a:r>
              <a:rPr lang="en-US" b="1" dirty="0" smtClean="0">
                <a:solidFill>
                  <a:srgbClr val="C00000"/>
                </a:solidFill>
              </a:rPr>
              <a:t>Wi-Fi</a:t>
            </a:r>
            <a:r>
              <a:rPr lang="en-US" dirty="0" smtClean="0"/>
              <a:t> certification)</a:t>
            </a:r>
          </a:p>
          <a:p>
            <a:pPr>
              <a:defRPr/>
            </a:pPr>
            <a:r>
              <a:rPr lang="en-US" dirty="0" smtClean="0"/>
              <a:t>IEEE 802.15     Wireless PAN (</a:t>
            </a:r>
            <a:r>
              <a:rPr lang="en-US" b="1" dirty="0" smtClean="0">
                <a:solidFill>
                  <a:srgbClr val="C00000"/>
                </a:solidFill>
              </a:rPr>
              <a:t>Bluetooth, </a:t>
            </a:r>
            <a:r>
              <a:rPr lang="en-US" b="1" dirty="0" err="1" smtClean="0">
                <a:solidFill>
                  <a:srgbClr val="C00000"/>
                </a:solidFill>
              </a:rPr>
              <a:t>ZigBee</a:t>
            </a:r>
            <a:r>
              <a:rPr lang="en-US" b="1" dirty="0" smtClean="0">
                <a:solidFill>
                  <a:srgbClr val="C00000"/>
                </a:solidFill>
              </a:rPr>
              <a:t>, Smart Grid</a:t>
            </a:r>
            <a:r>
              <a:rPr lang="en-US" dirty="0" smtClean="0"/>
              <a:t>)</a:t>
            </a:r>
          </a:p>
          <a:p>
            <a:pPr>
              <a:defRPr/>
            </a:pPr>
            <a:r>
              <a:rPr lang="en-US" dirty="0" smtClean="0"/>
              <a:t>IEEE 802.16     Broadband Wireless Access (</a:t>
            </a:r>
            <a:r>
              <a:rPr lang="en-US" b="1" dirty="0" err="1" smtClean="0">
                <a:solidFill>
                  <a:srgbClr val="C00000"/>
                </a:solidFill>
              </a:rPr>
              <a:t>WiMAX</a:t>
            </a:r>
            <a:r>
              <a:rPr lang="en-US" dirty="0" smtClean="0"/>
              <a:t> certification)</a:t>
            </a:r>
          </a:p>
          <a:p>
            <a:pPr>
              <a:defRPr/>
            </a:pPr>
            <a:r>
              <a:rPr lang="en-US" dirty="0" smtClean="0"/>
              <a:t>IEEE 802.17     Resilient packet ring</a:t>
            </a:r>
          </a:p>
          <a:p>
            <a:pPr>
              <a:defRPr/>
            </a:pPr>
            <a:r>
              <a:rPr lang="en-US" dirty="0" smtClean="0"/>
              <a:t>IEEE 802.18     Radio Regulatory TAG</a:t>
            </a:r>
          </a:p>
          <a:p>
            <a:pPr>
              <a:defRPr/>
            </a:pPr>
            <a:r>
              <a:rPr lang="en-US" dirty="0" smtClean="0"/>
              <a:t>IEEE 802.19     Coexistence TAG</a:t>
            </a:r>
          </a:p>
          <a:p>
            <a:pPr>
              <a:defRPr/>
            </a:pPr>
            <a:r>
              <a:rPr lang="en-US" dirty="0" smtClean="0"/>
              <a:t>IEEE 802.20     Mobile Broadband Wireless Access</a:t>
            </a:r>
          </a:p>
          <a:p>
            <a:pPr>
              <a:defRPr/>
            </a:pPr>
            <a:r>
              <a:rPr lang="en-US" dirty="0" smtClean="0"/>
              <a:t>IEEE 802.21     Media Independent Handoff</a:t>
            </a:r>
          </a:p>
          <a:p>
            <a:pPr>
              <a:defRPr/>
            </a:pPr>
            <a:r>
              <a:rPr lang="en-US" dirty="0" smtClean="0"/>
              <a:t>IEEE 802.22     Wireless Regional Area Network (</a:t>
            </a:r>
            <a:r>
              <a:rPr lang="en-US" b="1" dirty="0" smtClean="0">
                <a:solidFill>
                  <a:srgbClr val="C00000"/>
                </a:solidFill>
              </a:rPr>
              <a:t>TV White Spaces</a:t>
            </a:r>
            <a:r>
              <a:rPr lang="en-US" dirty="0" smtClean="0"/>
              <a:t>)</a:t>
            </a:r>
          </a:p>
          <a:p>
            <a:pPr>
              <a:defRPr/>
            </a:pPr>
            <a:r>
              <a:rPr lang="en-US" dirty="0" smtClean="0"/>
              <a:t>IEEE 802.23     Emergency Services</a:t>
            </a:r>
            <a:endParaRPr lang="en-US" dirty="0"/>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4" name="Footer Placeholder 3"/>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Why IEEE 802.15?</a:t>
            </a:r>
          </a:p>
        </p:txBody>
      </p:sp>
      <p:sp>
        <p:nvSpPr>
          <p:cNvPr id="3" name="Content Placeholder 2"/>
          <p:cNvSpPr>
            <a:spLocks noGrp="1"/>
          </p:cNvSpPr>
          <p:nvPr>
            <p:ph idx="1"/>
          </p:nvPr>
        </p:nvSpPr>
        <p:spPr/>
        <p:txBody>
          <a:bodyPr>
            <a:normAutofit fontScale="92500" lnSpcReduction="20000"/>
          </a:bodyPr>
          <a:lstStyle/>
          <a:p>
            <a:pPr>
              <a:defRPr/>
            </a:pPr>
            <a:r>
              <a:rPr lang="en-US" dirty="0" smtClean="0"/>
              <a:t>802.15.1 Bluetooth (1999)</a:t>
            </a:r>
          </a:p>
          <a:p>
            <a:pPr>
              <a:defRPr/>
            </a:pPr>
            <a:r>
              <a:rPr lang="en-US" dirty="0" smtClean="0"/>
              <a:t>802.15.4 (2003, 2006)</a:t>
            </a:r>
          </a:p>
          <a:p>
            <a:pPr lvl="1">
              <a:defRPr/>
            </a:pPr>
            <a:r>
              <a:rPr lang="en-US" dirty="0" smtClean="0"/>
              <a:t>Has become the most used standard for industrial, commercial control and sensing applications</a:t>
            </a:r>
          </a:p>
          <a:p>
            <a:pPr lvl="1">
              <a:defRPr/>
            </a:pPr>
            <a:r>
              <a:rPr lang="en-US" b="1" dirty="0">
                <a:solidFill>
                  <a:srgbClr val="C00000"/>
                </a:solidFill>
              </a:rPr>
              <a:t>Accepted as </a:t>
            </a:r>
            <a:r>
              <a:rPr lang="en-US" b="1" dirty="0" smtClean="0">
                <a:solidFill>
                  <a:srgbClr val="C00000"/>
                </a:solidFill>
              </a:rPr>
              <a:t>ISO/IEC Standard </a:t>
            </a:r>
            <a:r>
              <a:rPr lang="en-US" b="1" dirty="0">
                <a:solidFill>
                  <a:srgbClr val="C00000"/>
                </a:solidFill>
              </a:rPr>
              <a:t>8802-15-4</a:t>
            </a:r>
          </a:p>
          <a:p>
            <a:pPr lvl="1">
              <a:defRPr/>
            </a:pPr>
            <a:r>
              <a:rPr lang="en-US" dirty="0" smtClean="0"/>
              <a:t>Used by the </a:t>
            </a:r>
            <a:r>
              <a:rPr lang="en-US" dirty="0" err="1" smtClean="0"/>
              <a:t>ZigBee</a:t>
            </a:r>
            <a:r>
              <a:rPr lang="en-US" dirty="0" smtClean="0"/>
              <a:t> Alliance, ISA-100, Wireless HART, IETF (6LoWPAN), others</a:t>
            </a:r>
          </a:p>
          <a:p>
            <a:pPr lvl="1">
              <a:defRPr/>
            </a:pPr>
            <a:r>
              <a:rPr lang="en-US" dirty="0" smtClean="0"/>
              <a:t>Released version IEEE 802.15.4 (2009), with (2011) coming soon</a:t>
            </a:r>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4" name="Footer Placeholder 3"/>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15.4 Amendments</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a:t>802.15.5e MAC Enhancements</a:t>
            </a:r>
          </a:p>
          <a:p>
            <a:pPr lvl="1">
              <a:defRPr/>
            </a:pPr>
            <a:r>
              <a:rPr lang="en-US" dirty="0"/>
              <a:t>Industrial process control, Smart grid, Factory automation</a:t>
            </a:r>
          </a:p>
          <a:p>
            <a:pPr lvl="1">
              <a:defRPr/>
            </a:pPr>
            <a:r>
              <a:rPr lang="en-US" dirty="0"/>
              <a:t>Highly deterministic wireless systems with sophisticated </a:t>
            </a:r>
            <a:r>
              <a:rPr lang="en-US" dirty="0" err="1"/>
              <a:t>timeslotting</a:t>
            </a:r>
            <a:r>
              <a:rPr lang="en-US" dirty="0"/>
              <a:t> methods</a:t>
            </a:r>
          </a:p>
          <a:p>
            <a:pPr>
              <a:defRPr/>
            </a:pPr>
            <a:r>
              <a:rPr lang="en-US" dirty="0"/>
              <a:t>802.15.4g Smart Utility Network</a:t>
            </a:r>
          </a:p>
          <a:p>
            <a:pPr lvl="1">
              <a:defRPr/>
            </a:pPr>
            <a:r>
              <a:rPr lang="en-US" dirty="0"/>
              <a:t>Wireless connectivity for secure, large-scale, wide-area utility networks</a:t>
            </a:r>
          </a:p>
          <a:p>
            <a:pPr lvl="1">
              <a:defRPr/>
            </a:pPr>
            <a:r>
              <a:rPr lang="en-US" dirty="0"/>
              <a:t>Licensed and license-free bands, flexibility in channel widths, bandwidths, data rates</a:t>
            </a:r>
          </a:p>
          <a:p>
            <a:pPr lvl="1">
              <a:defRPr/>
            </a:pPr>
            <a:r>
              <a:rPr lang="en-US" dirty="0"/>
              <a:t>Ranges of tens of km</a:t>
            </a:r>
          </a:p>
          <a:p>
            <a:pPr>
              <a:defRPr/>
            </a:pPr>
            <a:r>
              <a:rPr lang="en-US" dirty="0"/>
              <a:t>802.15.4k Low-Energy Critical Infrastructure Monitoring</a:t>
            </a:r>
          </a:p>
          <a:p>
            <a:pPr lvl="1">
              <a:defRPr/>
            </a:pPr>
            <a:r>
              <a:rPr lang="en-US" dirty="0"/>
              <a:t>Point to multi-thousands of point for critical infrastructure monitoring (bridges, buildings, canals, etc.)</a:t>
            </a:r>
          </a:p>
          <a:p>
            <a:pPr lvl="1">
              <a:defRPr/>
            </a:pPr>
            <a:r>
              <a:rPr lang="en-US" dirty="0"/>
              <a:t>Large number </a:t>
            </a:r>
            <a:r>
              <a:rPr lang="en-US" dirty="0" smtClean="0"/>
              <a:t>of widely dispersed end points </a:t>
            </a:r>
            <a:r>
              <a:rPr lang="en-US" dirty="0"/>
              <a:t>with challenging propagation environments</a:t>
            </a:r>
          </a:p>
          <a:p>
            <a:pPr lvl="1">
              <a:defRPr/>
            </a:pPr>
            <a:r>
              <a:rPr lang="en-US" dirty="0"/>
              <a:t>Low energy operation for energy harvesting, minimizes network traffic and device wake durations</a:t>
            </a:r>
          </a:p>
          <a:p>
            <a:pPr>
              <a:defRPr/>
            </a:pPr>
            <a:r>
              <a:rPr lang="en-US" dirty="0"/>
              <a:t>802.15.4m TV White Space Devices</a:t>
            </a:r>
          </a:p>
          <a:p>
            <a:pPr lvl="1">
              <a:defRPr/>
            </a:pPr>
            <a:r>
              <a:rPr lang="en-US" dirty="0"/>
              <a:t>Chartered to specify new PHY to add functionality meeting TV white space regulatory requirements </a:t>
            </a:r>
          </a:p>
          <a:p>
            <a:pPr lvl="1">
              <a:defRPr/>
            </a:pPr>
            <a:r>
              <a:rPr lang="en-US" dirty="0"/>
              <a:t>Supports typical data rates from 40 to 2000 kb/s</a:t>
            </a:r>
          </a:p>
          <a:p>
            <a:pPr lvl="1">
              <a:defRPr/>
            </a:pPr>
            <a:r>
              <a:rPr lang="en-US" dirty="0"/>
              <a:t>Designed for optimal and power efficient device command and control applications</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923490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802.15.4 Basic Architecture</a:t>
            </a:r>
            <a:endParaRPr lang="en-US" dirty="0"/>
          </a:p>
        </p:txBody>
      </p:sp>
      <p:sp>
        <p:nvSpPr>
          <p:cNvPr id="3" name="Content Placeholder 2"/>
          <p:cNvSpPr>
            <a:spLocks noGrp="1"/>
          </p:cNvSpPr>
          <p:nvPr>
            <p:ph sz="half" idx="1"/>
          </p:nvPr>
        </p:nvSpPr>
        <p:spPr>
          <a:xfrm>
            <a:off x="685800" y="1981200"/>
            <a:ext cx="4343400" cy="4114800"/>
          </a:xfrm>
        </p:spPr>
        <p:txBody>
          <a:bodyPr>
            <a:normAutofit fontScale="55000" lnSpcReduction="20000"/>
          </a:bodyPr>
          <a:lstStyle/>
          <a:p>
            <a:r>
              <a:rPr lang="en-US" dirty="0" smtClean="0"/>
              <a:t>Unique </a:t>
            </a:r>
            <a:r>
              <a:rPr lang="en-US" dirty="0"/>
              <a:t>64-bit extended </a:t>
            </a:r>
            <a:r>
              <a:rPr lang="en-US" dirty="0" smtClean="0"/>
              <a:t>IEEE address </a:t>
            </a:r>
            <a:r>
              <a:rPr lang="en-US" dirty="0"/>
              <a:t>or allocated 16-bit short </a:t>
            </a:r>
            <a:r>
              <a:rPr lang="en-US" dirty="0" smtClean="0"/>
              <a:t>address</a:t>
            </a:r>
            <a:endParaRPr lang="en-US" dirty="0"/>
          </a:p>
          <a:p>
            <a:r>
              <a:rPr lang="en-US" dirty="0" smtClean="0"/>
              <a:t>Deterministic time slotting</a:t>
            </a:r>
          </a:p>
          <a:p>
            <a:r>
              <a:rPr lang="en-US" dirty="0" smtClean="0"/>
              <a:t>Ability for network beacons</a:t>
            </a:r>
            <a:endParaRPr lang="en-US" dirty="0"/>
          </a:p>
          <a:p>
            <a:r>
              <a:rPr lang="en-US" dirty="0" smtClean="0"/>
              <a:t>Carrier </a:t>
            </a:r>
            <a:r>
              <a:rPr lang="en-US" dirty="0"/>
              <a:t>sense multiple access with collision avoidance (CSMA-CA</a:t>
            </a:r>
            <a:r>
              <a:rPr lang="en-US" dirty="0" smtClean="0"/>
              <a:t>)</a:t>
            </a:r>
            <a:endParaRPr lang="en-US" dirty="0"/>
          </a:p>
          <a:p>
            <a:r>
              <a:rPr lang="en-US" dirty="0" smtClean="0"/>
              <a:t>Fully </a:t>
            </a:r>
            <a:r>
              <a:rPr lang="en-US" dirty="0"/>
              <a:t>acknowledged protocol for transfer reliability</a:t>
            </a:r>
          </a:p>
          <a:p>
            <a:r>
              <a:rPr lang="en-US" dirty="0" smtClean="0"/>
              <a:t>Channel energy detection</a:t>
            </a:r>
            <a:endParaRPr lang="en-US" dirty="0"/>
          </a:p>
          <a:p>
            <a:r>
              <a:rPr lang="en-US" dirty="0" smtClean="0"/>
              <a:t>Link </a:t>
            </a:r>
            <a:r>
              <a:rPr lang="en-US" dirty="0"/>
              <a:t>quality </a:t>
            </a:r>
            <a:r>
              <a:rPr lang="en-US" dirty="0" smtClean="0"/>
              <a:t>indication</a:t>
            </a:r>
          </a:p>
          <a:p>
            <a:r>
              <a:rPr lang="en-US" dirty="0" smtClean="0"/>
              <a:t>Selection of bandwidths, data rates, modulation methods, coding, error correction or detection</a:t>
            </a:r>
          </a:p>
          <a:p>
            <a:r>
              <a:rPr lang="en-US" dirty="0" smtClean="0"/>
              <a:t>Tools for network formation and management</a:t>
            </a:r>
          </a:p>
          <a:p>
            <a:r>
              <a:rPr lang="en-US" dirty="0" smtClean="0"/>
              <a:t>Node and service discovery</a:t>
            </a:r>
          </a:p>
          <a:p>
            <a:r>
              <a:rPr lang="en-US" dirty="0" smtClean="0"/>
              <a:t>Fast handoff, accommodates rapidly changing network membership</a:t>
            </a:r>
          </a:p>
          <a:p>
            <a:r>
              <a:rPr lang="en-US" dirty="0" smtClean="0"/>
              <a:t>Ability for precision ranging and location</a:t>
            </a:r>
          </a:p>
        </p:txBody>
      </p:sp>
      <p:pic>
        <p:nvPicPr>
          <p:cNvPr id="8"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932483" y="1905000"/>
            <a:ext cx="1687517" cy="1751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886200"/>
            <a:ext cx="2206727" cy="1210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5337263"/>
            <a:ext cx="3810000" cy="9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7921727" y="2362200"/>
            <a:ext cx="841273" cy="461665"/>
          </a:xfrm>
          <a:prstGeom prst="rect">
            <a:avLst/>
          </a:prstGeom>
          <a:solidFill>
            <a:srgbClr val="FFC000"/>
          </a:solidFill>
        </p:spPr>
        <p:txBody>
          <a:bodyPr wrap="square" rtlCol="0">
            <a:spAutoFit/>
          </a:bodyPr>
          <a:lstStyle/>
          <a:p>
            <a:pPr algn="ctr"/>
            <a:r>
              <a:rPr lang="en-US" dirty="0" smtClean="0"/>
              <a:t>Layered Structure</a:t>
            </a:r>
            <a:endParaRPr lang="en-US" dirty="0"/>
          </a:p>
        </p:txBody>
      </p:sp>
      <p:sp>
        <p:nvSpPr>
          <p:cNvPr id="13" name="TextBox 12"/>
          <p:cNvSpPr txBox="1"/>
          <p:nvPr/>
        </p:nvSpPr>
        <p:spPr>
          <a:xfrm>
            <a:off x="7921727" y="4186535"/>
            <a:ext cx="841273" cy="461665"/>
          </a:xfrm>
          <a:prstGeom prst="rect">
            <a:avLst/>
          </a:prstGeom>
          <a:solidFill>
            <a:srgbClr val="FFC000"/>
          </a:solidFill>
        </p:spPr>
        <p:txBody>
          <a:bodyPr wrap="square" rtlCol="0">
            <a:spAutoFit/>
          </a:bodyPr>
          <a:lstStyle/>
          <a:p>
            <a:pPr algn="ctr"/>
            <a:r>
              <a:rPr lang="en-US" dirty="0" smtClean="0"/>
              <a:t>Service Primitives</a:t>
            </a:r>
            <a:endParaRPr lang="en-US" dirty="0"/>
          </a:p>
        </p:txBody>
      </p:sp>
      <p:sp>
        <p:nvSpPr>
          <p:cNvPr id="14" name="TextBox 13"/>
          <p:cNvSpPr txBox="1"/>
          <p:nvPr/>
        </p:nvSpPr>
        <p:spPr>
          <a:xfrm>
            <a:off x="4842681" y="5406797"/>
            <a:ext cx="841273" cy="461665"/>
          </a:xfrm>
          <a:prstGeom prst="rect">
            <a:avLst/>
          </a:prstGeom>
          <a:solidFill>
            <a:srgbClr val="FFC000"/>
          </a:solidFill>
        </p:spPr>
        <p:txBody>
          <a:bodyPr wrap="square" rtlCol="0">
            <a:spAutoFit/>
          </a:bodyPr>
          <a:lstStyle/>
          <a:p>
            <a:pPr algn="ctr"/>
            <a:r>
              <a:rPr lang="en-US" dirty="0" smtClean="0"/>
              <a:t>Frame Structure</a:t>
            </a:r>
            <a:endParaRPr lang="en-US" dirty="0"/>
          </a:p>
        </p:txBody>
      </p:sp>
      <p:sp>
        <p:nvSpPr>
          <p:cNvPr id="12" name="Date Placeholder 11"/>
          <p:cNvSpPr>
            <a:spLocks noGrp="1"/>
          </p:cNvSpPr>
          <p:nvPr>
            <p:ph type="dt" sz="half" idx="10"/>
          </p:nvPr>
        </p:nvSpPr>
        <p:spPr/>
        <p:txBody>
          <a:bodyPr/>
          <a:lstStyle/>
          <a:p>
            <a:pPr>
              <a:defRPr/>
            </a:pPr>
            <a:r>
              <a:rPr lang="en-US" smtClean="0"/>
              <a:t>January 2012</a:t>
            </a:r>
            <a:endParaRPr lang="en-US"/>
          </a:p>
        </p:txBody>
      </p:sp>
      <p:sp>
        <p:nvSpPr>
          <p:cNvPr id="15" name="Footer Placeholder 1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75530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smtClean="0"/>
              <a:t>Included Deterministic Frame Structures</a:t>
            </a:r>
            <a:endParaRPr lang="en-US" sz="3200" dirty="0"/>
          </a:p>
        </p:txBody>
      </p:sp>
      <p:pic>
        <p:nvPicPr>
          <p:cNvPr id="512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828800"/>
            <a:ext cx="4495800" cy="1396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0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9" y="3352800"/>
            <a:ext cx="7696201" cy="1420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0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4994312"/>
            <a:ext cx="5403056" cy="1461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TextBox 14"/>
          <p:cNvSpPr txBox="1"/>
          <p:nvPr/>
        </p:nvSpPr>
        <p:spPr>
          <a:xfrm>
            <a:off x="7421478" y="1828800"/>
            <a:ext cx="1036722" cy="461665"/>
          </a:xfrm>
          <a:prstGeom prst="rect">
            <a:avLst/>
          </a:prstGeom>
          <a:solidFill>
            <a:srgbClr val="FFC000"/>
          </a:solidFill>
        </p:spPr>
        <p:txBody>
          <a:bodyPr wrap="square" rtlCol="0">
            <a:spAutoFit/>
          </a:bodyPr>
          <a:lstStyle/>
          <a:p>
            <a:pPr algn="ctr"/>
            <a:r>
              <a:rPr lang="en-US" dirty="0" smtClean="0"/>
              <a:t>Traditional </a:t>
            </a:r>
            <a:r>
              <a:rPr lang="en-US" dirty="0" err="1" smtClean="0"/>
              <a:t>Superframe</a:t>
            </a:r>
            <a:endParaRPr lang="en-US" dirty="0"/>
          </a:p>
        </p:txBody>
      </p:sp>
      <p:sp>
        <p:nvSpPr>
          <p:cNvPr id="16" name="TextBox 15"/>
          <p:cNvSpPr txBox="1"/>
          <p:nvPr/>
        </p:nvSpPr>
        <p:spPr>
          <a:xfrm>
            <a:off x="7315200" y="3200400"/>
            <a:ext cx="1295400" cy="461665"/>
          </a:xfrm>
          <a:prstGeom prst="rect">
            <a:avLst/>
          </a:prstGeom>
          <a:solidFill>
            <a:srgbClr val="FFC000"/>
          </a:solidFill>
        </p:spPr>
        <p:txBody>
          <a:bodyPr wrap="square" rtlCol="0">
            <a:spAutoFit/>
          </a:bodyPr>
          <a:lstStyle/>
          <a:p>
            <a:pPr algn="ctr"/>
            <a:r>
              <a:rPr lang="en-US" dirty="0" smtClean="0"/>
              <a:t>DSME Multi-</a:t>
            </a:r>
            <a:r>
              <a:rPr lang="en-US" dirty="0" err="1" smtClean="0"/>
              <a:t>Superframe</a:t>
            </a:r>
            <a:endParaRPr lang="en-US" dirty="0"/>
          </a:p>
        </p:txBody>
      </p:sp>
      <p:sp>
        <p:nvSpPr>
          <p:cNvPr id="17" name="TextBox 16"/>
          <p:cNvSpPr txBox="1"/>
          <p:nvPr/>
        </p:nvSpPr>
        <p:spPr>
          <a:xfrm>
            <a:off x="7315200" y="5024735"/>
            <a:ext cx="1295400" cy="461665"/>
          </a:xfrm>
          <a:prstGeom prst="rect">
            <a:avLst/>
          </a:prstGeom>
          <a:solidFill>
            <a:srgbClr val="FFC000"/>
          </a:solidFill>
        </p:spPr>
        <p:txBody>
          <a:bodyPr wrap="square" rtlCol="0">
            <a:spAutoFit/>
          </a:bodyPr>
          <a:lstStyle/>
          <a:p>
            <a:pPr algn="ctr"/>
            <a:r>
              <a:rPr lang="en-US" dirty="0" smtClean="0"/>
              <a:t>Low Latency Deterministic</a:t>
            </a:r>
            <a:endParaRPr lang="en-US" dirty="0"/>
          </a:p>
        </p:txBody>
      </p:sp>
      <p:sp>
        <p:nvSpPr>
          <p:cNvPr id="8" name="Date Placeholder 7"/>
          <p:cNvSpPr>
            <a:spLocks noGrp="1"/>
          </p:cNvSpPr>
          <p:nvPr>
            <p:ph type="dt" sz="half" idx="10"/>
          </p:nvPr>
        </p:nvSpPr>
        <p:spPr/>
        <p:txBody>
          <a:bodyPr/>
          <a:lstStyle/>
          <a:p>
            <a:pPr>
              <a:defRPr/>
            </a:pPr>
            <a:r>
              <a:rPr lang="en-US" smtClean="0"/>
              <a:t>January 2012</a:t>
            </a:r>
            <a:endParaRPr lang="en-US"/>
          </a:p>
        </p:txBody>
      </p:sp>
      <p:sp>
        <p:nvSpPr>
          <p:cNvPr id="9" name="Footer Placeholder 8"/>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1766275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Network Primitives</a:t>
            </a:r>
            <a:endParaRPr lang="en-US" dirty="0"/>
          </a:p>
        </p:txBody>
      </p:sp>
      <p:pic>
        <p:nvPicPr>
          <p:cNvPr id="532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2819400"/>
            <a:ext cx="5247960" cy="339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28800"/>
            <a:ext cx="3810000" cy="200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6"/>
          <p:cNvSpPr>
            <a:spLocks noGrp="1"/>
          </p:cNvSpPr>
          <p:nvPr>
            <p:ph type="dt" sz="half" idx="10"/>
          </p:nvPr>
        </p:nvSpPr>
        <p:spPr/>
        <p:txBody>
          <a:bodyPr/>
          <a:lstStyle/>
          <a:p>
            <a:pPr>
              <a:defRPr/>
            </a:pPr>
            <a:r>
              <a:rPr lang="en-US" smtClean="0"/>
              <a:t>January 2012</a:t>
            </a:r>
            <a:endParaRPr lang="en-US"/>
          </a:p>
        </p:txBody>
      </p:sp>
      <p:sp>
        <p:nvSpPr>
          <p:cNvPr id="8" name="Footer Placeholder 7"/>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482594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200" smtClean="0"/>
              <a:t>Standards Development Lifecycle</a:t>
            </a:r>
          </a:p>
        </p:txBody>
      </p:sp>
      <p:pic>
        <p:nvPicPr>
          <p:cNvPr id="717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706893"/>
            <a:ext cx="6324600" cy="4312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cxnSp>
        <p:nvCxnSpPr>
          <p:cNvPr id="3" name="Straight Connector 2"/>
          <p:cNvCxnSpPr/>
          <p:nvPr/>
        </p:nvCxnSpPr>
        <p:spPr bwMode="auto">
          <a:xfrm flipV="1">
            <a:off x="4343400" y="2209800"/>
            <a:ext cx="0" cy="167640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11" name="Straight Connector 10"/>
          <p:cNvCxnSpPr/>
          <p:nvPr/>
        </p:nvCxnSpPr>
        <p:spPr bwMode="auto">
          <a:xfrm>
            <a:off x="4343400" y="3886200"/>
            <a:ext cx="1600200" cy="152400"/>
          </a:xfrm>
          <a:prstGeom prst="line">
            <a:avLst/>
          </a:prstGeom>
          <a:solidFill>
            <a:schemeClr val="accent1"/>
          </a:solidFill>
          <a:ln w="38100" cap="flat" cmpd="sng" algn="ctr">
            <a:solidFill>
              <a:schemeClr val="tx1"/>
            </a:solidFill>
            <a:prstDash val="solid"/>
            <a:round/>
            <a:headEnd type="none" w="med" len="med"/>
            <a:tailEnd type="triangle" w="med" len="med"/>
          </a:ln>
          <a:effectLst/>
        </p:spPr>
      </p:cxnSp>
      <p:sp>
        <p:nvSpPr>
          <p:cNvPr id="20" name="TextBox 19"/>
          <p:cNvSpPr txBox="1"/>
          <p:nvPr/>
        </p:nvSpPr>
        <p:spPr>
          <a:xfrm>
            <a:off x="4420737" y="3520617"/>
            <a:ext cx="769763" cy="276999"/>
          </a:xfrm>
          <a:prstGeom prst="rect">
            <a:avLst/>
          </a:prstGeom>
          <a:noFill/>
        </p:spPr>
        <p:txBody>
          <a:bodyPr wrap="none" rtlCol="0">
            <a:spAutoFit/>
          </a:bodyPr>
          <a:lstStyle/>
          <a:p>
            <a:r>
              <a:rPr lang="en-US" dirty="0" smtClean="0"/>
              <a:t>4 Months</a:t>
            </a:r>
            <a:endParaRPr lang="en-US" dirty="0"/>
          </a:p>
        </p:txBody>
      </p:sp>
      <p:sp>
        <p:nvSpPr>
          <p:cNvPr id="21" name="Date Placeholder 20"/>
          <p:cNvSpPr>
            <a:spLocks noGrp="1"/>
          </p:cNvSpPr>
          <p:nvPr>
            <p:ph type="dt" sz="half" idx="10"/>
          </p:nvPr>
        </p:nvSpPr>
        <p:spPr/>
        <p:txBody>
          <a:bodyPr/>
          <a:lstStyle/>
          <a:p>
            <a:pPr>
              <a:defRPr/>
            </a:pPr>
            <a:r>
              <a:rPr lang="en-US" smtClean="0"/>
              <a:t>January 2012</a:t>
            </a:r>
            <a:endParaRPr lang="en-US"/>
          </a:p>
        </p:txBody>
      </p:sp>
      <p:sp>
        <p:nvSpPr>
          <p:cNvPr id="22" name="Footer Placeholder 21"/>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24"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Where IEEE Work Fits In</a:t>
            </a:r>
            <a:endParaRPr lang="en-US" dirty="0"/>
          </a:p>
        </p:txBody>
      </p:sp>
      <p:sp>
        <p:nvSpPr>
          <p:cNvPr id="7" name="Content Placeholder 6"/>
          <p:cNvSpPr>
            <a:spLocks noGrp="1"/>
          </p:cNvSpPr>
          <p:nvPr>
            <p:ph idx="1"/>
          </p:nvPr>
        </p:nvSpPr>
        <p:spPr>
          <a:xfrm>
            <a:off x="609600" y="1580558"/>
            <a:ext cx="7772400" cy="1696042"/>
          </a:xfrm>
        </p:spPr>
        <p:txBody>
          <a:bodyPr>
            <a:normAutofit fontScale="92500" lnSpcReduction="20000"/>
          </a:bodyPr>
          <a:lstStyle/>
          <a:p>
            <a:pPr>
              <a:defRPr/>
            </a:pPr>
            <a:r>
              <a:rPr lang="en-US" dirty="0" smtClean="0"/>
              <a:t>Communications between</a:t>
            </a:r>
          </a:p>
          <a:p>
            <a:pPr lvl="1">
              <a:defRPr/>
            </a:pPr>
            <a:r>
              <a:rPr lang="en-US" dirty="0" smtClean="0"/>
              <a:t>Train and Wayside</a:t>
            </a:r>
          </a:p>
          <a:p>
            <a:pPr lvl="1">
              <a:defRPr/>
            </a:pPr>
            <a:r>
              <a:rPr lang="en-US" dirty="0" smtClean="0"/>
              <a:t>Train and Network Infrastructure</a:t>
            </a:r>
          </a:p>
          <a:p>
            <a:pPr lvl="1">
              <a:defRPr/>
            </a:pPr>
            <a:r>
              <a:rPr lang="en-US" dirty="0" smtClean="0"/>
              <a:t>Wayside and Network Infrastructure</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eaLnBrk="1" hangingPunct="1">
              <a:defRPr/>
            </a:pPr>
            <a:endParaRPr lang="en-US" kern="0" dirty="0">
              <a:solidFill>
                <a:srgbClr val="009DD9"/>
              </a:solidFill>
            </a:endParaRPr>
          </a:p>
        </p:txBody>
      </p:sp>
      <p:pic>
        <p:nvPicPr>
          <p:cNvPr id="153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542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422"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23"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a:latin typeface="Calibri" pitchFamily="34" charset="0"/>
                <a:cs typeface="Calibri" pitchFamily="34" charset="0"/>
              </a:rPr>
              <a:t>Network Control Center</a:t>
            </a:r>
          </a:p>
        </p:txBody>
      </p:sp>
      <p:pic>
        <p:nvPicPr>
          <p:cNvPr id="15425"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426"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0926304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Substantive and Growing Participation</a:t>
            </a:r>
            <a:endParaRPr lang="en-US"/>
          </a:p>
        </p:txBody>
      </p:sp>
      <p:sp>
        <p:nvSpPr>
          <p:cNvPr id="3" name="Content Placeholder 2"/>
          <p:cNvSpPr>
            <a:spLocks noGrp="1"/>
          </p:cNvSpPr>
          <p:nvPr>
            <p:ph sz="half" idx="1"/>
          </p:nvPr>
        </p:nvSpPr>
        <p:spPr>
          <a:xfrm>
            <a:off x="685800" y="1676400"/>
            <a:ext cx="3810000" cy="4419600"/>
          </a:xfrm>
        </p:spPr>
        <p:txBody>
          <a:bodyPr>
            <a:normAutofit fontScale="40000" lnSpcReduction="20000"/>
          </a:bodyPr>
          <a:lstStyle/>
          <a:p>
            <a:r>
              <a:rPr lang="en-US" dirty="0" smtClean="0"/>
              <a:t>Siemens</a:t>
            </a:r>
          </a:p>
          <a:p>
            <a:r>
              <a:rPr lang="en-US" dirty="0" smtClean="0"/>
              <a:t>US DOT</a:t>
            </a:r>
          </a:p>
          <a:p>
            <a:r>
              <a:rPr lang="en-US" dirty="0" smtClean="0"/>
              <a:t>Sunrise Micro</a:t>
            </a:r>
          </a:p>
          <a:p>
            <a:r>
              <a:rPr lang="en-US" dirty="0" smtClean="0"/>
              <a:t>US DOT FTA</a:t>
            </a:r>
          </a:p>
          <a:p>
            <a:r>
              <a:rPr lang="en-US" dirty="0" smtClean="0"/>
              <a:t>Samsung Information Systems America</a:t>
            </a:r>
          </a:p>
          <a:p>
            <a:r>
              <a:rPr lang="en-US" dirty="0" smtClean="0"/>
              <a:t>The Ohio State University</a:t>
            </a:r>
          </a:p>
          <a:p>
            <a:r>
              <a:rPr lang="en-US" dirty="0" smtClean="0"/>
              <a:t>Electronics and Telecommunications Research Institute (Korea)</a:t>
            </a:r>
          </a:p>
          <a:p>
            <a:r>
              <a:rPr lang="en-US" dirty="0" smtClean="0"/>
              <a:t>US DOT Volpe</a:t>
            </a:r>
          </a:p>
          <a:p>
            <a:r>
              <a:rPr lang="en-US" dirty="0" err="1" smtClean="0"/>
              <a:t>Safetran</a:t>
            </a:r>
            <a:endParaRPr lang="en-US" dirty="0"/>
          </a:p>
          <a:p>
            <a:r>
              <a:rPr lang="en-US" dirty="0" smtClean="0"/>
              <a:t>Union Pacific RR</a:t>
            </a:r>
          </a:p>
          <a:p>
            <a:r>
              <a:rPr lang="en-US" dirty="0" smtClean="0"/>
              <a:t>LG Electronics</a:t>
            </a:r>
          </a:p>
          <a:p>
            <a:r>
              <a:rPr lang="en-US" dirty="0" err="1" smtClean="0"/>
              <a:t>Notor</a:t>
            </a:r>
            <a:r>
              <a:rPr lang="en-US" dirty="0" smtClean="0"/>
              <a:t> Research</a:t>
            </a:r>
          </a:p>
          <a:p>
            <a:r>
              <a:rPr lang="en-US" dirty="0" err="1" smtClean="0"/>
              <a:t>CalAmp</a:t>
            </a:r>
            <a:endParaRPr lang="en-US" dirty="0" smtClean="0"/>
          </a:p>
          <a:p>
            <a:r>
              <a:rPr lang="en-US" dirty="0" smtClean="0"/>
              <a:t>Rail Safety Consulting</a:t>
            </a:r>
            <a:endParaRPr lang="en-US" dirty="0"/>
          </a:p>
          <a:p>
            <a:r>
              <a:rPr lang="en-US" dirty="0" smtClean="0"/>
              <a:t>Institute for </a:t>
            </a:r>
            <a:r>
              <a:rPr lang="en-US" dirty="0" err="1" smtClean="0"/>
              <a:t>Infocomm</a:t>
            </a:r>
            <a:r>
              <a:rPr lang="en-US" dirty="0" smtClean="0"/>
              <a:t> Research</a:t>
            </a:r>
          </a:p>
          <a:p>
            <a:r>
              <a:rPr lang="en-US" dirty="0" smtClean="0"/>
              <a:t>National Taiwan University</a:t>
            </a:r>
          </a:p>
          <a:p>
            <a:r>
              <a:rPr lang="en-US" dirty="0" smtClean="0"/>
              <a:t>Qualcomm</a:t>
            </a:r>
          </a:p>
          <a:p>
            <a:r>
              <a:rPr lang="en-US" dirty="0" err="1" smtClean="0"/>
              <a:t>Freescale</a:t>
            </a:r>
            <a:endParaRPr lang="en-US" dirty="0"/>
          </a:p>
          <a:p>
            <a:r>
              <a:rPr lang="en-US" dirty="0" smtClean="0"/>
              <a:t>Kyocera</a:t>
            </a:r>
          </a:p>
          <a:p>
            <a:r>
              <a:rPr lang="en-US" dirty="0" err="1" smtClean="0"/>
              <a:t>Interdigital</a:t>
            </a:r>
            <a:endParaRPr lang="en-US" dirty="0" smtClean="0"/>
          </a:p>
          <a:p>
            <a:r>
              <a:rPr lang="en-US" dirty="0" err="1" smtClean="0"/>
              <a:t>Tensorcom</a:t>
            </a:r>
            <a:endParaRPr lang="en-US" dirty="0" smtClean="0"/>
          </a:p>
          <a:p>
            <a:r>
              <a:rPr lang="en-US" dirty="0" smtClean="0"/>
              <a:t>Analog Devices</a:t>
            </a:r>
          </a:p>
          <a:p>
            <a:r>
              <a:rPr lang="en-US" dirty="0" smtClean="0"/>
              <a:t>CSX</a:t>
            </a:r>
          </a:p>
          <a:p>
            <a:r>
              <a:rPr lang="en-US" dirty="0" smtClean="0"/>
              <a:t>National Technical Systems</a:t>
            </a:r>
          </a:p>
          <a:p>
            <a:r>
              <a:rPr lang="en-US" dirty="0"/>
              <a:t>Parsons </a:t>
            </a:r>
            <a:r>
              <a:rPr lang="en-US" dirty="0" smtClean="0"/>
              <a:t>Brinckerhoff</a:t>
            </a:r>
            <a:endParaRPr lang="en-US" dirty="0"/>
          </a:p>
        </p:txBody>
      </p:sp>
      <p:sp>
        <p:nvSpPr>
          <p:cNvPr id="7" name="Content Placeholder 6"/>
          <p:cNvSpPr>
            <a:spLocks noGrp="1"/>
          </p:cNvSpPr>
          <p:nvPr>
            <p:ph sz="half" idx="2"/>
          </p:nvPr>
        </p:nvSpPr>
        <p:spPr>
          <a:xfrm>
            <a:off x="4648200" y="1676400"/>
            <a:ext cx="3810000" cy="4419600"/>
          </a:xfrm>
        </p:spPr>
        <p:txBody>
          <a:bodyPr>
            <a:normAutofit fontScale="40000" lnSpcReduction="20000"/>
          </a:bodyPr>
          <a:lstStyle/>
          <a:p>
            <a:r>
              <a:rPr lang="en-US" dirty="0"/>
              <a:t>Bombardier Transportation</a:t>
            </a:r>
          </a:p>
          <a:p>
            <a:r>
              <a:rPr lang="en-US" dirty="0" smtClean="0"/>
              <a:t>Rohde and Schwarz</a:t>
            </a:r>
          </a:p>
          <a:p>
            <a:r>
              <a:rPr lang="en-US" dirty="0" smtClean="0"/>
              <a:t>Electronics and Telecommunications Research Institute</a:t>
            </a:r>
            <a:endParaRPr lang="en-US" dirty="0"/>
          </a:p>
          <a:p>
            <a:r>
              <a:rPr lang="en-US" dirty="0" smtClean="0"/>
              <a:t>Korea Railroad Research Institute</a:t>
            </a:r>
          </a:p>
          <a:p>
            <a:r>
              <a:rPr lang="en-US" dirty="0" err="1" smtClean="0"/>
              <a:t>Lilee</a:t>
            </a:r>
            <a:r>
              <a:rPr lang="en-US" dirty="0" smtClean="0"/>
              <a:t> </a:t>
            </a:r>
            <a:r>
              <a:rPr lang="en-US" dirty="0"/>
              <a:t>Systems</a:t>
            </a:r>
          </a:p>
          <a:p>
            <a:r>
              <a:rPr lang="en-US" dirty="0" smtClean="0"/>
              <a:t>The Boeing Company</a:t>
            </a:r>
          </a:p>
          <a:p>
            <a:r>
              <a:rPr lang="en-US" dirty="0" err="1" smtClean="0"/>
              <a:t>Semtech</a:t>
            </a:r>
            <a:endParaRPr lang="en-US" dirty="0"/>
          </a:p>
          <a:p>
            <a:r>
              <a:rPr lang="en-US" dirty="0" err="1" smtClean="0"/>
              <a:t>Vinnotech</a:t>
            </a:r>
            <a:endParaRPr lang="en-US" dirty="0"/>
          </a:p>
          <a:p>
            <a:r>
              <a:rPr lang="en-US" dirty="0" err="1" smtClean="0"/>
              <a:t>Noblis</a:t>
            </a:r>
            <a:endParaRPr lang="en-US" dirty="0"/>
          </a:p>
          <a:p>
            <a:r>
              <a:rPr lang="en-US" dirty="0" smtClean="0"/>
              <a:t>Research Institute of Electrical Communication, Tohoku University</a:t>
            </a:r>
          </a:p>
          <a:p>
            <a:r>
              <a:rPr lang="en-US" dirty="0" smtClean="0"/>
              <a:t>Beijing University of Posts and Telecommunications</a:t>
            </a:r>
            <a:endParaRPr lang="en-US" dirty="0"/>
          </a:p>
          <a:p>
            <a:r>
              <a:rPr lang="en-US" dirty="0" smtClean="0"/>
              <a:t>NXP</a:t>
            </a:r>
            <a:endParaRPr lang="en-US" dirty="0"/>
          </a:p>
          <a:p>
            <a:r>
              <a:rPr lang="en-US" dirty="0" smtClean="0"/>
              <a:t>Verizon</a:t>
            </a:r>
            <a:endParaRPr lang="en-US" dirty="0"/>
          </a:p>
          <a:p>
            <a:r>
              <a:rPr lang="en-US" dirty="0" err="1" smtClean="0"/>
              <a:t>Authentec</a:t>
            </a:r>
            <a:endParaRPr lang="en-US" dirty="0"/>
          </a:p>
          <a:p>
            <a:r>
              <a:rPr lang="en-US" dirty="0" err="1" smtClean="0"/>
              <a:t>Sensus</a:t>
            </a:r>
            <a:endParaRPr lang="en-US" dirty="0"/>
          </a:p>
          <a:p>
            <a:r>
              <a:rPr lang="en-US" dirty="0" smtClean="0"/>
              <a:t>TU </a:t>
            </a:r>
            <a:r>
              <a:rPr lang="en-US" dirty="0" err="1" smtClean="0"/>
              <a:t>Braunschweig</a:t>
            </a:r>
            <a:endParaRPr lang="en-US" dirty="0"/>
          </a:p>
          <a:p>
            <a:r>
              <a:rPr lang="en-US" dirty="0" smtClean="0"/>
              <a:t>Via Technologies</a:t>
            </a:r>
          </a:p>
          <a:p>
            <a:r>
              <a:rPr lang="en-US" dirty="0" err="1" smtClean="0"/>
              <a:t>Halcrow</a:t>
            </a:r>
            <a:endParaRPr lang="en-US" dirty="0"/>
          </a:p>
          <a:p>
            <a:r>
              <a:rPr lang="en-US" dirty="0" smtClean="0"/>
              <a:t>US DOT FRA</a:t>
            </a:r>
          </a:p>
          <a:p>
            <a:r>
              <a:rPr lang="en-US" dirty="0" smtClean="0"/>
              <a:t>Philips</a:t>
            </a:r>
          </a:p>
          <a:p>
            <a:r>
              <a:rPr lang="en-US" dirty="0" err="1" smtClean="0"/>
              <a:t>Astrin</a:t>
            </a:r>
            <a:r>
              <a:rPr lang="en-US" dirty="0" smtClean="0"/>
              <a:t> Radio</a:t>
            </a:r>
          </a:p>
          <a:p>
            <a:r>
              <a:rPr lang="en-US" dirty="0" smtClean="0"/>
              <a:t>China Academy of </a:t>
            </a:r>
            <a:r>
              <a:rPr lang="en-US" dirty="0" err="1" smtClean="0"/>
              <a:t>Telecommuncations</a:t>
            </a:r>
            <a:r>
              <a:rPr lang="en-US" dirty="0" smtClean="0"/>
              <a:t> Research</a:t>
            </a:r>
          </a:p>
          <a:p>
            <a:r>
              <a:rPr lang="en-US" dirty="0" smtClean="0"/>
              <a:t>Gannett Fleming</a:t>
            </a:r>
          </a:p>
          <a:p>
            <a:r>
              <a:rPr lang="en-US" dirty="0" smtClean="0"/>
              <a:t>GE</a:t>
            </a:r>
            <a:endParaRPr lang="en-US" dirty="0"/>
          </a:p>
          <a:p>
            <a:endParaRPr lang="en-US" dirty="0" smtClean="0"/>
          </a:p>
        </p:txBody>
      </p:sp>
      <p:sp>
        <p:nvSpPr>
          <p:cNvPr id="22" name="Date Placeholder 21"/>
          <p:cNvSpPr>
            <a:spLocks noGrp="1"/>
          </p:cNvSpPr>
          <p:nvPr>
            <p:ph type="dt" sz="half" idx="10"/>
          </p:nvPr>
        </p:nvSpPr>
        <p:spPr/>
        <p:txBody>
          <a:bodyPr/>
          <a:lstStyle/>
          <a:p>
            <a:pPr>
              <a:defRPr/>
            </a:pPr>
            <a:r>
              <a:rPr lang="en-US" smtClean="0"/>
              <a:t>January 2012</a:t>
            </a:r>
            <a:endParaRPr lang="en-US"/>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33573029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Purpose</a:t>
            </a:r>
          </a:p>
        </p:txBody>
      </p:sp>
      <p:sp>
        <p:nvSpPr>
          <p:cNvPr id="3" name="Content Placeholder 2"/>
          <p:cNvSpPr>
            <a:spLocks noGrp="1"/>
          </p:cNvSpPr>
          <p:nvPr>
            <p:ph idx="1"/>
          </p:nvPr>
        </p:nvSpPr>
        <p:spPr/>
        <p:txBody>
          <a:bodyPr>
            <a:normAutofit fontScale="85000" lnSpcReduction="10000"/>
          </a:bodyPr>
          <a:lstStyle/>
          <a:p>
            <a:pPr>
              <a:defRPr/>
            </a:pPr>
            <a:r>
              <a:rPr lang="en-US" dirty="0" smtClean="0"/>
              <a:t>To add </a:t>
            </a:r>
            <a:r>
              <a:rPr lang="en-US" dirty="0"/>
              <a:t>new operating frequency bands and </a:t>
            </a:r>
            <a:r>
              <a:rPr lang="en-US" dirty="0" smtClean="0"/>
              <a:t>address </a:t>
            </a:r>
            <a:r>
              <a:rPr lang="en-US" dirty="0"/>
              <a:t>mobility requirements for IEEE 802.15.4 wireless networks intended for information exchange, and command and control </a:t>
            </a:r>
            <a:r>
              <a:rPr lang="en-US" dirty="0" smtClean="0"/>
              <a:t>applications</a:t>
            </a:r>
          </a:p>
          <a:p>
            <a:pPr>
              <a:defRPr/>
            </a:pPr>
            <a:r>
              <a:rPr lang="en-US" dirty="0" smtClean="0"/>
              <a:t>May </a:t>
            </a:r>
            <a:r>
              <a:rPr lang="en-US" dirty="0"/>
              <a:t>be used to establish an open standard for the wireless link for locomotive-wayside, locomotive-network infrastructure, and network infrastructure-wayside communications on rail signal and control </a:t>
            </a:r>
            <a:r>
              <a:rPr lang="en-US" dirty="0" smtClean="0"/>
              <a:t>systems</a:t>
            </a:r>
            <a:endParaRPr lang="en-US" dirty="0"/>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4" name="Footer Placeholder 3"/>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518653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ustomShape 1"/>
          <p:cNvSpPr>
            <a:spLocks noChangeArrowheads="1"/>
          </p:cNvSpPr>
          <p:nvPr/>
        </p:nvSpPr>
        <p:spPr bwMode="auto">
          <a:xfrm>
            <a:off x="685800" y="325437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dirty="0"/>
          </a:p>
        </p:txBody>
      </p:sp>
      <p:sp>
        <p:nvSpPr>
          <p:cNvPr id="2" name="Title 1"/>
          <p:cNvSpPr>
            <a:spLocks noGrp="1"/>
          </p:cNvSpPr>
          <p:nvPr>
            <p:ph type="ctrTitle"/>
          </p:nvPr>
        </p:nvSpPr>
        <p:spPr/>
        <p:txBody>
          <a:bodyPr/>
          <a:lstStyle/>
          <a:p>
            <a:r>
              <a:rPr lang="en-US" dirty="0">
                <a:solidFill>
                  <a:srgbClr val="000000"/>
                </a:solidFill>
              </a:rPr>
              <a:t>IEEE Positive Train Control </a:t>
            </a:r>
            <a:r>
              <a:rPr lang="en-US" dirty="0" smtClean="0">
                <a:solidFill>
                  <a:srgbClr val="000000"/>
                </a:solidFill>
              </a:rPr>
              <a:t>Activities</a:t>
            </a:r>
            <a:r>
              <a:rPr lang="en-US" dirty="0" smtClean="0">
                <a:solidFill>
                  <a:srgbClr val="000000"/>
                </a:solidFill>
              </a:rPr>
              <a:t/>
            </a:r>
            <a:br>
              <a:rPr lang="en-US" dirty="0" smtClean="0">
                <a:solidFill>
                  <a:srgbClr val="000000"/>
                </a:solidFill>
              </a:rPr>
            </a:br>
            <a:r>
              <a:rPr lang="en-US" sz="2000" dirty="0" smtClean="0">
                <a:solidFill>
                  <a:srgbClr val="000000"/>
                </a:solidFill>
              </a:rPr>
              <a:t>Association of American Railroads Wireless Communications Committee</a:t>
            </a:r>
            <a:br>
              <a:rPr lang="en-US" sz="2000" dirty="0" smtClean="0">
                <a:solidFill>
                  <a:srgbClr val="000000"/>
                </a:solidFill>
              </a:rPr>
            </a:br>
            <a:r>
              <a:rPr lang="en-US" sz="2000" dirty="0" smtClean="0">
                <a:solidFill>
                  <a:srgbClr val="000000"/>
                </a:solidFill>
              </a:rPr>
              <a:t>26 January 2012</a:t>
            </a:r>
            <a:endParaRPr lang="en-US" dirty="0"/>
          </a:p>
        </p:txBody>
      </p:sp>
      <p:sp>
        <p:nvSpPr>
          <p:cNvPr id="3" name="Subtitle 2"/>
          <p:cNvSpPr>
            <a:spLocks noGrp="1"/>
          </p:cNvSpPr>
          <p:nvPr>
            <p:ph type="subTitle" idx="1"/>
          </p:nvPr>
        </p:nvSpPr>
        <p:spPr>
          <a:xfrm>
            <a:off x="1371600" y="4343400"/>
            <a:ext cx="6400800" cy="1752600"/>
          </a:xfrm>
        </p:spPr>
        <p:txBody>
          <a:bodyPr/>
          <a:lstStyle/>
          <a:p>
            <a:r>
              <a:rPr lang="en-US" sz="2800" dirty="0" smtClean="0"/>
              <a:t>Jon Adams, MSEE</a:t>
            </a:r>
          </a:p>
          <a:p>
            <a:r>
              <a:rPr lang="en-US" sz="1800" dirty="0" smtClean="0"/>
              <a:t>Senior Member, IEEE</a:t>
            </a:r>
          </a:p>
          <a:p>
            <a:r>
              <a:rPr lang="en-US" sz="1800" dirty="0" smtClean="0"/>
              <a:t>Chair, IEEE 802.15 Positive Train Control Study Group</a:t>
            </a:r>
          </a:p>
          <a:p>
            <a:r>
              <a:rPr lang="en-US" sz="1800" dirty="0" smtClean="0"/>
              <a:t>jonadams@ieee.org</a:t>
            </a:r>
            <a:endParaRPr lang="en-US" sz="1800" dirty="0"/>
          </a:p>
        </p:txBody>
      </p:sp>
      <p:sp>
        <p:nvSpPr>
          <p:cNvPr id="7" name="Date Placeholder 6"/>
          <p:cNvSpPr>
            <a:spLocks noGrp="1"/>
          </p:cNvSpPr>
          <p:nvPr>
            <p:ph type="dt" sz="half" idx="10"/>
          </p:nvPr>
        </p:nvSpPr>
        <p:spPr/>
        <p:txBody>
          <a:bodyPr/>
          <a:lstStyle/>
          <a:p>
            <a:pPr>
              <a:defRPr/>
            </a:pPr>
            <a:r>
              <a:rPr lang="en-US" smtClean="0"/>
              <a:t>January 2012</a:t>
            </a:r>
            <a:endParaRPr lang="en-US"/>
          </a:p>
        </p:txBody>
      </p:sp>
      <p:sp>
        <p:nvSpPr>
          <p:cNvPr id="8" name="Footer Placeholder 7"/>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Scope</a:t>
            </a:r>
          </a:p>
        </p:txBody>
      </p:sp>
      <p:sp>
        <p:nvSpPr>
          <p:cNvPr id="3" name="Content Placeholder 2"/>
          <p:cNvSpPr>
            <a:spLocks noGrp="1"/>
          </p:cNvSpPr>
          <p:nvPr>
            <p:ph idx="1"/>
          </p:nvPr>
        </p:nvSpPr>
        <p:spPr/>
        <p:txBody>
          <a:bodyPr>
            <a:normAutofit fontScale="55000" lnSpcReduction="20000"/>
          </a:bodyPr>
          <a:lstStyle/>
          <a:p>
            <a:r>
              <a:rPr lang="en-US" dirty="0" smtClean="0"/>
              <a:t>This amendment specifies a physical layer (PHY) for IEEE 802.15.4, and medium access control (MAC) changes needed to support this PHY, for use in equipment intended to meet the United States (US) Positive Train Control regulatory requirements and similar regulatory requirements in other parts of the world</a:t>
            </a:r>
          </a:p>
          <a:p>
            <a:pPr lvl="1"/>
            <a:r>
              <a:rPr lang="en-US" dirty="0" smtClean="0"/>
              <a:t>Enables operation in licensed or license-free radio frequency bands below 6 GHz</a:t>
            </a:r>
          </a:p>
          <a:p>
            <a:pPr lvl="1"/>
            <a:r>
              <a:rPr lang="en-US" dirty="0" smtClean="0"/>
              <a:t>Accommodates transmit power levels greater than the 1 W typical of Part 15 devices</a:t>
            </a:r>
          </a:p>
          <a:p>
            <a:pPr lvl="1"/>
            <a:r>
              <a:rPr lang="en-US" dirty="0" smtClean="0"/>
              <a:t>Meets performance requirements at speeds up to 600 km/h</a:t>
            </a:r>
          </a:p>
          <a:p>
            <a:pPr lvl="1"/>
            <a:r>
              <a:rPr lang="en-US" dirty="0" smtClean="0"/>
              <a:t>Supports radio ranges on the order of 70 km</a:t>
            </a:r>
          </a:p>
          <a:p>
            <a:pPr lvl="1"/>
            <a:r>
              <a:rPr lang="en-US" dirty="0" smtClean="0"/>
              <a:t>Allows operation in contiguous or non-contiguous channel bandwidths as narrow as 5 kHz</a:t>
            </a:r>
          </a:p>
          <a:p>
            <a:pPr lvl="1"/>
            <a:r>
              <a:rPr lang="en-US" dirty="0" smtClean="0"/>
              <a:t>Supports data rates up to 1 Mbps with flexible and robust quality of service</a:t>
            </a:r>
          </a:p>
          <a:p>
            <a:pPr lvl="1"/>
            <a:r>
              <a:rPr lang="en-US" dirty="0" smtClean="0"/>
              <a:t>Provides </a:t>
            </a:r>
            <a:r>
              <a:rPr lang="en-GB" dirty="0" smtClean="0"/>
              <a:t>modulation methods and spectral characteristics consistent with local regulatory requirements</a:t>
            </a:r>
            <a:endParaRPr lang="en-US" dirty="0" smtClean="0"/>
          </a:p>
          <a:p>
            <a:pPr lvl="1"/>
            <a:r>
              <a:rPr lang="en-US" dirty="0" smtClean="0"/>
              <a:t>Accommodates rapidly changing network membership</a:t>
            </a:r>
            <a:endParaRPr lang="en-US" dirty="0"/>
          </a:p>
        </p:txBody>
      </p:sp>
      <p:sp>
        <p:nvSpPr>
          <p:cNvPr id="8" name="Date Placeholder 7"/>
          <p:cNvSpPr>
            <a:spLocks noGrp="1"/>
          </p:cNvSpPr>
          <p:nvPr>
            <p:ph type="dt" sz="half" idx="10"/>
          </p:nvPr>
        </p:nvSpPr>
        <p:spPr/>
        <p:txBody>
          <a:bodyPr/>
          <a:lstStyle/>
          <a:p>
            <a:pPr>
              <a:defRPr/>
            </a:pPr>
            <a:r>
              <a:rPr lang="en-US" smtClean="0"/>
              <a:t>January 2012</a:t>
            </a:r>
            <a:endParaRPr lang="en-US" dirty="0"/>
          </a:p>
        </p:txBody>
      </p:sp>
      <p:sp>
        <p:nvSpPr>
          <p:cNvPr id="9" name="Footer Placeholder 8"/>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3711944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PTC Schedule</a:t>
            </a:r>
            <a:endParaRPr lang="en-US"/>
          </a:p>
        </p:txBody>
      </p:sp>
      <p:sp>
        <p:nvSpPr>
          <p:cNvPr id="36866" name="Content Placeholder 2"/>
          <p:cNvSpPr>
            <a:spLocks noGrp="1"/>
          </p:cNvSpPr>
          <p:nvPr>
            <p:ph idx="1"/>
          </p:nvPr>
        </p:nvSpPr>
        <p:spPr/>
        <p:txBody>
          <a:bodyPr>
            <a:normAutofit fontScale="55000" lnSpcReduction="20000"/>
          </a:bodyPr>
          <a:lstStyle/>
          <a:p>
            <a:r>
              <a:rPr lang="en-US" dirty="0" smtClean="0"/>
              <a:t>Study Group</a:t>
            </a:r>
          </a:p>
          <a:p>
            <a:pPr lvl="1"/>
            <a:r>
              <a:rPr lang="en-US" dirty="0" smtClean="0"/>
              <a:t>Approval of Study Group			Nov 2011</a:t>
            </a:r>
          </a:p>
          <a:p>
            <a:pPr lvl="1"/>
            <a:r>
              <a:rPr lang="en-US" dirty="0" smtClean="0"/>
              <a:t>Completion of PAR/5C Docs			Jan 2012</a:t>
            </a:r>
          </a:p>
          <a:p>
            <a:pPr lvl="1"/>
            <a:r>
              <a:rPr lang="en-US" dirty="0" smtClean="0"/>
              <a:t>Approval of PAR/5C Docs			Jan 2012</a:t>
            </a:r>
          </a:p>
          <a:p>
            <a:r>
              <a:rPr lang="en-US" dirty="0" smtClean="0"/>
              <a:t>Preparation for Task Group Phase</a:t>
            </a:r>
          </a:p>
          <a:p>
            <a:pPr lvl="1"/>
            <a:r>
              <a:rPr lang="en-US" dirty="0" smtClean="0"/>
              <a:t>Call for Applications				Dec 2011</a:t>
            </a:r>
          </a:p>
          <a:p>
            <a:pPr lvl="1"/>
            <a:r>
              <a:rPr lang="en-US" dirty="0" smtClean="0"/>
              <a:t>Completion of Call for Applications		Mar 2012</a:t>
            </a:r>
          </a:p>
          <a:p>
            <a:pPr lvl="1"/>
            <a:r>
              <a:rPr lang="en-US" dirty="0" smtClean="0"/>
              <a:t>Approval of PAR/5C by NESCOM and 802 EC	Apr 2012</a:t>
            </a:r>
          </a:p>
          <a:p>
            <a:r>
              <a:rPr lang="en-US" dirty="0" smtClean="0"/>
              <a:t>Proposal Effort</a:t>
            </a:r>
          </a:p>
          <a:p>
            <a:pPr lvl="1"/>
            <a:r>
              <a:rPr lang="en-US" dirty="0" smtClean="0"/>
              <a:t>Technical Guidance Document			May 2012</a:t>
            </a:r>
          </a:p>
          <a:p>
            <a:pPr lvl="1"/>
            <a:r>
              <a:rPr lang="en-US" dirty="0" smtClean="0"/>
              <a:t>Call for Proposals				May 2012</a:t>
            </a:r>
          </a:p>
          <a:p>
            <a:pPr lvl="1"/>
            <a:r>
              <a:rPr lang="en-US" dirty="0" smtClean="0"/>
              <a:t>Preliminary Proposals				July 2012</a:t>
            </a:r>
          </a:p>
          <a:p>
            <a:pPr lvl="1"/>
            <a:r>
              <a:rPr lang="en-US" dirty="0" smtClean="0"/>
              <a:t>Final Proposals				Sep 2012</a:t>
            </a:r>
          </a:p>
          <a:p>
            <a:pPr lvl="1"/>
            <a:r>
              <a:rPr lang="en-US" dirty="0" smtClean="0"/>
              <a:t>Adopt Baseline				Nov 2012</a:t>
            </a:r>
          </a:p>
          <a:p>
            <a:r>
              <a:rPr lang="en-US" dirty="0" smtClean="0"/>
              <a:t>Drafting</a:t>
            </a:r>
          </a:p>
          <a:p>
            <a:pPr lvl="1"/>
            <a:r>
              <a:rPr lang="en-US" dirty="0" smtClean="0"/>
              <a:t>Preliminary draft				Jan 2013</a:t>
            </a:r>
          </a:p>
          <a:p>
            <a:pPr lvl="1"/>
            <a:r>
              <a:rPr lang="en-US" dirty="0" smtClean="0"/>
              <a:t>Final draft (ready for WG Letter Ballot)		July 2013</a:t>
            </a:r>
          </a:p>
        </p:txBody>
      </p:sp>
      <p:sp>
        <p:nvSpPr>
          <p:cNvPr id="2" name="Date Placeholder 1"/>
          <p:cNvSpPr>
            <a:spLocks noGrp="1"/>
          </p:cNvSpPr>
          <p:nvPr>
            <p:ph type="dt" sz="half" idx="10"/>
          </p:nvPr>
        </p:nvSpPr>
        <p:spPr/>
        <p:txBody>
          <a:bodyPr/>
          <a:lstStyle/>
          <a:p>
            <a:r>
              <a:rPr lang="en-US" smtClean="0"/>
              <a:t>January 2012</a:t>
            </a:r>
            <a:endParaRPr lang="en-US" dirty="0"/>
          </a:p>
        </p:txBody>
      </p:sp>
      <p:sp>
        <p:nvSpPr>
          <p:cNvPr id="3" name="Footer Placeholder 2"/>
          <p:cNvSpPr>
            <a:spLocks noGrp="1"/>
          </p:cNvSpPr>
          <p:nvPr>
            <p:ph type="ftr" sz="quarter" idx="11"/>
          </p:nvPr>
        </p:nvSpPr>
        <p:spPr/>
        <p:txBody>
          <a:bodyPr/>
          <a:lstStyle/>
          <a:p>
            <a:r>
              <a:rPr lang="en-US" smtClean="0"/>
              <a:t>Jon Adams, Lilee Systems</a:t>
            </a:r>
            <a:endParaRPr lang="en-US"/>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3600" y="2247900"/>
            <a:ext cx="254000" cy="190500"/>
          </a:xfrm>
          <a:prstGeom prst="rect">
            <a:avLst/>
          </a:prstGeom>
        </p:spPr>
      </p:pic>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0" y="2476500"/>
            <a:ext cx="254000" cy="190500"/>
          </a:xfrm>
          <a:prstGeom prst="rect">
            <a:avLst/>
          </a:prstGeom>
        </p:spPr>
      </p:pic>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0" y="2705100"/>
            <a:ext cx="254000" cy="190500"/>
          </a:xfrm>
          <a:prstGeom prst="rect">
            <a:avLst/>
          </a:prstGeom>
        </p:spPr>
      </p:pic>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0" y="3200400"/>
            <a:ext cx="254000" cy="190500"/>
          </a:xfrm>
          <a:prstGeom prst="rect">
            <a:avLst/>
          </a:prstGeom>
        </p:spPr>
      </p:pic>
      <p:sp>
        <p:nvSpPr>
          <p:cNvPr id="14" name="TextBox 13"/>
          <p:cNvSpPr txBox="1"/>
          <p:nvPr/>
        </p:nvSpPr>
        <p:spPr>
          <a:xfrm>
            <a:off x="7086600" y="3418196"/>
            <a:ext cx="877163" cy="276999"/>
          </a:xfrm>
          <a:prstGeom prst="rect">
            <a:avLst/>
          </a:prstGeom>
          <a:noFill/>
        </p:spPr>
        <p:txBody>
          <a:bodyPr wrap="none" rtlCol="0">
            <a:spAutoFit/>
          </a:bodyPr>
          <a:lstStyle/>
          <a:p>
            <a:r>
              <a:rPr lang="en-US" b="1" i="1" dirty="0" smtClean="0">
                <a:solidFill>
                  <a:srgbClr val="00B050"/>
                </a:solidFill>
                <a:latin typeface="+mn-lt"/>
              </a:rPr>
              <a:t>ON PLAN</a:t>
            </a:r>
            <a:endParaRPr lang="en-US" b="1" i="1" dirty="0">
              <a:solidFill>
                <a:srgbClr val="00B050"/>
              </a:solidFill>
              <a:latin typeface="+mn-lt"/>
            </a:endParaRPr>
          </a:p>
        </p:txBody>
      </p:sp>
      <p:sp>
        <p:nvSpPr>
          <p:cNvPr id="24" name="TextBox 23"/>
          <p:cNvSpPr txBox="1"/>
          <p:nvPr/>
        </p:nvSpPr>
        <p:spPr>
          <a:xfrm>
            <a:off x="7086600" y="3644457"/>
            <a:ext cx="877163" cy="276999"/>
          </a:xfrm>
          <a:prstGeom prst="rect">
            <a:avLst/>
          </a:prstGeom>
          <a:noFill/>
        </p:spPr>
        <p:txBody>
          <a:bodyPr wrap="none" rtlCol="0">
            <a:spAutoFit/>
          </a:bodyPr>
          <a:lstStyle/>
          <a:p>
            <a:r>
              <a:rPr lang="en-US" b="1" i="1" dirty="0" smtClean="0">
                <a:solidFill>
                  <a:srgbClr val="00B050"/>
                </a:solidFill>
                <a:latin typeface="+mn-lt"/>
              </a:rPr>
              <a:t>ON PLAN</a:t>
            </a:r>
            <a:endParaRPr lang="en-US" b="1" i="1" dirty="0">
              <a:solidFill>
                <a:srgbClr val="00B050"/>
              </a:solidFill>
              <a:latin typeface="+mn-lt"/>
            </a:endParaRPr>
          </a:p>
        </p:txBody>
      </p:sp>
      <p:sp>
        <p:nvSpPr>
          <p:cNvPr id="25" name="TextBox 24"/>
          <p:cNvSpPr txBox="1"/>
          <p:nvPr/>
        </p:nvSpPr>
        <p:spPr>
          <a:xfrm>
            <a:off x="7086600" y="4142601"/>
            <a:ext cx="979755" cy="276999"/>
          </a:xfrm>
          <a:prstGeom prst="rect">
            <a:avLst/>
          </a:prstGeom>
          <a:noFill/>
        </p:spPr>
        <p:txBody>
          <a:bodyPr wrap="none" rtlCol="0">
            <a:spAutoFit/>
          </a:bodyPr>
          <a:lstStyle/>
          <a:p>
            <a:r>
              <a:rPr lang="en-US" b="1" i="1" dirty="0" smtClean="0">
                <a:solidFill>
                  <a:srgbClr val="00B050"/>
                </a:solidFill>
                <a:latin typeface="+mn-lt"/>
              </a:rPr>
              <a:t>DRAFTING</a:t>
            </a:r>
            <a:endParaRPr lang="en-US" b="1" i="1" dirty="0">
              <a:solidFill>
                <a:srgbClr val="00B050"/>
              </a:solidFill>
              <a:latin typeface="+mn-lt"/>
            </a:endParaRPr>
          </a:p>
        </p:txBody>
      </p:sp>
    </p:spTree>
    <p:extLst>
      <p:ext uri="{BB962C8B-B14F-4D97-AF65-F5344CB8AC3E}">
        <p14:creationId xmlns:p14="http://schemas.microsoft.com/office/powerpoint/2010/main" val="325661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2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Active Meeting Schedule</a:t>
            </a:r>
          </a:p>
        </p:txBody>
      </p:sp>
      <p:sp>
        <p:nvSpPr>
          <p:cNvPr id="28675" name="Content Placeholder 2"/>
          <p:cNvSpPr>
            <a:spLocks noGrp="1"/>
          </p:cNvSpPr>
          <p:nvPr>
            <p:ph idx="1"/>
          </p:nvPr>
        </p:nvSpPr>
        <p:spPr/>
        <p:txBody>
          <a:bodyPr>
            <a:normAutofit fontScale="85000" lnSpcReduction="20000"/>
          </a:bodyPr>
          <a:lstStyle/>
          <a:p>
            <a:r>
              <a:rPr lang="en-US" dirty="0" smtClean="0"/>
              <a:t>Teleconferences</a:t>
            </a:r>
          </a:p>
          <a:p>
            <a:pPr lvl="1"/>
            <a:r>
              <a:rPr lang="en-US" dirty="0" smtClean="0"/>
              <a:t>Weekly at 1300 Pacific/1600 Eastern (US)</a:t>
            </a:r>
          </a:p>
          <a:p>
            <a:pPr lvl="1"/>
            <a:r>
              <a:rPr lang="en-US" dirty="0" smtClean="0"/>
              <a:t>Open to all, no cost to participate or monitor</a:t>
            </a:r>
          </a:p>
          <a:p>
            <a:pPr lvl="1"/>
            <a:r>
              <a:rPr lang="en-US" dirty="0"/>
              <a:t>I</a:t>
            </a:r>
            <a:r>
              <a:rPr lang="en-US" dirty="0" smtClean="0"/>
              <a:t>nfo at http://www.ieee802.org/15/ or email jonadams@ieee.org</a:t>
            </a:r>
          </a:p>
          <a:p>
            <a:r>
              <a:rPr lang="en-US" dirty="0" smtClean="0"/>
              <a:t>Face-to-Face Meetings in 2012</a:t>
            </a:r>
          </a:p>
          <a:p>
            <a:pPr lvl="1"/>
            <a:r>
              <a:rPr lang="en-US" dirty="0" smtClean="0"/>
              <a:t>IEEE 802 Plenaries</a:t>
            </a:r>
          </a:p>
          <a:p>
            <a:pPr lvl="2"/>
            <a:r>
              <a:rPr lang="en-US" dirty="0" smtClean="0"/>
              <a:t>March (Waikoloa); July (San Diego); November (San Antonio)</a:t>
            </a:r>
          </a:p>
          <a:p>
            <a:pPr lvl="1"/>
            <a:r>
              <a:rPr lang="en-US" dirty="0" smtClean="0"/>
              <a:t>IEEE 802.15 Interims</a:t>
            </a:r>
          </a:p>
          <a:p>
            <a:pPr lvl="2"/>
            <a:r>
              <a:rPr lang="en-US" dirty="0" smtClean="0"/>
              <a:t>May (Atlanta); September (Palm Springs); January (2013) (Vancouver BC)</a:t>
            </a:r>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3" name="Footer Placeholder 2"/>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Standards</a:t>
            </a:r>
            <a:endParaRPr lang="en-US" dirty="0"/>
          </a:p>
          <a:p>
            <a:pPr lvl="1"/>
            <a:r>
              <a:rPr lang="en-US" dirty="0" smtClean="0"/>
              <a:t>Good for the customer and for the vendor</a:t>
            </a:r>
          </a:p>
          <a:p>
            <a:pPr lvl="1"/>
            <a:r>
              <a:rPr lang="en-US" dirty="0" smtClean="0"/>
              <a:t>Fuels </a:t>
            </a:r>
            <a:r>
              <a:rPr lang="en-US" dirty="0"/>
              <a:t>compatibility and interoperability</a:t>
            </a:r>
          </a:p>
          <a:p>
            <a:pPr lvl="1"/>
            <a:r>
              <a:rPr lang="en-US" dirty="0" smtClean="0"/>
              <a:t>Simplifies </a:t>
            </a:r>
            <a:r>
              <a:rPr lang="en-US" dirty="0"/>
              <a:t>product development</a:t>
            </a:r>
          </a:p>
          <a:p>
            <a:pPr lvl="1"/>
            <a:r>
              <a:rPr lang="en-US" dirty="0" smtClean="0"/>
              <a:t>Speeds </a:t>
            </a:r>
            <a:r>
              <a:rPr lang="en-US" dirty="0"/>
              <a:t>time-to-market</a:t>
            </a:r>
          </a:p>
          <a:p>
            <a:pPr lvl="1"/>
            <a:r>
              <a:rPr lang="en-US" dirty="0" smtClean="0"/>
              <a:t>Easier </a:t>
            </a:r>
            <a:r>
              <a:rPr lang="en-US" dirty="0"/>
              <a:t>to understand and compare competing </a:t>
            </a:r>
            <a:r>
              <a:rPr lang="en-US" dirty="0" smtClean="0"/>
              <a:t>products</a:t>
            </a:r>
          </a:p>
          <a:p>
            <a:r>
              <a:rPr lang="en-US" dirty="0" smtClean="0"/>
              <a:t>IEEE</a:t>
            </a:r>
          </a:p>
          <a:p>
            <a:pPr lvl="1"/>
            <a:r>
              <a:rPr lang="en-US" dirty="0" smtClean="0"/>
              <a:t>Over 1,300 standards and projects</a:t>
            </a:r>
          </a:p>
          <a:p>
            <a:pPr lvl="1"/>
            <a:r>
              <a:rPr lang="en-US" smtClean="0"/>
              <a:t>Billions </a:t>
            </a:r>
            <a:r>
              <a:rPr lang="en-US" dirty="0" smtClean="0"/>
              <a:t>of devices use IEEE standards in multiplicity of applications and markets, from mission-critical to industrial to commercial to consumer</a:t>
            </a:r>
            <a:endParaRPr lang="en-US" dirty="0"/>
          </a:p>
          <a:p>
            <a:r>
              <a:rPr lang="en-US" dirty="0" smtClean="0"/>
              <a:t>802.15.4 PTC Group</a:t>
            </a:r>
          </a:p>
          <a:p>
            <a:pPr lvl="1"/>
            <a:r>
              <a:rPr lang="en-US" dirty="0" smtClean="0"/>
              <a:t>15.4 already an accepted ISO/IEC standard</a:t>
            </a:r>
          </a:p>
          <a:p>
            <a:pPr lvl="1"/>
            <a:r>
              <a:rPr lang="en-US" dirty="0" smtClean="0"/>
              <a:t>PTC functionality will be added rapidly</a:t>
            </a:r>
          </a:p>
          <a:p>
            <a:pPr lvl="1"/>
            <a:r>
              <a:rPr lang="en-US" dirty="0" smtClean="0"/>
              <a:t>Over 46 entities, 70 participants, and growing</a:t>
            </a: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TextBox 5"/>
          <p:cNvSpPr txBox="1"/>
          <p:nvPr/>
        </p:nvSpPr>
        <p:spPr>
          <a:xfrm>
            <a:off x="3429000" y="5939135"/>
            <a:ext cx="2388795" cy="461665"/>
          </a:xfrm>
          <a:prstGeom prst="rect">
            <a:avLst/>
          </a:prstGeom>
          <a:noFill/>
        </p:spPr>
        <p:txBody>
          <a:bodyPr wrap="none" rtlCol="0">
            <a:spAutoFit/>
          </a:bodyPr>
          <a:lstStyle/>
          <a:p>
            <a:r>
              <a:rPr lang="en-US" sz="2400" b="1" i="1" dirty="0" smtClean="0">
                <a:solidFill>
                  <a:srgbClr val="00B050"/>
                </a:solidFill>
                <a:latin typeface="+mn-lt"/>
              </a:rPr>
              <a:t>JOIN WITH US!</a:t>
            </a:r>
            <a:endParaRPr lang="en-US" sz="2400" b="1" i="1" dirty="0">
              <a:solidFill>
                <a:srgbClr val="00B050"/>
              </a:solidFill>
              <a:latin typeface="+mn-lt"/>
            </a:endParaRPr>
          </a:p>
        </p:txBody>
      </p:sp>
    </p:spTree>
    <p:extLst>
      <p:ext uri="{BB962C8B-B14F-4D97-AF65-F5344CB8AC3E}">
        <p14:creationId xmlns:p14="http://schemas.microsoft.com/office/powerpoint/2010/main" val="268032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Backup Material</a:t>
            </a:r>
            <a:endParaRPr lang="en-US" dirty="0"/>
          </a:p>
        </p:txBody>
      </p:sp>
      <p:sp>
        <p:nvSpPr>
          <p:cNvPr id="10" name="Date Placeholder 9"/>
          <p:cNvSpPr>
            <a:spLocks noGrp="1"/>
          </p:cNvSpPr>
          <p:nvPr>
            <p:ph type="dt" sz="half" idx="10"/>
          </p:nvPr>
        </p:nvSpPr>
        <p:spPr/>
        <p:txBody>
          <a:bodyPr/>
          <a:lstStyle/>
          <a:p>
            <a:pPr>
              <a:defRPr/>
            </a:pPr>
            <a:r>
              <a:rPr lang="en-US" smtClean="0"/>
              <a:t>January 2012</a:t>
            </a:r>
            <a:endParaRPr lang="en-US"/>
          </a:p>
        </p:txBody>
      </p:sp>
      <p:sp>
        <p:nvSpPr>
          <p:cNvPr id="11" name="Footer Placeholder 10"/>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1366849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914400" y="381000"/>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endParaRPr lang="en-US" sz="4400">
              <a:solidFill>
                <a:srgbClr val="000000"/>
              </a:solidFill>
              <a:latin typeface="Arial" pitchFamily="34" charset="0"/>
              <a:ea typeface="DejaVu Sans"/>
              <a:cs typeface="DejaVu Sans"/>
            </a:endParaRPr>
          </a:p>
        </p:txBody>
      </p:sp>
      <p:sp>
        <p:nvSpPr>
          <p:cNvPr id="22531" name="Text Box 2"/>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1pPr>
            <a:lvl2pPr marL="742950" indent="-2857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2pPr>
            <a:lvl3pPr marL="1143000" indent="-22860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3pPr>
            <a:lvl4pPr marL="1600200" indent="-22860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4pPr>
            <a:lvl5pPr marL="2057400" indent="-22860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sz="1200">
                <a:solidFill>
                  <a:schemeClr val="tx1"/>
                </a:solidFill>
                <a:latin typeface="Times New Roman" pitchFamily="18" charset="0"/>
              </a:defRPr>
            </a:lvl9pPr>
          </a:lstStyle>
          <a:p>
            <a:pPr eaLnBrk="1" hangingPunct="1">
              <a:lnSpc>
                <a:spcPct val="80000"/>
              </a:lnSpc>
              <a:spcBef>
                <a:spcPts val="700"/>
              </a:spcBef>
              <a:buFont typeface="Arial" pitchFamily="34" charset="0"/>
              <a:buChar char="•"/>
            </a:pPr>
            <a:endParaRPr lang="en-US" sz="2000">
              <a:solidFill>
                <a:srgbClr val="000000"/>
              </a:solidFill>
              <a:latin typeface="Arial" pitchFamily="34" charset="0"/>
              <a:ea typeface="DejaVu Sans"/>
              <a:cs typeface="DejaVu Sans"/>
            </a:endParaRPr>
          </a:p>
        </p:txBody>
      </p:sp>
      <p:sp>
        <p:nvSpPr>
          <p:cNvPr id="22532" name="Title 1"/>
          <p:cNvSpPr>
            <a:spLocks noGrp="1"/>
          </p:cNvSpPr>
          <p:nvPr>
            <p:ph type="title"/>
          </p:nvPr>
        </p:nvSpPr>
        <p:spPr/>
        <p:txBody>
          <a:bodyPr/>
          <a:lstStyle/>
          <a:p>
            <a:r>
              <a:rPr lang="en-US" smtClean="0">
                <a:solidFill>
                  <a:srgbClr val="000000"/>
                </a:solidFill>
              </a:rPr>
              <a:t>Voting and membership</a:t>
            </a:r>
            <a:endParaRPr lang="en-US" smtClean="0"/>
          </a:p>
        </p:txBody>
      </p:sp>
      <p:sp>
        <p:nvSpPr>
          <p:cNvPr id="22533" name="Content Placeholder 2"/>
          <p:cNvSpPr>
            <a:spLocks noGrp="1"/>
          </p:cNvSpPr>
          <p:nvPr>
            <p:ph idx="1"/>
          </p:nvPr>
        </p:nvSpPr>
        <p:spPr/>
        <p:txBody>
          <a:bodyPr/>
          <a:lstStyle/>
          <a:p>
            <a:pPr>
              <a:lnSpc>
                <a:spcPct val="80000"/>
              </a:lnSpc>
              <a:spcBef>
                <a:spcPts val="700"/>
              </a:spcBef>
            </a:pPr>
            <a:r>
              <a:rPr lang="en-US" sz="2800" dirty="0" smtClean="0">
                <a:solidFill>
                  <a:srgbClr val="000000"/>
                </a:solidFill>
              </a:rPr>
              <a:t>Voters have responsibility to vote on letter ballots</a:t>
            </a:r>
          </a:p>
          <a:p>
            <a:pPr>
              <a:lnSpc>
                <a:spcPct val="80000"/>
              </a:lnSpc>
              <a:spcBef>
                <a:spcPts val="700"/>
              </a:spcBef>
            </a:pPr>
            <a:r>
              <a:rPr lang="en-US" sz="2800" dirty="0" smtClean="0">
                <a:solidFill>
                  <a:srgbClr val="000000"/>
                </a:solidFill>
              </a:rPr>
              <a:t>Three levels of voting occur in IEEE 802 standards development:</a:t>
            </a:r>
          </a:p>
          <a:p>
            <a:pPr lvl="1">
              <a:lnSpc>
                <a:spcPct val="80000"/>
              </a:lnSpc>
              <a:spcBef>
                <a:spcPts val="600"/>
              </a:spcBef>
            </a:pPr>
            <a:r>
              <a:rPr lang="en-US" sz="2400" dirty="0" smtClean="0">
                <a:solidFill>
                  <a:srgbClr val="000000"/>
                </a:solidFill>
              </a:rPr>
              <a:t>Sponsor ballot </a:t>
            </a:r>
          </a:p>
          <a:p>
            <a:pPr lvl="2">
              <a:lnSpc>
                <a:spcPct val="80000"/>
              </a:lnSpc>
              <a:spcBef>
                <a:spcPts val="500"/>
              </a:spcBef>
            </a:pPr>
            <a:r>
              <a:rPr lang="en-US" sz="2000" dirty="0" smtClean="0">
                <a:solidFill>
                  <a:srgbClr val="000000"/>
                </a:solidFill>
              </a:rPr>
              <a:t>Open to all interested parties</a:t>
            </a:r>
          </a:p>
          <a:p>
            <a:pPr lvl="3">
              <a:lnSpc>
                <a:spcPct val="80000"/>
              </a:lnSpc>
              <a:spcBef>
                <a:spcPts val="450"/>
              </a:spcBef>
            </a:pPr>
            <a:r>
              <a:rPr lang="en-US" dirty="0" smtClean="0">
                <a:solidFill>
                  <a:srgbClr val="000000"/>
                </a:solidFill>
              </a:rPr>
              <a:t>Via IEEE SA-membership or paying a per ballot fee</a:t>
            </a:r>
          </a:p>
          <a:p>
            <a:pPr lvl="2">
              <a:lnSpc>
                <a:spcPct val="80000"/>
              </a:lnSpc>
              <a:spcBef>
                <a:spcPts val="500"/>
              </a:spcBef>
            </a:pPr>
            <a:r>
              <a:rPr lang="en-US" sz="2000" dirty="0" smtClean="0">
                <a:solidFill>
                  <a:srgbClr val="000000"/>
                </a:solidFill>
              </a:rPr>
              <a:t>Participation requires an IEEE Web Account</a:t>
            </a:r>
          </a:p>
          <a:p>
            <a:pPr lvl="1">
              <a:lnSpc>
                <a:spcPct val="80000"/>
              </a:lnSpc>
              <a:spcBef>
                <a:spcPts val="600"/>
              </a:spcBef>
            </a:pPr>
            <a:r>
              <a:rPr lang="en-US" sz="2400" dirty="0" smtClean="0">
                <a:solidFill>
                  <a:srgbClr val="000000"/>
                </a:solidFill>
              </a:rPr>
              <a:t>Working group </a:t>
            </a:r>
          </a:p>
          <a:p>
            <a:pPr lvl="2">
              <a:lnSpc>
                <a:spcPct val="80000"/>
              </a:lnSpc>
              <a:spcBef>
                <a:spcPts val="500"/>
              </a:spcBef>
            </a:pPr>
            <a:r>
              <a:rPr lang="en-US" sz="2000" dirty="0" smtClean="0">
                <a:solidFill>
                  <a:srgbClr val="000000"/>
                </a:solidFill>
              </a:rPr>
              <a:t>Requirements on next page</a:t>
            </a:r>
          </a:p>
          <a:p>
            <a:pPr lvl="1">
              <a:lnSpc>
                <a:spcPct val="80000"/>
              </a:lnSpc>
              <a:spcBef>
                <a:spcPts val="600"/>
              </a:spcBef>
            </a:pPr>
            <a:r>
              <a:rPr lang="en-US" sz="2400" dirty="0" smtClean="0">
                <a:solidFill>
                  <a:srgbClr val="000000"/>
                </a:solidFill>
              </a:rPr>
              <a:t>Task force or task group</a:t>
            </a:r>
          </a:p>
          <a:p>
            <a:pPr lvl="2">
              <a:lnSpc>
                <a:spcPct val="80000"/>
              </a:lnSpc>
              <a:spcBef>
                <a:spcPts val="500"/>
              </a:spcBef>
            </a:pPr>
            <a:r>
              <a:rPr lang="en-US" sz="2000" dirty="0" smtClean="0">
                <a:solidFill>
                  <a:srgbClr val="000000"/>
                </a:solidFill>
              </a:rPr>
              <a:t>Requirements vary – consult Working group</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ustomShape 1"/>
          <p:cNvSpPr>
            <a:spLocks noChangeArrowheads="1"/>
          </p:cNvSpPr>
          <p:nvPr/>
        </p:nvSpPr>
        <p:spPr bwMode="auto">
          <a:xfrm>
            <a:off x="838200" y="288925"/>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sz="1000"/>
          </a:p>
        </p:txBody>
      </p:sp>
      <p:sp>
        <p:nvSpPr>
          <p:cNvPr id="23555" name="CustomShape 2"/>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a:p>
        </p:txBody>
      </p:sp>
      <p:sp>
        <p:nvSpPr>
          <p:cNvPr id="23556" name="Title 1"/>
          <p:cNvSpPr>
            <a:spLocks noGrp="1"/>
          </p:cNvSpPr>
          <p:nvPr>
            <p:ph type="title"/>
          </p:nvPr>
        </p:nvSpPr>
        <p:spPr/>
        <p:txBody>
          <a:bodyPr/>
          <a:lstStyle/>
          <a:p>
            <a:r>
              <a:rPr lang="en-US" smtClean="0"/>
              <a:t>Acquiring Working Group voting membership</a:t>
            </a:r>
          </a:p>
        </p:txBody>
      </p:sp>
      <p:sp>
        <p:nvSpPr>
          <p:cNvPr id="3" name="Content Placeholder 2"/>
          <p:cNvSpPr>
            <a:spLocks noGrp="1"/>
          </p:cNvSpPr>
          <p:nvPr>
            <p:ph idx="1"/>
          </p:nvPr>
        </p:nvSpPr>
        <p:spPr/>
        <p:txBody>
          <a:bodyPr>
            <a:normAutofit fontScale="92500" lnSpcReduction="20000"/>
          </a:bodyPr>
          <a:lstStyle/>
          <a:p>
            <a:pPr>
              <a:defRPr/>
            </a:pPr>
            <a:r>
              <a:rPr lang="en-US" dirty="0" smtClean="0"/>
              <a:t>Participating at a meeting = at least 75% presence.</a:t>
            </a:r>
          </a:p>
          <a:p>
            <a:pPr>
              <a:defRPr/>
            </a:pPr>
            <a:r>
              <a:rPr lang="en-US" dirty="0" smtClean="0"/>
              <a:t>For a new Working Group, persons participating in the initial meeting become members.</a:t>
            </a:r>
          </a:p>
          <a:p>
            <a:pPr>
              <a:defRPr/>
            </a:pPr>
            <a:r>
              <a:rPr lang="en-US" dirty="0" smtClean="0"/>
              <a:t>For an existing Working Group, after attending 2 of last 4 plenary sessions or 1 plenary and 1 interim, membership starts at the next plenary attended. </a:t>
            </a:r>
          </a:p>
          <a:p>
            <a:pPr lvl="1">
              <a:defRPr/>
            </a:pPr>
            <a:r>
              <a:rPr lang="en-US" dirty="0" smtClean="0"/>
              <a:t>May require submitting a letter of intent.</a:t>
            </a:r>
          </a:p>
          <a:p>
            <a:pPr>
              <a:defRPr/>
            </a:pPr>
            <a:endParaRPr lang="en-US" dirty="0"/>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Footer Placeholder 6"/>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1295400" y="1905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dirty="0"/>
          </a:p>
        </p:txBody>
      </p:sp>
      <p:sp>
        <p:nvSpPr>
          <p:cNvPr id="24579" name="CustomShape 2"/>
          <p:cNvSpPr>
            <a:spLocks noChangeArrowheads="1"/>
          </p:cNvSpPr>
          <p:nvPr/>
        </p:nvSpPr>
        <p:spPr bwMode="auto">
          <a:xfrm>
            <a:off x="457200" y="187483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dirty="0"/>
          </a:p>
        </p:txBody>
      </p:sp>
      <p:sp>
        <p:nvSpPr>
          <p:cNvPr id="2" name="Title 1"/>
          <p:cNvSpPr>
            <a:spLocks noGrp="1"/>
          </p:cNvSpPr>
          <p:nvPr>
            <p:ph type="title"/>
          </p:nvPr>
        </p:nvSpPr>
        <p:spPr/>
        <p:txBody>
          <a:bodyPr/>
          <a:lstStyle/>
          <a:p>
            <a:r>
              <a:rPr lang="en-US" smtClean="0"/>
              <a:t>Retaining Working Group voting membership</a:t>
            </a:r>
            <a:endParaRPr lang="en-US" dirty="0"/>
          </a:p>
        </p:txBody>
      </p:sp>
      <p:sp>
        <p:nvSpPr>
          <p:cNvPr id="3" name="Content Placeholder 2"/>
          <p:cNvSpPr>
            <a:spLocks noGrp="1"/>
          </p:cNvSpPr>
          <p:nvPr>
            <p:ph idx="1"/>
          </p:nvPr>
        </p:nvSpPr>
        <p:spPr/>
        <p:txBody>
          <a:bodyPr>
            <a:normAutofit lnSpcReduction="10000"/>
          </a:bodyPr>
          <a:lstStyle/>
          <a:p>
            <a:r>
              <a:rPr lang="en-US" dirty="0" smtClean="0"/>
              <a:t>Participate in 2 of the last 4 plenary sessions</a:t>
            </a:r>
          </a:p>
          <a:p>
            <a:pPr lvl="1"/>
            <a:r>
              <a:rPr lang="en-US" dirty="0" smtClean="0"/>
              <a:t>An interim may substitute for one of the 2 plenary sessions</a:t>
            </a:r>
          </a:p>
          <a:p>
            <a:r>
              <a:rPr lang="en-US" dirty="0" smtClean="0"/>
              <a:t>Return working Group letter ballots</a:t>
            </a:r>
          </a:p>
          <a:p>
            <a:pPr lvl="1"/>
            <a:r>
              <a:rPr lang="en-US" dirty="0" smtClean="0"/>
              <a:t>Membership may be lost for failing to respond or responding abstain for reason other than “lack of technical expertise” to 2 of the last 3  ballots</a:t>
            </a:r>
          </a:p>
        </p:txBody>
      </p:sp>
      <p:sp>
        <p:nvSpPr>
          <p:cNvPr id="9" name="Date Placeholder 8"/>
          <p:cNvSpPr>
            <a:spLocks noGrp="1"/>
          </p:cNvSpPr>
          <p:nvPr>
            <p:ph type="dt" sz="half" idx="10"/>
          </p:nvPr>
        </p:nvSpPr>
        <p:spPr/>
        <p:txBody>
          <a:bodyPr/>
          <a:lstStyle/>
          <a:p>
            <a:pPr>
              <a:defRPr/>
            </a:pPr>
            <a:r>
              <a:rPr lang="en-US" smtClean="0"/>
              <a:t>January 2012</a:t>
            </a:r>
            <a:endParaRPr lang="en-US" dirty="0"/>
          </a:p>
        </p:txBody>
      </p:sp>
      <p:sp>
        <p:nvSpPr>
          <p:cNvPr id="10" name="Footer Placeholder 9"/>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p:cNvSpPr>
            <a:spLocks noChangeArrowheads="1"/>
          </p:cNvSpPr>
          <p:nvPr/>
        </p:nvSpPr>
        <p:spPr bwMode="auto">
          <a:xfrm>
            <a:off x="1295400" y="152400"/>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dirty="0"/>
          </a:p>
        </p:txBody>
      </p:sp>
      <p:sp>
        <p:nvSpPr>
          <p:cNvPr id="25603" name="CustomShape 2"/>
          <p:cNvSpPr>
            <a:spLocks noChangeArrowheads="1"/>
          </p:cNvSpPr>
          <p:nvPr/>
        </p:nvSpPr>
        <p:spPr bwMode="auto">
          <a:xfrm>
            <a:off x="457200" y="1295400"/>
            <a:ext cx="8229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dirty="0"/>
          </a:p>
        </p:txBody>
      </p:sp>
      <p:sp>
        <p:nvSpPr>
          <p:cNvPr id="2" name="Title 1"/>
          <p:cNvSpPr>
            <a:spLocks noGrp="1"/>
          </p:cNvSpPr>
          <p:nvPr>
            <p:ph type="title"/>
          </p:nvPr>
        </p:nvSpPr>
        <p:spPr/>
        <p:txBody>
          <a:bodyPr/>
          <a:lstStyle/>
          <a:p>
            <a:r>
              <a:rPr lang="en-US" smtClean="0"/>
              <a:t>Affiliation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IEEE-SA Standards Board By-Laws, Section 5.2.1.5</a:t>
            </a:r>
          </a:p>
          <a:p>
            <a:pPr lvl="1"/>
            <a:r>
              <a:rPr lang="en-US" dirty="0" smtClean="0"/>
              <a:t>http://standards.ieee.org/guides/bylaws/sect5.html</a:t>
            </a:r>
          </a:p>
          <a:p>
            <a:r>
              <a:rPr lang="en-US" dirty="0" smtClean="0"/>
              <a:t>Disclosure of Affiliation</a:t>
            </a:r>
          </a:p>
          <a:p>
            <a:pPr lvl="1"/>
            <a:r>
              <a:rPr lang="en-US" dirty="0" smtClean="0"/>
              <a:t>“Every member and participant in a working group, Sponsor ballot, or other standards development activity shall disclose his or her affiliation.”</a:t>
            </a:r>
          </a:p>
          <a:p>
            <a:r>
              <a:rPr lang="en-US" dirty="0" smtClean="0"/>
              <a:t>What is “Affiliation”</a:t>
            </a:r>
          </a:p>
          <a:p>
            <a:pPr lvl="1"/>
            <a:r>
              <a:rPr lang="en-US" dirty="0" smtClean="0"/>
              <a:t>“An individual is deemed "affiliated" with any individual or entity that has been, or will be, financially or materially supporting that individual's participation in a particular IEEE standards activity. This includes, but is not limited to, his or her employer and any individual or entity that has or will have, either directly or indirectly, requested, paid for, or otherwise sponsored his or her participation.”</a:t>
            </a:r>
          </a:p>
          <a:p>
            <a:r>
              <a:rPr lang="en-US" dirty="0" smtClean="0"/>
              <a:t>Affiliation and participation</a:t>
            </a:r>
          </a:p>
          <a:p>
            <a:pPr lvl="1"/>
            <a:r>
              <a:rPr lang="en-US" dirty="0" smtClean="0"/>
              <a:t>“Failure to disclose every such affiliation may result in complete or partial loss of rights to participate in IEEE-SA activities. An individual is not excused from compliance with this policy by reason of any claim of a conflicting obligation (whether contractual or otherwise) that prohibits disclosure of affiliation.”</a:t>
            </a:r>
          </a:p>
        </p:txBody>
      </p:sp>
      <p:sp>
        <p:nvSpPr>
          <p:cNvPr id="9" name="Date Placeholder 8"/>
          <p:cNvSpPr>
            <a:spLocks noGrp="1"/>
          </p:cNvSpPr>
          <p:nvPr>
            <p:ph type="dt" sz="half" idx="10"/>
          </p:nvPr>
        </p:nvSpPr>
        <p:spPr/>
        <p:txBody>
          <a:bodyPr/>
          <a:lstStyle/>
          <a:p>
            <a:pPr>
              <a:defRPr/>
            </a:pPr>
            <a:r>
              <a:rPr lang="en-US" smtClean="0"/>
              <a:t>January 2012</a:t>
            </a:r>
            <a:endParaRPr lang="en-US" dirty="0"/>
          </a:p>
        </p:txBody>
      </p:sp>
      <p:sp>
        <p:nvSpPr>
          <p:cNvPr id="10" name="Footer Placeholder 9"/>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dirty="0"/>
          </a:p>
        </p:txBody>
      </p:sp>
      <p:sp>
        <p:nvSpPr>
          <p:cNvPr id="26627" name="CustomShape 2"/>
          <p:cNvSpPr>
            <a:spLocks noChangeArrowheads="1"/>
          </p:cNvSpPr>
          <p:nvPr/>
        </p:nvSpPr>
        <p:spPr bwMode="auto">
          <a:xfrm>
            <a:off x="6096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dirty="0"/>
          </a:p>
        </p:txBody>
      </p:sp>
      <p:sp>
        <p:nvSpPr>
          <p:cNvPr id="2" name="Title 1"/>
          <p:cNvSpPr>
            <a:spLocks noGrp="1"/>
          </p:cNvSpPr>
          <p:nvPr>
            <p:ph type="title"/>
          </p:nvPr>
        </p:nvSpPr>
        <p:spPr/>
        <p:txBody>
          <a:bodyPr/>
          <a:lstStyle/>
          <a:p>
            <a:r>
              <a:rPr lang="en-US" smtClean="0"/>
              <a:t>Ground rules</a:t>
            </a:r>
            <a:endParaRPr lang="en-US" dirty="0"/>
          </a:p>
        </p:txBody>
      </p:sp>
      <p:sp>
        <p:nvSpPr>
          <p:cNvPr id="3" name="Content Placeholder 2"/>
          <p:cNvSpPr>
            <a:spLocks noGrp="1"/>
          </p:cNvSpPr>
          <p:nvPr>
            <p:ph idx="1"/>
          </p:nvPr>
        </p:nvSpPr>
        <p:spPr/>
        <p:txBody>
          <a:bodyPr/>
          <a:lstStyle/>
          <a:p>
            <a:r>
              <a:rPr lang="en-US" smtClean="0"/>
              <a:t>Respect … give it, get it</a:t>
            </a:r>
          </a:p>
          <a:p>
            <a:r>
              <a:rPr lang="en-US" smtClean="0"/>
              <a:t>NO product pitches</a:t>
            </a:r>
          </a:p>
          <a:p>
            <a:r>
              <a:rPr lang="en-US" smtClean="0"/>
              <a:t>NO corporate pitches</a:t>
            </a:r>
          </a:p>
          <a:p>
            <a:r>
              <a:rPr lang="en-US" smtClean="0"/>
              <a:t>NO prices</a:t>
            </a:r>
          </a:p>
          <a:p>
            <a:r>
              <a:rPr lang="en-US" smtClean="0"/>
              <a:t>NO restrictive notices – presentations must be openly available</a:t>
            </a:r>
            <a:endParaRPr lang="en-US" dirty="0" smtClean="0"/>
          </a:p>
        </p:txBody>
      </p:sp>
      <p:sp>
        <p:nvSpPr>
          <p:cNvPr id="15" name="Date Placeholder 14"/>
          <p:cNvSpPr>
            <a:spLocks noGrp="1"/>
          </p:cNvSpPr>
          <p:nvPr>
            <p:ph type="dt" sz="half" idx="10"/>
          </p:nvPr>
        </p:nvSpPr>
        <p:spPr/>
        <p:txBody>
          <a:bodyPr/>
          <a:lstStyle/>
          <a:p>
            <a:pPr>
              <a:defRPr/>
            </a:pPr>
            <a:r>
              <a:rPr lang="en-US" smtClean="0"/>
              <a:t>January 2012</a:t>
            </a:r>
            <a:endParaRPr lang="en-US" dirty="0"/>
          </a:p>
        </p:txBody>
      </p:sp>
      <p:sp>
        <p:nvSpPr>
          <p:cNvPr id="16" name="Footer Placeholder 15"/>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New Applications Breed Uncertainty</a:t>
            </a:r>
            <a:endParaRPr lang="en-US"/>
          </a:p>
        </p:txBody>
      </p:sp>
      <p:sp>
        <p:nvSpPr>
          <p:cNvPr id="3" name="Content Placeholder 2"/>
          <p:cNvSpPr>
            <a:spLocks noGrp="1"/>
          </p:cNvSpPr>
          <p:nvPr>
            <p:ph idx="1"/>
          </p:nvPr>
        </p:nvSpPr>
        <p:spPr/>
        <p:txBody>
          <a:bodyPr>
            <a:normAutofit fontScale="55000" lnSpcReduction="20000"/>
          </a:bodyPr>
          <a:lstStyle/>
          <a:p>
            <a:r>
              <a:rPr lang="en-US" dirty="0" smtClean="0"/>
              <a:t>Don</a:t>
            </a:r>
            <a:r>
              <a:rPr lang="ja-JP" altLang="en-US" dirty="0" smtClean="0"/>
              <a:t>’</a:t>
            </a:r>
            <a:r>
              <a:rPr lang="en-US" altLang="ja-JP" dirty="0" smtClean="0"/>
              <a:t>t know what we don</a:t>
            </a:r>
            <a:r>
              <a:rPr lang="ja-JP" altLang="en-US" dirty="0" smtClean="0"/>
              <a:t>’</a:t>
            </a:r>
            <a:r>
              <a:rPr lang="en-US" altLang="ja-JP" dirty="0" smtClean="0"/>
              <a:t>t know</a:t>
            </a:r>
          </a:p>
          <a:p>
            <a:pPr lvl="1"/>
            <a:r>
              <a:rPr lang="en-US" dirty="0" smtClean="0"/>
              <a:t>3GPP (worldwide cellular standard)</a:t>
            </a:r>
          </a:p>
          <a:p>
            <a:pPr lvl="2"/>
            <a:r>
              <a:rPr lang="en-US" dirty="0" smtClean="0"/>
              <a:t>First 3G specification, Release-99, 7 full specification releases since then</a:t>
            </a:r>
          </a:p>
          <a:p>
            <a:pPr lvl="2"/>
            <a:r>
              <a:rPr lang="en-US" dirty="0" smtClean="0"/>
              <a:t>Far broader application space, more spectrum usage than was originally imagined</a:t>
            </a:r>
          </a:p>
          <a:p>
            <a:pPr lvl="1"/>
            <a:r>
              <a:rPr lang="en-US" dirty="0" smtClean="0"/>
              <a:t>IEEE 802.11</a:t>
            </a:r>
          </a:p>
          <a:p>
            <a:pPr lvl="2"/>
            <a:r>
              <a:rPr lang="en-US" dirty="0" smtClean="0"/>
              <a:t>First release in 1997, growth of application space has driven 25 amendments in 14 years</a:t>
            </a:r>
          </a:p>
          <a:p>
            <a:pPr lvl="2"/>
            <a:r>
              <a:rPr lang="en-US" dirty="0" smtClean="0"/>
              <a:t>Current top speed approaching 1 </a:t>
            </a:r>
            <a:r>
              <a:rPr lang="en-US" dirty="0" err="1" smtClean="0"/>
              <a:t>Gbps</a:t>
            </a:r>
            <a:r>
              <a:rPr lang="en-US" dirty="0" smtClean="0"/>
              <a:t> (1000x increase)</a:t>
            </a:r>
          </a:p>
          <a:p>
            <a:pPr lvl="1"/>
            <a:r>
              <a:rPr lang="en-US" dirty="0" smtClean="0"/>
              <a:t>Many others (</a:t>
            </a:r>
            <a:r>
              <a:rPr lang="en-US" dirty="0" err="1" smtClean="0"/>
              <a:t>ZigBee</a:t>
            </a:r>
            <a:r>
              <a:rPr lang="en-US" dirty="0" smtClean="0"/>
              <a:t>, Wired/Wireless HART, </a:t>
            </a:r>
            <a:r>
              <a:rPr lang="en-US" dirty="0" err="1" smtClean="0"/>
              <a:t>CANbus</a:t>
            </a:r>
            <a:r>
              <a:rPr lang="en-US" dirty="0" smtClean="0"/>
              <a:t>, Ethernet, and more)</a:t>
            </a:r>
          </a:p>
          <a:p>
            <a:r>
              <a:rPr lang="en-US" dirty="0" smtClean="0"/>
              <a:t>Challenging to predict future use based on current expectation</a:t>
            </a:r>
          </a:p>
          <a:p>
            <a:r>
              <a:rPr lang="en-US" dirty="0" smtClean="0"/>
              <a:t>Average service life of radio equipment in rail and transit applications is in excess of 10-15 years</a:t>
            </a:r>
          </a:p>
          <a:p>
            <a:r>
              <a:rPr lang="en-US" dirty="0" smtClean="0"/>
              <a:t>System design may remain in place for 20-25 years</a:t>
            </a:r>
          </a:p>
          <a:p>
            <a:r>
              <a:rPr lang="en-US" dirty="0" smtClean="0"/>
              <a:t>Standardization vital for long-term success</a:t>
            </a:r>
          </a:p>
          <a:p>
            <a:pPr lvl="1"/>
            <a:r>
              <a:rPr lang="en-US" dirty="0" smtClean="0"/>
              <a:t>Over-the-air protocol,  medium access control, network “hooks”</a:t>
            </a:r>
          </a:p>
          <a:p>
            <a:pPr lvl="1"/>
            <a:r>
              <a:rPr lang="en-US" dirty="0" smtClean="0"/>
              <a:t>Increase competition, ensure supply</a:t>
            </a:r>
          </a:p>
          <a:p>
            <a:pPr lvl="1"/>
            <a:r>
              <a:rPr lang="en-US" dirty="0" smtClean="0"/>
              <a:t>Improve interoperability and rapid improvement as issues are discovered or new needs identified</a:t>
            </a:r>
          </a:p>
        </p:txBody>
      </p:sp>
      <p:sp>
        <p:nvSpPr>
          <p:cNvPr id="13" name="Date Placeholder 12"/>
          <p:cNvSpPr>
            <a:spLocks noGrp="1"/>
          </p:cNvSpPr>
          <p:nvPr>
            <p:ph type="dt" sz="half" idx="10"/>
          </p:nvPr>
        </p:nvSpPr>
        <p:spPr/>
        <p:txBody>
          <a:bodyPr/>
          <a:lstStyle/>
          <a:p>
            <a:pPr>
              <a:defRPr/>
            </a:pPr>
            <a:r>
              <a:rPr lang="en-US" smtClean="0"/>
              <a:t>January 2012</a:t>
            </a:r>
            <a:endParaRPr lang="en-US" dirty="0"/>
          </a:p>
        </p:txBody>
      </p:sp>
      <p:sp>
        <p:nvSpPr>
          <p:cNvPr id="14" name="Footer Placeholder 13"/>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615646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914400" y="190500"/>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endParaRPr lang="en-US" sz="2400">
              <a:solidFill>
                <a:srgbClr val="000000"/>
              </a:solidFill>
              <a:latin typeface="Arial" pitchFamily="34" charset="0"/>
              <a:ea typeface="DejaVu Sans"/>
              <a:cs typeface="DejaVu Sans"/>
            </a:endParaRPr>
          </a:p>
        </p:txBody>
      </p:sp>
      <p:sp>
        <p:nvSpPr>
          <p:cNvPr id="17411"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Call for Interest </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(CFI)</a:t>
            </a:r>
          </a:p>
        </p:txBody>
      </p:sp>
      <p:sp>
        <p:nvSpPr>
          <p:cNvPr id="17412" name="Rectangle 3"/>
          <p:cNvSpPr>
            <a:spLocks noChangeArrowheads="1"/>
          </p:cNvSpPr>
          <p:nvPr/>
        </p:nvSpPr>
        <p:spPr bwMode="auto">
          <a:xfrm>
            <a:off x="990600" y="3352800"/>
            <a:ext cx="2133600" cy="16002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Study 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Investigates forming </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a project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Produce PAR and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5 Criteria</a:t>
            </a:r>
          </a:p>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solidFill>
                <a:srgbClr val="000000"/>
              </a:solidFill>
            </a:endParaRPr>
          </a:p>
        </p:txBody>
      </p:sp>
      <p:sp>
        <p:nvSpPr>
          <p:cNvPr id="17413"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4" name="Text Box 5"/>
          <p:cNvSpPr txBox="1">
            <a:spLocks noChangeArrowheads="1"/>
          </p:cNvSpPr>
          <p:nvPr/>
        </p:nvSpPr>
        <p:spPr bwMode="auto">
          <a:xfrm>
            <a:off x="2136775" y="3048000"/>
            <a:ext cx="1683772"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sz="1400" dirty="0">
                <a:solidFill>
                  <a:srgbClr val="000000"/>
                </a:solidFill>
                <a:latin typeface="Arial" pitchFamily="34" charset="0"/>
                <a:ea typeface="DejaVu Sans"/>
                <a:cs typeface="DejaVu Sans"/>
              </a:rPr>
              <a:t>Adequate interest?</a:t>
            </a:r>
          </a:p>
        </p:txBody>
      </p:sp>
      <p:sp>
        <p:nvSpPr>
          <p:cNvPr id="17415" name="Rectangle 6"/>
          <p:cNvSpPr>
            <a:spLocks noChangeArrowheads="1"/>
          </p:cNvSpPr>
          <p:nvPr/>
        </p:nvSpPr>
        <p:spPr bwMode="auto">
          <a:xfrm>
            <a:off x="990600" y="5257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Working </a:t>
            </a:r>
            <a:r>
              <a:rPr lang="en-US" sz="2400" dirty="0" smtClean="0">
                <a:solidFill>
                  <a:srgbClr val="000000"/>
                </a:solidFill>
              </a:rPr>
              <a:t>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000000"/>
                </a:solidFill>
              </a:rPr>
              <a:t>and EC </a:t>
            </a:r>
            <a:r>
              <a:rPr lang="en-US" sz="2400" dirty="0">
                <a:solidFill>
                  <a:srgbClr val="000000"/>
                </a:solidFill>
              </a:rPr>
              <a:t>review</a:t>
            </a:r>
          </a:p>
        </p:txBody>
      </p:sp>
      <p:sp>
        <p:nvSpPr>
          <p:cNvPr id="17416" name="Line 7"/>
          <p:cNvSpPr>
            <a:spLocks noChangeShapeType="1"/>
          </p:cNvSpPr>
          <p:nvPr/>
        </p:nvSpPr>
        <p:spPr bwMode="auto">
          <a:xfrm>
            <a:off x="2057400" y="49530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8"/>
          <p:cNvSpPr>
            <a:spLocks noChangeArrowheads="1"/>
          </p:cNvSpPr>
          <p:nvPr/>
        </p:nvSpPr>
        <p:spPr bwMode="auto">
          <a:xfrm>
            <a:off x="5219700" y="1752600"/>
            <a:ext cx="18288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rPr>
              <a:t>NesCom &amp;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rPr>
              <a:t>Standards Board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rPr>
              <a:t>review</a:t>
            </a:r>
          </a:p>
        </p:txBody>
      </p:sp>
      <p:cxnSp>
        <p:nvCxnSpPr>
          <p:cNvPr id="17418" name="AutoShape 9"/>
          <p:cNvCxnSpPr>
            <a:cxnSpLocks noChangeShapeType="1"/>
            <a:stCxn id="17415" idx="3"/>
            <a:endCxn id="17417" idx="1"/>
          </p:cNvCxnSpPr>
          <p:nvPr/>
        </p:nvCxnSpPr>
        <p:spPr bwMode="auto">
          <a:xfrm flipV="1">
            <a:off x="3200400" y="2286000"/>
            <a:ext cx="2019300" cy="3543300"/>
          </a:xfrm>
          <a:prstGeom prst="bentConnector3">
            <a:avLst>
              <a:gd name="adj1" fmla="val 50000"/>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7419" name="Text Box 10"/>
          <p:cNvSpPr txBox="1">
            <a:spLocks noChangeArrowheads="1"/>
          </p:cNvSpPr>
          <p:nvPr/>
        </p:nvSpPr>
        <p:spPr bwMode="auto">
          <a:xfrm>
            <a:off x="3189288" y="5827713"/>
            <a:ext cx="2189808" cy="5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sz="1400" dirty="0">
                <a:solidFill>
                  <a:srgbClr val="000000"/>
                </a:solidFill>
                <a:latin typeface="Arial" pitchFamily="34" charset="0"/>
                <a:ea typeface="DejaVu Sans"/>
                <a:cs typeface="DejaVu Sans"/>
              </a:rPr>
              <a:t>EC approves</a:t>
            </a:r>
          </a:p>
          <a:p>
            <a:pPr eaLnBrk="1" hangingPunct="1"/>
            <a:r>
              <a:rPr lang="en-US" sz="1400" dirty="0">
                <a:solidFill>
                  <a:srgbClr val="000000"/>
                </a:solidFill>
                <a:latin typeface="Arial" pitchFamily="34" charset="0"/>
                <a:ea typeface="DejaVu Sans"/>
                <a:cs typeface="DejaVu Sans"/>
              </a:rPr>
              <a:t>Forward PAR to NesCom</a:t>
            </a:r>
          </a:p>
        </p:txBody>
      </p:sp>
      <p:sp>
        <p:nvSpPr>
          <p:cNvPr id="17420" name="Rectangle 11"/>
          <p:cNvSpPr>
            <a:spLocks noChangeArrowheads="1"/>
          </p:cNvSpPr>
          <p:nvPr/>
        </p:nvSpPr>
        <p:spPr bwMode="auto">
          <a:xfrm>
            <a:off x="5029200" y="3657600"/>
            <a:ext cx="2209800" cy="13716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Start work in </a:t>
            </a:r>
            <a:br>
              <a:rPr lang="en-US" sz="2400" dirty="0">
                <a:solidFill>
                  <a:srgbClr val="000000"/>
                </a:solidFill>
              </a:rPr>
            </a:br>
            <a:r>
              <a:rPr lang="en-US" sz="2400" dirty="0">
                <a:solidFill>
                  <a:srgbClr val="000000"/>
                </a:solidFill>
              </a:rPr>
              <a:t>Working Group</a:t>
            </a:r>
          </a:p>
        </p:txBody>
      </p:sp>
      <p:cxnSp>
        <p:nvCxnSpPr>
          <p:cNvPr id="17421" name="AutoShape 12"/>
          <p:cNvCxnSpPr>
            <a:cxnSpLocks noChangeShapeType="1"/>
            <a:stCxn id="17417" idx="2"/>
            <a:endCxn id="17420" idx="0"/>
          </p:cNvCxnSpPr>
          <p:nvPr/>
        </p:nvCxnSpPr>
        <p:spPr bwMode="auto">
          <a:xfrm>
            <a:off x="6134100" y="2819400"/>
            <a:ext cx="1588" cy="838200"/>
          </a:xfrm>
          <a:prstGeom prst="straightConnector1">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7422" name="Text Box 13"/>
          <p:cNvSpPr txBox="1">
            <a:spLocks noChangeArrowheads="1"/>
          </p:cNvSpPr>
          <p:nvPr/>
        </p:nvSpPr>
        <p:spPr bwMode="auto">
          <a:xfrm>
            <a:off x="6248400" y="2979799"/>
            <a:ext cx="1525074" cy="525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sz="1400" dirty="0">
                <a:solidFill>
                  <a:srgbClr val="000000"/>
                </a:solidFill>
                <a:latin typeface="Arial" pitchFamily="34" charset="0"/>
                <a:ea typeface="DejaVu Sans"/>
                <a:cs typeface="DejaVu Sans"/>
              </a:rPr>
              <a:t>Standards Board</a:t>
            </a:r>
          </a:p>
          <a:p>
            <a:pPr eaLnBrk="1" hangingPunct="1"/>
            <a:r>
              <a:rPr lang="en-US" sz="1400" dirty="0">
                <a:solidFill>
                  <a:srgbClr val="000000"/>
                </a:solidFill>
                <a:latin typeface="Arial" pitchFamily="34" charset="0"/>
                <a:ea typeface="DejaVu Sans"/>
                <a:cs typeface="DejaVu Sans"/>
              </a:rPr>
              <a:t>approval</a:t>
            </a:r>
          </a:p>
        </p:txBody>
      </p:sp>
      <p:sp>
        <p:nvSpPr>
          <p:cNvPr id="17423" name="Line 15"/>
          <p:cNvSpPr>
            <a:spLocks noChangeShapeType="1"/>
          </p:cNvSpPr>
          <p:nvPr/>
        </p:nvSpPr>
        <p:spPr bwMode="auto">
          <a:xfrm>
            <a:off x="6096000" y="5029200"/>
            <a:ext cx="1588" cy="6096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4" name="Title 1"/>
          <p:cNvSpPr>
            <a:spLocks noGrp="1"/>
          </p:cNvSpPr>
          <p:nvPr>
            <p:ph type="title"/>
          </p:nvPr>
        </p:nvSpPr>
        <p:spPr/>
        <p:txBody>
          <a:bodyPr/>
          <a:lstStyle/>
          <a:p>
            <a:r>
              <a:rPr lang="en-US" smtClean="0">
                <a:solidFill>
                  <a:srgbClr val="000000"/>
                </a:solidFill>
              </a:rPr>
              <a:t>IEEE 802 standards development life cycle – part 1</a:t>
            </a:r>
            <a:endParaRPr lang="en-US" smtClean="0"/>
          </a:p>
        </p:txBody>
      </p:sp>
      <p:sp>
        <p:nvSpPr>
          <p:cNvPr id="5" name="Date Placeholder 4"/>
          <p:cNvSpPr>
            <a:spLocks noGrp="1"/>
          </p:cNvSpPr>
          <p:nvPr>
            <p:ph type="dt" sz="half" idx="10"/>
          </p:nvPr>
        </p:nvSpPr>
        <p:spPr/>
        <p:txBody>
          <a:bodyPr/>
          <a:lstStyle/>
          <a:p>
            <a:pPr>
              <a:defRPr/>
            </a:pPr>
            <a:r>
              <a:rPr lang="en-US" smtClean="0"/>
              <a:t>January 2012</a:t>
            </a:r>
            <a:endParaRPr lang="en-US"/>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838200" y="288925"/>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endParaRPr lang="en-US" sz="2400">
              <a:solidFill>
                <a:srgbClr val="000000"/>
              </a:solidFill>
              <a:latin typeface="Arial" pitchFamily="34" charset="0"/>
              <a:ea typeface="DejaVu Sans"/>
              <a:cs typeface="DejaVu Sans"/>
            </a:endParaRPr>
          </a:p>
        </p:txBody>
      </p:sp>
      <p:sp>
        <p:nvSpPr>
          <p:cNvPr id="19459"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rPr>
              <a:t>Review proposals</a:t>
            </a:r>
          </a:p>
        </p:txBody>
      </p:sp>
      <p:sp>
        <p:nvSpPr>
          <p:cNvPr id="19460" name="Rectangle 3"/>
          <p:cNvSpPr>
            <a:spLocks noChangeArrowheads="1"/>
          </p:cNvSpPr>
          <p:nvPr/>
        </p:nvSpPr>
        <p:spPr bwMode="auto">
          <a:xfrm>
            <a:off x="990600" y="33528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Create and </a:t>
            </a:r>
            <a:br>
              <a:rPr lang="en-US" sz="2400" dirty="0">
                <a:solidFill>
                  <a:srgbClr val="000000"/>
                </a:solidFill>
              </a:rPr>
            </a:br>
            <a:r>
              <a:rPr lang="en-US" sz="2400" dirty="0">
                <a:solidFill>
                  <a:srgbClr val="000000"/>
                </a:solidFill>
              </a:rPr>
              <a:t>refine draft</a:t>
            </a:r>
          </a:p>
        </p:txBody>
      </p:sp>
      <p:sp>
        <p:nvSpPr>
          <p:cNvPr id="19461"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2" name="Text Box 5"/>
          <p:cNvSpPr txBox="1">
            <a:spLocks noChangeArrowheads="1"/>
          </p:cNvSpPr>
          <p:nvPr/>
        </p:nvSpPr>
        <p:spPr bwMode="auto">
          <a:xfrm>
            <a:off x="2136775" y="4724400"/>
            <a:ext cx="1792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a:solidFill>
                  <a:srgbClr val="000000"/>
                </a:solidFill>
                <a:latin typeface="Arial" pitchFamily="34" charset="0"/>
                <a:ea typeface="DejaVu Sans"/>
                <a:cs typeface="DejaVu Sans"/>
              </a:rPr>
              <a:t>Draft complete?</a:t>
            </a:r>
          </a:p>
        </p:txBody>
      </p:sp>
      <p:sp>
        <p:nvSpPr>
          <p:cNvPr id="19463" name="Rectangle 6"/>
          <p:cNvSpPr>
            <a:spLocks noChangeArrowheads="1"/>
          </p:cNvSpPr>
          <p:nvPr/>
        </p:nvSpPr>
        <p:spPr bwMode="auto">
          <a:xfrm>
            <a:off x="990600" y="5257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solidFill>
                  <a:srgbClr val="000000"/>
                </a:solidFill>
              </a:rPr>
              <a:t>Working </a:t>
            </a:r>
            <a:r>
              <a:rPr lang="en-US" sz="2400" dirty="0" smtClean="0">
                <a:solidFill>
                  <a:srgbClr val="000000"/>
                </a:solidFill>
              </a:rPr>
              <a:t>Group</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smtClean="0">
                <a:solidFill>
                  <a:srgbClr val="000000"/>
                </a:solidFill>
              </a:rPr>
              <a:t>ballot</a:t>
            </a:r>
            <a:endParaRPr lang="en-US" sz="2400" dirty="0">
              <a:solidFill>
                <a:srgbClr val="000000"/>
              </a:solidFill>
            </a:endParaRPr>
          </a:p>
        </p:txBody>
      </p:sp>
      <p:sp>
        <p:nvSpPr>
          <p:cNvPr id="19464" name="Line 7"/>
          <p:cNvSpPr>
            <a:spLocks noChangeShapeType="1"/>
          </p:cNvSpPr>
          <p:nvPr/>
        </p:nvSpPr>
        <p:spPr bwMode="auto">
          <a:xfrm>
            <a:off x="2057400" y="4648200"/>
            <a:ext cx="1588" cy="6096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5" name="Rectangle 8"/>
          <p:cNvSpPr>
            <a:spLocks noChangeArrowheads="1"/>
          </p:cNvSpPr>
          <p:nvPr/>
        </p:nvSpPr>
        <p:spPr bwMode="auto">
          <a:xfrm>
            <a:off x="4800600" y="1752600"/>
            <a:ext cx="25146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a:solidFill>
                  <a:srgbClr val="000000"/>
                </a:solidFill>
              </a:rPr>
              <a:t>Review ballot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smtClean="0">
                <a:solidFill>
                  <a:srgbClr val="000000"/>
                </a:solidFill>
              </a:rPr>
              <a:t>Comments</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smtClean="0">
                <a:solidFill>
                  <a:srgbClr val="000000"/>
                </a:solidFill>
              </a:rPr>
              <a:t>modify </a:t>
            </a:r>
            <a:r>
              <a:rPr lang="en-US" sz="1600" dirty="0">
                <a:solidFill>
                  <a:srgbClr val="000000"/>
                </a:solidFill>
              </a:rPr>
              <a:t>draft</a:t>
            </a:r>
            <a:br>
              <a:rPr lang="en-US" sz="1600" dirty="0">
                <a:solidFill>
                  <a:srgbClr val="000000"/>
                </a:solidFill>
              </a:rPr>
            </a:br>
            <a:r>
              <a:rPr lang="en-US" sz="1600" dirty="0">
                <a:solidFill>
                  <a:srgbClr val="000000"/>
                </a:solidFill>
              </a:rPr>
              <a:t> as needed</a:t>
            </a:r>
          </a:p>
          <a:p>
            <a: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solidFill>
                <a:srgbClr val="000000"/>
              </a:solidFill>
            </a:endParaRPr>
          </a:p>
        </p:txBody>
      </p:sp>
      <p:cxnSp>
        <p:nvCxnSpPr>
          <p:cNvPr id="19466" name="AutoShape 9"/>
          <p:cNvCxnSpPr>
            <a:cxnSpLocks noChangeShapeType="1"/>
            <a:stCxn id="19463" idx="3"/>
            <a:endCxn id="19465" idx="1"/>
          </p:cNvCxnSpPr>
          <p:nvPr/>
        </p:nvCxnSpPr>
        <p:spPr bwMode="auto">
          <a:xfrm flipV="1">
            <a:off x="3200400" y="2286000"/>
            <a:ext cx="1600200" cy="3543300"/>
          </a:xfrm>
          <a:prstGeom prst="bentConnector3">
            <a:avLst>
              <a:gd name="adj1" fmla="val 61991"/>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9467" name="Rectangle 10"/>
          <p:cNvSpPr>
            <a:spLocks noChangeArrowheads="1"/>
          </p:cNvSpPr>
          <p:nvPr/>
        </p:nvSpPr>
        <p:spPr bwMode="auto">
          <a:xfrm>
            <a:off x="6019800" y="33528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Recirculate changes</a:t>
            </a:r>
            <a:br>
              <a:rPr lang="en-US" sz="1800" dirty="0">
                <a:solidFill>
                  <a:srgbClr val="000000"/>
                </a:solidFill>
              </a:rPr>
            </a:br>
            <a:r>
              <a:rPr lang="en-US" sz="1800" dirty="0">
                <a:solidFill>
                  <a:srgbClr val="000000"/>
                </a:solidFill>
              </a:rPr>
              <a:t>and disapprove</a:t>
            </a:r>
            <a:br>
              <a:rPr lang="en-US" sz="1800" dirty="0">
                <a:solidFill>
                  <a:srgbClr val="000000"/>
                </a:solidFill>
              </a:rPr>
            </a:br>
            <a:r>
              <a:rPr lang="en-US" sz="1800" dirty="0">
                <a:solidFill>
                  <a:srgbClr val="000000"/>
                </a:solidFill>
              </a:rPr>
              <a:t>comments</a:t>
            </a:r>
          </a:p>
        </p:txBody>
      </p:sp>
      <p:sp>
        <p:nvSpPr>
          <p:cNvPr id="19468" name="Line 11"/>
          <p:cNvSpPr>
            <a:spLocks noChangeShapeType="1"/>
          </p:cNvSpPr>
          <p:nvPr/>
        </p:nvSpPr>
        <p:spPr bwMode="auto">
          <a:xfrm>
            <a:off x="5715000" y="5105400"/>
            <a:ext cx="1588" cy="1588"/>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69" name="Text Box 12"/>
          <p:cNvSpPr txBox="1">
            <a:spLocks noChangeArrowheads="1"/>
          </p:cNvSpPr>
          <p:nvPr/>
        </p:nvSpPr>
        <p:spPr bwMode="auto">
          <a:xfrm>
            <a:off x="2214563" y="3048000"/>
            <a:ext cx="2027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a:solidFill>
                  <a:srgbClr val="000000"/>
                </a:solidFill>
                <a:latin typeface="Arial" pitchFamily="34" charset="0"/>
                <a:ea typeface="DejaVu Sans"/>
                <a:cs typeface="DejaVu Sans"/>
              </a:rPr>
              <a:t>Material selected?</a:t>
            </a:r>
          </a:p>
        </p:txBody>
      </p:sp>
      <p:cxnSp>
        <p:nvCxnSpPr>
          <p:cNvPr id="19470" name="AutoShape 13"/>
          <p:cNvCxnSpPr>
            <a:cxnSpLocks noChangeShapeType="1"/>
            <a:stCxn id="19467" idx="3"/>
            <a:endCxn id="19465" idx="3"/>
          </p:cNvCxnSpPr>
          <p:nvPr/>
        </p:nvCxnSpPr>
        <p:spPr bwMode="auto">
          <a:xfrm flipH="1" flipV="1">
            <a:off x="7315200" y="2286000"/>
            <a:ext cx="914400" cy="1638300"/>
          </a:xfrm>
          <a:prstGeom prst="bentConnector3">
            <a:avLst>
              <a:gd name="adj1" fmla="val -25000"/>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19471" name="AutoShape 14"/>
          <p:cNvCxnSpPr>
            <a:cxnSpLocks noChangeShapeType="1"/>
          </p:cNvCxnSpPr>
          <p:nvPr/>
        </p:nvCxnSpPr>
        <p:spPr bwMode="auto">
          <a:xfrm rot="16200000" flipH="1">
            <a:off x="5219700" y="3238500"/>
            <a:ext cx="1219200" cy="381000"/>
          </a:xfrm>
          <a:prstGeom prst="bentConnector3">
            <a:avLst>
              <a:gd name="adj1" fmla="val 94444"/>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19472" name="Text Box 15"/>
          <p:cNvSpPr txBox="1">
            <a:spLocks noChangeArrowheads="1"/>
          </p:cNvSpPr>
          <p:nvPr/>
        </p:nvSpPr>
        <p:spPr bwMode="auto">
          <a:xfrm>
            <a:off x="6781800" y="2819400"/>
            <a:ext cx="184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ctr" eaLnBrk="1" hangingPunct="1"/>
            <a:r>
              <a:rPr lang="en-US" sz="1400" dirty="0">
                <a:solidFill>
                  <a:srgbClr val="000000"/>
                </a:solidFill>
                <a:latin typeface="Arial" pitchFamily="34" charset="0"/>
                <a:ea typeface="DejaVu Sans"/>
                <a:cs typeface="DejaVu Sans"/>
              </a:rPr>
              <a:t>Changes or new disapproves?</a:t>
            </a:r>
          </a:p>
        </p:txBody>
      </p:sp>
      <p:sp>
        <p:nvSpPr>
          <p:cNvPr id="19473" name="Line 16"/>
          <p:cNvSpPr>
            <a:spLocks noChangeShapeType="1"/>
          </p:cNvSpPr>
          <p:nvPr/>
        </p:nvSpPr>
        <p:spPr bwMode="auto">
          <a:xfrm>
            <a:off x="5410200" y="2819400"/>
            <a:ext cx="1588" cy="21336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4" name="Text Box 17"/>
          <p:cNvSpPr txBox="1">
            <a:spLocks noChangeArrowheads="1"/>
          </p:cNvSpPr>
          <p:nvPr/>
        </p:nvSpPr>
        <p:spPr bwMode="auto">
          <a:xfrm>
            <a:off x="4267200" y="4987312"/>
            <a:ext cx="2648780" cy="9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ctr" eaLnBrk="1" hangingPunct="1"/>
            <a:r>
              <a:rPr lang="en-US" sz="1400" dirty="0">
                <a:solidFill>
                  <a:srgbClr val="000000"/>
                </a:solidFill>
                <a:latin typeface="Arial" pitchFamily="34" charset="0"/>
                <a:ea typeface="DejaVu Sans"/>
                <a:cs typeface="DejaVu Sans"/>
              </a:rPr>
              <a:t>No changes and no new</a:t>
            </a:r>
            <a:br>
              <a:rPr lang="en-US" sz="1400" dirty="0">
                <a:solidFill>
                  <a:srgbClr val="000000"/>
                </a:solidFill>
                <a:latin typeface="Arial" pitchFamily="34" charset="0"/>
                <a:ea typeface="DejaVu Sans"/>
                <a:cs typeface="DejaVu Sans"/>
              </a:rPr>
            </a:br>
            <a:r>
              <a:rPr lang="en-US" sz="1400" dirty="0">
                <a:solidFill>
                  <a:srgbClr val="000000"/>
                </a:solidFill>
                <a:latin typeface="Arial" pitchFamily="34" charset="0"/>
                <a:ea typeface="DejaVu Sans"/>
                <a:cs typeface="DejaVu Sans"/>
              </a:rPr>
              <a:t>disapproves, 75% approve and</a:t>
            </a:r>
            <a:br>
              <a:rPr lang="en-US" sz="1400" dirty="0">
                <a:solidFill>
                  <a:srgbClr val="000000"/>
                </a:solidFill>
                <a:latin typeface="Arial" pitchFamily="34" charset="0"/>
                <a:ea typeface="DejaVu Sans"/>
                <a:cs typeface="DejaVu Sans"/>
              </a:rPr>
            </a:br>
            <a:r>
              <a:rPr lang="en-US" sz="1400" dirty="0">
                <a:solidFill>
                  <a:srgbClr val="000000"/>
                </a:solidFill>
                <a:latin typeface="Arial" pitchFamily="34" charset="0"/>
                <a:ea typeface="DejaVu Sans"/>
                <a:cs typeface="DejaVu Sans"/>
              </a:rPr>
              <a:t>Working Group </a:t>
            </a:r>
            <a:r>
              <a:rPr lang="en-US" sz="1400" dirty="0" smtClean="0">
                <a:solidFill>
                  <a:srgbClr val="000000"/>
                </a:solidFill>
                <a:latin typeface="Arial" pitchFamily="34" charset="0"/>
                <a:ea typeface="DejaVu Sans"/>
                <a:cs typeface="DejaVu Sans"/>
              </a:rPr>
              <a:t>approves, </a:t>
            </a:r>
            <a:r>
              <a:rPr lang="en-US" sz="1400" dirty="0">
                <a:solidFill>
                  <a:srgbClr val="000000"/>
                </a:solidFill>
                <a:latin typeface="Arial" pitchFamily="34" charset="0"/>
                <a:ea typeface="DejaVu Sans"/>
                <a:cs typeface="DejaVu Sans"/>
              </a:rPr>
              <a:t/>
            </a:r>
            <a:br>
              <a:rPr lang="en-US" sz="1400" dirty="0">
                <a:solidFill>
                  <a:srgbClr val="000000"/>
                </a:solidFill>
                <a:latin typeface="Arial" pitchFamily="34" charset="0"/>
                <a:ea typeface="DejaVu Sans"/>
                <a:cs typeface="DejaVu Sans"/>
              </a:rPr>
            </a:br>
            <a:r>
              <a:rPr lang="en-US" sz="1400" dirty="0" smtClean="0">
                <a:solidFill>
                  <a:srgbClr val="000000"/>
                </a:solidFill>
                <a:latin typeface="Arial" pitchFamily="34" charset="0"/>
                <a:ea typeface="DejaVu Sans"/>
                <a:cs typeface="DejaVu Sans"/>
              </a:rPr>
              <a:t>forward </a:t>
            </a:r>
            <a:r>
              <a:rPr lang="en-US" sz="1400" dirty="0">
                <a:solidFill>
                  <a:srgbClr val="000000"/>
                </a:solidFill>
                <a:latin typeface="Arial" pitchFamily="34" charset="0"/>
                <a:ea typeface="DejaVu Sans"/>
                <a:cs typeface="DejaVu Sans"/>
              </a:rPr>
              <a:t>to sponsor </a:t>
            </a:r>
            <a:r>
              <a:rPr lang="en-US" sz="1400" dirty="0" smtClean="0">
                <a:solidFill>
                  <a:srgbClr val="000000"/>
                </a:solidFill>
                <a:latin typeface="Arial" pitchFamily="34" charset="0"/>
                <a:ea typeface="DejaVu Sans"/>
                <a:cs typeface="DejaVu Sans"/>
              </a:rPr>
              <a:t>ballot</a:t>
            </a:r>
            <a:endParaRPr lang="en-US" sz="1400" dirty="0">
              <a:solidFill>
                <a:srgbClr val="000000"/>
              </a:solidFill>
              <a:latin typeface="Arial" pitchFamily="34" charset="0"/>
              <a:ea typeface="DejaVu Sans"/>
              <a:cs typeface="DejaVu Sans"/>
            </a:endParaRPr>
          </a:p>
        </p:txBody>
      </p:sp>
      <p:sp>
        <p:nvSpPr>
          <p:cNvPr id="19475" name="Line 4"/>
          <p:cNvSpPr>
            <a:spLocks noChangeShapeType="1"/>
          </p:cNvSpPr>
          <p:nvPr/>
        </p:nvSpPr>
        <p:spPr bwMode="auto">
          <a:xfrm>
            <a:off x="1981200" y="1447800"/>
            <a:ext cx="0"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6" name="Title 1"/>
          <p:cNvSpPr>
            <a:spLocks noGrp="1"/>
          </p:cNvSpPr>
          <p:nvPr>
            <p:ph type="title"/>
          </p:nvPr>
        </p:nvSpPr>
        <p:spPr/>
        <p:txBody>
          <a:bodyPr/>
          <a:lstStyle/>
          <a:p>
            <a:r>
              <a:rPr lang="en-US" dirty="0" smtClean="0">
                <a:solidFill>
                  <a:srgbClr val="000000"/>
                </a:solidFill>
              </a:rPr>
              <a:t>IEEE 802 standards development life cycle – part 2</a:t>
            </a:r>
            <a:endParaRPr lang="en-US" dirty="0" smtClean="0"/>
          </a:p>
        </p:txBody>
      </p:sp>
      <p:sp>
        <p:nvSpPr>
          <p:cNvPr id="5" name="Date Placeholder 4"/>
          <p:cNvSpPr>
            <a:spLocks noGrp="1"/>
          </p:cNvSpPr>
          <p:nvPr>
            <p:ph type="dt" sz="half" idx="10"/>
          </p:nvPr>
        </p:nvSpPr>
        <p:spPr/>
        <p:txBody>
          <a:bodyPr/>
          <a:lstStyle/>
          <a:p>
            <a:pPr>
              <a:defRPr/>
            </a:pPr>
            <a:r>
              <a:rPr lang="en-US" smtClean="0"/>
              <a:t>January 2012</a:t>
            </a:r>
            <a:endParaRPr lang="en-US"/>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914400" y="365125"/>
            <a:ext cx="73914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endParaRPr lang="en-US" sz="2400">
              <a:solidFill>
                <a:srgbClr val="000000"/>
              </a:solidFill>
              <a:latin typeface="Arial" pitchFamily="34" charset="0"/>
              <a:ea typeface="DejaVu Sans"/>
              <a:cs typeface="DejaVu Sans"/>
            </a:endParaRPr>
          </a:p>
        </p:txBody>
      </p:sp>
      <p:sp>
        <p:nvSpPr>
          <p:cNvPr id="20483" name="Rectangle 2"/>
          <p:cNvSpPr>
            <a:spLocks noChangeArrowheads="1"/>
          </p:cNvSpPr>
          <p:nvPr/>
        </p:nvSpPr>
        <p:spPr bwMode="auto">
          <a:xfrm>
            <a:off x="990600" y="1752600"/>
            <a:ext cx="2133600" cy="12954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Request EC </a:t>
            </a:r>
            <a:br>
              <a:rPr lang="en-US" sz="1800" dirty="0">
                <a:solidFill>
                  <a:srgbClr val="000000"/>
                </a:solidFill>
              </a:rPr>
            </a:br>
            <a:r>
              <a:rPr lang="en-US" sz="1800" dirty="0">
                <a:solidFill>
                  <a:srgbClr val="000000"/>
                </a:solidFill>
              </a:rPr>
              <a:t>approve forward</a:t>
            </a:r>
            <a:br>
              <a:rPr lang="en-US" sz="1800" dirty="0">
                <a:solidFill>
                  <a:srgbClr val="000000"/>
                </a:solidFill>
              </a:rPr>
            </a:br>
            <a:r>
              <a:rPr lang="en-US" sz="1800" dirty="0">
                <a:solidFill>
                  <a:srgbClr val="000000"/>
                </a:solidFill>
              </a:rPr>
              <a:t>to sponsor ballot</a:t>
            </a:r>
          </a:p>
        </p:txBody>
      </p:sp>
      <p:sp>
        <p:nvSpPr>
          <p:cNvPr id="20484" name="Rectangle 3"/>
          <p:cNvSpPr>
            <a:spLocks noChangeArrowheads="1"/>
          </p:cNvSpPr>
          <p:nvPr/>
        </p:nvSpPr>
        <p:spPr bwMode="auto">
          <a:xfrm>
            <a:off x="990600" y="3352800"/>
            <a:ext cx="21336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Sponsor ballot </a:t>
            </a:r>
          </a:p>
        </p:txBody>
      </p:sp>
      <p:sp>
        <p:nvSpPr>
          <p:cNvPr id="20485" name="Line 4"/>
          <p:cNvSpPr>
            <a:spLocks noChangeShapeType="1"/>
          </p:cNvSpPr>
          <p:nvPr/>
        </p:nvSpPr>
        <p:spPr bwMode="auto">
          <a:xfrm>
            <a:off x="2057400" y="30480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6" name="Rectangle 5"/>
          <p:cNvSpPr>
            <a:spLocks noChangeArrowheads="1"/>
          </p:cNvSpPr>
          <p:nvPr/>
        </p:nvSpPr>
        <p:spPr bwMode="auto">
          <a:xfrm>
            <a:off x="914400" y="4800600"/>
            <a:ext cx="2209800" cy="1143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Review ballot</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comments, modify </a:t>
            </a:r>
            <a:br>
              <a:rPr lang="en-US" sz="1800" dirty="0">
                <a:solidFill>
                  <a:srgbClr val="000000"/>
                </a:solidFill>
              </a:rPr>
            </a:br>
            <a:r>
              <a:rPr lang="en-US" sz="1800" dirty="0">
                <a:solidFill>
                  <a:srgbClr val="000000"/>
                </a:solidFill>
              </a:rPr>
              <a:t>draft as needed</a:t>
            </a:r>
          </a:p>
        </p:txBody>
      </p:sp>
      <p:sp>
        <p:nvSpPr>
          <p:cNvPr id="20487" name="Line 6"/>
          <p:cNvSpPr>
            <a:spLocks noChangeShapeType="1"/>
          </p:cNvSpPr>
          <p:nvPr/>
        </p:nvSpPr>
        <p:spPr bwMode="auto">
          <a:xfrm>
            <a:off x="2057400" y="44958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88" name="Rectangle 7"/>
          <p:cNvSpPr>
            <a:spLocks noChangeArrowheads="1"/>
          </p:cNvSpPr>
          <p:nvPr/>
        </p:nvSpPr>
        <p:spPr bwMode="auto">
          <a:xfrm>
            <a:off x="5257800" y="1752600"/>
            <a:ext cx="2514600" cy="10668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Request EC approve</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 forward to </a:t>
            </a:r>
            <a:r>
              <a:rPr lang="en-US" sz="1800" dirty="0" err="1">
                <a:solidFill>
                  <a:srgbClr val="000000"/>
                </a:solidFill>
              </a:rPr>
              <a:t>RevCom</a:t>
            </a:r>
            <a:endParaRPr lang="en-US" sz="1800" dirty="0">
              <a:solidFill>
                <a:srgbClr val="000000"/>
              </a:solidFill>
            </a:endParaRPr>
          </a:p>
        </p:txBody>
      </p:sp>
      <p:cxnSp>
        <p:nvCxnSpPr>
          <p:cNvPr id="20489" name="AutoShape 8"/>
          <p:cNvCxnSpPr>
            <a:cxnSpLocks noChangeShapeType="1"/>
            <a:stCxn id="20486" idx="3"/>
            <a:endCxn id="20484" idx="3"/>
          </p:cNvCxnSpPr>
          <p:nvPr/>
        </p:nvCxnSpPr>
        <p:spPr bwMode="auto">
          <a:xfrm flipV="1">
            <a:off x="3124200" y="3924300"/>
            <a:ext cx="1588" cy="1447800"/>
          </a:xfrm>
          <a:prstGeom prst="bentConnector3">
            <a:avLst>
              <a:gd name="adj1" fmla="val 12441060"/>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0490" name="Rectangle 9"/>
          <p:cNvSpPr>
            <a:spLocks noChangeArrowheads="1"/>
          </p:cNvSpPr>
          <p:nvPr/>
        </p:nvSpPr>
        <p:spPr bwMode="auto">
          <a:xfrm>
            <a:off x="5410200" y="31242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err="1">
                <a:solidFill>
                  <a:srgbClr val="000000"/>
                </a:solidFill>
              </a:rPr>
              <a:t>RevCom</a:t>
            </a:r>
            <a:r>
              <a:rPr lang="en-US" sz="1800" dirty="0">
                <a:solidFill>
                  <a:srgbClr val="000000"/>
                </a:solidFill>
              </a:rPr>
              <a:t> approval</a:t>
            </a:r>
          </a:p>
        </p:txBody>
      </p:sp>
      <p:sp>
        <p:nvSpPr>
          <p:cNvPr id="20491" name="Line 10"/>
          <p:cNvSpPr>
            <a:spLocks noChangeShapeType="1"/>
          </p:cNvSpPr>
          <p:nvPr/>
        </p:nvSpPr>
        <p:spPr bwMode="auto">
          <a:xfrm>
            <a:off x="5715000" y="5105400"/>
            <a:ext cx="1588" cy="1588"/>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2" name="Text Box 11"/>
          <p:cNvSpPr txBox="1">
            <a:spLocks noChangeArrowheads="1"/>
          </p:cNvSpPr>
          <p:nvPr/>
        </p:nvSpPr>
        <p:spPr bwMode="auto">
          <a:xfrm>
            <a:off x="5587860" y="6172200"/>
            <a:ext cx="1935443"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algn="ctr" eaLnBrk="1" hangingPunct="1"/>
            <a:r>
              <a:rPr lang="en-US" sz="1600" dirty="0">
                <a:solidFill>
                  <a:srgbClr val="000000"/>
                </a:solidFill>
                <a:latin typeface="Arial" pitchFamily="34" charset="0"/>
                <a:ea typeface="DejaVu Sans"/>
                <a:cs typeface="DejaVu Sans"/>
              </a:rPr>
              <a:t>Published standard</a:t>
            </a:r>
          </a:p>
        </p:txBody>
      </p:sp>
      <p:cxnSp>
        <p:nvCxnSpPr>
          <p:cNvPr id="20493" name="AutoShape 12"/>
          <p:cNvCxnSpPr>
            <a:cxnSpLocks noChangeShapeType="1"/>
            <a:endCxn id="20483" idx="0"/>
          </p:cNvCxnSpPr>
          <p:nvPr/>
        </p:nvCxnSpPr>
        <p:spPr bwMode="auto">
          <a:xfrm>
            <a:off x="457200" y="1524000"/>
            <a:ext cx="1600200" cy="228600"/>
          </a:xfrm>
          <a:prstGeom prst="bentConnector2">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0494" name="Text Box 13"/>
          <p:cNvSpPr txBox="1">
            <a:spLocks noChangeArrowheads="1"/>
          </p:cNvSpPr>
          <p:nvPr/>
        </p:nvSpPr>
        <p:spPr bwMode="auto">
          <a:xfrm>
            <a:off x="3276600" y="4114800"/>
            <a:ext cx="1524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sz="1400">
                <a:solidFill>
                  <a:srgbClr val="000000"/>
                </a:solidFill>
                <a:latin typeface="Arial" pitchFamily="34" charset="0"/>
                <a:ea typeface="DejaVu Sans"/>
                <a:cs typeface="DejaVu Sans"/>
              </a:rPr>
              <a:t>Changes or new disapproves?</a:t>
            </a:r>
          </a:p>
        </p:txBody>
      </p:sp>
      <p:sp>
        <p:nvSpPr>
          <p:cNvPr id="20495" name="Text Box 14"/>
          <p:cNvSpPr txBox="1">
            <a:spLocks noChangeArrowheads="1"/>
          </p:cNvSpPr>
          <p:nvPr/>
        </p:nvSpPr>
        <p:spPr bwMode="auto">
          <a:xfrm>
            <a:off x="3581400" y="5029200"/>
            <a:ext cx="1600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sz="1600">
                <a:solidFill>
                  <a:srgbClr val="000000"/>
                </a:solidFill>
                <a:latin typeface="Arial" pitchFamily="34" charset="0"/>
                <a:ea typeface="DejaVu Sans"/>
                <a:cs typeface="DejaVu Sans"/>
              </a:rPr>
              <a:t>No changes and no new</a:t>
            </a:r>
            <a:br>
              <a:rPr lang="en-US" sz="1600">
                <a:solidFill>
                  <a:srgbClr val="000000"/>
                </a:solidFill>
                <a:latin typeface="Arial" pitchFamily="34" charset="0"/>
                <a:ea typeface="DejaVu Sans"/>
                <a:cs typeface="DejaVu Sans"/>
              </a:rPr>
            </a:br>
            <a:r>
              <a:rPr lang="en-US" sz="1600">
                <a:solidFill>
                  <a:srgbClr val="000000"/>
                </a:solidFill>
                <a:latin typeface="Arial" pitchFamily="34" charset="0"/>
                <a:ea typeface="DejaVu Sans"/>
                <a:cs typeface="DejaVu Sans"/>
              </a:rPr>
              <a:t>disapproves, 75% approve</a:t>
            </a:r>
          </a:p>
        </p:txBody>
      </p:sp>
      <p:sp>
        <p:nvSpPr>
          <p:cNvPr id="20496" name="Rectangle 15"/>
          <p:cNvSpPr>
            <a:spLocks noChangeArrowheads="1"/>
          </p:cNvSpPr>
          <p:nvPr/>
        </p:nvSpPr>
        <p:spPr bwMode="auto">
          <a:xfrm>
            <a:off x="5410200" y="41910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Standards Board</a:t>
            </a:r>
          </a:p>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 approval</a:t>
            </a:r>
          </a:p>
        </p:txBody>
      </p:sp>
      <p:sp>
        <p:nvSpPr>
          <p:cNvPr id="20497" name="Line 16"/>
          <p:cNvSpPr>
            <a:spLocks noChangeShapeType="1"/>
          </p:cNvSpPr>
          <p:nvPr/>
        </p:nvSpPr>
        <p:spPr bwMode="auto">
          <a:xfrm>
            <a:off x="6477000" y="28194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8" name="Line 17"/>
          <p:cNvSpPr>
            <a:spLocks noChangeShapeType="1"/>
          </p:cNvSpPr>
          <p:nvPr/>
        </p:nvSpPr>
        <p:spPr bwMode="auto">
          <a:xfrm>
            <a:off x="6477000" y="38862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9" name="Rectangle 19"/>
          <p:cNvSpPr>
            <a:spLocks noChangeArrowheads="1"/>
          </p:cNvSpPr>
          <p:nvPr/>
        </p:nvSpPr>
        <p:spPr bwMode="auto">
          <a:xfrm>
            <a:off x="5410200" y="5257800"/>
            <a:ext cx="2209800" cy="762000"/>
          </a:xfrm>
          <a:prstGeom prst="rect">
            <a:avLst/>
          </a:prstGeom>
          <a:solidFill>
            <a:srgbClr val="BBE0E3"/>
          </a:solidFill>
          <a:ln w="9360">
            <a:solidFill>
              <a:srgbClr val="000000"/>
            </a:solidFill>
            <a:miter lim="800000"/>
            <a:headEnd/>
            <a:tailEnd/>
          </a:ln>
        </p:spPr>
        <p:txBody>
          <a:bodyPr wrap="none" lIns="90000" tIns="46800" rIns="90000" bIns="46800" anchor="ctr"/>
          <a:lstStyle/>
          <a:p>
            <a:pPr algn="ct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dirty="0">
                <a:solidFill>
                  <a:srgbClr val="000000"/>
                </a:solidFill>
              </a:rPr>
              <a:t>Prepare for </a:t>
            </a:r>
            <a:br>
              <a:rPr lang="en-US" sz="1800" dirty="0">
                <a:solidFill>
                  <a:srgbClr val="000000"/>
                </a:solidFill>
              </a:rPr>
            </a:br>
            <a:r>
              <a:rPr lang="en-US" sz="1800" dirty="0">
                <a:solidFill>
                  <a:srgbClr val="000000"/>
                </a:solidFill>
              </a:rPr>
              <a:t>publication</a:t>
            </a:r>
          </a:p>
        </p:txBody>
      </p:sp>
      <p:sp>
        <p:nvSpPr>
          <p:cNvPr id="20500" name="Line 20"/>
          <p:cNvSpPr>
            <a:spLocks noChangeShapeType="1"/>
          </p:cNvSpPr>
          <p:nvPr/>
        </p:nvSpPr>
        <p:spPr bwMode="auto">
          <a:xfrm>
            <a:off x="6477000" y="4953000"/>
            <a:ext cx="1588" cy="3048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1" name="Line 21"/>
          <p:cNvSpPr>
            <a:spLocks noChangeShapeType="1"/>
          </p:cNvSpPr>
          <p:nvPr/>
        </p:nvSpPr>
        <p:spPr bwMode="auto">
          <a:xfrm>
            <a:off x="6477000" y="6019800"/>
            <a:ext cx="1588" cy="152400"/>
          </a:xfrm>
          <a:prstGeom prst="line">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2" name="Text Box 22"/>
          <p:cNvSpPr txBox="1">
            <a:spLocks noChangeArrowheads="1"/>
          </p:cNvSpPr>
          <p:nvPr/>
        </p:nvSpPr>
        <p:spPr bwMode="auto">
          <a:xfrm>
            <a:off x="2365375" y="3048000"/>
            <a:ext cx="156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Times New Roman" pitchFamily="18" charset="0"/>
              </a:defRPr>
            </a:lvl9pPr>
          </a:lstStyle>
          <a:p>
            <a:pPr eaLnBrk="1" hangingPunct="1"/>
            <a:r>
              <a:rPr lang="en-US">
                <a:solidFill>
                  <a:srgbClr val="000000"/>
                </a:solidFill>
                <a:latin typeface="Arial" pitchFamily="34" charset="0"/>
                <a:ea typeface="DejaVu Sans"/>
                <a:cs typeface="DejaVu Sans"/>
              </a:rPr>
              <a:t>EC approval?</a:t>
            </a:r>
          </a:p>
        </p:txBody>
      </p:sp>
      <p:cxnSp>
        <p:nvCxnSpPr>
          <p:cNvPr id="20503" name="AutoShape 8"/>
          <p:cNvCxnSpPr>
            <a:cxnSpLocks noChangeShapeType="1"/>
            <a:stCxn id="20486" idx="2"/>
            <a:endCxn id="20488" idx="0"/>
          </p:cNvCxnSpPr>
          <p:nvPr/>
        </p:nvCxnSpPr>
        <p:spPr bwMode="auto">
          <a:xfrm rot="5400000" flipH="1" flipV="1">
            <a:off x="2171700" y="1600200"/>
            <a:ext cx="4191000" cy="4495800"/>
          </a:xfrm>
          <a:prstGeom prst="bentConnector5">
            <a:avLst>
              <a:gd name="adj1" fmla="val -5454"/>
              <a:gd name="adj2" fmla="val 65630"/>
              <a:gd name="adj3" fmla="val 105454"/>
            </a:avLst>
          </a:prstGeom>
          <a:noFill/>
          <a:ln w="38160">
            <a:solidFill>
              <a:srgbClr val="000000"/>
            </a:solidFill>
            <a:miter lim="800000"/>
            <a:headEnd/>
            <a:tailEnd type="triangle" w="med" len="med"/>
          </a:ln>
          <a:extLst>
            <a:ext uri="{909E8E84-426E-40DD-AFC4-6F175D3DCCD1}">
              <a14:hiddenFill xmlns:a14="http://schemas.microsoft.com/office/drawing/2010/main">
                <a:noFill/>
              </a14:hiddenFill>
            </a:ext>
          </a:extLst>
        </p:spPr>
      </p:cxnSp>
      <p:sp>
        <p:nvSpPr>
          <p:cNvPr id="20504" name="Title 1"/>
          <p:cNvSpPr>
            <a:spLocks noGrp="1"/>
          </p:cNvSpPr>
          <p:nvPr>
            <p:ph type="title"/>
          </p:nvPr>
        </p:nvSpPr>
        <p:spPr>
          <a:xfrm>
            <a:off x="685800" y="685800"/>
            <a:ext cx="7772400" cy="762000"/>
          </a:xfrm>
        </p:spPr>
        <p:txBody>
          <a:bodyPr/>
          <a:lstStyle/>
          <a:p>
            <a:r>
              <a:rPr lang="en-US" sz="2800" smtClean="0">
                <a:solidFill>
                  <a:srgbClr val="000000"/>
                </a:solidFill>
              </a:rPr>
              <a:t>IEEE 802 standards development life cycle – part 3</a:t>
            </a:r>
            <a:endParaRPr lang="en-US" sz="2800" smtClean="0"/>
          </a:p>
        </p:txBody>
      </p:sp>
      <p:sp>
        <p:nvSpPr>
          <p:cNvPr id="5" name="Date Placeholder 4"/>
          <p:cNvSpPr>
            <a:spLocks noGrp="1"/>
          </p:cNvSpPr>
          <p:nvPr>
            <p:ph type="dt" sz="half" idx="10"/>
          </p:nvPr>
        </p:nvSpPr>
        <p:spPr/>
        <p:txBody>
          <a:bodyPr/>
          <a:lstStyle/>
          <a:p>
            <a:pPr>
              <a:defRPr/>
            </a:pPr>
            <a:r>
              <a:rPr lang="en-US" smtClean="0"/>
              <a:t>January 2012</a:t>
            </a:r>
            <a:endParaRPr lang="en-US"/>
          </a:p>
        </p:txBody>
      </p:sp>
      <p:sp>
        <p:nvSpPr>
          <p:cNvPr id="6" name="Footer Placeholder 5"/>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1295400" y="274638"/>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a:p>
        </p:txBody>
      </p:sp>
      <p:sp>
        <p:nvSpPr>
          <p:cNvPr id="21507" name="CustomShape 2"/>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a:p>
        </p:txBody>
      </p:sp>
      <p:sp>
        <p:nvSpPr>
          <p:cNvPr id="21508" name="Title 1"/>
          <p:cNvSpPr>
            <a:spLocks noGrp="1"/>
          </p:cNvSpPr>
          <p:nvPr>
            <p:ph type="title"/>
          </p:nvPr>
        </p:nvSpPr>
        <p:spPr/>
        <p:txBody>
          <a:bodyPr/>
          <a:lstStyle/>
          <a:p>
            <a:r>
              <a:rPr lang="en-US" smtClean="0">
                <a:solidFill>
                  <a:srgbClr val="000000"/>
                </a:solidFill>
              </a:rPr>
              <a:t>Standards life cycle – part 4</a:t>
            </a:r>
            <a:endParaRPr lang="en-US" smtClean="0"/>
          </a:p>
        </p:txBody>
      </p:sp>
      <p:sp>
        <p:nvSpPr>
          <p:cNvPr id="3" name="Content Placeholder 2"/>
          <p:cNvSpPr>
            <a:spLocks noGrp="1"/>
          </p:cNvSpPr>
          <p:nvPr>
            <p:ph idx="1"/>
          </p:nvPr>
        </p:nvSpPr>
        <p:spPr/>
        <p:txBody>
          <a:bodyPr>
            <a:normAutofit/>
          </a:bodyPr>
          <a:lstStyle/>
          <a:p>
            <a:pPr>
              <a:buFont typeface="Arial" charset="0"/>
              <a:buChar char="•"/>
              <a:defRPr/>
            </a:pPr>
            <a:r>
              <a:rPr lang="en-US" dirty="0" smtClean="0">
                <a:solidFill>
                  <a:srgbClr val="000000"/>
                </a:solidFill>
              </a:rPr>
              <a:t>Maintain </a:t>
            </a:r>
            <a:r>
              <a:rPr lang="en-US" dirty="0">
                <a:solidFill>
                  <a:srgbClr val="000000"/>
                </a:solidFill>
              </a:rPr>
              <a:t>the standard</a:t>
            </a:r>
            <a:endParaRPr lang="en-US" dirty="0"/>
          </a:p>
          <a:p>
            <a:pPr lvl="1">
              <a:buFont typeface="Arial" charset="0"/>
              <a:buChar char="–"/>
              <a:defRPr/>
            </a:pPr>
            <a:r>
              <a:rPr lang="en-US" dirty="0" smtClean="0">
                <a:solidFill>
                  <a:srgbClr val="000000"/>
                </a:solidFill>
              </a:rPr>
              <a:t>Keep </a:t>
            </a:r>
            <a:r>
              <a:rPr lang="en-US" dirty="0">
                <a:solidFill>
                  <a:srgbClr val="000000"/>
                </a:solidFill>
              </a:rPr>
              <a:t>the standard current by producing amendments and corrigenda (corrections)</a:t>
            </a:r>
            <a:endParaRPr lang="en-US" dirty="0"/>
          </a:p>
          <a:p>
            <a:pPr lvl="1">
              <a:buFont typeface="Arial" charset="0"/>
              <a:buChar char="–"/>
              <a:defRPr/>
            </a:pPr>
            <a:r>
              <a:rPr lang="en-US" dirty="0">
                <a:solidFill>
                  <a:srgbClr val="000000"/>
                </a:solidFill>
              </a:rPr>
              <a:t>Renew the life of the standard with reaffirmation or revision</a:t>
            </a:r>
            <a:endParaRPr lang="en-US" dirty="0"/>
          </a:p>
          <a:p>
            <a:pPr lvl="1">
              <a:buFont typeface="Arial" charset="0"/>
              <a:buChar char="–"/>
              <a:defRPr/>
            </a:pPr>
            <a:r>
              <a:rPr lang="en-US" dirty="0" smtClean="0">
                <a:solidFill>
                  <a:srgbClr val="000000"/>
                </a:solidFill>
              </a:rPr>
              <a:t>If standard becomes out of date or disused, withdraw it</a:t>
            </a:r>
            <a:endParaRPr lang="en-US" dirty="0"/>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Footer Placeholder 6"/>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are Standards?</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Fundamental building blocks for product development by establishing consistent protocols that can be universally understood and adopted</a:t>
            </a:r>
          </a:p>
          <a:p>
            <a:r>
              <a:rPr lang="en-US" dirty="0"/>
              <a:t>Published documents that establish specifications and procedures designed to ensure the </a:t>
            </a:r>
            <a:r>
              <a:rPr lang="en-US" dirty="0" smtClean="0"/>
              <a:t>interoperability and reliability </a:t>
            </a:r>
            <a:r>
              <a:rPr lang="en-US" dirty="0"/>
              <a:t>of the materials, products, methods, and/or </a:t>
            </a:r>
            <a:r>
              <a:rPr lang="en-US" dirty="0" smtClean="0"/>
              <a:t>services</a:t>
            </a:r>
            <a:endParaRPr lang="en-US" dirty="0"/>
          </a:p>
          <a:p>
            <a:endParaRPr lang="en-US" dirty="0" smtClean="0"/>
          </a:p>
          <a:p>
            <a:r>
              <a:rPr lang="en-US" dirty="0" smtClean="0"/>
              <a:t>Standards are good for the customer</a:t>
            </a:r>
          </a:p>
          <a:p>
            <a:pPr lvl="1"/>
            <a:r>
              <a:rPr lang="en-US" dirty="0" smtClean="0"/>
              <a:t>Help fuel compatibility and interoperability</a:t>
            </a:r>
          </a:p>
          <a:p>
            <a:pPr lvl="1"/>
            <a:r>
              <a:rPr lang="en-US" dirty="0" smtClean="0"/>
              <a:t>Simplify system deployment and maintenance</a:t>
            </a:r>
          </a:p>
          <a:p>
            <a:pPr lvl="1"/>
            <a:r>
              <a:rPr lang="en-US" dirty="0" smtClean="0"/>
              <a:t>Make it easier to understand and compare competing products</a:t>
            </a:r>
          </a:p>
          <a:p>
            <a:endParaRPr lang="en-US" dirty="0"/>
          </a:p>
          <a:p>
            <a:r>
              <a:rPr lang="en-US" dirty="0" smtClean="0"/>
              <a:t>Standards are good for the vendor</a:t>
            </a:r>
          </a:p>
          <a:p>
            <a:pPr lvl="1"/>
            <a:r>
              <a:rPr lang="en-US" dirty="0" smtClean="0"/>
              <a:t>Don’t have to waste resources creating multiple custom solutions</a:t>
            </a:r>
          </a:p>
          <a:p>
            <a:pPr lvl="1"/>
            <a:r>
              <a:rPr lang="en-US" dirty="0" smtClean="0"/>
              <a:t>Allows focus of resources on value-added functions and features that differentiate</a:t>
            </a:r>
          </a:p>
          <a:p>
            <a:pPr lvl="1"/>
            <a:r>
              <a:rPr lang="en-US" dirty="0" smtClean="0"/>
              <a:t>Can reduce cost of fabrication, test, certification, marketing and support</a:t>
            </a:r>
          </a:p>
          <a:p>
            <a:endParaRPr lang="en-US" dirty="0" smtClean="0"/>
          </a:p>
          <a:p>
            <a:r>
              <a:rPr lang="en-US" dirty="0" smtClean="0">
                <a:solidFill>
                  <a:srgbClr val="C00000"/>
                </a:solidFill>
              </a:rPr>
              <a:t>Standards help ensure that the requirements of interconnectivity and interoperability can be met</a:t>
            </a:r>
          </a:p>
          <a:p>
            <a:r>
              <a:rPr lang="en-US" dirty="0">
                <a:solidFill>
                  <a:srgbClr val="C00000"/>
                </a:solidFill>
              </a:rPr>
              <a:t>S</a:t>
            </a:r>
            <a:r>
              <a:rPr lang="en-US" dirty="0" smtClean="0">
                <a:solidFill>
                  <a:srgbClr val="C00000"/>
                </a:solidFill>
              </a:rPr>
              <a:t>tandards allow interested parties to vet independently quality and performance, and to propose to to improve</a:t>
            </a:r>
          </a:p>
          <a:p>
            <a:r>
              <a:rPr lang="en-US" dirty="0" smtClean="0">
                <a:solidFill>
                  <a:srgbClr val="C00000"/>
                </a:solidFill>
              </a:rPr>
              <a:t>The best standards are the ones created in the light, by a variety of experts, with full transparency</a:t>
            </a:r>
            <a:endParaRPr lang="en-US" dirty="0">
              <a:solidFill>
                <a:srgbClr val="C00000"/>
              </a:solidFill>
            </a:endParaRPr>
          </a:p>
        </p:txBody>
      </p:sp>
      <p:sp>
        <p:nvSpPr>
          <p:cNvPr id="4" name="Date Placeholder 3"/>
          <p:cNvSpPr>
            <a:spLocks noGrp="1"/>
          </p:cNvSpPr>
          <p:nvPr>
            <p:ph type="dt" sz="half" idx="10"/>
          </p:nvPr>
        </p:nvSpPr>
        <p:spPr/>
        <p:txBody>
          <a:bodyPr/>
          <a:lstStyle/>
          <a:p>
            <a:r>
              <a:rPr lang="en-US" smtClean="0"/>
              <a:t>January 2012</a:t>
            </a:r>
            <a:endParaRPr lang="en-US" dirty="0"/>
          </a:p>
        </p:txBody>
      </p:sp>
      <p:sp>
        <p:nvSpPr>
          <p:cNvPr id="5" name="Footer Placeholder 4"/>
          <p:cNvSpPr>
            <a:spLocks noGrp="1"/>
          </p:cNvSpPr>
          <p:nvPr>
            <p:ph type="ftr" sz="quarter" idx="11"/>
          </p:nvPr>
        </p:nvSpPr>
        <p:spPr/>
        <p:txBody>
          <a:bodyPr/>
          <a:lstStyle/>
          <a:p>
            <a:r>
              <a:rPr lang="en-US" smtClean="0"/>
              <a:t>Jon Adams, Lilee Systems</a:t>
            </a:r>
            <a:endParaRPr lang="en-US"/>
          </a:p>
        </p:txBody>
      </p:sp>
    </p:spTree>
    <p:extLst>
      <p:ext uri="{BB962C8B-B14F-4D97-AF65-F5344CB8AC3E}">
        <p14:creationId xmlns:p14="http://schemas.microsoft.com/office/powerpoint/2010/main" val="222947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IEEE?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Institute of Electrical and Electronic Engineers</a:t>
            </a:r>
          </a:p>
          <a:p>
            <a:pPr lvl="1"/>
            <a:r>
              <a:rPr lang="en-US" dirty="0" smtClean="0"/>
              <a:t>World’s largest professional association</a:t>
            </a:r>
          </a:p>
          <a:p>
            <a:pPr lvl="2"/>
            <a:r>
              <a:rPr lang="en-US" dirty="0" smtClean="0"/>
              <a:t>Over 400,000 members in 160 countries</a:t>
            </a:r>
          </a:p>
          <a:p>
            <a:pPr lvl="2"/>
            <a:r>
              <a:rPr lang="en-US" dirty="0" smtClean="0"/>
              <a:t>Over 100,000 student members</a:t>
            </a:r>
          </a:p>
          <a:p>
            <a:pPr lvl="2"/>
            <a:r>
              <a:rPr lang="en-US" dirty="0" smtClean="0"/>
              <a:t>333 sections in 10 geographic regions</a:t>
            </a:r>
          </a:p>
          <a:p>
            <a:pPr lvl="1"/>
            <a:r>
              <a:rPr lang="en-US" dirty="0" smtClean="0"/>
              <a:t>45 Societies and Councils</a:t>
            </a:r>
          </a:p>
          <a:p>
            <a:pPr lvl="1"/>
            <a:r>
              <a:rPr lang="en-US" dirty="0" smtClean="0"/>
              <a:t>1,300 standards and projects under development</a:t>
            </a:r>
          </a:p>
          <a:p>
            <a:pPr lvl="1"/>
            <a:r>
              <a:rPr lang="en-US" dirty="0" smtClean="0"/>
              <a:t>More than 150 transactions, journals and magazines</a:t>
            </a:r>
          </a:p>
          <a:p>
            <a:pPr lvl="1"/>
            <a:r>
              <a:rPr lang="en-US" dirty="0" smtClean="0"/>
              <a:t>Nearly 3 million documents in online library</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Footer Placeholder 7"/>
          <p:cNvSpPr>
            <a:spLocks noGrp="1"/>
          </p:cNvSpPr>
          <p:nvPr>
            <p:ph type="ftr" sz="quarter" idx="11"/>
          </p:nvPr>
        </p:nvSpPr>
        <p:spPr/>
        <p:txBody>
          <a:bodyPr/>
          <a:lstStyle/>
          <a:p>
            <a:pPr>
              <a:defRPr/>
            </a:pPr>
            <a:r>
              <a:rPr lang="en-US" smtClean="0"/>
              <a:t>Jon Adams, Lilee Systems</a:t>
            </a:r>
            <a:endParaRPr lang="en-US"/>
          </a:p>
        </p:txBody>
      </p:sp>
      <p:sp>
        <p:nvSpPr>
          <p:cNvPr id="4" name="TextBox 3"/>
          <p:cNvSpPr txBox="1"/>
          <p:nvPr/>
        </p:nvSpPr>
        <p:spPr>
          <a:xfrm>
            <a:off x="1087672" y="5862934"/>
            <a:ext cx="6837128" cy="461665"/>
          </a:xfrm>
          <a:prstGeom prst="rect">
            <a:avLst/>
          </a:prstGeom>
          <a:noFill/>
        </p:spPr>
        <p:txBody>
          <a:bodyPr wrap="none" rtlCol="0">
            <a:spAutoFit/>
          </a:bodyPr>
          <a:lstStyle/>
          <a:p>
            <a:pPr marL="0" lvl="1"/>
            <a:r>
              <a:rPr lang="en-US" sz="2400" b="1" i="1" dirty="0">
                <a:solidFill>
                  <a:srgbClr val="FF0000"/>
                </a:solidFill>
                <a:latin typeface="+mn-lt"/>
              </a:rPr>
              <a:t>Over 125 years of driving technical </a:t>
            </a:r>
            <a:r>
              <a:rPr lang="en-US" sz="2400" b="1" i="1" dirty="0" smtClean="0">
                <a:solidFill>
                  <a:srgbClr val="FF0000"/>
                </a:solidFill>
                <a:latin typeface="+mn-lt"/>
              </a:rPr>
              <a:t>standards</a:t>
            </a:r>
            <a:endParaRPr lang="en-US" sz="2400" b="1" i="1" dirty="0">
              <a:solidFill>
                <a:srgbClr val="FF0000"/>
              </a:solidFill>
              <a:latin typeface="+mn-lt"/>
            </a:endParaRPr>
          </a:p>
        </p:txBody>
      </p:sp>
    </p:spTree>
    <p:extLst>
      <p:ext uri="{BB962C8B-B14F-4D97-AF65-F5344CB8AC3E}">
        <p14:creationId xmlns:p14="http://schemas.microsoft.com/office/powerpoint/2010/main" val="125011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685800"/>
            <a:ext cx="5030788"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CustomShape 2"/>
          <p:cNvSpPr>
            <a:spLocks noChangeArrowheads="1"/>
          </p:cNvSpPr>
          <p:nvPr/>
        </p:nvSpPr>
        <p:spPr bwMode="auto">
          <a:xfrm>
            <a:off x="4572000" y="5486400"/>
            <a:ext cx="1143000" cy="914400"/>
          </a:xfrm>
          <a:prstGeom prst="rect">
            <a:avLst/>
          </a:prstGeom>
          <a:noFill/>
          <a:ln w="76320">
            <a:solidFill>
              <a:srgbClr val="99CCFF"/>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en-US"/>
          </a:p>
        </p:txBody>
      </p:sp>
      <p:sp>
        <p:nvSpPr>
          <p:cNvPr id="6149" name="CustomShape 3"/>
          <p:cNvSpPr>
            <a:spLocks noChangeArrowheads="1"/>
          </p:cNvSpPr>
          <p:nvPr/>
        </p:nvSpPr>
        <p:spPr bwMode="auto">
          <a:xfrm>
            <a:off x="6130925" y="4572000"/>
            <a:ext cx="255587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dirty="0">
                <a:solidFill>
                  <a:srgbClr val="000000"/>
                </a:solidFill>
              </a:rPr>
              <a:t>IEEE 802 is here:</a:t>
            </a:r>
            <a:endParaRPr lang="en-US" sz="1400" dirty="0"/>
          </a:p>
          <a:p>
            <a:pPr eaLnBrk="0" hangingPunct="0"/>
            <a:r>
              <a:rPr lang="en-US" sz="1400" dirty="0">
                <a:solidFill>
                  <a:srgbClr val="000000"/>
                </a:solidFill>
              </a:rPr>
              <a:t>a standards committee 
formed by the 
Computer Society</a:t>
            </a:r>
            <a:endParaRPr lang="en-US" sz="1400" dirty="0"/>
          </a:p>
        </p:txBody>
      </p:sp>
      <p:sp>
        <p:nvSpPr>
          <p:cNvPr id="6150" name="Line 4"/>
          <p:cNvSpPr>
            <a:spLocks noChangeShapeType="1"/>
          </p:cNvSpPr>
          <p:nvPr/>
        </p:nvSpPr>
        <p:spPr bwMode="auto">
          <a:xfrm flipH="1">
            <a:off x="5715000" y="4953000"/>
            <a:ext cx="457200" cy="838200"/>
          </a:xfrm>
          <a:prstGeom prst="line">
            <a:avLst/>
          </a:prstGeom>
          <a:noFill/>
          <a:ln w="28440">
            <a:solidFill>
              <a:srgbClr val="3399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1" name="CustomShape 5"/>
          <p:cNvSpPr>
            <a:spLocks noChangeArrowheads="1"/>
          </p:cNvSpPr>
          <p:nvPr/>
        </p:nvSpPr>
        <p:spPr bwMode="auto">
          <a:xfrm>
            <a:off x="306388" y="3657600"/>
            <a:ext cx="1501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dirty="0">
                <a:solidFill>
                  <a:srgbClr val="000000"/>
                </a:solidFill>
              </a:rPr>
              <a:t>aka NesCom</a:t>
            </a:r>
            <a:endParaRPr lang="en-US" dirty="0"/>
          </a:p>
        </p:txBody>
      </p:sp>
      <p:sp>
        <p:nvSpPr>
          <p:cNvPr id="6152" name="Line 6"/>
          <p:cNvSpPr>
            <a:spLocks noChangeShapeType="1"/>
          </p:cNvSpPr>
          <p:nvPr/>
        </p:nvSpPr>
        <p:spPr bwMode="auto">
          <a:xfrm>
            <a:off x="1295400" y="3962400"/>
            <a:ext cx="685800" cy="152400"/>
          </a:xfrm>
          <a:prstGeom prst="line">
            <a:avLst/>
          </a:prstGeom>
          <a:noFill/>
          <a:ln w="38160">
            <a:solidFill>
              <a:srgbClr val="3399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3" name="CustomShape 7"/>
          <p:cNvSpPr>
            <a:spLocks noChangeArrowheads="1"/>
          </p:cNvSpPr>
          <p:nvPr/>
        </p:nvSpPr>
        <p:spPr bwMode="auto">
          <a:xfrm>
            <a:off x="4497388" y="3581400"/>
            <a:ext cx="1501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a:solidFill>
                  <a:srgbClr val="000000"/>
                </a:solidFill>
              </a:rPr>
              <a:t>aka RevCom</a:t>
            </a:r>
            <a:endParaRPr lang="en-US"/>
          </a:p>
        </p:txBody>
      </p:sp>
      <p:sp>
        <p:nvSpPr>
          <p:cNvPr id="6154" name="Line 8"/>
          <p:cNvSpPr>
            <a:spLocks noChangeShapeType="1"/>
          </p:cNvSpPr>
          <p:nvPr/>
        </p:nvSpPr>
        <p:spPr bwMode="auto">
          <a:xfrm flipH="1">
            <a:off x="4341813" y="3886200"/>
            <a:ext cx="841375" cy="152400"/>
          </a:xfrm>
          <a:prstGeom prst="line">
            <a:avLst/>
          </a:prstGeom>
          <a:noFill/>
          <a:ln w="38160">
            <a:solidFill>
              <a:srgbClr val="3399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3" name="Footer Placeholder 2"/>
          <p:cNvSpPr>
            <a:spLocks noGrp="1"/>
          </p:cNvSpPr>
          <p:nvPr>
            <p:ph type="ftr" sz="quarter" idx="11"/>
          </p:nvPr>
        </p:nvSpPr>
        <p:spPr>
          <a:xfrm>
            <a:off x="2743200" y="6475413"/>
            <a:ext cx="3124200" cy="184666"/>
          </a:xfrm>
        </p:spPr>
        <p:txBody>
          <a:bodyPr/>
          <a:lstStyle/>
          <a:p>
            <a:pPr>
              <a:defRPr/>
            </a:pPr>
            <a:r>
              <a:rPr lang="en-US" smtClean="0"/>
              <a:t>Jon Adams, Lilee Systems</a:t>
            </a:r>
            <a:endParaRPr lang="en-US" dirty="0"/>
          </a:p>
        </p:txBody>
      </p:sp>
      <p:sp>
        <p:nvSpPr>
          <p:cNvPr id="4" name="Rectangle 3"/>
          <p:cNvSpPr/>
          <p:nvPr/>
        </p:nvSpPr>
        <p:spPr>
          <a:xfrm>
            <a:off x="5943600" y="990600"/>
            <a:ext cx="2514600" cy="830997"/>
          </a:xfrm>
          <a:prstGeom prst="rect">
            <a:avLst/>
          </a:prstGeom>
        </p:spPr>
        <p:txBody>
          <a:bodyPr wrap="square">
            <a:spAutoFit/>
          </a:bodyPr>
          <a:lstStyle/>
          <a:p>
            <a:pPr eaLnBrk="0" hangingPunct="0"/>
            <a:r>
              <a:rPr lang="en-US" sz="2400" dirty="0">
                <a:solidFill>
                  <a:srgbClr val="000000"/>
                </a:solidFill>
                <a:latin typeface="+mn-lt"/>
              </a:rPr>
              <a:t>IEEE Standards</a:t>
            </a:r>
            <a:endParaRPr lang="en-US" sz="2400" dirty="0">
              <a:latin typeface="+mn-lt"/>
            </a:endParaRPr>
          </a:p>
          <a:p>
            <a:pPr eaLnBrk="0" hangingPunct="0"/>
            <a:r>
              <a:rPr lang="en-US" sz="2400" dirty="0">
                <a:solidFill>
                  <a:srgbClr val="000000"/>
                </a:solidFill>
                <a:latin typeface="+mn-lt"/>
              </a:rPr>
              <a:t>Organization</a:t>
            </a:r>
            <a:endParaRPr lang="en-US" sz="24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p:bldP spid="615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200" smtClean="0"/>
              <a:t>Standards Development Lifecycle</a:t>
            </a:r>
          </a:p>
        </p:txBody>
      </p:sp>
      <p:sp>
        <p:nvSpPr>
          <p:cNvPr id="21" name="Date Placeholder 20"/>
          <p:cNvSpPr>
            <a:spLocks noGrp="1"/>
          </p:cNvSpPr>
          <p:nvPr>
            <p:ph type="dt" sz="half" idx="10"/>
          </p:nvPr>
        </p:nvSpPr>
        <p:spPr/>
        <p:txBody>
          <a:bodyPr/>
          <a:lstStyle/>
          <a:p>
            <a:pPr>
              <a:defRPr/>
            </a:pPr>
            <a:r>
              <a:rPr lang="en-US" smtClean="0"/>
              <a:t>January 2012</a:t>
            </a:r>
            <a:endParaRPr lang="en-US"/>
          </a:p>
        </p:txBody>
      </p:sp>
      <p:sp>
        <p:nvSpPr>
          <p:cNvPr id="22" name="Footer Placeholder 21"/>
          <p:cNvSpPr>
            <a:spLocks noGrp="1"/>
          </p:cNvSpPr>
          <p:nvPr>
            <p:ph type="ftr" sz="quarter" idx="11"/>
          </p:nvPr>
        </p:nvSpPr>
        <p:spPr/>
        <p:txBody>
          <a:bodyPr/>
          <a:lstStyle/>
          <a:p>
            <a:pPr>
              <a:defRPr/>
            </a:pPr>
            <a:r>
              <a:rPr lang="en-US" smtClean="0"/>
              <a:t>Jon Adams, Lilee Systems</a:t>
            </a:r>
            <a:endParaRPr lang="en-US"/>
          </a:p>
        </p:txBody>
      </p:sp>
      <p:pic>
        <p:nvPicPr>
          <p:cNvPr id="717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8740" y="1600200"/>
            <a:ext cx="569886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4" name="TextBox 3"/>
          <p:cNvSpPr txBox="1"/>
          <p:nvPr/>
        </p:nvSpPr>
        <p:spPr>
          <a:xfrm>
            <a:off x="762000" y="5710535"/>
            <a:ext cx="7738016" cy="461665"/>
          </a:xfrm>
          <a:prstGeom prst="rect">
            <a:avLst/>
          </a:prstGeom>
          <a:noFill/>
        </p:spPr>
        <p:txBody>
          <a:bodyPr wrap="none" rtlCol="0">
            <a:spAutoFit/>
          </a:bodyPr>
          <a:lstStyle/>
          <a:p>
            <a:r>
              <a:rPr lang="en-US" sz="2400" b="1" i="1" dirty="0">
                <a:solidFill>
                  <a:srgbClr val="FF0000"/>
                </a:solidFill>
                <a:latin typeface="+mn-lt"/>
              </a:rPr>
              <a:t>IEEE groups maintain hundreds of active </a:t>
            </a:r>
            <a:r>
              <a:rPr lang="en-US" sz="2400" b="1" i="1" dirty="0" smtClean="0">
                <a:solidFill>
                  <a:srgbClr val="FF0000"/>
                </a:solidFill>
                <a:latin typeface="+mn-lt"/>
              </a:rPr>
              <a:t>standards</a:t>
            </a:r>
            <a:endParaRPr lang="en-US" sz="2400" b="1" i="1" dirty="0">
              <a:solidFill>
                <a:srgbClr val="FF0000"/>
              </a:solidFill>
              <a:latin typeface="+mn-lt"/>
            </a:endParaRPr>
          </a:p>
        </p:txBody>
      </p:sp>
    </p:spTree>
    <p:extLst>
      <p:ext uri="{BB962C8B-B14F-4D97-AF65-F5344CB8AC3E}">
        <p14:creationId xmlns:p14="http://schemas.microsoft.com/office/powerpoint/2010/main" val="4167111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ustomShape 1"/>
          <p:cNvSpPr>
            <a:spLocks noChangeArrowheads="1"/>
          </p:cNvSpPr>
          <p:nvPr/>
        </p:nvSpPr>
        <p:spPr bwMode="auto">
          <a:xfrm>
            <a:off x="838200" y="381000"/>
            <a:ext cx="7391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lstStyle/>
          <a:p>
            <a:pPr algn="ctr" eaLnBrk="0" hangingPunct="0"/>
            <a:endParaRPr lang="en-US"/>
          </a:p>
        </p:txBody>
      </p:sp>
      <p:sp>
        <p:nvSpPr>
          <p:cNvPr id="16387" name="CustomShape 2"/>
          <p:cNvSpPr>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p>
            <a:pPr eaLnBrk="0" hangingPunct="0">
              <a:buFont typeface="Arial" pitchFamily="34" charset="0"/>
              <a:buChar char="•"/>
            </a:pPr>
            <a:endParaRPr lang="en-US"/>
          </a:p>
        </p:txBody>
      </p:sp>
      <p:sp>
        <p:nvSpPr>
          <p:cNvPr id="16388" name="Title 1"/>
          <p:cNvSpPr>
            <a:spLocks noGrp="1"/>
          </p:cNvSpPr>
          <p:nvPr>
            <p:ph type="title"/>
          </p:nvPr>
        </p:nvSpPr>
        <p:spPr/>
        <p:txBody>
          <a:bodyPr/>
          <a:lstStyle/>
          <a:p>
            <a:r>
              <a:rPr lang="en-US" dirty="0" smtClean="0">
                <a:solidFill>
                  <a:srgbClr val="000000"/>
                </a:solidFill>
              </a:rPr>
              <a:t>Principles of the Process</a:t>
            </a:r>
            <a:endParaRPr lang="en-US" dirty="0" smtClean="0"/>
          </a:p>
        </p:txBody>
      </p:sp>
      <p:sp>
        <p:nvSpPr>
          <p:cNvPr id="3" name="Content Placeholder 2"/>
          <p:cNvSpPr>
            <a:spLocks noGrp="1"/>
          </p:cNvSpPr>
          <p:nvPr>
            <p:ph idx="1"/>
          </p:nvPr>
        </p:nvSpPr>
        <p:spPr/>
        <p:txBody>
          <a:bodyPr>
            <a:normAutofit fontScale="70000" lnSpcReduction="20000"/>
          </a:bodyPr>
          <a:lstStyle/>
          <a:p>
            <a:pPr>
              <a:buFont typeface="Arial" charset="0"/>
              <a:buChar char="•"/>
              <a:defRPr/>
            </a:pPr>
            <a:r>
              <a:rPr lang="en-US" sz="4000" dirty="0">
                <a:solidFill>
                  <a:srgbClr val="000000"/>
                </a:solidFill>
              </a:rPr>
              <a:t>Due process – </a:t>
            </a:r>
            <a:r>
              <a:rPr lang="en-US" dirty="0">
                <a:solidFill>
                  <a:srgbClr val="000000"/>
                </a:solidFill>
              </a:rPr>
              <a:t>procedures are publicly available and followed consistently</a:t>
            </a:r>
            <a:endParaRPr lang="en-US" dirty="0"/>
          </a:p>
          <a:p>
            <a:pPr>
              <a:buFont typeface="Arial" charset="0"/>
              <a:buChar char="•"/>
              <a:defRPr/>
            </a:pPr>
            <a:r>
              <a:rPr lang="en-US" sz="4000" dirty="0">
                <a:solidFill>
                  <a:srgbClr val="000000"/>
                </a:solidFill>
              </a:rPr>
              <a:t>Consensus – </a:t>
            </a:r>
            <a:r>
              <a:rPr lang="en-US" dirty="0">
                <a:solidFill>
                  <a:srgbClr val="000000"/>
                </a:solidFill>
              </a:rPr>
              <a:t>requiring agreement of a majority or supermajority – for technical decisions </a:t>
            </a:r>
            <a:r>
              <a:rPr lang="en-US" dirty="0" smtClean="0">
                <a:solidFill>
                  <a:srgbClr val="000000"/>
                </a:solidFill>
              </a:rPr>
              <a:t>generally 75</a:t>
            </a:r>
            <a:r>
              <a:rPr lang="en-US" dirty="0">
                <a:solidFill>
                  <a:srgbClr val="000000"/>
                </a:solidFill>
              </a:rPr>
              <a:t>%</a:t>
            </a:r>
            <a:endParaRPr lang="en-US" dirty="0"/>
          </a:p>
          <a:p>
            <a:pPr>
              <a:buFont typeface="Arial" charset="0"/>
              <a:buChar char="•"/>
              <a:defRPr/>
            </a:pPr>
            <a:r>
              <a:rPr lang="en-US" sz="4000" dirty="0">
                <a:solidFill>
                  <a:srgbClr val="000000"/>
                </a:solidFill>
              </a:rPr>
              <a:t>Openness – </a:t>
            </a:r>
            <a:r>
              <a:rPr lang="en-US" dirty="0">
                <a:solidFill>
                  <a:srgbClr val="000000"/>
                </a:solidFill>
              </a:rPr>
              <a:t>ensuring materially interested and affected parties can participate</a:t>
            </a:r>
            <a:endParaRPr lang="en-US" dirty="0"/>
          </a:p>
          <a:p>
            <a:pPr>
              <a:buFont typeface="Arial" charset="0"/>
              <a:buChar char="•"/>
              <a:defRPr/>
            </a:pPr>
            <a:r>
              <a:rPr lang="en-US" sz="4000" dirty="0">
                <a:solidFill>
                  <a:srgbClr val="000000"/>
                </a:solidFill>
              </a:rPr>
              <a:t>Balance – </a:t>
            </a:r>
            <a:r>
              <a:rPr lang="en-US" dirty="0">
                <a:solidFill>
                  <a:srgbClr val="000000"/>
                </a:solidFill>
              </a:rPr>
              <a:t>representation from all interested parties without overwhelming influence from any one party</a:t>
            </a:r>
            <a:endParaRPr lang="en-US" dirty="0"/>
          </a:p>
          <a:p>
            <a:pPr>
              <a:buFont typeface="Arial" charset="0"/>
              <a:buChar char="•"/>
              <a:defRPr/>
            </a:pPr>
            <a:r>
              <a:rPr lang="en-US" sz="4000" dirty="0">
                <a:solidFill>
                  <a:srgbClr val="000000"/>
                </a:solidFill>
              </a:rPr>
              <a:t>Right of appeal </a:t>
            </a:r>
            <a:r>
              <a:rPr lang="en-US" sz="4000" dirty="0" smtClean="0">
                <a:solidFill>
                  <a:srgbClr val="000000"/>
                </a:solidFill>
              </a:rPr>
              <a:t>– </a:t>
            </a:r>
            <a:r>
              <a:rPr lang="en-US" dirty="0" smtClean="0">
                <a:solidFill>
                  <a:srgbClr val="000000"/>
                </a:solidFill>
              </a:rPr>
              <a:t>ensures </a:t>
            </a:r>
            <a:r>
              <a:rPr lang="en-US" dirty="0">
                <a:solidFill>
                  <a:srgbClr val="000000"/>
                </a:solidFill>
              </a:rPr>
              <a:t>due process</a:t>
            </a:r>
            <a:endParaRPr lang="en-US" dirty="0"/>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Footer Placeholder 6"/>
          <p:cNvSpPr>
            <a:spLocks noGrp="1"/>
          </p:cNvSpPr>
          <p:nvPr>
            <p:ph type="ftr" sz="quarter" idx="11"/>
          </p:nvPr>
        </p:nvSpPr>
        <p:spPr/>
        <p:txBody>
          <a:bodyPr/>
          <a:lstStyle/>
          <a:p>
            <a:pPr>
              <a:defRPr/>
            </a:pPr>
            <a:r>
              <a:rPr lang="en-US" smtClean="0"/>
              <a:t>Jon Adams, Lilee Systems</a:t>
            </a:r>
            <a:endParaRPr lang="en-US"/>
          </a:p>
        </p:txBody>
      </p:sp>
      <p:sp>
        <p:nvSpPr>
          <p:cNvPr id="2" name="TextBox 1"/>
          <p:cNvSpPr txBox="1"/>
          <p:nvPr/>
        </p:nvSpPr>
        <p:spPr>
          <a:xfrm>
            <a:off x="457200" y="5574268"/>
            <a:ext cx="8379282" cy="369332"/>
          </a:xfrm>
          <a:prstGeom prst="rect">
            <a:avLst/>
          </a:prstGeom>
          <a:noFill/>
        </p:spPr>
        <p:txBody>
          <a:bodyPr wrap="none" rtlCol="0">
            <a:spAutoFit/>
          </a:bodyPr>
          <a:lstStyle/>
          <a:p>
            <a:r>
              <a:rPr lang="en-US" sz="1800" dirty="0" smtClean="0">
                <a:solidFill>
                  <a:srgbClr val="FF0000"/>
                </a:solidFill>
                <a:latin typeface="+mn-lt"/>
              </a:rPr>
              <a:t>Process and Procedures at http://grouper.ieee.org/groups/802/15/pub/Rules.html</a:t>
            </a:r>
            <a:endParaRPr lang="en-US" sz="1800" dirty="0">
              <a:solidFill>
                <a:srgbClr val="FF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IEEE 802 LAN/MAN Standards Committee</a:t>
            </a:r>
          </a:p>
        </p:txBody>
      </p:sp>
      <p:sp>
        <p:nvSpPr>
          <p:cNvPr id="3" name="Content Placeholder 2"/>
          <p:cNvSpPr>
            <a:spLocks noGrp="1"/>
          </p:cNvSpPr>
          <p:nvPr>
            <p:ph idx="1"/>
          </p:nvPr>
        </p:nvSpPr>
        <p:spPr>
          <a:xfrm>
            <a:off x="685800" y="1981200"/>
            <a:ext cx="6019800" cy="4114800"/>
          </a:xfrm>
        </p:spPr>
        <p:txBody>
          <a:bodyPr>
            <a:normAutofit fontScale="55000" lnSpcReduction="20000"/>
          </a:bodyPr>
          <a:lstStyle/>
          <a:p>
            <a:pPr>
              <a:defRPr/>
            </a:pPr>
            <a:r>
              <a:rPr lang="en-US" dirty="0" smtClean="0"/>
              <a:t>LAN (Local Area Network) and MAN (Metropolitan Area Network) focus</a:t>
            </a:r>
          </a:p>
          <a:p>
            <a:pPr>
              <a:defRPr/>
            </a:pPr>
            <a:r>
              <a:rPr lang="en-US" dirty="0" smtClean="0"/>
              <a:t>32-year successful history of creating world’s most used networked wired and wireless standards</a:t>
            </a:r>
          </a:p>
          <a:p>
            <a:pPr>
              <a:defRPr/>
            </a:pPr>
            <a:r>
              <a:rPr lang="en-US" dirty="0" smtClean="0"/>
              <a:t>Formal, coordinated, transparent, open and consensus-based process</a:t>
            </a:r>
          </a:p>
          <a:p>
            <a:pPr>
              <a:defRPr/>
            </a:pPr>
            <a:r>
              <a:rPr lang="en-US" dirty="0" smtClean="0"/>
              <a:t>Participation is by individual contributor, not by company</a:t>
            </a:r>
          </a:p>
          <a:p>
            <a:pPr>
              <a:defRPr/>
            </a:pPr>
            <a:r>
              <a:rPr lang="en-US" dirty="0" smtClean="0"/>
              <a:t>Six face-to-face meetings per year to allow sufficient vetting and promote timely development</a:t>
            </a:r>
          </a:p>
          <a:p>
            <a:pPr>
              <a:defRPr/>
            </a:pPr>
            <a:r>
              <a:rPr lang="en-US" dirty="0" smtClean="0"/>
              <a:t>Voting rights maintained only through active participation</a:t>
            </a:r>
          </a:p>
          <a:p>
            <a:pPr>
              <a:defRPr/>
            </a:pPr>
            <a:r>
              <a:rPr lang="en-US" dirty="0" smtClean="0"/>
              <a:t>Broad international participation</a:t>
            </a:r>
          </a:p>
          <a:p>
            <a:pPr>
              <a:defRPr/>
            </a:pPr>
            <a:r>
              <a:rPr lang="en-US" dirty="0" smtClean="0"/>
              <a:t>Primarily physical and link layers of network stack</a:t>
            </a:r>
            <a:endParaRPr lang="en-US" dirty="0"/>
          </a:p>
        </p:txBody>
      </p:sp>
      <p:grpSp>
        <p:nvGrpSpPr>
          <p:cNvPr id="7" name="Group 6"/>
          <p:cNvGrpSpPr/>
          <p:nvPr/>
        </p:nvGrpSpPr>
        <p:grpSpPr>
          <a:xfrm>
            <a:off x="6324600" y="2055813"/>
            <a:ext cx="2362200" cy="3963987"/>
            <a:chOff x="6096000" y="2055813"/>
            <a:chExt cx="2362200" cy="3963987"/>
          </a:xfrm>
        </p:grpSpPr>
        <p:sp>
          <p:nvSpPr>
            <p:cNvPr id="8" name="CustomShape 3"/>
            <p:cNvSpPr>
              <a:spLocks noChangeArrowheads="1"/>
            </p:cNvSpPr>
            <p:nvPr/>
          </p:nvSpPr>
          <p:spPr bwMode="auto">
            <a:xfrm>
              <a:off x="6781800" y="5561013"/>
              <a:ext cx="1676400" cy="457200"/>
            </a:xfrm>
            <a:prstGeom prst="rect">
              <a:avLst/>
            </a:prstGeom>
            <a:solidFill>
              <a:srgbClr val="FFCCFF"/>
            </a:solidFill>
            <a:ln w="9360">
              <a:solidFill>
                <a:srgbClr val="000000"/>
              </a:solidFill>
              <a:miter lim="800000"/>
              <a:headEnd/>
              <a:tailEnd/>
            </a:ln>
          </p:spPr>
          <p:txBody>
            <a:bodyPr/>
            <a:lstStyle/>
            <a:p>
              <a:pPr eaLnBrk="0" hangingPunct="0"/>
              <a:endParaRPr lang="en-US"/>
            </a:p>
          </p:txBody>
        </p:sp>
        <p:sp>
          <p:nvSpPr>
            <p:cNvPr id="9" name="CustomShape 4"/>
            <p:cNvSpPr>
              <a:spLocks noChangeArrowheads="1"/>
            </p:cNvSpPr>
            <p:nvPr/>
          </p:nvSpPr>
          <p:spPr bwMode="auto">
            <a:xfrm>
              <a:off x="7010400" y="2741613"/>
              <a:ext cx="1219200" cy="2819400"/>
            </a:xfrm>
            <a:prstGeom prst="rect">
              <a:avLst/>
            </a:prstGeom>
            <a:solidFill>
              <a:srgbClr val="BBE0E3"/>
            </a:solidFill>
            <a:ln w="9360">
              <a:solidFill>
                <a:srgbClr val="000000"/>
              </a:solidFill>
              <a:miter lim="800000"/>
              <a:headEnd/>
              <a:tailEnd/>
            </a:ln>
          </p:spPr>
          <p:txBody>
            <a:bodyPr/>
            <a:lstStyle/>
            <a:p>
              <a:pPr eaLnBrk="0" hangingPunct="0"/>
              <a:endParaRPr lang="en-US"/>
            </a:p>
          </p:txBody>
        </p:sp>
        <p:sp>
          <p:nvSpPr>
            <p:cNvPr id="10" name="CustomShape 5"/>
            <p:cNvSpPr>
              <a:spLocks noChangeArrowheads="1"/>
            </p:cNvSpPr>
            <p:nvPr/>
          </p:nvSpPr>
          <p:spPr bwMode="auto">
            <a:xfrm>
              <a:off x="6783388" y="2055813"/>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600">
                  <a:solidFill>
                    <a:srgbClr val="000000"/>
                  </a:solidFill>
                </a:rPr>
                <a:t>OSI Reference </a:t>
              </a:r>
              <a:endParaRPr lang="en-US"/>
            </a:p>
            <a:p>
              <a:pPr eaLnBrk="0" hangingPunct="0"/>
              <a:r>
                <a:rPr lang="en-US" sz="1600">
                  <a:solidFill>
                    <a:srgbClr val="000000"/>
                  </a:solidFill>
                </a:rPr>
                <a:t>Model</a:t>
              </a:r>
              <a:endParaRPr lang="en-US"/>
            </a:p>
          </p:txBody>
        </p:sp>
        <p:sp>
          <p:nvSpPr>
            <p:cNvPr id="11" name="CustomShape 6"/>
            <p:cNvSpPr>
              <a:spLocks noChangeArrowheads="1"/>
            </p:cNvSpPr>
            <p:nvPr/>
          </p:nvSpPr>
          <p:spPr bwMode="auto">
            <a:xfrm>
              <a:off x="7075488" y="2817813"/>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Application</a:t>
              </a:r>
              <a:endParaRPr lang="en-US"/>
            </a:p>
          </p:txBody>
        </p:sp>
        <p:sp>
          <p:nvSpPr>
            <p:cNvPr id="12" name="CustomShape 7"/>
            <p:cNvSpPr>
              <a:spLocks noChangeArrowheads="1"/>
            </p:cNvSpPr>
            <p:nvPr/>
          </p:nvSpPr>
          <p:spPr bwMode="auto">
            <a:xfrm>
              <a:off x="7010400" y="3219450"/>
              <a:ext cx="117951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algn="ctr" eaLnBrk="0" hangingPunct="0"/>
              <a:r>
                <a:rPr lang="en-US" sz="1400" dirty="0">
                  <a:solidFill>
                    <a:srgbClr val="000000"/>
                  </a:solidFill>
                </a:rPr>
                <a:t>Presentation</a:t>
              </a:r>
              <a:endParaRPr lang="en-US" dirty="0"/>
            </a:p>
          </p:txBody>
        </p:sp>
        <p:sp>
          <p:nvSpPr>
            <p:cNvPr id="13" name="CustomShape 8"/>
            <p:cNvSpPr>
              <a:spLocks noChangeArrowheads="1"/>
            </p:cNvSpPr>
            <p:nvPr/>
          </p:nvSpPr>
          <p:spPr bwMode="auto">
            <a:xfrm>
              <a:off x="7194550" y="3622675"/>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Session</a:t>
              </a:r>
              <a:endParaRPr lang="en-US"/>
            </a:p>
          </p:txBody>
        </p:sp>
        <p:sp>
          <p:nvSpPr>
            <p:cNvPr id="14" name="CustomShape 9"/>
            <p:cNvSpPr>
              <a:spLocks noChangeArrowheads="1"/>
            </p:cNvSpPr>
            <p:nvPr/>
          </p:nvSpPr>
          <p:spPr bwMode="auto">
            <a:xfrm>
              <a:off x="7132638" y="4025900"/>
              <a:ext cx="9350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Transport</a:t>
              </a:r>
              <a:endParaRPr lang="en-US"/>
            </a:p>
          </p:txBody>
        </p:sp>
        <p:sp>
          <p:nvSpPr>
            <p:cNvPr id="15" name="CustomShape 10"/>
            <p:cNvSpPr>
              <a:spLocks noChangeArrowheads="1"/>
            </p:cNvSpPr>
            <p:nvPr/>
          </p:nvSpPr>
          <p:spPr bwMode="auto">
            <a:xfrm>
              <a:off x="7183438" y="4427538"/>
              <a:ext cx="8334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Network</a:t>
              </a:r>
              <a:endParaRPr lang="en-US"/>
            </a:p>
          </p:txBody>
        </p:sp>
        <p:sp>
          <p:nvSpPr>
            <p:cNvPr id="16" name="CustomShape 11"/>
            <p:cNvSpPr>
              <a:spLocks noChangeArrowheads="1"/>
            </p:cNvSpPr>
            <p:nvPr/>
          </p:nvSpPr>
          <p:spPr bwMode="auto">
            <a:xfrm>
              <a:off x="7132638" y="4830763"/>
              <a:ext cx="93186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Data Link</a:t>
              </a:r>
              <a:endParaRPr lang="en-US"/>
            </a:p>
          </p:txBody>
        </p:sp>
        <p:sp>
          <p:nvSpPr>
            <p:cNvPr id="17" name="CustomShape 12"/>
            <p:cNvSpPr>
              <a:spLocks noChangeArrowheads="1"/>
            </p:cNvSpPr>
            <p:nvPr/>
          </p:nvSpPr>
          <p:spPr bwMode="auto">
            <a:xfrm>
              <a:off x="7178675" y="5233988"/>
              <a:ext cx="8429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Physical</a:t>
              </a:r>
              <a:endParaRPr lang="en-US"/>
            </a:p>
          </p:txBody>
        </p:sp>
        <p:sp>
          <p:nvSpPr>
            <p:cNvPr id="18" name="CustomShape 13"/>
            <p:cNvSpPr>
              <a:spLocks noChangeArrowheads="1"/>
            </p:cNvSpPr>
            <p:nvPr/>
          </p:nvSpPr>
          <p:spPr bwMode="auto">
            <a:xfrm>
              <a:off x="7192963" y="563721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eaLnBrk="0" hangingPunct="0"/>
              <a:r>
                <a:rPr lang="en-US" sz="1400">
                  <a:solidFill>
                    <a:srgbClr val="000000"/>
                  </a:solidFill>
                </a:rPr>
                <a:t>Medium</a:t>
              </a:r>
              <a:endParaRPr lang="en-US"/>
            </a:p>
          </p:txBody>
        </p:sp>
        <p:sp>
          <p:nvSpPr>
            <p:cNvPr id="19" name="Line 14"/>
            <p:cNvSpPr>
              <a:spLocks noChangeShapeType="1"/>
            </p:cNvSpPr>
            <p:nvPr/>
          </p:nvSpPr>
          <p:spPr bwMode="auto">
            <a:xfrm>
              <a:off x="7010400" y="31988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 name="Line 15"/>
            <p:cNvSpPr>
              <a:spLocks noChangeShapeType="1"/>
            </p:cNvSpPr>
            <p:nvPr/>
          </p:nvSpPr>
          <p:spPr bwMode="auto">
            <a:xfrm>
              <a:off x="7010400" y="35798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 name="Line 16"/>
            <p:cNvSpPr>
              <a:spLocks noChangeShapeType="1"/>
            </p:cNvSpPr>
            <p:nvPr/>
          </p:nvSpPr>
          <p:spPr bwMode="auto">
            <a:xfrm>
              <a:off x="7010400" y="39608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2" name="Line 17"/>
            <p:cNvSpPr>
              <a:spLocks noChangeShapeType="1"/>
            </p:cNvSpPr>
            <p:nvPr/>
          </p:nvSpPr>
          <p:spPr bwMode="auto">
            <a:xfrm>
              <a:off x="7010400" y="44180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3" name="Line 18"/>
            <p:cNvSpPr>
              <a:spLocks noChangeShapeType="1"/>
            </p:cNvSpPr>
            <p:nvPr/>
          </p:nvSpPr>
          <p:spPr bwMode="auto">
            <a:xfrm>
              <a:off x="7010400" y="47990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4" name="Line 19"/>
            <p:cNvSpPr>
              <a:spLocks noChangeShapeType="1"/>
            </p:cNvSpPr>
            <p:nvPr/>
          </p:nvSpPr>
          <p:spPr bwMode="auto">
            <a:xfrm>
              <a:off x="7010400" y="5180013"/>
              <a:ext cx="1219200"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5" name="Line 20"/>
            <p:cNvSpPr>
              <a:spLocks noChangeShapeType="1"/>
            </p:cNvSpPr>
            <p:nvPr/>
          </p:nvSpPr>
          <p:spPr bwMode="auto">
            <a:xfrm>
              <a:off x="6096000" y="4799013"/>
              <a:ext cx="838200" cy="1587"/>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 name="Line 21"/>
            <p:cNvSpPr>
              <a:spLocks noChangeShapeType="1"/>
            </p:cNvSpPr>
            <p:nvPr/>
          </p:nvSpPr>
          <p:spPr bwMode="auto">
            <a:xfrm>
              <a:off x="6248400" y="6018213"/>
              <a:ext cx="457200" cy="1587"/>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7" name="CustomShape 22"/>
            <p:cNvSpPr>
              <a:spLocks noChangeArrowheads="1"/>
            </p:cNvSpPr>
            <p:nvPr/>
          </p:nvSpPr>
          <p:spPr bwMode="auto">
            <a:xfrm>
              <a:off x="6173788" y="5027613"/>
              <a:ext cx="70167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p>
              <a:pPr algn="ctr" eaLnBrk="0" hangingPunct="0"/>
              <a:r>
                <a:rPr lang="en-US" sz="1800" dirty="0">
                  <a:solidFill>
                    <a:srgbClr val="000000"/>
                  </a:solidFill>
                </a:rPr>
                <a:t>IEEE</a:t>
              </a:r>
              <a:endParaRPr lang="en-US" sz="1800" dirty="0"/>
            </a:p>
            <a:p>
              <a:pPr algn="ctr" eaLnBrk="0" hangingPunct="0"/>
              <a:r>
                <a:rPr lang="en-US" sz="1800" dirty="0">
                  <a:solidFill>
                    <a:srgbClr val="000000"/>
                  </a:solidFill>
                </a:rPr>
                <a:t>802</a:t>
              </a:r>
              <a:endParaRPr lang="en-US" sz="1800" dirty="0"/>
            </a:p>
          </p:txBody>
        </p:sp>
      </p:grpSp>
      <p:sp>
        <p:nvSpPr>
          <p:cNvPr id="2" name="Date Placeholder 1"/>
          <p:cNvSpPr>
            <a:spLocks noGrp="1"/>
          </p:cNvSpPr>
          <p:nvPr>
            <p:ph type="dt" sz="half" idx="10"/>
          </p:nvPr>
        </p:nvSpPr>
        <p:spPr/>
        <p:txBody>
          <a:bodyPr/>
          <a:lstStyle/>
          <a:p>
            <a:pPr>
              <a:defRPr/>
            </a:pPr>
            <a:r>
              <a:rPr lang="en-US" smtClean="0"/>
              <a:t>January 2012</a:t>
            </a:r>
            <a:endParaRPr lang="en-US" dirty="0"/>
          </a:p>
        </p:txBody>
      </p:sp>
      <p:sp>
        <p:nvSpPr>
          <p:cNvPr id="4" name="Footer Placeholder 3"/>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1762</TotalTime>
  <Words>2313</Words>
  <Application>Microsoft Office PowerPoint</Application>
  <PresentationFormat>On-screen Show (4:3)</PresentationFormat>
  <Paragraphs>467</Paragraphs>
  <Slides>33</Slides>
  <Notes>15</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IEEE-P802_15</vt:lpstr>
      <vt:lpstr>PowerPoint Presentation</vt:lpstr>
      <vt:lpstr>IEEE Positive Train Control Activities Association of American Railroads Wireless Communications Committee 26 January 2012</vt:lpstr>
      <vt:lpstr>New Applications Breed Uncertainty</vt:lpstr>
      <vt:lpstr>What are Standards?</vt:lpstr>
      <vt:lpstr>What is the IEEE?</vt:lpstr>
      <vt:lpstr>PowerPoint Presentation</vt:lpstr>
      <vt:lpstr>Standards Development Lifecycle</vt:lpstr>
      <vt:lpstr>Principles of the Process</vt:lpstr>
      <vt:lpstr>IEEE 802 LAN/MAN Standards Committee</vt:lpstr>
      <vt:lpstr>All Those Dots – A Decoder Ring</vt:lpstr>
      <vt:lpstr>Why IEEE 802.15?</vt:lpstr>
      <vt:lpstr>Recent 15.4 Amendments</vt:lpstr>
      <vt:lpstr>IEEE 802.15.4 Basic Architecture</vt:lpstr>
      <vt:lpstr>Included Deterministic Frame Structures</vt:lpstr>
      <vt:lpstr>Basic Network Primitives</vt:lpstr>
      <vt:lpstr>Standards Development Lifecycle</vt:lpstr>
      <vt:lpstr>Where IEEE Work Fits In</vt:lpstr>
      <vt:lpstr>Substantive and Growing Participation</vt:lpstr>
      <vt:lpstr>Purpose</vt:lpstr>
      <vt:lpstr>Scope</vt:lpstr>
      <vt:lpstr>PTC Schedule</vt:lpstr>
      <vt:lpstr>Active Meeting Schedule</vt:lpstr>
      <vt:lpstr>Summary</vt:lpstr>
      <vt:lpstr>Backup Material</vt:lpstr>
      <vt:lpstr>Voting and membership</vt:lpstr>
      <vt:lpstr>Acquiring Working Group voting membership</vt:lpstr>
      <vt:lpstr>Retaining Working Group voting membership</vt:lpstr>
      <vt:lpstr>Affiliation</vt:lpstr>
      <vt:lpstr>Ground rules</vt:lpstr>
      <vt:lpstr>IEEE 802 standards development life cycle – part 1</vt:lpstr>
      <vt:lpstr>IEEE 802 standards development life cycle – part 2</vt:lpstr>
      <vt:lpstr>IEEE 802 standards development life cycle – part 3</vt:lpstr>
      <vt:lpstr>Standards life cycle – part 4</vt:lpstr>
    </vt:vector>
  </TitlesOfParts>
  <Company>Lilee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 Positive Train Control Efforts</dc:title>
  <dc:creator>Jon Adams</dc:creator>
  <dc:description>&lt;doc#&gt;</dc:description>
  <cp:lastModifiedBy>jta</cp:lastModifiedBy>
  <cp:revision>87</cp:revision>
  <cp:lastPrinted>1998-02-10T13:28:06Z</cp:lastPrinted>
  <dcterms:created xsi:type="dcterms:W3CDTF">2011-10-13T20:00:21Z</dcterms:created>
  <dcterms:modified xsi:type="dcterms:W3CDTF">2012-01-26T11:21:52Z</dcterms:modified>
</cp:coreProperties>
</file>