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Layouts/slideLayout64.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Masters/slideMaster4.xml" ContentType="application/vnd.openxmlformats-officedocument.presentationml.slide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13"/>
  </p:notesMasterIdLst>
  <p:handoutMasterIdLst>
    <p:handoutMasterId r:id="rId14"/>
  </p:handoutMasterIdLst>
  <p:sldIdLst>
    <p:sldId id="383" r:id="rId7"/>
    <p:sldId id="392" r:id="rId8"/>
    <p:sldId id="374" r:id="rId9"/>
    <p:sldId id="394" r:id="rId10"/>
    <p:sldId id="397" r:id="rId11"/>
    <p:sldId id="398" r:id="rId12"/>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FF"/>
    <a:srgbClr val="FFFF99"/>
    <a:srgbClr val="FFFFCC"/>
    <a:srgbClr val="FFFF00"/>
    <a:srgbClr val="006600"/>
    <a:srgbClr val="006666"/>
    <a:srgbClr val="FF3300"/>
    <a:srgbClr val="000000"/>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52" autoAdjust="0"/>
    <p:restoredTop sz="94746" autoAdjust="0"/>
  </p:normalViewPr>
  <p:slideViewPr>
    <p:cSldViewPr>
      <p:cViewPr>
        <p:scale>
          <a:sx n="66" d="100"/>
          <a:sy n="66" d="100"/>
        </p:scale>
        <p:origin x="-1332" y="-78"/>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806" y="-42"/>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1/20/2012</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1/20/2012</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January 12</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3</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3</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1/20/2012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1/20/2012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1/20/2012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January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January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January 2012</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January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January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January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January 2012</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January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January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January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January 2012</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January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January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January 2012</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January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January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January 2012</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January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January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January 2012</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January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January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January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January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January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January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January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15-12-0069-00-004m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January 2012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January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January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January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January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January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dirty="0" smtClean="0"/>
              <a:t>January 2012</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 4TV </a:t>
            </a:r>
            <a:r>
              <a:rPr lang="en-US" sz="1800" dirty="0" smtClean="0"/>
              <a:t>Closing </a:t>
            </a:r>
            <a:r>
              <a:rPr lang="en-US" sz="1800" dirty="0"/>
              <a:t>Report </a:t>
            </a:r>
            <a:r>
              <a:rPr lang="en-US" sz="1800" dirty="0" smtClean="0"/>
              <a:t>for January </a:t>
            </a:r>
            <a:r>
              <a:rPr lang="en-US" sz="1800" dirty="0" smtClean="0"/>
              <a:t> </a:t>
            </a:r>
            <a:r>
              <a:rPr lang="en-US" sz="1800" dirty="0" smtClean="0"/>
              <a:t>2012</a:t>
            </a:r>
            <a:endParaRPr lang="en-US" sz="1800" dirty="0"/>
          </a:p>
          <a:p>
            <a:pPr marL="914400" indent="-914400" eaLnBrk="0" hangingPunct="0">
              <a:spcBef>
                <a:spcPts val="600"/>
              </a:spcBef>
              <a:defRPr/>
            </a:pPr>
            <a:r>
              <a:rPr lang="en-US" sz="1800" b="1" dirty="0"/>
              <a:t>Date Submitted: </a:t>
            </a:r>
            <a:r>
              <a:rPr lang="en-US" sz="1800" dirty="0" smtClean="0"/>
              <a:t>19 January 2012</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Contact: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TG4m Closing Report for January 2012 , Jacksonville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Closing </a:t>
            </a:r>
            <a:r>
              <a:rPr lang="en-US" sz="1800" dirty="0"/>
              <a:t>Report for </a:t>
            </a:r>
            <a:r>
              <a:rPr lang="en-US" sz="1800" dirty="0" smtClean="0"/>
              <a:t>TG4m Session in Jacksonville</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smtClean="0"/>
              <a:t>Sangsung Choi(ETRI)</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b="1" dirty="0" smtClean="0"/>
              <a:t>Meeting Goal This Week</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2</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January 2012</a:t>
            </a:r>
            <a:endParaRPr lang="en-US" dirty="0"/>
          </a:p>
        </p:txBody>
      </p:sp>
      <p:sp>
        <p:nvSpPr>
          <p:cNvPr id="9" name="Content Placeholder 2"/>
          <p:cNvSpPr txBox="1">
            <a:spLocks/>
          </p:cNvSpPr>
          <p:nvPr/>
        </p:nvSpPr>
        <p:spPr bwMode="auto">
          <a:xfrm>
            <a:off x="609600" y="2133600"/>
            <a:ext cx="8153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3200" b="0" i="0" u="none" strike="noStrike" kern="0" cap="none" spc="0" normalizeH="0" baseline="0" noProof="0" dirty="0" smtClean="0">
                <a:ln>
                  <a:noFill/>
                </a:ln>
                <a:solidFill>
                  <a:schemeClr val="tx1"/>
                </a:solidFill>
                <a:effectLst/>
                <a:uLnTx/>
                <a:uFillTx/>
                <a:latin typeface="+mn-lt"/>
                <a:ea typeface="ＭＳ Ｐゴシック" pitchFamily="-65" charset="-128"/>
                <a:cs typeface="ＭＳ Ｐゴシック" pitchFamily="-106" charset="-128"/>
              </a:rPr>
              <a:t>Review and discuss Technical Guidance Document(TGD) and finalize it if possible</a:t>
            </a:r>
          </a:p>
          <a:p>
            <a:pPr marL="342900" marR="0" lvl="0" indent="-342900" algn="l" defTabSz="914400" rtl="0" eaLnBrk="0" fontAlgn="base" latinLnBrk="0" hangingPunct="0">
              <a:lnSpc>
                <a:spcPct val="100000"/>
              </a:lnSpc>
              <a:spcBef>
                <a:spcPts val="1200"/>
              </a:spcBef>
              <a:spcAft>
                <a:spcPct val="0"/>
              </a:spcAft>
              <a:buClrTx/>
              <a:buSzTx/>
              <a:buFontTx/>
              <a:buChar char="•"/>
              <a:tabLst/>
              <a:defRPr/>
            </a:pPr>
            <a:r>
              <a:rPr kumimoji="0" lang="en-US" sz="3200" b="0" i="0" u="none" strike="noStrike" kern="0" cap="none" spc="0" normalizeH="0" baseline="0" noProof="0" dirty="0" smtClean="0">
                <a:ln>
                  <a:noFill/>
                </a:ln>
                <a:solidFill>
                  <a:schemeClr val="tx1"/>
                </a:solidFill>
                <a:effectLst/>
                <a:uLnTx/>
                <a:uFillTx/>
                <a:latin typeface="+mn-lt"/>
                <a:ea typeface="ＭＳ Ｐゴシック" pitchFamily="-65" charset="-128"/>
                <a:cs typeface="ＭＳ Ｐゴシック" pitchFamily="-106" charset="-128"/>
              </a:rPr>
              <a:t>Hear presentations if any </a:t>
            </a:r>
          </a:p>
          <a:p>
            <a:pPr marL="342900" marR="0" lvl="0" indent="-342900" algn="l" defTabSz="914400" rtl="0" eaLnBrk="0" fontAlgn="base" latinLnBrk="0" hangingPunct="0">
              <a:lnSpc>
                <a:spcPct val="100000"/>
              </a:lnSpc>
              <a:spcBef>
                <a:spcPts val="1200"/>
              </a:spcBef>
              <a:spcAft>
                <a:spcPct val="0"/>
              </a:spcAft>
              <a:buClrTx/>
              <a:buSzTx/>
              <a:buFontTx/>
              <a:buChar char="•"/>
              <a:tabLst/>
              <a:defRPr/>
            </a:pPr>
            <a:r>
              <a:rPr kumimoji="0" lang="en-US" altLang="ko-KR" sz="3200" b="0" i="0" u="none" strike="noStrike" kern="0" cap="none" spc="0" normalizeH="0" baseline="0" noProof="0" dirty="0" smtClean="0">
                <a:ln>
                  <a:noFill/>
                </a:ln>
                <a:solidFill>
                  <a:schemeClr val="tx1"/>
                </a:solidFill>
                <a:effectLst/>
                <a:uLnTx/>
                <a:uFillTx/>
                <a:latin typeface="+mn-lt"/>
                <a:ea typeface="ＭＳ Ｐゴシック" pitchFamily="-65" charset="-128"/>
                <a:cs typeface="ＭＳ Ｐゴシック" pitchFamily="-106" charset="-128"/>
              </a:rPr>
              <a:t>Discuss future efforts and next steps</a:t>
            </a:r>
            <a:endParaRPr kumimoji="0" lang="en-US" sz="3200" b="0" i="0" u="none" strike="noStrike" kern="0" cap="none" spc="0" normalizeH="0" baseline="0" noProof="0" dirty="0" smtClean="0">
              <a:ln>
                <a:noFill/>
              </a:ln>
              <a:solidFill>
                <a:schemeClr val="tx1"/>
              </a:solidFill>
              <a:effectLst/>
              <a:uLnTx/>
              <a:uFillTx/>
              <a:latin typeface="+mn-lt"/>
              <a:ea typeface="ＭＳ Ｐゴシック" pitchFamily="-65" charset="-128"/>
              <a:cs typeface="ＭＳ Ｐゴシック" pitchFamily="-106"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Slide Number Placeholder 5"/>
          <p:cNvSpPr txBox="1">
            <a:spLocks noGrp="1"/>
          </p:cNvSpPr>
          <p:nvPr/>
        </p:nvSpPr>
        <p:spPr bwMode="auto">
          <a:xfrm>
            <a:off x="4471989"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0FE58060-DE19-4C2D-BE0D-3A8F4E28A022}" type="slidenum">
              <a:rPr lang="en-US"/>
              <a:pPr algn="ctr"/>
              <a:t>3</a:t>
            </a:fld>
            <a:endParaRPr lang="en-US" dirty="0"/>
          </a:p>
        </p:txBody>
      </p:sp>
      <p:sp>
        <p:nvSpPr>
          <p:cNvPr id="7174" name="Rectangle 4"/>
          <p:cNvSpPr>
            <a:spLocks noGrp="1" noChangeArrowheads="1"/>
          </p:cNvSpPr>
          <p:nvPr>
            <p:ph type="title" idx="4294967295"/>
          </p:nvPr>
        </p:nvSpPr>
        <p:spPr>
          <a:xfrm>
            <a:off x="762000" y="685800"/>
            <a:ext cx="7772400" cy="990600"/>
          </a:xfrm>
        </p:spPr>
        <p:txBody>
          <a:bodyPr/>
          <a:lstStyle/>
          <a:p>
            <a:r>
              <a:rPr lang="en-US" b="1" dirty="0" smtClean="0"/>
              <a:t>Meeting Slots</a:t>
            </a:r>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January 2012</a:t>
            </a:r>
            <a:endParaRPr lang="en-US" dirty="0"/>
          </a:p>
        </p:txBody>
      </p:sp>
      <p:sp>
        <p:nvSpPr>
          <p:cNvPr id="9" name="Footer Placeholder 3"/>
          <p:cNvSpPr>
            <a:spLocks noGrp="1"/>
          </p:cNvSpPr>
          <p:nvPr>
            <p:ph type="ftr" sz="quarter" idx="10"/>
          </p:nvPr>
        </p:nvSpPr>
        <p:spPr>
          <a:xfrm>
            <a:off x="6172201" y="6492875"/>
            <a:ext cx="2438400" cy="184666"/>
          </a:xfrm>
        </p:spPr>
        <p:txBody>
          <a:bodyPr/>
          <a:lstStyle/>
          <a:p>
            <a:r>
              <a:rPr lang="en-US" smtClean="0"/>
              <a:t>Sangsung Choi(ETRI)</a:t>
            </a:r>
            <a:endParaRPr lang="en-US" dirty="0" smtClean="0"/>
          </a:p>
        </p:txBody>
      </p:sp>
      <p:sp>
        <p:nvSpPr>
          <p:cNvPr id="7" name="슬라이드 번호 개체 틀 6"/>
          <p:cNvSpPr>
            <a:spLocks noGrp="1"/>
          </p:cNvSpPr>
          <p:nvPr>
            <p:ph type="sldNum" sz="quarter" idx="11"/>
          </p:nvPr>
        </p:nvSpPr>
        <p:spPr>
          <a:xfrm>
            <a:off x="4421189" y="6475413"/>
            <a:ext cx="530225" cy="182562"/>
          </a:xfrm>
        </p:spPr>
        <p:txBody>
          <a:bodyPr/>
          <a:lstStyle/>
          <a:p>
            <a:pPr>
              <a:defRPr/>
            </a:pPr>
            <a:r>
              <a:rPr lang="en-US" smtClean="0"/>
              <a:t>Slide </a:t>
            </a:r>
            <a:fld id="{CBB17340-4413-48FA-98F5-B0F34060CDC9}" type="slidenum">
              <a:rPr lang="en-US" smtClean="0"/>
              <a:pPr>
                <a:defRPr/>
              </a:pPr>
              <a:t>3</a:t>
            </a:fld>
            <a:endParaRPr lang="en-US"/>
          </a:p>
        </p:txBody>
      </p:sp>
      <p:graphicFrame>
        <p:nvGraphicFramePr>
          <p:cNvPr id="10" name="Group 90"/>
          <p:cNvGraphicFramePr>
            <a:graphicFrameLocks/>
          </p:cNvGraphicFramePr>
          <p:nvPr/>
        </p:nvGraphicFramePr>
        <p:xfrm>
          <a:off x="457201" y="1706880"/>
          <a:ext cx="8305800" cy="4160520"/>
        </p:xfrm>
        <a:graphic>
          <a:graphicData uri="http://schemas.openxmlformats.org/drawingml/2006/table">
            <a:tbl>
              <a:tblPr/>
              <a:tblGrid>
                <a:gridCol w="765838"/>
                <a:gridCol w="1596361"/>
                <a:gridCol w="2119322"/>
                <a:gridCol w="1690678"/>
                <a:gridCol w="2133601"/>
              </a:tblGrid>
              <a:tr h="82492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8731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smtClean="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Bef>
                          <a:spcPts val="1200"/>
                        </a:spcBef>
                        <a:buFont typeface="Arial" pitchFamily="34" charset="0"/>
                        <a:buChar char="•"/>
                      </a:pPr>
                      <a:r>
                        <a:rPr lang="en-US" dirty="0" smtClean="0"/>
                        <a:t> Opening Logistics</a:t>
                      </a:r>
                      <a:endParaRPr lang="en-US" baseline="0" dirty="0" smtClean="0"/>
                    </a:p>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Hear Presentations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Finalize  the TGD</a:t>
                      </a: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r>
              <a:tr h="82784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457200" rtl="0" eaLnBrk="1" fontAlgn="auto" latinLnBrk="0" hangingPunct="1">
                        <a:lnSpc>
                          <a:spcPct val="100000"/>
                        </a:lnSpc>
                        <a:spcBef>
                          <a:spcPts val="1200"/>
                        </a:spcBef>
                        <a:spcAft>
                          <a:spcPts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Discuss  the TGD</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Hear Presentations</a:t>
                      </a:r>
                    </a:p>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sz="1800" b="0" i="0" u="none" strike="noStrike" kern="1200" cap="none" spc="0" normalizeH="0" baseline="0" noProof="0" dirty="0" smtClean="0">
                          <a:ln>
                            <a:noFill/>
                          </a:ln>
                          <a:solidFill>
                            <a:srgbClr val="000000"/>
                          </a:solidFill>
                          <a:effectLst/>
                          <a:uLnTx/>
                          <a:uFillTx/>
                          <a:latin typeface="+mn-lt"/>
                          <a:ea typeface="+mn-ea"/>
                          <a:cs typeface="+mn-cs"/>
                        </a:rPr>
                        <a:t>  Discuss Next Step</a:t>
                      </a: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r>
              <a:tr h="87186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Bef>
                          <a:spcPts val="1200"/>
                        </a:spcBef>
                        <a:buFont typeface="Arial" pitchFamily="34" charset="0"/>
                        <a:buChar cha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Bef>
                          <a:spcPts val="1200"/>
                        </a:spcBef>
                        <a:buFont typeface="Arial" pitchFamily="34" charset="0"/>
                        <a:buChar cha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7485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457200" rtl="0" eaLnBrk="1" fontAlgn="auto" latinLnBrk="0" hangingPunct="1">
                        <a:lnSpc>
                          <a:spcPct val="100000"/>
                        </a:lnSpc>
                        <a:spcBef>
                          <a:spcPts val="1200"/>
                        </a:spcBef>
                        <a:spcAft>
                          <a:spcPts val="0"/>
                        </a:spcAft>
                        <a:buClrTx/>
                        <a:buSzTx/>
                        <a:buFont typeface="Arial" pitchFamily="34" charset="0"/>
                        <a:buChar char="•"/>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457200" rtl="0" eaLnBrk="1" fontAlgn="auto" latinLnBrk="0" hangingPunct="1">
                        <a:lnSpc>
                          <a:spcPct val="100000"/>
                        </a:lnSpc>
                        <a:spcBef>
                          <a:spcPts val="1200"/>
                        </a:spcBef>
                        <a:spcAft>
                          <a:spcPts val="0"/>
                        </a:spcAft>
                        <a:buClrTx/>
                        <a:buSzTx/>
                        <a:buFont typeface="Arial" pitchFamily="34" charset="0"/>
                        <a:buChar char="•"/>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153400" cy="762000"/>
          </a:xfrm>
        </p:spPr>
        <p:txBody>
          <a:bodyPr/>
          <a:lstStyle/>
          <a:p>
            <a:r>
              <a:rPr lang="en-US" b="1" dirty="0" smtClean="0"/>
              <a:t>TG4m Closing Report(1)</a:t>
            </a:r>
            <a:endParaRPr lang="en-US" b="1" dirty="0"/>
          </a:p>
        </p:txBody>
      </p:sp>
      <p:sp>
        <p:nvSpPr>
          <p:cNvPr id="3" name="Content Placeholder 2"/>
          <p:cNvSpPr>
            <a:spLocks noGrp="1"/>
          </p:cNvSpPr>
          <p:nvPr>
            <p:ph idx="1"/>
          </p:nvPr>
        </p:nvSpPr>
        <p:spPr>
          <a:xfrm>
            <a:off x="381000" y="1752600"/>
            <a:ext cx="8305800" cy="4495800"/>
          </a:xfrm>
        </p:spPr>
        <p:txBody>
          <a:bodyPr/>
          <a:lstStyle/>
          <a:p>
            <a:r>
              <a:rPr lang="en-US" altLang="ko-KR" dirty="0" smtClean="0">
                <a:ea typeface="ＭＳ Ｐゴシック" pitchFamily="-65" charset="-128"/>
              </a:rPr>
              <a:t>Heard  2 presentations in Tuesday meeting, and 4 presentations in Thursday meeting </a:t>
            </a:r>
          </a:p>
          <a:p>
            <a:pPr>
              <a:spcBef>
                <a:spcPts val="1800"/>
              </a:spcBef>
            </a:pPr>
            <a:r>
              <a:rPr lang="en-US" altLang="ko-KR" dirty="0" smtClean="0">
                <a:ea typeface="ＭＳ Ｐゴシック" pitchFamily="-65" charset="-128"/>
              </a:rPr>
              <a:t>Reviewed and discussed the Technical Guidance Document(TGD)</a:t>
            </a:r>
          </a:p>
          <a:p>
            <a:pPr marL="633413" indent="-633413">
              <a:spcBef>
                <a:spcPts val="1200"/>
              </a:spcBef>
              <a:buNone/>
            </a:pPr>
            <a:r>
              <a:rPr lang="en-US" altLang="ko-KR" sz="2800" dirty="0" smtClean="0">
                <a:ea typeface="ＭＳ Ｐゴシック" pitchFamily="-65" charset="-128"/>
              </a:rPr>
              <a:t>    -will solicit final comments, and prepare draft TGD </a:t>
            </a:r>
            <a:r>
              <a:rPr lang="en-US" altLang="ko-KR" sz="2800" dirty="0" smtClean="0">
                <a:ea typeface="굴림" pitchFamily="50" charset="-127"/>
              </a:rPr>
              <a:t>incorporating the comments received from TG4m before March meeting.</a:t>
            </a:r>
          </a:p>
          <a:p>
            <a:pPr marL="633413" indent="-633413">
              <a:spcBef>
                <a:spcPts val="1200"/>
              </a:spcBef>
              <a:buNone/>
            </a:pPr>
            <a:r>
              <a:rPr lang="en-US" altLang="ko-KR" sz="2800" dirty="0" smtClean="0">
                <a:ea typeface="굴림" pitchFamily="50" charset="-127"/>
              </a:rPr>
              <a:t>    - will approve the TGD by TG4m in March meeting</a:t>
            </a:r>
            <a:r>
              <a:rPr lang="en-US" altLang="ko-KR" sz="2800" dirty="0" smtClean="0">
                <a:ea typeface="ＭＳ Ｐゴシック" pitchFamily="-65" charset="-128"/>
              </a:rPr>
              <a:t>    </a:t>
            </a:r>
          </a:p>
          <a:p>
            <a:pPr>
              <a:spcBef>
                <a:spcPts val="1200"/>
              </a:spcBef>
            </a:pPr>
            <a:endParaRPr lang="en-US" altLang="ko-KR" sz="2800" dirty="0" smtClean="0">
              <a:ea typeface="ＭＳ Ｐゴシック" pitchFamily="-65" charset="-128"/>
            </a:endParaRP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January 2012</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153400" cy="762000"/>
          </a:xfrm>
        </p:spPr>
        <p:txBody>
          <a:bodyPr/>
          <a:lstStyle/>
          <a:p>
            <a:r>
              <a:rPr lang="en-US" b="1" dirty="0" smtClean="0"/>
              <a:t>List of Presentation</a:t>
            </a:r>
            <a:endParaRPr lang="en-US" b="1" dirty="0"/>
          </a:p>
        </p:txBody>
      </p:sp>
      <p:sp>
        <p:nvSpPr>
          <p:cNvPr id="3" name="Content Placeholder 2"/>
          <p:cNvSpPr>
            <a:spLocks noGrp="1"/>
          </p:cNvSpPr>
          <p:nvPr>
            <p:ph idx="1"/>
          </p:nvPr>
        </p:nvSpPr>
        <p:spPr>
          <a:xfrm>
            <a:off x="228600" y="1524000"/>
            <a:ext cx="8610600" cy="4724400"/>
          </a:xfrm>
        </p:spPr>
        <p:txBody>
          <a:bodyPr/>
          <a:lstStyle/>
          <a:p>
            <a:pPr marL="457200" indent="-457200">
              <a:buAutoNum type="arabicParenBoth"/>
            </a:pPr>
            <a:r>
              <a:rPr lang="en-US" altLang="ko-KR" sz="2300" dirty="0" smtClean="0"/>
              <a:t>White Space Channel Models for TG4m WPAN, </a:t>
            </a:r>
            <a:r>
              <a:rPr lang="en-US" altLang="ko-KR" sz="2300" dirty="0" err="1" smtClean="0"/>
              <a:t>Soo</a:t>
            </a:r>
            <a:r>
              <a:rPr lang="en-US" altLang="ko-KR" sz="2300" dirty="0" smtClean="0"/>
              <a:t>-Young Chang (CSUS),  15-12-0037-00-004m</a:t>
            </a:r>
          </a:p>
          <a:p>
            <a:pPr marL="457200" indent="-457200">
              <a:buAutoNum type="arabicParenBoth"/>
            </a:pPr>
            <a:r>
              <a:rPr lang="en-US" altLang="ko-KR" sz="2300" dirty="0" smtClean="0"/>
              <a:t> Overview on Design Considerations for TG4m,  SUM Chin Sean (NICT),  15-12-0023-00-004m</a:t>
            </a:r>
          </a:p>
          <a:p>
            <a:pPr marL="457200" indent="-457200">
              <a:buAutoNum type="arabicParenBoth"/>
            </a:pPr>
            <a:r>
              <a:rPr lang="en-US" altLang="ko-KR" sz="2300" dirty="0" smtClean="0"/>
              <a:t> OFDM Proposal Considerations for TV White Space,   Cristina Seibert (Silver Spring Networks),  15-12-0043-00-004m</a:t>
            </a:r>
          </a:p>
          <a:p>
            <a:pPr marL="457200" indent="-457200">
              <a:buAutoNum type="arabicParenBoth"/>
            </a:pPr>
            <a:r>
              <a:rPr lang="en-US" altLang="ko-KR" sz="2300" dirty="0" smtClean="0"/>
              <a:t>Impact of out-of-band emission limit in TVWS to OFDM signals, </a:t>
            </a:r>
            <a:r>
              <a:rPr lang="en-US" altLang="ko-KR" sz="2300" dirty="0" err="1" smtClean="0"/>
              <a:t>Shigenobu</a:t>
            </a:r>
            <a:r>
              <a:rPr lang="en-US" altLang="ko-KR" sz="2300" dirty="0" smtClean="0"/>
              <a:t>  Sasaki (Niigata University), 15-12-0061-00-004m    </a:t>
            </a:r>
          </a:p>
          <a:p>
            <a:pPr marL="457200" indent="-457200">
              <a:buAutoNum type="arabicParenBoth"/>
            </a:pPr>
            <a:r>
              <a:rPr lang="en-US" altLang="ko-KR" sz="2300" dirty="0" smtClean="0"/>
              <a:t>Additional Potential Use Case for TG4m, </a:t>
            </a:r>
            <a:r>
              <a:rPr lang="en-US" altLang="ko-KR" sz="2300" dirty="0" err="1" smtClean="0"/>
              <a:t>Liru</a:t>
            </a:r>
            <a:r>
              <a:rPr lang="en-US" altLang="ko-KR" sz="2300" dirty="0" smtClean="0"/>
              <a:t> Lu (NICT), 15-12-0060-00-004m </a:t>
            </a:r>
          </a:p>
          <a:p>
            <a:pPr marL="457200" indent="-457200">
              <a:buAutoNum type="arabicParenBoth"/>
            </a:pPr>
            <a:r>
              <a:rPr lang="en-US" altLang="ko-KR" sz="2300" dirty="0" smtClean="0"/>
              <a:t>15.4m drafting process: guidance for preparation of proposed text, </a:t>
            </a:r>
            <a:r>
              <a:rPr lang="en-US" altLang="ko-KR" sz="2300" dirty="0" err="1" smtClean="0"/>
              <a:t>Kunal</a:t>
            </a:r>
            <a:r>
              <a:rPr lang="en-US" altLang="ko-KR" sz="2300" dirty="0" smtClean="0"/>
              <a:t> Shah (Silver Spring Networks), 15-12-0062-00-004m </a:t>
            </a:r>
          </a:p>
          <a:p>
            <a:pPr marL="633413" indent="-633413">
              <a:spcBef>
                <a:spcPts val="1200"/>
              </a:spcBef>
              <a:buNone/>
            </a:pPr>
            <a:r>
              <a:rPr lang="en-US" altLang="ko-KR" sz="2300" dirty="0" smtClean="0"/>
              <a:t>   </a:t>
            </a:r>
            <a:endParaRPr lang="en-US" sz="2300" dirty="0" smtClean="0">
              <a:ea typeface="ＭＳ Ｐゴシック" pitchFamily="-65" charset="-128"/>
            </a:endParaRP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January 2012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153400" cy="762000"/>
          </a:xfrm>
        </p:spPr>
        <p:txBody>
          <a:bodyPr/>
          <a:lstStyle/>
          <a:p>
            <a:r>
              <a:rPr lang="en-US" b="1" dirty="0" smtClean="0"/>
              <a:t>TG4m Closing Report(2)</a:t>
            </a:r>
            <a:endParaRPr lang="en-US" b="1" dirty="0"/>
          </a:p>
        </p:txBody>
      </p:sp>
      <p:sp>
        <p:nvSpPr>
          <p:cNvPr id="3" name="Content Placeholder 2"/>
          <p:cNvSpPr>
            <a:spLocks noGrp="1"/>
          </p:cNvSpPr>
          <p:nvPr>
            <p:ph idx="1"/>
          </p:nvPr>
        </p:nvSpPr>
        <p:spPr>
          <a:xfrm>
            <a:off x="457200" y="1676400"/>
            <a:ext cx="8382000" cy="4724400"/>
          </a:xfrm>
        </p:spPr>
        <p:txBody>
          <a:bodyPr/>
          <a:lstStyle/>
          <a:p>
            <a:pPr>
              <a:spcBef>
                <a:spcPts val="1200"/>
              </a:spcBef>
            </a:pPr>
            <a:r>
              <a:rPr lang="en-US" altLang="ko-KR" dirty="0" smtClean="0">
                <a:ea typeface="ＭＳ Ｐゴシック" pitchFamily="-65" charset="-128"/>
              </a:rPr>
              <a:t>Adjusted future time schedule for TG4m</a:t>
            </a:r>
          </a:p>
          <a:p>
            <a:pPr marL="623888" indent="-623888">
              <a:spcBef>
                <a:spcPts val="1200"/>
              </a:spcBef>
              <a:buNone/>
            </a:pPr>
            <a:r>
              <a:rPr lang="en-US" altLang="ko-KR" dirty="0" smtClean="0">
                <a:ea typeface="ＭＳ Ｐゴシック" pitchFamily="-65" charset="-128"/>
              </a:rPr>
              <a:t>    </a:t>
            </a:r>
            <a:r>
              <a:rPr lang="en-US" altLang="ko-KR" sz="2800" dirty="0" smtClean="0">
                <a:ea typeface="ＭＳ Ｐゴシック" pitchFamily="-65" charset="-128"/>
              </a:rPr>
              <a:t>- Call for Proposals to be issued in March 2012 meeting</a:t>
            </a:r>
          </a:p>
          <a:p>
            <a:pPr marL="623888" indent="-623888">
              <a:spcBef>
                <a:spcPts val="1200"/>
              </a:spcBef>
              <a:buNone/>
            </a:pPr>
            <a:r>
              <a:rPr lang="en-US" altLang="ko-KR" sz="2800" dirty="0" smtClean="0">
                <a:ea typeface="ＭＳ Ｐゴシック" pitchFamily="-65" charset="-128"/>
              </a:rPr>
              <a:t>    - </a:t>
            </a:r>
            <a:r>
              <a:rPr lang="en-US" altLang="ko-KR" sz="2800" dirty="0" smtClean="0"/>
              <a:t>Preliminary Proposals to be submitted by May 1, 2012</a:t>
            </a:r>
          </a:p>
          <a:p>
            <a:pPr>
              <a:spcBef>
                <a:spcPts val="1200"/>
              </a:spcBef>
              <a:buNone/>
            </a:pPr>
            <a:r>
              <a:rPr lang="en-US" altLang="ko-KR" sz="2800" dirty="0" smtClean="0"/>
              <a:t>    - Call for Intent to be issued by June 1, 2012</a:t>
            </a:r>
          </a:p>
          <a:p>
            <a:pPr>
              <a:spcBef>
                <a:spcPts val="1200"/>
              </a:spcBef>
              <a:buNone/>
            </a:pPr>
            <a:r>
              <a:rPr lang="en-US" altLang="ko-KR" sz="2800" dirty="0" smtClean="0">
                <a:ea typeface="ＭＳ Ｐゴシック" pitchFamily="-65" charset="-128"/>
              </a:rPr>
              <a:t>    - Final Proposals to be submitted by July 1, 2012</a:t>
            </a:r>
          </a:p>
          <a:p>
            <a:pPr>
              <a:spcBef>
                <a:spcPts val="1200"/>
              </a:spcBef>
              <a:buNone/>
            </a:pPr>
            <a:r>
              <a:rPr lang="en-US" altLang="ko-KR" sz="2800" dirty="0" smtClean="0">
                <a:ea typeface="ＭＳ Ｐゴシック" pitchFamily="-65" charset="-128"/>
              </a:rPr>
              <a:t>    - Presentations of proposals in July 2012 meeting</a:t>
            </a: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6</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January 2012</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18112</TotalTime>
  <Words>403</Words>
  <Application>Microsoft Office PowerPoint</Application>
  <PresentationFormat>화면 슬라이드 쇼(4:3)</PresentationFormat>
  <Paragraphs>87</Paragraphs>
  <Slides>6</Slides>
  <Notes>5</Notes>
  <HiddenSlides>0</HiddenSlides>
  <MMClips>0</MMClips>
  <ScaleCrop>false</ScaleCrop>
  <HeadingPairs>
    <vt:vector size="4" baseType="variant">
      <vt:variant>
        <vt:lpstr>테마</vt:lpstr>
      </vt:variant>
      <vt:variant>
        <vt:i4>6</vt:i4>
      </vt:variant>
      <vt:variant>
        <vt:lpstr>슬라이드 제목</vt:lpstr>
      </vt:variant>
      <vt:variant>
        <vt:i4>6</vt:i4>
      </vt:variant>
    </vt:vector>
  </HeadingPairs>
  <TitlesOfParts>
    <vt:vector size="12" baseType="lpstr">
      <vt:lpstr>Default Design</vt:lpstr>
      <vt:lpstr>4_Custom Design</vt:lpstr>
      <vt:lpstr>Custom Design</vt:lpstr>
      <vt:lpstr>1_Custom Design</vt:lpstr>
      <vt:lpstr>2_Custom Design</vt:lpstr>
      <vt:lpstr>3_Custom Design</vt:lpstr>
      <vt:lpstr>슬라이드 1</vt:lpstr>
      <vt:lpstr>Meeting Goal This Week</vt:lpstr>
      <vt:lpstr>Meeting Slots</vt:lpstr>
      <vt:lpstr>TG4m Closing Report(1)</vt:lpstr>
      <vt:lpstr>List of Presentation</vt:lpstr>
      <vt:lpstr>TG4m Closing Report(2)</vt:lpstr>
    </vt:vector>
  </TitlesOfParts>
  <Company>Kinney Consulting LLC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935</cp:revision>
  <cp:lastPrinted>2000-03-07T00:55:37Z</cp:lastPrinted>
  <dcterms:created xsi:type="dcterms:W3CDTF">2008-07-14T18:46:05Z</dcterms:created>
  <dcterms:modified xsi:type="dcterms:W3CDTF">2012-01-19T19:04:02Z</dcterms:modified>
</cp:coreProperties>
</file>