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66" r:id="rId3"/>
    <p:sldId id="270" r:id="rId4"/>
    <p:sldId id="272" r:id="rId5"/>
    <p:sldId id="275" r:id="rId6"/>
    <p:sldId id="278" r:id="rId7"/>
    <p:sldId id="273" r:id="rId8"/>
    <p:sldId id="274" r:id="rId9"/>
    <p:sldId id="279" r:id="rId10"/>
    <p:sldId id="277" r:id="rId11"/>
    <p:sldId id="276" r:id="rId12"/>
    <p:sldId id="28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38" d="100"/>
          <a:sy n="138" d="100"/>
        </p:scale>
        <p:origin x="-84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15-</a:t>
            </a:r>
            <a:r>
              <a:rPr lang="en-US" sz="1800" b="1" dirty="0" smtClean="0"/>
              <a:t>12</a:t>
            </a:r>
            <a:r>
              <a:rPr lang="en-US" sz="1800" b="1" dirty="0" smtClean="0"/>
              <a:t>/0067r0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2/18-12-0004-00-0000-en-300-328-v1-8-0.pdf" TargetMode="External"/><Relationship Id="rId4" Type="http://schemas.openxmlformats.org/officeDocument/2006/relationships/hyperlink" Target="https://mentor.ieee.org/802.18/dcn/12/18-12-0005-00-0000-en-801-893-v1-7-1-initial-draft.doc" TargetMode="External"/><Relationship Id="rId5" Type="http://schemas.openxmlformats.org/officeDocument/2006/relationships/hyperlink" Target="https://mentor.ieee.org/802.18/dcn/12/18-12-0006-00-0000-lufthansa-da2gc-presentation.pdf" TargetMode="External"/><Relationship Id="rId6" Type="http://schemas.openxmlformats.org/officeDocument/2006/relationships/hyperlink" Target="https://mentor.ieee.org/802.18/dcn/12/18-12-0007-00-0000-us-house-spectrum-bill.pdf" TargetMode="External"/><Relationship Id="rId7" Type="http://schemas.openxmlformats.org/officeDocument/2006/relationships/hyperlink" Target="https://mentor.ieee.org/802.18/dcn/12/18-12-0008-00-0000-csmac-spectrum-management-report.pdf" TargetMode="External"/><Relationship Id="rId8" Type="http://schemas.openxmlformats.org/officeDocument/2006/relationships/hyperlink" Target="https://mentor.ieee.org/802.18/dcn/12/18-12-0009-00-0000-scf-spectrum-sharing-study.pdf" TargetMode="External"/><Relationship Id="rId9" Type="http://schemas.openxmlformats.org/officeDocument/2006/relationships/hyperlink" Target="https://mentor.ieee.org/802.18/dcn/12/18-12-0010-00-0000-ofcom-chief-executive-spectrum-policy-speech.pdf" TargetMode="External"/><Relationship Id="rId10" Type="http://schemas.openxmlformats.org/officeDocument/2006/relationships/hyperlink" Target="https://mentor.ieee.org/802.18/dcn/12/18-12-0011-00-0000-nab-presentation-on-atsc-3.pdf" TargetMode="External"/><Relationship Id="rId1" Type="http://schemas.openxmlformats.org/officeDocument/2006/relationships/slideLayout" Target="../slideLayouts/slideLayout2.xml"/><Relationship Id="rId2" Type="http://schemas.openxmlformats.org/officeDocument/2006/relationships/hyperlink" Target="https://mentor.ieee.org/802.18/dcn/12/18-12-0003-01-0000-regulations-updates-and-issues-january-2012.pp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1/18-11-0101-00-0000-petition-433-mhz-rfid-lockheed-martin-zip.zip" TargetMode="External"/><Relationship Id="rId4" Type="http://schemas.openxmlformats.org/officeDocument/2006/relationships/hyperlink" Target="https://mentor.ieee.org/802.18/dcn/11/18-11-0103-00-0000-oet-seeks-comments-tv-receive-sites-tv-database.doc" TargetMode="External"/><Relationship Id="rId5" Type="http://schemas.openxmlformats.org/officeDocument/2006/relationships/hyperlink" Target="https://mentor.ieee.org/802.18/dcn/12/18-12-0001-00-0000-radiolocation-in-78-81-ghz-band-nprm-r-o.pdf" TargetMode="External"/><Relationship Id="rId1" Type="http://schemas.openxmlformats.org/officeDocument/2006/relationships/slideLayout" Target="../slideLayouts/slideLayout2.xml"/><Relationship Id="rId2" Type="http://schemas.openxmlformats.org/officeDocument/2006/relationships/hyperlink" Target="https://mentor.ieee.org/802.18/dcn/11/18-11-0097-00-0000-additional-spectrum-for-medical-devices-413-457-mhz-r-o.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14-03-0000-comments-rm-11651-petition-for-rulemaking-433-mhz-rfid.do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1/18-11-0096-00-0000-liaison-to-ext-orgs-on-wasn-systems.docx" TargetMode="External"/><Relationship Id="rId4" Type="http://schemas.openxmlformats.org/officeDocument/2006/relationships/hyperlink" Target="https://mentor.ieee.org/802.18/dcn/11/18-11-0079-00-0000-approval-of-1-new-itu-r-question-and-1-revised-itu-r-question.docx" TargetMode="External"/><Relationship Id="rId5" Type="http://schemas.openxmlformats.org/officeDocument/2006/relationships/hyperlink" Target="https://mentor.ieee.org/802.18/dcn/11/18-11-0102-00-0000-frequency-ranges-for-harmonization-of-short-range-devices.docx" TargetMode="External"/><Relationship Id="rId1" Type="http://schemas.openxmlformats.org/officeDocument/2006/relationships/slideLayout" Target="../slideLayouts/slideLayout2.xml"/><Relationship Id="rId2" Type="http://schemas.openxmlformats.org/officeDocument/2006/relationships/hyperlink" Target="https://mentor.ieee.org/802.18/dcn/11/18-11-0095-00-0000-liaison-to-itu-r-sg-1-sg5-on-narrowband-wireless-home-networing.docx"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January</a:t>
            </a:r>
            <a:r>
              <a:rPr lang="en-US" sz="2000" b="0" dirty="0" smtClean="0"/>
              <a:t> 19, </a:t>
            </a:r>
            <a:r>
              <a:rPr lang="en-US" sz="2000" b="0" dirty="0" smtClean="0"/>
              <a:t>2012</a:t>
            </a:r>
            <a:endParaRPr lang="en-US" sz="2000" b="0" dirty="0"/>
          </a:p>
        </p:txBody>
      </p:sp>
      <p:graphicFrame>
        <p:nvGraphicFramePr>
          <p:cNvPr id="30731" name="Object 11"/>
          <p:cNvGraphicFramePr>
            <a:graphicFrameLocks noChangeAspect="1"/>
          </p:cNvGraphicFramePr>
          <p:nvPr/>
        </p:nvGraphicFramePr>
        <p:xfrm>
          <a:off x="517525" y="2286000"/>
          <a:ext cx="8243888" cy="250507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10</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Informational Presentations</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Richard Kennedy, Research in Motion, presented </a:t>
            </a:r>
            <a:r>
              <a:rPr lang="en-US" sz="2000" b="0" dirty="0" smtClean="0"/>
              <a:t>an overview of regulatory issues of interest on Monday PM2.</a:t>
            </a:r>
            <a:br>
              <a:rPr lang="en-US" sz="2000" b="0" dirty="0" smtClean="0"/>
            </a:br>
            <a:r>
              <a:rPr lang="en-US" sz="1600" b="0" dirty="0" smtClean="0"/>
              <a:t>Link: </a:t>
            </a:r>
            <a:r>
              <a:rPr lang="en-US" sz="1000" b="0" dirty="0" smtClean="0">
                <a:hlinkClick r:id="rId2"/>
              </a:rPr>
              <a:t>https://mentor.ieee.org/802.18/dcn/12/18-12-0003-01-0000-regulations-updates-and-issues-january-2012.ppt</a:t>
            </a:r>
            <a:endParaRPr lang="en-US" sz="1000" b="0" dirty="0" smtClean="0"/>
          </a:p>
          <a:p>
            <a:pPr>
              <a:spcBef>
                <a:spcPts val="0"/>
              </a:spcBef>
              <a:spcAft>
                <a:spcPts val="600"/>
              </a:spcAft>
            </a:pPr>
            <a:r>
              <a:rPr lang="en-US" sz="2000" b="0" dirty="0" smtClean="0"/>
              <a:t>References used in Rich Kennedy’s presentation:</a:t>
            </a:r>
          </a:p>
          <a:p>
            <a:pPr lvl="1">
              <a:spcBef>
                <a:spcPts val="0"/>
              </a:spcBef>
              <a:spcAft>
                <a:spcPts val="600"/>
              </a:spcAft>
            </a:pPr>
            <a:r>
              <a:rPr lang="en-US" sz="1200" b="0" dirty="0" smtClean="0">
                <a:hlinkClick r:id="rId3"/>
              </a:rPr>
              <a:t>https://mentor.ieee.org/802.18/dcn/12/18-12-0004-00-0000-en-300-328-v1-8-0.pdf</a:t>
            </a:r>
            <a:endParaRPr lang="en-US" sz="1200" b="0" dirty="0" smtClean="0"/>
          </a:p>
          <a:p>
            <a:pPr lvl="1">
              <a:spcBef>
                <a:spcPts val="0"/>
              </a:spcBef>
              <a:spcAft>
                <a:spcPts val="600"/>
              </a:spcAft>
            </a:pPr>
            <a:r>
              <a:rPr lang="en-US" sz="1200" b="0" dirty="0" smtClean="0">
                <a:hlinkClick r:id="rId4"/>
              </a:rPr>
              <a:t>https://mentor.ieee.org/802.18/dcn/12/18-12-0005-00-0000-en-801-893-v1-7-1-initial-draft.doc</a:t>
            </a:r>
            <a:endParaRPr lang="en-US" sz="1200" b="0" dirty="0" smtClean="0"/>
          </a:p>
          <a:p>
            <a:pPr lvl="1">
              <a:spcBef>
                <a:spcPts val="0"/>
              </a:spcBef>
              <a:spcAft>
                <a:spcPts val="600"/>
              </a:spcAft>
            </a:pPr>
            <a:r>
              <a:rPr lang="en-US" sz="1200" b="0" dirty="0" smtClean="0">
                <a:hlinkClick r:id="rId5"/>
              </a:rPr>
              <a:t>https://mentor.ieee.org/802.18/dcn/12/18-12-0006-00-0000-lufthansa-da2gc-presentation.pdf</a:t>
            </a:r>
            <a:endParaRPr lang="en-US" sz="1200" b="0" dirty="0" smtClean="0"/>
          </a:p>
          <a:p>
            <a:pPr lvl="1">
              <a:spcBef>
                <a:spcPts val="0"/>
              </a:spcBef>
              <a:spcAft>
                <a:spcPts val="600"/>
              </a:spcAft>
            </a:pPr>
            <a:r>
              <a:rPr lang="en-US" sz="1200" b="0" dirty="0" smtClean="0">
                <a:hlinkClick r:id="rId6"/>
              </a:rPr>
              <a:t>https://mentor.ieee.org/802.18/dcn/12/18-12-0007-00-0000-us-house-spectrum-bill.pdf</a:t>
            </a:r>
            <a:endParaRPr lang="en-US" sz="1200" b="0" dirty="0" smtClean="0"/>
          </a:p>
          <a:p>
            <a:pPr lvl="1">
              <a:spcBef>
                <a:spcPts val="0"/>
              </a:spcBef>
              <a:spcAft>
                <a:spcPts val="600"/>
              </a:spcAft>
            </a:pPr>
            <a:r>
              <a:rPr lang="en-US" sz="1200" b="0" dirty="0" smtClean="0">
                <a:hlinkClick r:id="rId7"/>
              </a:rPr>
              <a:t>https://mentor.ieee.org/802.18/dcn/12/18-12-0008-00-0000-csmac-spectrum-management-report.pdf</a:t>
            </a:r>
            <a:endParaRPr lang="en-US" sz="1200" b="0" dirty="0" smtClean="0"/>
          </a:p>
          <a:p>
            <a:pPr lvl="1">
              <a:spcBef>
                <a:spcPts val="0"/>
              </a:spcBef>
              <a:spcAft>
                <a:spcPts val="600"/>
              </a:spcAft>
            </a:pPr>
            <a:r>
              <a:rPr lang="en-US" sz="1200" b="0" dirty="0" smtClean="0">
                <a:hlinkClick r:id="rId8"/>
              </a:rPr>
              <a:t>https://mentor.ieee.org/802.18/dcn/12/18-12-0009-00-0000-scf-spectrum-sharing-study.pdf</a:t>
            </a:r>
            <a:endParaRPr lang="en-US" sz="1200" b="0" dirty="0" smtClean="0"/>
          </a:p>
          <a:p>
            <a:pPr lvl="1">
              <a:spcBef>
                <a:spcPts val="0"/>
              </a:spcBef>
              <a:spcAft>
                <a:spcPts val="600"/>
              </a:spcAft>
            </a:pPr>
            <a:r>
              <a:rPr lang="en-US" sz="1200" b="0" dirty="0" smtClean="0">
                <a:hlinkClick r:id="rId9"/>
              </a:rPr>
              <a:t>https://mentor.ieee.org/802.18/dcn/12/18-12-0010-00-0000-ofcom-chief-executive-spectrum-policy-speech.pdf</a:t>
            </a:r>
            <a:endParaRPr lang="en-US" sz="1200" b="0" dirty="0" smtClean="0"/>
          </a:p>
          <a:p>
            <a:pPr lvl="1">
              <a:spcBef>
                <a:spcPts val="0"/>
              </a:spcBef>
              <a:spcAft>
                <a:spcPts val="600"/>
              </a:spcAft>
            </a:pPr>
            <a:r>
              <a:rPr lang="en-US" sz="1200" b="0" dirty="0" smtClean="0">
                <a:hlinkClick r:id="rId10"/>
              </a:rPr>
              <a:t>https://mentor.ieee.org/802.18/dcn/12/18-12-0011-00-0000-nab-presentation-on-atsc-3.pdf</a:t>
            </a:r>
            <a:endParaRPr lang="en-US" sz="1200" b="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11</a:t>
            </a:fld>
            <a:endParaRPr lang="en-US"/>
          </a:p>
        </p:txBody>
      </p:sp>
      <p:sp>
        <p:nvSpPr>
          <p:cNvPr id="21506" name="Rectangle 2"/>
          <p:cNvSpPr>
            <a:spLocks noGrp="1" noChangeArrowheads="1"/>
          </p:cNvSpPr>
          <p:nvPr>
            <p:ph type="title"/>
          </p:nvPr>
        </p:nvSpPr>
        <p:spPr/>
        <p:txBody>
          <a:bodyPr/>
          <a:lstStyle/>
          <a:p>
            <a:r>
              <a:rPr lang="en-GB" sz="2800" dirty="0" smtClean="0"/>
              <a:t>Ad </a:t>
            </a:r>
            <a:r>
              <a:rPr lang="en-GB" sz="2800" dirty="0" smtClean="0"/>
              <a:t>Hoc Discussion of Regulatory Issues </a:t>
            </a:r>
            <a:br>
              <a:rPr lang="en-GB" sz="2800" dirty="0" smtClean="0"/>
            </a:br>
            <a:r>
              <a:rPr lang="en-GB" sz="2800" dirty="0" smtClean="0"/>
              <a:t>Related to 802.15.5k</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On </a:t>
            </a:r>
            <a:r>
              <a:rPr lang="en-US" sz="2000" b="0" dirty="0" smtClean="0"/>
              <a:t>Thursday, AM1, there was a brief discussion in the RR-TAG concerning European regulations that might affect 802.15.4k, seeking clarification of the rules.</a:t>
            </a:r>
          </a:p>
          <a:p>
            <a:pPr>
              <a:spcBef>
                <a:spcPts val="0"/>
              </a:spcBef>
              <a:spcAft>
                <a:spcPts val="600"/>
              </a:spcAft>
            </a:pPr>
            <a:r>
              <a:rPr lang="en-US" sz="2000" b="0" dirty="0" smtClean="0"/>
              <a:t>In attendance were:</a:t>
            </a:r>
          </a:p>
          <a:p>
            <a:pPr lvl="1">
              <a:spcBef>
                <a:spcPts val="0"/>
              </a:spcBef>
              <a:spcAft>
                <a:spcPts val="600"/>
              </a:spcAft>
            </a:pPr>
            <a:r>
              <a:rPr lang="en-US" sz="1600" dirty="0" smtClean="0"/>
              <a:t>Michael McInnis, Boeing.</a:t>
            </a:r>
          </a:p>
          <a:p>
            <a:pPr lvl="1">
              <a:spcBef>
                <a:spcPts val="0"/>
              </a:spcBef>
              <a:spcAft>
                <a:spcPts val="600"/>
              </a:spcAft>
            </a:pPr>
            <a:r>
              <a:rPr lang="en-US" sz="1600" b="0" dirty="0" smtClean="0"/>
              <a:t>Steve </a:t>
            </a:r>
            <a:r>
              <a:rPr lang="en-US" sz="1600" b="0" dirty="0" err="1" smtClean="0"/>
              <a:t>Jillings</a:t>
            </a:r>
            <a:r>
              <a:rPr lang="en-US" sz="1600" b="0" dirty="0" smtClean="0"/>
              <a:t>, </a:t>
            </a:r>
            <a:r>
              <a:rPr lang="en-US" sz="1600" b="0" dirty="0" err="1" smtClean="0"/>
              <a:t>Semtech</a:t>
            </a:r>
            <a:r>
              <a:rPr lang="en-US" sz="1600" b="0" dirty="0" smtClean="0"/>
              <a:t>.</a:t>
            </a:r>
          </a:p>
          <a:p>
            <a:pPr lvl="1">
              <a:spcBef>
                <a:spcPts val="0"/>
              </a:spcBef>
              <a:spcAft>
                <a:spcPts val="600"/>
              </a:spcAft>
            </a:pPr>
            <a:r>
              <a:rPr lang="en-US" sz="1600" dirty="0" smtClean="0"/>
              <a:t>John Buffington, </a:t>
            </a:r>
            <a:r>
              <a:rPr lang="en-US" sz="1600" dirty="0" err="1" smtClean="0"/>
              <a:t>Itron</a:t>
            </a:r>
            <a:r>
              <a:rPr lang="en-US" sz="1600" dirty="0" smtClean="0"/>
              <a:t>.</a:t>
            </a:r>
          </a:p>
          <a:p>
            <a:pPr lvl="1">
              <a:spcBef>
                <a:spcPts val="0"/>
              </a:spcBef>
              <a:spcAft>
                <a:spcPts val="600"/>
              </a:spcAft>
            </a:pPr>
            <a:r>
              <a:rPr lang="en-GB" sz="1600" dirty="0" err="1" smtClean="0"/>
              <a:t>Khanh</a:t>
            </a:r>
            <a:r>
              <a:rPr lang="en-GB" sz="1600" dirty="0" smtClean="0"/>
              <a:t> Tuan Le, Texas </a:t>
            </a:r>
            <a:r>
              <a:rPr lang="en-GB" sz="1600" dirty="0" smtClean="0"/>
              <a:t>Instruments</a:t>
            </a:r>
            <a:r>
              <a:rPr lang="en-US" sz="1600" dirty="0" smtClean="0"/>
              <a:t>.</a:t>
            </a:r>
          </a:p>
          <a:p>
            <a:pPr lvl="1">
              <a:spcBef>
                <a:spcPts val="0"/>
              </a:spcBef>
              <a:spcAft>
                <a:spcPts val="600"/>
              </a:spcAft>
            </a:pPr>
            <a:r>
              <a:rPr lang="en-US" sz="1600" dirty="0" smtClean="0"/>
              <a:t>John Notor, Notor Research</a:t>
            </a:r>
          </a:p>
          <a:p>
            <a:pPr lvl="1">
              <a:spcBef>
                <a:spcPts val="0"/>
              </a:spcBef>
              <a:spcAft>
                <a:spcPts val="600"/>
              </a:spcAft>
            </a:pPr>
            <a:r>
              <a:rPr lang="en-US" sz="1600" dirty="0" smtClean="0"/>
              <a:t>Vijay </a:t>
            </a:r>
            <a:r>
              <a:rPr lang="en-US" sz="1600" dirty="0" err="1" smtClean="0"/>
              <a:t>Auluck</a:t>
            </a:r>
            <a:r>
              <a:rPr lang="en-US" sz="1600" dirty="0" smtClean="0"/>
              <a:t>, Intel</a:t>
            </a:r>
          </a:p>
          <a:p>
            <a:pPr lvl="1">
              <a:spcBef>
                <a:spcPts val="0"/>
              </a:spcBef>
              <a:spcAft>
                <a:spcPts val="600"/>
              </a:spcAft>
            </a:pPr>
            <a:endParaRPr lang="en-US" sz="1600" b="0" dirty="0" smtClean="0"/>
          </a:p>
          <a:p>
            <a:pPr>
              <a:spcBef>
                <a:spcPts val="0"/>
              </a:spcBef>
              <a:spcAft>
                <a:spcPts val="600"/>
              </a:spcAft>
            </a:pPr>
            <a:endParaRPr lang="en-US" sz="2000" b="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12</a:t>
            </a:fld>
            <a:endParaRPr lang="en-US"/>
          </a:p>
        </p:txBody>
      </p:sp>
      <p:sp>
        <p:nvSpPr>
          <p:cNvPr id="21506" name="Rectangle 2"/>
          <p:cNvSpPr>
            <a:spLocks noGrp="1" noChangeArrowheads="1"/>
          </p:cNvSpPr>
          <p:nvPr>
            <p:ph type="title"/>
          </p:nvPr>
        </p:nvSpPr>
        <p:spPr/>
        <p:txBody>
          <a:bodyPr/>
          <a:lstStyle/>
          <a:p>
            <a:r>
              <a:rPr lang="en-GB" sz="2800" dirty="0" smtClean="0"/>
              <a:t>Ad </a:t>
            </a:r>
            <a:r>
              <a:rPr lang="en-GB" sz="2800" dirty="0" smtClean="0"/>
              <a:t>Hoc Discussion of Regulatory Issues </a:t>
            </a:r>
            <a:br>
              <a:rPr lang="en-GB" sz="2800" dirty="0" smtClean="0"/>
            </a:br>
            <a:r>
              <a:rPr lang="en-GB" sz="2800" dirty="0" smtClean="0"/>
              <a:t>Related to 802.15.5k (continued)</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r>
              <a:rPr lang="en-GB" sz="2000" dirty="0" smtClean="0"/>
              <a:t>The group concluded</a:t>
            </a:r>
            <a:r>
              <a:rPr lang="en-GB" sz="2000" dirty="0" smtClean="0"/>
              <a:t> the following:</a:t>
            </a:r>
          </a:p>
          <a:p>
            <a:pPr lvl="1"/>
            <a:r>
              <a:rPr lang="en-GB" sz="1600" dirty="0" smtClean="0"/>
              <a:t>In the 169 </a:t>
            </a:r>
            <a:r>
              <a:rPr lang="en-GB" sz="1600" dirty="0" smtClean="0"/>
              <a:t>MHz band, the maximum allowed modulation bandwidth is 50 kHz, which is acceptable to 15.4k, but that the modulation cannot occupy the entire channel, i.e., 75 </a:t>
            </a:r>
            <a:r>
              <a:rPr lang="en-GB" sz="1600" dirty="0" smtClean="0"/>
              <a:t>kHz.</a:t>
            </a:r>
          </a:p>
          <a:p>
            <a:pPr lvl="1"/>
            <a:r>
              <a:rPr lang="en-GB" sz="1600" dirty="0" smtClean="0"/>
              <a:t>The 433 </a:t>
            </a:r>
            <a:r>
              <a:rPr lang="en-GB" sz="1600" dirty="0" smtClean="0"/>
              <a:t>MHz rules were clear and there was no controversy.</a:t>
            </a:r>
            <a:endParaRPr lang="en-US" sz="1600" dirty="0" smtClean="0"/>
          </a:p>
          <a:p>
            <a:pPr lvl="1"/>
            <a:r>
              <a:rPr lang="en-GB" sz="1600" dirty="0" smtClean="0"/>
              <a:t>The 863</a:t>
            </a:r>
            <a:r>
              <a:rPr lang="en-GB" sz="1600" dirty="0" smtClean="0"/>
              <a:t>-870 MHz</a:t>
            </a:r>
            <a:r>
              <a:rPr lang="en-GB" sz="1600" dirty="0" smtClean="0"/>
              <a:t> band the rules </a:t>
            </a:r>
            <a:r>
              <a:rPr lang="en-GB" sz="1600" dirty="0" smtClean="0"/>
              <a:t>were clear and that 15.4k are planning to operate with 100 kHz channel spacing.</a:t>
            </a:r>
            <a:endParaRPr lang="en-US" sz="1600" dirty="0" smtClean="0"/>
          </a:p>
          <a:p>
            <a:pPr lvl="0"/>
            <a:r>
              <a:rPr lang="en-GB" sz="2000" dirty="0" smtClean="0"/>
              <a:t>The</a:t>
            </a:r>
            <a:r>
              <a:rPr lang="en-GB" sz="2000" dirty="0" smtClean="0"/>
              <a:t> Acting Chair of the RR-TAG thanks </a:t>
            </a:r>
            <a:r>
              <a:rPr lang="en-GB" sz="2000" dirty="0" smtClean="0"/>
              <a:t>those in attendance from 802.15 for their help in resolving these issues.</a:t>
            </a:r>
            <a:endParaRPr lang="en-US" sz="2000" dirty="0" smtClean="0"/>
          </a:p>
          <a:p>
            <a:pPr lvl="1">
              <a:spcBef>
                <a:spcPts val="0"/>
              </a:spcBef>
              <a:spcAft>
                <a:spcPts val="600"/>
              </a:spcAft>
            </a:pPr>
            <a:endParaRPr lang="en-US" sz="1600" b="0" dirty="0" smtClean="0"/>
          </a:p>
          <a:p>
            <a:pPr>
              <a:spcBef>
                <a:spcPts val="0"/>
              </a:spcBef>
              <a:spcAft>
                <a:spcPts val="600"/>
              </a:spcAft>
            </a:pPr>
            <a:endParaRPr lang="en-US" sz="2000" b="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summarizes the activities of the IEEE 802.18 Radio Regulatory Technical Advisory Group (RR-TAG) during the January 2012 IEEE 802 Wireless Interim Meeting </a:t>
            </a:r>
            <a:r>
              <a:rPr lang="en-US" sz="2000" b="0" dirty="0" smtClean="0"/>
              <a:t>held at the Hyatt Regency </a:t>
            </a:r>
            <a:r>
              <a:rPr lang="en-US" sz="2000" b="0" dirty="0" smtClean="0"/>
              <a:t>in Jacksonville, FL.</a:t>
            </a:r>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FCC Proceedings</a:t>
            </a:r>
            <a:r>
              <a:rPr lang="en-GB" sz="2800" dirty="0" smtClean="0"/>
              <a:t> Reviewed</a:t>
            </a:r>
            <a:endParaRPr lang="en-GB" sz="2800" dirty="0"/>
          </a:p>
        </p:txBody>
      </p:sp>
      <p:sp>
        <p:nvSpPr>
          <p:cNvPr id="21507" name="Rectangle 3"/>
          <p:cNvSpPr>
            <a:spLocks noGrp="1" noChangeArrowheads="1"/>
          </p:cNvSpPr>
          <p:nvPr>
            <p:ph type="body" idx="1"/>
          </p:nvPr>
        </p:nvSpPr>
        <p:spPr/>
        <p:txBody>
          <a:bodyPr/>
          <a:lstStyle/>
          <a:p>
            <a:pPr>
              <a:spcBef>
                <a:spcPts val="0"/>
              </a:spcBef>
              <a:spcAft>
                <a:spcPts val="600"/>
              </a:spcAft>
            </a:pPr>
            <a:r>
              <a:rPr lang="en-US" sz="2000" b="0" dirty="0" smtClean="0"/>
              <a:t>Additional Spectrum for Medical Devices in 413-457 MHz FCC R&amp;O</a:t>
            </a:r>
            <a:r>
              <a:rPr lang="en-US" sz="2000" b="0" dirty="0" smtClean="0"/>
              <a:t> </a:t>
            </a:r>
            <a:r>
              <a:rPr lang="en-US" sz="1600" b="0" dirty="0" smtClean="0"/>
              <a:t>Link:</a:t>
            </a:r>
            <a:r>
              <a:rPr lang="en-US" sz="1000" b="0" dirty="0" smtClean="0"/>
              <a:t> </a:t>
            </a:r>
            <a:r>
              <a:rPr lang="en-US" sz="1000" b="0" dirty="0" smtClean="0">
                <a:hlinkClick r:id="rId2"/>
              </a:rPr>
              <a:t>https://mentor.ieee.org/802.18/dcn/11/18-11-0097-00-0000-additional-spectrum-for-medical-devices-413-457-mhz-r-o.doc</a:t>
            </a:r>
            <a:endParaRPr lang="en-US" sz="2000" b="0" dirty="0" smtClean="0"/>
          </a:p>
          <a:p>
            <a:pPr>
              <a:spcBef>
                <a:spcPts val="0"/>
              </a:spcBef>
              <a:spcAft>
                <a:spcPts val="600"/>
              </a:spcAft>
            </a:pPr>
            <a:r>
              <a:rPr lang="en-US" sz="2000" b="0" dirty="0" smtClean="0"/>
              <a:t>Petition for Rulemaking by Lockheed Martin re: 433 MHz RFID Operation Under FCC Part 15 </a:t>
            </a:r>
            <a:r>
              <a:rPr lang="en-US" sz="2000" b="0" dirty="0" smtClean="0"/>
              <a:t>Rules.</a:t>
            </a:r>
            <a:r>
              <a:rPr lang="en-US" sz="2000" b="0" dirty="0" smtClean="0"/>
              <a:t/>
            </a:r>
            <a:br>
              <a:rPr lang="en-US" sz="2000" b="0" dirty="0" smtClean="0"/>
            </a:br>
            <a:r>
              <a:rPr lang="en-US" sz="1600" b="0" dirty="0" smtClean="0"/>
              <a:t>Link:</a:t>
            </a:r>
            <a:r>
              <a:rPr lang="en-US" sz="1000" b="0" dirty="0" smtClean="0"/>
              <a:t>  :</a:t>
            </a:r>
            <a:r>
              <a:rPr lang="en-US" sz="1000" b="0" dirty="0" smtClean="0">
                <a:hlinkClick r:id="rId3"/>
              </a:rPr>
              <a:t>https://mentor.ieee.org/802.18/dcn/11/18-11-0101-00-0000-petition-433-mhz-rfid-lockheed-martin-zip.zip</a:t>
            </a:r>
            <a:endParaRPr lang="en-US" sz="1000" b="0" dirty="0" smtClean="0"/>
          </a:p>
          <a:p>
            <a:pPr>
              <a:spcBef>
                <a:spcPts val="0"/>
              </a:spcBef>
              <a:spcAft>
                <a:spcPts val="600"/>
              </a:spcAft>
            </a:pPr>
            <a:r>
              <a:rPr lang="en-US" sz="2000" b="0" dirty="0" smtClean="0"/>
              <a:t>FCC OET Seeks Comment on Requests for Waiver of Section 15.712(b) to Register Certain TV Receive Sites in the TV Bands Database (18-11/103r0)</a:t>
            </a:r>
            <a:r>
              <a:rPr lang="en-US" sz="2000" b="0" dirty="0" smtClean="0"/>
              <a:t>.</a:t>
            </a:r>
            <a:br>
              <a:rPr lang="en-US" sz="2000" b="0" dirty="0" smtClean="0"/>
            </a:br>
            <a:r>
              <a:rPr lang="en-US" sz="1600" b="0" dirty="0" smtClean="0"/>
              <a:t>Link: </a:t>
            </a:r>
            <a:r>
              <a:rPr lang="en-US" sz="1000" b="0" dirty="0" smtClean="0">
                <a:hlinkClick r:id="rId4"/>
              </a:rPr>
              <a:t>https://mentor.ieee.org/802.18/dcn/11/18-11-0103-00-0000-oet-seeks-comments-tv-receive-sites-tv-database.doc</a:t>
            </a:r>
            <a:endParaRPr lang="en-US" sz="1000" b="0" dirty="0" smtClean="0"/>
          </a:p>
          <a:p>
            <a:pPr>
              <a:spcBef>
                <a:spcPts val="0"/>
              </a:spcBef>
              <a:spcAft>
                <a:spcPts val="600"/>
              </a:spcAft>
            </a:pPr>
            <a:r>
              <a:rPr lang="en-US" sz="2000" b="0" dirty="0" smtClean="0"/>
              <a:t>FCC NPRM/R&amp;O related to radiolocation in the 78-81 GHz band (18-12/001r0)</a:t>
            </a:r>
            <a:r>
              <a:rPr lang="en-US" sz="2000" b="0" dirty="0" smtClean="0"/>
              <a:t>.</a:t>
            </a:r>
            <a:br>
              <a:rPr lang="en-US" sz="2000" b="0" dirty="0" smtClean="0"/>
            </a:br>
            <a:r>
              <a:rPr lang="en-US" sz="1600" b="0" dirty="0" smtClean="0"/>
              <a:t>Link: </a:t>
            </a:r>
            <a:r>
              <a:rPr lang="en-US" sz="1000" b="0" dirty="0" smtClean="0">
                <a:hlinkClick r:id="rId5"/>
              </a:rPr>
              <a:t>https://mentor.ieee.org/802.18/dcn/12/18-12-0001-00-0000-radiolocation-in-78-81-ghz-band-nprm-r-o.pdf</a:t>
            </a:r>
            <a:endParaRPr lang="en-US" sz="1000" b="0" dirty="0" smtClean="0"/>
          </a:p>
          <a:p>
            <a:pPr>
              <a:spcBef>
                <a:spcPts val="0"/>
              </a:spcBef>
              <a:spcAft>
                <a:spcPts val="600"/>
              </a:spcAft>
            </a:pPr>
            <a:endParaRPr lang="en-US" sz="2000" b="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Petition for Rulemaking by Lockheed Martin </a:t>
            </a:r>
            <a:br>
              <a:rPr lang="en-US" sz="2800" dirty="0" smtClean="0"/>
            </a:br>
            <a:r>
              <a:rPr lang="en-US" sz="2800" dirty="0" smtClean="0"/>
              <a:t>re: 433 MHz RFID Operation, (18-11/101r0)</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smtClean="0"/>
              <a:t>Changes sought by petition:</a:t>
            </a:r>
          </a:p>
          <a:p>
            <a:pPr lvl="1">
              <a:spcBef>
                <a:spcPts val="0"/>
              </a:spcBef>
              <a:spcAft>
                <a:spcPts val="600"/>
              </a:spcAft>
            </a:pPr>
            <a:r>
              <a:rPr lang="en-US" sz="1600" b="0" dirty="0" smtClean="0"/>
              <a:t>Permitting a limited increase of the usable frequency range from presently allowed 433.5-434.5 MHz to a wider range, 433.05-434.79 MHz.</a:t>
            </a:r>
          </a:p>
          <a:p>
            <a:pPr lvl="1">
              <a:spcBef>
                <a:spcPts val="0"/>
              </a:spcBef>
              <a:spcAft>
                <a:spcPts val="600"/>
              </a:spcAft>
            </a:pPr>
            <a:r>
              <a:rPr lang="en-US" sz="1600" b="0" dirty="0" smtClean="0"/>
              <a:t>Introducing a Listen Before Talk (LBT) protocol.</a:t>
            </a:r>
          </a:p>
          <a:p>
            <a:pPr lvl="1">
              <a:spcBef>
                <a:spcPts val="0"/>
              </a:spcBef>
              <a:spcAft>
                <a:spcPts val="600"/>
              </a:spcAft>
            </a:pPr>
            <a:r>
              <a:rPr lang="en-US" sz="1600" b="0" dirty="0" smtClean="0"/>
              <a:t>Adopting a new timing rule that allows a maximum duration of transmission of 10 seconds for a single device and a minimum silent period of 1 second.</a:t>
            </a:r>
          </a:p>
          <a:p>
            <a:pPr lvl="1">
              <a:spcBef>
                <a:spcPts val="0"/>
              </a:spcBef>
              <a:spcAft>
                <a:spcPts val="600"/>
              </a:spcAft>
            </a:pPr>
            <a:r>
              <a:rPr lang="en-US" sz="1600" b="0" dirty="0" smtClean="0"/>
              <a:t>Allowing bi-directional communications between two devices for a maximum period of 10 seconds after which both devices must commence a silent period of at least 1 second.</a:t>
            </a:r>
          </a:p>
          <a:p>
            <a:pPr lvl="1">
              <a:spcBef>
                <a:spcPts val="0"/>
              </a:spcBef>
              <a:spcAft>
                <a:spcPts val="600"/>
              </a:spcAft>
            </a:pPr>
            <a:r>
              <a:rPr lang="en-US" sz="1600" b="0" dirty="0" smtClean="0"/>
              <a:t>Allowing an EIRP of 1 </a:t>
            </a:r>
            <a:r>
              <a:rPr lang="en-US" sz="1600" b="0" dirty="0" err="1" smtClean="0"/>
              <a:t>mW</a:t>
            </a:r>
            <a:r>
              <a:rPr lang="en-US" sz="1600" b="0" dirty="0" smtClean="0"/>
              <a:t> Peak and a total maximum EIRP across the entire band of 3 </a:t>
            </a:r>
            <a:r>
              <a:rPr lang="en-US" sz="1600" b="0" dirty="0" err="1" smtClean="0"/>
              <a:t>mW</a:t>
            </a:r>
            <a:r>
              <a:rPr lang="en-US" sz="1600" b="0" dirty="0" smtClean="0"/>
              <a:t> Peak. Similarly, for the field strength at 3 meters, adopting a level of 57,700 </a:t>
            </a:r>
            <a:r>
              <a:rPr lang="en-US" sz="1600" b="0" dirty="0" err="1" smtClean="0"/>
              <a:t>uV/m</a:t>
            </a:r>
            <a:r>
              <a:rPr lang="en-US" sz="1600" b="0" dirty="0" smtClean="0"/>
              <a:t> Peak with a resolution bandwidth of 100 kHz. The averaging requirements specified in 47 C.F.R. § 15.35 do not apply</a:t>
            </a:r>
            <a:r>
              <a:rPr lang="en-US" sz="1600" b="0"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Petition re: 433 MHz RFID Operation (continued)</a:t>
            </a:r>
            <a:endParaRPr lang="en-GB" sz="2800" dirty="0"/>
          </a:p>
        </p:txBody>
      </p:sp>
      <p:sp>
        <p:nvSpPr>
          <p:cNvPr id="21507" name="Rectangle 3"/>
          <p:cNvSpPr>
            <a:spLocks noGrp="1" noChangeArrowheads="1"/>
          </p:cNvSpPr>
          <p:nvPr>
            <p:ph type="body" idx="1"/>
          </p:nvPr>
        </p:nvSpPr>
        <p:spPr>
          <a:xfrm>
            <a:off x="685800" y="1981200"/>
            <a:ext cx="7772400" cy="4267200"/>
          </a:xfrm>
        </p:spPr>
        <p:txBody>
          <a:bodyPr/>
          <a:lstStyle/>
          <a:p>
            <a:pPr>
              <a:spcBef>
                <a:spcPts val="0"/>
              </a:spcBef>
              <a:spcAft>
                <a:spcPts val="600"/>
              </a:spcAft>
            </a:pPr>
            <a:r>
              <a:rPr lang="en-US" sz="2000" b="0" dirty="0" smtClean="0"/>
              <a:t>Additional changes:</a:t>
            </a:r>
          </a:p>
          <a:p>
            <a:pPr lvl="1">
              <a:spcBef>
                <a:spcPts val="0"/>
              </a:spcBef>
              <a:spcAft>
                <a:spcPts val="600"/>
              </a:spcAft>
            </a:pPr>
            <a:r>
              <a:rPr lang="en-US" sz="1600" dirty="0" smtClean="0"/>
              <a:t>Retaining the spurious emission level contained in 47 C.F.R. § 15.209.</a:t>
            </a:r>
          </a:p>
          <a:p>
            <a:pPr lvl="1">
              <a:spcBef>
                <a:spcPts val="0"/>
              </a:spcBef>
              <a:spcAft>
                <a:spcPts val="600"/>
              </a:spcAft>
            </a:pPr>
            <a:r>
              <a:rPr lang="en-US" sz="1600" dirty="0" smtClean="0"/>
              <a:t>Retaining the existing exclusion zone of 40 km around five Federal Government radar sites.</a:t>
            </a:r>
          </a:p>
          <a:p>
            <a:pPr lvl="1">
              <a:spcBef>
                <a:spcPts val="0"/>
              </a:spcBef>
              <a:spcAft>
                <a:spcPts val="600"/>
              </a:spcAft>
            </a:pPr>
            <a:r>
              <a:rPr lang="en-US" sz="1600" dirty="0" smtClean="0"/>
              <a:t>The proposed rule would not require end user registration of 433 MHz RFID devices.</a:t>
            </a:r>
          </a:p>
          <a:p>
            <a:pPr lvl="1">
              <a:spcBef>
                <a:spcPts val="0"/>
              </a:spcBef>
              <a:spcAft>
                <a:spcPts val="600"/>
              </a:spcAft>
            </a:pPr>
            <a:r>
              <a:rPr lang="en-US" sz="1600" dirty="0" smtClean="0"/>
              <a:t>The proposed rule removes the restriction in Section 15.240, but not in Section 15.231, that limits RFID operations to shipping container applications in commercial and industrial areas.</a:t>
            </a:r>
          </a:p>
          <a:p>
            <a:pPr>
              <a:spcBef>
                <a:spcPts val="0"/>
              </a:spcBef>
              <a:spcAft>
                <a:spcPts val="600"/>
              </a:spcAft>
            </a:pPr>
            <a:r>
              <a:rPr lang="en-US" sz="2000" b="0" dirty="0" smtClean="0"/>
              <a:t>Public Notice dated December 14, 2011.</a:t>
            </a:r>
          </a:p>
          <a:p>
            <a:pPr>
              <a:spcBef>
                <a:spcPts val="0"/>
              </a:spcBef>
              <a:spcAft>
                <a:spcPts val="600"/>
              </a:spcAft>
            </a:pPr>
            <a:r>
              <a:rPr lang="en-US" sz="2000" b="0" dirty="0" smtClean="0"/>
              <a:t>Interested persons may file statements opposing or supporting the Petition for Rulemakings listed herein within 30 days, or as noted.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Petition re: 433 MHz RFID Operation (continued)</a:t>
            </a:r>
            <a:endParaRPr lang="en-GB" sz="2800" dirty="0"/>
          </a:p>
        </p:txBody>
      </p:sp>
      <p:sp>
        <p:nvSpPr>
          <p:cNvPr id="21507" name="Rectangle 3"/>
          <p:cNvSpPr>
            <a:spLocks noGrp="1" noChangeArrowheads="1"/>
          </p:cNvSpPr>
          <p:nvPr>
            <p:ph type="body" idx="1"/>
          </p:nvPr>
        </p:nvSpPr>
        <p:spPr>
          <a:xfrm>
            <a:off x="685800" y="1981200"/>
            <a:ext cx="7772400" cy="4267200"/>
          </a:xfrm>
        </p:spPr>
        <p:txBody>
          <a:bodyPr/>
          <a:lstStyle/>
          <a:p>
            <a:pPr>
              <a:spcBef>
                <a:spcPts val="0"/>
              </a:spcBef>
              <a:spcAft>
                <a:spcPts val="600"/>
              </a:spcAft>
            </a:pPr>
            <a:r>
              <a:rPr lang="en-US" sz="2000" b="0" dirty="0" smtClean="0"/>
              <a:t>The RR-TAG </a:t>
            </a:r>
            <a:r>
              <a:rPr lang="en-US" sz="2000" b="0" dirty="0" smtClean="0"/>
              <a:t>created a response to the proceeding supporting Lockheed Martin’s petition for rulemaking.</a:t>
            </a:r>
            <a:endParaRPr lang="en-US" sz="2000" b="0" dirty="0" smtClean="0"/>
          </a:p>
          <a:p>
            <a:pPr lvl="1">
              <a:spcBef>
                <a:spcPts val="0"/>
              </a:spcBef>
              <a:spcAft>
                <a:spcPts val="600"/>
              </a:spcAft>
            </a:pPr>
            <a:r>
              <a:rPr lang="en-US" sz="1600" dirty="0" smtClean="0"/>
              <a:t>Thanks to Michael McInnis, Boeing, and </a:t>
            </a:r>
            <a:r>
              <a:rPr lang="en-GB" sz="1600" dirty="0" err="1" smtClean="0"/>
              <a:t>Dalibor</a:t>
            </a:r>
            <a:r>
              <a:rPr lang="en-GB" sz="1600" dirty="0" smtClean="0"/>
              <a:t> </a:t>
            </a:r>
            <a:r>
              <a:rPr lang="en-GB" sz="1600" dirty="0" err="1" smtClean="0"/>
              <a:t>Pokrajac</a:t>
            </a:r>
            <a:r>
              <a:rPr lang="en-GB" sz="1600" dirty="0" smtClean="0"/>
              <a:t> (</a:t>
            </a:r>
            <a:r>
              <a:rPr lang="en-GB" sz="1600" dirty="0" err="1" smtClean="0"/>
              <a:t>GuardRFID</a:t>
            </a:r>
            <a:r>
              <a:rPr lang="en-GB" sz="1600" dirty="0" smtClean="0"/>
              <a:t>)</a:t>
            </a:r>
            <a:r>
              <a:rPr lang="en-GB" sz="1600" dirty="0" smtClean="0"/>
              <a:t>, for help in drafting this response. </a:t>
            </a:r>
            <a:r>
              <a:rPr lang="en-US" sz="1600" dirty="0" smtClean="0"/>
              <a:t> </a:t>
            </a:r>
          </a:p>
          <a:p>
            <a:pPr lvl="1">
              <a:spcBef>
                <a:spcPts val="0"/>
              </a:spcBef>
              <a:spcAft>
                <a:spcPts val="600"/>
              </a:spcAft>
            </a:pPr>
            <a:r>
              <a:rPr lang="en-US" sz="1600" dirty="0" smtClean="0"/>
              <a:t>The final document was reviewed and </a:t>
            </a:r>
            <a:r>
              <a:rPr lang="en-US" sz="1600" dirty="0" smtClean="0"/>
              <a:t>approved by the RR-TAG, and has been sent to Michael Lynch for submission to consensus approval by the Executive Committee, which takes 5 days to complete.</a:t>
            </a:r>
          </a:p>
          <a:p>
            <a:pPr lvl="1">
              <a:spcBef>
                <a:spcPts val="0"/>
              </a:spcBef>
              <a:spcAft>
                <a:spcPts val="600"/>
              </a:spcAft>
            </a:pPr>
            <a:r>
              <a:rPr lang="en-US" sz="1600" dirty="0" smtClean="0"/>
              <a:t>Michael Lynch will then </a:t>
            </a:r>
            <a:r>
              <a:rPr lang="en-US" sz="1600" dirty="0" smtClean="0"/>
              <a:t>submit the document to the FCC.</a:t>
            </a:r>
          </a:p>
          <a:p>
            <a:pPr lvl="1">
              <a:spcBef>
                <a:spcPts val="0"/>
              </a:spcBef>
              <a:spcAft>
                <a:spcPts val="600"/>
              </a:spcAft>
            </a:pPr>
            <a:r>
              <a:rPr lang="en-US" sz="1600" dirty="0" smtClean="0"/>
              <a:t>Document link: </a:t>
            </a:r>
            <a:r>
              <a:rPr lang="en-US" sz="1200" dirty="0" smtClean="0">
                <a:hlinkClick r:id="rId2"/>
              </a:rPr>
              <a:t>https://mentor.ieee.org/802.18/dcn/12/18-12-0014-03-0000-comments-rm-11651-petition-for-rulemaking-433-mhz-rfid.doc</a:t>
            </a:r>
            <a:endParaRPr lang="en-US" sz="1200" dirty="0" smtClean="0"/>
          </a:p>
          <a:p>
            <a:pPr lvl="1">
              <a:spcBef>
                <a:spcPts val="0"/>
              </a:spcBef>
              <a:spcAft>
                <a:spcPts val="600"/>
              </a:spcAft>
            </a:pPr>
            <a:endParaRPr lang="en-US" sz="1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a:xfrm>
            <a:off x="685800" y="685800"/>
            <a:ext cx="7772400" cy="1600200"/>
          </a:xfrm>
        </p:spPr>
        <p:txBody>
          <a:bodyPr/>
          <a:lstStyle/>
          <a:p>
            <a:pPr>
              <a:spcBef>
                <a:spcPts val="0"/>
              </a:spcBef>
              <a:spcAft>
                <a:spcPts val="600"/>
              </a:spcAft>
            </a:pPr>
            <a:r>
              <a:rPr lang="en-US" sz="2800" dirty="0" smtClean="0"/>
              <a:t>FCC Seeks Comment on Requests for Waiver of Section 15.712(b) to Register Certain TV Receive Sites in the TV Bands Database, (18-11/103r0).</a:t>
            </a:r>
          </a:p>
        </p:txBody>
      </p:sp>
      <p:sp>
        <p:nvSpPr>
          <p:cNvPr id="21507" name="Rectangle 3"/>
          <p:cNvSpPr>
            <a:spLocks noGrp="1" noChangeArrowheads="1"/>
          </p:cNvSpPr>
          <p:nvPr>
            <p:ph type="body" idx="1"/>
          </p:nvPr>
        </p:nvSpPr>
        <p:spPr>
          <a:xfrm>
            <a:off x="685800" y="2438400"/>
            <a:ext cx="7772400" cy="3657600"/>
          </a:xfrm>
        </p:spPr>
        <p:txBody>
          <a:bodyPr/>
          <a:lstStyle/>
          <a:p>
            <a:pPr>
              <a:spcBef>
                <a:spcPts val="0"/>
              </a:spcBef>
              <a:spcAft>
                <a:spcPts val="600"/>
              </a:spcAft>
            </a:pPr>
            <a:r>
              <a:rPr lang="en-US" sz="2000" b="0" dirty="0" smtClean="0"/>
              <a:t>By this Public Notice, we invite interested parties to file comments on seventeen parties’ requests for waivers of Section 15.712(b) of the Commission’s rules to register low power TV and Multichannel Video Program Distributor (MVPD) receive sites that are more than 80 km outside the protected contour of the TV stations being received in the TV bands database.</a:t>
            </a:r>
          </a:p>
          <a:p>
            <a:pPr>
              <a:spcBef>
                <a:spcPts val="0"/>
              </a:spcBef>
              <a:spcAft>
                <a:spcPts val="600"/>
              </a:spcAft>
            </a:pPr>
            <a:r>
              <a:rPr lang="en-US" sz="2000" b="0" dirty="0" smtClean="0"/>
              <a:t>Comments due by: January 30, 2012.</a:t>
            </a:r>
          </a:p>
          <a:p>
            <a:pPr>
              <a:spcBef>
                <a:spcPts val="0"/>
              </a:spcBef>
              <a:spcAft>
                <a:spcPts val="600"/>
              </a:spcAft>
            </a:pPr>
            <a:r>
              <a:rPr lang="en-US" sz="2000" b="0" dirty="0" smtClean="0"/>
              <a:t>Reply Comments due by: February 14, 2012</a:t>
            </a:r>
            <a:r>
              <a:rPr lang="en-US" sz="2000" b="0" dirty="0" smtClean="0"/>
              <a:t>.</a:t>
            </a:r>
          </a:p>
          <a:p>
            <a:pPr>
              <a:spcBef>
                <a:spcPts val="0"/>
              </a:spcBef>
              <a:spcAft>
                <a:spcPts val="600"/>
              </a:spcAft>
            </a:pPr>
            <a:r>
              <a:rPr lang="en-US" sz="2000" b="0" dirty="0" smtClean="0"/>
              <a:t>The RR-TAG received no inputs, so did not create comments to file.</a:t>
            </a:r>
            <a:endParaRPr lang="en-US" sz="2000" b="0" dirty="0" smtClean="0"/>
          </a:p>
          <a:p>
            <a:pPr>
              <a:spcBef>
                <a:spcPts val="0"/>
              </a:spcBef>
              <a:spcAft>
                <a:spcPts val="600"/>
              </a:spcAft>
            </a:pPr>
            <a:endParaRPr lang="en-US" sz="2000" b="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p:txBody>
          <a:bodyPr/>
          <a:lstStyle/>
          <a:p>
            <a:pPr>
              <a:spcBef>
                <a:spcPts val="0"/>
              </a:spcBef>
              <a:spcAft>
                <a:spcPts val="600"/>
              </a:spcAft>
            </a:pPr>
            <a:r>
              <a:rPr lang="en-US" sz="2800" dirty="0" smtClean="0"/>
              <a:t>FCC NPRM/R&amp;O related to radiolocation in the 78-81 GHz band, (18-12/001r0).</a:t>
            </a:r>
          </a:p>
        </p:txBody>
      </p:sp>
      <p:sp>
        <p:nvSpPr>
          <p:cNvPr id="21507" name="Rectangle 3"/>
          <p:cNvSpPr>
            <a:spLocks noGrp="1" noChangeArrowheads="1"/>
          </p:cNvSpPr>
          <p:nvPr>
            <p:ph type="body" idx="1"/>
          </p:nvPr>
        </p:nvSpPr>
        <p:spPr>
          <a:xfrm>
            <a:off x="685800" y="1752600"/>
            <a:ext cx="7772400" cy="4648200"/>
          </a:xfrm>
        </p:spPr>
        <p:txBody>
          <a:bodyPr/>
          <a:lstStyle/>
          <a:p>
            <a:r>
              <a:rPr lang="en-US" sz="2000" b="0" dirty="0" smtClean="0"/>
              <a:t>Overview extracted from the proceeding introduction:</a:t>
            </a:r>
          </a:p>
          <a:p>
            <a:pPr lvl="1"/>
            <a:r>
              <a:rPr lang="en-US" sz="1600" b="0" dirty="0" smtClean="0"/>
              <a:t>“Foreign object debris (FOD) at airports …can seriously threaten the safety of airport personnel and airline passengers and can have a negative impact on airport logistics and operations.” </a:t>
            </a:r>
          </a:p>
          <a:p>
            <a:pPr lvl="1"/>
            <a:r>
              <a:rPr lang="en-US" sz="1600" b="0" dirty="0" smtClean="0"/>
              <a:t>“</a:t>
            </a:r>
            <a:r>
              <a:rPr lang="en-US" sz="1600" b="0" dirty="0" err="1" smtClean="0"/>
              <a:t>Trex</a:t>
            </a:r>
            <a:r>
              <a:rPr lang="en-US" sz="1600" b="0" dirty="0" smtClean="0"/>
              <a:t> Enterprises Corporation (</a:t>
            </a:r>
            <a:r>
              <a:rPr lang="en-US" sz="1600" b="0" dirty="0" err="1" smtClean="0"/>
              <a:t>Trex</a:t>
            </a:r>
            <a:r>
              <a:rPr lang="en-US" sz="1600" b="0" dirty="0" smtClean="0"/>
              <a:t>) has developed radar technology that meets the FAA’s guidance and performance specifications for FOD detection equipment and can reduce this risk to personal safety and property by detecting the presence of FOD on airport runways.” </a:t>
            </a:r>
          </a:p>
          <a:p>
            <a:pPr lvl="1"/>
            <a:r>
              <a:rPr lang="en-US" sz="1600" b="0" dirty="0" smtClean="0"/>
              <a:t>“In this Notice of Proposed Rule Making and Order, we seek comment on the best way to enable the use of this new safety-related technology, and in the interim we grant </a:t>
            </a:r>
            <a:r>
              <a:rPr lang="en-US" sz="1600" b="0" dirty="0" err="1" smtClean="0"/>
              <a:t>Trex’s</a:t>
            </a:r>
            <a:r>
              <a:rPr lang="en-US" sz="1600" b="0" dirty="0" smtClean="0"/>
              <a:t> request for a waiver to permit certification and use of FOD radar detection equipment operating in the 78- 81 GHz band, pending the outcome of this rulemaking proceeding.” </a:t>
            </a:r>
            <a:endParaRPr lang="en-US" dirty="0" smtClean="0"/>
          </a:p>
          <a:p>
            <a:pPr lvl="1"/>
            <a:r>
              <a:rPr lang="en-US" b="0" dirty="0" smtClean="0"/>
              <a:t>Comments due February 10, 2012.</a:t>
            </a:r>
          </a:p>
          <a:p>
            <a:pPr lvl="1"/>
            <a:r>
              <a:rPr lang="en-US" dirty="0" smtClean="0"/>
              <a:t>Reply Comments due February 27, 2012</a:t>
            </a:r>
            <a:r>
              <a:rPr lang="en-US" dirty="0" smtClean="0"/>
              <a:t>.</a:t>
            </a:r>
          </a:p>
          <a:p>
            <a:pPr>
              <a:spcBef>
                <a:spcPts val="0"/>
              </a:spcBef>
              <a:spcAft>
                <a:spcPts val="600"/>
              </a:spcAft>
            </a:pPr>
            <a:r>
              <a:rPr lang="en-US" sz="2000" b="0" dirty="0" smtClean="0"/>
              <a:t>The RR-TAG received no inputs, so did not create comments to file.</a:t>
            </a:r>
            <a:endParaRPr lang="en-US" sz="2000" b="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9</a:t>
            </a:fld>
            <a:endParaRPr lang="en-US"/>
          </a:p>
        </p:txBody>
      </p:sp>
      <p:sp>
        <p:nvSpPr>
          <p:cNvPr id="21506" name="Rectangle 2"/>
          <p:cNvSpPr>
            <a:spLocks noGrp="1" noChangeArrowheads="1"/>
          </p:cNvSpPr>
          <p:nvPr>
            <p:ph type="title"/>
          </p:nvPr>
        </p:nvSpPr>
        <p:spPr/>
        <p:txBody>
          <a:bodyPr/>
          <a:lstStyle/>
          <a:p>
            <a:r>
              <a:rPr lang="en-GB" sz="2800" dirty="0" smtClean="0"/>
              <a:t>ITU-R Documents</a:t>
            </a:r>
            <a:r>
              <a:rPr lang="en-GB" sz="2800" dirty="0" smtClean="0"/>
              <a:t> Reviewed by the RR-TAG</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Liaison to ITU-R SG 1 SG 5 on Narrowband Wireless Home Networking from ITU-</a:t>
            </a:r>
            <a:r>
              <a:rPr lang="en-US" sz="2000" b="0" dirty="0" smtClean="0"/>
              <a:t>T.</a:t>
            </a:r>
            <a:r>
              <a:rPr lang="en-US" sz="2000" b="0" dirty="0" smtClean="0"/>
              <a:t/>
            </a:r>
            <a:br>
              <a:rPr lang="en-US" sz="2000" b="0" dirty="0" smtClean="0"/>
            </a:br>
            <a:r>
              <a:rPr lang="en-US" sz="1600" b="0" dirty="0" smtClean="0"/>
              <a:t>Link</a:t>
            </a:r>
            <a:r>
              <a:rPr lang="en-US" sz="1600" b="0" dirty="0" smtClean="0">
                <a:hlinkClick r:id="rId2"/>
              </a:rPr>
              <a:t>: </a:t>
            </a:r>
            <a:r>
              <a:rPr lang="en-US" sz="1000" b="0" dirty="0" smtClean="0">
                <a:hlinkClick r:id="rId2"/>
              </a:rPr>
              <a:t>https://mentor.ieee.org/802.18/dcn/11/18-11-0095-00-0000-liaison-to-itu-r-sg-1-sg5-on-narrowband-wireless-home-networing.docx</a:t>
            </a:r>
            <a:endParaRPr lang="en-US" sz="1000" b="0" dirty="0" smtClean="0"/>
          </a:p>
          <a:p>
            <a:pPr>
              <a:spcBef>
                <a:spcPts val="0"/>
              </a:spcBef>
              <a:spcAft>
                <a:spcPts val="600"/>
              </a:spcAft>
            </a:pPr>
            <a:r>
              <a:rPr lang="en-US" sz="2000" b="0" dirty="0" smtClean="0"/>
              <a:t>Liaison to Ext Orgs on WASN Systems from ITU-R WP </a:t>
            </a:r>
            <a:r>
              <a:rPr lang="en-US" sz="2000" b="0" dirty="0" smtClean="0"/>
              <a:t>5A.</a:t>
            </a:r>
            <a:r>
              <a:rPr lang="en-US" sz="2000" b="0" dirty="0" smtClean="0"/>
              <a:t/>
            </a:r>
            <a:br>
              <a:rPr lang="en-US" sz="2000" b="0" dirty="0" smtClean="0"/>
            </a:br>
            <a:r>
              <a:rPr lang="en-US" sz="1600" b="0" dirty="0" smtClean="0"/>
              <a:t>Link: </a:t>
            </a:r>
            <a:r>
              <a:rPr lang="en-US" sz="1000" b="0" dirty="0" smtClean="0">
                <a:hlinkClick r:id="rId3"/>
              </a:rPr>
              <a:t>https://mentor.ieee.org/802.18/dcn/11/18-11-0096-00-0000-liaison-to-ext-orgs-on-wasn-systems.docx</a:t>
            </a:r>
            <a:endParaRPr lang="en-US" sz="1000" b="0" dirty="0" smtClean="0"/>
          </a:p>
          <a:p>
            <a:pPr>
              <a:spcBef>
                <a:spcPts val="0"/>
              </a:spcBef>
              <a:spcAft>
                <a:spcPts val="600"/>
              </a:spcAft>
            </a:pPr>
            <a:r>
              <a:rPr lang="en-US" sz="2000" b="0" dirty="0" smtClean="0"/>
              <a:t>Update on ITU-R Question 236/1, features of wireless power grid management </a:t>
            </a:r>
            <a:r>
              <a:rPr lang="en-US" sz="2000" b="0" dirty="0" smtClean="0"/>
              <a:t>systems</a:t>
            </a:r>
            <a:r>
              <a:rPr lang="en-US" sz="2000" b="0" dirty="0" smtClean="0"/>
              <a:t>.</a:t>
            </a:r>
            <a:br>
              <a:rPr lang="en-US" sz="2000" b="0" dirty="0" smtClean="0"/>
            </a:br>
            <a:r>
              <a:rPr lang="en-US" sz="1600" b="0" dirty="0" smtClean="0"/>
              <a:t>Link</a:t>
            </a:r>
            <a:r>
              <a:rPr lang="en-US" sz="1600" b="0" dirty="0" smtClean="0"/>
              <a:t>: </a:t>
            </a:r>
            <a:r>
              <a:rPr lang="en-US" sz="1000" b="0" dirty="0" smtClean="0">
                <a:hlinkClick r:id="rId4"/>
              </a:rPr>
              <a:t>https://mentor.ieee.org/802.18/dcn/11/18-11-0079-00-0000-approval-of-1-new-itu-r-question-and-1-revised-itu-r-question.docx</a:t>
            </a:r>
            <a:endParaRPr lang="en-US" sz="1000" b="0" dirty="0" smtClean="0"/>
          </a:p>
          <a:p>
            <a:pPr>
              <a:spcBef>
                <a:spcPts val="0"/>
              </a:spcBef>
              <a:spcAft>
                <a:spcPts val="600"/>
              </a:spcAft>
            </a:pPr>
            <a:r>
              <a:rPr lang="en-US" sz="2000" b="0" dirty="0" smtClean="0"/>
              <a:t>Frequency ranges for global or regional harmonization of short range devices, ITU-R SM.</a:t>
            </a:r>
            <a:r>
              <a:rPr lang="en-US" sz="2000" b="0" dirty="0" smtClean="0"/>
              <a:t>1896.</a:t>
            </a:r>
            <a:br>
              <a:rPr lang="en-US" sz="2000" b="0" dirty="0" smtClean="0"/>
            </a:br>
            <a:r>
              <a:rPr lang="en-US" sz="1600" b="0" dirty="0" smtClean="0"/>
              <a:t>Link: </a:t>
            </a:r>
            <a:r>
              <a:rPr lang="en-US" sz="1000" b="0" dirty="0" smtClean="0">
                <a:hlinkClick r:id="rId5"/>
              </a:rPr>
              <a:t>https://mentor.ieee.org/802.18/dcn/11/18-11-0102-00-0000-frequency-ranges-for-harmonization-of-short-range-devices.docx</a:t>
            </a:r>
            <a:endParaRPr lang="en-US" sz="1000" b="0" dirty="0" smtClean="0"/>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266</TotalTime>
  <Words>2085</Words>
  <Application>Microsoft Macintosh PowerPoint</Application>
  <PresentationFormat>On-screen Show (4:3)</PresentationFormat>
  <Paragraphs>124</Paragraphs>
  <Slides>12</Slides>
  <Notes>3</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802-18-Submission</vt:lpstr>
      <vt:lpstr>Document</vt:lpstr>
      <vt:lpstr>Liaison Report from 802.18</vt:lpstr>
      <vt:lpstr>Overview</vt:lpstr>
      <vt:lpstr>FCC Proceedings Reviewed</vt:lpstr>
      <vt:lpstr>Petition for Rulemaking by Lockheed Martin  re: 433 MHz RFID Operation, (18-11/101r0)</vt:lpstr>
      <vt:lpstr>Petition re: 433 MHz RFID Operation (continued)</vt:lpstr>
      <vt:lpstr>Petition re: 433 MHz RFID Operation (continued)</vt:lpstr>
      <vt:lpstr>FCC Seeks Comment on Requests for Waiver of Section 15.712(b) to Register Certain TV Receive Sites in the TV Bands Database, (18-11/103r0).</vt:lpstr>
      <vt:lpstr>FCC NPRM/R&amp;O related to radiolocation in the 78-81 GHz band, (18-12/001r0).</vt:lpstr>
      <vt:lpstr>ITU-R Documents Reviewed by the RR-TAG</vt:lpstr>
      <vt:lpstr>Informational Presentations</vt:lpstr>
      <vt:lpstr>Ad Hoc Discussion of Regulatory Issues  Related to 802.15.5k</vt:lpstr>
      <vt:lpstr>Ad Hoc Discussion of Regulatory Issues  Related to 802.15.5k (continued)</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subject/>
  <dc:creator>John H Notor</dc:creator>
  <cp:keywords/>
  <dc:description/>
  <cp:lastModifiedBy>John H Notor</cp:lastModifiedBy>
  <cp:revision>75</cp:revision>
  <cp:lastPrinted>2012-01-11T22:16:33Z</cp:lastPrinted>
  <dcterms:created xsi:type="dcterms:W3CDTF">2012-01-19T18:11:14Z</dcterms:created>
  <dcterms:modified xsi:type="dcterms:W3CDTF">2012-01-19T19:18:26Z</dcterms:modified>
  <cp:category/>
</cp:coreProperties>
</file>