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handoutMasterIdLst>
    <p:handoutMasterId r:id="rId13"/>
  </p:handoutMasterIdLst>
  <p:sldIdLst>
    <p:sldId id="259" r:id="rId2"/>
    <p:sldId id="289" r:id="rId3"/>
    <p:sldId id="290" r:id="rId4"/>
    <p:sldId id="264" r:id="rId5"/>
    <p:sldId id="265" r:id="rId6"/>
    <p:sldId id="292" r:id="rId7"/>
    <p:sldId id="288" r:id="rId8"/>
    <p:sldId id="291" r:id="rId9"/>
    <p:sldId id="293" r:id="rId10"/>
    <p:sldId id="295" r:id="rId1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9216" autoAdjust="0"/>
  </p:normalViewPr>
  <p:slideViewPr>
    <p:cSldViewPr>
      <p:cViewPr>
        <p:scale>
          <a:sx n="130" d="100"/>
          <a:sy n="130" d="100"/>
        </p:scale>
        <p:origin x="-1808" y="1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96467F0B-381E-1843-9593-FB25802A9C7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61416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5C2FE7F6-35CB-D942-A1E9-1843B3CB0F52}"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8669505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5AC5170-7A68-DB44-8AEE-A1F72C073CCE}"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843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843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F3078B2B-23C8-164E-8C2E-D53D6DBF8CA0}" type="slidenum">
              <a:rPr lang="en-US"/>
              <a:pPr/>
              <a:t>2</a:t>
            </a:fld>
            <a:endParaRPr lang="en-US"/>
          </a:p>
        </p:txBody>
      </p:sp>
      <p:sp>
        <p:nvSpPr>
          <p:cNvPr id="18436"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91ED0F62-C6DC-8C47-B140-7D2297635A38}" type="datetime6">
              <a:rPr lang="en-US" sz="1400" b="1"/>
              <a:pPr/>
              <a:t>January 12</a:t>
            </a:fld>
            <a:endParaRPr lang="en-US" sz="1400" b="1"/>
          </a:p>
        </p:txBody>
      </p:sp>
      <p:sp>
        <p:nvSpPr>
          <p:cNvPr id="18437"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C473A2E1-E56A-1941-9481-3537AFFA3049}" type="slidenum">
              <a:rPr lang="en-US"/>
              <a:pPr algn="r"/>
              <a:t>2</a:t>
            </a:fld>
            <a:endParaRPr lang="en-US"/>
          </a:p>
        </p:txBody>
      </p:sp>
      <p:sp>
        <p:nvSpPr>
          <p:cNvPr id="18438" name="Rectangle 2"/>
          <p:cNvSpPr>
            <a:spLocks noGrp="1" noRot="1" noChangeAspect="1" noChangeArrowheads="1" noTextEdit="1"/>
          </p:cNvSpPr>
          <p:nvPr>
            <p:ph type="sldImg"/>
          </p:nvPr>
        </p:nvSpPr>
        <p:spPr>
          <a:xfrm>
            <a:off x="1157288" y="701675"/>
            <a:ext cx="4624387" cy="3468688"/>
          </a:xfrm>
          <a:ln/>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048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048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30B5C384-9926-0840-896C-8C93C6FA09E6}" type="slidenum">
              <a:rPr lang="en-US"/>
              <a:pPr/>
              <a:t>3</a:t>
            </a:fld>
            <a:endParaRPr lang="en-US"/>
          </a:p>
        </p:txBody>
      </p:sp>
      <p:sp>
        <p:nvSpPr>
          <p:cNvPr id="2048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5B7BDA11-66E9-284F-AE34-E4B82FD848F2}" type="datetime6">
              <a:rPr lang="en-US" sz="1400" b="1"/>
              <a:pPr/>
              <a:t>January 12</a:t>
            </a:fld>
            <a:endParaRPr lang="en-US" sz="1400" b="1"/>
          </a:p>
        </p:txBody>
      </p:sp>
      <p:sp>
        <p:nvSpPr>
          <p:cNvPr id="2048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1A429F1D-DA69-5945-81E2-97DB71CE5616}" type="slidenum">
              <a:rPr lang="en-US"/>
              <a:pPr algn="r"/>
              <a:t>3</a:t>
            </a:fld>
            <a:endParaRPr lang="en-US"/>
          </a:p>
        </p:txBody>
      </p:sp>
      <p:sp>
        <p:nvSpPr>
          <p:cNvPr id="20486" name="Rectangle 2"/>
          <p:cNvSpPr>
            <a:spLocks noGrp="1" noRot="1" noChangeAspect="1" noChangeArrowheads="1" noTextEdit="1"/>
          </p:cNvSpPr>
          <p:nvPr>
            <p:ph type="sldImg"/>
          </p:nvPr>
        </p:nvSpPr>
        <p:spPr>
          <a:xfrm>
            <a:off x="1157288" y="701675"/>
            <a:ext cx="4624387" cy="3468688"/>
          </a:xfrm>
          <a:ln/>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9C6A4A9-8EB2-444E-8B81-DE96379F0A14}" type="slidenum">
              <a:rPr lang="en-US"/>
              <a:pPr/>
              <a:t>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7C6CB4F3-D4FE-E84A-BFF3-3316D2F7F9BA}" type="datetime6">
              <a:rPr lang="en-US" sz="1400" b="1"/>
              <a:pPr/>
              <a:t>January 12</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E67E0E2B-D462-5E41-8945-459BFDF0A503}" type="slidenum">
              <a:rPr lang="en-US"/>
              <a:pPr algn="r"/>
              <a:t>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457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457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5821679-6E3D-5C42-A020-ADE2B26A7D4B}" type="slidenum">
              <a:rPr lang="en-US"/>
              <a:pPr/>
              <a:t>5</a:t>
            </a:fld>
            <a:endParaRPr lang="en-US"/>
          </a:p>
        </p:txBody>
      </p:sp>
      <p:sp>
        <p:nvSpPr>
          <p:cNvPr id="24580" name="Rectangle 2"/>
          <p:cNvSpPr txBox="1">
            <a:spLocks noGrp="1" noChangeArrowheads="1"/>
          </p:cNvSpPr>
          <p:nvPr/>
        </p:nvSpPr>
        <p:spPr bwMode="auto">
          <a:xfrm>
            <a:off x="3467100" y="96838"/>
            <a:ext cx="2814638" cy="217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sz="1400" b="1"/>
              <a:t>doc.: IEEE 802.15-&lt;doc#&gt;</a:t>
            </a:r>
          </a:p>
        </p:txBody>
      </p:sp>
      <p:sp>
        <p:nvSpPr>
          <p:cNvPr id="24581" name="Rectangle 3"/>
          <p:cNvSpPr txBox="1">
            <a:spLocks noGrp="1" noChangeArrowheads="1"/>
          </p:cNvSpPr>
          <p:nvPr/>
        </p:nvSpPr>
        <p:spPr bwMode="auto">
          <a:xfrm>
            <a:off x="654050" y="96838"/>
            <a:ext cx="2736850" cy="217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b="1"/>
              <a:t>&lt;month year&gt;</a:t>
            </a:r>
          </a:p>
        </p:txBody>
      </p:sp>
      <p:sp>
        <p:nvSpPr>
          <p:cNvPr id="24582" name="Rectangle 6"/>
          <p:cNvSpPr txBox="1">
            <a:spLocks noGrp="1" noChangeArrowheads="1"/>
          </p:cNvSpPr>
          <p:nvPr/>
        </p:nvSpPr>
        <p:spPr bwMode="auto">
          <a:xfrm>
            <a:off x="3771900" y="8985250"/>
            <a:ext cx="2509838"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460375" defTabSz="920750" eaLnBrk="0" hangingPunct="0">
              <a:defRPr sz="1200">
                <a:solidFill>
                  <a:schemeClr val="tx1"/>
                </a:solidFill>
                <a:latin typeface="Times New Roman" charset="0"/>
                <a:ea typeface="ＭＳ Ｐゴシック" charset="0"/>
              </a:defRPr>
            </a:lvl5pPr>
            <a:lvl6pPr marL="917575" defTabSz="920750" eaLnBrk="0" fontAlgn="base" hangingPunct="0">
              <a:spcBef>
                <a:spcPct val="0"/>
              </a:spcBef>
              <a:spcAft>
                <a:spcPct val="0"/>
              </a:spcAft>
              <a:defRPr sz="1200">
                <a:solidFill>
                  <a:schemeClr val="tx1"/>
                </a:solidFill>
                <a:latin typeface="Times New Roman" charset="0"/>
                <a:ea typeface="ＭＳ Ｐゴシック" charset="0"/>
              </a:defRPr>
            </a:lvl6pPr>
            <a:lvl7pPr marL="1374775" defTabSz="920750" eaLnBrk="0" fontAlgn="base" hangingPunct="0">
              <a:spcBef>
                <a:spcPct val="0"/>
              </a:spcBef>
              <a:spcAft>
                <a:spcPct val="0"/>
              </a:spcAft>
              <a:defRPr sz="1200">
                <a:solidFill>
                  <a:schemeClr val="tx1"/>
                </a:solidFill>
                <a:latin typeface="Times New Roman" charset="0"/>
                <a:ea typeface="ＭＳ Ｐゴシック" charset="0"/>
              </a:defRPr>
            </a:lvl7pPr>
            <a:lvl8pPr marL="1831975" defTabSz="920750" eaLnBrk="0" fontAlgn="base" hangingPunct="0">
              <a:spcBef>
                <a:spcPct val="0"/>
              </a:spcBef>
              <a:spcAft>
                <a:spcPct val="0"/>
              </a:spcAft>
              <a:defRPr sz="1200">
                <a:solidFill>
                  <a:schemeClr val="tx1"/>
                </a:solidFill>
                <a:latin typeface="Times New Roman" charset="0"/>
                <a:ea typeface="ＭＳ Ｐゴシック" charset="0"/>
              </a:defRPr>
            </a:lvl8pPr>
            <a:lvl9pPr marL="2289175"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lvl="4" algn="r"/>
            <a:r>
              <a:rPr lang="en-US" sz="1000"/>
              <a:t>&lt;author&gt;, &lt;company&gt;</a:t>
            </a:r>
          </a:p>
        </p:txBody>
      </p:sp>
      <p:sp>
        <p:nvSpPr>
          <p:cNvPr id="24583"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9E01203E-DFBF-1946-97B7-BB7323B5B43C}" type="slidenum">
              <a:rPr lang="en-US"/>
              <a:pPr algn="r"/>
              <a:t>5</a:t>
            </a:fld>
            <a:endParaRPr lang="en-US"/>
          </a:p>
        </p:txBody>
      </p:sp>
      <p:sp>
        <p:nvSpPr>
          <p:cNvPr id="24584" name="Rectangle 2"/>
          <p:cNvSpPr>
            <a:spLocks noGrp="1" noRot="1" noChangeAspect="1" noChangeArrowheads="1" noTextEdit="1"/>
          </p:cNvSpPr>
          <p:nvPr>
            <p:ph type="sldImg"/>
          </p:nvPr>
        </p:nvSpPr>
        <p:spPr>
          <a:xfrm>
            <a:off x="1154113" y="701675"/>
            <a:ext cx="4625975" cy="3468688"/>
          </a:xfrm>
          <a:ln/>
        </p:spPr>
      </p:sp>
      <p:sp>
        <p:nvSpPr>
          <p:cNvPr id="2458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&lt;January 2012&gt;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52A086B-47D3-C641-A7ED-C4D1DFB7D1D4}" type="slidenum">
              <a:rPr lang="en-US"/>
              <a:pPr>
                <a:defRPr/>
              </a:pPr>
              <a:t>‹#›</a:t>
            </a:fld>
            <a:endParaRPr lang="en-US"/>
          </a:p>
        </p:txBody>
      </p:sp>
    </p:spTree>
    <p:extLst>
      <p:ext uri="{BB962C8B-B14F-4D97-AF65-F5344CB8AC3E}">
        <p14:creationId xmlns:p14="http://schemas.microsoft.com/office/powerpoint/2010/main" val="2722949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&lt;January 2012&gt;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C5FE0B2-CCE5-7640-BA37-E49C70E774E8}" type="slidenum">
              <a:rPr lang="en-US"/>
              <a:pPr>
                <a:defRPr/>
              </a:pPr>
              <a:t>‹#›</a:t>
            </a:fld>
            <a:endParaRPr lang="en-US"/>
          </a:p>
        </p:txBody>
      </p:sp>
    </p:spTree>
    <p:extLst>
      <p:ext uri="{BB962C8B-B14F-4D97-AF65-F5344CB8AC3E}">
        <p14:creationId xmlns:p14="http://schemas.microsoft.com/office/powerpoint/2010/main" val="930034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&lt;January 2012&gt;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D090555-0D06-A24A-BC46-7F425A17ADF6}" type="slidenum">
              <a:rPr lang="en-US"/>
              <a:pPr>
                <a:defRPr/>
              </a:pPr>
              <a:t>‹#›</a:t>
            </a:fld>
            <a:endParaRPr lang="en-US"/>
          </a:p>
        </p:txBody>
      </p:sp>
    </p:spTree>
    <p:extLst>
      <p:ext uri="{BB962C8B-B14F-4D97-AF65-F5344CB8AC3E}">
        <p14:creationId xmlns:p14="http://schemas.microsoft.com/office/powerpoint/2010/main" val="1468924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&lt;January 2012&gt;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1239681-82CB-1B4B-AF36-A14C385AEA66}" type="slidenum">
              <a:rPr lang="en-US"/>
              <a:pPr>
                <a:defRPr/>
              </a:pPr>
              <a:t>‹#›</a:t>
            </a:fld>
            <a:endParaRPr lang="en-US"/>
          </a:p>
        </p:txBody>
      </p:sp>
    </p:spTree>
    <p:extLst>
      <p:ext uri="{BB962C8B-B14F-4D97-AF65-F5344CB8AC3E}">
        <p14:creationId xmlns:p14="http://schemas.microsoft.com/office/powerpoint/2010/main" val="3772423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&lt;January 2012&gt;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B10546D-6F61-2C45-8877-89585801C721}" type="slidenum">
              <a:rPr lang="en-US"/>
              <a:pPr>
                <a:defRPr/>
              </a:pPr>
              <a:t>‹#›</a:t>
            </a:fld>
            <a:endParaRPr lang="en-US"/>
          </a:p>
        </p:txBody>
      </p:sp>
    </p:spTree>
    <p:extLst>
      <p:ext uri="{BB962C8B-B14F-4D97-AF65-F5344CB8AC3E}">
        <p14:creationId xmlns:p14="http://schemas.microsoft.com/office/powerpoint/2010/main" val="3653161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&lt;January 2012&gt;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2F4C0914-BE55-554E-83C1-CF236981E320}" type="slidenum">
              <a:rPr lang="en-US"/>
              <a:pPr>
                <a:defRPr/>
              </a:pPr>
              <a:t>‹#›</a:t>
            </a:fld>
            <a:endParaRPr lang="en-US"/>
          </a:p>
        </p:txBody>
      </p:sp>
    </p:spTree>
    <p:extLst>
      <p:ext uri="{BB962C8B-B14F-4D97-AF65-F5344CB8AC3E}">
        <p14:creationId xmlns:p14="http://schemas.microsoft.com/office/powerpoint/2010/main" val="3652167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&lt;January 2012&gt;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36E9538A-8C01-FC4A-9627-323FA91BFB8F}" type="slidenum">
              <a:rPr lang="en-US"/>
              <a:pPr>
                <a:defRPr/>
              </a:pPr>
              <a:t>‹#›</a:t>
            </a:fld>
            <a:endParaRPr lang="en-US"/>
          </a:p>
        </p:txBody>
      </p:sp>
    </p:spTree>
    <p:extLst>
      <p:ext uri="{BB962C8B-B14F-4D97-AF65-F5344CB8AC3E}">
        <p14:creationId xmlns:p14="http://schemas.microsoft.com/office/powerpoint/2010/main" val="1031146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&lt;January 2012&gt;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9C559DAC-496F-E24D-8894-1013D3D66193}" type="slidenum">
              <a:rPr lang="en-US"/>
              <a:pPr>
                <a:defRPr/>
              </a:pPr>
              <a:t>‹#›</a:t>
            </a:fld>
            <a:endParaRPr lang="en-US"/>
          </a:p>
        </p:txBody>
      </p:sp>
    </p:spTree>
    <p:extLst>
      <p:ext uri="{BB962C8B-B14F-4D97-AF65-F5344CB8AC3E}">
        <p14:creationId xmlns:p14="http://schemas.microsoft.com/office/powerpoint/2010/main" val="1402280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&lt;January 2012&gt;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F6B51B92-394A-D944-B889-BF9EEACEE5A3}" type="slidenum">
              <a:rPr lang="en-US"/>
              <a:pPr>
                <a:defRPr/>
              </a:pPr>
              <a:t>‹#›</a:t>
            </a:fld>
            <a:endParaRPr lang="en-US"/>
          </a:p>
        </p:txBody>
      </p:sp>
    </p:spTree>
    <p:extLst>
      <p:ext uri="{BB962C8B-B14F-4D97-AF65-F5344CB8AC3E}">
        <p14:creationId xmlns:p14="http://schemas.microsoft.com/office/powerpoint/2010/main" val="1474260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&lt;January 2012&gt;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76A68B5C-E690-D548-941E-4F00B0A9E005}" type="slidenum">
              <a:rPr lang="en-US"/>
              <a:pPr>
                <a:defRPr/>
              </a:pPr>
              <a:t>‹#›</a:t>
            </a:fld>
            <a:endParaRPr lang="en-US"/>
          </a:p>
        </p:txBody>
      </p:sp>
    </p:spTree>
    <p:extLst>
      <p:ext uri="{BB962C8B-B14F-4D97-AF65-F5344CB8AC3E}">
        <p14:creationId xmlns:p14="http://schemas.microsoft.com/office/powerpoint/2010/main" val="1754046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&lt;January 2012&gt;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093CC80-686F-BB48-9D82-2BAE497E626B}" type="slidenum">
              <a:rPr lang="en-US"/>
              <a:pPr>
                <a:defRPr/>
              </a:pPr>
              <a:t>‹#›</a:t>
            </a:fld>
            <a:endParaRPr lang="en-US"/>
          </a:p>
        </p:txBody>
      </p:sp>
    </p:spTree>
    <p:extLst>
      <p:ext uri="{BB962C8B-B14F-4D97-AF65-F5344CB8AC3E}">
        <p14:creationId xmlns:p14="http://schemas.microsoft.com/office/powerpoint/2010/main" val="24584957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smtClean="0">
                <a:latin typeface="Times New Roman" pitchFamily="18" charset="0"/>
                <a:ea typeface="ＭＳ Ｐゴシック" pitchFamily="-65" charset="-128"/>
                <a:cs typeface="+mn-cs"/>
              </a:defRPr>
            </a:lvl1pPr>
          </a:lstStyle>
          <a:p>
            <a:pPr>
              <a:defRPr/>
            </a:pPr>
            <a:r>
              <a:rPr lang="en-US" smtClean="0"/>
              <a:t>&lt;January 2012&gt;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056CF2EF-5D61-3F41-9490-DF1447AD5E6E}"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12-0066-</a:t>
            </a:r>
            <a:r>
              <a:rPr lang="en-US" b="1" dirty="0"/>
              <a:t>00-004k</a:t>
            </a:r>
            <a:r>
              <a:rPr lang="en-US" sz="1400" b="1" dirty="0"/>
              <a:t>&gt;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01A64CF-A297-E140-A0E5-85D9BFFA8C54}"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TG4k </a:t>
            </a:r>
            <a:r>
              <a:rPr lang="en-US" sz="1600" dirty="0">
                <a:solidFill>
                  <a:srgbClr val="FF0000"/>
                </a:solidFill>
                <a:latin typeface="Times New Roman" pitchFamily="18" charset="0"/>
                <a:ea typeface="ＭＳ Ｐゴシック" pitchFamily="-65" charset="-128"/>
                <a:cs typeface="+mn-cs"/>
              </a:rPr>
              <a:t>Closing </a:t>
            </a:r>
            <a:r>
              <a:rPr lang="en-US" sz="1600" dirty="0">
                <a:solidFill>
                  <a:srgbClr val="FF0000"/>
                </a:solidFill>
                <a:latin typeface="Times New Roman" pitchFamily="18" charset="0"/>
                <a:ea typeface="ＭＳ Ｐゴシック" pitchFamily="-65" charset="-128"/>
                <a:cs typeface="+mn-cs"/>
              </a:rPr>
              <a:t>Report for </a:t>
            </a:r>
            <a:r>
              <a:rPr lang="en-US" sz="1600" dirty="0" smtClean="0">
                <a:solidFill>
                  <a:srgbClr val="FF0000"/>
                </a:solidFill>
                <a:latin typeface="Times New Roman" pitchFamily="18" charset="0"/>
                <a:ea typeface="ＭＳ Ｐゴシック" pitchFamily="-65" charset="-128"/>
                <a:cs typeface="+mn-cs"/>
              </a:rPr>
              <a:t>January 2012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19 Jan 2012</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TG4k </a:t>
            </a:r>
            <a:r>
              <a:rPr lang="en-US" sz="1600" dirty="0">
                <a:latin typeface="Times New Roman" pitchFamily="18" charset="0"/>
                <a:ea typeface="ＭＳ Ｐゴシック" pitchFamily="-65" charset="-128"/>
                <a:cs typeface="+mn-cs"/>
              </a:rPr>
              <a:t>Closing </a:t>
            </a:r>
            <a:r>
              <a:rPr lang="en-US" sz="1600" dirty="0">
                <a:latin typeface="Times New Roman" pitchFamily="18" charset="0"/>
                <a:ea typeface="ＭＳ Ｐゴシック" pitchFamily="-65" charset="-128"/>
                <a:cs typeface="+mn-cs"/>
              </a:rPr>
              <a:t>Report for </a:t>
            </a:r>
            <a:r>
              <a:rPr lang="en-US" sz="1600" dirty="0" smtClean="0">
                <a:latin typeface="Times New Roman" pitchFamily="18" charset="0"/>
                <a:ea typeface="ＭＳ Ｐゴシック" pitchFamily="-65" charset="-128"/>
                <a:cs typeface="+mn-cs"/>
              </a:rPr>
              <a:t>January 2012 </a:t>
            </a:r>
            <a:r>
              <a:rPr lang="en-US" sz="1600" dirty="0">
                <a:latin typeface="Times New Roman" pitchFamily="18" charset="0"/>
                <a:ea typeface="ＭＳ Ｐゴシック" pitchFamily="-65" charset="-128"/>
                <a:cs typeface="+mn-cs"/>
              </a:rPr>
              <a:t>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a:solidFill>
                  <a:schemeClr val="tx2"/>
                </a:solidFill>
                <a:latin typeface="Times New Roman" pitchFamily="18" charset="0"/>
                <a:ea typeface="ＭＳ Ｐゴシック" pitchFamily="-65" charset="-128"/>
                <a:cs typeface="+mn-cs"/>
              </a:rPr>
              <a:t>[</a:t>
            </a:r>
            <a:r>
              <a:rPr lang="en-US" sz="1600" dirty="0">
                <a:latin typeface="Times New Roman" pitchFamily="18" charset="0"/>
                <a:ea typeface="ＭＳ Ｐゴシック" pitchFamily="-65" charset="-128"/>
                <a:cs typeface="+mn-cs"/>
              </a:rPr>
              <a:t>Closing </a:t>
            </a:r>
            <a:r>
              <a:rPr lang="en-US" sz="1600" dirty="0">
                <a:latin typeface="Times New Roman" pitchFamily="18" charset="0"/>
                <a:ea typeface="ＭＳ Ｐゴシック" pitchFamily="-65" charset="-128"/>
                <a:cs typeface="+mn-cs"/>
              </a:rPr>
              <a:t>Report for the </a:t>
            </a:r>
            <a:r>
              <a:rPr lang="en-US" sz="1600" dirty="0" smtClean="0">
                <a:latin typeface="Times New Roman" pitchFamily="18" charset="0"/>
                <a:ea typeface="ＭＳ Ｐゴシック" pitchFamily="-65" charset="-128"/>
                <a:cs typeface="+mn-cs"/>
              </a:rPr>
              <a:t>January TG4k </a:t>
            </a:r>
            <a:r>
              <a:rPr lang="en-US" sz="1600" dirty="0">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[PHY </a:t>
            </a:r>
            <a:r>
              <a:rPr lang="en-US" sz="1600" dirty="0">
                <a:latin typeface="Times New Roman" pitchFamily="18" charset="0"/>
                <a:ea typeface="ＭＳ Ｐゴシック" pitchFamily="-65" charset="-128"/>
                <a:cs typeface="+mn-cs"/>
              </a:rPr>
              <a:t>Amendment to IEEE 802.15.4</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&lt;January 2012&gt;</a:t>
            </a:r>
            <a:endParaRPr lang="en-US" sz="140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685800" y="228600"/>
            <a:ext cx="7772400" cy="1066800"/>
          </a:xfrm>
        </p:spPr>
        <p:txBody>
          <a:bodyPr/>
          <a:lstStyle/>
          <a:p>
            <a:r>
              <a:rPr lang="en-US">
                <a:latin typeface="Times New Roman" charset="0"/>
                <a:ea typeface="ＭＳ Ｐゴシック" charset="0"/>
                <a:cs typeface="ＭＳ Ｐゴシック" charset="0"/>
              </a:rPr>
              <a:t>Logistics</a:t>
            </a:r>
          </a:p>
        </p:txBody>
      </p:sp>
      <p:sp>
        <p:nvSpPr>
          <p:cNvPr id="3" name="Content Placeholder 2"/>
          <p:cNvSpPr>
            <a:spLocks noGrp="1"/>
          </p:cNvSpPr>
          <p:nvPr>
            <p:ph idx="1"/>
          </p:nvPr>
        </p:nvSpPr>
        <p:spPr>
          <a:xfrm>
            <a:off x="304800" y="990600"/>
            <a:ext cx="8610600" cy="5334000"/>
          </a:xfrm>
        </p:spPr>
        <p:txBody>
          <a:bodyPr/>
          <a:lstStyle/>
          <a:p>
            <a:pPr marL="0" indent="0">
              <a:buFontTx/>
              <a:buNone/>
              <a:defRPr/>
            </a:pPr>
            <a:r>
              <a:rPr lang="en-US" dirty="0" smtClean="0"/>
              <a:t>Sub Group Conference </a:t>
            </a:r>
            <a:r>
              <a:rPr lang="en-US" dirty="0"/>
              <a:t>Calls</a:t>
            </a:r>
          </a:p>
          <a:p>
            <a:pPr>
              <a:defRPr/>
            </a:pPr>
            <a:r>
              <a:rPr lang="en-US" sz="2700" dirty="0" smtClean="0"/>
              <a:t>FSK– Wednesday </a:t>
            </a:r>
            <a:r>
              <a:rPr lang="en-US" sz="2700" dirty="0" smtClean="0"/>
              <a:t>1 February </a:t>
            </a:r>
            <a:r>
              <a:rPr lang="en-US" sz="2700" dirty="0" smtClean="0"/>
              <a:t>at </a:t>
            </a:r>
            <a:r>
              <a:rPr lang="en-US" sz="2700" dirty="0"/>
              <a:t>6:00 </a:t>
            </a:r>
            <a:r>
              <a:rPr lang="en-US" sz="2700" dirty="0" smtClean="0"/>
              <a:t>PST</a:t>
            </a:r>
            <a:r>
              <a:rPr lang="en-US" sz="2700" dirty="0"/>
              <a:t>, 9:00 </a:t>
            </a:r>
            <a:r>
              <a:rPr lang="en-US" sz="2700" dirty="0" smtClean="0"/>
              <a:t>EST</a:t>
            </a:r>
            <a:r>
              <a:rPr lang="en-US" sz="2700" dirty="0"/>
              <a:t>, 15:00 </a:t>
            </a:r>
            <a:r>
              <a:rPr lang="en-US" sz="2700" dirty="0" smtClean="0"/>
              <a:t>CET</a:t>
            </a:r>
            <a:r>
              <a:rPr lang="en-US" sz="2700" dirty="0"/>
              <a:t>, </a:t>
            </a:r>
            <a:r>
              <a:rPr lang="en-US" sz="2700" dirty="0" smtClean="0"/>
              <a:t>22:00 Beijing, 23</a:t>
            </a:r>
            <a:r>
              <a:rPr lang="en-US" sz="2700" dirty="0"/>
              <a:t>:00 Tokyo</a:t>
            </a:r>
          </a:p>
          <a:p>
            <a:pPr lvl="1">
              <a:defRPr/>
            </a:pPr>
            <a:r>
              <a:rPr lang="en-US" sz="2200" dirty="0" smtClean="0"/>
              <a:t>Call details:  </a:t>
            </a:r>
            <a:r>
              <a:rPr lang="en-US" sz="2200" dirty="0" smtClean="0"/>
              <a:t>will immediately follow General Call</a:t>
            </a:r>
            <a:endParaRPr lang="en-US" sz="2200" dirty="0" smtClean="0"/>
          </a:p>
          <a:p>
            <a:pPr>
              <a:defRPr/>
            </a:pPr>
            <a:r>
              <a:rPr lang="en-US" sz="2700" dirty="0" smtClean="0"/>
              <a:t>DSSS-Tuesday </a:t>
            </a:r>
            <a:r>
              <a:rPr lang="en-US" sz="2700" dirty="0" smtClean="0"/>
              <a:t>31 January at </a:t>
            </a:r>
            <a:r>
              <a:rPr lang="en-US" sz="2700" dirty="0" smtClean="0"/>
              <a:t>17:00 PST</a:t>
            </a:r>
            <a:r>
              <a:rPr lang="en-US" sz="2700" dirty="0"/>
              <a:t>, </a:t>
            </a:r>
            <a:r>
              <a:rPr lang="en-US" sz="2700" dirty="0" smtClean="0"/>
              <a:t>20:</a:t>
            </a:r>
            <a:r>
              <a:rPr lang="en-US" sz="2700" dirty="0"/>
              <a:t>00 EST, Wed </a:t>
            </a:r>
            <a:r>
              <a:rPr lang="en-US" sz="2700" dirty="0" smtClean="0"/>
              <a:t>1 February: </a:t>
            </a:r>
            <a:r>
              <a:rPr lang="en-US" sz="2700" dirty="0" smtClean="0"/>
              <a:t>2:</a:t>
            </a:r>
            <a:r>
              <a:rPr lang="en-US" sz="2700" dirty="0"/>
              <a:t>00 CET, </a:t>
            </a:r>
            <a:r>
              <a:rPr lang="en-US" sz="2700" dirty="0" smtClean="0"/>
              <a:t>9</a:t>
            </a:r>
            <a:r>
              <a:rPr lang="en-US" sz="2700" dirty="0" smtClean="0"/>
              <a:t>:</a:t>
            </a:r>
            <a:r>
              <a:rPr lang="en-US" sz="2700" dirty="0"/>
              <a:t>00 Beijing, </a:t>
            </a:r>
            <a:r>
              <a:rPr lang="en-US" sz="2700" dirty="0" smtClean="0"/>
              <a:t>10:</a:t>
            </a:r>
            <a:r>
              <a:rPr lang="en-US" sz="2700" dirty="0"/>
              <a:t>00 </a:t>
            </a:r>
            <a:r>
              <a:rPr lang="en-US" sz="2700" dirty="0" smtClean="0"/>
              <a:t>Tokyo</a:t>
            </a:r>
          </a:p>
          <a:p>
            <a:pPr lvl="1">
              <a:defRPr/>
            </a:pPr>
            <a:r>
              <a:rPr lang="en-US" sz="2200" dirty="0" smtClean="0"/>
              <a:t>Call </a:t>
            </a:r>
            <a:r>
              <a:rPr lang="en-US" sz="2200" dirty="0"/>
              <a:t>details:  TBD will be sent out to TG4k </a:t>
            </a:r>
            <a:r>
              <a:rPr lang="en-US" sz="2200" dirty="0" smtClean="0"/>
              <a:t>reflector</a:t>
            </a:r>
            <a:endParaRPr lang="en-US" sz="2200" dirty="0"/>
          </a:p>
          <a:p>
            <a:pPr>
              <a:defRPr/>
            </a:pPr>
            <a:r>
              <a:rPr lang="en-US" sz="2700" dirty="0" smtClean="0"/>
              <a:t>MAC- </a:t>
            </a:r>
            <a:r>
              <a:rPr lang="en-US" sz="2700" dirty="0" smtClean="0"/>
              <a:t>Tuesday 31 January at </a:t>
            </a:r>
            <a:r>
              <a:rPr lang="en-US" sz="2700" dirty="0" smtClean="0"/>
              <a:t>21:00 </a:t>
            </a:r>
            <a:r>
              <a:rPr lang="en-US" sz="2700" dirty="0" smtClean="0"/>
              <a:t>PST, Wed 1 February: 0:00 EST, 6</a:t>
            </a:r>
            <a:r>
              <a:rPr lang="en-US" sz="2700" dirty="0" smtClean="0"/>
              <a:t>:</a:t>
            </a:r>
            <a:r>
              <a:rPr lang="en-US" sz="2700" dirty="0"/>
              <a:t>00 CET, </a:t>
            </a:r>
            <a:r>
              <a:rPr lang="en-US" sz="2700" dirty="0" smtClean="0"/>
              <a:t>13:</a:t>
            </a:r>
            <a:r>
              <a:rPr lang="en-US" sz="2700" dirty="0"/>
              <a:t>00 Beijing, </a:t>
            </a:r>
            <a:r>
              <a:rPr lang="en-US" sz="2700" dirty="0" smtClean="0"/>
              <a:t>14:</a:t>
            </a:r>
            <a:r>
              <a:rPr lang="en-US" sz="2700" dirty="0"/>
              <a:t>00 </a:t>
            </a:r>
            <a:r>
              <a:rPr lang="en-US" sz="2700" dirty="0" smtClean="0"/>
              <a:t>Tokyo</a:t>
            </a:r>
          </a:p>
          <a:p>
            <a:pPr lvl="1">
              <a:defRPr/>
            </a:pPr>
            <a:r>
              <a:rPr lang="en-US" sz="2200" dirty="0" smtClean="0"/>
              <a:t>Call </a:t>
            </a:r>
            <a:r>
              <a:rPr lang="en-US" sz="2200" dirty="0"/>
              <a:t>details:  TBD will be sent out to TG4k reflector</a:t>
            </a:r>
          </a:p>
          <a:p>
            <a:pPr>
              <a:defRPr/>
            </a:pPr>
            <a:endParaRPr lang="en-US" sz="2800" dirty="0"/>
          </a:p>
        </p:txBody>
      </p:sp>
      <p:sp>
        <p:nvSpPr>
          <p:cNvPr id="4" name="Date Placeholder 3"/>
          <p:cNvSpPr>
            <a:spLocks noGrp="1"/>
          </p:cNvSpPr>
          <p:nvPr>
            <p:ph type="dt" sz="quarter" idx="10"/>
          </p:nvPr>
        </p:nvSpPr>
        <p:spPr/>
        <p:txBody>
          <a:bodyPr/>
          <a:lstStyle/>
          <a:p>
            <a:pPr>
              <a:defRPr/>
            </a:pPr>
            <a:r>
              <a:rPr lang="en-US" smtClean="0"/>
              <a:t>&lt;January 2012&gt;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CFE616F-D528-1643-B88A-830AE315DF52}" type="slidenum">
              <a:rPr lang="en-US" smtClean="0"/>
              <a:pPr>
                <a:defRPr/>
              </a:pPr>
              <a:t>10</a:t>
            </a:fld>
            <a:endParaRPr lang="en-US"/>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&lt;January 2012&gt;</a:t>
            </a:r>
            <a:endParaRPr lang="en-US" sz="1400"/>
          </a:p>
        </p:txBody>
      </p:sp>
      <p:sp>
        <p:nvSpPr>
          <p:cNvPr id="1741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741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9EDD783B-E330-1146-B8AE-A07CC328686E}" type="slidenum">
              <a:rPr lang="en-US"/>
              <a:pPr/>
              <a:t>2</a:t>
            </a:fld>
            <a:endParaRPr lang="en-US"/>
          </a:p>
        </p:txBody>
      </p:sp>
      <p:sp>
        <p:nvSpPr>
          <p:cNvPr id="17412"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477DAC30-C86D-354E-9B27-ED7335287380}" type="slidenum">
              <a:rPr lang="en-US"/>
              <a:pPr algn="ctr"/>
              <a:t>2</a:t>
            </a:fld>
            <a:endParaRPr lang="en-US"/>
          </a:p>
        </p:txBody>
      </p:sp>
      <p:sp>
        <p:nvSpPr>
          <p:cNvPr id="17413"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TG4k PAR Scope of Proposed Standard </a:t>
            </a:r>
          </a:p>
        </p:txBody>
      </p:sp>
      <p:sp>
        <p:nvSpPr>
          <p:cNvPr id="34822" name="Rectangle 3"/>
          <p:cNvSpPr>
            <a:spLocks noGrp="1" noChangeArrowheads="1"/>
          </p:cNvSpPr>
          <p:nvPr>
            <p:ph type="body" idx="4294967295"/>
          </p:nvPr>
        </p:nvSpPr>
        <p:spPr>
          <a:xfrm>
            <a:off x="152400" y="1143000"/>
            <a:ext cx="8839200" cy="5181600"/>
          </a:xfrm>
        </p:spPr>
        <p:txBody>
          <a:bodyPr/>
          <a:lstStyle/>
          <a:p>
            <a:pPr marL="0" indent="0">
              <a:lnSpc>
                <a:spcPct val="80000"/>
              </a:lnSpc>
              <a:buFontTx/>
              <a:buNone/>
              <a:defRPr/>
            </a:pPr>
            <a:r>
              <a:rPr lang="en-US" sz="2000" dirty="0" smtClean="0">
                <a:latin typeface="Arial" charset="0"/>
                <a:ea typeface="ＭＳ Ｐゴシック" charset="0"/>
                <a:cs typeface="ＭＳ Ｐゴシック" charset="0"/>
              </a:rPr>
              <a:t>This standard is an amendment to IEEE 802.15.4.  It addresses principally those applications such as critical infrastructure monitoring.  It defines an alternate PHY and only those MAC modifications needed to support its implementation. The amendment supports:</a:t>
            </a:r>
          </a:p>
          <a:p>
            <a:pPr>
              <a:lnSpc>
                <a:spcPct val="80000"/>
              </a:lnSpc>
              <a:defRPr/>
            </a:pPr>
            <a:r>
              <a:rPr lang="en-US" sz="1800" dirty="0" smtClean="0">
                <a:latin typeface="Arial" charset="0"/>
                <a:ea typeface="ＭＳ Ｐゴシック" charset="0"/>
                <a:cs typeface="ＭＳ Ｐゴシック" charset="0"/>
              </a:rPr>
              <a:t>Operation in any of the regionally available licensed, license exempt, and special purpose frequency bands.</a:t>
            </a:r>
          </a:p>
          <a:p>
            <a:pPr>
              <a:lnSpc>
                <a:spcPct val="80000"/>
              </a:lnSpc>
              <a:defRPr/>
            </a:pPr>
            <a:r>
              <a:rPr lang="en-US" sz="1800" dirty="0" smtClean="0">
                <a:latin typeface="Arial" charset="0"/>
                <a:ea typeface="ＭＳ Ｐゴシック" charset="0"/>
                <a:cs typeface="ＭＳ Ｐゴシック" charset="0"/>
              </a:rPr>
              <a:t>Simultaneous operation for at least 8 co-located orthogonal networks</a:t>
            </a:r>
          </a:p>
          <a:p>
            <a:pPr>
              <a:lnSpc>
                <a:spcPct val="80000"/>
              </a:lnSpc>
              <a:defRPr/>
            </a:pPr>
            <a:r>
              <a:rPr lang="en-US" sz="1800" dirty="0" smtClean="0">
                <a:latin typeface="Arial" charset="0"/>
                <a:ea typeface="ＭＳ Ｐゴシック" charset="0"/>
                <a:cs typeface="ＭＳ Ｐゴシック" charset="0"/>
              </a:rPr>
              <a:t>Application data rate of less than 40 </a:t>
            </a:r>
            <a:r>
              <a:rPr lang="en-US" sz="1800" dirty="0" err="1" smtClean="0">
                <a:latin typeface="Arial" charset="0"/>
                <a:ea typeface="ＭＳ Ｐゴシック" charset="0"/>
                <a:cs typeface="ＭＳ Ｐゴシック" charset="0"/>
              </a:rPr>
              <a:t>kbits</a:t>
            </a:r>
            <a:r>
              <a:rPr lang="en-US" sz="1800" dirty="0" smtClean="0">
                <a:latin typeface="Arial" charset="0"/>
                <a:ea typeface="ＭＳ Ｐゴシック" charset="0"/>
                <a:cs typeface="ＭＳ Ｐゴシック" charset="0"/>
              </a:rPr>
              <a:t> per second</a:t>
            </a:r>
          </a:p>
          <a:p>
            <a:pPr>
              <a:lnSpc>
                <a:spcPct val="80000"/>
              </a:lnSpc>
              <a:defRPr/>
            </a:pPr>
            <a:r>
              <a:rPr lang="en-US" sz="1800" dirty="0" smtClean="0">
                <a:latin typeface="Arial" charset="0"/>
                <a:ea typeface="ＭＳ Ｐゴシック" charset="0"/>
                <a:cs typeface="ＭＳ Ｐゴシック" charset="0"/>
              </a:rPr>
              <a:t>Propagation path loss of at least 120 dB</a:t>
            </a:r>
          </a:p>
          <a:p>
            <a:pPr>
              <a:lnSpc>
                <a:spcPct val="80000"/>
              </a:lnSpc>
              <a:defRPr/>
            </a:pPr>
            <a:r>
              <a:rPr lang="en-US" sz="1800" dirty="0" smtClean="0">
                <a:latin typeface="Arial" charset="0"/>
                <a:ea typeface="ＭＳ Ｐゴシック" charset="0"/>
                <a:cs typeface="ＭＳ Ｐゴシック" charset="0"/>
              </a:rPr>
              <a:t>&gt; 1000 endpoints per mains powered infrastructure</a:t>
            </a:r>
          </a:p>
          <a:p>
            <a:pPr>
              <a:lnSpc>
                <a:spcPct val="80000"/>
              </a:lnSpc>
              <a:defRPr/>
            </a:pPr>
            <a:r>
              <a:rPr lang="en-US" sz="1800" dirty="0" smtClean="0">
                <a:latin typeface="Arial" charset="0"/>
                <a:ea typeface="ＭＳ Ｐゴシック" charset="0"/>
                <a:cs typeface="ＭＳ Ｐゴシック" charset="0"/>
              </a:rPr>
              <a:t>Asymmetric application data flow</a:t>
            </a:r>
          </a:p>
          <a:p>
            <a:pPr>
              <a:lnSpc>
                <a:spcPct val="80000"/>
              </a:lnSpc>
              <a:defRPr/>
            </a:pPr>
            <a:r>
              <a:rPr lang="en-US" sz="1800" dirty="0" smtClean="0">
                <a:latin typeface="Arial" charset="0"/>
                <a:ea typeface="ＭＳ Ｐゴシック" charset="0"/>
                <a:cs typeface="ＭＳ Ｐゴシック" charset="0"/>
              </a:rPr>
              <a:t>Extreme difference in capabilities and performance between endpoint devices and coordinating devices (collectors)</a:t>
            </a:r>
          </a:p>
          <a:p>
            <a:pPr lvl="1">
              <a:lnSpc>
                <a:spcPct val="80000"/>
              </a:lnSpc>
              <a:defRPr/>
            </a:pPr>
            <a:r>
              <a:rPr lang="en-US" sz="1400" dirty="0" smtClean="0">
                <a:latin typeface="Arial" charset="0"/>
                <a:ea typeface="ＭＳ Ｐゴシック" charset="0"/>
                <a:cs typeface="ＭＳ Ｐゴシック" charset="0"/>
              </a:rPr>
              <a:t>Coordinator may support all standardized modulations (MCS) and data rates</a:t>
            </a:r>
          </a:p>
          <a:p>
            <a:pPr lvl="1">
              <a:lnSpc>
                <a:spcPct val="80000"/>
              </a:lnSpc>
              <a:defRPr/>
            </a:pPr>
            <a:r>
              <a:rPr lang="en-US" sz="1400" dirty="0" smtClean="0">
                <a:latin typeface="Arial" charset="0"/>
                <a:ea typeface="ＭＳ Ｐゴシック" charset="0"/>
                <a:cs typeface="ＭＳ Ｐゴシック" charset="0"/>
              </a:rPr>
              <a:t>Coordinator may be required to support antenna diversity or antenna beam steering</a:t>
            </a:r>
          </a:p>
          <a:p>
            <a:pPr lvl="1">
              <a:lnSpc>
                <a:spcPct val="80000"/>
              </a:lnSpc>
              <a:defRPr/>
            </a:pPr>
            <a:r>
              <a:rPr lang="en-US" sz="1400" dirty="0" smtClean="0">
                <a:latin typeface="Arial" charset="0"/>
                <a:ea typeface="ＭＳ Ｐゴシック" charset="0"/>
                <a:cs typeface="ＭＳ Ｐゴシック" charset="0"/>
              </a:rPr>
              <a:t>End point must be able to conserve energy</a:t>
            </a:r>
          </a:p>
          <a:p>
            <a:pPr>
              <a:lnSpc>
                <a:spcPct val="80000"/>
              </a:lnSpc>
              <a:defRPr/>
            </a:pPr>
            <a:r>
              <a:rPr lang="en-US" sz="1800" dirty="0" smtClean="0">
                <a:latin typeface="Arial" charset="0"/>
                <a:ea typeface="ＭＳ Ｐゴシック" charset="0"/>
                <a:cs typeface="ＭＳ Ｐゴシック" charset="0"/>
              </a:rPr>
              <a:t>Reliable operation in dramatically changing environments (no control over environment).  This amendment also provides mechanisms that enable coexistence with other systems in the same band(s) including IEEE 802.11, 802.15, and 802.16 systems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&lt;January 2012&gt;</a:t>
            </a:r>
            <a:endParaRPr lang="en-US" sz="1400"/>
          </a:p>
        </p:txBody>
      </p:sp>
      <p:sp>
        <p:nvSpPr>
          <p:cNvPr id="1945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945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081A69B-F052-DA40-9CC5-7F161EE7E8A4}" type="slidenum">
              <a:rPr lang="en-US"/>
              <a:pPr/>
              <a:t>3</a:t>
            </a:fld>
            <a:endParaRPr lang="en-US"/>
          </a:p>
        </p:txBody>
      </p:sp>
      <p:sp>
        <p:nvSpPr>
          <p:cNvPr id="1946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D61B8A12-3815-C641-B0BE-7B9A0D48964F}" type="slidenum">
              <a:rPr lang="en-US"/>
              <a:pPr algn="ctr"/>
              <a:t>3</a:t>
            </a:fld>
            <a:endParaRPr lang="en-US"/>
          </a:p>
        </p:txBody>
      </p:sp>
      <p:sp>
        <p:nvSpPr>
          <p:cNvPr id="19461" name="Rectangle 2"/>
          <p:cNvSpPr>
            <a:spLocks noGrp="1" noChangeArrowheads="1"/>
          </p:cNvSpPr>
          <p:nvPr>
            <p:ph type="title" idx="4294967295"/>
          </p:nvPr>
        </p:nvSpPr>
        <p:spPr>
          <a:xfrm>
            <a:off x="609600" y="838200"/>
            <a:ext cx="7772400" cy="762000"/>
          </a:xfrm>
        </p:spPr>
        <p:txBody>
          <a:bodyPr/>
          <a:lstStyle/>
          <a:p>
            <a:r>
              <a:rPr lang="en-US" b="1">
                <a:latin typeface="Times New Roman" charset="0"/>
                <a:ea typeface="ＭＳ Ｐゴシック" charset="0"/>
                <a:cs typeface="ＭＳ Ｐゴシック" charset="0"/>
                <a:sym typeface="Wingdings" charset="0"/>
              </a:rPr>
              <a:t>Purpose of Proposed Standard</a:t>
            </a:r>
            <a:endParaRPr lang="en-US">
              <a:latin typeface="Times New Roman" charset="0"/>
              <a:ea typeface="ＭＳ Ｐゴシック" charset="0"/>
              <a:cs typeface="ＭＳ Ｐゴシック" charset="0"/>
            </a:endParaRPr>
          </a:p>
        </p:txBody>
      </p:sp>
      <p:sp>
        <p:nvSpPr>
          <p:cNvPr id="19462" name="Rectangle 3"/>
          <p:cNvSpPr>
            <a:spLocks noGrp="1" noChangeArrowheads="1"/>
          </p:cNvSpPr>
          <p:nvPr>
            <p:ph type="body" idx="4294967295"/>
          </p:nvPr>
        </p:nvSpPr>
        <p:spPr>
          <a:xfrm>
            <a:off x="533400" y="1752600"/>
            <a:ext cx="8229600" cy="4038600"/>
          </a:xfrm>
        </p:spPr>
        <p:txBody>
          <a:bodyPr/>
          <a:lstStyle/>
          <a:p>
            <a:pPr marL="0" indent="0">
              <a:lnSpc>
                <a:spcPct val="80000"/>
              </a:lnSpc>
              <a:buFontTx/>
              <a:buNone/>
            </a:pPr>
            <a:r>
              <a:rPr lang="en-US" sz="2400" dirty="0">
                <a:latin typeface="Arial" charset="0"/>
                <a:ea typeface="ＭＳ Ｐゴシック" charset="0"/>
                <a:cs typeface="ＭＳ Ｐゴシック" charset="0"/>
              </a:rPr>
              <a:t>The purpose of this amendment is to facilitate point to multi-thousands of points communications for critical infrastructure monitoring devices.  The amendment addresses the application’s user needs of minimal network infrastructure, and enables the collection of scheduled and event data from a large number of non-mains powered end points that are widely dispersed, or are in challenging propagation environments.  To facilitate low energy operation necessary for multi-year battery life, the amendment minimizes network maintenance traffic and device wake durations.  In addition, the amendment addresses the changing propagation and interference environments.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&lt;January 2012&gt;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DDAD148-E63F-CB4E-B694-D4398EB8D94A}" type="slidenum">
              <a:rPr lang="en-US"/>
              <a:pPr/>
              <a:t>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9F837D30-A884-AB44-99F5-87E9C11BE274}" type="slidenum">
              <a:rPr lang="en-US"/>
              <a:pPr algn="ctr"/>
              <a:t>4</a:t>
            </a:fld>
            <a:endParaRPr lang="en-US"/>
          </a:p>
        </p:txBody>
      </p:sp>
      <p:sp>
        <p:nvSpPr>
          <p:cNvPr id="21509" name="Rectangle 2"/>
          <p:cNvSpPr>
            <a:spLocks noGrp="1" noChangeArrowheads="1"/>
          </p:cNvSpPr>
          <p:nvPr>
            <p:ph type="title" idx="4294967295"/>
          </p:nvPr>
        </p:nvSpPr>
        <p:spPr>
          <a:xfrm>
            <a:off x="609600" y="457200"/>
            <a:ext cx="7772400" cy="762000"/>
          </a:xfrm>
        </p:spPr>
        <p:txBody>
          <a:bodyPr/>
          <a:lstStyle/>
          <a:p>
            <a:r>
              <a:rPr lang="en-US">
                <a:latin typeface="Times New Roman" charset="0"/>
                <a:ea typeface="ＭＳ Ｐゴシック" charset="0"/>
                <a:cs typeface="ＭＳ Ｐゴシック" charset="0"/>
              </a:rPr>
              <a:t>Meeting Goals</a:t>
            </a:r>
          </a:p>
        </p:txBody>
      </p:sp>
      <p:sp>
        <p:nvSpPr>
          <p:cNvPr id="21510" name="Rectangle 5"/>
          <p:cNvSpPr>
            <a:spLocks noChangeArrowheads="1"/>
          </p:cNvSpPr>
          <p:nvPr/>
        </p:nvSpPr>
        <p:spPr bwMode="auto">
          <a:xfrm>
            <a:off x="609600" y="1524000"/>
            <a:ext cx="76962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2"/>
              <a:buChar char="ü"/>
            </a:pPr>
            <a:r>
              <a:rPr lang="en-US" sz="2800" b="1" dirty="0" smtClean="0"/>
              <a:t>Hear presentations</a:t>
            </a:r>
            <a:r>
              <a:rPr lang="en-US" sz="2800" dirty="0" smtClean="0"/>
              <a:t> </a:t>
            </a:r>
            <a:r>
              <a:rPr lang="en-US" sz="2800" b="1" dirty="0" smtClean="0"/>
              <a:t>on proposed text</a:t>
            </a:r>
          </a:p>
          <a:p>
            <a:pPr marL="914400" lvl="1" indent="-457200" eaLnBrk="0" fontAlgn="b" hangingPunct="0">
              <a:buClr>
                <a:srgbClr val="FF0000"/>
              </a:buClr>
              <a:buFont typeface="Wingdings" charset="2"/>
              <a:buChar char="ü"/>
            </a:pPr>
            <a:r>
              <a:rPr lang="en-US" sz="2800" b="1" dirty="0" smtClean="0"/>
              <a:t>DSSS</a:t>
            </a:r>
          </a:p>
          <a:p>
            <a:pPr marL="914400" lvl="1" indent="-457200" eaLnBrk="0" fontAlgn="b" hangingPunct="0">
              <a:buClr>
                <a:srgbClr val="FF0000"/>
              </a:buClr>
              <a:buFont typeface="Wingdings" charset="2"/>
              <a:buChar char="ü"/>
            </a:pPr>
            <a:r>
              <a:rPr lang="en-US" sz="2800" b="1" dirty="0" smtClean="0"/>
              <a:t>FSK</a:t>
            </a:r>
          </a:p>
          <a:p>
            <a:pPr marL="914400" lvl="1" indent="-457200" eaLnBrk="0" fontAlgn="b" hangingPunct="0">
              <a:buClr>
                <a:srgbClr val="FF0000"/>
              </a:buClr>
              <a:buFont typeface="Wingdings" charset="2"/>
              <a:buChar char="ü"/>
            </a:pPr>
            <a:r>
              <a:rPr lang="en-US" sz="2800" b="1" dirty="0" smtClean="0"/>
              <a:t>MAC Changes</a:t>
            </a:r>
          </a:p>
          <a:p>
            <a:pPr marL="914400" lvl="1" indent="-457200" eaLnBrk="0" fontAlgn="b" hangingPunct="0">
              <a:buClr>
                <a:srgbClr val="FF0000"/>
              </a:buClr>
              <a:buFont typeface="Wingdings" charset="2"/>
              <a:buChar char="ü"/>
            </a:pPr>
            <a:r>
              <a:rPr lang="en-US" sz="2800" b="1" dirty="0" smtClean="0"/>
              <a:t>General (General Description, Annex)</a:t>
            </a:r>
          </a:p>
          <a:p>
            <a:pPr marL="914400" lvl="1" indent="-457200" eaLnBrk="0" fontAlgn="b" hangingPunct="0">
              <a:buClr>
                <a:srgbClr val="FF0000"/>
              </a:buClr>
              <a:buFont typeface="Wingdings" charset="2"/>
              <a:buChar char="ü"/>
            </a:pPr>
            <a:r>
              <a:rPr lang="en-US" sz="2800" b="1" dirty="0" smtClean="0"/>
              <a:t>Coexistence document (Qing Li is lead)</a:t>
            </a:r>
            <a:endParaRPr lang="en-US" sz="2800" dirty="0" smtClean="0"/>
          </a:p>
          <a:p>
            <a:pPr marL="457200" indent="-457200" eaLnBrk="0" fontAlgn="b" hangingPunct="0">
              <a:buClr>
                <a:srgbClr val="FF0000"/>
              </a:buClr>
              <a:buFont typeface="Wingdings" charset="2"/>
              <a:buChar char="ü"/>
            </a:pPr>
            <a:r>
              <a:rPr lang="en-US" sz="2800" b="1" dirty="0" smtClean="0"/>
              <a:t>Discussion on issues, concerns, and TBDs</a:t>
            </a:r>
          </a:p>
          <a:p>
            <a:pPr marL="457200" indent="-457200" eaLnBrk="0" fontAlgn="b" hangingPunct="0">
              <a:buClr>
                <a:srgbClr val="FF0000"/>
              </a:buClr>
              <a:buFont typeface="Wingdings" charset="2"/>
              <a:buChar char="ü"/>
            </a:pPr>
            <a:r>
              <a:rPr lang="en-US" sz="2800" b="1" dirty="0" smtClean="0"/>
              <a:t>Discussion on terminology</a:t>
            </a:r>
          </a:p>
          <a:p>
            <a:pPr marL="457200" indent="-457200" eaLnBrk="0" fontAlgn="b" hangingPunct="0">
              <a:buClr>
                <a:srgbClr val="FF0000"/>
              </a:buClr>
              <a:buFont typeface="Wingdings" charset="2"/>
              <a:buChar char="ü"/>
            </a:pPr>
            <a:r>
              <a:rPr lang="en-US" sz="2800" b="1" dirty="0" smtClean="0"/>
              <a:t>Select and Affirm Technical Editor (Monique Brown)</a:t>
            </a:r>
            <a:endParaRPr lang="en-US" sz="2800" dirty="0" smtClean="0"/>
          </a:p>
          <a:p>
            <a:pPr marL="457200" indent="-457200" eaLnBrk="0" fontAlgn="b" hangingPunct="0">
              <a:buClr>
                <a:srgbClr val="FF0000"/>
              </a:buClr>
              <a:buFont typeface="Wingdings" charset="2"/>
              <a:buChar char="ü"/>
            </a:pPr>
            <a:r>
              <a:rPr lang="en-US" sz="2800" b="1" dirty="0" smtClean="0"/>
              <a:t>Discuss path forward</a:t>
            </a:r>
            <a:endParaRPr lang="en-US" sz="2600" dirty="0">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&lt;January 2012&gt;</a:t>
            </a:r>
            <a:endParaRPr lang="en-US" sz="1400"/>
          </a:p>
        </p:txBody>
      </p:sp>
      <p:sp>
        <p:nvSpPr>
          <p:cNvPr id="2355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355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70CB5B40-5D07-A14C-94DA-2CA10B9A8450}" type="slidenum">
              <a:rPr lang="en-US"/>
              <a:pPr/>
              <a:t>5</a:t>
            </a:fld>
            <a:endParaRPr lang="en-US"/>
          </a:p>
        </p:txBody>
      </p:sp>
      <p:sp>
        <p:nvSpPr>
          <p:cNvPr id="23556"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04C4701-C46D-F546-9B6D-935E7DEEAEC4}" type="slidenum">
              <a:rPr lang="en-US"/>
              <a:pPr algn="ctr"/>
              <a:t>5</a:t>
            </a:fld>
            <a:endParaRPr lang="en-US"/>
          </a:p>
        </p:txBody>
      </p:sp>
      <p:sp>
        <p:nvSpPr>
          <p:cNvPr id="23557" name="Rectangle 4"/>
          <p:cNvSpPr>
            <a:spLocks noGrp="1" noChangeArrowheads="1"/>
          </p:cNvSpPr>
          <p:nvPr>
            <p:ph type="title" idx="4294967295"/>
          </p:nvPr>
        </p:nvSpPr>
        <p:spPr>
          <a:xfrm>
            <a:off x="762000" y="457200"/>
            <a:ext cx="7772400" cy="1066800"/>
          </a:xfrm>
        </p:spPr>
        <p:txBody>
          <a:bodyPr/>
          <a:lstStyle/>
          <a:p>
            <a:r>
              <a:rPr lang="en-US" b="1">
                <a:latin typeface="Times New Roman" charset="0"/>
                <a:ea typeface="ＭＳ Ｐゴシック" charset="0"/>
                <a:cs typeface="ＭＳ Ｐゴシック" charset="0"/>
              </a:rPr>
              <a:t>TG4k Meetings This Week</a:t>
            </a:r>
          </a:p>
        </p:txBody>
      </p:sp>
      <p:graphicFrame>
        <p:nvGraphicFramePr>
          <p:cNvPr id="37978" name="Group 90"/>
          <p:cNvGraphicFramePr>
            <a:graphicFrameLocks noGrp="1"/>
          </p:cNvGraphicFramePr>
          <p:nvPr>
            <p:ph type="tbl" idx="4294967295"/>
            <p:extLst>
              <p:ext uri="{D42A27DB-BD31-4B8C-83A1-F6EECF244321}">
                <p14:modId xmlns:p14="http://schemas.microsoft.com/office/powerpoint/2010/main" val="1400903857"/>
              </p:ext>
            </p:extLst>
          </p:nvPr>
        </p:nvGraphicFramePr>
        <p:xfrm>
          <a:off x="152400" y="1295400"/>
          <a:ext cx="8610600" cy="4730750"/>
        </p:xfrm>
        <a:graphic>
          <a:graphicData uri="http://schemas.openxmlformats.org/drawingml/2006/table">
            <a:tbl>
              <a:tblPr/>
              <a:tblGrid>
                <a:gridCol w="762000"/>
                <a:gridCol w="2057400"/>
                <a:gridCol w="1905000"/>
                <a:gridCol w="1905000"/>
                <a:gridCol w="1981200"/>
              </a:tblGrid>
              <a:tr h="71628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err="1" smtClean="0">
                          <a:ln>
                            <a:noFill/>
                          </a:ln>
                          <a:solidFill>
                            <a:schemeClr val="tx1"/>
                          </a:solidFill>
                          <a:effectLst/>
                          <a:latin typeface="Arial" pitchFamily="34" charset="0"/>
                          <a:ea typeface="ＭＳ Ｐゴシック" pitchFamily="-65" charset="-128"/>
                        </a:rPr>
                        <a:t>Mtg</a:t>
                      </a:r>
                      <a:endParaRPr kumimoji="0" lang="en-US" sz="24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Monday</a:t>
                      </a:r>
                      <a:b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br>
                      <a:r>
                        <a:rPr kumimoji="0" lang="en-US" sz="1800" b="0" i="0" u="none" strike="noStrike" cap="none" normalizeH="0" baseline="0" dirty="0" smtClean="0">
                          <a:ln>
                            <a:noFill/>
                          </a:ln>
                          <a:solidFill>
                            <a:srgbClr val="FF0000"/>
                          </a:solidFill>
                          <a:effectLst/>
                          <a:latin typeface="Arial" pitchFamily="34" charset="0"/>
                          <a:ea typeface="ＭＳ Ｐゴシック" pitchFamily="-65" charset="-128"/>
                        </a:rPr>
                        <a:t>(River Terrace 2)</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Tuesday </a:t>
                      </a:r>
                      <a:b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br>
                      <a:r>
                        <a:rPr kumimoji="0" lang="en-US" sz="1800" b="0" i="0" u="none" strike="noStrike" cap="none" normalizeH="0" baseline="0" dirty="0" smtClean="0">
                          <a:ln>
                            <a:noFill/>
                          </a:ln>
                          <a:solidFill>
                            <a:srgbClr val="FF0000"/>
                          </a:solidFill>
                          <a:effectLst/>
                          <a:latin typeface="Arial" pitchFamily="34" charset="0"/>
                          <a:ea typeface="ＭＳ Ｐゴシック" pitchFamily="-65" charset="-128"/>
                        </a:rPr>
                        <a:t>(River Terrace 2)</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Wednesday </a:t>
                      </a:r>
                      <a:r>
                        <a:rPr kumimoji="0" lang="en-US" sz="1800" b="0" i="0" u="none" strike="noStrike" cap="none" normalizeH="0" baseline="0" dirty="0" smtClean="0">
                          <a:ln>
                            <a:noFill/>
                          </a:ln>
                          <a:solidFill>
                            <a:srgbClr val="FF0000"/>
                          </a:solidFill>
                          <a:effectLst/>
                          <a:latin typeface="Arial" pitchFamily="34" charset="0"/>
                          <a:ea typeface="ＭＳ Ｐゴシック" pitchFamily="-65" charset="-128"/>
                        </a:rPr>
                        <a:t>(River Terrace 2)</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Thursday </a:t>
                      </a:r>
                      <a:b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br>
                      <a:r>
                        <a:rPr kumimoji="0" lang="en-US" sz="1800" b="0" i="0" u="none" strike="noStrike" cap="none" normalizeH="0" baseline="0" dirty="0" smtClean="0">
                          <a:ln>
                            <a:noFill/>
                          </a:ln>
                          <a:solidFill>
                            <a:srgbClr val="FF0000"/>
                          </a:solidFill>
                          <a:effectLst/>
                          <a:latin typeface="Arial" pitchFamily="34" charset="0"/>
                          <a:ea typeface="ＭＳ Ｐゴシック" pitchFamily="-65" charset="-128"/>
                        </a:rPr>
                        <a:t>(River Terrace 2)</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9144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AM1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800" dirty="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FSK text submission</a:t>
                      </a:r>
                      <a:endParaRPr lang="en-US" sz="18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800" dirty="0" smtClean="0"/>
                        <a:t>Tech Editor approval</a:t>
                      </a:r>
                      <a:endParaRPr lang="en-US" sz="1800" dirty="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9144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AM2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Opening Logistics, Status, TG4k terminology</a:t>
                      </a:r>
                      <a:endParaRPr lang="en-US" sz="18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FSK discussion</a:t>
                      </a:r>
                      <a:endParaRPr lang="en-US" sz="18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800" dirty="0" smtClean="0"/>
                        <a:t>Path Forward – Document</a:t>
                      </a:r>
                      <a:r>
                        <a:rPr lang="en-US" sz="1800" baseline="0" dirty="0" smtClean="0"/>
                        <a:t> review</a:t>
                      </a:r>
                      <a:endParaRPr lang="en-US" sz="1800" dirty="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18872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PM1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DSSS text submission</a:t>
                      </a:r>
                      <a:endParaRPr lang="en-US" sz="18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t>MAC</a:t>
                      </a:r>
                      <a:r>
                        <a:rPr lang="en-US" sz="1800" baseline="0" dirty="0" smtClean="0"/>
                        <a:t> text </a:t>
                      </a:r>
                      <a:r>
                        <a:rPr lang="en-US" sz="1800" dirty="0" smtClean="0"/>
                        <a:t>presentation</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t>General Description, Annex, Coexistence</a:t>
                      </a:r>
                      <a:endParaRPr lang="en-US" sz="1800" baseline="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800" dirty="0" smtClean="0"/>
                        <a:t>Finish</a:t>
                      </a:r>
                      <a:r>
                        <a:rPr lang="en-US" sz="1800" baseline="0" dirty="0" smtClean="0"/>
                        <a:t> remaining efforts, closing logistics</a:t>
                      </a:r>
                      <a:endParaRPr lang="en-US" sz="1800" dirty="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9969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PM2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DSSS discussion</a:t>
                      </a:r>
                      <a:endParaRPr lang="en-US" sz="18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MAC discussion</a:t>
                      </a:r>
                      <a:endParaRPr lang="en-US" sz="18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r>
                        <a:rPr lang="en-US" sz="1800" dirty="0" smtClean="0"/>
                        <a:t>Issues,</a:t>
                      </a:r>
                      <a:r>
                        <a:rPr lang="en-US" sz="1800" baseline="0" dirty="0" smtClean="0"/>
                        <a:t> concerns, TBDs</a:t>
                      </a:r>
                      <a:endParaRPr lang="en-US" sz="1800" dirty="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800" dirty="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a:xfrm>
            <a:off x="685800" y="381000"/>
            <a:ext cx="7772400" cy="1066800"/>
          </a:xfrm>
        </p:spPr>
        <p:txBody>
          <a:bodyPr/>
          <a:lstStyle/>
          <a:p>
            <a:r>
              <a:rPr lang="en-US" dirty="0" smtClean="0">
                <a:latin typeface="Times New Roman" charset="0"/>
                <a:ea typeface="ＭＳ Ｐゴシック" charset="0"/>
                <a:cs typeface="ＭＳ Ｐゴシック" charset="0"/>
              </a:rPr>
              <a:t>Draft Text</a:t>
            </a:r>
            <a:endParaRPr lang="en-US" dirty="0">
              <a:latin typeface="Times New Roman" charset="0"/>
              <a:ea typeface="ＭＳ Ｐゴシック" charset="0"/>
              <a:cs typeface="ＭＳ Ｐゴシック" charset="0"/>
            </a:endParaRPr>
          </a:p>
        </p:txBody>
      </p:sp>
      <p:sp>
        <p:nvSpPr>
          <p:cNvPr id="3" name="Content Placeholder 2"/>
          <p:cNvSpPr>
            <a:spLocks noGrp="1"/>
          </p:cNvSpPr>
          <p:nvPr>
            <p:ph idx="1"/>
          </p:nvPr>
        </p:nvSpPr>
        <p:spPr>
          <a:xfrm>
            <a:off x="381000" y="1219200"/>
            <a:ext cx="8458200" cy="2667000"/>
          </a:xfrm>
        </p:spPr>
        <p:txBody>
          <a:bodyPr/>
          <a:lstStyle/>
          <a:p>
            <a:pPr marL="0" indent="0">
              <a:buFontTx/>
              <a:buNone/>
              <a:defRPr/>
            </a:pPr>
            <a:r>
              <a:rPr lang="en-US" sz="2800" dirty="0" smtClean="0"/>
              <a:t>FSK: 		15-11-0864</a:t>
            </a:r>
          </a:p>
          <a:p>
            <a:pPr marL="0" indent="0">
              <a:buFontTx/>
              <a:buNone/>
              <a:defRPr/>
            </a:pPr>
            <a:r>
              <a:rPr lang="en-US" sz="2800" dirty="0" smtClean="0"/>
              <a:t>DSSS:	15-11-0863</a:t>
            </a:r>
          </a:p>
          <a:p>
            <a:pPr marL="0" indent="0">
              <a:buFontTx/>
              <a:buNone/>
              <a:defRPr/>
            </a:pPr>
            <a:r>
              <a:rPr lang="en-US" sz="2800" dirty="0" smtClean="0"/>
              <a:t>MAC:		15-11-0882</a:t>
            </a:r>
          </a:p>
          <a:p>
            <a:pPr marL="0" indent="0">
              <a:buFontTx/>
              <a:buNone/>
              <a:defRPr/>
            </a:pPr>
            <a:r>
              <a:rPr lang="en-US" sz="2800" dirty="0" smtClean="0"/>
              <a:t>Annex: 	15-12-0044</a:t>
            </a:r>
            <a:endParaRPr lang="en-US" sz="2400" dirty="0" smtClean="0"/>
          </a:p>
        </p:txBody>
      </p:sp>
      <p:sp>
        <p:nvSpPr>
          <p:cNvPr id="4" name="Date Placeholder 3"/>
          <p:cNvSpPr>
            <a:spLocks noGrp="1"/>
          </p:cNvSpPr>
          <p:nvPr>
            <p:ph type="dt" sz="quarter" idx="10"/>
          </p:nvPr>
        </p:nvSpPr>
        <p:spPr/>
        <p:txBody>
          <a:bodyPr/>
          <a:lstStyle/>
          <a:p>
            <a:pPr>
              <a:defRPr/>
            </a:pPr>
            <a:r>
              <a:rPr lang="en-US" smtClean="0"/>
              <a:t>&lt;January 2012&gt;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F48C5DD8-4C45-5044-9526-4BF5CA78E8FD}" type="slidenum">
              <a:rPr lang="en-US" smtClean="0"/>
              <a:pPr>
                <a:defRPr/>
              </a:pPr>
              <a:t>6</a:t>
            </a:fld>
            <a:endParaRPr lang="en-US"/>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685800" y="381000"/>
            <a:ext cx="7772400" cy="1066800"/>
          </a:xfrm>
        </p:spPr>
        <p:txBody>
          <a:bodyPr/>
          <a:lstStyle/>
          <a:p>
            <a:r>
              <a:rPr lang="en-US">
                <a:latin typeface="Times New Roman" charset="0"/>
                <a:ea typeface="ＭＳ Ｐゴシック" charset="0"/>
                <a:cs typeface="ＭＳ Ｐゴシック" charset="0"/>
              </a:rPr>
              <a:t>TG4k Schedule</a:t>
            </a:r>
          </a:p>
        </p:txBody>
      </p:sp>
      <p:sp>
        <p:nvSpPr>
          <p:cNvPr id="25602" name="Content Placeholder 2"/>
          <p:cNvSpPr>
            <a:spLocks noGrp="1"/>
          </p:cNvSpPr>
          <p:nvPr>
            <p:ph idx="1"/>
          </p:nvPr>
        </p:nvSpPr>
        <p:spPr>
          <a:xfrm>
            <a:off x="381000" y="1143000"/>
            <a:ext cx="7315200" cy="5257800"/>
          </a:xfrm>
        </p:spPr>
        <p:txBody>
          <a:bodyPr/>
          <a:lstStyle/>
          <a:p>
            <a:r>
              <a:rPr lang="en-US" sz="2400">
                <a:latin typeface="Arial" charset="0"/>
                <a:ea typeface="ＭＳ Ｐゴシック" charset="0"/>
                <a:cs typeface="ＭＳ Ｐゴシック" charset="0"/>
              </a:rPr>
              <a:t>Proposal Effort</a:t>
            </a:r>
          </a:p>
          <a:p>
            <a:pPr lvl="1"/>
            <a:r>
              <a:rPr lang="en-US" sz="1800">
                <a:solidFill>
                  <a:srgbClr val="0000FF"/>
                </a:solidFill>
                <a:latin typeface="Arial" charset="0"/>
                <a:ea typeface="ＭＳ Ｐゴシック" charset="0"/>
              </a:rPr>
              <a:t>Technical Guidance Document		May 2011</a:t>
            </a:r>
          </a:p>
          <a:p>
            <a:pPr lvl="1"/>
            <a:r>
              <a:rPr lang="en-US" sz="1800">
                <a:solidFill>
                  <a:srgbClr val="0000FF"/>
                </a:solidFill>
                <a:latin typeface="Arial" charset="0"/>
                <a:ea typeface="ＭＳ Ｐゴシック" charset="0"/>
              </a:rPr>
              <a:t>Call for Proposals				May 2011</a:t>
            </a:r>
          </a:p>
          <a:p>
            <a:pPr lvl="1"/>
            <a:r>
              <a:rPr lang="en-US" sz="1800">
                <a:solidFill>
                  <a:srgbClr val="0000FF"/>
                </a:solidFill>
                <a:latin typeface="Arial" charset="0"/>
                <a:ea typeface="ＭＳ Ｐゴシック" charset="0"/>
              </a:rPr>
              <a:t>Preliminary Proposals			July 2011</a:t>
            </a:r>
          </a:p>
          <a:p>
            <a:pPr lvl="1"/>
            <a:r>
              <a:rPr lang="en-US" sz="1800">
                <a:solidFill>
                  <a:srgbClr val="0000FF"/>
                </a:solidFill>
                <a:latin typeface="Arial" charset="0"/>
                <a:ea typeface="ＭＳ Ｐゴシック" charset="0"/>
              </a:rPr>
              <a:t>Final Proposals				Sep 2011</a:t>
            </a:r>
          </a:p>
          <a:p>
            <a:pPr lvl="1"/>
            <a:r>
              <a:rPr lang="en-US" sz="1800">
                <a:solidFill>
                  <a:srgbClr val="0000FF"/>
                </a:solidFill>
                <a:latin typeface="Arial" charset="0"/>
                <a:ea typeface="ＭＳ Ｐゴシック" charset="0"/>
              </a:rPr>
              <a:t>Adopt Baseline				Nov 2011</a:t>
            </a:r>
          </a:p>
          <a:p>
            <a:r>
              <a:rPr lang="en-US" sz="2400">
                <a:latin typeface="Arial" charset="0"/>
                <a:ea typeface="ＭＳ Ｐゴシック" charset="0"/>
                <a:cs typeface="ＭＳ Ｐゴシック" charset="0"/>
              </a:rPr>
              <a:t>Drafting</a:t>
            </a:r>
          </a:p>
          <a:p>
            <a:pPr lvl="1"/>
            <a:r>
              <a:rPr lang="en-US" sz="1800">
                <a:latin typeface="Arial" charset="0"/>
                <a:ea typeface="ＭＳ Ｐゴシック" charset="0"/>
              </a:rPr>
              <a:t>Preliminary draft				May 2012</a:t>
            </a:r>
          </a:p>
          <a:p>
            <a:pPr lvl="1"/>
            <a:r>
              <a:rPr lang="en-US" sz="1800">
                <a:latin typeface="Arial" charset="0"/>
                <a:ea typeface="ＭＳ Ｐゴシック" charset="0"/>
              </a:rPr>
              <a:t>Final draft (ready for WG Letter Ballot)	July 2012</a:t>
            </a:r>
          </a:p>
          <a:p>
            <a:r>
              <a:rPr lang="en-US" sz="2400">
                <a:latin typeface="Arial" charset="0"/>
                <a:ea typeface="ＭＳ Ｐゴシック" charset="0"/>
                <a:cs typeface="ＭＳ Ｐゴシック" charset="0"/>
              </a:rPr>
              <a:t>Balloting</a:t>
            </a:r>
          </a:p>
          <a:p>
            <a:pPr lvl="1"/>
            <a:r>
              <a:rPr lang="en-US" sz="1800">
                <a:latin typeface="Arial" charset="0"/>
                <a:ea typeface="ＭＳ Ｐゴシック" charset="0"/>
              </a:rPr>
              <a:t>Letter ballot				Sep 2012</a:t>
            </a:r>
          </a:p>
          <a:p>
            <a:pPr lvl="1"/>
            <a:r>
              <a:rPr lang="en-US" sz="1800">
                <a:latin typeface="Arial" charset="0"/>
                <a:ea typeface="ＭＳ Ｐゴシック" charset="0"/>
              </a:rPr>
              <a:t>Recirculation I				Jan 2013</a:t>
            </a:r>
          </a:p>
          <a:p>
            <a:pPr lvl="1"/>
            <a:r>
              <a:rPr lang="en-US" sz="1800">
                <a:latin typeface="Arial" charset="0"/>
                <a:ea typeface="ＭＳ Ｐゴシック" charset="0"/>
              </a:rPr>
              <a:t>Recirculation II				Mar 2013</a:t>
            </a:r>
          </a:p>
          <a:p>
            <a:pPr lvl="1"/>
            <a:r>
              <a:rPr lang="en-US" sz="1800">
                <a:latin typeface="Arial" charset="0"/>
                <a:ea typeface="ＭＳ Ｐゴシック" charset="0"/>
              </a:rPr>
              <a:t>Recirculation III				May 2013</a:t>
            </a:r>
          </a:p>
          <a:p>
            <a:pPr lvl="1"/>
            <a:r>
              <a:rPr lang="en-US" sz="1800">
                <a:latin typeface="Arial" charset="0"/>
                <a:ea typeface="ＭＳ Ｐゴシック" charset="0"/>
              </a:rPr>
              <a:t>Sponsor Ballot				July 2013</a:t>
            </a:r>
          </a:p>
        </p:txBody>
      </p:sp>
      <p:sp>
        <p:nvSpPr>
          <p:cNvPr id="4" name="Date Placeholder 3"/>
          <p:cNvSpPr>
            <a:spLocks noGrp="1"/>
          </p:cNvSpPr>
          <p:nvPr>
            <p:ph type="dt" sz="quarter" idx="10"/>
          </p:nvPr>
        </p:nvSpPr>
        <p:spPr/>
        <p:txBody>
          <a:bodyPr/>
          <a:lstStyle/>
          <a:p>
            <a:pPr>
              <a:defRPr/>
            </a:pPr>
            <a:r>
              <a:rPr lang="en-US" smtClean="0"/>
              <a:t>&lt;January 2012&gt;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FB96BE5A-D72C-404E-B328-14D3C6DA97D1}" type="slidenum">
              <a:rPr lang="en-US" smtClean="0"/>
              <a:pPr>
                <a:defRPr/>
              </a:pPr>
              <a:t>7</a:t>
            </a:fld>
            <a:endParaRPr lang="en-US"/>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685800" y="381000"/>
            <a:ext cx="7772400" cy="1066800"/>
          </a:xfrm>
        </p:spPr>
        <p:txBody>
          <a:bodyPr/>
          <a:lstStyle/>
          <a:p>
            <a:r>
              <a:rPr lang="en-US" dirty="0">
                <a:latin typeface="Times New Roman" charset="0"/>
                <a:ea typeface="ＭＳ Ｐゴシック" charset="0"/>
                <a:cs typeface="ＭＳ Ｐゴシック" charset="0"/>
              </a:rPr>
              <a:t>Drafting Guidelines for </a:t>
            </a:r>
            <a:r>
              <a:rPr lang="en-US" dirty="0" smtClean="0">
                <a:latin typeface="Times New Roman" charset="0"/>
                <a:ea typeface="ＭＳ Ｐゴシック" charset="0"/>
                <a:cs typeface="ＭＳ Ｐゴシック" charset="0"/>
              </a:rPr>
              <a:t>March 2012</a:t>
            </a:r>
            <a:endParaRPr lang="en-US" dirty="0">
              <a:latin typeface="Times New Roman" charset="0"/>
              <a:ea typeface="ＭＳ Ｐゴシック" charset="0"/>
              <a:cs typeface="ＭＳ Ｐゴシック" charset="0"/>
            </a:endParaRPr>
          </a:p>
        </p:txBody>
      </p:sp>
      <p:sp>
        <p:nvSpPr>
          <p:cNvPr id="3" name="Content Placeholder 2"/>
          <p:cNvSpPr>
            <a:spLocks noGrp="1"/>
          </p:cNvSpPr>
          <p:nvPr>
            <p:ph idx="1"/>
          </p:nvPr>
        </p:nvSpPr>
        <p:spPr>
          <a:xfrm>
            <a:off x="381000" y="1295400"/>
            <a:ext cx="8534400" cy="4953000"/>
          </a:xfrm>
        </p:spPr>
        <p:txBody>
          <a:bodyPr/>
          <a:lstStyle/>
          <a:p>
            <a:pPr>
              <a:defRPr/>
            </a:pPr>
            <a:r>
              <a:rPr lang="en-US" dirty="0" smtClean="0"/>
              <a:t>Technical Editor: Monique Brown</a:t>
            </a:r>
          </a:p>
          <a:p>
            <a:pPr>
              <a:defRPr/>
            </a:pPr>
            <a:r>
              <a:rPr lang="en-US" dirty="0" smtClean="0"/>
              <a:t>Contributing </a:t>
            </a:r>
            <a:r>
              <a:rPr lang="en-US" dirty="0" smtClean="0"/>
              <a:t>Editors:</a:t>
            </a:r>
          </a:p>
          <a:p>
            <a:pPr lvl="1">
              <a:defRPr/>
            </a:pPr>
            <a:r>
              <a:rPr lang="en-US" dirty="0" smtClean="0"/>
              <a:t>DSSS				David Howard</a:t>
            </a:r>
            <a:endParaRPr lang="en-US" dirty="0" smtClean="0"/>
          </a:p>
          <a:p>
            <a:pPr lvl="1">
              <a:defRPr/>
            </a:pPr>
            <a:r>
              <a:rPr lang="en-US" dirty="0" smtClean="0"/>
              <a:t>FSK				Matt Johnson</a:t>
            </a:r>
            <a:endParaRPr lang="en-US" dirty="0" smtClean="0"/>
          </a:p>
          <a:p>
            <a:pPr lvl="1">
              <a:defRPr/>
            </a:pPr>
            <a:r>
              <a:rPr lang="en-US" dirty="0" smtClean="0"/>
              <a:t>MAC/</a:t>
            </a:r>
            <a:r>
              <a:rPr lang="en-US" dirty="0" smtClean="0"/>
              <a:t>Fragmentation	Ben Rolfe</a:t>
            </a:r>
            <a:endParaRPr lang="en-US" dirty="0"/>
          </a:p>
          <a:p>
            <a:pPr lvl="1">
              <a:defRPr/>
            </a:pPr>
            <a:r>
              <a:rPr lang="en-US" dirty="0" smtClean="0"/>
              <a:t>Annex				Pat Kinney</a:t>
            </a:r>
          </a:p>
          <a:p>
            <a:pPr lvl="1">
              <a:defRPr/>
            </a:pPr>
            <a:r>
              <a:rPr lang="en-US" dirty="0" smtClean="0"/>
              <a:t>Coexistence Document 	Qing Li</a:t>
            </a:r>
          </a:p>
          <a:p>
            <a:pPr>
              <a:defRPr/>
            </a:pPr>
            <a:r>
              <a:rPr lang="en-US" dirty="0" smtClean="0"/>
              <a:t>Goal: working .</a:t>
            </a:r>
            <a:r>
              <a:rPr lang="en-US" dirty="0" err="1" smtClean="0"/>
              <a:t>pdf</a:t>
            </a:r>
            <a:r>
              <a:rPr lang="en-US" dirty="0" smtClean="0"/>
              <a:t> draft for March session</a:t>
            </a:r>
          </a:p>
          <a:p>
            <a:pPr>
              <a:defRPr/>
            </a:pPr>
            <a:endParaRPr lang="en-US" dirty="0" smtClean="0"/>
          </a:p>
        </p:txBody>
      </p:sp>
      <p:sp>
        <p:nvSpPr>
          <p:cNvPr id="4" name="Date Placeholder 3"/>
          <p:cNvSpPr>
            <a:spLocks noGrp="1"/>
          </p:cNvSpPr>
          <p:nvPr>
            <p:ph type="dt" sz="quarter" idx="10"/>
          </p:nvPr>
        </p:nvSpPr>
        <p:spPr/>
        <p:txBody>
          <a:bodyPr/>
          <a:lstStyle/>
          <a:p>
            <a:pPr>
              <a:defRPr/>
            </a:pPr>
            <a:r>
              <a:rPr lang="en-US" smtClean="0"/>
              <a:t>&lt;January 2012&gt;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8FF42C2-D0B2-3042-ACA0-2A09331B1C69}" type="slidenum">
              <a:rPr lang="en-US" smtClean="0"/>
              <a:pPr>
                <a:defRPr/>
              </a:pPr>
              <a:t>8</a:t>
            </a:fld>
            <a:endParaRPr lang="en-US"/>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685800" y="304800"/>
            <a:ext cx="7772400" cy="1066800"/>
          </a:xfrm>
        </p:spPr>
        <p:txBody>
          <a:bodyPr/>
          <a:lstStyle/>
          <a:p>
            <a:r>
              <a:rPr lang="en-US">
                <a:latin typeface="Times New Roman" charset="0"/>
                <a:ea typeface="ＭＳ Ｐゴシック" charset="0"/>
                <a:cs typeface="ＭＳ Ｐゴシック" charset="0"/>
              </a:rPr>
              <a:t>Logistics</a:t>
            </a:r>
          </a:p>
        </p:txBody>
      </p:sp>
      <p:sp>
        <p:nvSpPr>
          <p:cNvPr id="3" name="Content Placeholder 2"/>
          <p:cNvSpPr>
            <a:spLocks noGrp="1"/>
          </p:cNvSpPr>
          <p:nvPr>
            <p:ph idx="1"/>
          </p:nvPr>
        </p:nvSpPr>
        <p:spPr>
          <a:xfrm>
            <a:off x="381000" y="1295400"/>
            <a:ext cx="8534400" cy="4953000"/>
          </a:xfrm>
        </p:spPr>
        <p:txBody>
          <a:bodyPr/>
          <a:lstStyle/>
          <a:p>
            <a:pPr marL="0" indent="0">
              <a:buFontTx/>
              <a:buNone/>
              <a:defRPr/>
            </a:pPr>
            <a:r>
              <a:rPr lang="en-US" dirty="0"/>
              <a:t>Conference Calls</a:t>
            </a:r>
          </a:p>
          <a:p>
            <a:pPr>
              <a:defRPr/>
            </a:pPr>
            <a:r>
              <a:rPr lang="en-US" dirty="0" smtClean="0"/>
              <a:t>General </a:t>
            </a:r>
            <a:r>
              <a:rPr lang="en-US" dirty="0"/>
              <a:t>Call – </a:t>
            </a:r>
            <a:r>
              <a:rPr lang="en-US" dirty="0" smtClean="0"/>
              <a:t>Wednesday 1 February </a:t>
            </a:r>
            <a:r>
              <a:rPr lang="en-US" dirty="0" smtClean="0"/>
              <a:t>at </a:t>
            </a:r>
            <a:r>
              <a:rPr lang="en-US" dirty="0"/>
              <a:t>6:00 </a:t>
            </a:r>
            <a:r>
              <a:rPr lang="en-US" dirty="0" smtClean="0"/>
              <a:t>PST</a:t>
            </a:r>
            <a:r>
              <a:rPr lang="en-US" dirty="0"/>
              <a:t>, 9:00 </a:t>
            </a:r>
            <a:r>
              <a:rPr lang="en-US" dirty="0" smtClean="0"/>
              <a:t>EST</a:t>
            </a:r>
            <a:r>
              <a:rPr lang="en-US" dirty="0"/>
              <a:t>, 15:00 </a:t>
            </a:r>
            <a:r>
              <a:rPr lang="en-US" dirty="0" smtClean="0"/>
              <a:t>CET</a:t>
            </a:r>
            <a:r>
              <a:rPr lang="en-US" dirty="0"/>
              <a:t>, </a:t>
            </a:r>
            <a:r>
              <a:rPr lang="en-US" dirty="0" smtClean="0"/>
              <a:t/>
            </a:r>
            <a:br>
              <a:rPr lang="en-US" dirty="0" smtClean="0"/>
            </a:br>
            <a:r>
              <a:rPr lang="en-US" dirty="0" smtClean="0"/>
              <a:t>22:00 Beijing, 23</a:t>
            </a:r>
            <a:r>
              <a:rPr lang="en-US" dirty="0"/>
              <a:t>:00 Tokyo</a:t>
            </a:r>
          </a:p>
          <a:p>
            <a:pPr>
              <a:defRPr/>
            </a:pPr>
            <a:r>
              <a:rPr lang="en-US" dirty="0" smtClean="0"/>
              <a:t>Call </a:t>
            </a:r>
            <a:r>
              <a:rPr lang="en-US" dirty="0"/>
              <a:t>details are: +1.218.936.4700, participant access code: </a:t>
            </a:r>
            <a:r>
              <a:rPr lang="en-US" dirty="0" smtClean="0"/>
              <a:t>802154</a:t>
            </a:r>
          </a:p>
          <a:p>
            <a:pPr>
              <a:defRPr/>
            </a:pPr>
            <a:r>
              <a:rPr lang="en-US" dirty="0" smtClean="0"/>
              <a:t>Intent of the general calls is to monitor status of drafting and resolve as many issues as possible</a:t>
            </a:r>
            <a:endParaRPr lang="en-US" dirty="0"/>
          </a:p>
        </p:txBody>
      </p:sp>
      <p:sp>
        <p:nvSpPr>
          <p:cNvPr id="4" name="Date Placeholder 3"/>
          <p:cNvSpPr>
            <a:spLocks noGrp="1"/>
          </p:cNvSpPr>
          <p:nvPr>
            <p:ph type="dt" sz="quarter" idx="10"/>
          </p:nvPr>
        </p:nvSpPr>
        <p:spPr/>
        <p:txBody>
          <a:bodyPr/>
          <a:lstStyle/>
          <a:p>
            <a:pPr>
              <a:defRPr/>
            </a:pPr>
            <a:r>
              <a:rPr lang="en-US" smtClean="0"/>
              <a:t>&lt;January 2012&gt;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B0CB199-95E0-804E-BE20-152FCFF49B95}" type="slidenum">
              <a:rPr lang="en-US" smtClean="0"/>
              <a:pPr>
                <a:defRPr/>
              </a:pPr>
              <a:t>9</a:t>
            </a:fld>
            <a:endParaRPr lang="en-US"/>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9710</TotalTime>
  <Words>936</Words>
  <Application>Microsoft Macintosh PowerPoint</Application>
  <PresentationFormat>On-screen Show (4:3)</PresentationFormat>
  <Paragraphs>162</Paragraphs>
  <Slides>10</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Times New Roman</vt:lpstr>
      <vt:lpstr>ＭＳ Ｐゴシック</vt:lpstr>
      <vt:lpstr>Arial</vt:lpstr>
      <vt:lpstr>Wingdings</vt:lpstr>
      <vt:lpstr>Default Design</vt:lpstr>
      <vt:lpstr>PowerPoint Presentation</vt:lpstr>
      <vt:lpstr>TG4k PAR Scope of Proposed Standard </vt:lpstr>
      <vt:lpstr>Purpose of Proposed Standard</vt:lpstr>
      <vt:lpstr>Meeting Goals</vt:lpstr>
      <vt:lpstr>TG4k Meetings This Week</vt:lpstr>
      <vt:lpstr>Draft Text</vt:lpstr>
      <vt:lpstr>TG4k Schedule</vt:lpstr>
      <vt:lpstr>Drafting Guidelines for March 2012</vt:lpstr>
      <vt:lpstr>Logistics</vt:lpstr>
      <vt:lpstr>Logistics</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TG4k Closing Report for Jacksonville</dc:title>
  <dc:subject>IEEE 802.15 &lt;TG4k Closing Report&gt;</dc:subject>
  <dc:creator>Pat Kinney</dc:creator>
  <cp:keywords/>
  <dc:description>&lt;15-12-0066-00-004k&gt;</dc:description>
  <cp:lastModifiedBy>Pat Kinney</cp:lastModifiedBy>
  <cp:revision>389</cp:revision>
  <cp:lastPrinted>2012-01-19T17:53:16Z</cp:lastPrinted>
  <dcterms:created xsi:type="dcterms:W3CDTF">2009-07-12T16:25:16Z</dcterms:created>
  <dcterms:modified xsi:type="dcterms:W3CDTF">2012-01-19T19:26:50Z</dcterms:modified>
  <cp:category/>
</cp:coreProperties>
</file>