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89" r:id="rId3"/>
    <p:sldId id="290" r:id="rId4"/>
    <p:sldId id="264" r:id="rId5"/>
    <p:sldId id="265" r:id="rId6"/>
    <p:sldId id="292" r:id="rId7"/>
    <p:sldId id="288" r:id="rId8"/>
    <p:sldId id="291" r:id="rId9"/>
    <p:sldId id="293" r:id="rId10"/>
    <p:sldId id="29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216" autoAdjust="0"/>
  </p:normalViewPr>
  <p:slideViewPr>
    <p:cSldViewPr>
      <p:cViewPr>
        <p:scale>
          <a:sx n="130" d="100"/>
          <a:sy n="130" d="100"/>
        </p:scale>
        <p:origin x="-180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96467F0B-381E-1843-9593-FB25802A9C7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61416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5C2FE7F6-35CB-D942-A1E9-1843B3CB0F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8669505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5AC5170-7A68-DB44-8AEE-A1F72C073CCE}"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F3078B2B-23C8-164E-8C2E-D53D6DBF8CA0}"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91ED0F62-C6DC-8C47-B140-7D2297635A38}" type="datetime6">
              <a:rPr lang="en-US" sz="1400" b="1"/>
              <a:pPr/>
              <a:t>January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C473A2E1-E56A-1941-9481-3537AFFA3049}"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30B5C384-9926-0840-896C-8C93C6FA09E6}"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5B7BDA11-66E9-284F-AE34-E4B82FD848F2}" type="datetime6">
              <a:rPr lang="en-US" sz="1400" b="1"/>
              <a:pPr/>
              <a:t>January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A429F1D-DA69-5945-81E2-97DB71CE5616}"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9C6A4A9-8EB2-444E-8B81-DE96379F0A14}"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7C6CB4F3-D4FE-E84A-BFF3-3316D2F7F9BA}" type="datetime6">
              <a:rPr lang="en-US" sz="1400" b="1"/>
              <a:pPr/>
              <a:t>January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E67E0E2B-D462-5E41-8945-459BFDF0A503}"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5821679-6E3D-5C42-A020-ADE2B26A7D4B}" type="slidenum">
              <a:rPr lang="en-US"/>
              <a:pPr/>
              <a:t>5</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9E01203E-DFBF-1946-97B7-BB7323B5B43C}" type="slidenum">
              <a:rPr lang="en-US"/>
              <a:pPr algn="r"/>
              <a:t>5</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52A086B-47D3-C641-A7ED-C4D1DFB7D1D4}" type="slidenum">
              <a:rPr lang="en-US"/>
              <a:pPr>
                <a:defRPr/>
              </a:pPr>
              <a:t>‹#›</a:t>
            </a:fld>
            <a:endParaRPr lang="en-US"/>
          </a:p>
        </p:txBody>
      </p:sp>
    </p:spTree>
    <p:extLst>
      <p:ext uri="{BB962C8B-B14F-4D97-AF65-F5344CB8AC3E}">
        <p14:creationId xmlns:p14="http://schemas.microsoft.com/office/powerpoint/2010/main" val="272294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C5FE0B2-CCE5-7640-BA37-E49C70E774E8}" type="slidenum">
              <a:rPr lang="en-US"/>
              <a:pPr>
                <a:defRPr/>
              </a:pPr>
              <a:t>‹#›</a:t>
            </a:fld>
            <a:endParaRPr lang="en-US"/>
          </a:p>
        </p:txBody>
      </p:sp>
    </p:spTree>
    <p:extLst>
      <p:ext uri="{BB962C8B-B14F-4D97-AF65-F5344CB8AC3E}">
        <p14:creationId xmlns:p14="http://schemas.microsoft.com/office/powerpoint/2010/main" val="930034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090555-0D06-A24A-BC46-7F425A17ADF6}" type="slidenum">
              <a:rPr lang="en-US"/>
              <a:pPr>
                <a:defRPr/>
              </a:pPr>
              <a:t>‹#›</a:t>
            </a:fld>
            <a:endParaRPr lang="en-US"/>
          </a:p>
        </p:txBody>
      </p:sp>
    </p:spTree>
    <p:extLst>
      <p:ext uri="{BB962C8B-B14F-4D97-AF65-F5344CB8AC3E}">
        <p14:creationId xmlns:p14="http://schemas.microsoft.com/office/powerpoint/2010/main" val="146892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1239681-82CB-1B4B-AF36-A14C385AEA66}" type="slidenum">
              <a:rPr lang="en-US"/>
              <a:pPr>
                <a:defRPr/>
              </a:pPr>
              <a:t>‹#›</a:t>
            </a:fld>
            <a:endParaRPr lang="en-US"/>
          </a:p>
        </p:txBody>
      </p:sp>
    </p:spTree>
    <p:extLst>
      <p:ext uri="{BB962C8B-B14F-4D97-AF65-F5344CB8AC3E}">
        <p14:creationId xmlns:p14="http://schemas.microsoft.com/office/powerpoint/2010/main" val="377242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10546D-6F61-2C45-8877-89585801C721}" type="slidenum">
              <a:rPr lang="en-US"/>
              <a:pPr>
                <a:defRPr/>
              </a:pPr>
              <a:t>‹#›</a:t>
            </a:fld>
            <a:endParaRPr lang="en-US"/>
          </a:p>
        </p:txBody>
      </p:sp>
    </p:spTree>
    <p:extLst>
      <p:ext uri="{BB962C8B-B14F-4D97-AF65-F5344CB8AC3E}">
        <p14:creationId xmlns:p14="http://schemas.microsoft.com/office/powerpoint/2010/main" val="3653161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F4C0914-BE55-554E-83C1-CF236981E320}" type="slidenum">
              <a:rPr lang="en-US"/>
              <a:pPr>
                <a:defRPr/>
              </a:pPr>
              <a:t>‹#›</a:t>
            </a:fld>
            <a:endParaRPr lang="en-US"/>
          </a:p>
        </p:txBody>
      </p:sp>
    </p:spTree>
    <p:extLst>
      <p:ext uri="{BB962C8B-B14F-4D97-AF65-F5344CB8AC3E}">
        <p14:creationId xmlns:p14="http://schemas.microsoft.com/office/powerpoint/2010/main" val="365216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36E9538A-8C01-FC4A-9627-323FA91BFB8F}" type="slidenum">
              <a:rPr lang="en-US"/>
              <a:pPr>
                <a:defRPr/>
              </a:pPr>
              <a:t>‹#›</a:t>
            </a:fld>
            <a:endParaRPr lang="en-US"/>
          </a:p>
        </p:txBody>
      </p:sp>
    </p:spTree>
    <p:extLst>
      <p:ext uri="{BB962C8B-B14F-4D97-AF65-F5344CB8AC3E}">
        <p14:creationId xmlns:p14="http://schemas.microsoft.com/office/powerpoint/2010/main" val="10311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C559DAC-496F-E24D-8894-1013D3D66193}" type="slidenum">
              <a:rPr lang="en-US"/>
              <a:pPr>
                <a:defRPr/>
              </a:pPr>
              <a:t>‹#›</a:t>
            </a:fld>
            <a:endParaRPr lang="en-US"/>
          </a:p>
        </p:txBody>
      </p:sp>
    </p:spTree>
    <p:extLst>
      <p:ext uri="{BB962C8B-B14F-4D97-AF65-F5344CB8AC3E}">
        <p14:creationId xmlns:p14="http://schemas.microsoft.com/office/powerpoint/2010/main" val="1402280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6B51B92-394A-D944-B889-BF9EEACEE5A3}" type="slidenum">
              <a:rPr lang="en-US"/>
              <a:pPr>
                <a:defRPr/>
              </a:pPr>
              <a:t>‹#›</a:t>
            </a:fld>
            <a:endParaRPr lang="en-US"/>
          </a:p>
        </p:txBody>
      </p:sp>
    </p:spTree>
    <p:extLst>
      <p:ext uri="{BB962C8B-B14F-4D97-AF65-F5344CB8AC3E}">
        <p14:creationId xmlns:p14="http://schemas.microsoft.com/office/powerpoint/2010/main" val="1474260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6A68B5C-E690-D548-941E-4F00B0A9E005}" type="slidenum">
              <a:rPr lang="en-US"/>
              <a:pPr>
                <a:defRPr/>
              </a:pPr>
              <a:t>‹#›</a:t>
            </a:fld>
            <a:endParaRPr lang="en-US"/>
          </a:p>
        </p:txBody>
      </p:sp>
    </p:spTree>
    <p:extLst>
      <p:ext uri="{BB962C8B-B14F-4D97-AF65-F5344CB8AC3E}">
        <p14:creationId xmlns:p14="http://schemas.microsoft.com/office/powerpoint/2010/main" val="175404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093CC80-686F-BB48-9D82-2BAE497E626B}" type="slidenum">
              <a:rPr lang="en-US"/>
              <a:pPr>
                <a:defRPr/>
              </a:pPr>
              <a:t>‹#›</a:t>
            </a:fld>
            <a:endParaRPr lang="en-US"/>
          </a:p>
        </p:txBody>
      </p:sp>
    </p:spTree>
    <p:extLst>
      <p:ext uri="{BB962C8B-B14F-4D97-AF65-F5344CB8AC3E}">
        <p14:creationId xmlns:p14="http://schemas.microsoft.com/office/powerpoint/2010/main" val="2458495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latin typeface="Times New Roman" pitchFamily="18" charset="0"/>
                <a:ea typeface="ＭＳ Ｐゴシック" pitchFamily="-65" charset="-128"/>
                <a:cs typeface="+mn-cs"/>
              </a:defRPr>
            </a:lvl1pPr>
          </a:lstStyle>
          <a:p>
            <a:pPr>
              <a:defRPr/>
            </a:pPr>
            <a:r>
              <a:rPr lang="en-US" smtClean="0"/>
              <a:t>&lt;January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056CF2EF-5D61-3F41-9490-DF1447AD5E6E}"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12-0066-</a:t>
            </a:r>
            <a:r>
              <a:rPr lang="en-US" b="1" dirty="0"/>
              <a:t>00-004k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01A64CF-A297-E140-A0E5-85D9BFFA8C54}"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January 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2012</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a:t>
            </a:r>
            <a:r>
              <a:rPr lang="en-US" sz="1600" dirty="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January 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a:t>
            </a:r>
            <a:r>
              <a:rPr lang="en-US" sz="1600" dirty="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January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2012&gt;</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85800" y="228600"/>
            <a:ext cx="7772400" cy="1066800"/>
          </a:xfrm>
        </p:spPr>
        <p:txBody>
          <a:bodyPr/>
          <a:lstStyle/>
          <a:p>
            <a:r>
              <a:rPr lang="en-US">
                <a:latin typeface="Times New Roman" charset="0"/>
                <a:ea typeface="ＭＳ Ｐゴシック" charset="0"/>
                <a:cs typeface="ＭＳ Ｐゴシック" charset="0"/>
              </a:rPr>
              <a:t>Logistics</a:t>
            </a:r>
          </a:p>
        </p:txBody>
      </p:sp>
      <p:sp>
        <p:nvSpPr>
          <p:cNvPr id="3" name="Content Placeholder 2"/>
          <p:cNvSpPr>
            <a:spLocks noGrp="1"/>
          </p:cNvSpPr>
          <p:nvPr>
            <p:ph idx="1"/>
          </p:nvPr>
        </p:nvSpPr>
        <p:spPr>
          <a:xfrm>
            <a:off x="304800" y="990600"/>
            <a:ext cx="8610600" cy="5334000"/>
          </a:xfrm>
        </p:spPr>
        <p:txBody>
          <a:bodyPr/>
          <a:lstStyle/>
          <a:p>
            <a:pPr marL="0" indent="0">
              <a:buFontTx/>
              <a:buNone/>
              <a:defRPr/>
            </a:pPr>
            <a:r>
              <a:rPr lang="en-US" dirty="0" smtClean="0"/>
              <a:t>Sub Group Conference </a:t>
            </a:r>
            <a:r>
              <a:rPr lang="en-US" dirty="0"/>
              <a:t>Calls</a:t>
            </a:r>
          </a:p>
          <a:p>
            <a:pPr>
              <a:defRPr/>
            </a:pPr>
            <a:r>
              <a:rPr lang="en-US" sz="2700" dirty="0" smtClean="0"/>
              <a:t>FSK– Wednesday </a:t>
            </a:r>
            <a:r>
              <a:rPr lang="en-US" sz="2700" dirty="0" smtClean="0"/>
              <a:t>1 February </a:t>
            </a:r>
            <a:r>
              <a:rPr lang="en-US" sz="2700" dirty="0" smtClean="0"/>
              <a:t>at </a:t>
            </a:r>
            <a:r>
              <a:rPr lang="en-US" sz="2700" dirty="0"/>
              <a:t>6:00 </a:t>
            </a:r>
            <a:r>
              <a:rPr lang="en-US" sz="2700" dirty="0" smtClean="0"/>
              <a:t>PST</a:t>
            </a:r>
            <a:r>
              <a:rPr lang="en-US" sz="2700" dirty="0"/>
              <a:t>, 9:00 </a:t>
            </a:r>
            <a:r>
              <a:rPr lang="en-US" sz="2700" dirty="0" smtClean="0"/>
              <a:t>EST</a:t>
            </a:r>
            <a:r>
              <a:rPr lang="en-US" sz="2700" dirty="0"/>
              <a:t>, 15:00 </a:t>
            </a:r>
            <a:r>
              <a:rPr lang="en-US" sz="2700" dirty="0" smtClean="0"/>
              <a:t>CET</a:t>
            </a:r>
            <a:r>
              <a:rPr lang="en-US" sz="2700" dirty="0"/>
              <a:t>, </a:t>
            </a:r>
            <a:r>
              <a:rPr lang="en-US" sz="2700" dirty="0" smtClean="0"/>
              <a:t>22:00 Beijing, 23</a:t>
            </a:r>
            <a:r>
              <a:rPr lang="en-US" sz="2700" dirty="0"/>
              <a:t>:00 Tokyo</a:t>
            </a:r>
          </a:p>
          <a:p>
            <a:pPr lvl="1">
              <a:defRPr/>
            </a:pPr>
            <a:r>
              <a:rPr lang="en-US" sz="2200" dirty="0" smtClean="0"/>
              <a:t>Call details:  </a:t>
            </a:r>
            <a:r>
              <a:rPr lang="en-US" sz="2200" dirty="0" smtClean="0"/>
              <a:t>will immediately follow General Call</a:t>
            </a:r>
            <a:endParaRPr lang="en-US" sz="2200" dirty="0" smtClean="0"/>
          </a:p>
          <a:p>
            <a:pPr>
              <a:defRPr/>
            </a:pPr>
            <a:r>
              <a:rPr lang="en-US" sz="2700" dirty="0" smtClean="0"/>
              <a:t>DSSS-Tuesday </a:t>
            </a:r>
            <a:r>
              <a:rPr lang="en-US" sz="2700" dirty="0" smtClean="0"/>
              <a:t>31 January at </a:t>
            </a:r>
            <a:r>
              <a:rPr lang="en-US" sz="2700" dirty="0" smtClean="0"/>
              <a:t>17:00 PST</a:t>
            </a:r>
            <a:r>
              <a:rPr lang="en-US" sz="2700" dirty="0"/>
              <a:t>, </a:t>
            </a:r>
            <a:r>
              <a:rPr lang="en-US" sz="2700" dirty="0" smtClean="0"/>
              <a:t>20:</a:t>
            </a:r>
            <a:r>
              <a:rPr lang="en-US" sz="2700" dirty="0"/>
              <a:t>00 EST, Wed </a:t>
            </a:r>
            <a:r>
              <a:rPr lang="en-US" sz="2700" dirty="0" smtClean="0"/>
              <a:t>1 February: </a:t>
            </a:r>
            <a:r>
              <a:rPr lang="en-US" sz="2700" dirty="0" smtClean="0"/>
              <a:t>2:</a:t>
            </a:r>
            <a:r>
              <a:rPr lang="en-US" sz="2700" dirty="0"/>
              <a:t>00 CET, </a:t>
            </a:r>
            <a:r>
              <a:rPr lang="en-US" sz="2700" dirty="0" smtClean="0"/>
              <a:t>9</a:t>
            </a:r>
            <a:r>
              <a:rPr lang="en-US" sz="2700" dirty="0" smtClean="0"/>
              <a:t>:</a:t>
            </a:r>
            <a:r>
              <a:rPr lang="en-US" sz="2700" dirty="0"/>
              <a:t>00 Beijing, </a:t>
            </a:r>
            <a:r>
              <a:rPr lang="en-US" sz="2700" dirty="0" smtClean="0"/>
              <a:t>10:</a:t>
            </a:r>
            <a:r>
              <a:rPr lang="en-US" sz="2700" dirty="0"/>
              <a:t>00 </a:t>
            </a:r>
            <a:r>
              <a:rPr lang="en-US" sz="2700" dirty="0" smtClean="0"/>
              <a:t>Tokyo</a:t>
            </a:r>
          </a:p>
          <a:p>
            <a:pPr lvl="1">
              <a:defRPr/>
            </a:pPr>
            <a:r>
              <a:rPr lang="en-US" sz="2200" dirty="0" smtClean="0"/>
              <a:t>Call </a:t>
            </a:r>
            <a:r>
              <a:rPr lang="en-US" sz="2200" dirty="0"/>
              <a:t>details:  TBD will be sent out to TG4k </a:t>
            </a:r>
            <a:r>
              <a:rPr lang="en-US" sz="2200" dirty="0" smtClean="0"/>
              <a:t>reflector</a:t>
            </a:r>
            <a:endParaRPr lang="en-US" sz="2200" dirty="0"/>
          </a:p>
          <a:p>
            <a:pPr>
              <a:defRPr/>
            </a:pPr>
            <a:r>
              <a:rPr lang="en-US" sz="2700" dirty="0" smtClean="0"/>
              <a:t>MAC- </a:t>
            </a:r>
            <a:r>
              <a:rPr lang="en-US" sz="2700" dirty="0" smtClean="0"/>
              <a:t>Tuesday 31 January at </a:t>
            </a:r>
            <a:r>
              <a:rPr lang="en-US" sz="2700" dirty="0" smtClean="0"/>
              <a:t>21:00 </a:t>
            </a:r>
            <a:r>
              <a:rPr lang="en-US" sz="2700" dirty="0" smtClean="0"/>
              <a:t>PST, Wed 1 February: 0:00 EST, 6</a:t>
            </a:r>
            <a:r>
              <a:rPr lang="en-US" sz="2700" dirty="0" smtClean="0"/>
              <a:t>:</a:t>
            </a:r>
            <a:r>
              <a:rPr lang="en-US" sz="2700" dirty="0"/>
              <a:t>00 CET, </a:t>
            </a:r>
            <a:r>
              <a:rPr lang="en-US" sz="2700" dirty="0" smtClean="0"/>
              <a:t>13:</a:t>
            </a:r>
            <a:r>
              <a:rPr lang="en-US" sz="2700" dirty="0"/>
              <a:t>00 Beijing, </a:t>
            </a:r>
            <a:r>
              <a:rPr lang="en-US" sz="2700" dirty="0" smtClean="0"/>
              <a:t>14:</a:t>
            </a:r>
            <a:r>
              <a:rPr lang="en-US" sz="2700" dirty="0"/>
              <a:t>00 </a:t>
            </a:r>
            <a:r>
              <a:rPr lang="en-US" sz="2700" dirty="0" smtClean="0"/>
              <a:t>Tokyo</a:t>
            </a:r>
          </a:p>
          <a:p>
            <a:pPr lvl="1">
              <a:defRPr/>
            </a:pPr>
            <a:r>
              <a:rPr lang="en-US" sz="2200" dirty="0" smtClean="0"/>
              <a:t>Call </a:t>
            </a:r>
            <a:r>
              <a:rPr lang="en-US" sz="2200" dirty="0"/>
              <a:t>details:  TBD will be sent out to TG4k reflector</a:t>
            </a:r>
          </a:p>
          <a:p>
            <a:pPr>
              <a:defRPr/>
            </a:pPr>
            <a:endParaRPr lang="en-US" sz="2800" dirty="0"/>
          </a:p>
        </p:txBody>
      </p:sp>
      <p:sp>
        <p:nvSpPr>
          <p:cNvPr id="4" name="Date Placeholder 3"/>
          <p:cNvSpPr>
            <a:spLocks noGrp="1"/>
          </p:cNvSpPr>
          <p:nvPr>
            <p:ph type="dt" sz="quarter" idx="10"/>
          </p:nvPr>
        </p:nvSpPr>
        <p:spPr/>
        <p:txBody>
          <a:bodyPr/>
          <a:lstStyle/>
          <a:p>
            <a:pPr>
              <a:defRPr/>
            </a:pPr>
            <a:r>
              <a:rPr lang="en-US" smtClean="0"/>
              <a:t>&lt;January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CFE616F-D528-1643-B88A-830AE315DF52}" type="slidenum">
              <a:rPr lang="en-US" smtClean="0"/>
              <a:pPr>
                <a:defRPr/>
              </a:pP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EDD783B-E330-1146-B8AE-A07CC328686E}"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477DAC30-C86D-354E-9B27-ED7335287380}"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2012&gt;</a:t>
            </a:r>
            <a:endParaRPr lang="en-US" sz="140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081A69B-F052-DA40-9CC5-7F161EE7E8A4}"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D61B8A12-3815-C641-B0BE-7B9A0D48964F}" type="slidenum">
              <a:rPr lang="en-US"/>
              <a:pPr algn="ctr"/>
              <a:t>3</a:t>
            </a:fld>
            <a:endParaRPr lang="en-US"/>
          </a:p>
        </p:txBody>
      </p:sp>
      <p:sp>
        <p:nvSpPr>
          <p:cNvPr id="19461" name="Rectangle 2"/>
          <p:cNvSpPr>
            <a:spLocks noGrp="1" noChangeArrowheads="1"/>
          </p:cNvSpPr>
          <p:nvPr>
            <p:ph type="title" idx="4294967295"/>
          </p:nvPr>
        </p:nvSpPr>
        <p:spPr>
          <a:xfrm>
            <a:off x="609600" y="838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533400" y="17526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DDAD148-E63F-CB4E-B694-D4398EB8D94A}"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F837D30-A884-AB44-99F5-87E9C11BE274}"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a:latin typeface="Times New Roman" charset="0"/>
                <a:ea typeface="ＭＳ Ｐゴシック" charset="0"/>
                <a:cs typeface="ＭＳ Ｐゴシック" charset="0"/>
              </a:rPr>
              <a:t>Meeting Goals</a:t>
            </a:r>
          </a:p>
        </p:txBody>
      </p:sp>
      <p:sp>
        <p:nvSpPr>
          <p:cNvPr id="21510" name="Rectangle 5"/>
          <p:cNvSpPr>
            <a:spLocks noChangeArrowheads="1"/>
          </p:cNvSpPr>
          <p:nvPr/>
        </p:nvSpPr>
        <p:spPr bwMode="auto">
          <a:xfrm>
            <a:off x="609600" y="1524000"/>
            <a:ext cx="7696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Hear presentations</a:t>
            </a:r>
            <a:r>
              <a:rPr lang="en-US" sz="2800" dirty="0" smtClean="0"/>
              <a:t> </a:t>
            </a:r>
            <a:r>
              <a:rPr lang="en-US" sz="2800" b="1" dirty="0" smtClean="0"/>
              <a:t>on proposed text</a:t>
            </a:r>
          </a:p>
          <a:p>
            <a:pPr marL="914400" lvl="1" indent="-457200" eaLnBrk="0" fontAlgn="b" hangingPunct="0">
              <a:buClr>
                <a:srgbClr val="FF0000"/>
              </a:buClr>
              <a:buFont typeface="Wingdings" charset="2"/>
              <a:buChar char="ü"/>
            </a:pPr>
            <a:r>
              <a:rPr lang="en-US" sz="2800" b="1" dirty="0" smtClean="0"/>
              <a:t>DSSS</a:t>
            </a:r>
          </a:p>
          <a:p>
            <a:pPr marL="914400" lvl="1" indent="-457200" eaLnBrk="0" fontAlgn="b" hangingPunct="0">
              <a:buClr>
                <a:srgbClr val="FF0000"/>
              </a:buClr>
              <a:buFont typeface="Wingdings" charset="2"/>
              <a:buChar char="ü"/>
            </a:pPr>
            <a:r>
              <a:rPr lang="en-US" sz="2800" b="1" dirty="0" smtClean="0"/>
              <a:t>FSK</a:t>
            </a:r>
          </a:p>
          <a:p>
            <a:pPr marL="914400" lvl="1" indent="-457200" eaLnBrk="0" fontAlgn="b" hangingPunct="0">
              <a:buClr>
                <a:srgbClr val="FF0000"/>
              </a:buClr>
              <a:buFont typeface="Wingdings" charset="2"/>
              <a:buChar char="ü"/>
            </a:pPr>
            <a:r>
              <a:rPr lang="en-US" sz="2800" b="1" dirty="0" smtClean="0"/>
              <a:t>MAC Changes</a:t>
            </a:r>
          </a:p>
          <a:p>
            <a:pPr marL="914400" lvl="1" indent="-457200" eaLnBrk="0" fontAlgn="b" hangingPunct="0">
              <a:buClr>
                <a:srgbClr val="FF0000"/>
              </a:buClr>
              <a:buFont typeface="Wingdings" charset="2"/>
              <a:buChar char="ü"/>
            </a:pPr>
            <a:r>
              <a:rPr lang="en-US" sz="2800" b="1" dirty="0" smtClean="0"/>
              <a:t>General (General Description, Annex)</a:t>
            </a:r>
          </a:p>
          <a:p>
            <a:pPr marL="914400" lvl="1" indent="-457200" eaLnBrk="0" fontAlgn="b" hangingPunct="0">
              <a:buClr>
                <a:srgbClr val="FF0000"/>
              </a:buClr>
              <a:buFont typeface="Wingdings" charset="2"/>
              <a:buChar char="ü"/>
            </a:pPr>
            <a:r>
              <a:rPr lang="en-US" sz="2800" b="1" dirty="0" smtClean="0"/>
              <a:t>Coexistence document (Qing Li is lead)</a:t>
            </a:r>
            <a:endParaRPr lang="en-US" sz="2800" dirty="0" smtClean="0"/>
          </a:p>
          <a:p>
            <a:pPr marL="457200" indent="-457200" eaLnBrk="0" fontAlgn="b" hangingPunct="0">
              <a:buClr>
                <a:srgbClr val="FF0000"/>
              </a:buClr>
              <a:buFont typeface="Wingdings" charset="2"/>
              <a:buChar char="ü"/>
            </a:pPr>
            <a:r>
              <a:rPr lang="en-US" sz="2800" b="1" dirty="0" smtClean="0"/>
              <a:t>Discussion on issues, concerns, and TBDs</a:t>
            </a:r>
          </a:p>
          <a:p>
            <a:pPr marL="457200" indent="-457200" eaLnBrk="0" fontAlgn="b" hangingPunct="0">
              <a:buClr>
                <a:srgbClr val="FF0000"/>
              </a:buClr>
              <a:buFont typeface="Wingdings" charset="2"/>
              <a:buChar char="ü"/>
            </a:pPr>
            <a:r>
              <a:rPr lang="en-US" sz="2800" b="1" dirty="0" smtClean="0"/>
              <a:t>Discussion on terminology</a:t>
            </a:r>
          </a:p>
          <a:p>
            <a:pPr marL="457200" indent="-457200" eaLnBrk="0" fontAlgn="b" hangingPunct="0">
              <a:buClr>
                <a:srgbClr val="FF0000"/>
              </a:buClr>
              <a:buFont typeface="Wingdings" charset="2"/>
              <a:buChar char="ü"/>
            </a:pPr>
            <a:r>
              <a:rPr lang="en-US" sz="2800" b="1" dirty="0" smtClean="0"/>
              <a:t>Select and Affirm Technical Editor (Monique Brown)</a:t>
            </a:r>
            <a:endParaRPr lang="en-US" sz="2800" dirty="0" smtClean="0"/>
          </a:p>
          <a:p>
            <a:pPr marL="457200" indent="-457200" eaLnBrk="0" fontAlgn="b" hangingPunct="0">
              <a:buClr>
                <a:srgbClr val="FF0000"/>
              </a:buClr>
              <a:buFont typeface="Wingdings" charset="2"/>
              <a:buChar char="ü"/>
            </a:pPr>
            <a:r>
              <a:rPr lang="en-US" sz="2800" b="1" dirty="0" smtClean="0"/>
              <a:t>Discuss path forward</a:t>
            </a:r>
            <a:endParaRPr lang="en-US" sz="26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2012&gt;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70CB5B40-5D07-A14C-94DA-2CA10B9A8450}" type="slidenum">
              <a:rPr lang="en-US"/>
              <a:pPr/>
              <a:t>5</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04C4701-C46D-F546-9B6D-935E7DEEAEC4}" type="slidenum">
              <a:rPr lang="en-US"/>
              <a:pPr algn="ctr"/>
              <a:t>5</a:t>
            </a:fld>
            <a:endParaRPr lang="en-US"/>
          </a:p>
        </p:txBody>
      </p:sp>
      <p:sp>
        <p:nvSpPr>
          <p:cNvPr id="23557" name="Rectangle 4"/>
          <p:cNvSpPr>
            <a:spLocks noGrp="1" noChangeArrowheads="1"/>
          </p:cNvSpPr>
          <p:nvPr>
            <p:ph type="title" idx="4294967295"/>
          </p:nvPr>
        </p:nvSpPr>
        <p:spPr>
          <a:xfrm>
            <a:off x="762000" y="457200"/>
            <a:ext cx="7772400" cy="1066800"/>
          </a:xfrm>
        </p:spPr>
        <p:txBody>
          <a:bodyPr/>
          <a:lstStyle/>
          <a:p>
            <a:r>
              <a:rPr lang="en-US" b="1">
                <a:latin typeface="Times New Roman" charset="0"/>
                <a:ea typeface="ＭＳ Ｐゴシック" charset="0"/>
                <a:cs typeface="ＭＳ Ｐゴシック" charset="0"/>
              </a:rPr>
              <a:t>TG4k Meetings This Week</a:t>
            </a: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1400903857"/>
              </p:ext>
            </p:extLst>
          </p:nvPr>
        </p:nvGraphicFramePr>
        <p:xfrm>
          <a:off x="152400" y="1295400"/>
          <a:ext cx="8610600" cy="4730750"/>
        </p:xfrm>
        <a:graphic>
          <a:graphicData uri="http://schemas.openxmlformats.org/drawingml/2006/table">
            <a:tbl>
              <a:tblPr/>
              <a:tblGrid>
                <a:gridCol w="762000"/>
                <a:gridCol w="2057400"/>
                <a:gridCol w="1905000"/>
                <a:gridCol w="1905000"/>
                <a:gridCol w="1981200"/>
              </a:tblGrid>
              <a:tr h="7162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(River Terrace 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(River Terrace 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(River Terrace 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(River Terrace 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14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FSK text submission</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Tech Editor approval</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14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Opening Logistics, Status, TG4k terminology</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FSK discussion</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Path Forward – Document</a:t>
                      </a:r>
                      <a:r>
                        <a:rPr lang="en-US" sz="1800" baseline="0" dirty="0" smtClean="0"/>
                        <a:t> review</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887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DSSS text submission</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MAC</a:t>
                      </a:r>
                      <a:r>
                        <a:rPr lang="en-US" sz="1800" baseline="0" dirty="0" smtClean="0"/>
                        <a:t> text </a:t>
                      </a:r>
                      <a:r>
                        <a:rPr lang="en-US" sz="1800" dirty="0" smtClean="0"/>
                        <a:t>presentation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General Description, Annex, Coexistence</a:t>
                      </a:r>
                      <a:endParaRPr lang="en-US" sz="1800" baseline="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Finish</a:t>
                      </a:r>
                      <a:r>
                        <a:rPr lang="en-US" sz="1800" baseline="0" dirty="0" smtClean="0"/>
                        <a:t> remaining efforts, closing logistics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DSSS discussion</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MAC discussion</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Issues,</a:t>
                      </a:r>
                      <a:r>
                        <a:rPr lang="en-US" sz="1800" baseline="0" dirty="0" smtClean="0"/>
                        <a:t> concerns, TBDs</a:t>
                      </a:r>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85800" y="381000"/>
            <a:ext cx="7772400" cy="1066800"/>
          </a:xfrm>
        </p:spPr>
        <p:txBody>
          <a:bodyPr/>
          <a:lstStyle/>
          <a:p>
            <a:r>
              <a:rPr lang="en-US" dirty="0" smtClean="0">
                <a:latin typeface="Times New Roman" charset="0"/>
                <a:ea typeface="ＭＳ Ｐゴシック" charset="0"/>
                <a:cs typeface="ＭＳ Ｐゴシック" charset="0"/>
              </a:rPr>
              <a:t>Draft Text</a:t>
            </a:r>
            <a:endParaRPr lang="en-US" dirty="0">
              <a:latin typeface="Times New Roman" charset="0"/>
              <a:ea typeface="ＭＳ Ｐゴシック" charset="0"/>
              <a:cs typeface="ＭＳ Ｐゴシック" charset="0"/>
            </a:endParaRPr>
          </a:p>
        </p:txBody>
      </p:sp>
      <p:sp>
        <p:nvSpPr>
          <p:cNvPr id="3" name="Content Placeholder 2"/>
          <p:cNvSpPr>
            <a:spLocks noGrp="1"/>
          </p:cNvSpPr>
          <p:nvPr>
            <p:ph idx="1"/>
          </p:nvPr>
        </p:nvSpPr>
        <p:spPr>
          <a:xfrm>
            <a:off x="381000" y="1219200"/>
            <a:ext cx="8458200" cy="2667000"/>
          </a:xfrm>
        </p:spPr>
        <p:txBody>
          <a:bodyPr/>
          <a:lstStyle/>
          <a:p>
            <a:pPr marL="0" indent="0">
              <a:buFontTx/>
              <a:buNone/>
              <a:defRPr/>
            </a:pPr>
            <a:r>
              <a:rPr lang="en-US" sz="2800" dirty="0" smtClean="0"/>
              <a:t>FSK: 		15-11-0864</a:t>
            </a:r>
          </a:p>
          <a:p>
            <a:pPr marL="0" indent="0">
              <a:buFontTx/>
              <a:buNone/>
              <a:defRPr/>
            </a:pPr>
            <a:r>
              <a:rPr lang="en-US" sz="2800" dirty="0" smtClean="0"/>
              <a:t>DSSS:	15-11-0863</a:t>
            </a:r>
          </a:p>
          <a:p>
            <a:pPr marL="0" indent="0">
              <a:buFontTx/>
              <a:buNone/>
              <a:defRPr/>
            </a:pPr>
            <a:r>
              <a:rPr lang="en-US" sz="2800" dirty="0" smtClean="0"/>
              <a:t>MAC:		15-11-0882</a:t>
            </a:r>
          </a:p>
          <a:p>
            <a:pPr marL="0" indent="0">
              <a:buFontTx/>
              <a:buNone/>
              <a:defRPr/>
            </a:pPr>
            <a:r>
              <a:rPr lang="en-US" sz="2800" dirty="0" smtClean="0"/>
              <a:t>Annex: 	15-12-0044</a:t>
            </a:r>
            <a:endParaRPr lang="en-US" sz="2400" dirty="0" smtClean="0"/>
          </a:p>
        </p:txBody>
      </p:sp>
      <p:sp>
        <p:nvSpPr>
          <p:cNvPr id="4" name="Date Placeholder 3"/>
          <p:cNvSpPr>
            <a:spLocks noGrp="1"/>
          </p:cNvSpPr>
          <p:nvPr>
            <p:ph type="dt" sz="quarter" idx="10"/>
          </p:nvPr>
        </p:nvSpPr>
        <p:spPr/>
        <p:txBody>
          <a:bodyPr/>
          <a:lstStyle/>
          <a:p>
            <a:pPr>
              <a:defRPr/>
            </a:pPr>
            <a:r>
              <a:rPr lang="en-US" smtClean="0"/>
              <a:t>&lt;January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F48C5DD8-4C45-5044-9526-4BF5CA78E8FD}" type="slidenum">
              <a:rPr lang="en-US" smtClean="0"/>
              <a:pPr>
                <a:defRPr/>
              </a:pPr>
              <a:t>6</a:t>
            </a:fld>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25602" name="Content Placeholder 2"/>
          <p:cNvSpPr>
            <a:spLocks noGrp="1"/>
          </p:cNvSpPr>
          <p:nvPr>
            <p:ph idx="1"/>
          </p:nvPr>
        </p:nvSpPr>
        <p:spPr>
          <a:xfrm>
            <a:off x="381000" y="1143000"/>
            <a:ext cx="7315200" cy="5257800"/>
          </a:xfrm>
        </p:spPr>
        <p:txBody>
          <a:bodyPr/>
          <a:lstStyle/>
          <a:p>
            <a:r>
              <a:rPr lang="en-US" sz="2400">
                <a:latin typeface="Arial" charset="0"/>
                <a:ea typeface="ＭＳ Ｐゴシック" charset="0"/>
                <a:cs typeface="ＭＳ Ｐゴシック" charset="0"/>
              </a:rPr>
              <a:t>Proposal Effort</a:t>
            </a:r>
          </a:p>
          <a:p>
            <a:pPr lvl="1"/>
            <a:r>
              <a:rPr lang="en-US" sz="1800">
                <a:solidFill>
                  <a:srgbClr val="0000FF"/>
                </a:solidFill>
                <a:latin typeface="Arial" charset="0"/>
                <a:ea typeface="ＭＳ Ｐゴシック" charset="0"/>
              </a:rPr>
              <a:t>Technical Guidance Document		May 2011</a:t>
            </a:r>
          </a:p>
          <a:p>
            <a:pPr lvl="1"/>
            <a:r>
              <a:rPr lang="en-US" sz="1800">
                <a:solidFill>
                  <a:srgbClr val="0000FF"/>
                </a:solidFill>
                <a:latin typeface="Arial" charset="0"/>
                <a:ea typeface="ＭＳ Ｐゴシック" charset="0"/>
              </a:rPr>
              <a:t>Call for Proposals				May 2011</a:t>
            </a:r>
          </a:p>
          <a:p>
            <a:pPr lvl="1"/>
            <a:r>
              <a:rPr lang="en-US" sz="1800">
                <a:solidFill>
                  <a:srgbClr val="0000FF"/>
                </a:solidFill>
                <a:latin typeface="Arial" charset="0"/>
                <a:ea typeface="ＭＳ Ｐゴシック" charset="0"/>
              </a:rPr>
              <a:t>Preliminary Proposals			July 2011</a:t>
            </a:r>
          </a:p>
          <a:p>
            <a:pPr lvl="1"/>
            <a:r>
              <a:rPr lang="en-US" sz="1800">
                <a:solidFill>
                  <a:srgbClr val="0000FF"/>
                </a:solidFill>
                <a:latin typeface="Arial" charset="0"/>
                <a:ea typeface="ＭＳ Ｐゴシック" charset="0"/>
              </a:rPr>
              <a:t>Final Proposals				Sep 2011</a:t>
            </a:r>
          </a:p>
          <a:p>
            <a:pPr lvl="1"/>
            <a:r>
              <a:rPr lang="en-US" sz="1800">
                <a:solidFill>
                  <a:srgbClr val="0000FF"/>
                </a:solidFill>
                <a:latin typeface="Arial" charset="0"/>
                <a:ea typeface="ＭＳ Ｐゴシック" charset="0"/>
              </a:rPr>
              <a:t>Adopt Baseline				Nov 2011</a:t>
            </a:r>
          </a:p>
          <a:p>
            <a:r>
              <a:rPr lang="en-US" sz="2400">
                <a:latin typeface="Arial" charset="0"/>
                <a:ea typeface="ＭＳ Ｐゴシック" charset="0"/>
                <a:cs typeface="ＭＳ Ｐゴシック" charset="0"/>
              </a:rPr>
              <a:t>Drafting</a:t>
            </a:r>
          </a:p>
          <a:p>
            <a:pPr lvl="1"/>
            <a:r>
              <a:rPr lang="en-US" sz="1800">
                <a:latin typeface="Arial" charset="0"/>
                <a:ea typeface="ＭＳ Ｐゴシック" charset="0"/>
              </a:rPr>
              <a:t>Preliminary draft				May 2012</a:t>
            </a:r>
          </a:p>
          <a:p>
            <a:pPr lvl="1"/>
            <a:r>
              <a:rPr lang="en-US" sz="1800">
                <a:latin typeface="Arial" charset="0"/>
                <a:ea typeface="ＭＳ Ｐゴシック" charset="0"/>
              </a:rPr>
              <a:t>Final draft (ready for WG Letter Ballot)	July 2012</a:t>
            </a:r>
          </a:p>
          <a:p>
            <a:r>
              <a:rPr lang="en-US" sz="2400">
                <a:latin typeface="Arial" charset="0"/>
                <a:ea typeface="ＭＳ Ｐゴシック" charset="0"/>
                <a:cs typeface="ＭＳ Ｐゴシック" charset="0"/>
              </a:rPr>
              <a:t>Balloting</a:t>
            </a:r>
          </a:p>
          <a:p>
            <a:pPr lvl="1"/>
            <a:r>
              <a:rPr lang="en-US" sz="1800">
                <a:latin typeface="Arial" charset="0"/>
                <a:ea typeface="ＭＳ Ｐゴシック" charset="0"/>
              </a:rPr>
              <a:t>Letter ballot				Sep 2012</a:t>
            </a:r>
          </a:p>
          <a:p>
            <a:pPr lvl="1"/>
            <a:r>
              <a:rPr lang="en-US" sz="1800">
                <a:latin typeface="Arial" charset="0"/>
                <a:ea typeface="ＭＳ Ｐゴシック" charset="0"/>
              </a:rPr>
              <a:t>Recirculation I				Jan 2013</a:t>
            </a:r>
          </a:p>
          <a:p>
            <a:pPr lvl="1"/>
            <a:r>
              <a:rPr lang="en-US" sz="1800">
                <a:latin typeface="Arial" charset="0"/>
                <a:ea typeface="ＭＳ Ｐゴシック" charset="0"/>
              </a:rPr>
              <a:t>Recirculation II				Mar 2013</a:t>
            </a:r>
          </a:p>
          <a:p>
            <a:pPr lvl="1"/>
            <a:r>
              <a:rPr lang="en-US" sz="1800">
                <a:latin typeface="Arial" charset="0"/>
                <a:ea typeface="ＭＳ Ｐゴシック" charset="0"/>
              </a:rPr>
              <a:t>Recirculation III				May 2013</a:t>
            </a:r>
          </a:p>
          <a:p>
            <a:pPr lvl="1"/>
            <a:r>
              <a:rPr lang="en-US" sz="1800">
                <a:latin typeface="Arial" charset="0"/>
                <a:ea typeface="ＭＳ Ｐゴシック" charset="0"/>
              </a:rPr>
              <a:t>Sponsor Ballot				July 2013</a:t>
            </a:r>
          </a:p>
        </p:txBody>
      </p:sp>
      <p:sp>
        <p:nvSpPr>
          <p:cNvPr id="4" name="Date Placeholder 3"/>
          <p:cNvSpPr>
            <a:spLocks noGrp="1"/>
          </p:cNvSpPr>
          <p:nvPr>
            <p:ph type="dt" sz="quarter" idx="10"/>
          </p:nvPr>
        </p:nvSpPr>
        <p:spPr/>
        <p:txBody>
          <a:bodyPr/>
          <a:lstStyle/>
          <a:p>
            <a:pPr>
              <a:defRPr/>
            </a:pPr>
            <a:r>
              <a:rPr lang="en-US" smtClean="0"/>
              <a:t>&lt;January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FB96BE5A-D72C-404E-B328-14D3C6DA97D1}" type="slidenum">
              <a:rPr lang="en-US" smtClean="0"/>
              <a:pPr>
                <a:defRPr/>
              </a:pPr>
              <a:t>7</a:t>
            </a:fld>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85800" y="381000"/>
            <a:ext cx="7772400" cy="1066800"/>
          </a:xfrm>
        </p:spPr>
        <p:txBody>
          <a:bodyPr/>
          <a:lstStyle/>
          <a:p>
            <a:r>
              <a:rPr lang="en-US" dirty="0">
                <a:latin typeface="Times New Roman" charset="0"/>
                <a:ea typeface="ＭＳ Ｐゴシック" charset="0"/>
                <a:cs typeface="ＭＳ Ｐゴシック" charset="0"/>
              </a:rPr>
              <a:t>Drafting Guidelines for </a:t>
            </a:r>
            <a:r>
              <a:rPr lang="en-US" dirty="0" smtClean="0">
                <a:latin typeface="Times New Roman" charset="0"/>
                <a:ea typeface="ＭＳ Ｐゴシック" charset="0"/>
                <a:cs typeface="ＭＳ Ｐゴシック" charset="0"/>
              </a:rPr>
              <a:t>March 2012</a:t>
            </a:r>
            <a:endParaRPr lang="en-US" dirty="0">
              <a:latin typeface="Times New Roman" charset="0"/>
              <a:ea typeface="ＭＳ Ｐゴシック" charset="0"/>
              <a:cs typeface="ＭＳ Ｐゴシック" charset="0"/>
            </a:endParaRPr>
          </a:p>
        </p:txBody>
      </p:sp>
      <p:sp>
        <p:nvSpPr>
          <p:cNvPr id="3" name="Content Placeholder 2"/>
          <p:cNvSpPr>
            <a:spLocks noGrp="1"/>
          </p:cNvSpPr>
          <p:nvPr>
            <p:ph idx="1"/>
          </p:nvPr>
        </p:nvSpPr>
        <p:spPr>
          <a:xfrm>
            <a:off x="381000" y="1295400"/>
            <a:ext cx="8534400" cy="4953000"/>
          </a:xfrm>
        </p:spPr>
        <p:txBody>
          <a:bodyPr/>
          <a:lstStyle/>
          <a:p>
            <a:pPr>
              <a:defRPr/>
            </a:pPr>
            <a:r>
              <a:rPr lang="en-US" dirty="0" smtClean="0"/>
              <a:t>Technical Editor: Monique Brown</a:t>
            </a:r>
          </a:p>
          <a:p>
            <a:pPr>
              <a:defRPr/>
            </a:pPr>
            <a:r>
              <a:rPr lang="en-US" dirty="0" smtClean="0"/>
              <a:t>Contributing </a:t>
            </a:r>
            <a:r>
              <a:rPr lang="en-US" dirty="0" smtClean="0"/>
              <a:t>Editors:</a:t>
            </a:r>
          </a:p>
          <a:p>
            <a:pPr lvl="1">
              <a:defRPr/>
            </a:pPr>
            <a:r>
              <a:rPr lang="en-US" dirty="0" smtClean="0"/>
              <a:t>DSSS				David Howard</a:t>
            </a:r>
            <a:endParaRPr lang="en-US" dirty="0" smtClean="0"/>
          </a:p>
          <a:p>
            <a:pPr lvl="1">
              <a:defRPr/>
            </a:pPr>
            <a:r>
              <a:rPr lang="en-US" dirty="0" smtClean="0"/>
              <a:t>FSK				Matt Johnson</a:t>
            </a:r>
            <a:endParaRPr lang="en-US" dirty="0" smtClean="0"/>
          </a:p>
          <a:p>
            <a:pPr lvl="1">
              <a:defRPr/>
            </a:pPr>
            <a:r>
              <a:rPr lang="en-US" dirty="0" smtClean="0"/>
              <a:t>MAC/</a:t>
            </a:r>
            <a:r>
              <a:rPr lang="en-US" dirty="0" smtClean="0"/>
              <a:t>Fragmentation	Ben Rolfe</a:t>
            </a:r>
            <a:endParaRPr lang="en-US" dirty="0"/>
          </a:p>
          <a:p>
            <a:pPr lvl="1">
              <a:defRPr/>
            </a:pPr>
            <a:r>
              <a:rPr lang="en-US" dirty="0" smtClean="0"/>
              <a:t>Annex				Pat Kinney</a:t>
            </a:r>
          </a:p>
          <a:p>
            <a:pPr lvl="1">
              <a:defRPr/>
            </a:pPr>
            <a:r>
              <a:rPr lang="en-US" dirty="0" smtClean="0"/>
              <a:t>Coexistence Document 	Qing Li</a:t>
            </a:r>
          </a:p>
          <a:p>
            <a:pPr>
              <a:defRPr/>
            </a:pPr>
            <a:r>
              <a:rPr lang="en-US" dirty="0" smtClean="0"/>
              <a:t>Goal: working .</a:t>
            </a:r>
            <a:r>
              <a:rPr lang="en-US" dirty="0" err="1" smtClean="0"/>
              <a:t>pdf</a:t>
            </a:r>
            <a:r>
              <a:rPr lang="en-US" dirty="0" smtClean="0"/>
              <a:t> draft for March session</a:t>
            </a:r>
          </a:p>
          <a:p>
            <a:pPr>
              <a:defRPr/>
            </a:pPr>
            <a:endParaRPr lang="en-US" dirty="0" smtClean="0"/>
          </a:p>
        </p:txBody>
      </p:sp>
      <p:sp>
        <p:nvSpPr>
          <p:cNvPr id="4" name="Date Placeholder 3"/>
          <p:cNvSpPr>
            <a:spLocks noGrp="1"/>
          </p:cNvSpPr>
          <p:nvPr>
            <p:ph type="dt" sz="quarter" idx="10"/>
          </p:nvPr>
        </p:nvSpPr>
        <p:spPr/>
        <p:txBody>
          <a:bodyPr/>
          <a:lstStyle/>
          <a:p>
            <a:pPr>
              <a:defRPr/>
            </a:pPr>
            <a:r>
              <a:rPr lang="en-US" smtClean="0"/>
              <a:t>&lt;January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FF42C2-D0B2-3042-ACA0-2A09331B1C69}" type="slidenum">
              <a:rPr lang="en-US" smtClean="0"/>
              <a:pPr>
                <a:defRPr/>
              </a:pP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85800" y="304800"/>
            <a:ext cx="7772400" cy="1066800"/>
          </a:xfrm>
        </p:spPr>
        <p:txBody>
          <a:bodyPr/>
          <a:lstStyle/>
          <a:p>
            <a:r>
              <a:rPr lang="en-US">
                <a:latin typeface="Times New Roman" charset="0"/>
                <a:ea typeface="ＭＳ Ｐゴシック" charset="0"/>
                <a:cs typeface="ＭＳ Ｐゴシック" charset="0"/>
              </a:rPr>
              <a:t>Logistics</a:t>
            </a:r>
          </a:p>
        </p:txBody>
      </p:sp>
      <p:sp>
        <p:nvSpPr>
          <p:cNvPr id="3" name="Content Placeholder 2"/>
          <p:cNvSpPr>
            <a:spLocks noGrp="1"/>
          </p:cNvSpPr>
          <p:nvPr>
            <p:ph idx="1"/>
          </p:nvPr>
        </p:nvSpPr>
        <p:spPr>
          <a:xfrm>
            <a:off x="381000" y="1295400"/>
            <a:ext cx="8534400" cy="4953000"/>
          </a:xfrm>
        </p:spPr>
        <p:txBody>
          <a:bodyPr/>
          <a:lstStyle/>
          <a:p>
            <a:pPr marL="0" indent="0">
              <a:buFontTx/>
              <a:buNone/>
              <a:defRPr/>
            </a:pPr>
            <a:r>
              <a:rPr lang="en-US" dirty="0"/>
              <a:t>Conference Calls</a:t>
            </a:r>
          </a:p>
          <a:p>
            <a:pPr>
              <a:defRPr/>
            </a:pPr>
            <a:r>
              <a:rPr lang="en-US" dirty="0" smtClean="0"/>
              <a:t>General </a:t>
            </a:r>
            <a:r>
              <a:rPr lang="en-US" dirty="0"/>
              <a:t>Call – </a:t>
            </a:r>
            <a:r>
              <a:rPr lang="en-US" dirty="0" smtClean="0"/>
              <a:t>Wednesday 1 February </a:t>
            </a:r>
            <a:r>
              <a:rPr lang="en-US" dirty="0" smtClean="0"/>
              <a:t>at </a:t>
            </a:r>
            <a:r>
              <a:rPr lang="en-US" dirty="0"/>
              <a:t>6:00 </a:t>
            </a:r>
            <a:r>
              <a:rPr lang="en-US" dirty="0" smtClean="0"/>
              <a:t>PST</a:t>
            </a:r>
            <a:r>
              <a:rPr lang="en-US" dirty="0"/>
              <a:t>, 9:00 </a:t>
            </a:r>
            <a:r>
              <a:rPr lang="en-US" dirty="0" smtClean="0"/>
              <a:t>EST</a:t>
            </a:r>
            <a:r>
              <a:rPr lang="en-US" dirty="0"/>
              <a:t>, 15:00 </a:t>
            </a:r>
            <a:r>
              <a:rPr lang="en-US" dirty="0" smtClean="0"/>
              <a:t>CET</a:t>
            </a:r>
            <a:r>
              <a:rPr lang="en-US" dirty="0"/>
              <a:t>, </a:t>
            </a:r>
            <a:r>
              <a:rPr lang="en-US" dirty="0" smtClean="0"/>
              <a:t/>
            </a:r>
            <a:br>
              <a:rPr lang="en-US" dirty="0" smtClean="0"/>
            </a:br>
            <a:r>
              <a:rPr lang="en-US" dirty="0" smtClean="0"/>
              <a:t>22:00 Beijing, 23</a:t>
            </a:r>
            <a:r>
              <a:rPr lang="en-US" dirty="0"/>
              <a:t>:00 Tokyo</a:t>
            </a:r>
          </a:p>
          <a:p>
            <a:pPr>
              <a:defRPr/>
            </a:pPr>
            <a:r>
              <a:rPr lang="en-US" dirty="0" smtClean="0"/>
              <a:t>Call </a:t>
            </a:r>
            <a:r>
              <a:rPr lang="en-US" dirty="0"/>
              <a:t>details are: +1.218.936.4700, participant access code: </a:t>
            </a:r>
            <a:r>
              <a:rPr lang="en-US" dirty="0" smtClean="0"/>
              <a:t>802154</a:t>
            </a:r>
          </a:p>
          <a:p>
            <a:pPr>
              <a:defRPr/>
            </a:pPr>
            <a:r>
              <a:rPr lang="en-US" dirty="0" smtClean="0"/>
              <a:t>Intent of the general calls is to monitor status of drafting and resolve as many issues as possible</a:t>
            </a:r>
            <a:endParaRPr lang="en-US" dirty="0"/>
          </a:p>
        </p:txBody>
      </p:sp>
      <p:sp>
        <p:nvSpPr>
          <p:cNvPr id="4" name="Date Placeholder 3"/>
          <p:cNvSpPr>
            <a:spLocks noGrp="1"/>
          </p:cNvSpPr>
          <p:nvPr>
            <p:ph type="dt" sz="quarter" idx="10"/>
          </p:nvPr>
        </p:nvSpPr>
        <p:spPr/>
        <p:txBody>
          <a:bodyPr/>
          <a:lstStyle/>
          <a:p>
            <a:pPr>
              <a:defRPr/>
            </a:pPr>
            <a:r>
              <a:rPr lang="en-US" smtClean="0"/>
              <a:t>&lt;January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0CB199-95E0-804E-BE20-152FCFF49B95}" type="slidenum">
              <a:rPr lang="en-US" smtClean="0"/>
              <a:pPr>
                <a:defRPr/>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9710</TotalTime>
  <Words>936</Words>
  <Application>Microsoft Macintosh PowerPoint</Application>
  <PresentationFormat>On-screen Show (4:3)</PresentationFormat>
  <Paragraphs>162</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Times New Roman</vt:lpstr>
      <vt:lpstr>ＭＳ Ｐゴシック</vt:lpstr>
      <vt:lpstr>Arial</vt:lpstr>
      <vt:lpstr>Wingdings</vt:lpstr>
      <vt:lpstr>Default Design</vt:lpstr>
      <vt:lpstr>PowerPoint Presentation</vt:lpstr>
      <vt:lpstr>TG4k PAR Scope of Proposed Standard </vt:lpstr>
      <vt:lpstr>Purpose of Proposed Standard</vt:lpstr>
      <vt:lpstr>Meeting Goals</vt:lpstr>
      <vt:lpstr>TG4k Meetings This Week</vt:lpstr>
      <vt:lpstr>Draft Text</vt:lpstr>
      <vt:lpstr>TG4k Schedule</vt:lpstr>
      <vt:lpstr>Drafting Guidelines for March 2012</vt:lpstr>
      <vt:lpstr>Logistics</vt:lpstr>
      <vt:lpstr>Logistics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Closing Report for Jacksonville</dc:title>
  <dc:subject>IEEE 802.15 &lt;TG4k Closing Report&gt;</dc:subject>
  <dc:creator>Pat Kinney</dc:creator>
  <cp:keywords/>
  <dc:description>&lt;15-12-0066-00-004k&gt;</dc:description>
  <cp:lastModifiedBy>Pat Kinney</cp:lastModifiedBy>
  <cp:revision>389</cp:revision>
  <cp:lastPrinted>2012-01-19T17:53:16Z</cp:lastPrinted>
  <dcterms:created xsi:type="dcterms:W3CDTF">2009-07-12T16:25:16Z</dcterms:created>
  <dcterms:modified xsi:type="dcterms:W3CDTF">2012-01-19T19:26:50Z</dcterms:modified>
  <cp:category/>
</cp:coreProperties>
</file>