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62" r:id="rId4"/>
    <p:sldId id="271" r:id="rId5"/>
    <p:sldId id="284" r:id="rId6"/>
    <p:sldId id="266" r:id="rId7"/>
    <p:sldId id="256" r:id="rId8"/>
    <p:sldId id="283" r:id="rId9"/>
    <p:sldId id="275" r:id="rId10"/>
    <p:sldId id="276" r:id="rId11"/>
    <p:sldId id="277" r:id="rId12"/>
    <p:sldId id="274" r:id="rId13"/>
    <p:sldId id="273" r:id="rId14"/>
    <p:sldId id="278" r:id="rId15"/>
    <p:sldId id="279" r:id="rId16"/>
    <p:sldId id="281" r:id="rId17"/>
    <p:sldId id="282" r:id="rId18"/>
    <p:sldId id="272" r:id="rId19"/>
    <p:sldId id="28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64" autoAdjust="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a:latin typeface="Times New Roman" pitchFamily="18" charset="0"/>
                <a:ea typeface="+mn-ea"/>
              </a:defRPr>
            </a:lvl1pPr>
          </a:lstStyle>
          <a:p>
            <a:pPr>
              <a:defRPr/>
            </a:pPr>
            <a:r>
              <a:rPr 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dirty="0">
                <a:latin typeface="Times New Roman" pitchFamily="18" charset="0"/>
                <a:ea typeface="+mn-ea"/>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dirty="0">
                <a:latin typeface="Times New Roman" pitchFamily="18" charset="0"/>
                <a:ea typeface="+mn-ea"/>
              </a:defRPr>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dirty="0" smtClean="0"/>
            </a:lvl1pPr>
          </a:lstStyle>
          <a:p>
            <a:pPr>
              <a:defRPr/>
            </a:pPr>
            <a:r>
              <a:rPr lang="en-US" dirty="0"/>
              <a:t>Page </a:t>
            </a:r>
            <a:fld id="{374EC210-8768-400D-9741-E43F0C486793}" type="slidenum">
              <a:rPr lang="en-US"/>
              <a:pPr>
                <a:defRPr/>
              </a:pPr>
              <a:t>‹#›</a:t>
            </a:fld>
            <a:endParaRPr lang="en-US" dirty="0"/>
          </a:p>
        </p:txBody>
      </p:sp>
      <p:sp>
        <p:nvSpPr>
          <p:cNvPr id="1741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7415" name="Rectangle 7"/>
          <p:cNvSpPr>
            <a:spLocks noChangeArrowheads="1"/>
          </p:cNvSpPr>
          <p:nvPr/>
        </p:nvSpPr>
        <p:spPr bwMode="auto">
          <a:xfrm>
            <a:off x="693738" y="8982075"/>
            <a:ext cx="711200" cy="18256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defTabSz="933450">
              <a:defRPr/>
            </a:pPr>
            <a:r>
              <a:rPr lang="en-US" dirty="0">
                <a:latin typeface="Times New Roman" charset="0"/>
                <a:ea typeface="ＭＳ Ｐゴシック" charset="0"/>
              </a:rPr>
              <a:t>Submission</a:t>
            </a:r>
          </a:p>
        </p:txBody>
      </p:sp>
      <p:sp>
        <p:nvSpPr>
          <p:cNvPr id="1741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a:latin typeface="Times New Roman" pitchFamily="18" charset="0"/>
                <a:ea typeface="+mn-ea"/>
              </a:defRPr>
            </a:lvl1pPr>
          </a:lstStyle>
          <a:p>
            <a:pPr>
              <a:defRPr/>
            </a:pPr>
            <a:r>
              <a:rPr 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dirty="0">
                <a:latin typeface="Times New Roman" pitchFamily="18" charset="0"/>
                <a:ea typeface="+mn-ea"/>
              </a:defRPr>
            </a:lvl1pPr>
          </a:lstStyle>
          <a:p>
            <a:pPr>
              <a:defRPr/>
            </a:pPr>
            <a:r>
              <a:rPr lang="en-US" dirty="0"/>
              <a:t>&lt;month year&gt;</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dirty="0">
                <a:latin typeface="Times New Roman" pitchFamily="18" charset="0"/>
                <a:ea typeface="+mn-ea"/>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dirty="0" smtClean="0"/>
            </a:lvl1pPr>
          </a:lstStyle>
          <a:p>
            <a:pPr>
              <a:defRPr/>
            </a:pPr>
            <a:r>
              <a:rPr lang="en-US" dirty="0"/>
              <a:t>Page </a:t>
            </a:r>
            <a:fld id="{665C5710-0526-4337-B7AC-CF2A75D944C6}" type="slidenum">
              <a:rPr lang="en-US"/>
              <a:pPr>
                <a:defRPr/>
              </a:pPr>
              <a:t>‹#›</a:t>
            </a:fld>
            <a:endParaRPr lang="en-US" dirty="0"/>
          </a:p>
        </p:txBody>
      </p:sp>
      <p:sp>
        <p:nvSpPr>
          <p:cNvPr id="15368" name="Rectangle 8"/>
          <p:cNvSpPr>
            <a:spLocks noChangeArrowheads="1"/>
          </p:cNvSpPr>
          <p:nvPr/>
        </p:nvSpPr>
        <p:spPr bwMode="auto">
          <a:xfrm>
            <a:off x="723900" y="8985250"/>
            <a:ext cx="711200" cy="182563"/>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defRPr/>
            </a:pPr>
            <a:r>
              <a:rPr lang="en-US" dirty="0">
                <a:latin typeface="Times New Roman" charset="0"/>
                <a:ea typeface="ＭＳ Ｐゴシック" charset="0"/>
              </a:rPr>
              <a:t>Submission</a:t>
            </a:r>
          </a:p>
        </p:txBody>
      </p:sp>
      <p:sp>
        <p:nvSpPr>
          <p:cNvPr id="1536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537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dirty="0" smtClean="0">
                <a:ea typeface="MS PGothic" pitchFamily="34" charset="-128"/>
              </a:rPr>
              <a:t>doc.: IEEE 802.15-&lt;doc#&gt;</a:t>
            </a:r>
          </a:p>
        </p:txBody>
      </p:sp>
      <p:sp>
        <p:nvSpPr>
          <p:cNvPr id="23555" name="Rectangle 3"/>
          <p:cNvSpPr>
            <a:spLocks noGrp="1" noChangeArrowheads="1"/>
          </p:cNvSpPr>
          <p:nvPr>
            <p:ph type="dt" sz="quarter" idx="1"/>
          </p:nvPr>
        </p:nvSpPr>
        <p:spPr>
          <a:noFill/>
        </p:spPr>
        <p:txBody>
          <a:bodyPr/>
          <a:lstStyle/>
          <a:p>
            <a:r>
              <a:rPr lang="en-US" dirty="0" smtClean="0">
                <a:ea typeface="MS PGothic" pitchFamily="34" charset="-128"/>
              </a:rPr>
              <a:t>&lt;month year&gt;</a:t>
            </a:r>
          </a:p>
        </p:txBody>
      </p:sp>
      <p:sp>
        <p:nvSpPr>
          <p:cNvPr id="23556" name="Rectangle 6"/>
          <p:cNvSpPr>
            <a:spLocks noGrp="1" noChangeArrowheads="1"/>
          </p:cNvSpPr>
          <p:nvPr>
            <p:ph type="ftr" sz="quarter" idx="4"/>
          </p:nvPr>
        </p:nvSpPr>
        <p:spPr>
          <a:noFill/>
        </p:spPr>
        <p:txBody>
          <a:bodyPr/>
          <a:lstStyle/>
          <a:p>
            <a:pPr lvl="4"/>
            <a:r>
              <a:rPr lang="en-US" dirty="0" smtClean="0">
                <a:ea typeface="MS PGothic" pitchFamily="34" charset="-128"/>
              </a:rPr>
              <a:t>&lt;author&gt;, &lt;company&gt;</a:t>
            </a:r>
          </a:p>
        </p:txBody>
      </p:sp>
      <p:sp>
        <p:nvSpPr>
          <p:cNvPr id="23557" name="Rectangle 7"/>
          <p:cNvSpPr>
            <a:spLocks noGrp="1" noChangeArrowheads="1"/>
          </p:cNvSpPr>
          <p:nvPr>
            <p:ph type="sldNum" sz="quarter" idx="5"/>
          </p:nvPr>
        </p:nvSpPr>
        <p:spPr>
          <a:noFill/>
        </p:spPr>
        <p:txBody>
          <a:bodyPr/>
          <a:lstStyle/>
          <a:p>
            <a:r>
              <a:rPr lang="en-US" dirty="0"/>
              <a:t>Page </a:t>
            </a:r>
            <a:fld id="{CC7DB755-7F0A-44CF-B414-4FBF244B5983}" type="slidenum">
              <a:rPr lang="en-US"/>
              <a:pPr/>
              <a:t>7</a:t>
            </a:fld>
            <a:endParaRPr lang="en-US" dirty="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8B3E49C-24C6-4E3B-AB1B-71E89822FB8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449C3A0-767B-4AEB-95F8-AF2A114F5F1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4893F20B-4F8F-45DE-8BF3-2874390764E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r>
              <a:rPr lang="en-US" dirty="0"/>
              <a:t>January 2012</a:t>
            </a:r>
          </a:p>
        </p:txBody>
      </p:sp>
      <p:sp>
        <p:nvSpPr>
          <p:cNvPr id="5" name="Rectangle 5"/>
          <p:cNvSpPr>
            <a:spLocks noGrp="1" noChangeArrowheads="1"/>
          </p:cNvSpPr>
          <p:nvPr>
            <p:ph type="ftr" sz="quarter" idx="11"/>
          </p:nvPr>
        </p:nvSpPr>
        <p:spPr>
          <a:xfrm>
            <a:off x="5486400" y="6475413"/>
            <a:ext cx="3124200" cy="184150"/>
          </a:xfrm>
        </p:spPr>
        <p:txBody>
          <a:bodyPr/>
          <a:lstStyle>
            <a:lvl1pPr>
              <a:defRPr dirty="0" smtClean="0"/>
            </a:lvl1pPr>
          </a:lstStyle>
          <a:p>
            <a:pPr>
              <a:defRPr/>
            </a:pPr>
            <a:r>
              <a:rPr lang="fi-FI"/>
              <a:t>Ibrahim Muftic, Parsons Brinckerhoff</a:t>
            </a:r>
            <a:endParaRPr lang="en-US" dirty="0"/>
          </a:p>
        </p:txBody>
      </p:sp>
      <p:sp>
        <p:nvSpPr>
          <p:cNvPr id="6" name="Rectangle 6"/>
          <p:cNvSpPr>
            <a:spLocks noGrp="1" noChangeArrowheads="1"/>
          </p:cNvSpPr>
          <p:nvPr>
            <p:ph type="sldNum" sz="quarter" idx="12"/>
          </p:nvPr>
        </p:nvSpPr>
        <p:spPr/>
        <p:txBody>
          <a:bodyPr/>
          <a:lstStyle>
            <a:lvl1pPr>
              <a:defRPr dirty="0" smtClean="0"/>
            </a:lvl1pPr>
          </a:lstStyle>
          <a:p>
            <a:pPr>
              <a:defRPr/>
            </a:pPr>
            <a:r>
              <a:rPr lang="en-US" dirty="0"/>
              <a:t>Slide </a:t>
            </a:r>
            <a:fld id="{F0B20FB2-F86B-46FE-B50A-0D42F9377A7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5"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4F01C29F-3A46-4947-98CD-A8BDEBD7C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F9D36740-7A81-453E-8C03-36FE870E6A5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8"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113E043-1058-4F98-8700-7D37D50CFFA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4"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051DEF06-B320-4B80-8180-CDC5D82C160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3"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818D4B81-CFA4-445C-897B-4A2FA433617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2339FDE2-3F7B-4071-A518-58D8019B0F9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January 2012</a:t>
            </a:r>
          </a:p>
        </p:txBody>
      </p:sp>
      <p:sp>
        <p:nvSpPr>
          <p:cNvPr id="6" name="Rectangle 5"/>
          <p:cNvSpPr>
            <a:spLocks noGrp="1" noChangeArrowheads="1"/>
          </p:cNvSpPr>
          <p:nvPr>
            <p:ph type="ftr" sz="quarter" idx="11"/>
          </p:nvPr>
        </p:nvSpPr>
        <p:spPr>
          <a:ln/>
        </p:spPr>
        <p:txBody>
          <a:bodyPr/>
          <a:lstStyle>
            <a:lvl1pPr>
              <a:defRPr/>
            </a:lvl1pPr>
          </a:lstStyle>
          <a:p>
            <a:pPr>
              <a:defRPr/>
            </a:pPr>
            <a:r>
              <a:rPr lang="fi-FI"/>
              <a:t>Jon Adams, Lilee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E0B3E59-11E9-4880-A073-201F580D333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a:latin typeface="Times New Roman" pitchFamily="18" charset="0"/>
                <a:ea typeface="+mn-ea"/>
              </a:defRPr>
            </a:lvl1pPr>
          </a:lstStyle>
          <a:p>
            <a:pPr>
              <a:defRPr/>
            </a:pPr>
            <a:r>
              <a:rPr lang="en-US" dirty="0"/>
              <a:t>January 2012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fi-FI" dirty="0" smtClean="0"/>
              <a:t>Ibrahim Muftic, Parsons Brinckerhoff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dirty="0" smtClean="0"/>
            </a:lvl1pPr>
          </a:lstStyle>
          <a:p>
            <a:pPr>
              <a:defRPr/>
            </a:pPr>
            <a:r>
              <a:rPr lang="en-US" dirty="0"/>
              <a:t>Slide </a:t>
            </a:r>
            <a:fld id="{CAE3E109-9E6F-4BCB-B114-3D02D38623BE}" type="slidenum">
              <a:rPr lang="en-US"/>
              <a:pPr>
                <a:defRPr/>
              </a:pPr>
              <a:t>‹#›</a:t>
            </a:fld>
            <a:endParaRPr lang="en-US" dirty="0"/>
          </a:p>
        </p:txBody>
      </p:sp>
      <p:sp>
        <p:nvSpPr>
          <p:cNvPr id="1031" name="Rectangle 7"/>
          <p:cNvSpPr>
            <a:spLocks noChangeArrowheads="1"/>
          </p:cNvSpPr>
          <p:nvPr/>
        </p:nvSpPr>
        <p:spPr bwMode="auto">
          <a:xfrm>
            <a:off x="3505200" y="393700"/>
            <a:ext cx="4953000" cy="215900"/>
          </a:xfrm>
          <a:prstGeom prst="rect">
            <a:avLst/>
          </a:prstGeom>
          <a:noFill/>
          <a:ln>
            <a:noFill/>
          </a:ln>
          <a:effectLst/>
          <a:extLst>
            <a:ext uri="{909E8E84-426E-40dd-AFC4-6F175D3DCCD1}"/>
            <a:ext uri="{91240B29-F687-4f45-9708-019B960494DF}"/>
            <a:ext uri="{AF507438-7753-43e0-B8FC-AC1667EBCBE1}"/>
          </a:extLst>
        </p:spPr>
        <p:txBody>
          <a:bodyPr lIns="0" tIns="0" rIns="0" bIns="0" anchor="b">
            <a:spAutoFit/>
          </a:bodyPr>
          <a:lstStyle/>
          <a:p>
            <a:pPr lvl="4" algn="r">
              <a:defRPr/>
            </a:pPr>
            <a:r>
              <a:rPr lang="en-US" sz="1400" b="1" dirty="0">
                <a:latin typeface="Times New Roman" charset="0"/>
                <a:ea typeface="ＭＳ Ｐゴシック" charset="0"/>
              </a:rPr>
              <a:t>IEEE </a:t>
            </a:r>
            <a:r>
              <a:rPr lang="en-US" sz="1400" b="1" dirty="0" smtClean="0">
                <a:latin typeface="Times New Roman" charset="0"/>
                <a:ea typeface="ＭＳ Ｐゴシック" charset="0"/>
              </a:rPr>
              <a:t>802.15-12-0053-01-0ptc</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lIns="0" tIns="0" rIns="0" bIns="0">
            <a:spAutoFit/>
          </a:bodyPr>
          <a:lstStyle/>
          <a:p>
            <a:pPr>
              <a:defRPr/>
            </a:pPr>
            <a:r>
              <a:rPr lang="en-US"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a:defRPr/>
            </a:pPr>
            <a:endParaRPr lang="en-US" dirty="0">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fra.dot.gov/" TargetMode="External"/><Relationship Id="rId2" Type="http://schemas.openxmlformats.org/officeDocument/2006/relationships/hyperlink" Target="http://www.uic.org/" TargetMode="External"/><Relationship Id="rId1" Type="http://schemas.openxmlformats.org/officeDocument/2006/relationships/slideLayout" Target="../slideLayouts/slideLayout2.xml"/><Relationship Id="rId5" Type="http://schemas.openxmlformats.org/officeDocument/2006/relationships/hyperlink" Target="http://www.wikipedia.org/" TargetMode="External"/><Relationship Id="rId4" Type="http://schemas.openxmlformats.org/officeDocument/2006/relationships/hyperlink" Target="http://www.tsd.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ea typeface="MS PGothic" pitchFamily="34" charset="-128"/>
              </a:rPr>
              <a:t>January 2012</a:t>
            </a:r>
          </a:p>
        </p:txBody>
      </p:sp>
      <p:sp>
        <p:nvSpPr>
          <p:cNvPr id="3075" name="Footer Placeholder 2"/>
          <p:cNvSpPr>
            <a:spLocks noGrp="1"/>
          </p:cNvSpPr>
          <p:nvPr>
            <p:ph type="ftr" sz="quarter" idx="11"/>
          </p:nvPr>
        </p:nvSpPr>
        <p:spPr>
          <a:xfrm>
            <a:off x="5486400" y="6475413"/>
            <a:ext cx="3124200" cy="184150"/>
          </a:xfrm>
          <a:noFill/>
        </p:spPr>
        <p:txBody>
          <a:bodyPr/>
          <a:lstStyle/>
          <a:p>
            <a:r>
              <a:rPr lang="fi-FI" smtClean="0">
                <a:ea typeface="MS PGothic" pitchFamily="34" charset="-128"/>
              </a:rPr>
              <a:t>Ibrahim Muftic, Parsons Brinckerhoff</a:t>
            </a:r>
            <a:endParaRPr lang="en-US" dirty="0" smtClean="0">
              <a:ea typeface="MS PGothic" pitchFamily="34" charset="-128"/>
            </a:endParaRPr>
          </a:p>
        </p:txBody>
      </p:sp>
      <p:sp>
        <p:nvSpPr>
          <p:cNvPr id="3076" name="Slide Number Placeholder 3"/>
          <p:cNvSpPr>
            <a:spLocks noGrp="1"/>
          </p:cNvSpPr>
          <p:nvPr>
            <p:ph type="sldNum" sz="quarter" idx="12"/>
          </p:nvPr>
        </p:nvSpPr>
        <p:spPr>
          <a:noFill/>
        </p:spPr>
        <p:txBody>
          <a:bodyPr/>
          <a:lstStyle/>
          <a:p>
            <a:r>
              <a:rPr lang="en-US" dirty="0"/>
              <a:t>Slide </a:t>
            </a:r>
            <a:fld id="{4088CF57-2552-400F-85E1-5D81AADD29EC}" type="slidenum">
              <a:rPr lang="en-US"/>
              <a:pPr/>
              <a:t>1</a:t>
            </a:fld>
            <a:endParaRPr lang="en-US" dirty="0"/>
          </a:p>
        </p:txBody>
      </p:sp>
      <p:sp>
        <p:nvSpPr>
          <p:cNvPr id="27651" name="Rectangle 3"/>
          <p:cNvSpPr>
            <a:spLocks noChangeArrowheads="1"/>
          </p:cNvSpPr>
          <p:nvPr/>
        </p:nvSpPr>
        <p:spPr bwMode="auto">
          <a:xfrm>
            <a:off x="152400" y="609600"/>
            <a:ext cx="8991600" cy="5781675"/>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Global Overview </a:t>
            </a:r>
            <a:r>
              <a:rPr lang="en-US" sz="1600" dirty="0">
                <a:solidFill>
                  <a:srgbClr val="FF0000"/>
                </a:solidFill>
              </a:rPr>
              <a:t>of Existing Radio Communication Systems </a:t>
            </a:r>
            <a:r>
              <a:rPr lang="en-US" sz="1600" dirty="0" smtClean="0">
                <a:solidFill>
                  <a:srgbClr val="FF0000"/>
                </a:solidFill>
              </a:rPr>
              <a:t>used for </a:t>
            </a:r>
            <a:r>
              <a:rPr lang="en-US" sz="1600" dirty="0">
                <a:solidFill>
                  <a:srgbClr val="FF0000"/>
                </a:solidFill>
              </a:rPr>
              <a:t>Positive Train Control</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a:solidFill>
                  <a:srgbClr val="FF0000"/>
                </a:solidFill>
              </a:rPr>
              <a:t>18 January, 2012</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Ibrahim Muftic</a:t>
            </a:r>
            <a:r>
              <a:rPr lang="en-US" sz="1600" dirty="0">
                <a:solidFill>
                  <a:schemeClr val="tx2"/>
                </a:solidFill>
              </a:rPr>
              <a:t>] Company [</a:t>
            </a:r>
            <a:r>
              <a:rPr lang="en-US" sz="1600" dirty="0">
                <a:solidFill>
                  <a:srgbClr val="FF0000"/>
                </a:solidFill>
              </a:rPr>
              <a:t>Parsons Brinckerhoff</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303 2</a:t>
            </a:r>
            <a:r>
              <a:rPr lang="en-US" sz="1600" baseline="30000" dirty="0">
                <a:solidFill>
                  <a:srgbClr val="FF0000"/>
                </a:solidFill>
              </a:rPr>
              <a:t>nd</a:t>
            </a:r>
            <a:r>
              <a:rPr lang="en-US" sz="1600" dirty="0">
                <a:solidFill>
                  <a:srgbClr val="FF0000"/>
                </a:solidFill>
              </a:rPr>
              <a:t> Street, Suite 700 N, San Francisco, CA 94107,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+1 415.218.2554</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muftici@pbworld.com</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a:solidFill>
                  <a:schemeClr val="accent2"/>
                </a:solidFill>
              </a:rPr>
              <a:t>“</a:t>
            </a:r>
            <a:r>
              <a:rPr lang="en-US" altLang="ja-JP" dirty="0">
                <a:solidFill>
                  <a:schemeClr val="accent2"/>
                </a:solidFill>
              </a:rPr>
              <a:t>General Contributions</a:t>
            </a:r>
            <a:r>
              <a:rPr lang="ja-JP" altLang="en-US">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rgbClr val="FF0000"/>
                </a:solidFill>
              </a:rPr>
              <a:t>Existing Radio communication Systems </a:t>
            </a:r>
            <a:r>
              <a:rPr lang="en-US" sz="1600" dirty="0" smtClean="0">
                <a:solidFill>
                  <a:srgbClr val="FF0000"/>
                </a:solidFill>
              </a:rPr>
              <a:t>used for </a:t>
            </a:r>
            <a:r>
              <a:rPr lang="en-US" sz="1600" dirty="0">
                <a:solidFill>
                  <a:srgbClr val="FF0000"/>
                </a:solidFill>
              </a:rPr>
              <a:t>PTC, Development, Standardization, ERTMS, ETCS, GSM-R</a:t>
            </a:r>
            <a:r>
              <a:rPr lang="en-US" sz="1600" dirty="0">
                <a:solidFill>
                  <a:schemeClr val="tx2"/>
                </a:solidFill>
              </a:rPr>
              <a:t>]</a:t>
            </a: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solidFill>
                  <a:srgbClr val="FF0000"/>
                </a:solidFill>
              </a:rPr>
              <a:t>For the PTC Study Group to use as an informative information as it moves forward</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Broad Railways Commitment to GSM-R</a:t>
            </a:r>
          </a:p>
        </p:txBody>
      </p:sp>
      <p:sp>
        <p:nvSpPr>
          <p:cNvPr id="12291" name="Content Placeholder 2"/>
          <p:cNvSpPr>
            <a:spLocks noGrp="1"/>
          </p:cNvSpPr>
          <p:nvPr>
            <p:ph idx="1"/>
          </p:nvPr>
        </p:nvSpPr>
        <p:spPr>
          <a:xfrm>
            <a:off x="685800" y="1676400"/>
            <a:ext cx="7772400" cy="4648200"/>
          </a:xfrm>
        </p:spPr>
        <p:txBody>
          <a:bodyPr/>
          <a:lstStyle/>
          <a:p>
            <a:pPr lvl="1"/>
            <a:r>
              <a:rPr lang="en-US" sz="2400" dirty="0" smtClean="0"/>
              <a:t>EU commitment through legal and financial support</a:t>
            </a:r>
          </a:p>
          <a:p>
            <a:pPr lvl="2"/>
            <a:r>
              <a:rPr lang="en-US" dirty="0" smtClean="0"/>
              <a:t>EU directives from 1996 for High Speed lines and from 2001 for conventional lines require ETCS and GSM-R implementation</a:t>
            </a:r>
          </a:p>
          <a:p>
            <a:pPr lvl="2">
              <a:buFontTx/>
              <a:buNone/>
            </a:pPr>
            <a:endParaRPr lang="en-US" dirty="0" smtClean="0"/>
          </a:p>
          <a:p>
            <a:pPr lvl="1"/>
            <a:r>
              <a:rPr lang="en-US" sz="2400" dirty="0" smtClean="0"/>
              <a:t>UIC MoU, commitment by the railways to focus Radio Communication systems investments only to GSM-R</a:t>
            </a:r>
          </a:p>
          <a:p>
            <a:pPr lvl="2"/>
            <a:r>
              <a:rPr lang="en-US" dirty="0" smtClean="0"/>
              <a:t>In 1997 signed by 32 railways, current status 37 railways</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2294" name="Slide Number Placeholder 5"/>
          <p:cNvSpPr>
            <a:spLocks noGrp="1"/>
          </p:cNvSpPr>
          <p:nvPr>
            <p:ph type="sldNum" sz="quarter" idx="12"/>
          </p:nvPr>
        </p:nvSpPr>
        <p:spPr>
          <a:noFill/>
        </p:spPr>
        <p:txBody>
          <a:bodyPr/>
          <a:lstStyle/>
          <a:p>
            <a:r>
              <a:rPr lang="en-US" dirty="0"/>
              <a:t>Slide </a:t>
            </a:r>
            <a:fld id="{36532ED2-924F-4DA6-84B1-D20959608C5E}" type="slidenum">
              <a:rPr lang="en-US"/>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GSM-R Frequency Range</a:t>
            </a:r>
          </a:p>
        </p:txBody>
      </p:sp>
      <p:sp>
        <p:nvSpPr>
          <p:cNvPr id="13315" name="Content Placeholder 2"/>
          <p:cNvSpPr>
            <a:spLocks noGrp="1"/>
          </p:cNvSpPr>
          <p:nvPr>
            <p:ph idx="1"/>
          </p:nvPr>
        </p:nvSpPr>
        <p:spPr>
          <a:xfrm>
            <a:off x="685800" y="1752600"/>
            <a:ext cx="7772400" cy="4419600"/>
          </a:xfrm>
        </p:spPr>
        <p:txBody>
          <a:bodyPr/>
          <a:lstStyle/>
          <a:p>
            <a:r>
              <a:rPr lang="en-US" sz="2400" dirty="0" smtClean="0"/>
              <a:t>Spectrum has been allocated by the relevant EU and national authorities in 800/900 MHz so called “native” GSM-R bands</a:t>
            </a:r>
          </a:p>
          <a:p>
            <a:pPr lvl="1"/>
            <a:r>
              <a:rPr lang="en-US" sz="2400" dirty="0" smtClean="0"/>
              <a:t>876-880 for uplink paired with 921-925 MHz for downlink (2x4MHz with 45 MHz duplex spacing)</a:t>
            </a:r>
          </a:p>
          <a:p>
            <a:r>
              <a:rPr lang="en-US" sz="2400" dirty="0" smtClean="0"/>
              <a:t>Extended GSM-R bands (ongoing initiative in EU)</a:t>
            </a:r>
          </a:p>
          <a:p>
            <a:pPr lvl="1"/>
            <a:r>
              <a:rPr lang="en-US" sz="2400" dirty="0" smtClean="0"/>
              <a:t>873-876 paired with 918-921 MHz</a:t>
            </a:r>
          </a:p>
          <a:p>
            <a:r>
              <a:rPr lang="en-US" sz="2400" dirty="0" smtClean="0"/>
              <a:t>E-GSM bands in China</a:t>
            </a:r>
          </a:p>
          <a:p>
            <a:r>
              <a:rPr lang="en-US" sz="2400" dirty="0" smtClean="0"/>
              <a:t>1800 MHz GSM bands in Australia</a:t>
            </a:r>
          </a:p>
          <a:p>
            <a:pPr lvl="1"/>
            <a:r>
              <a:rPr lang="en-US" sz="2400" dirty="0" smtClean="0"/>
              <a:t>1710-1785 paired with 1805-1880 MHz </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3318" name="Slide Number Placeholder 5"/>
          <p:cNvSpPr>
            <a:spLocks noGrp="1"/>
          </p:cNvSpPr>
          <p:nvPr>
            <p:ph type="sldNum" sz="quarter" idx="12"/>
          </p:nvPr>
        </p:nvSpPr>
        <p:spPr>
          <a:noFill/>
        </p:spPr>
        <p:txBody>
          <a:bodyPr/>
          <a:lstStyle/>
          <a:p>
            <a:r>
              <a:rPr lang="en-US" dirty="0"/>
              <a:t>Slide </a:t>
            </a:r>
            <a:fld id="{AA9F590E-6C1C-457C-ACD5-87DC933A014B}" type="slidenum">
              <a:rPr lang="en-US"/>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GSM-R standardization stack</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4341" name="Slide Number Placeholder 5"/>
          <p:cNvSpPr>
            <a:spLocks noGrp="1"/>
          </p:cNvSpPr>
          <p:nvPr>
            <p:ph type="sldNum" sz="quarter" idx="12"/>
          </p:nvPr>
        </p:nvSpPr>
        <p:spPr>
          <a:noFill/>
        </p:spPr>
        <p:txBody>
          <a:bodyPr/>
          <a:lstStyle/>
          <a:p>
            <a:r>
              <a:rPr lang="en-US" dirty="0"/>
              <a:t>Slide </a:t>
            </a:r>
            <a:fld id="{4FFD1018-DE09-4E75-BE9C-AC31B4F6AE8B}" type="slidenum">
              <a:rPr lang="en-US"/>
              <a:pPr/>
              <a:t>12</a:t>
            </a:fld>
            <a:endParaRPr lang="en-US" dirty="0"/>
          </a:p>
        </p:txBody>
      </p:sp>
      <p:sp>
        <p:nvSpPr>
          <p:cNvPr id="7" name="Trapezoid 6"/>
          <p:cNvSpPr/>
          <p:nvPr/>
        </p:nvSpPr>
        <p:spPr bwMode="auto">
          <a:xfrm>
            <a:off x="685800" y="5105400"/>
            <a:ext cx="34290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dirty="0"/>
          </a:p>
        </p:txBody>
      </p:sp>
      <p:sp>
        <p:nvSpPr>
          <p:cNvPr id="9" name="Trapezoid 8"/>
          <p:cNvSpPr/>
          <p:nvPr/>
        </p:nvSpPr>
        <p:spPr bwMode="auto">
          <a:xfrm>
            <a:off x="1066800" y="4038600"/>
            <a:ext cx="27432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dirty="0"/>
          </a:p>
        </p:txBody>
      </p:sp>
      <p:sp>
        <p:nvSpPr>
          <p:cNvPr id="10" name="Trapezoid 9"/>
          <p:cNvSpPr/>
          <p:nvPr/>
        </p:nvSpPr>
        <p:spPr bwMode="auto">
          <a:xfrm>
            <a:off x="1371600" y="3048000"/>
            <a:ext cx="21336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dirty="0"/>
          </a:p>
        </p:txBody>
      </p:sp>
      <p:sp>
        <p:nvSpPr>
          <p:cNvPr id="11" name="Trapezoid 10"/>
          <p:cNvSpPr/>
          <p:nvPr/>
        </p:nvSpPr>
        <p:spPr bwMode="auto">
          <a:xfrm>
            <a:off x="1676400" y="2057400"/>
            <a:ext cx="1524000" cy="762000"/>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extLst>
        </p:spPr>
        <p:txBody>
          <a:bodyPr/>
          <a:lstStyle/>
          <a:p>
            <a:pPr>
              <a:defRPr/>
            </a:pPr>
            <a:endParaRPr lang="en-US" dirty="0"/>
          </a:p>
        </p:txBody>
      </p:sp>
      <p:sp>
        <p:nvSpPr>
          <p:cNvPr id="14346" name="TextBox 11"/>
          <p:cNvSpPr txBox="1">
            <a:spLocks noChangeArrowheads="1"/>
          </p:cNvSpPr>
          <p:nvPr/>
        </p:nvSpPr>
        <p:spPr bwMode="auto">
          <a:xfrm>
            <a:off x="914400" y="5181600"/>
            <a:ext cx="3124200" cy="584200"/>
          </a:xfrm>
          <a:prstGeom prst="rect">
            <a:avLst/>
          </a:prstGeom>
          <a:noFill/>
          <a:ln w="9525">
            <a:noFill/>
            <a:miter lim="800000"/>
            <a:headEnd/>
            <a:tailEnd/>
          </a:ln>
        </p:spPr>
        <p:txBody>
          <a:bodyPr>
            <a:spAutoFit/>
          </a:bodyPr>
          <a:lstStyle/>
          <a:p>
            <a:pPr algn="ctr"/>
            <a:r>
              <a:rPr lang="en-US" sz="1600" b="1" dirty="0"/>
              <a:t>GSM standard functionalities</a:t>
            </a:r>
          </a:p>
          <a:p>
            <a:pPr algn="ctr"/>
            <a:r>
              <a:rPr lang="en-US" sz="1600" b="1" dirty="0"/>
              <a:t>(based on  ETSI 2+ Release 99)</a:t>
            </a:r>
          </a:p>
        </p:txBody>
      </p:sp>
      <p:sp>
        <p:nvSpPr>
          <p:cNvPr id="14347" name="TextBox 12"/>
          <p:cNvSpPr txBox="1">
            <a:spLocks noChangeArrowheads="1"/>
          </p:cNvSpPr>
          <p:nvPr/>
        </p:nvSpPr>
        <p:spPr bwMode="auto">
          <a:xfrm>
            <a:off x="1219200" y="4191000"/>
            <a:ext cx="2438400" cy="523875"/>
          </a:xfrm>
          <a:prstGeom prst="rect">
            <a:avLst/>
          </a:prstGeom>
          <a:noFill/>
          <a:ln w="9525">
            <a:noFill/>
            <a:miter lim="800000"/>
            <a:headEnd/>
            <a:tailEnd/>
          </a:ln>
        </p:spPr>
        <p:txBody>
          <a:bodyPr>
            <a:spAutoFit/>
          </a:bodyPr>
          <a:lstStyle/>
          <a:p>
            <a:pPr algn="ctr"/>
            <a:r>
              <a:rPr lang="en-US" sz="1400" b="1" dirty="0"/>
              <a:t>GSM enhancements for </a:t>
            </a:r>
          </a:p>
          <a:p>
            <a:pPr algn="ctr"/>
            <a:r>
              <a:rPr lang="en-US" sz="1400" b="1" dirty="0"/>
              <a:t>railways (by ETSI 3GPP)</a:t>
            </a:r>
          </a:p>
        </p:txBody>
      </p:sp>
      <p:sp>
        <p:nvSpPr>
          <p:cNvPr id="14348" name="TextBox 13"/>
          <p:cNvSpPr txBox="1">
            <a:spLocks noChangeArrowheads="1"/>
          </p:cNvSpPr>
          <p:nvPr/>
        </p:nvSpPr>
        <p:spPr bwMode="auto">
          <a:xfrm>
            <a:off x="1524000" y="3200400"/>
            <a:ext cx="1905000" cy="523875"/>
          </a:xfrm>
          <a:prstGeom prst="rect">
            <a:avLst/>
          </a:prstGeom>
          <a:noFill/>
          <a:ln w="9525">
            <a:noFill/>
            <a:miter lim="800000"/>
            <a:headEnd/>
            <a:tailEnd/>
          </a:ln>
        </p:spPr>
        <p:txBody>
          <a:bodyPr>
            <a:spAutoFit/>
          </a:bodyPr>
          <a:lstStyle/>
          <a:p>
            <a:pPr algn="ctr"/>
            <a:r>
              <a:rPr lang="en-US" sz="1400" b="1" dirty="0"/>
              <a:t>EIRENE - railway </a:t>
            </a:r>
          </a:p>
          <a:p>
            <a:pPr algn="ctr"/>
            <a:r>
              <a:rPr lang="en-US" sz="1400" b="1" dirty="0"/>
              <a:t>specific functionalities</a:t>
            </a:r>
          </a:p>
        </p:txBody>
      </p:sp>
      <p:sp>
        <p:nvSpPr>
          <p:cNvPr id="14349" name="TextBox 14"/>
          <p:cNvSpPr txBox="1">
            <a:spLocks noChangeArrowheads="1"/>
          </p:cNvSpPr>
          <p:nvPr/>
        </p:nvSpPr>
        <p:spPr bwMode="auto">
          <a:xfrm>
            <a:off x="1600200" y="2057400"/>
            <a:ext cx="1752600" cy="738188"/>
          </a:xfrm>
          <a:prstGeom prst="rect">
            <a:avLst/>
          </a:prstGeom>
          <a:noFill/>
          <a:ln w="9525">
            <a:noFill/>
            <a:miter lim="800000"/>
            <a:headEnd/>
            <a:tailEnd/>
          </a:ln>
        </p:spPr>
        <p:txBody>
          <a:bodyPr>
            <a:spAutoFit/>
          </a:bodyPr>
          <a:lstStyle/>
          <a:p>
            <a:pPr algn="ctr"/>
            <a:r>
              <a:rPr lang="en-US" sz="1400" b="1" dirty="0"/>
              <a:t>Optional</a:t>
            </a:r>
          </a:p>
          <a:p>
            <a:pPr algn="ctr"/>
            <a:r>
              <a:rPr lang="en-US" sz="1400" b="1" dirty="0"/>
              <a:t>/Implementation specific</a:t>
            </a:r>
          </a:p>
        </p:txBody>
      </p:sp>
      <p:sp>
        <p:nvSpPr>
          <p:cNvPr id="14350" name="TextBox 16"/>
          <p:cNvSpPr txBox="1">
            <a:spLocks noChangeArrowheads="1"/>
          </p:cNvSpPr>
          <p:nvPr/>
        </p:nvSpPr>
        <p:spPr bwMode="auto">
          <a:xfrm>
            <a:off x="4953000" y="2895600"/>
            <a:ext cx="3962400" cy="1046440"/>
          </a:xfrm>
          <a:prstGeom prst="rect">
            <a:avLst/>
          </a:prstGeom>
          <a:noFill/>
          <a:ln w="9525">
            <a:noFill/>
            <a:miter lim="800000"/>
            <a:headEnd/>
            <a:tailEnd/>
          </a:ln>
        </p:spPr>
        <p:txBody>
          <a:bodyPr>
            <a:spAutoFit/>
          </a:bodyPr>
          <a:lstStyle/>
          <a:p>
            <a:r>
              <a:rPr lang="en-US" dirty="0"/>
              <a:t>- QoS to </a:t>
            </a:r>
            <a:r>
              <a:rPr lang="en-US" sz="1400" dirty="0"/>
              <a:t>support</a:t>
            </a:r>
            <a:r>
              <a:rPr lang="en-US" dirty="0"/>
              <a:t> ETCS and high availability voice comms</a:t>
            </a:r>
          </a:p>
          <a:p>
            <a:pPr>
              <a:buFontTx/>
              <a:buChar char="-"/>
            </a:pPr>
            <a:r>
              <a:rPr lang="en-US" dirty="0"/>
              <a:t> High mobility – up to 500 kph</a:t>
            </a:r>
          </a:p>
          <a:p>
            <a:pPr>
              <a:buFontTx/>
              <a:buChar char="-"/>
            </a:pPr>
            <a:r>
              <a:rPr lang="en-US" dirty="0"/>
              <a:t> Functional </a:t>
            </a:r>
            <a:r>
              <a:rPr lang="en-US" dirty="0" smtClean="0"/>
              <a:t>Addressing</a:t>
            </a:r>
            <a:endParaRPr lang="en-US" dirty="0"/>
          </a:p>
          <a:p>
            <a:pPr>
              <a:buFontTx/>
              <a:buChar char="-"/>
            </a:pPr>
            <a:r>
              <a:rPr lang="en-US" dirty="0"/>
              <a:t> LDA - Location Dependent Addressing</a:t>
            </a:r>
          </a:p>
          <a:p>
            <a:pPr>
              <a:buFontTx/>
              <a:buChar char="-"/>
            </a:pPr>
            <a:r>
              <a:rPr lang="en-US" dirty="0"/>
              <a:t> Railway Emergency Calls …</a:t>
            </a:r>
          </a:p>
        </p:txBody>
      </p:sp>
      <p:sp>
        <p:nvSpPr>
          <p:cNvPr id="14351" name="TextBox 17"/>
          <p:cNvSpPr txBox="1">
            <a:spLocks noChangeArrowheads="1"/>
          </p:cNvSpPr>
          <p:nvPr/>
        </p:nvSpPr>
        <p:spPr bwMode="auto">
          <a:xfrm>
            <a:off x="5029200" y="4114800"/>
            <a:ext cx="3962400" cy="1046440"/>
          </a:xfrm>
          <a:prstGeom prst="rect">
            <a:avLst/>
          </a:prstGeom>
          <a:noFill/>
          <a:ln w="9525">
            <a:noFill/>
            <a:miter lim="800000"/>
            <a:headEnd/>
            <a:tailEnd/>
          </a:ln>
        </p:spPr>
        <p:txBody>
          <a:bodyPr>
            <a:spAutoFit/>
          </a:bodyPr>
          <a:lstStyle/>
          <a:p>
            <a:r>
              <a:rPr lang="en-US" dirty="0"/>
              <a:t>ASCI – Advanced Call Speech Items functionalities:</a:t>
            </a:r>
          </a:p>
          <a:p>
            <a:pPr>
              <a:buFontTx/>
              <a:buChar char="-"/>
            </a:pPr>
            <a:r>
              <a:rPr lang="en-US" dirty="0"/>
              <a:t>Enhanced Multi Level Precedence and Pre-emption</a:t>
            </a:r>
          </a:p>
          <a:p>
            <a:pPr>
              <a:buFontTx/>
              <a:buChar char="-"/>
            </a:pPr>
            <a:r>
              <a:rPr lang="en-US" dirty="0"/>
              <a:t>Voice </a:t>
            </a:r>
            <a:r>
              <a:rPr lang="en-US" sz="1400" dirty="0"/>
              <a:t>Broadcast</a:t>
            </a:r>
            <a:r>
              <a:rPr lang="en-US" dirty="0"/>
              <a:t> Service</a:t>
            </a:r>
          </a:p>
          <a:p>
            <a:pPr>
              <a:buFontTx/>
              <a:buChar char="-"/>
            </a:pPr>
            <a:r>
              <a:rPr lang="en-US" dirty="0"/>
              <a:t>Voice Group Call Service …</a:t>
            </a:r>
          </a:p>
          <a:p>
            <a:endParaRPr lang="en-US" dirty="0"/>
          </a:p>
        </p:txBody>
      </p:sp>
      <p:sp>
        <p:nvSpPr>
          <p:cNvPr id="14352" name="TextBox 18"/>
          <p:cNvSpPr txBox="1">
            <a:spLocks noChangeArrowheads="1"/>
          </p:cNvSpPr>
          <p:nvPr/>
        </p:nvSpPr>
        <p:spPr bwMode="auto">
          <a:xfrm>
            <a:off x="4953000" y="5410200"/>
            <a:ext cx="3962400" cy="307777"/>
          </a:xfrm>
          <a:prstGeom prst="rect">
            <a:avLst/>
          </a:prstGeom>
          <a:noFill/>
          <a:ln w="9525">
            <a:noFill/>
            <a:miter lim="800000"/>
            <a:headEnd/>
            <a:tailEnd/>
          </a:ln>
        </p:spPr>
        <p:txBody>
          <a:bodyPr>
            <a:spAutoFit/>
          </a:bodyPr>
          <a:lstStyle/>
          <a:p>
            <a:pPr>
              <a:buFontTx/>
              <a:buChar char="-"/>
            </a:pPr>
            <a:r>
              <a:rPr lang="en-US" sz="1400" dirty="0"/>
              <a:t> All GSM 2+ features can be used for GSM-R</a:t>
            </a:r>
          </a:p>
        </p:txBody>
      </p:sp>
      <p:sp>
        <p:nvSpPr>
          <p:cNvPr id="14353" name="TextBox 19"/>
          <p:cNvSpPr txBox="1">
            <a:spLocks noChangeArrowheads="1"/>
          </p:cNvSpPr>
          <p:nvPr/>
        </p:nvSpPr>
        <p:spPr bwMode="auto">
          <a:xfrm>
            <a:off x="5029200" y="1981200"/>
            <a:ext cx="3962400" cy="492443"/>
          </a:xfrm>
          <a:prstGeom prst="rect">
            <a:avLst/>
          </a:prstGeom>
          <a:noFill/>
          <a:ln w="9525">
            <a:noFill/>
            <a:miter lim="800000"/>
            <a:headEnd/>
            <a:tailEnd/>
          </a:ln>
        </p:spPr>
        <p:txBody>
          <a:bodyPr>
            <a:spAutoFit/>
          </a:bodyPr>
          <a:lstStyle/>
          <a:p>
            <a:pPr>
              <a:buFontTx/>
              <a:buChar char="-"/>
            </a:pPr>
            <a:r>
              <a:rPr lang="en-US" dirty="0"/>
              <a:t> </a:t>
            </a:r>
            <a:r>
              <a:rPr lang="en-US" sz="1400" dirty="0"/>
              <a:t>Some</a:t>
            </a:r>
            <a:r>
              <a:rPr lang="en-US" dirty="0"/>
              <a:t> EIRENE features enhanced</a:t>
            </a:r>
          </a:p>
          <a:p>
            <a:pPr>
              <a:buFontTx/>
              <a:buChar char="-"/>
            </a:pPr>
            <a:r>
              <a:rPr lang="en-US" dirty="0"/>
              <a:t> SMS to Functional Number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Train Control over GSM-R</a:t>
            </a:r>
          </a:p>
        </p:txBody>
      </p:sp>
      <p:sp>
        <p:nvSpPr>
          <p:cNvPr id="15363" name="Content Placeholder 2"/>
          <p:cNvSpPr>
            <a:spLocks noGrp="1"/>
          </p:cNvSpPr>
          <p:nvPr>
            <p:ph idx="1"/>
          </p:nvPr>
        </p:nvSpPr>
        <p:spPr>
          <a:xfrm>
            <a:off x="685800" y="1524000"/>
            <a:ext cx="7772400" cy="4572000"/>
          </a:xfrm>
        </p:spPr>
        <p:txBody>
          <a:bodyPr/>
          <a:lstStyle/>
          <a:p>
            <a:r>
              <a:rPr lang="en-US" sz="2400" dirty="0" smtClean="0"/>
              <a:t>ETCS project started in 1992 by UIC/ERRI</a:t>
            </a:r>
          </a:p>
          <a:p>
            <a:r>
              <a:rPr lang="en-US" sz="2400" dirty="0" smtClean="0"/>
              <a:t>Specifications for a new digital train control to satisfy all the needs for conventional and high-speed train lines</a:t>
            </a:r>
          </a:p>
          <a:p>
            <a:r>
              <a:rPr lang="en-US" sz="2400" dirty="0" smtClean="0"/>
              <a:t>Mandated in EU for newly built and system upgrades on major corridors</a:t>
            </a:r>
          </a:p>
          <a:p>
            <a:r>
              <a:rPr lang="en-US" sz="2400" dirty="0" smtClean="0"/>
              <a:t>ETCS levels 2 and 3 are radio communication based</a:t>
            </a:r>
          </a:p>
          <a:p>
            <a:r>
              <a:rPr lang="en-US" sz="2400" dirty="0" smtClean="0"/>
              <a:t>Installed in China for high-speed trains, modified to CTCS</a:t>
            </a:r>
          </a:p>
          <a:p>
            <a:r>
              <a:rPr lang="en-US" sz="2400" dirty="0" smtClean="0"/>
              <a:t>Proven, multi-vendor, open standard systems for conventional and high-speed trains</a:t>
            </a:r>
          </a:p>
          <a:p>
            <a:r>
              <a:rPr lang="en-US" sz="2400" dirty="0" smtClean="0"/>
              <a:t>Uses CSD</a:t>
            </a:r>
          </a:p>
          <a:p>
            <a:endParaRPr lang="en-US" sz="1600" dirty="0" smtClean="0"/>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5366" name="Slide Number Placeholder 5"/>
          <p:cNvSpPr>
            <a:spLocks noGrp="1"/>
          </p:cNvSpPr>
          <p:nvPr>
            <p:ph type="sldNum" sz="quarter" idx="12"/>
          </p:nvPr>
        </p:nvSpPr>
        <p:spPr>
          <a:noFill/>
        </p:spPr>
        <p:txBody>
          <a:bodyPr/>
          <a:lstStyle/>
          <a:p>
            <a:r>
              <a:rPr lang="en-US" dirty="0"/>
              <a:t>Slide </a:t>
            </a:r>
            <a:fld id="{8CE25B77-8D60-472D-B1B9-5B87DDD6444A}" type="slidenum">
              <a:rPr lang="en-US"/>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GSM-R implementation status</a:t>
            </a:r>
          </a:p>
        </p:txBody>
      </p:sp>
      <p:sp>
        <p:nvSpPr>
          <p:cNvPr id="16387" name="Content Placeholder 2"/>
          <p:cNvSpPr>
            <a:spLocks noGrp="1"/>
          </p:cNvSpPr>
          <p:nvPr>
            <p:ph idx="1"/>
          </p:nvPr>
        </p:nvSpPr>
        <p:spPr>
          <a:xfrm>
            <a:off x="685800" y="1600200"/>
            <a:ext cx="7772400" cy="4876800"/>
          </a:xfrm>
        </p:spPr>
        <p:txBody>
          <a:bodyPr/>
          <a:lstStyle/>
          <a:p>
            <a:r>
              <a:rPr lang="en-US" sz="2800" dirty="0" smtClean="0"/>
              <a:t>Europe</a:t>
            </a:r>
          </a:p>
          <a:p>
            <a:pPr lvl="3"/>
            <a:r>
              <a:rPr lang="en-US" dirty="0" smtClean="0"/>
              <a:t>All EU member countries are in the implementation phase</a:t>
            </a:r>
          </a:p>
          <a:p>
            <a:pPr lvl="3"/>
            <a:r>
              <a:rPr lang="en-US" dirty="0" smtClean="0"/>
              <a:t>Many countries have already deployed GSM-R system on major corridors</a:t>
            </a:r>
          </a:p>
          <a:p>
            <a:pPr lvl="4"/>
            <a:r>
              <a:rPr lang="en-US" dirty="0" smtClean="0"/>
              <a:t>Finland, Norway, Germany, Italy, Netherlands, Sweden, Spain (in operation ~64,000 km and ~140.000 mobile units)</a:t>
            </a:r>
          </a:p>
          <a:p>
            <a:pPr lvl="3"/>
            <a:r>
              <a:rPr lang="en-US" dirty="0" smtClean="0"/>
              <a:t>Only where ETCS L2 is deployed also GSM-R is used for as train control system bearer</a:t>
            </a:r>
          </a:p>
          <a:p>
            <a:pPr lvl="3"/>
            <a:r>
              <a:rPr lang="en-US" dirty="0" smtClean="0"/>
              <a:t>Overall European railway network ~220,000 km</a:t>
            </a:r>
          </a:p>
          <a:p>
            <a:pPr lvl="3"/>
            <a:r>
              <a:rPr lang="en-US" dirty="0" smtClean="0"/>
              <a:t>Planned to be equipped with GSM-R ~150,000 km (~66%) and more then 300.000 mobile users</a:t>
            </a:r>
          </a:p>
          <a:p>
            <a:pPr lvl="1"/>
            <a:endParaRPr lang="en-US" dirty="0" smtClean="0"/>
          </a:p>
          <a:p>
            <a:pPr lvl="1">
              <a:buFontTx/>
              <a:buNone/>
            </a:pPr>
            <a:r>
              <a:rPr lang="en-US" dirty="0" smtClean="0"/>
              <a:t> </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6390" name="Slide Number Placeholder 5"/>
          <p:cNvSpPr>
            <a:spLocks noGrp="1"/>
          </p:cNvSpPr>
          <p:nvPr>
            <p:ph type="sldNum" sz="quarter" idx="12"/>
          </p:nvPr>
        </p:nvSpPr>
        <p:spPr>
          <a:noFill/>
        </p:spPr>
        <p:txBody>
          <a:bodyPr/>
          <a:lstStyle/>
          <a:p>
            <a:r>
              <a:rPr lang="en-US" dirty="0"/>
              <a:t>Slide </a:t>
            </a:r>
            <a:fld id="{8E3F9C10-9C91-4FBF-B00A-4440AD77503E}" type="slidenum">
              <a:rPr lang="en-US"/>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GSM-R implementation status</a:t>
            </a:r>
          </a:p>
        </p:txBody>
      </p:sp>
      <p:sp>
        <p:nvSpPr>
          <p:cNvPr id="17411" name="Content Placeholder 2"/>
          <p:cNvSpPr>
            <a:spLocks noGrp="1"/>
          </p:cNvSpPr>
          <p:nvPr>
            <p:ph idx="1"/>
          </p:nvPr>
        </p:nvSpPr>
        <p:spPr>
          <a:xfrm>
            <a:off x="685800" y="1828800"/>
            <a:ext cx="7772400" cy="4114800"/>
          </a:xfrm>
        </p:spPr>
        <p:txBody>
          <a:bodyPr/>
          <a:lstStyle/>
          <a:p>
            <a:r>
              <a:rPr lang="en-US" sz="2800" dirty="0" smtClean="0"/>
              <a:t>World-wide</a:t>
            </a:r>
          </a:p>
          <a:p>
            <a:pPr lvl="1"/>
            <a:r>
              <a:rPr lang="en-US" dirty="0" smtClean="0"/>
              <a:t>In operation</a:t>
            </a:r>
          </a:p>
          <a:p>
            <a:pPr lvl="2"/>
            <a:r>
              <a:rPr lang="en-US" dirty="0" smtClean="0"/>
              <a:t>China, India</a:t>
            </a:r>
          </a:p>
          <a:p>
            <a:pPr lvl="1"/>
            <a:r>
              <a:rPr lang="en-US" dirty="0" smtClean="0"/>
              <a:t>In Construction and Contracted</a:t>
            </a:r>
          </a:p>
          <a:p>
            <a:pPr lvl="2"/>
            <a:r>
              <a:rPr lang="en-US" dirty="0" smtClean="0"/>
              <a:t>Turkey, Saudi Arabia, Australia, Morocco, Algeria, Russia </a:t>
            </a:r>
          </a:p>
          <a:p>
            <a:pPr lvl="1"/>
            <a:r>
              <a:rPr lang="en-US" dirty="0" smtClean="0"/>
              <a:t>Considered</a:t>
            </a:r>
          </a:p>
          <a:p>
            <a:pPr lvl="2"/>
            <a:r>
              <a:rPr lang="en-US" dirty="0" smtClean="0"/>
              <a:t>Kazakhstan, South African Republic, Brazil, Argentina … and USA</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7414" name="Slide Number Placeholder 5"/>
          <p:cNvSpPr>
            <a:spLocks noGrp="1"/>
          </p:cNvSpPr>
          <p:nvPr>
            <p:ph type="sldNum" sz="quarter" idx="12"/>
          </p:nvPr>
        </p:nvSpPr>
        <p:spPr>
          <a:noFill/>
        </p:spPr>
        <p:txBody>
          <a:bodyPr/>
          <a:lstStyle/>
          <a:p>
            <a:r>
              <a:rPr lang="en-US" dirty="0"/>
              <a:t>Slide </a:t>
            </a:r>
            <a:fld id="{85E71B61-C1B4-4054-809A-51151240D424}" type="slidenum">
              <a:rPr lang="en-US"/>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Current Issues with GSM-R</a:t>
            </a:r>
          </a:p>
        </p:txBody>
      </p:sp>
      <p:sp>
        <p:nvSpPr>
          <p:cNvPr id="18435" name="Content Placeholder 2"/>
          <p:cNvSpPr>
            <a:spLocks noGrp="1"/>
          </p:cNvSpPr>
          <p:nvPr>
            <p:ph idx="1"/>
          </p:nvPr>
        </p:nvSpPr>
        <p:spPr/>
        <p:txBody>
          <a:bodyPr/>
          <a:lstStyle/>
          <a:p>
            <a:r>
              <a:rPr lang="en-US" sz="2800" dirty="0" smtClean="0"/>
              <a:t>Lack of capacity in dense traffic areas</a:t>
            </a:r>
          </a:p>
          <a:p>
            <a:pPr lvl="1"/>
            <a:r>
              <a:rPr lang="en-US" dirty="0" smtClean="0"/>
              <a:t> </a:t>
            </a:r>
            <a:r>
              <a:rPr lang="en-US" sz="2400" dirty="0" smtClean="0"/>
              <a:t>solutions: migration to ETCS over GPRS and/or extending the RF spectrum</a:t>
            </a:r>
          </a:p>
          <a:p>
            <a:r>
              <a:rPr lang="en-US" sz="2800" dirty="0" smtClean="0"/>
              <a:t>Interference issues with UMTS 900 and LTE systems in adjacent bands</a:t>
            </a:r>
          </a:p>
          <a:p>
            <a:pPr lvl="1"/>
            <a:r>
              <a:rPr lang="en-US" dirty="0" smtClean="0"/>
              <a:t> </a:t>
            </a:r>
            <a:r>
              <a:rPr lang="en-US" sz="2400" dirty="0" smtClean="0"/>
              <a:t>solutions: better protection by regulation, SW/HW solutions</a:t>
            </a:r>
          </a:p>
          <a:p>
            <a:pPr>
              <a:buFontTx/>
              <a:buNone/>
            </a:pPr>
            <a:endParaRPr lang="en-US" dirty="0" smtClean="0"/>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8438" name="Slide Number Placeholder 5"/>
          <p:cNvSpPr>
            <a:spLocks noGrp="1"/>
          </p:cNvSpPr>
          <p:nvPr>
            <p:ph type="sldNum" sz="quarter" idx="12"/>
          </p:nvPr>
        </p:nvSpPr>
        <p:spPr>
          <a:noFill/>
        </p:spPr>
        <p:txBody>
          <a:bodyPr/>
          <a:lstStyle/>
          <a:p>
            <a:r>
              <a:rPr lang="en-US" dirty="0"/>
              <a:t>Slide </a:t>
            </a:r>
            <a:fld id="{9BFCAB85-80F7-47C4-94F9-9C0A9E6852DB}" type="slidenum">
              <a:rPr lang="en-US"/>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Potential Implementation in the US</a:t>
            </a:r>
          </a:p>
        </p:txBody>
      </p:sp>
      <p:sp>
        <p:nvSpPr>
          <p:cNvPr id="19459" name="Content Placeholder 2"/>
          <p:cNvSpPr>
            <a:spLocks noGrp="1"/>
          </p:cNvSpPr>
          <p:nvPr>
            <p:ph idx="1"/>
          </p:nvPr>
        </p:nvSpPr>
        <p:spPr/>
        <p:txBody>
          <a:bodyPr/>
          <a:lstStyle/>
          <a:p>
            <a:r>
              <a:rPr lang="en-US" dirty="0" smtClean="0"/>
              <a:t>The challenge to implementing ETCS or any other PTC system over GSM-R is the lack of available RF spectrum for GSM-R throughout the US</a:t>
            </a:r>
          </a:p>
          <a:p>
            <a:r>
              <a:rPr lang="en-US" dirty="0" smtClean="0"/>
              <a:t>For some railroads the challenge might be relatively higher costs in compare to the existing solutions</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9462" name="Slide Number Placeholder 5"/>
          <p:cNvSpPr>
            <a:spLocks noGrp="1"/>
          </p:cNvSpPr>
          <p:nvPr>
            <p:ph type="sldNum" sz="quarter" idx="12"/>
          </p:nvPr>
        </p:nvSpPr>
        <p:spPr>
          <a:noFill/>
        </p:spPr>
        <p:txBody>
          <a:bodyPr/>
          <a:lstStyle/>
          <a:p>
            <a:r>
              <a:rPr lang="en-US" dirty="0"/>
              <a:t>Slide </a:t>
            </a:r>
            <a:fld id="{DC3EB426-C110-46C0-AC54-F2D6C30FF5DE}" type="slidenum">
              <a:rPr lang="en-US"/>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References</a:t>
            </a:r>
          </a:p>
        </p:txBody>
      </p:sp>
      <p:sp>
        <p:nvSpPr>
          <p:cNvPr id="20483" name="Content Placeholder 2"/>
          <p:cNvSpPr>
            <a:spLocks noGrp="1"/>
          </p:cNvSpPr>
          <p:nvPr>
            <p:ph idx="1"/>
          </p:nvPr>
        </p:nvSpPr>
        <p:spPr/>
        <p:txBody>
          <a:bodyPr/>
          <a:lstStyle/>
          <a:p>
            <a:r>
              <a:rPr lang="en-US" dirty="0" smtClean="0">
                <a:hlinkClick r:id="rId2"/>
              </a:rPr>
              <a:t>www.uic.org</a:t>
            </a:r>
            <a:endParaRPr lang="en-US" dirty="0" smtClean="0"/>
          </a:p>
          <a:p>
            <a:r>
              <a:rPr lang="en-US" dirty="0" smtClean="0">
                <a:hlinkClick r:id="rId3"/>
              </a:rPr>
              <a:t>www.fra.dot.gov</a:t>
            </a:r>
            <a:endParaRPr lang="en-US" dirty="0" smtClean="0"/>
          </a:p>
          <a:p>
            <a:r>
              <a:rPr lang="en-US" dirty="0" smtClean="0">
                <a:hlinkClick r:id="rId4"/>
              </a:rPr>
              <a:t>www.tsd.org</a:t>
            </a:r>
            <a:endParaRPr lang="en-US" dirty="0" smtClean="0"/>
          </a:p>
          <a:p>
            <a:r>
              <a:rPr lang="en-US" dirty="0" smtClean="0">
                <a:hlinkClick r:id="rId5"/>
              </a:rPr>
              <a:t>www.wikipedia.org</a:t>
            </a:r>
            <a:endParaRPr lang="en-US" dirty="0" smtClean="0"/>
          </a:p>
          <a:p>
            <a:pPr>
              <a:buNone/>
            </a:pPr>
            <a:endParaRPr lang="en-US" dirty="0" smtClean="0"/>
          </a:p>
          <a:p>
            <a:endParaRPr lang="en-US" dirty="0" smtClean="0"/>
          </a:p>
          <a:p>
            <a:endParaRPr lang="en-US" dirty="0" smtClean="0"/>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20486" name="Slide Number Placeholder 5"/>
          <p:cNvSpPr>
            <a:spLocks noGrp="1"/>
          </p:cNvSpPr>
          <p:nvPr>
            <p:ph type="sldNum" sz="quarter" idx="12"/>
          </p:nvPr>
        </p:nvSpPr>
        <p:spPr>
          <a:noFill/>
        </p:spPr>
        <p:txBody>
          <a:bodyPr/>
          <a:lstStyle/>
          <a:p>
            <a:r>
              <a:rPr lang="en-US" dirty="0"/>
              <a:t>Slide </a:t>
            </a:r>
            <a:fld id="{53BAB702-62BB-46A6-977D-92F580E1CF9B}" type="slidenum">
              <a:rPr lang="en-US"/>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Q&amp;A</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21509" name="Slide Number Placeholder 5"/>
          <p:cNvSpPr>
            <a:spLocks noGrp="1"/>
          </p:cNvSpPr>
          <p:nvPr>
            <p:ph type="sldNum" sz="quarter" idx="12"/>
          </p:nvPr>
        </p:nvSpPr>
        <p:spPr>
          <a:noFill/>
        </p:spPr>
        <p:txBody>
          <a:bodyPr/>
          <a:lstStyle/>
          <a:p>
            <a:r>
              <a:rPr lang="en-US" dirty="0"/>
              <a:t>Slide </a:t>
            </a:r>
            <a:fld id="{05F2ACCC-28E8-485A-9753-20E7FE922B08}" type="slidenum">
              <a:rPr lang="en-US"/>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p>
            <a:r>
              <a:rPr lang="en-US" dirty="0" smtClean="0">
                <a:ea typeface="MS PGothic" pitchFamily="34" charset="-128"/>
              </a:rPr>
              <a:t>January 2012</a:t>
            </a:r>
          </a:p>
        </p:txBody>
      </p:sp>
      <p:sp>
        <p:nvSpPr>
          <p:cNvPr id="4099" name="Footer Placeholder 4"/>
          <p:cNvSpPr>
            <a:spLocks noGrp="1"/>
          </p:cNvSpPr>
          <p:nvPr>
            <p:ph type="ftr" sz="quarter" idx="11"/>
          </p:nvPr>
        </p:nvSpPr>
        <p:spPr>
          <a:xfrm>
            <a:off x="5486400" y="6475413"/>
            <a:ext cx="3124200" cy="184150"/>
          </a:xfrm>
          <a:noFill/>
        </p:spPr>
        <p:txBody>
          <a:bodyPr/>
          <a:lstStyle/>
          <a:p>
            <a:r>
              <a:rPr lang="fi-FI" smtClean="0">
                <a:ea typeface="MS PGothic" pitchFamily="34" charset="-128"/>
              </a:rPr>
              <a:t>Ibrahim Muftic, Parsons Brinckerhoff</a:t>
            </a:r>
            <a:endParaRPr lang="en-US" dirty="0" smtClean="0">
              <a:ea typeface="MS PGothic" pitchFamily="34" charset="-128"/>
            </a:endParaRPr>
          </a:p>
        </p:txBody>
      </p:sp>
      <p:sp>
        <p:nvSpPr>
          <p:cNvPr id="4100" name="Slide Number Placeholder 5"/>
          <p:cNvSpPr>
            <a:spLocks noGrp="1"/>
          </p:cNvSpPr>
          <p:nvPr>
            <p:ph type="sldNum" sz="quarter" idx="12"/>
          </p:nvPr>
        </p:nvSpPr>
        <p:spPr>
          <a:noFill/>
        </p:spPr>
        <p:txBody>
          <a:bodyPr/>
          <a:lstStyle/>
          <a:p>
            <a:r>
              <a:rPr lang="en-US" dirty="0"/>
              <a:t>Slide </a:t>
            </a:r>
            <a:fld id="{A3B83E68-02AE-4BE4-884F-B4959405480E}" type="slidenum">
              <a:rPr lang="en-US"/>
              <a:pPr/>
              <a:t>2</a:t>
            </a:fld>
            <a:endParaRPr lang="en-US" dirty="0"/>
          </a:p>
        </p:txBody>
      </p:sp>
      <p:sp>
        <p:nvSpPr>
          <p:cNvPr id="4101" name="Rectangle 2"/>
          <p:cNvSpPr>
            <a:spLocks noGrp="1" noChangeArrowheads="1"/>
          </p:cNvSpPr>
          <p:nvPr>
            <p:ph type="ctrTitle"/>
          </p:nvPr>
        </p:nvSpPr>
        <p:spPr>
          <a:xfrm>
            <a:off x="685800" y="1371600"/>
            <a:ext cx="7772400" cy="2057400"/>
          </a:xfrm>
        </p:spPr>
        <p:txBody>
          <a:bodyPr/>
          <a:lstStyle/>
          <a:p>
            <a:r>
              <a:rPr lang="en-US" dirty="0" smtClean="0"/>
              <a:t>Global Overview of Existing Radio Communication Systems for Positive Train Control</a:t>
            </a:r>
            <a:br>
              <a:rPr lang="en-US" dirty="0" smtClean="0"/>
            </a:br>
            <a:r>
              <a:rPr lang="en-US" dirty="0" smtClean="0"/>
              <a:t>Development and Standardization</a:t>
            </a:r>
          </a:p>
        </p:txBody>
      </p:sp>
      <p:sp>
        <p:nvSpPr>
          <p:cNvPr id="4102" name="Rectangle 3"/>
          <p:cNvSpPr>
            <a:spLocks noGrp="1" noChangeArrowheads="1"/>
          </p:cNvSpPr>
          <p:nvPr>
            <p:ph type="subTitle" idx="1"/>
          </p:nvPr>
        </p:nvSpPr>
        <p:spPr/>
        <p:txBody>
          <a:bodyPr/>
          <a:lstStyle/>
          <a:p>
            <a:r>
              <a:rPr lang="en-US" dirty="0" smtClean="0"/>
              <a:t>Ibrahim Muftic</a:t>
            </a:r>
          </a:p>
          <a:p>
            <a:r>
              <a:rPr lang="en-US" dirty="0" smtClean="0"/>
              <a:t>Parsons Brinckerhoff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Key Terms</a:t>
            </a:r>
          </a:p>
        </p:txBody>
      </p:sp>
      <p:sp>
        <p:nvSpPr>
          <p:cNvPr id="5123" name="Date Placeholder 3"/>
          <p:cNvSpPr>
            <a:spLocks noGrp="1"/>
          </p:cNvSpPr>
          <p:nvPr>
            <p:ph type="dt" sz="quarter" idx="10"/>
          </p:nvPr>
        </p:nvSpPr>
        <p:spPr>
          <a:noFill/>
        </p:spPr>
        <p:txBody>
          <a:bodyPr/>
          <a:lstStyle/>
          <a:p>
            <a:r>
              <a:rPr lang="en-US" dirty="0" smtClean="0">
                <a:ea typeface="MS PGothic" pitchFamily="34" charset="-128"/>
              </a:rPr>
              <a:t>January 2012</a:t>
            </a:r>
          </a:p>
        </p:txBody>
      </p:sp>
      <p:sp>
        <p:nvSpPr>
          <p:cNvPr id="5124" name="Footer Placeholder 4"/>
          <p:cNvSpPr>
            <a:spLocks noGrp="1"/>
          </p:cNvSpPr>
          <p:nvPr>
            <p:ph type="ftr" sz="quarter" idx="11"/>
          </p:nvPr>
        </p:nvSpPr>
        <p:spPr>
          <a:noFill/>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5125" name="Slide Number Placeholder 5"/>
          <p:cNvSpPr>
            <a:spLocks noGrp="1"/>
          </p:cNvSpPr>
          <p:nvPr>
            <p:ph type="sldNum" sz="quarter" idx="12"/>
          </p:nvPr>
        </p:nvSpPr>
        <p:spPr>
          <a:noFill/>
        </p:spPr>
        <p:txBody>
          <a:bodyPr/>
          <a:lstStyle/>
          <a:p>
            <a:r>
              <a:rPr lang="en-US" dirty="0"/>
              <a:t>Slide </a:t>
            </a:r>
            <a:fld id="{6A5D02B1-7E14-42B3-B44C-B93648FB7E2B}" type="slidenum">
              <a:rPr lang="en-US"/>
              <a:pPr/>
              <a:t>3</a:t>
            </a:fld>
            <a:endParaRPr lang="en-US" dirty="0"/>
          </a:p>
        </p:txBody>
      </p:sp>
      <p:sp>
        <p:nvSpPr>
          <p:cNvPr id="7" name="Content Placeholder 6"/>
          <p:cNvSpPr>
            <a:spLocks noGrp="1"/>
          </p:cNvSpPr>
          <p:nvPr>
            <p:ph idx="1"/>
          </p:nvPr>
        </p:nvSpPr>
        <p:spPr>
          <a:xfrm>
            <a:off x="685800" y="1752600"/>
            <a:ext cx="7772400" cy="4114800"/>
          </a:xfrm>
        </p:spPr>
        <p:txBody>
          <a:bodyPr>
            <a:normAutofit fontScale="85000" lnSpcReduction="10000"/>
          </a:bodyPr>
          <a:lstStyle/>
          <a:p>
            <a:pPr>
              <a:defRPr/>
            </a:pPr>
            <a:r>
              <a:rPr lang="en-US" dirty="0" smtClean="0">
                <a:ea typeface="+mn-ea"/>
              </a:rPr>
              <a:t>PTC - Positive Train Control</a:t>
            </a:r>
          </a:p>
          <a:p>
            <a:pPr>
              <a:defRPr/>
            </a:pPr>
            <a:r>
              <a:rPr lang="en-US" dirty="0" smtClean="0">
                <a:ea typeface="+mn-ea"/>
              </a:rPr>
              <a:t>ERTMS – European Rail Traffic Management System</a:t>
            </a:r>
          </a:p>
          <a:p>
            <a:pPr>
              <a:defRPr/>
            </a:pPr>
            <a:r>
              <a:rPr lang="en-US" dirty="0" smtClean="0">
                <a:ea typeface="+mn-ea"/>
              </a:rPr>
              <a:t>ETCS – European Train Control System</a:t>
            </a:r>
          </a:p>
          <a:p>
            <a:pPr>
              <a:defRPr/>
            </a:pPr>
            <a:r>
              <a:rPr lang="en-US" dirty="0" smtClean="0">
                <a:ea typeface="+mn-ea"/>
              </a:rPr>
              <a:t>CTCS – Chinese Train Control System</a:t>
            </a:r>
          </a:p>
          <a:p>
            <a:pPr>
              <a:defRPr/>
            </a:pPr>
            <a:r>
              <a:rPr lang="en-US" dirty="0" smtClean="0">
                <a:ea typeface="+mn-ea"/>
              </a:rPr>
              <a:t>GSM-R – Global System for Mobile communication – Railways</a:t>
            </a:r>
          </a:p>
          <a:p>
            <a:pPr>
              <a:defRPr/>
            </a:pPr>
            <a:r>
              <a:rPr lang="en-US" dirty="0" smtClean="0">
                <a:ea typeface="+mn-ea"/>
              </a:rPr>
              <a:t>TETRA - </a:t>
            </a:r>
            <a:r>
              <a:rPr lang="en-US" dirty="0" smtClean="0"/>
              <a:t>Terrestrial Trunked Radio</a:t>
            </a:r>
          </a:p>
          <a:p>
            <a:pPr>
              <a:defRPr/>
            </a:pPr>
            <a:r>
              <a:rPr lang="en-US" dirty="0" smtClean="0">
                <a:ea typeface="+mn-ea"/>
              </a:rPr>
              <a:t>CBTC – Communication Based Train Control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Radio Communication Systems used for Positive Train Control</a:t>
            </a:r>
          </a:p>
        </p:txBody>
      </p:sp>
      <p:sp>
        <p:nvSpPr>
          <p:cNvPr id="6147" name="Content Placeholder 2"/>
          <p:cNvSpPr>
            <a:spLocks noGrp="1"/>
          </p:cNvSpPr>
          <p:nvPr>
            <p:ph idx="1"/>
          </p:nvPr>
        </p:nvSpPr>
        <p:spPr>
          <a:xfrm>
            <a:off x="685800" y="1752600"/>
            <a:ext cx="7772400" cy="4724400"/>
          </a:xfrm>
        </p:spPr>
        <p:txBody>
          <a:bodyPr/>
          <a:lstStyle/>
          <a:p>
            <a:r>
              <a:rPr lang="en-US" sz="2400" dirty="0" smtClean="0"/>
              <a:t>Open-standard based, multi-vendor</a:t>
            </a:r>
          </a:p>
          <a:p>
            <a:pPr lvl="1"/>
            <a:r>
              <a:rPr lang="en-US" sz="2400" dirty="0" smtClean="0"/>
              <a:t>GSM-R for ETCS (ERTMS)</a:t>
            </a:r>
          </a:p>
          <a:p>
            <a:pPr lvl="1"/>
            <a:r>
              <a:rPr lang="en-US" sz="2400" dirty="0" smtClean="0"/>
              <a:t>IEEE 802.11 for CBTC (Monorail Las Vegas/4-mile route, low-speed trains) </a:t>
            </a:r>
          </a:p>
          <a:p>
            <a:r>
              <a:rPr lang="en-US" sz="2400" dirty="0" smtClean="0"/>
              <a:t>Proprietary technologies, not standardized, single vendor solutions - radio systems used for:</a:t>
            </a:r>
          </a:p>
          <a:p>
            <a:pPr lvl="1"/>
            <a:r>
              <a:rPr lang="en-US" sz="2400" dirty="0" smtClean="0"/>
              <a:t>Radio based CBTC systems mainly for transit/metro systems </a:t>
            </a:r>
          </a:p>
          <a:p>
            <a:pPr lvl="1"/>
            <a:r>
              <a:rPr lang="en-US" sz="2400" dirty="0" smtClean="0"/>
              <a:t>Transrapid Maglev System</a:t>
            </a:r>
          </a:p>
          <a:p>
            <a:pPr lvl="1"/>
            <a:r>
              <a:rPr lang="en-US" sz="2400" dirty="0" smtClean="0"/>
              <a:t>Shinkansen (some backup information used for train control)</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6150" name="Slide Number Placeholder 5"/>
          <p:cNvSpPr>
            <a:spLocks noGrp="1"/>
          </p:cNvSpPr>
          <p:nvPr>
            <p:ph type="sldNum" sz="quarter" idx="12"/>
          </p:nvPr>
        </p:nvSpPr>
        <p:spPr>
          <a:noFill/>
        </p:spPr>
        <p:txBody>
          <a:bodyPr/>
          <a:lstStyle/>
          <a:p>
            <a:r>
              <a:rPr lang="en-US" dirty="0"/>
              <a:t>Slide </a:t>
            </a:r>
            <a:fld id="{8432C523-AA11-414C-916A-5A526E71AC2F}" type="slidenum">
              <a:rPr lang="en-US"/>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
            </a:r>
            <a:br>
              <a:rPr lang="en-US" dirty="0" smtClean="0"/>
            </a:br>
            <a:endParaRPr lang="en-US" dirty="0" smtClean="0"/>
          </a:p>
        </p:txBody>
      </p:sp>
      <p:sp>
        <p:nvSpPr>
          <p:cNvPr id="7171" name="Content Placeholder 2"/>
          <p:cNvSpPr>
            <a:spLocks noGrp="1"/>
          </p:cNvSpPr>
          <p:nvPr>
            <p:ph idx="1"/>
          </p:nvPr>
        </p:nvSpPr>
        <p:spPr>
          <a:xfrm>
            <a:off x="609600" y="1905000"/>
            <a:ext cx="7772400" cy="4343400"/>
          </a:xfrm>
        </p:spPr>
        <p:txBody>
          <a:bodyPr/>
          <a:lstStyle/>
          <a:p>
            <a:r>
              <a:rPr lang="en-US" sz="2400" dirty="0" smtClean="0"/>
              <a:t>The US PTC systems based on proprietary, non standardized, single vendor radios</a:t>
            </a:r>
          </a:p>
          <a:p>
            <a:pPr lvl="1"/>
            <a:r>
              <a:rPr lang="en-US" sz="1800" dirty="0" smtClean="0"/>
              <a:t>ACSES (Advanced Civil Speed Enforcement System) – NEC (North East Corridor)</a:t>
            </a:r>
          </a:p>
          <a:p>
            <a:pPr lvl="1"/>
            <a:r>
              <a:rPr lang="en-US" sz="1800" dirty="0" smtClean="0"/>
              <a:t>CAS (Collision Avoidance System) – Alaska Railroad, PATH (Port Authority of NY &amp; NJ)</a:t>
            </a:r>
          </a:p>
          <a:p>
            <a:pPr lvl="1"/>
            <a:r>
              <a:rPr lang="en-US" sz="1800" dirty="0" smtClean="0"/>
              <a:t>ETMS – BNSF (35 subdivisions)</a:t>
            </a:r>
          </a:p>
          <a:p>
            <a:pPr lvl="1"/>
            <a:r>
              <a:rPr lang="en-US" sz="1800" dirty="0" smtClean="0"/>
              <a:t>CBTM (Communications Based Train Management) – CSXT, South Carolina-Georgia</a:t>
            </a:r>
          </a:p>
          <a:p>
            <a:pPr lvl="1"/>
            <a:r>
              <a:rPr lang="en-US" sz="1800" dirty="0" smtClean="0"/>
              <a:t>ITCS – Amtrak, Michigan</a:t>
            </a:r>
          </a:p>
          <a:p>
            <a:pPr lvl="1"/>
            <a:r>
              <a:rPr lang="en-US" sz="1800" dirty="0" smtClean="0"/>
              <a:t>VTMS – UP (Wyoming, State of Washington)</a:t>
            </a:r>
          </a:p>
          <a:p>
            <a:pPr lvl="1"/>
            <a:r>
              <a:rPr lang="en-US" sz="1800" dirty="0" smtClean="0"/>
              <a:t>OTC – South Carolina</a:t>
            </a:r>
          </a:p>
          <a:p>
            <a:pPr lvl="1"/>
            <a:r>
              <a:rPr lang="en-US" sz="1800" dirty="0" smtClean="0"/>
              <a:t>Train Sentinel – Ohio Central Railroad System</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7174" name="Slide Number Placeholder 5"/>
          <p:cNvSpPr>
            <a:spLocks noGrp="1"/>
          </p:cNvSpPr>
          <p:nvPr>
            <p:ph type="sldNum" sz="quarter" idx="12"/>
          </p:nvPr>
        </p:nvSpPr>
        <p:spPr>
          <a:noFill/>
        </p:spPr>
        <p:txBody>
          <a:bodyPr/>
          <a:lstStyle/>
          <a:p>
            <a:r>
              <a:rPr lang="en-US" dirty="0"/>
              <a:t>Slide </a:t>
            </a:r>
            <a:fld id="{0B32778B-EAFA-496A-8347-2529F58D1395}" type="slidenum">
              <a:rPr lang="en-US"/>
              <a:pPr/>
              <a:t>5</a:t>
            </a:fld>
            <a:endParaRPr lang="en-US" dirty="0"/>
          </a:p>
        </p:txBody>
      </p:sp>
      <p:sp>
        <p:nvSpPr>
          <p:cNvPr id="7" name="Title 1"/>
          <p:cNvSpPr txBox="1">
            <a:spLocks/>
          </p:cNvSpPr>
          <p:nvPr/>
        </p:nvSpPr>
        <p:spPr bwMode="auto">
          <a:xfrm>
            <a:off x="685800" y="685800"/>
            <a:ext cx="7772400" cy="1066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nchor="ctr"/>
          <a:lstStyle/>
          <a:p>
            <a:pPr algn="ctr">
              <a:defRPr/>
            </a:pPr>
            <a:r>
              <a:rPr lang="en-US" sz="3600" kern="0" dirty="0">
                <a:solidFill>
                  <a:schemeClr val="tx2"/>
                </a:solidFill>
                <a:latin typeface="+mj-lt"/>
                <a:cs typeface="+mj-cs"/>
              </a:rPr>
              <a:t>Radio Communication Systems </a:t>
            </a:r>
            <a:r>
              <a:rPr lang="en-US" sz="3600" kern="0" dirty="0" smtClean="0">
                <a:solidFill>
                  <a:schemeClr val="tx2"/>
                </a:solidFill>
                <a:latin typeface="+mj-lt"/>
                <a:cs typeface="+mj-cs"/>
              </a:rPr>
              <a:t>used for </a:t>
            </a:r>
            <a:r>
              <a:rPr lang="en-US" sz="3600" kern="0" dirty="0">
                <a:solidFill>
                  <a:schemeClr val="tx2"/>
                </a:solidFill>
                <a:latin typeface="+mj-lt"/>
                <a:cs typeface="+mj-cs"/>
              </a:rPr>
              <a:t>Positive Train </a:t>
            </a:r>
            <a:r>
              <a:rPr lang="en-US" sz="3600" kern="0" dirty="0" smtClean="0">
                <a:solidFill>
                  <a:schemeClr val="tx2"/>
                </a:solidFill>
                <a:latin typeface="+mj-lt"/>
                <a:cs typeface="+mj-cs"/>
              </a:rPr>
              <a:t>Control</a:t>
            </a:r>
            <a:endParaRPr lang="en-US" sz="3600" kern="0" dirty="0">
              <a:solidFill>
                <a:schemeClr val="tx2"/>
              </a:solidFill>
              <a:latin typeface="+mj-lt"/>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In Europe Before ERTMS</a:t>
            </a:r>
          </a:p>
        </p:txBody>
      </p:sp>
      <p:sp>
        <p:nvSpPr>
          <p:cNvPr id="8195" name="Content Placeholder 2"/>
          <p:cNvSpPr>
            <a:spLocks noGrp="1"/>
          </p:cNvSpPr>
          <p:nvPr>
            <p:ph idx="1"/>
          </p:nvPr>
        </p:nvSpPr>
        <p:spPr/>
        <p:txBody>
          <a:bodyPr/>
          <a:lstStyle/>
          <a:p>
            <a:pPr>
              <a:lnSpc>
                <a:spcPct val="80000"/>
              </a:lnSpc>
            </a:pPr>
            <a:r>
              <a:rPr lang="en-US" altLang="ja-JP" sz="2500" dirty="0" smtClean="0"/>
              <a:t>Train Control Systems</a:t>
            </a:r>
          </a:p>
          <a:p>
            <a:pPr lvl="1">
              <a:lnSpc>
                <a:spcPct val="80000"/>
              </a:lnSpc>
            </a:pPr>
            <a:r>
              <a:rPr lang="en-US" altLang="ja-JP" sz="2100" dirty="0" smtClean="0"/>
              <a:t>Tens of different legacy train control systems, analog systems based on inductive loops and/or transponders</a:t>
            </a:r>
          </a:p>
          <a:p>
            <a:pPr lvl="1">
              <a:lnSpc>
                <a:spcPct val="80000"/>
              </a:lnSpc>
            </a:pPr>
            <a:r>
              <a:rPr lang="en-US" altLang="ja-JP" sz="2100" dirty="0" smtClean="0"/>
              <a:t>Issues with interoperability, multiple on-board train control equipment on locomotives for international corridors, high maintenance costs, proprietary technologies</a:t>
            </a:r>
          </a:p>
          <a:p>
            <a:pPr>
              <a:lnSpc>
                <a:spcPct val="80000"/>
              </a:lnSpc>
            </a:pPr>
            <a:r>
              <a:rPr lang="en-US" altLang="ja-JP" sz="2500" dirty="0" smtClean="0"/>
              <a:t>Radio Communication Systems</a:t>
            </a:r>
          </a:p>
          <a:p>
            <a:pPr lvl="1">
              <a:lnSpc>
                <a:spcPct val="80000"/>
              </a:lnSpc>
            </a:pPr>
            <a:r>
              <a:rPr lang="en-US" altLang="ja-JP" sz="2100" dirty="0" smtClean="0"/>
              <a:t>Tens of different legacy radio communication systems, analog, 400 MHz bands, mostly semi/half duplex - voice only, obsolete systems, high maintenance costs, poor QoS, local connectivity, many users share same channel, etc.</a:t>
            </a:r>
          </a:p>
        </p:txBody>
      </p:sp>
      <p:sp>
        <p:nvSpPr>
          <p:cNvPr id="8196" name="Date Placeholder 3"/>
          <p:cNvSpPr>
            <a:spLocks noGrp="1"/>
          </p:cNvSpPr>
          <p:nvPr>
            <p:ph type="dt" sz="quarter" idx="10"/>
          </p:nvPr>
        </p:nvSpPr>
        <p:spPr>
          <a:noFill/>
        </p:spPr>
        <p:txBody>
          <a:bodyPr/>
          <a:lstStyle/>
          <a:p>
            <a:r>
              <a:rPr lang="en-US" dirty="0" smtClean="0">
                <a:ea typeface="MS PGothic" pitchFamily="34" charset="-128"/>
              </a:rPr>
              <a:t>January 2012</a:t>
            </a:r>
          </a:p>
        </p:txBody>
      </p:sp>
      <p:sp>
        <p:nvSpPr>
          <p:cNvPr id="8197" name="Footer Placeholder 4"/>
          <p:cNvSpPr>
            <a:spLocks noGrp="1"/>
          </p:cNvSpPr>
          <p:nvPr>
            <p:ph type="ftr" sz="quarter" idx="11"/>
          </p:nvPr>
        </p:nvSpPr>
        <p:spPr>
          <a:xfrm>
            <a:off x="5486400" y="6475413"/>
            <a:ext cx="3124200" cy="369887"/>
          </a:xfrm>
          <a:noFill/>
        </p:spPr>
        <p:txBody>
          <a:bodyPr/>
          <a:lstStyle/>
          <a:p>
            <a:r>
              <a:rPr lang="fi-FI">
                <a:ea typeface="MS PGothic" pitchFamily="34" charset="-128"/>
              </a:rPr>
              <a:t>Ibrahim Muftic, Parsons Brinckerhoff</a:t>
            </a:r>
            <a:endParaRPr lang="en-US" dirty="0">
              <a:ea typeface="MS PGothic" pitchFamily="34" charset="-128"/>
            </a:endParaRPr>
          </a:p>
          <a:p>
            <a:endParaRPr lang="en-US" dirty="0">
              <a:ea typeface="MS PGothic" pitchFamily="34" charset="-128"/>
            </a:endParaRPr>
          </a:p>
        </p:txBody>
      </p:sp>
      <p:sp>
        <p:nvSpPr>
          <p:cNvPr id="8198" name="Slide Number Placeholder 5"/>
          <p:cNvSpPr>
            <a:spLocks noGrp="1"/>
          </p:cNvSpPr>
          <p:nvPr>
            <p:ph type="sldNum" sz="quarter" idx="12"/>
          </p:nvPr>
        </p:nvSpPr>
        <p:spPr>
          <a:noFill/>
        </p:spPr>
        <p:txBody>
          <a:bodyPr/>
          <a:lstStyle/>
          <a:p>
            <a:r>
              <a:rPr lang="en-US" dirty="0"/>
              <a:t>Slide </a:t>
            </a:r>
            <a:fld id="{A02831C8-9A9E-4037-A282-0779BABECEA9}" type="slidenum">
              <a:rPr lang="en-US"/>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GSM-R Development History</a:t>
            </a:r>
          </a:p>
        </p:txBody>
      </p:sp>
      <p:sp>
        <p:nvSpPr>
          <p:cNvPr id="8195" name="Rectangle 3"/>
          <p:cNvSpPr>
            <a:spLocks noGrp="1" noChangeArrowheads="1"/>
          </p:cNvSpPr>
          <p:nvPr>
            <p:ph type="body" idx="1"/>
          </p:nvPr>
        </p:nvSpPr>
        <p:spPr/>
        <p:txBody>
          <a:bodyPr>
            <a:normAutofit fontScale="55000" lnSpcReduction="20000"/>
          </a:bodyPr>
          <a:lstStyle/>
          <a:p>
            <a:pPr>
              <a:defRPr/>
            </a:pPr>
            <a:r>
              <a:rPr lang="en-US" dirty="0" smtClean="0"/>
              <a:t>UIC - worldwide international organization of the railway sector</a:t>
            </a:r>
          </a:p>
          <a:p>
            <a:pPr lvl="1">
              <a:defRPr/>
            </a:pPr>
            <a:r>
              <a:rPr lang="en-US" dirty="0" smtClean="0"/>
              <a:t>One of the objectives to create new world standards for railways (including common standards with other transport modes)</a:t>
            </a:r>
          </a:p>
          <a:p>
            <a:pPr>
              <a:defRPr/>
            </a:pPr>
            <a:r>
              <a:rPr lang="en-US" dirty="0" smtClean="0"/>
              <a:t>In late 80-ies Study for selecting of a new digital railway radio communication system</a:t>
            </a:r>
          </a:p>
          <a:p>
            <a:pPr lvl="1">
              <a:defRPr/>
            </a:pPr>
            <a:r>
              <a:rPr lang="en-US" dirty="0" smtClean="0"/>
              <a:t>Primary candidate technologies GSM and TETRA</a:t>
            </a:r>
          </a:p>
          <a:p>
            <a:pPr>
              <a:defRPr/>
            </a:pPr>
            <a:r>
              <a:rPr lang="en-US" dirty="0" smtClean="0"/>
              <a:t>1990 - UIC adopted GSM technology as a base for a new railway radio system development</a:t>
            </a:r>
          </a:p>
          <a:p>
            <a:pPr lvl="1">
              <a:defRPr/>
            </a:pPr>
            <a:r>
              <a:rPr lang="en-US" dirty="0" smtClean="0"/>
              <a:t>Low risk development path, HW already COTS at the time </a:t>
            </a:r>
          </a:p>
          <a:p>
            <a:pPr lvl="1">
              <a:defRPr/>
            </a:pPr>
            <a:r>
              <a:rPr lang="en-US" dirty="0" smtClean="0"/>
              <a:t>spectrum allocation for the railway purposes was requested</a:t>
            </a:r>
          </a:p>
          <a:p>
            <a:pPr>
              <a:defRPr/>
            </a:pPr>
            <a:r>
              <a:rPr lang="en-US" dirty="0" smtClean="0"/>
              <a:t>1991 – Development of a new telecommunication  system (including radio) required  by the European Community Rail Directive</a:t>
            </a:r>
          </a:p>
          <a:p>
            <a:pPr lvl="1">
              <a:defRPr/>
            </a:pPr>
            <a:r>
              <a:rPr lang="en-US" dirty="0" smtClean="0"/>
              <a:t>Requirements:</a:t>
            </a:r>
          </a:p>
          <a:p>
            <a:pPr lvl="2">
              <a:defRPr/>
            </a:pPr>
            <a:r>
              <a:rPr lang="en-US" dirty="0" smtClean="0"/>
              <a:t>Non-proprietary, open, interoperable across Europe</a:t>
            </a:r>
          </a:p>
          <a:p>
            <a:pPr lvl="2">
              <a:defRPr/>
            </a:pPr>
            <a:r>
              <a:rPr lang="en-US" dirty="0" smtClean="0"/>
              <a:t>Voice and data for both general application and train control</a:t>
            </a:r>
          </a:p>
          <a:p>
            <a:pPr lvl="2">
              <a:defRPr/>
            </a:pPr>
            <a:r>
              <a:rPr lang="en-US" dirty="0" smtClean="0"/>
              <a:t>Future proof …</a:t>
            </a:r>
          </a:p>
          <a:p>
            <a:pPr lvl="1">
              <a:defRPr/>
            </a:pPr>
            <a:endParaRPr lang="en-US" dirty="0" smtClean="0"/>
          </a:p>
          <a:p>
            <a:pPr>
              <a:defRPr/>
            </a:pPr>
            <a:endParaRPr lang="en-US" dirty="0" smtClean="0">
              <a:ea typeface="ＭＳ Ｐゴシック" charset="0"/>
            </a:endParaRPr>
          </a:p>
          <a:p>
            <a:pPr>
              <a:defRPr/>
            </a:pPr>
            <a:endParaRPr lang="en-US" dirty="0">
              <a:ea typeface="ＭＳ Ｐゴシック" charset="0"/>
            </a:endParaRPr>
          </a:p>
        </p:txBody>
      </p:sp>
      <p:sp>
        <p:nvSpPr>
          <p:cNvPr id="9220" name="Date Placeholder 3"/>
          <p:cNvSpPr>
            <a:spLocks noGrp="1"/>
          </p:cNvSpPr>
          <p:nvPr>
            <p:ph type="dt" sz="quarter" idx="10"/>
          </p:nvPr>
        </p:nvSpPr>
        <p:spPr>
          <a:noFill/>
        </p:spPr>
        <p:txBody>
          <a:bodyPr/>
          <a:lstStyle/>
          <a:p>
            <a:r>
              <a:rPr lang="en-US" dirty="0" smtClean="0">
                <a:ea typeface="MS PGothic" pitchFamily="34" charset="-128"/>
              </a:rPr>
              <a:t>January 2012</a:t>
            </a:r>
          </a:p>
        </p:txBody>
      </p:sp>
      <p:sp>
        <p:nvSpPr>
          <p:cNvPr id="9221" name="Footer Placeholder 4"/>
          <p:cNvSpPr>
            <a:spLocks noGrp="1"/>
          </p:cNvSpPr>
          <p:nvPr>
            <p:ph type="ftr" sz="quarter" idx="11"/>
          </p:nvPr>
        </p:nvSpPr>
        <p:spPr>
          <a:noFill/>
        </p:spPr>
        <p:txBody>
          <a:bodyPr/>
          <a:lstStyle/>
          <a:p>
            <a:r>
              <a:rPr lang="fi-FI" dirty="0">
                <a:ea typeface="MS PGothic" pitchFamily="34" charset="-128"/>
              </a:rPr>
              <a:t>Ibrahim Muftic, Parsons Brinckerhoff</a:t>
            </a:r>
            <a:endParaRPr lang="en-US" dirty="0">
              <a:ea typeface="MS PGothic" pitchFamily="34" charset="-128"/>
            </a:endParaRPr>
          </a:p>
        </p:txBody>
      </p:sp>
      <p:sp>
        <p:nvSpPr>
          <p:cNvPr id="9222" name="Slide Number Placeholder 5"/>
          <p:cNvSpPr>
            <a:spLocks noGrp="1"/>
          </p:cNvSpPr>
          <p:nvPr>
            <p:ph type="sldNum" sz="quarter" idx="12"/>
          </p:nvPr>
        </p:nvSpPr>
        <p:spPr>
          <a:noFill/>
        </p:spPr>
        <p:txBody>
          <a:bodyPr/>
          <a:lstStyle/>
          <a:p>
            <a:r>
              <a:rPr lang="en-US" dirty="0"/>
              <a:t>Slide </a:t>
            </a:r>
            <a:fld id="{47CC4466-B917-40CD-A647-CB34CD4DE6DB}" type="slidenum">
              <a:rPr lang="en-US"/>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457200"/>
            <a:ext cx="7772400" cy="1066800"/>
          </a:xfrm>
        </p:spPr>
        <p:txBody>
          <a:bodyPr/>
          <a:lstStyle/>
          <a:p>
            <a:r>
              <a:rPr lang="en-US" dirty="0" smtClean="0"/>
              <a:t>GSM-R vs. TETRA</a:t>
            </a:r>
          </a:p>
        </p:txBody>
      </p:sp>
      <p:sp>
        <p:nvSpPr>
          <p:cNvPr id="10243" name="Content Placeholder 2"/>
          <p:cNvSpPr>
            <a:spLocks noGrp="1"/>
          </p:cNvSpPr>
          <p:nvPr>
            <p:ph idx="1"/>
          </p:nvPr>
        </p:nvSpPr>
        <p:spPr>
          <a:xfrm>
            <a:off x="685800" y="1295400"/>
            <a:ext cx="3886200" cy="5257800"/>
          </a:xfrm>
        </p:spPr>
        <p:txBody>
          <a:bodyPr/>
          <a:lstStyle/>
          <a:p>
            <a:pPr>
              <a:buFontTx/>
              <a:buNone/>
            </a:pPr>
            <a:r>
              <a:rPr lang="en-GB" sz="1600" b="1" dirty="0" smtClean="0"/>
              <a:t>GSM-R</a:t>
            </a:r>
          </a:p>
          <a:p>
            <a:r>
              <a:rPr lang="en-GB" sz="1600" dirty="0" smtClean="0"/>
              <a:t>Based on GSM upgraded with PMR features </a:t>
            </a:r>
          </a:p>
          <a:p>
            <a:r>
              <a:rPr lang="en-GB" sz="1600" dirty="0" smtClean="0"/>
              <a:t>FDMA/TDMA</a:t>
            </a:r>
          </a:p>
          <a:p>
            <a:r>
              <a:rPr lang="en-GB" sz="1600" dirty="0" smtClean="0"/>
              <a:t>Modulation scheme </a:t>
            </a:r>
            <a:r>
              <a:rPr lang="en-US" sz="1600" dirty="0" smtClean="0"/>
              <a:t>Gaussian-Filtered Minimum Shift Keying (GMSK)</a:t>
            </a:r>
            <a:endParaRPr lang="en-GB" sz="1600" dirty="0" smtClean="0"/>
          </a:p>
          <a:p>
            <a:r>
              <a:rPr lang="en-GB" sz="1600" dirty="0" smtClean="0"/>
              <a:t>200 kHz / carrier</a:t>
            </a:r>
          </a:p>
          <a:p>
            <a:r>
              <a:rPr lang="en-GB" sz="1600" dirty="0" smtClean="0"/>
              <a:t>8 timeslots / carrier</a:t>
            </a:r>
          </a:p>
          <a:p>
            <a:r>
              <a:rPr lang="en-GB" sz="1600" dirty="0" smtClean="0"/>
              <a:t>Can work in GSM 850/900, 1800, 1900 MHz  bands</a:t>
            </a:r>
          </a:p>
          <a:p>
            <a:r>
              <a:rPr lang="en-US" sz="1600" dirty="0" smtClean="0"/>
              <a:t>Data rates</a:t>
            </a:r>
          </a:p>
          <a:p>
            <a:pPr lvl="1"/>
            <a:r>
              <a:rPr lang="en-US" sz="1200" dirty="0" smtClean="0"/>
              <a:t>CSD</a:t>
            </a:r>
          </a:p>
          <a:p>
            <a:pPr lvl="2"/>
            <a:r>
              <a:rPr lang="en-US" sz="1200" dirty="0" smtClean="0"/>
              <a:t>Low protected  14.4 kbps</a:t>
            </a:r>
          </a:p>
          <a:p>
            <a:pPr lvl="2"/>
            <a:r>
              <a:rPr lang="en-US" sz="1200" dirty="0" smtClean="0"/>
              <a:t>High protected   &lt;9.6 kbps</a:t>
            </a:r>
          </a:p>
          <a:p>
            <a:pPr lvl="1"/>
            <a:r>
              <a:rPr lang="en-US" sz="1200" dirty="0" smtClean="0"/>
              <a:t>PSD (GPRS)</a:t>
            </a:r>
          </a:p>
          <a:p>
            <a:pPr lvl="2"/>
            <a:r>
              <a:rPr lang="en-US" sz="1200" dirty="0" smtClean="0"/>
              <a:t>~53 kbps</a:t>
            </a:r>
          </a:p>
          <a:p>
            <a:pPr lvl="2"/>
            <a:endParaRPr lang="en-US" sz="1400" dirty="0" smtClean="0"/>
          </a:p>
          <a:p>
            <a:r>
              <a:rPr lang="en-US" sz="1400" b="1" dirty="0" smtClean="0"/>
              <a:t>There is no train control system over TETRA developed yet</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0246" name="Slide Number Placeholder 5"/>
          <p:cNvSpPr>
            <a:spLocks noGrp="1"/>
          </p:cNvSpPr>
          <p:nvPr>
            <p:ph type="sldNum" sz="quarter" idx="12"/>
          </p:nvPr>
        </p:nvSpPr>
        <p:spPr>
          <a:noFill/>
        </p:spPr>
        <p:txBody>
          <a:bodyPr/>
          <a:lstStyle/>
          <a:p>
            <a:r>
              <a:rPr lang="en-US" dirty="0"/>
              <a:t>Slide </a:t>
            </a:r>
            <a:fld id="{E4187BF5-0929-4D2D-8071-3643E32F8370}" type="slidenum">
              <a:rPr lang="en-US"/>
              <a:pPr/>
              <a:t>8</a:t>
            </a:fld>
            <a:endParaRPr lang="en-US" dirty="0"/>
          </a:p>
        </p:txBody>
      </p:sp>
      <p:sp>
        <p:nvSpPr>
          <p:cNvPr id="7" name="Content Placeholder 2"/>
          <p:cNvSpPr txBox="1">
            <a:spLocks/>
          </p:cNvSpPr>
          <p:nvPr/>
        </p:nvSpPr>
        <p:spPr bwMode="auto">
          <a:xfrm>
            <a:off x="4572000" y="1219200"/>
            <a:ext cx="3886200" cy="53340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lIns="92075" tIns="46038" rIns="92075" bIns="46038"/>
          <a:lstStyle/>
          <a:p>
            <a:pPr marL="342900" indent="-342900">
              <a:spcBef>
                <a:spcPct val="20000"/>
              </a:spcBef>
              <a:defRPr/>
            </a:pPr>
            <a:r>
              <a:rPr lang="en-GB" sz="1600" b="1" kern="0" dirty="0">
                <a:latin typeface="+mn-lt"/>
              </a:rPr>
              <a:t>TETRA</a:t>
            </a:r>
          </a:p>
          <a:p>
            <a:pPr marL="342900" indent="-342900">
              <a:spcBef>
                <a:spcPct val="20000"/>
              </a:spcBef>
              <a:buFontTx/>
              <a:buChar char="•"/>
              <a:defRPr/>
            </a:pPr>
            <a:r>
              <a:rPr lang="en-GB" sz="1600" kern="0" dirty="0">
                <a:latin typeface="+mn-lt"/>
              </a:rPr>
              <a:t>Based on PMR upgraded with GSM features</a:t>
            </a:r>
          </a:p>
          <a:p>
            <a:pPr marL="342900" indent="-342900">
              <a:spcBef>
                <a:spcPct val="20000"/>
              </a:spcBef>
              <a:buFontTx/>
              <a:buChar char="•"/>
              <a:defRPr/>
            </a:pPr>
            <a:r>
              <a:rPr lang="en-GB" sz="1600" kern="0" dirty="0">
                <a:latin typeface="+mn-lt"/>
              </a:rPr>
              <a:t>FDMA/TDMA</a:t>
            </a:r>
          </a:p>
          <a:p>
            <a:pPr marL="342900" indent="-342900">
              <a:spcBef>
                <a:spcPct val="20000"/>
              </a:spcBef>
              <a:buFontTx/>
              <a:buChar char="•"/>
              <a:defRPr/>
            </a:pPr>
            <a:r>
              <a:rPr lang="en-GB" sz="1600" kern="0" dirty="0">
                <a:latin typeface="+mn-lt"/>
              </a:rPr>
              <a:t>Modulation scheme 4</a:t>
            </a:r>
            <a:r>
              <a:rPr lang="el-GR" sz="1600" kern="0" dirty="0">
                <a:latin typeface="+mn-lt"/>
              </a:rPr>
              <a:t>π</a:t>
            </a:r>
            <a:r>
              <a:rPr lang="en-US" sz="1600" kern="0" dirty="0">
                <a:latin typeface="+mn-lt"/>
              </a:rPr>
              <a:t> DQPSK (</a:t>
            </a:r>
            <a:r>
              <a:rPr lang="en-US" sz="1600" dirty="0">
                <a:latin typeface="+mn-lt"/>
              </a:rPr>
              <a:t>Differential Quaternary Phase-Shift </a:t>
            </a:r>
            <a:r>
              <a:rPr lang="en-US" sz="1600" dirty="0" smtClean="0">
                <a:latin typeface="+mn-lt"/>
              </a:rPr>
              <a:t>Keying)</a:t>
            </a:r>
            <a:endParaRPr lang="en-GB" sz="1600" kern="0" dirty="0">
              <a:latin typeface="+mn-lt"/>
            </a:endParaRPr>
          </a:p>
          <a:p>
            <a:pPr marL="342900" indent="-342900">
              <a:spcBef>
                <a:spcPct val="20000"/>
              </a:spcBef>
              <a:buFontTx/>
              <a:buChar char="•"/>
              <a:defRPr/>
            </a:pPr>
            <a:r>
              <a:rPr lang="en-GB" sz="1600" kern="0" dirty="0">
                <a:latin typeface="+mn-lt"/>
              </a:rPr>
              <a:t>25 kHz / carrier</a:t>
            </a:r>
          </a:p>
          <a:p>
            <a:pPr marL="342900" indent="-342900">
              <a:spcBef>
                <a:spcPct val="20000"/>
              </a:spcBef>
              <a:buFontTx/>
              <a:buChar char="•"/>
              <a:defRPr/>
            </a:pPr>
            <a:r>
              <a:rPr lang="en-GB" sz="1600" kern="0" dirty="0">
                <a:latin typeface="+mn-lt"/>
              </a:rPr>
              <a:t>4 timeslots / carrier</a:t>
            </a:r>
          </a:p>
          <a:p>
            <a:pPr marL="342900" indent="-342900">
              <a:spcBef>
                <a:spcPct val="20000"/>
              </a:spcBef>
              <a:buFontTx/>
              <a:buChar char="•"/>
              <a:defRPr/>
            </a:pPr>
            <a:r>
              <a:rPr lang="en-GB" sz="1600" dirty="0">
                <a:latin typeface="+mn-lt"/>
              </a:rPr>
              <a:t>Can work in certain parts of 300, 400, 800 and 900 MHz bands</a:t>
            </a:r>
          </a:p>
          <a:p>
            <a:pPr marL="342900" indent="-342900">
              <a:spcBef>
                <a:spcPct val="20000"/>
              </a:spcBef>
              <a:buFontTx/>
              <a:buChar char="•"/>
              <a:defRPr/>
            </a:pPr>
            <a:r>
              <a:rPr lang="en-US" sz="1600" dirty="0">
                <a:latin typeface="+mn-lt"/>
              </a:rPr>
              <a:t>Data rates</a:t>
            </a:r>
          </a:p>
          <a:p>
            <a:pPr marL="800100" lvl="1" indent="-342900">
              <a:spcBef>
                <a:spcPct val="20000"/>
              </a:spcBef>
              <a:buFontTx/>
              <a:buChar char="•"/>
              <a:defRPr/>
            </a:pPr>
            <a:r>
              <a:rPr lang="en-US" dirty="0">
                <a:latin typeface="+mn-lt"/>
              </a:rPr>
              <a:t>CSD</a:t>
            </a:r>
          </a:p>
          <a:p>
            <a:pPr marL="1257300" lvl="2" indent="-342900">
              <a:spcBef>
                <a:spcPct val="20000"/>
              </a:spcBef>
              <a:buFontTx/>
              <a:buChar char="•"/>
              <a:defRPr/>
            </a:pPr>
            <a:r>
              <a:rPr lang="en-US" dirty="0"/>
              <a:t>Low protected  7.2 kbps</a:t>
            </a:r>
            <a:endParaRPr lang="en-US" dirty="0">
              <a:latin typeface="+mn-lt"/>
            </a:endParaRPr>
          </a:p>
          <a:p>
            <a:pPr marL="1257300" lvl="2" indent="-342900">
              <a:spcBef>
                <a:spcPct val="20000"/>
              </a:spcBef>
              <a:buFontTx/>
              <a:buChar char="•"/>
              <a:defRPr/>
            </a:pPr>
            <a:r>
              <a:rPr lang="en-US" dirty="0"/>
              <a:t>Low protected  4.8 kbps</a:t>
            </a:r>
            <a:endParaRPr lang="en-US" dirty="0">
              <a:latin typeface="+mn-lt"/>
            </a:endParaRPr>
          </a:p>
          <a:p>
            <a:pPr marL="1257300" lvl="2" indent="-342900">
              <a:spcBef>
                <a:spcPct val="20000"/>
              </a:spcBef>
              <a:buFontTx/>
              <a:buChar char="•"/>
              <a:defRPr/>
            </a:pPr>
            <a:r>
              <a:rPr lang="en-US" dirty="0">
                <a:latin typeface="+mn-lt"/>
              </a:rPr>
              <a:t>High protected   2.4 kbps</a:t>
            </a:r>
          </a:p>
          <a:p>
            <a:pPr marL="800100" lvl="1" indent="-342900">
              <a:spcBef>
                <a:spcPct val="20000"/>
              </a:spcBef>
              <a:buFontTx/>
              <a:buChar char="•"/>
              <a:defRPr/>
            </a:pPr>
            <a:r>
              <a:rPr lang="en-US" dirty="0">
                <a:latin typeface="+mn-lt"/>
              </a:rPr>
              <a:t>PSD</a:t>
            </a:r>
          </a:p>
          <a:p>
            <a:pPr lvl="2">
              <a:defRPr/>
            </a:pPr>
            <a:r>
              <a:rPr lang="en-US" dirty="0">
                <a:latin typeface="+mn-lt"/>
              </a:rPr>
              <a:t>Same as with CSD</a:t>
            </a:r>
          </a:p>
          <a:p>
            <a:pPr lvl="2">
              <a:defRPr/>
            </a:pPr>
            <a:endParaRPr lang="en-US" dirty="0">
              <a:latin typeface="+mn-lt"/>
            </a:endParaRPr>
          </a:p>
          <a:p>
            <a:pPr marL="342900" indent="-342900">
              <a:spcBef>
                <a:spcPct val="20000"/>
              </a:spcBef>
              <a:buFontTx/>
              <a:buChar char="•"/>
              <a:defRPr/>
            </a:pPr>
            <a:r>
              <a:rPr lang="en-GB" sz="1400" b="1" dirty="0">
                <a:latin typeface="+mn-lt"/>
              </a:rPr>
              <a:t>It wasn’t proven and commercially available at the time of the decision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GSM-R Development History</a:t>
            </a:r>
          </a:p>
        </p:txBody>
      </p:sp>
      <p:sp>
        <p:nvSpPr>
          <p:cNvPr id="11267" name="Content Placeholder 2"/>
          <p:cNvSpPr>
            <a:spLocks noGrp="1"/>
          </p:cNvSpPr>
          <p:nvPr>
            <p:ph idx="1"/>
          </p:nvPr>
        </p:nvSpPr>
        <p:spPr>
          <a:xfrm>
            <a:off x="685800" y="1828800"/>
            <a:ext cx="7772400" cy="4114800"/>
          </a:xfrm>
        </p:spPr>
        <p:txBody>
          <a:bodyPr/>
          <a:lstStyle/>
          <a:p>
            <a:r>
              <a:rPr lang="en-US" sz="2400" dirty="0" smtClean="0"/>
              <a:t>EIRENE (European Integrated Radio Enhanced Network)  project</a:t>
            </a:r>
          </a:p>
          <a:p>
            <a:pPr lvl="1"/>
            <a:r>
              <a:rPr lang="en-US" sz="2400" dirty="0" smtClean="0"/>
              <a:t>UIC along with Railway companies</a:t>
            </a:r>
          </a:p>
          <a:p>
            <a:pPr lvl="1"/>
            <a:r>
              <a:rPr lang="en-US" sz="2400" dirty="0" smtClean="0"/>
              <a:t>FRS and SRS</a:t>
            </a:r>
          </a:p>
          <a:p>
            <a:pPr lvl="1"/>
            <a:r>
              <a:rPr lang="en-US" sz="2400" dirty="0" smtClean="0"/>
              <a:t>Started in 1992, first draft specs in 1995.</a:t>
            </a:r>
          </a:p>
          <a:p>
            <a:r>
              <a:rPr lang="en-US" sz="2400" dirty="0" smtClean="0"/>
              <a:t>MORANE (Mobile Oriented Radio Network)</a:t>
            </a:r>
          </a:p>
          <a:p>
            <a:pPr lvl="1"/>
            <a:r>
              <a:rPr lang="en-US" sz="2400" dirty="0" smtClean="0"/>
              <a:t>EC, UIC, Railways, GSM suppliers</a:t>
            </a:r>
          </a:p>
          <a:p>
            <a:r>
              <a:rPr lang="en-US" sz="2400" dirty="0" smtClean="0"/>
              <a:t>In 2000 – FRS/SRS ver. 4/12</a:t>
            </a:r>
          </a:p>
          <a:p>
            <a:pPr lvl="1"/>
            <a:r>
              <a:rPr lang="en-US" sz="2400" dirty="0" smtClean="0"/>
              <a:t>Current ver. 7.1/15.1; 8/16 expected</a:t>
            </a:r>
          </a:p>
        </p:txBody>
      </p:sp>
      <p:sp>
        <p:nvSpPr>
          <p:cNvPr id="4" name="Date Placeholder 3"/>
          <p:cNvSpPr>
            <a:spLocks noGrp="1"/>
          </p:cNvSpPr>
          <p:nvPr>
            <p:ph type="dt" sz="quarter" idx="10"/>
          </p:nvPr>
        </p:nvSpPr>
        <p:spPr/>
        <p:txBody>
          <a:bodyPr/>
          <a:lstStyle/>
          <a:p>
            <a:pPr>
              <a:defRPr/>
            </a:pPr>
            <a:r>
              <a:rPr lang="en-US" dirty="0" smtClean="0"/>
              <a:t>January 2012</a:t>
            </a:r>
            <a:endParaRPr lang="en-US" dirty="0"/>
          </a:p>
        </p:txBody>
      </p:sp>
      <p:sp>
        <p:nvSpPr>
          <p:cNvPr id="5" name="Footer Placeholder 4"/>
          <p:cNvSpPr>
            <a:spLocks noGrp="1"/>
          </p:cNvSpPr>
          <p:nvPr>
            <p:ph type="ftr" sz="quarter" idx="11"/>
          </p:nvPr>
        </p:nvSpPr>
        <p:spPr/>
        <p:txBody>
          <a:bodyPr/>
          <a:lstStyle/>
          <a:p>
            <a:pPr>
              <a:defRPr/>
            </a:pPr>
            <a:r>
              <a:rPr lang="fi-FI"/>
              <a:t>Ibrahim Muftic, Parsons Brinckerhoff</a:t>
            </a:r>
            <a:endParaRPr lang="en-US" dirty="0"/>
          </a:p>
        </p:txBody>
      </p:sp>
      <p:sp>
        <p:nvSpPr>
          <p:cNvPr id="11270" name="Slide Number Placeholder 5"/>
          <p:cNvSpPr>
            <a:spLocks noGrp="1"/>
          </p:cNvSpPr>
          <p:nvPr>
            <p:ph type="sldNum" sz="quarter" idx="12"/>
          </p:nvPr>
        </p:nvSpPr>
        <p:spPr>
          <a:noFill/>
        </p:spPr>
        <p:txBody>
          <a:bodyPr/>
          <a:lstStyle/>
          <a:p>
            <a:r>
              <a:rPr lang="en-US" dirty="0"/>
              <a:t>Slide </a:t>
            </a:r>
            <a:fld id="{4A80049D-6AAD-4E62-B2D6-9107FC77F6C7}" type="slidenum">
              <a:rPr lang="en-US"/>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1535</TotalTime>
  <Words>1406</Words>
  <Application>Microsoft Office PowerPoint</Application>
  <PresentationFormat>On-screen Show (4:3)</PresentationFormat>
  <Paragraphs>243</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Slide 1</vt:lpstr>
      <vt:lpstr>Global Overview of Existing Radio Communication Systems for Positive Train Control Development and Standardization</vt:lpstr>
      <vt:lpstr>Key Terms</vt:lpstr>
      <vt:lpstr>Radio Communication Systems used for Positive Train Control</vt:lpstr>
      <vt:lpstr> </vt:lpstr>
      <vt:lpstr>In Europe Before ERTMS</vt:lpstr>
      <vt:lpstr>GSM-R Development History</vt:lpstr>
      <vt:lpstr>GSM-R vs. TETRA</vt:lpstr>
      <vt:lpstr>GSM-R Development History</vt:lpstr>
      <vt:lpstr>Broad Railways Commitment to GSM-R</vt:lpstr>
      <vt:lpstr>GSM-R Frequency Range</vt:lpstr>
      <vt:lpstr>GSM-R standardization stack</vt:lpstr>
      <vt:lpstr>Train Control over GSM-R</vt:lpstr>
      <vt:lpstr>GSM-R implementation status</vt:lpstr>
      <vt:lpstr>GSM-R implementation status</vt:lpstr>
      <vt:lpstr>Current Issues with GSM-R</vt:lpstr>
      <vt:lpstr>Potential Implementation in the US</vt:lpstr>
      <vt:lpstr>References</vt:lpstr>
      <vt:lpstr>Q&amp;A</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muftici</cp:lastModifiedBy>
  <cp:revision>89</cp:revision>
  <cp:lastPrinted>1998-02-10T13:28:06Z</cp:lastPrinted>
  <dcterms:created xsi:type="dcterms:W3CDTF">1999-11-08T18:59:45Z</dcterms:created>
  <dcterms:modified xsi:type="dcterms:W3CDTF">2012-01-18T18:16:00Z</dcterms:modified>
</cp:coreProperties>
</file>