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339" r:id="rId3"/>
    <p:sldId id="328" r:id="rId4"/>
    <p:sldId id="310" r:id="rId5"/>
    <p:sldId id="343" r:id="rId6"/>
    <p:sldId id="324" r:id="rId7"/>
    <p:sldId id="317" r:id="rId8"/>
    <p:sldId id="319" r:id="rId9"/>
    <p:sldId id="318" r:id="rId10"/>
    <p:sldId id="315" r:id="rId11"/>
    <p:sldId id="346" r:id="rId12"/>
    <p:sldId id="353" r:id="rId13"/>
    <p:sldId id="323" r:id="rId14"/>
    <p:sldId id="271" r:id="rId15"/>
    <p:sldId id="326" r:id="rId16"/>
    <p:sldId id="273" r:id="rId17"/>
    <p:sldId id="334" r:id="rId18"/>
    <p:sldId id="332" r:id="rId19"/>
    <p:sldId id="354" r:id="rId20"/>
    <p:sldId id="345" r:id="rId2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8E8F6"/>
    <a:srgbClr val="CDCDEC"/>
    <a:srgbClr val="FF0000"/>
  </p:clrMru>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382" autoAdjust="0"/>
    <p:restoredTop sz="91709" autoAdjust="0"/>
  </p:normalViewPr>
  <p:slideViewPr>
    <p:cSldViewPr>
      <p:cViewPr varScale="1">
        <p:scale>
          <a:sx n="60" d="100"/>
          <a:sy n="60" d="100"/>
        </p:scale>
        <p:origin x="-612" y="-96"/>
      </p:cViewPr>
      <p:guideLst>
        <p:guide orient="horz" pos="220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896" y="-96"/>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ea typeface="굴림" pitchFamily="50" charset="-127"/>
              </a:defRPr>
            </a:lvl1pPr>
          </a:lstStyle>
          <a:p>
            <a:pPr>
              <a:defRPr/>
            </a:pPr>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ea typeface="굴림" pitchFamily="50" charset="-127"/>
              </a:defRPr>
            </a:lvl1pPr>
          </a:lstStyle>
          <a:p>
            <a:pPr>
              <a:defRPr/>
            </a:pPr>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ea typeface="굴림" pitchFamily="50" charset="-127"/>
              </a:defRPr>
            </a:lvl1pPr>
          </a:lstStyle>
          <a:p>
            <a:pPr>
              <a:defRPr/>
            </a:pPr>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ea typeface="굴림" pitchFamily="50" charset="-127"/>
              </a:defRPr>
            </a:lvl1pPr>
          </a:lstStyle>
          <a:p>
            <a:pPr>
              <a:defRPr/>
            </a:pPr>
            <a:r>
              <a:rPr lang="en-US" altLang="ko-KR"/>
              <a:t>Page </a:t>
            </a:r>
            <a:fld id="{B4F8AD43-E402-41B7-B115-8DD5F30161B6}" type="slidenum">
              <a:rPr lang="en-US" altLang="ko-KR"/>
              <a:pPr>
                <a:defRP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defRPr/>
            </a:pPr>
            <a:r>
              <a:rPr lang="en-US" altLang="ko-KR">
                <a:ea typeface="굴림" pitchFamily="50"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ea typeface="굴림" pitchFamily="50" charset="-127"/>
              </a:defRPr>
            </a:lvl1pPr>
          </a:lstStyle>
          <a:p>
            <a:pPr>
              <a:defRPr/>
            </a:pPr>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ea typeface="굴림" pitchFamily="50" charset="-127"/>
              </a:defRPr>
            </a:lvl1pPr>
          </a:lstStyle>
          <a:p>
            <a:pPr>
              <a:defRPr/>
            </a:pPr>
            <a:r>
              <a:rPr lang="en-US" altLang="ko-KR"/>
              <a:t>&lt;month year&gt;</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ea typeface="굴림" pitchFamily="50" charset="-127"/>
              </a:defRPr>
            </a:lvl5pPr>
          </a:lstStyle>
          <a:p>
            <a:pPr lvl="4">
              <a:defRPr/>
            </a:pPr>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ea typeface="굴림" pitchFamily="50" charset="-127"/>
              </a:defRPr>
            </a:lvl1pPr>
          </a:lstStyle>
          <a:p>
            <a:pPr>
              <a:defRPr/>
            </a:pPr>
            <a:r>
              <a:rPr lang="en-US" altLang="ko-KR"/>
              <a:t>Page </a:t>
            </a:r>
            <a:fld id="{D9D5E8B8-2455-4602-8B1C-152953E2E95B}" type="slidenum">
              <a:rPr lang="en-US" altLang="ko-KR"/>
              <a:pPr>
                <a:defRP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pPr>
              <a:defRPr/>
            </a:pPr>
            <a:r>
              <a:rPr lang="en-US" altLang="ko-KR">
                <a:ea typeface="굴림" pitchFamily="50"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altLang="ko-KR" smtClean="0">
                <a:ea typeface="굴림" charset="-127"/>
              </a:rPr>
              <a:t>doc.: IEEE 802.15-&lt;doc#&gt;</a:t>
            </a:r>
          </a:p>
        </p:txBody>
      </p:sp>
      <p:sp>
        <p:nvSpPr>
          <p:cNvPr id="13315" name="Rectangle 3"/>
          <p:cNvSpPr>
            <a:spLocks noGrp="1" noChangeArrowheads="1"/>
          </p:cNvSpPr>
          <p:nvPr>
            <p:ph type="dt" sz="quarter" idx="1"/>
          </p:nvPr>
        </p:nvSpPr>
        <p:spPr>
          <a:noFill/>
        </p:spPr>
        <p:txBody>
          <a:bodyPr/>
          <a:lstStyle/>
          <a:p>
            <a:r>
              <a:rPr lang="en-US" altLang="ko-KR" smtClean="0">
                <a:ea typeface="굴림" charset="-127"/>
              </a:rPr>
              <a:t>&lt;month year&gt;</a:t>
            </a:r>
          </a:p>
        </p:txBody>
      </p:sp>
      <p:sp>
        <p:nvSpPr>
          <p:cNvPr id="13316" name="Rectangle 6"/>
          <p:cNvSpPr>
            <a:spLocks noGrp="1" noChangeArrowheads="1"/>
          </p:cNvSpPr>
          <p:nvPr>
            <p:ph type="ftr" sz="quarter" idx="4"/>
          </p:nvPr>
        </p:nvSpPr>
        <p:spPr>
          <a:noFill/>
        </p:spPr>
        <p:txBody>
          <a:bodyPr/>
          <a:lstStyle/>
          <a:p>
            <a:pPr lvl="4"/>
            <a:r>
              <a:rPr lang="en-US" altLang="ko-KR" smtClean="0">
                <a:ea typeface="굴림" charset="-127"/>
              </a:rPr>
              <a:t>&lt;author&gt;, &lt;company&gt;</a:t>
            </a:r>
          </a:p>
        </p:txBody>
      </p:sp>
      <p:sp>
        <p:nvSpPr>
          <p:cNvPr id="13317" name="Rectangle 7"/>
          <p:cNvSpPr>
            <a:spLocks noGrp="1" noChangeArrowheads="1"/>
          </p:cNvSpPr>
          <p:nvPr>
            <p:ph type="sldNum" sz="quarter" idx="5"/>
          </p:nvPr>
        </p:nvSpPr>
        <p:spPr>
          <a:noFill/>
        </p:spPr>
        <p:txBody>
          <a:bodyPr/>
          <a:lstStyle/>
          <a:p>
            <a:r>
              <a:rPr lang="en-US" altLang="ko-KR" smtClean="0">
                <a:ea typeface="굴림" charset="-127"/>
              </a:rPr>
              <a:t>Page </a:t>
            </a:r>
            <a:fld id="{11F965A4-AC5D-436E-8BA6-21F1A808BD1D}" type="slidenum">
              <a:rPr lang="en-US" altLang="ko-KR" smtClean="0">
                <a:ea typeface="굴림" charset="-127"/>
              </a:rPr>
              <a:pPr/>
              <a:t>1</a:t>
            </a:fld>
            <a:endParaRPr lang="en-US" altLang="ko-KR" smtClean="0">
              <a:ea typeface="굴림" charset="-127"/>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ko-KR"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en-US" altLang="ko-KR" smtClean="0"/>
              <a:t>doc.: IEEE 802.15-&lt;doc#&gt;</a:t>
            </a:r>
            <a:endParaRPr lang="en-US" altLang="ko-KR"/>
          </a:p>
        </p:txBody>
      </p:sp>
      <p:sp>
        <p:nvSpPr>
          <p:cNvPr id="5" name="날짜 개체 틀 4"/>
          <p:cNvSpPr>
            <a:spLocks noGrp="1"/>
          </p:cNvSpPr>
          <p:nvPr>
            <p:ph type="dt" idx="11"/>
          </p:nvPr>
        </p:nvSpPr>
        <p:spPr/>
        <p:txBody>
          <a:bodyPr/>
          <a:lstStyle/>
          <a:p>
            <a:pPr>
              <a:defRPr/>
            </a:pPr>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D9D5E8B8-2455-4602-8B1C-152953E2E95B}" type="slidenum">
              <a:rPr lang="en-US" altLang="ko-KR" smtClean="0"/>
              <a:pPr>
                <a:defRPr/>
              </a:pPr>
              <a:t>8</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B8505083-D182-4BF7-B1A7-D3F76AEDD19D}"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0BC50D84-1EAC-4A17-AF61-D7DD116B5736}"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5E3CA38D-8142-45EE-B811-9B3558A2F401}"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smtClean="0"/>
            </a:lvl1p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a:xfrm>
            <a:off x="5214938" y="6475413"/>
            <a:ext cx="3395662" cy="369887"/>
          </a:xfrm>
        </p:spPr>
        <p:txBody>
          <a:bodyPr/>
          <a:lstStyle>
            <a:lvl1pPr>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defRPr/>
            </a:lvl1pPr>
          </a:lstStyle>
          <a:p>
            <a:pPr>
              <a:defRPr/>
            </a:pPr>
            <a:r>
              <a:rPr lang="en-US" altLang="ko-KR"/>
              <a:t>Slide </a:t>
            </a:r>
            <a:fld id="{C164B3C6-2D55-496E-8471-DD3723B83220}"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2620D5C4-2595-4CF8-89AE-D17BD365DF62}"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4BA83FC4-CD48-4352-B4FA-3C1682037BB9}"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ko-KR"/>
              <a:t>Slide </a:t>
            </a:r>
            <a:fld id="{4DF77B46-506C-47ED-AD0C-182D0234B9C5}"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ko-KR"/>
              <a:t>Slide </a:t>
            </a:r>
            <a:fld id="{F1506DB4-C36A-4456-BE78-7F29087315D5}"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smtClean="0"/>
            </a:lvl1pPr>
          </a:lstStyle>
          <a:p>
            <a:pPr>
              <a:defRPr/>
            </a:pPr>
            <a:r>
              <a:rPr lang="en-US" altLang="ko-KR" smtClean="0"/>
              <a:t>&lt;January 2012&gt;</a:t>
            </a:r>
            <a:endParaRPr lang="en-US" altLang="ko-KR"/>
          </a:p>
        </p:txBody>
      </p:sp>
      <p:sp>
        <p:nvSpPr>
          <p:cNvPr id="3" name="바닥글 개체 틀 2"/>
          <p:cNvSpPr>
            <a:spLocks noGrp="1"/>
          </p:cNvSpPr>
          <p:nvPr>
            <p:ph type="ftr" sz="quarter" idx="11"/>
          </p:nvPr>
        </p:nvSpPr>
        <p:spPr>
          <a:xfrm>
            <a:off x="5143500" y="6475413"/>
            <a:ext cx="3467100" cy="184150"/>
          </a:xfrm>
        </p:spPr>
        <p:txBody>
          <a:bodyPr/>
          <a:lstStyle>
            <a:lvl1pPr>
              <a:defRPr smtClean="0"/>
            </a:lvl1pPr>
          </a:lstStyle>
          <a:p>
            <a:pPr>
              <a:defRPr/>
            </a:pPr>
            <a:endParaRPr lang="en-US" altLang="ko-KR"/>
          </a:p>
        </p:txBody>
      </p:sp>
      <p:sp>
        <p:nvSpPr>
          <p:cNvPr id="4" name="슬라이드 번호 개체 틀 3"/>
          <p:cNvSpPr>
            <a:spLocks noGrp="1"/>
          </p:cNvSpPr>
          <p:nvPr>
            <p:ph type="sldNum" sz="quarter" idx="12"/>
          </p:nvPr>
        </p:nvSpPr>
        <p:spPr/>
        <p:txBody>
          <a:bodyPr/>
          <a:lstStyle>
            <a:lvl1pPr>
              <a:defRPr/>
            </a:lvl1pPr>
          </a:lstStyle>
          <a:p>
            <a:pPr>
              <a:defRPr/>
            </a:pPr>
            <a:r>
              <a:rPr lang="en-US" altLang="ko-KR"/>
              <a:t>Slide </a:t>
            </a:r>
            <a:fld id="{4E722527-479E-4D1A-B5FB-1AD46EC2B973}"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BDF97633-195F-4C6F-AB4D-C85C17EB09CB}"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&lt;January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F2B6AA55-FD2B-4512-93D5-674D39FDB0D3}"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smtClean="0">
                <a:ea typeface="굴림" pitchFamily="50" charset="-127"/>
              </a:defRPr>
            </a:lvl1pPr>
          </a:lstStyle>
          <a:p>
            <a:pPr>
              <a:defRPr/>
            </a:pPr>
            <a:r>
              <a:rPr lang="en-US" altLang="ko-KR" smtClean="0"/>
              <a:t>&lt;January 2012&gt;</a:t>
            </a:r>
            <a:endParaRPr lang="en-US" altLang="ko-KR" dirty="0"/>
          </a:p>
        </p:txBody>
      </p:sp>
      <p:sp>
        <p:nvSpPr>
          <p:cNvPr id="1029" name="Rectangle 5"/>
          <p:cNvSpPr>
            <a:spLocks noGrp="1" noChangeArrowheads="1"/>
          </p:cNvSpPr>
          <p:nvPr>
            <p:ph type="ftr" sz="quarter" idx="3"/>
          </p:nvPr>
        </p:nvSpPr>
        <p:spPr bwMode="auto">
          <a:xfrm>
            <a:off x="5286375" y="6475413"/>
            <a:ext cx="33242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굴림" pitchFamily="50" charset="-127"/>
              </a:defRPr>
            </a:lvl1pPr>
          </a:lstStyle>
          <a:p>
            <a:pPr>
              <a:defRPr/>
            </a:pPr>
            <a:endParaRPr lang="en-US" altLang="ko-K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굴림" pitchFamily="50" charset="-127"/>
              </a:defRPr>
            </a:lvl1pPr>
          </a:lstStyle>
          <a:p>
            <a:pPr>
              <a:defRPr/>
            </a:pPr>
            <a:r>
              <a:rPr lang="en-US" altLang="ko-KR"/>
              <a:t>Slide </a:t>
            </a:r>
            <a:fld id="{36554915-7DE9-4A2E-89A7-6EC8123C55CC}" type="slidenum">
              <a:rPr lang="en-US" altLang="ko-KR"/>
              <a:pPr>
                <a:defRPr/>
              </a:pPr>
              <a:t>‹#›</a:t>
            </a:fld>
            <a:endParaRPr lang="en-US" altLang="ko-KR"/>
          </a:p>
        </p:txBody>
      </p:sp>
      <p:sp>
        <p:nvSpPr>
          <p:cNvPr id="1031" name="Rectangle 7"/>
          <p:cNvSpPr>
            <a:spLocks noChangeArrowheads="1"/>
          </p:cNvSpPr>
          <p:nvPr/>
        </p:nvSpPr>
        <p:spPr bwMode="auto">
          <a:xfrm>
            <a:off x="3929063" y="394156"/>
            <a:ext cx="4757737" cy="215444"/>
          </a:xfrm>
          <a:prstGeom prst="rect">
            <a:avLst/>
          </a:prstGeom>
          <a:noFill/>
          <a:ln w="9525">
            <a:noFill/>
            <a:miter lim="800000"/>
            <a:headEnd/>
            <a:tailEnd/>
          </a:ln>
          <a:effectLst/>
        </p:spPr>
        <p:txBody>
          <a:bodyPr lIns="0" tIns="0" rIns="0" bIns="0" anchor="b">
            <a:spAutoFit/>
          </a:bodyPr>
          <a:lstStyle/>
          <a:p>
            <a:pPr marL="1828800" marR="0" lvl="4" indent="0" algn="l" defTabSz="914400" rtl="0" eaLnBrk="0" fontAlgn="base" latinLnBrk="0" hangingPunct="0">
              <a:lnSpc>
                <a:spcPct val="100000"/>
              </a:lnSpc>
              <a:spcBef>
                <a:spcPct val="0"/>
              </a:spcBef>
              <a:spcAft>
                <a:spcPct val="0"/>
              </a:spcAft>
              <a:buClrTx/>
              <a:buSzTx/>
              <a:buFontTx/>
              <a:buNone/>
              <a:tabLst/>
              <a:defRPr/>
            </a:pPr>
            <a:r>
              <a:rPr lang="en-US" altLang="ko-KR" sz="1400" b="1" dirty="0">
                <a:ea typeface="굴림" pitchFamily="50" charset="-127"/>
              </a:rPr>
              <a:t>doc.: IEEE 802. </a:t>
            </a:r>
            <a:r>
              <a:rPr lang="en-US" altLang="ko-KR" sz="1400" b="1" dirty="0" smtClean="0"/>
              <a:t>15-12-0046-wng0</a:t>
            </a:r>
            <a:endParaRPr lang="en-US" altLang="ko-KR" sz="1400" b="1" dirty="0">
              <a:ea typeface="굴림" pitchFamily="50"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a:defRPr/>
            </a:pPr>
            <a:r>
              <a:rPr lang="en-US" altLang="ko-KR">
                <a:ea typeface="굴림" pitchFamily="50"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sldLayoutIdLst>
    <p:sldLayoutId id="2147483732" r:id="rId1"/>
    <p:sldLayoutId id="2147483741" r:id="rId2"/>
    <p:sldLayoutId id="2147483733" r:id="rId3"/>
    <p:sldLayoutId id="2147483734" r:id="rId4"/>
    <p:sldLayoutId id="2147483735" r:id="rId5"/>
    <p:sldLayoutId id="2147483736" r:id="rId6"/>
    <p:sldLayoutId id="2147483742" r:id="rId7"/>
    <p:sldLayoutId id="2147483737" r:id="rId8"/>
    <p:sldLayoutId id="2147483738" r:id="rId9"/>
    <p:sldLayoutId id="2147483739" r:id="rId10"/>
    <p:sldLayoutId id="2147483740" r:id="rId11"/>
  </p:sldLayoutIdLst>
  <p:hf hdr="0"/>
  <p:txStyles>
    <p:titleStyle>
      <a:lvl1pPr algn="ctr" rtl="0" eaLnBrk="0" fontAlgn="base" hangingPunct="0">
        <a:spcBef>
          <a:spcPct val="0"/>
        </a:spcBef>
        <a:spcAft>
          <a:spcPct val="0"/>
        </a:spcAft>
        <a:defRPr sz="3600" b="1">
          <a:solidFill>
            <a:schemeClr val="tx2"/>
          </a:solidFill>
          <a:latin typeface="Bookman Old Style" pitchFamily="18" charset="0"/>
          <a:ea typeface="+mj-ea"/>
          <a:cs typeface="Lao UI" pitchFamily="34" charset="0"/>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002060"/>
        </a:buClr>
        <a:buSzPct val="120000"/>
        <a:buFont typeface="Wingdings" pitchFamily="2" charset="2"/>
        <a:buChar char="§"/>
        <a:defRPr sz="3200">
          <a:solidFill>
            <a:schemeClr val="tx1"/>
          </a:solidFill>
          <a:latin typeface="Lucida Bright" pitchFamily="18" charset="0"/>
          <a:ea typeface="+mn-ea"/>
          <a:cs typeface="Narkisim" pitchFamily="34" charset="-79"/>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cs typeface="Times New Roman" pitchFamily="18" charset="0"/>
        </a:defRPr>
      </a:lvl2pPr>
      <a:lvl3pPr marL="1085850" indent="-228600" algn="l" rtl="0" eaLnBrk="0" fontAlgn="base" hangingPunct="0">
        <a:spcBef>
          <a:spcPct val="20000"/>
        </a:spcBef>
        <a:spcAft>
          <a:spcPct val="0"/>
        </a:spcAft>
        <a:buClr>
          <a:srgbClr val="C00000"/>
        </a:buClr>
        <a:buChar char="•"/>
        <a:defRPr sz="2400">
          <a:solidFill>
            <a:schemeClr val="tx1"/>
          </a:solidFill>
          <a:latin typeface="Times New Roman" pitchFamily="18" charset="0"/>
          <a:cs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gif"/><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jpeg"/><Relationship Id="rId3" Type="http://schemas.openxmlformats.org/officeDocument/2006/relationships/image" Target="../media/image2.png"/><Relationship Id="rId7" Type="http://schemas.openxmlformats.org/officeDocument/2006/relationships/image" Target="../media/image25.jpeg"/><Relationship Id="rId12"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11.jpeg"/><Relationship Id="rId5" Type="http://schemas.openxmlformats.org/officeDocument/2006/relationships/image" Target="../media/image4.png"/><Relationship Id="rId15" Type="http://schemas.openxmlformats.org/officeDocument/2006/relationships/image" Target="../media/image32.jpeg"/><Relationship Id="rId10" Type="http://schemas.openxmlformats.org/officeDocument/2006/relationships/image" Target="../media/image28.jpeg"/><Relationship Id="rId4" Type="http://schemas.openxmlformats.org/officeDocument/2006/relationships/image" Target="../media/image3.png"/><Relationship Id="rId9" Type="http://schemas.openxmlformats.org/officeDocument/2006/relationships/image" Target="../media/image27.jpeg"/><Relationship Id="rId1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날짜 개체 틀 1"/>
          <p:cNvSpPr>
            <a:spLocks noGrp="1"/>
          </p:cNvSpPr>
          <p:nvPr>
            <p:ph type="dt" sz="quarter" idx="10"/>
          </p:nvPr>
        </p:nvSpPr>
        <p:spPr>
          <a:noFill/>
        </p:spPr>
        <p:txBody>
          <a:bodyPr/>
          <a:lstStyle/>
          <a:p>
            <a:r>
              <a:rPr lang="en-US" altLang="ko-KR" smtClean="0">
                <a:ea typeface="굴림" charset="-127"/>
              </a:rPr>
              <a:t>&lt;January 2012&gt;</a:t>
            </a:r>
            <a:endParaRPr lang="en-US" altLang="ko-KR" dirty="0">
              <a:ea typeface="굴림" charset="-127"/>
            </a:endParaRPr>
          </a:p>
        </p:txBody>
      </p:sp>
      <p:sp>
        <p:nvSpPr>
          <p:cNvPr id="4099" name="바닥글 개체 틀 2"/>
          <p:cNvSpPr>
            <a:spLocks noGrp="1"/>
          </p:cNvSpPr>
          <p:nvPr>
            <p:ph type="ftr" sz="quarter" idx="11"/>
          </p:nvPr>
        </p:nvSpPr>
        <p:spPr>
          <a:noFill/>
        </p:spPr>
        <p:txBody>
          <a:bodyPr/>
          <a:lstStyle/>
          <a:p>
            <a:endParaRPr lang="en-US" altLang="ko-KR">
              <a:ea typeface="굴림" charset="-127"/>
            </a:endParaRPr>
          </a:p>
        </p:txBody>
      </p:sp>
      <p:sp>
        <p:nvSpPr>
          <p:cNvPr id="4100" name="슬라이드 번호 개체 틀 3"/>
          <p:cNvSpPr>
            <a:spLocks noGrp="1"/>
          </p:cNvSpPr>
          <p:nvPr>
            <p:ph type="sldNum" sz="quarter" idx="12"/>
          </p:nvPr>
        </p:nvSpPr>
        <p:spPr>
          <a:noFill/>
        </p:spPr>
        <p:txBody>
          <a:bodyPr/>
          <a:lstStyle/>
          <a:p>
            <a:r>
              <a:rPr lang="en-US" altLang="ko-KR" smtClean="0">
                <a:ea typeface="굴림" charset="-127"/>
              </a:rPr>
              <a:t>Slide </a:t>
            </a:r>
            <a:fld id="{825B8318-F5FE-4708-835F-FCE426F82977}" type="slidenum">
              <a:rPr lang="en-US" altLang="ko-KR" smtClean="0">
                <a:ea typeface="굴림" charset="-127"/>
              </a:rPr>
              <a:pPr/>
              <a:t>1</a:t>
            </a:fld>
            <a:endParaRPr lang="en-US" altLang="ko-KR" smtClean="0">
              <a:ea typeface="굴림" charset="-127"/>
            </a:endParaRPr>
          </a:p>
        </p:txBody>
      </p:sp>
      <p:sp>
        <p:nvSpPr>
          <p:cNvPr id="27651" name="Rectangle 3"/>
          <p:cNvSpPr>
            <a:spLocks noChangeArrowheads="1"/>
          </p:cNvSpPr>
          <p:nvPr/>
        </p:nvSpPr>
        <p:spPr bwMode="auto">
          <a:xfrm>
            <a:off x="152400" y="609600"/>
            <a:ext cx="8991600" cy="5227072"/>
          </a:xfrm>
          <a:prstGeom prst="rect">
            <a:avLst/>
          </a:prstGeom>
          <a:noFill/>
          <a:ln w="12700">
            <a:noFill/>
            <a:miter lim="800000"/>
            <a:headEnd type="none" w="sm" len="sm"/>
            <a:tailEnd type="none" w="sm" len="sm"/>
          </a:ln>
          <a:effectLst/>
        </p:spPr>
        <p:txBody>
          <a:bodyPr>
            <a:spAutoFit/>
          </a:bodyPr>
          <a:lstStyle/>
          <a:p>
            <a:pPr algn="ctr">
              <a:defRPr/>
            </a:pPr>
            <a:r>
              <a:rPr lang="en-US" altLang="ko-KR" sz="1800" b="1" u="sng" dirty="0">
                <a:solidFill>
                  <a:schemeClr val="tx2"/>
                </a:solidFill>
                <a:effectLst>
                  <a:outerShdw blurRad="38100" dist="38100" dir="2700000" algn="tl">
                    <a:srgbClr val="C0C0C0"/>
                  </a:outerShdw>
                </a:effectLst>
                <a:ea typeface="굴림" pitchFamily="50" charset="-127"/>
              </a:rPr>
              <a:t>Project: IEEE P802.15 Working Group for Wireless Personal Area Networks (WPANs)</a:t>
            </a:r>
            <a:endParaRPr lang="en-US" altLang="ko-KR" sz="1600" b="1" dirty="0">
              <a:solidFill>
                <a:schemeClr val="tx2"/>
              </a:solidFill>
              <a:ea typeface="굴림" pitchFamily="50" charset="-127"/>
            </a:endParaRPr>
          </a:p>
          <a:p>
            <a:pPr>
              <a:defRPr/>
            </a:pPr>
            <a:endParaRPr lang="en-US" altLang="ko-KR" sz="1600" dirty="0">
              <a:solidFill>
                <a:schemeClr val="tx2"/>
              </a:solidFill>
              <a:ea typeface="굴림" pitchFamily="50" charset="-127"/>
            </a:endParaRPr>
          </a:p>
          <a:p>
            <a:pPr>
              <a:defRPr/>
            </a:pPr>
            <a:r>
              <a:rPr lang="en-US" altLang="ko-KR" sz="1600" b="1" dirty="0">
                <a:solidFill>
                  <a:schemeClr val="tx2"/>
                </a:solidFill>
                <a:ea typeface="굴림" pitchFamily="50" charset="-127"/>
              </a:rPr>
              <a:t>Submission Title:</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PAC Introduction</a:t>
            </a:r>
            <a:r>
              <a:rPr lang="en-US" altLang="ko-KR" sz="1600" dirty="0" smtClean="0">
                <a:solidFill>
                  <a:schemeClr val="tx2"/>
                </a:solidFill>
                <a:ea typeface="굴림" pitchFamily="50" charset="-127"/>
              </a:rPr>
              <a:t>]</a:t>
            </a:r>
            <a:r>
              <a:rPr lang="en-US" altLang="ko-KR" sz="1600" dirty="0">
                <a:solidFill>
                  <a:schemeClr val="tx2"/>
                </a:solidFill>
                <a:ea typeface="굴림" pitchFamily="50" charset="-127"/>
              </a:rPr>
              <a:t>	</a:t>
            </a:r>
          </a:p>
          <a:p>
            <a:pPr>
              <a:defRPr/>
            </a:pPr>
            <a:r>
              <a:rPr lang="en-US" altLang="ko-KR" sz="1600" b="1" dirty="0">
                <a:solidFill>
                  <a:schemeClr val="tx2"/>
                </a:solidFill>
                <a:ea typeface="굴림" pitchFamily="50" charset="-127"/>
              </a:rPr>
              <a:t>Date Submitted:  </a:t>
            </a:r>
            <a:r>
              <a:rPr lang="en-US" altLang="ko-KR" sz="1600" b="1" dirty="0" smtClean="0">
                <a:solidFill>
                  <a:schemeClr val="tx2"/>
                </a:solidFill>
                <a:ea typeface="굴림" pitchFamily="50" charset="-127"/>
              </a:rPr>
              <a:t>[</a:t>
            </a:r>
            <a:r>
              <a:rPr lang="en-US" altLang="ko-KR" sz="1600" dirty="0" smtClean="0">
                <a:solidFill>
                  <a:srgbClr val="FF0000"/>
                </a:solidFill>
                <a:ea typeface="굴림" pitchFamily="50" charset="-127"/>
              </a:rPr>
              <a:t>05 January 2012</a:t>
            </a:r>
            <a:r>
              <a:rPr lang="en-US" altLang="ko-KR" sz="1600" dirty="0" smtClean="0">
                <a:solidFill>
                  <a:schemeClr val="tx2"/>
                </a:solidFill>
                <a:ea typeface="굴림" pitchFamily="50" charset="-127"/>
              </a:rPr>
              <a:t>]</a:t>
            </a:r>
            <a:r>
              <a:rPr lang="en-US" altLang="ko-KR" sz="1600" dirty="0">
                <a:solidFill>
                  <a:schemeClr val="tx2"/>
                </a:solidFill>
                <a:ea typeface="굴림" pitchFamily="50" charset="-127"/>
              </a:rPr>
              <a:t>	</a:t>
            </a:r>
          </a:p>
          <a:p>
            <a:pPr>
              <a:defRPr/>
            </a:pPr>
            <a:r>
              <a:rPr lang="en-US" altLang="ko-KR" sz="1600" b="1" dirty="0">
                <a:solidFill>
                  <a:schemeClr val="tx2"/>
                </a:solidFill>
                <a:ea typeface="굴림" pitchFamily="50" charset="-127"/>
              </a:rPr>
              <a:t>Source:</a:t>
            </a:r>
            <a:r>
              <a:rPr lang="en-US" altLang="ko-KR" sz="1600" dirty="0">
                <a:solidFill>
                  <a:schemeClr val="tx2"/>
                </a:solidFill>
                <a:ea typeface="굴림" pitchFamily="50" charset="-127"/>
              </a:rPr>
              <a:t> </a:t>
            </a:r>
            <a:r>
              <a:rPr lang="en-US" altLang="ko-KR" sz="1600" dirty="0" err="1" smtClean="0">
                <a:solidFill>
                  <a:schemeClr val="tx2"/>
                </a:solidFill>
                <a:ea typeface="굴림" pitchFamily="50" charset="-127"/>
              </a:rPr>
              <a:t>Myung</a:t>
            </a:r>
            <a:r>
              <a:rPr lang="en-US" altLang="ko-KR" sz="1600" dirty="0" smtClean="0">
                <a:solidFill>
                  <a:schemeClr val="tx2"/>
                </a:solidFill>
                <a:ea typeface="굴림" pitchFamily="50" charset="-127"/>
              </a:rPr>
              <a:t> Lee</a:t>
            </a:r>
            <a:r>
              <a:rPr lang="en-US" altLang="ko-KR" sz="1600" baseline="30000" dirty="0" smtClean="0">
                <a:solidFill>
                  <a:schemeClr val="tx2"/>
                </a:solidFill>
                <a:ea typeface="굴림" pitchFamily="50" charset="-127"/>
              </a:rPr>
              <a:t>7</a:t>
            </a:r>
          </a:p>
          <a:p>
            <a:pPr>
              <a:defRPr/>
            </a:pPr>
            <a:r>
              <a:rPr lang="en-US" altLang="ko-KR" sz="1600" dirty="0" smtClean="0">
                <a:solidFill>
                  <a:schemeClr val="tx2"/>
                </a:solidFill>
                <a:ea typeface="굴림" pitchFamily="50" charset="-127"/>
              </a:rPr>
              <a:t>Company [</a:t>
            </a:r>
            <a:r>
              <a:rPr lang="en-US" altLang="ko-KR" sz="1600" dirty="0" smtClean="0">
                <a:ea typeface="굴림" pitchFamily="50" charset="-127"/>
              </a:rPr>
              <a:t>Samsung Electronics </a:t>
            </a:r>
            <a:r>
              <a:rPr lang="en-US" altLang="ko-KR" sz="1600" dirty="0" smtClean="0">
                <a:solidFill>
                  <a:schemeClr val="tx2"/>
                </a:solidFill>
                <a:ea typeface="굴림" pitchFamily="50" charset="-127"/>
              </a:rPr>
              <a:t>]</a:t>
            </a:r>
            <a:r>
              <a:rPr lang="en-US" altLang="ko-KR" sz="1600" baseline="30000" dirty="0" smtClean="0">
                <a:solidFill>
                  <a:schemeClr val="tx2"/>
                </a:solidFill>
                <a:ea typeface="굴림" pitchFamily="50" charset="-127"/>
              </a:rPr>
              <a:t>1</a:t>
            </a:r>
            <a:r>
              <a:rPr lang="en-US" altLang="ko-KR" sz="1600" dirty="0" smtClean="0">
                <a:solidFill>
                  <a:schemeClr val="tx2"/>
                </a:solidFill>
                <a:ea typeface="굴림" pitchFamily="50" charset="-127"/>
              </a:rPr>
              <a:t>, [ETRI]</a:t>
            </a:r>
            <a:r>
              <a:rPr lang="en-US" altLang="ko-KR" sz="1600" baseline="30000" dirty="0" smtClean="0">
                <a:solidFill>
                  <a:schemeClr val="tx2"/>
                </a:solidFill>
                <a:ea typeface="굴림" pitchFamily="50" charset="-127"/>
              </a:rPr>
              <a:t>2</a:t>
            </a:r>
            <a:r>
              <a:rPr lang="en-US" altLang="ko-KR" sz="1600" dirty="0" smtClean="0">
                <a:solidFill>
                  <a:schemeClr val="tx2"/>
                </a:solidFill>
                <a:ea typeface="굴림" pitchFamily="50" charset="-127"/>
              </a:rPr>
              <a:t>, [LG]</a:t>
            </a:r>
            <a:r>
              <a:rPr lang="en-US" altLang="ko-KR" sz="1600" baseline="30000" dirty="0" smtClean="0">
                <a:solidFill>
                  <a:schemeClr val="tx2"/>
                </a:solidFill>
                <a:ea typeface="굴림" pitchFamily="50" charset="-127"/>
              </a:rPr>
              <a:t>3</a:t>
            </a:r>
            <a:r>
              <a:rPr lang="en-US" altLang="ko-KR" sz="1600" dirty="0" smtClean="0">
                <a:solidFill>
                  <a:schemeClr val="tx2"/>
                </a:solidFill>
                <a:ea typeface="굴림" pitchFamily="50" charset="-127"/>
              </a:rPr>
              <a:t>, [</a:t>
            </a:r>
            <a:r>
              <a:rPr lang="en-US" altLang="ko-KR" sz="1600" dirty="0" err="1" smtClean="0">
                <a:solidFill>
                  <a:schemeClr val="tx2"/>
                </a:solidFill>
                <a:ea typeface="굴림" pitchFamily="50" charset="-127"/>
              </a:rPr>
              <a:t>Huawei</a:t>
            </a:r>
            <a:r>
              <a:rPr lang="en-US" altLang="ko-KR" sz="1600" dirty="0" smtClean="0">
                <a:solidFill>
                  <a:schemeClr val="tx2"/>
                </a:solidFill>
                <a:ea typeface="굴림" pitchFamily="50" charset="-127"/>
              </a:rPr>
              <a:t>]</a:t>
            </a:r>
            <a:r>
              <a:rPr lang="en-US" altLang="ko-KR" sz="1600" baseline="30000" dirty="0" smtClean="0">
                <a:solidFill>
                  <a:schemeClr val="tx2"/>
                </a:solidFill>
                <a:ea typeface="굴림" pitchFamily="50" charset="-127"/>
              </a:rPr>
              <a:t>4</a:t>
            </a:r>
            <a:r>
              <a:rPr lang="en-US" altLang="ko-KR" sz="1600" dirty="0" smtClean="0">
                <a:solidFill>
                  <a:schemeClr val="tx2"/>
                </a:solidFill>
                <a:ea typeface="굴림" pitchFamily="50" charset="-127"/>
              </a:rPr>
              <a:t>, [NICT]</a:t>
            </a:r>
            <a:r>
              <a:rPr lang="en-US" altLang="ko-KR" sz="1600" baseline="30000" dirty="0" smtClean="0">
                <a:solidFill>
                  <a:schemeClr val="tx2"/>
                </a:solidFill>
                <a:ea typeface="굴림" pitchFamily="50" charset="-127"/>
              </a:rPr>
              <a:t>5</a:t>
            </a:r>
            <a:r>
              <a:rPr lang="en-US" altLang="ko-KR" sz="1600" dirty="0" smtClean="0">
                <a:solidFill>
                  <a:schemeClr val="tx2"/>
                </a:solidFill>
                <a:ea typeface="굴림" pitchFamily="50" charset="-127"/>
              </a:rPr>
              <a:t>, [CSEM]</a:t>
            </a:r>
            <a:r>
              <a:rPr lang="en-US" altLang="ko-KR" sz="1600" baseline="30000" dirty="0" smtClean="0">
                <a:solidFill>
                  <a:schemeClr val="tx2"/>
                </a:solidFill>
                <a:ea typeface="굴림" pitchFamily="50" charset="-127"/>
              </a:rPr>
              <a:t>6</a:t>
            </a:r>
            <a:r>
              <a:rPr lang="en-US" altLang="ko-KR" sz="1600" dirty="0" smtClean="0">
                <a:solidFill>
                  <a:schemeClr val="tx2"/>
                </a:solidFill>
                <a:ea typeface="굴림" pitchFamily="50" charset="-127"/>
              </a:rPr>
              <a:t> , [CUNY]</a:t>
            </a:r>
            <a:r>
              <a:rPr lang="en-US" altLang="ko-KR" sz="1600" baseline="30000" dirty="0" smtClean="0">
                <a:solidFill>
                  <a:schemeClr val="tx2"/>
                </a:solidFill>
                <a:ea typeface="굴림" pitchFamily="50" charset="-127"/>
              </a:rPr>
              <a:t>7</a:t>
            </a:r>
            <a:endParaRPr lang="en-US" altLang="ko-KR" sz="1600" dirty="0">
              <a:solidFill>
                <a:schemeClr val="tx2"/>
              </a:solidFill>
              <a:ea typeface="굴림" pitchFamily="50" charset="-127"/>
            </a:endParaRPr>
          </a:p>
          <a:p>
            <a:pPr>
              <a:defRPr/>
            </a:pPr>
            <a:r>
              <a:rPr lang="en-US" altLang="ko-KR" sz="1600" dirty="0">
                <a:solidFill>
                  <a:schemeClr val="tx2"/>
                </a:solidFill>
                <a:ea typeface="굴림" pitchFamily="50" charset="-127"/>
              </a:rPr>
              <a:t>Address </a:t>
            </a:r>
            <a:r>
              <a:rPr lang="en-US" altLang="ko-KR" sz="1600" dirty="0" smtClean="0">
                <a:solidFill>
                  <a:schemeClr val="tx2"/>
                </a:solidFill>
                <a:ea typeface="굴림" pitchFamily="50" charset="-127"/>
              </a:rPr>
              <a:t>[] Voice:[], </a:t>
            </a:r>
            <a:r>
              <a:rPr lang="en-US" altLang="ko-KR" sz="1600" dirty="0">
                <a:solidFill>
                  <a:schemeClr val="tx2"/>
                </a:solidFill>
                <a:ea typeface="굴림" pitchFamily="50" charset="-127"/>
              </a:rPr>
              <a:t>FAX: </a:t>
            </a:r>
            <a:r>
              <a:rPr lang="en-US" altLang="ko-KR" sz="1600" dirty="0" smtClean="0">
                <a:solidFill>
                  <a:schemeClr val="tx2"/>
                </a:solidFill>
                <a:ea typeface="굴림" pitchFamily="50" charset="-127"/>
              </a:rPr>
              <a:t>[], </a:t>
            </a:r>
          </a:p>
          <a:p>
            <a:pPr>
              <a:defRPr/>
            </a:pPr>
            <a:r>
              <a:rPr lang="en-US" altLang="ko-KR" sz="1600" dirty="0" smtClean="0">
                <a:solidFill>
                  <a:schemeClr val="tx2"/>
                </a:solidFill>
                <a:ea typeface="굴림" pitchFamily="50" charset="-127"/>
              </a:rPr>
              <a:t>E-Mail</a:t>
            </a:r>
            <a:r>
              <a:rPr lang="en-US" altLang="ko-KR" sz="1600" dirty="0">
                <a:solidFill>
                  <a:schemeClr val="tx2"/>
                </a:solidFill>
                <a:ea typeface="굴림" pitchFamily="50" charset="-127"/>
              </a:rPr>
              <a:t>:[</a:t>
            </a:r>
            <a:r>
              <a:rPr lang="en-US" altLang="ko-KR" sz="1600" dirty="0" smtClean="0">
                <a:ea typeface="굴림" pitchFamily="50" charset="-127"/>
              </a:rPr>
              <a:t>shannon.park@samsung.com</a:t>
            </a:r>
            <a:r>
              <a:rPr lang="en-US" altLang="ko-KR" sz="1600" dirty="0" smtClean="0">
                <a:solidFill>
                  <a:schemeClr val="tx2"/>
                </a:solidFill>
                <a:ea typeface="굴림" pitchFamily="50" charset="-127"/>
              </a:rPr>
              <a:t>]</a:t>
            </a:r>
            <a:r>
              <a:rPr lang="en-US" altLang="ko-KR" sz="1600" baseline="30000" dirty="0" smtClean="0">
                <a:solidFill>
                  <a:schemeClr val="tx2"/>
                </a:solidFill>
                <a:ea typeface="굴림" pitchFamily="50" charset="-127"/>
              </a:rPr>
              <a:t>1</a:t>
            </a:r>
            <a:r>
              <a:rPr lang="en-US" altLang="ko-KR" sz="1600" dirty="0" smtClean="0">
                <a:solidFill>
                  <a:schemeClr val="tx2"/>
                </a:solidFill>
                <a:ea typeface="굴림" pitchFamily="50" charset="-127"/>
              </a:rPr>
              <a:t>, [jkkim@etri.re.kr]</a:t>
            </a:r>
            <a:r>
              <a:rPr lang="en-US" altLang="ko-KR" sz="1600" baseline="30000" dirty="0" smtClean="0">
                <a:solidFill>
                  <a:schemeClr val="tx2"/>
                </a:solidFill>
                <a:ea typeface="굴림" pitchFamily="50" charset="-127"/>
              </a:rPr>
              <a:t>2</a:t>
            </a:r>
            <a:r>
              <a:rPr lang="en-US" altLang="ko-KR" sz="1600" dirty="0" smtClean="0">
                <a:solidFill>
                  <a:schemeClr val="tx2"/>
                </a:solidFill>
                <a:ea typeface="굴림" pitchFamily="50" charset="-127"/>
              </a:rPr>
              <a:t>, [suhwook.kim@lge.com]</a:t>
            </a:r>
            <a:r>
              <a:rPr lang="en-US" altLang="ko-KR" sz="1600" baseline="30000" dirty="0" smtClean="0">
                <a:solidFill>
                  <a:schemeClr val="tx2"/>
                </a:solidFill>
                <a:ea typeface="굴림" pitchFamily="50" charset="-127"/>
              </a:rPr>
              <a:t>3</a:t>
            </a:r>
            <a:r>
              <a:rPr lang="en-US" altLang="ko-KR" sz="1600" dirty="0" smtClean="0">
                <a:solidFill>
                  <a:schemeClr val="tx2"/>
                </a:solidFill>
                <a:ea typeface="굴림" pitchFamily="50" charset="-127"/>
              </a:rPr>
              <a:t>, [betty.zhao@huawei.com]</a:t>
            </a:r>
            <a:r>
              <a:rPr lang="en-US" altLang="ko-KR" sz="1600" baseline="30000" dirty="0" smtClean="0">
                <a:solidFill>
                  <a:schemeClr val="tx2"/>
                </a:solidFill>
                <a:ea typeface="굴림" pitchFamily="50" charset="-127"/>
              </a:rPr>
              <a:t>4</a:t>
            </a:r>
            <a:r>
              <a:rPr lang="en-US" altLang="ko-KR" sz="1600" dirty="0" smtClean="0">
                <a:solidFill>
                  <a:schemeClr val="tx2"/>
                </a:solidFill>
                <a:ea typeface="굴림" pitchFamily="50" charset="-127"/>
              </a:rPr>
              <a:t>, [lee@nict.go.jp]</a:t>
            </a:r>
            <a:r>
              <a:rPr lang="en-US" altLang="ko-KR" sz="1600" baseline="30000" dirty="0" smtClean="0">
                <a:solidFill>
                  <a:schemeClr val="tx2"/>
                </a:solidFill>
                <a:ea typeface="굴림" pitchFamily="50" charset="-127"/>
              </a:rPr>
              <a:t>5</a:t>
            </a:r>
            <a:r>
              <a:rPr lang="en-US" altLang="ko-KR" sz="1600" dirty="0" smtClean="0">
                <a:solidFill>
                  <a:schemeClr val="tx2"/>
                </a:solidFill>
                <a:ea typeface="굴림" pitchFamily="50" charset="-127"/>
              </a:rPr>
              <a:t>, [</a:t>
            </a:r>
            <a:r>
              <a:rPr lang="en-US" altLang="ko-KR" sz="1600" dirty="0" smtClean="0">
                <a:ea typeface="굴림" pitchFamily="50" charset="-127"/>
              </a:rPr>
              <a:t>john.farserotu@csem.ch</a:t>
            </a:r>
            <a:r>
              <a:rPr lang="en-US" altLang="ko-KR" sz="1600" dirty="0" smtClean="0">
                <a:solidFill>
                  <a:schemeClr val="tx2"/>
                </a:solidFill>
                <a:ea typeface="굴림" pitchFamily="50" charset="-127"/>
              </a:rPr>
              <a:t>]</a:t>
            </a:r>
            <a:r>
              <a:rPr lang="en-US" altLang="ko-KR" sz="1600" baseline="30000" dirty="0" smtClean="0">
                <a:solidFill>
                  <a:schemeClr val="tx2"/>
                </a:solidFill>
                <a:ea typeface="굴림" pitchFamily="50" charset="-127"/>
              </a:rPr>
              <a:t>6</a:t>
            </a:r>
            <a:r>
              <a:rPr lang="en-US" altLang="ko-KR" sz="1600" dirty="0" smtClean="0">
                <a:solidFill>
                  <a:schemeClr val="tx2"/>
                </a:solidFill>
                <a:ea typeface="굴림" pitchFamily="50" charset="-127"/>
              </a:rPr>
              <a:t>, [lee@ccny.cuny.edu]</a:t>
            </a:r>
            <a:r>
              <a:rPr lang="en-US" altLang="ko-KR" sz="1600" baseline="30000" dirty="0" smtClean="0">
                <a:solidFill>
                  <a:schemeClr val="tx2"/>
                </a:solidFill>
                <a:ea typeface="굴림" pitchFamily="50" charset="-127"/>
              </a:rPr>
              <a:t>7</a:t>
            </a:r>
            <a:endParaRPr lang="en-US" altLang="ko-KR" sz="1600" dirty="0">
              <a:solidFill>
                <a:schemeClr val="tx2"/>
              </a:solidFill>
              <a:ea typeface="굴림" pitchFamily="50" charset="-127"/>
            </a:endParaRPr>
          </a:p>
          <a:p>
            <a:pPr>
              <a:spcBef>
                <a:spcPts val="600"/>
              </a:spcBef>
              <a:spcAft>
                <a:spcPts val="600"/>
              </a:spcAft>
              <a:defRPr/>
            </a:pPr>
            <a:r>
              <a:rPr lang="en-US" altLang="ko-KR" sz="1600" b="1" dirty="0">
                <a:solidFill>
                  <a:schemeClr val="tx2"/>
                </a:solidFill>
                <a:ea typeface="굴림" pitchFamily="50" charset="-127"/>
              </a:rPr>
              <a:t>Re:</a:t>
            </a:r>
            <a:r>
              <a:rPr lang="en-US" altLang="ko-KR" sz="1600" dirty="0">
                <a:solidFill>
                  <a:schemeClr val="tx2"/>
                </a:solidFill>
                <a:ea typeface="굴림" pitchFamily="50" charset="-127"/>
              </a:rPr>
              <a:t> [</a:t>
            </a:r>
            <a:r>
              <a:rPr lang="en-US" altLang="ko-KR" sz="1600" dirty="0">
                <a:solidFill>
                  <a:srgbClr val="FF0000"/>
                </a:solidFill>
                <a:ea typeface="굴림" pitchFamily="50" charset="-127"/>
              </a:rPr>
              <a:t>.</a:t>
            </a:r>
            <a:r>
              <a:rPr lang="en-US" altLang="ko-KR" sz="1600" dirty="0">
                <a:solidFill>
                  <a:schemeClr val="tx2"/>
                </a:solidFill>
                <a:ea typeface="굴림" pitchFamily="50" charset="-127"/>
              </a:rPr>
              <a:t>]</a:t>
            </a:r>
          </a:p>
          <a:p>
            <a:pPr>
              <a:spcBef>
                <a:spcPts val="100"/>
              </a:spcBef>
              <a:spcAft>
                <a:spcPts val="100"/>
              </a:spcAft>
              <a:defRPr/>
            </a:pPr>
            <a:r>
              <a:rPr lang="en-US" altLang="ko-KR" dirty="0">
                <a:solidFill>
                  <a:schemeClr val="accent2"/>
                </a:solidFill>
                <a:ea typeface="굴림" pitchFamily="50" charset="-127"/>
              </a:rPr>
              <a:t>	</a:t>
            </a:r>
            <a:endParaRPr lang="en-US" altLang="ko-KR" dirty="0">
              <a:solidFill>
                <a:schemeClr val="tx2"/>
              </a:solidFill>
              <a:ea typeface="굴림" pitchFamily="50" charset="-127"/>
            </a:endParaRPr>
          </a:p>
          <a:p>
            <a:pPr>
              <a:spcBef>
                <a:spcPts val="600"/>
              </a:spcBef>
              <a:spcAft>
                <a:spcPts val="600"/>
              </a:spcAft>
              <a:defRPr/>
            </a:pPr>
            <a:r>
              <a:rPr lang="en-US" altLang="ko-KR" sz="1600" b="1" dirty="0">
                <a:solidFill>
                  <a:schemeClr val="tx2"/>
                </a:solidFill>
                <a:ea typeface="굴림" pitchFamily="50" charset="-127"/>
              </a:rPr>
              <a:t>Abstract:</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Introduction to Peer Aware Communications (PAC)</a:t>
            </a:r>
            <a:r>
              <a:rPr lang="en-US" altLang="ko-KR" sz="1600" dirty="0" smtClean="0">
                <a:solidFill>
                  <a:schemeClr val="tx2"/>
                </a:solidFill>
                <a:ea typeface="굴림" pitchFamily="50" charset="-127"/>
              </a:rPr>
              <a:t>]</a:t>
            </a:r>
            <a:endParaRPr lang="en-US" altLang="ko-KR" sz="1600" dirty="0">
              <a:solidFill>
                <a:schemeClr val="tx2"/>
              </a:solidFill>
              <a:ea typeface="굴림" pitchFamily="50" charset="-127"/>
            </a:endParaRPr>
          </a:p>
          <a:p>
            <a:pPr>
              <a:spcBef>
                <a:spcPts val="600"/>
              </a:spcBef>
              <a:spcAft>
                <a:spcPts val="600"/>
              </a:spcAft>
              <a:defRPr/>
            </a:pPr>
            <a:r>
              <a:rPr lang="en-US" altLang="ko-KR" sz="1600" b="1" dirty="0">
                <a:solidFill>
                  <a:schemeClr val="tx2"/>
                </a:solidFill>
                <a:ea typeface="굴림" pitchFamily="50" charset="-127"/>
              </a:rPr>
              <a:t>Purpose:</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To present use </a:t>
            </a:r>
            <a:r>
              <a:rPr lang="en-US" altLang="ko-KR" sz="1600" dirty="0">
                <a:solidFill>
                  <a:srgbClr val="FF0000"/>
                </a:solidFill>
                <a:ea typeface="굴림" pitchFamily="50" charset="-127"/>
              </a:rPr>
              <a:t>cases </a:t>
            </a:r>
            <a:r>
              <a:rPr lang="en-US" altLang="ko-KR" sz="1600" dirty="0" smtClean="0">
                <a:solidFill>
                  <a:srgbClr val="FF0000"/>
                </a:solidFill>
                <a:ea typeface="굴림" pitchFamily="50" charset="-127"/>
              </a:rPr>
              <a:t>and key requirements to clarify the scope of PAR &amp; 5C</a:t>
            </a:r>
            <a:r>
              <a:rPr lang="en-US" altLang="ko-KR" sz="1600" dirty="0" smtClean="0">
                <a:solidFill>
                  <a:schemeClr val="tx2"/>
                </a:solidFill>
                <a:ea typeface="굴림" pitchFamily="50" charset="-127"/>
              </a:rPr>
              <a:t>]</a:t>
            </a:r>
            <a:endParaRPr lang="en-US" altLang="ko-KR" sz="1600" dirty="0">
              <a:solidFill>
                <a:schemeClr val="tx2"/>
              </a:solidFill>
              <a:ea typeface="굴림" pitchFamily="50" charset="-127"/>
            </a:endParaRPr>
          </a:p>
          <a:p>
            <a:pPr>
              <a:defRPr/>
            </a:pPr>
            <a:r>
              <a:rPr lang="en-US" altLang="ko-KR" sz="1600" b="1" dirty="0">
                <a:solidFill>
                  <a:schemeClr val="tx2"/>
                </a:solidFill>
                <a:ea typeface="굴림" pitchFamily="50" charset="-127"/>
              </a:rPr>
              <a:t>Notice:</a:t>
            </a:r>
            <a:r>
              <a:rPr lang="en-US" altLang="ko-KR" sz="1600" dirty="0">
                <a:solidFill>
                  <a:schemeClr val="tx2"/>
                </a:solidFill>
                <a:ea typeface="굴림" pitchFamily="50"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ko-KR" sz="1600" b="1" dirty="0">
                <a:solidFill>
                  <a:schemeClr val="tx2"/>
                </a:solidFill>
                <a:ea typeface="굴림" pitchFamily="50" charset="-127"/>
              </a:rPr>
              <a:t>Release:</a:t>
            </a:r>
            <a:r>
              <a:rPr lang="en-US" altLang="ko-KR" sz="1600" dirty="0">
                <a:solidFill>
                  <a:schemeClr val="tx2"/>
                </a:solidFill>
                <a:ea typeface="굴림" pitchFamily="50"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Use-case 5:</a:t>
            </a:r>
            <a:br>
              <a:rPr lang="en-US" altLang="ko-KR" dirty="0" smtClean="0">
                <a:ea typeface="굴림" charset="-127"/>
              </a:rPr>
            </a:br>
            <a:r>
              <a:rPr lang="en-US" altLang="ko-KR" dirty="0" smtClean="0">
                <a:ea typeface="굴림" charset="-127"/>
              </a:rPr>
              <a:t>Extension to infrastructure</a:t>
            </a:r>
            <a:endParaRPr lang="ko-KR" altLang="en-US"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10</a:t>
            </a:fld>
            <a:endParaRPr lang="en-US" altLang="ko-KR" smtClean="0">
              <a:ea typeface="굴림" charset="-127"/>
            </a:endParaRPr>
          </a:p>
        </p:txBody>
      </p:sp>
      <p:sp>
        <p:nvSpPr>
          <p:cNvPr id="42" name="내용 개체 틀 2"/>
          <p:cNvSpPr>
            <a:spLocks noGrp="1"/>
          </p:cNvSpPr>
          <p:nvPr>
            <p:ph idx="1"/>
          </p:nvPr>
        </p:nvSpPr>
        <p:spPr>
          <a:xfrm>
            <a:off x="4500562" y="1981200"/>
            <a:ext cx="4214842" cy="1376362"/>
          </a:xfrm>
        </p:spPr>
        <p:txBody>
          <a:bodyPr/>
          <a:lstStyle/>
          <a:p>
            <a:r>
              <a:rPr lang="en-US" altLang="ko-KR" sz="2000" dirty="0" smtClean="0">
                <a:ea typeface="굴림" charset="-127"/>
              </a:rPr>
              <a:t>Multi-hop relay to infrastructure</a:t>
            </a:r>
          </a:p>
          <a:p>
            <a:pPr lvl="1"/>
            <a:r>
              <a:rPr lang="en-US" altLang="ko-KR" sz="1600" dirty="0" smtClean="0">
                <a:ea typeface="굴림" charset="-127"/>
              </a:rPr>
              <a:t>Coverage extension</a:t>
            </a:r>
          </a:p>
          <a:p>
            <a:endParaRPr lang="en-US" altLang="ko-KR" sz="2000" dirty="0" smtClean="0">
              <a:ea typeface="굴림" charset="-127"/>
            </a:endParaRPr>
          </a:p>
        </p:txBody>
      </p:sp>
      <p:pic>
        <p:nvPicPr>
          <p:cNvPr id="28" name="Picture 2"/>
          <p:cNvPicPr>
            <a:picLocks noChangeAspect="1" noChangeArrowheads="1"/>
          </p:cNvPicPr>
          <p:nvPr/>
        </p:nvPicPr>
        <p:blipFill>
          <a:blip r:embed="rId2" cstate="print"/>
          <a:srcRect/>
          <a:stretch>
            <a:fillRect/>
          </a:stretch>
        </p:blipFill>
        <p:spPr bwMode="auto">
          <a:xfrm>
            <a:off x="928662" y="1888494"/>
            <a:ext cx="3214710" cy="2040572"/>
          </a:xfrm>
          <a:prstGeom prst="rect">
            <a:avLst/>
          </a:prstGeom>
          <a:noFill/>
          <a:ln w="9525">
            <a:noFill/>
            <a:miter lim="800000"/>
            <a:headEnd/>
            <a:tailEnd/>
          </a:ln>
          <a:effectLst/>
        </p:spPr>
      </p:pic>
      <p:pic>
        <p:nvPicPr>
          <p:cNvPr id="18" name="图片 9"/>
          <p:cNvPicPr>
            <a:picLocks noChangeAspect="1" noChangeArrowheads="1"/>
          </p:cNvPicPr>
          <p:nvPr/>
        </p:nvPicPr>
        <p:blipFill>
          <a:blip r:embed="rId3" cstate="print"/>
          <a:srcRect/>
          <a:stretch>
            <a:fillRect/>
          </a:stretch>
        </p:blipFill>
        <p:spPr bwMode="auto">
          <a:xfrm>
            <a:off x="2000232" y="4143380"/>
            <a:ext cx="4500594" cy="22625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Use-case 6:</a:t>
            </a:r>
            <a:br>
              <a:rPr lang="en-US" altLang="ko-KR" dirty="0" smtClean="0">
                <a:ea typeface="굴림" charset="-127"/>
              </a:rPr>
            </a:br>
            <a:r>
              <a:rPr lang="en-US" altLang="ko-KR" dirty="0" smtClean="0">
                <a:ea typeface="굴림" charset="-127"/>
              </a:rPr>
              <a:t>Emergency Service &amp; Alarm</a:t>
            </a:r>
            <a:endParaRPr lang="ko-KR" altLang="en-US"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11</a:t>
            </a:fld>
            <a:endParaRPr lang="en-US" altLang="ko-KR" smtClean="0">
              <a:ea typeface="굴림" charset="-127"/>
            </a:endParaRPr>
          </a:p>
        </p:txBody>
      </p:sp>
      <p:sp>
        <p:nvSpPr>
          <p:cNvPr id="42" name="내용 개체 틀 2"/>
          <p:cNvSpPr>
            <a:spLocks noGrp="1"/>
          </p:cNvSpPr>
          <p:nvPr>
            <p:ph idx="1"/>
          </p:nvPr>
        </p:nvSpPr>
        <p:spPr>
          <a:xfrm>
            <a:off x="785786" y="5481662"/>
            <a:ext cx="3929090" cy="1233486"/>
          </a:xfrm>
        </p:spPr>
        <p:txBody>
          <a:bodyPr/>
          <a:lstStyle/>
          <a:p>
            <a:r>
              <a:rPr lang="en-US" altLang="ko-KR" sz="2000" dirty="0" smtClean="0">
                <a:ea typeface="굴림" charset="-127"/>
              </a:rPr>
              <a:t>Accident alarm</a:t>
            </a:r>
          </a:p>
          <a:p>
            <a:pPr lvl="1"/>
            <a:r>
              <a:rPr lang="en-US" altLang="ko-KR" sz="1600" dirty="0" smtClean="0">
                <a:ea typeface="굴림" charset="-127"/>
              </a:rPr>
              <a:t>Fast notification to neighbor devices</a:t>
            </a:r>
          </a:p>
          <a:p>
            <a:pPr lvl="1"/>
            <a:r>
              <a:rPr lang="en-US" altLang="ko-KR" sz="1600" dirty="0" smtClean="0">
                <a:ea typeface="굴림" charset="-127"/>
              </a:rPr>
              <a:t>E.g. car accident alarm</a:t>
            </a:r>
          </a:p>
          <a:p>
            <a:endParaRPr lang="en-US" altLang="ko-KR" sz="2000" dirty="0" smtClean="0">
              <a:ea typeface="굴림" charset="-127"/>
            </a:endParaRPr>
          </a:p>
        </p:txBody>
      </p:sp>
      <p:grpSp>
        <p:nvGrpSpPr>
          <p:cNvPr id="2" name="그룹 70"/>
          <p:cNvGrpSpPr/>
          <p:nvPr/>
        </p:nvGrpSpPr>
        <p:grpSpPr>
          <a:xfrm>
            <a:off x="4857752" y="5143512"/>
            <a:ext cx="3179415" cy="1348569"/>
            <a:chOff x="770603" y="1714488"/>
            <a:chExt cx="3179415" cy="1348569"/>
          </a:xfrm>
        </p:grpSpPr>
        <p:pic>
          <p:nvPicPr>
            <p:cNvPr id="44" name="그림 43" descr="car_accident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285852" y="1714488"/>
              <a:ext cx="2286016" cy="1280169"/>
            </a:xfrm>
            <a:prstGeom prst="rect">
              <a:avLst/>
            </a:prstGeom>
          </p:spPr>
        </p:pic>
        <p:pic>
          <p:nvPicPr>
            <p:cNvPr id="46" name="그림 45" descr="radio_wave3.jpg"/>
            <p:cNvPicPr>
              <a:picLocks noChangeAspect="1"/>
            </p:cNvPicPr>
            <p:nvPr/>
          </p:nvPicPr>
          <p:blipFill>
            <a:blip r:embed="rId3" cstate="print">
              <a:clrChange>
                <a:clrFrom>
                  <a:srgbClr val="FFFFFF"/>
                </a:clrFrom>
                <a:clrTo>
                  <a:srgbClr val="FFFFFF">
                    <a:alpha val="0"/>
                  </a:srgbClr>
                </a:clrTo>
              </a:clrChange>
            </a:blip>
            <a:stretch>
              <a:fillRect/>
            </a:stretch>
          </p:blipFill>
          <p:spPr>
            <a:xfrm rot="10800000">
              <a:off x="770603" y="2229737"/>
              <a:ext cx="464771" cy="577281"/>
            </a:xfrm>
            <a:prstGeom prst="rect">
              <a:avLst/>
            </a:prstGeom>
          </p:spPr>
        </p:pic>
        <p:pic>
          <p:nvPicPr>
            <p:cNvPr id="47" name="그림 46" descr="radio_wave3.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485247" y="2229737"/>
              <a:ext cx="464771" cy="577281"/>
            </a:xfrm>
            <a:prstGeom prst="rect">
              <a:avLst/>
            </a:prstGeom>
          </p:spPr>
        </p:pic>
        <p:sp>
          <p:nvSpPr>
            <p:cNvPr id="48" name="TextBox 47"/>
            <p:cNvSpPr txBox="1"/>
            <p:nvPr/>
          </p:nvSpPr>
          <p:spPr>
            <a:xfrm>
              <a:off x="1785918" y="2786058"/>
              <a:ext cx="1500198" cy="276999"/>
            </a:xfrm>
            <a:prstGeom prst="rect">
              <a:avLst/>
            </a:prstGeom>
            <a:noFill/>
          </p:spPr>
          <p:txBody>
            <a:bodyPr wrap="square" rtlCol="0">
              <a:spAutoFit/>
            </a:bodyPr>
            <a:lstStyle/>
            <a:p>
              <a:r>
                <a:rPr lang="en-US" altLang="ko-KR" u="sng" dirty="0" smtClean="0">
                  <a:solidFill>
                    <a:schemeClr val="accent6">
                      <a:lumMod val="75000"/>
                    </a:schemeClr>
                  </a:solidFill>
                </a:rPr>
                <a:t>Car Accident Alarm</a:t>
              </a:r>
              <a:endParaRPr lang="ko-KR" altLang="en-US" u="sng" dirty="0">
                <a:solidFill>
                  <a:schemeClr val="accent6">
                    <a:lumMod val="75000"/>
                  </a:schemeClr>
                </a:solidFill>
              </a:endParaRPr>
            </a:p>
          </p:txBody>
        </p:sp>
      </p:grpSp>
      <p:pic>
        <p:nvPicPr>
          <p:cNvPr id="21" name="Picture 2"/>
          <p:cNvPicPr>
            <a:picLocks noChangeAspect="1" noChangeArrowheads="1"/>
          </p:cNvPicPr>
          <p:nvPr/>
        </p:nvPicPr>
        <p:blipFill>
          <a:blip r:embed="rId4" cstate="print"/>
          <a:srcRect/>
          <a:stretch>
            <a:fillRect/>
          </a:stretch>
        </p:blipFill>
        <p:spPr bwMode="auto">
          <a:xfrm>
            <a:off x="4929190" y="1857364"/>
            <a:ext cx="3000396" cy="1785950"/>
          </a:xfrm>
          <a:prstGeom prst="rect">
            <a:avLst/>
          </a:prstGeom>
          <a:noFill/>
          <a:ln w="9525">
            <a:noFill/>
            <a:miter lim="800000"/>
            <a:headEnd/>
            <a:tailEnd/>
          </a:ln>
          <a:effectLst/>
        </p:spPr>
      </p:pic>
      <p:sp>
        <p:nvSpPr>
          <p:cNvPr id="22" name="내용 개체 틀 2"/>
          <p:cNvSpPr txBox="1">
            <a:spLocks/>
          </p:cNvSpPr>
          <p:nvPr/>
        </p:nvSpPr>
        <p:spPr bwMode="auto">
          <a:xfrm>
            <a:off x="857224" y="1928802"/>
            <a:ext cx="4071966" cy="128588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2060"/>
              </a:buClr>
              <a:buSzPct val="120000"/>
              <a:buFont typeface="Wingdings" pitchFamily="2" charset="2"/>
              <a:buChar char="§"/>
              <a:tabLst/>
              <a:defRPr/>
            </a:pPr>
            <a:r>
              <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rPr>
              <a:t>Congestion avoidance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ko-KR" sz="1600" b="0" i="0" u="none" strike="noStrike" kern="0" cap="none" spc="0" normalizeH="0" baseline="0" noProof="0" dirty="0" smtClean="0">
                <a:ln>
                  <a:noFill/>
                </a:ln>
                <a:solidFill>
                  <a:schemeClr val="tx1"/>
                </a:solidFill>
                <a:effectLst/>
                <a:uLnTx/>
                <a:uFillTx/>
                <a:latin typeface="Times New Roman" pitchFamily="18" charset="0"/>
                <a:ea typeface="굴림" charset="-127"/>
                <a:cs typeface="Times New Roman" pitchFamily="18" charset="0"/>
              </a:rPr>
              <a:t>Offloading from the overloaded traffic area</a:t>
            </a: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endParaRPr>
          </a:p>
        </p:txBody>
      </p:sp>
      <p:pic>
        <p:nvPicPr>
          <p:cNvPr id="14" name="Picture 3"/>
          <p:cNvPicPr>
            <a:picLocks noChangeAspect="1" noChangeArrowheads="1"/>
          </p:cNvPicPr>
          <p:nvPr/>
        </p:nvPicPr>
        <p:blipFill>
          <a:blip r:embed="rId5" cstate="print"/>
          <a:srcRect/>
          <a:stretch>
            <a:fillRect/>
          </a:stretch>
        </p:blipFill>
        <p:spPr bwMode="auto">
          <a:xfrm>
            <a:off x="1285852" y="3357562"/>
            <a:ext cx="2825980" cy="1785950"/>
          </a:xfrm>
          <a:prstGeom prst="rect">
            <a:avLst/>
          </a:prstGeom>
          <a:noFill/>
          <a:ln w="9525">
            <a:noFill/>
            <a:miter lim="800000"/>
            <a:headEnd/>
            <a:tailEnd/>
          </a:ln>
          <a:effectLst/>
        </p:spPr>
      </p:pic>
      <p:sp>
        <p:nvSpPr>
          <p:cNvPr id="15" name="내용 개체 틀 2"/>
          <p:cNvSpPr txBox="1">
            <a:spLocks/>
          </p:cNvSpPr>
          <p:nvPr/>
        </p:nvSpPr>
        <p:spPr bwMode="auto">
          <a:xfrm>
            <a:off x="4214810" y="4000504"/>
            <a:ext cx="3929090" cy="107157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2060"/>
              </a:buClr>
              <a:buSzPct val="120000"/>
              <a:buFont typeface="Wingdings" pitchFamily="2" charset="2"/>
              <a:buChar char="§"/>
              <a:tabLst/>
              <a:defRPr/>
            </a:pPr>
            <a:r>
              <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rPr>
              <a:t>SOS tool</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ko-KR" sz="1600" b="0" i="0" u="none" strike="noStrike" kern="0" cap="none" spc="0" normalizeH="0" baseline="0" noProof="0" dirty="0" smtClean="0">
                <a:ln>
                  <a:noFill/>
                </a:ln>
                <a:solidFill>
                  <a:schemeClr val="tx1"/>
                </a:solidFill>
                <a:effectLst/>
                <a:uLnTx/>
                <a:uFillTx/>
                <a:latin typeface="Times New Roman" pitchFamily="18" charset="0"/>
                <a:ea typeface="굴림" charset="-127"/>
                <a:cs typeface="Times New Roman" pitchFamily="18" charset="0"/>
              </a:rPr>
              <a:t>connecting distant peoples at the disaster area</a:t>
            </a:r>
          </a:p>
          <a:p>
            <a:pPr marL="342900" marR="0" lvl="0" indent="-342900" algn="l" defTabSz="914400" rtl="0" eaLnBrk="0" fontAlgn="base" latinLnBrk="0" hangingPunct="0">
              <a:lnSpc>
                <a:spcPct val="100000"/>
              </a:lnSpc>
              <a:spcBef>
                <a:spcPct val="20000"/>
              </a:spcBef>
              <a:spcAft>
                <a:spcPct val="0"/>
              </a:spcAft>
              <a:buClr>
                <a:srgbClr val="002060"/>
              </a:buClr>
              <a:buSzPct val="120000"/>
              <a:buFont typeface="Wingdings" pitchFamily="2" charset="2"/>
              <a:buChar char="§"/>
              <a:tabLst/>
              <a:defRPr/>
            </a:pPr>
            <a:endPar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Optimized Design </a:t>
            </a:r>
            <a:br>
              <a:rPr lang="en-US" altLang="ko-KR" dirty="0" smtClean="0"/>
            </a:br>
            <a:r>
              <a:rPr lang="en-US" altLang="ko-KR" dirty="0" smtClean="0"/>
              <a:t>to Support Use-cases</a:t>
            </a:r>
            <a:endParaRPr lang="ko-KR" altLang="en-US" dirty="0"/>
          </a:p>
        </p:txBody>
      </p:sp>
      <p:sp>
        <p:nvSpPr>
          <p:cNvPr id="3" name="내용 개체 틀 2"/>
          <p:cNvSpPr>
            <a:spLocks noGrp="1"/>
          </p:cNvSpPr>
          <p:nvPr>
            <p:ph idx="1"/>
          </p:nvPr>
        </p:nvSpPr>
        <p:spPr/>
        <p:txBody>
          <a:bodyPr/>
          <a:lstStyle/>
          <a:p>
            <a:r>
              <a:rPr lang="en-US" altLang="ko-KR" dirty="0" smtClean="0"/>
              <a:t>Peer awareness</a:t>
            </a:r>
          </a:p>
          <a:p>
            <a:r>
              <a:rPr lang="en-US" altLang="ko-KR" dirty="0" smtClean="0"/>
              <a:t>Scalability</a:t>
            </a:r>
          </a:p>
          <a:p>
            <a:r>
              <a:rPr lang="en-US" altLang="ko-KR" dirty="0" smtClean="0"/>
              <a:t>Low power consumption</a:t>
            </a:r>
          </a:p>
          <a:p>
            <a:r>
              <a:rPr lang="en-US" altLang="ko-KR" dirty="0" smtClean="0"/>
              <a:t>Group communication</a:t>
            </a:r>
          </a:p>
          <a:p>
            <a:r>
              <a:rPr lang="en-US" altLang="ko-KR" dirty="0" smtClean="0"/>
              <a:t>Security</a:t>
            </a:r>
          </a:p>
          <a:p>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12</a:t>
            </a:fld>
            <a:endParaRPr lang="en-US" altLang="ko-K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Key Features</a:t>
            </a:r>
            <a:endParaRPr lang="ko-KR" altLang="en-US" dirty="0"/>
          </a:p>
        </p:txBody>
      </p:sp>
      <p:sp>
        <p:nvSpPr>
          <p:cNvPr id="3" name="내용 개체 틀 2"/>
          <p:cNvSpPr>
            <a:spLocks noGrp="1"/>
          </p:cNvSpPr>
          <p:nvPr>
            <p:ph idx="1"/>
          </p:nvPr>
        </p:nvSpPr>
        <p:spPr/>
        <p:txBody>
          <a:bodyPr>
            <a:normAutofit/>
          </a:bodyPr>
          <a:lstStyle/>
          <a:p>
            <a:r>
              <a:rPr lang="en-US" altLang="ko-KR" dirty="0" smtClean="0"/>
              <a:t>Infrastructure-less </a:t>
            </a:r>
            <a:br>
              <a:rPr lang="en-US" altLang="ko-KR" dirty="0" smtClean="0"/>
            </a:br>
            <a:r>
              <a:rPr lang="en-US" altLang="ko-KR" dirty="0" smtClean="0"/>
              <a:t>peer-aware communication</a:t>
            </a:r>
          </a:p>
          <a:p>
            <a:r>
              <a:rPr lang="en-US" altLang="ko-KR" dirty="0" smtClean="0"/>
              <a:t>Peer-to-peer network</a:t>
            </a:r>
            <a:br>
              <a:rPr lang="en-US" altLang="ko-KR" dirty="0" smtClean="0"/>
            </a:br>
            <a:r>
              <a:rPr lang="en-US" altLang="ko-KR" dirty="0" smtClean="0"/>
              <a:t>with fully distributed coordination</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13</a:t>
            </a:fld>
            <a:endParaRPr lang="en-US" altLang="ko-K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normAutofit fontScale="90000"/>
          </a:bodyPr>
          <a:lstStyle/>
          <a:p>
            <a:r>
              <a:rPr lang="en-US" altLang="ko-KR" dirty="0" smtClean="0">
                <a:ea typeface="굴림" charset="-127"/>
              </a:rPr>
              <a:t>Infrastructure-less </a:t>
            </a:r>
            <a:br>
              <a:rPr lang="en-US" altLang="ko-KR" dirty="0" smtClean="0">
                <a:ea typeface="굴림" charset="-127"/>
              </a:rPr>
            </a:br>
            <a:r>
              <a:rPr lang="en-US" altLang="ko-KR" dirty="0" smtClean="0">
                <a:ea typeface="굴림" charset="-127"/>
              </a:rPr>
              <a:t>Peer-aware Communication (1/2)</a:t>
            </a:r>
            <a:endParaRPr lang="ko-KR" altLang="en-US" dirty="0" smtClean="0">
              <a:ea typeface="굴림" charset="-127"/>
            </a:endParaRPr>
          </a:p>
        </p:txBody>
      </p:sp>
      <p:sp>
        <p:nvSpPr>
          <p:cNvPr id="5123" name="내용 개체 틀 2"/>
          <p:cNvSpPr>
            <a:spLocks noGrp="1"/>
          </p:cNvSpPr>
          <p:nvPr>
            <p:ph idx="1"/>
          </p:nvPr>
        </p:nvSpPr>
        <p:spPr>
          <a:xfrm>
            <a:off x="685800" y="1981200"/>
            <a:ext cx="7815290" cy="4114800"/>
          </a:xfrm>
        </p:spPr>
        <p:txBody>
          <a:bodyPr>
            <a:normAutofit fontScale="92500" lnSpcReduction="10000"/>
          </a:bodyPr>
          <a:lstStyle/>
          <a:p>
            <a:r>
              <a:rPr lang="en-US" altLang="ko-KR" dirty="0" smtClean="0">
                <a:ea typeface="굴림" charset="-127"/>
              </a:rPr>
              <a:t>No BS, no AP</a:t>
            </a:r>
          </a:p>
          <a:p>
            <a:pPr lvl="1"/>
            <a:r>
              <a:rPr lang="en-US" altLang="ko-KR" dirty="0" smtClean="0">
                <a:ea typeface="굴림" charset="-127"/>
              </a:rPr>
              <a:t>No cost for deployment or maintenance</a:t>
            </a:r>
          </a:p>
          <a:p>
            <a:pPr lvl="1"/>
            <a:r>
              <a:rPr lang="en-US" altLang="ko-KR" dirty="0" smtClean="0">
                <a:ea typeface="굴림" charset="-127"/>
              </a:rPr>
              <a:t>No network control overhead</a:t>
            </a:r>
          </a:p>
          <a:p>
            <a:pPr lvl="1"/>
            <a:r>
              <a:rPr lang="en-US" altLang="ko-KR" dirty="0" smtClean="0">
                <a:ea typeface="굴림" charset="-127"/>
              </a:rPr>
              <a:t>No infrastructure association</a:t>
            </a:r>
          </a:p>
          <a:p>
            <a:pPr lvl="1"/>
            <a:endParaRPr lang="en-US" altLang="ko-KR" dirty="0" smtClean="0">
              <a:ea typeface="굴림" charset="-127"/>
            </a:endParaRPr>
          </a:p>
          <a:p>
            <a:r>
              <a:rPr lang="en-US" altLang="ko-KR" dirty="0" smtClean="0">
                <a:ea typeface="굴림" charset="-127"/>
              </a:rPr>
              <a:t>No LBS server</a:t>
            </a:r>
          </a:p>
          <a:p>
            <a:pPr lvl="1"/>
            <a:r>
              <a:rPr lang="en-US" altLang="ko-KR" dirty="0" smtClean="0">
                <a:ea typeface="굴림" charset="-127"/>
              </a:rPr>
              <a:t>Low cost to implement proximal search</a:t>
            </a:r>
          </a:p>
          <a:p>
            <a:pPr lvl="1"/>
            <a:r>
              <a:rPr lang="en-US" altLang="ko-KR" sz="2900" dirty="0" smtClean="0">
                <a:ea typeface="굴림" charset="-127"/>
              </a:rPr>
              <a:t>Avoid tracking and storing personal geo-location</a:t>
            </a:r>
          </a:p>
          <a:p>
            <a:pPr lvl="1"/>
            <a:r>
              <a:rPr lang="en-US" altLang="ko-KR" sz="2900" dirty="0" smtClean="0">
                <a:ea typeface="굴림" charset="-127"/>
              </a:rPr>
              <a:t>No single point of failure</a:t>
            </a:r>
            <a:endParaRPr lang="ko-KR" altLang="en-US" sz="3400"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14</a:t>
            </a:fld>
            <a:endParaRPr lang="en-US" altLang="ko-KR" smtClean="0">
              <a:ea typeface="굴림"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ea typeface="굴림" charset="-127"/>
              </a:rPr>
              <a:t>Infrastructure-less </a:t>
            </a:r>
            <a:br>
              <a:rPr lang="en-US" altLang="ko-KR" dirty="0" smtClean="0">
                <a:ea typeface="굴림" charset="-127"/>
              </a:rPr>
            </a:br>
            <a:r>
              <a:rPr lang="en-US" altLang="ko-KR" dirty="0" smtClean="0">
                <a:ea typeface="굴림" charset="-127"/>
              </a:rPr>
              <a:t>Peer-aware Communication (2/2)</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Discovery with service/contents information </a:t>
            </a:r>
          </a:p>
          <a:p>
            <a:pPr lvl="1"/>
            <a:r>
              <a:rPr lang="en-US" altLang="ko-KR" sz="2000" dirty="0" smtClean="0"/>
              <a:t>without association</a:t>
            </a:r>
          </a:p>
          <a:p>
            <a:pPr lvl="1"/>
            <a:r>
              <a:rPr lang="en-US" altLang="ko-KR" sz="2000" dirty="0" smtClean="0"/>
              <a:t>relative positioning</a:t>
            </a:r>
          </a:p>
          <a:p>
            <a:r>
              <a:rPr lang="en-US" altLang="ko-KR" sz="2400" dirty="0" smtClean="0"/>
              <a:t>Group communication</a:t>
            </a:r>
          </a:p>
          <a:p>
            <a:pPr lvl="1"/>
            <a:r>
              <a:rPr lang="en-US" altLang="ko-KR" sz="2000" dirty="0" smtClean="0"/>
              <a:t>link management for nodes in the same group</a:t>
            </a:r>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15</a:t>
            </a:fld>
            <a:endParaRPr lang="en-US" altLang="ko-K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normAutofit fontScale="90000"/>
          </a:bodyPr>
          <a:lstStyle/>
          <a:p>
            <a:r>
              <a:rPr lang="en-US" altLang="ko-KR" dirty="0" smtClean="0">
                <a:ea typeface="굴림" charset="-127"/>
              </a:rPr>
              <a:t>P2P Networks with</a:t>
            </a:r>
            <a:br>
              <a:rPr lang="en-US" altLang="ko-KR" dirty="0" smtClean="0">
                <a:ea typeface="굴림" charset="-127"/>
              </a:rPr>
            </a:br>
            <a:r>
              <a:rPr lang="en-US" altLang="ko-KR" dirty="0" smtClean="0">
                <a:ea typeface="굴림" charset="-127"/>
              </a:rPr>
              <a:t>Fully Distributed Coordination</a:t>
            </a:r>
            <a:endParaRPr lang="ko-KR" altLang="en-US" dirty="0" smtClean="0">
              <a:ea typeface="굴림" charset="-127"/>
            </a:endParaRPr>
          </a:p>
        </p:txBody>
      </p:sp>
      <p:sp>
        <p:nvSpPr>
          <p:cNvPr id="5123" name="내용 개체 틀 2"/>
          <p:cNvSpPr>
            <a:spLocks noGrp="1"/>
          </p:cNvSpPr>
          <p:nvPr>
            <p:ph idx="1"/>
          </p:nvPr>
        </p:nvSpPr>
        <p:spPr>
          <a:xfrm>
            <a:off x="285720" y="1909762"/>
            <a:ext cx="6072230" cy="4305320"/>
          </a:xfrm>
        </p:spPr>
        <p:txBody>
          <a:bodyPr>
            <a:noAutofit/>
          </a:bodyPr>
          <a:lstStyle/>
          <a:p>
            <a:r>
              <a:rPr lang="en-US" altLang="ko-KR" sz="2400" dirty="0" smtClean="0">
                <a:ea typeface="굴림" charset="-127"/>
              </a:rPr>
              <a:t>No coordinator node</a:t>
            </a:r>
          </a:p>
          <a:p>
            <a:pPr lvl="1"/>
            <a:r>
              <a:rPr lang="en-US" altLang="ko-KR" sz="1800" dirty="0" smtClean="0">
                <a:ea typeface="굴림" charset="-127"/>
              </a:rPr>
              <a:t>Direct link</a:t>
            </a:r>
          </a:p>
          <a:p>
            <a:pPr lvl="1"/>
            <a:r>
              <a:rPr lang="en-US" altLang="ko-KR" sz="1800" dirty="0" smtClean="0">
                <a:ea typeface="굴림" charset="-127"/>
              </a:rPr>
              <a:t>Low latency / low signaling overhead</a:t>
            </a:r>
          </a:p>
          <a:p>
            <a:pPr lvl="1"/>
            <a:r>
              <a:rPr lang="en-US" altLang="ko-KR" sz="1800" dirty="0" smtClean="0">
                <a:ea typeface="굴림" charset="-127"/>
              </a:rPr>
              <a:t>Simple &amp; Scalable</a:t>
            </a:r>
          </a:p>
          <a:p>
            <a:pPr lvl="1"/>
            <a:endParaRPr lang="en-US" altLang="ko-KR" sz="1400" dirty="0" smtClean="0">
              <a:ea typeface="굴림" charset="-127"/>
            </a:endParaRPr>
          </a:p>
          <a:p>
            <a:r>
              <a:rPr lang="en-US" altLang="ko-KR" sz="2400" dirty="0" smtClean="0">
                <a:ea typeface="굴림" charset="-127"/>
              </a:rPr>
              <a:t>Distributed protocol</a:t>
            </a:r>
          </a:p>
          <a:p>
            <a:pPr lvl="1"/>
            <a:r>
              <a:rPr lang="en-US" altLang="ko-KR" sz="2000" dirty="0" smtClean="0">
                <a:ea typeface="굴림" charset="-127"/>
              </a:rPr>
              <a:t>Synchronization</a:t>
            </a:r>
          </a:p>
          <a:p>
            <a:pPr lvl="2"/>
            <a:r>
              <a:rPr lang="en-US" altLang="ko-KR" sz="2000" dirty="0" smtClean="0">
                <a:ea typeface="굴림" charset="-127"/>
              </a:rPr>
              <a:t>enables low power consumption for discovery</a:t>
            </a:r>
          </a:p>
          <a:p>
            <a:pPr lvl="1"/>
            <a:r>
              <a:rPr lang="en-US" altLang="ko-KR" sz="2000" dirty="0" smtClean="0">
                <a:ea typeface="굴림" charset="-127"/>
              </a:rPr>
              <a:t>Resource management</a:t>
            </a:r>
          </a:p>
          <a:p>
            <a:pPr lvl="2"/>
            <a:r>
              <a:rPr lang="en-US" altLang="ko-KR" sz="2000" dirty="0" smtClean="0">
                <a:ea typeface="굴림" charset="-127"/>
              </a:rPr>
              <a:t>distributed multiple access</a:t>
            </a:r>
          </a:p>
          <a:p>
            <a:pPr lvl="2"/>
            <a:r>
              <a:rPr lang="en-US" altLang="ko-KR" sz="2000" dirty="0" smtClean="0">
                <a:ea typeface="굴림" charset="-127"/>
              </a:rPr>
              <a:t>distributed scheduling</a:t>
            </a:r>
          </a:p>
          <a:p>
            <a:pPr lvl="2"/>
            <a:r>
              <a:rPr lang="en-US" altLang="ko-KR" sz="2000" dirty="0" smtClean="0">
                <a:ea typeface="굴림" charset="-127"/>
              </a:rPr>
              <a:t>distributed interference management</a:t>
            </a:r>
            <a:endParaRPr lang="ko-KR" altLang="en-US"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dirty="0"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16</a:t>
            </a:fld>
            <a:endParaRPr lang="en-US" altLang="ko-KR" smtClean="0">
              <a:ea typeface="굴림" charset="-127"/>
            </a:endParaRPr>
          </a:p>
        </p:txBody>
      </p:sp>
      <p:grpSp>
        <p:nvGrpSpPr>
          <p:cNvPr id="33" name="그룹 32"/>
          <p:cNvGrpSpPr/>
          <p:nvPr/>
        </p:nvGrpSpPr>
        <p:grpSpPr>
          <a:xfrm>
            <a:off x="6322230" y="4143380"/>
            <a:ext cx="2321735" cy="1857388"/>
            <a:chOff x="5857884" y="3214686"/>
            <a:chExt cx="2786082" cy="2228866"/>
          </a:xfrm>
        </p:grpSpPr>
        <p:grpSp>
          <p:nvGrpSpPr>
            <p:cNvPr id="104" name="그룹 103"/>
            <p:cNvGrpSpPr/>
            <p:nvPr/>
          </p:nvGrpSpPr>
          <p:grpSpPr>
            <a:xfrm>
              <a:off x="5857884" y="3214686"/>
              <a:ext cx="2786082" cy="2228866"/>
              <a:chOff x="6215074" y="4000504"/>
              <a:chExt cx="2143140" cy="1714512"/>
            </a:xfrm>
          </p:grpSpPr>
          <p:grpSp>
            <p:nvGrpSpPr>
              <p:cNvPr id="68" name="그룹 67"/>
              <p:cNvGrpSpPr/>
              <p:nvPr/>
            </p:nvGrpSpPr>
            <p:grpSpPr>
              <a:xfrm>
                <a:off x="6786578" y="4429132"/>
                <a:ext cx="1000132" cy="1000132"/>
                <a:chOff x="9144000" y="4286256"/>
                <a:chExt cx="1306789" cy="1306789"/>
              </a:xfrm>
            </p:grpSpPr>
            <p:sp>
              <p:nvSpPr>
                <p:cNvPr id="66" name="타원 65"/>
                <p:cNvSpPr/>
                <p:nvPr/>
              </p:nvSpPr>
              <p:spPr bwMode="auto">
                <a:xfrm>
                  <a:off x="9144000" y="4286256"/>
                  <a:ext cx="1306789" cy="1306789"/>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67" name="타원 66"/>
                <p:cNvSpPr/>
                <p:nvPr/>
              </p:nvSpPr>
              <p:spPr bwMode="auto">
                <a:xfrm>
                  <a:off x="9741387" y="4902532"/>
                  <a:ext cx="91268" cy="91268"/>
                </a:xfrm>
                <a:prstGeom prst="ellipse">
                  <a:avLst/>
                </a:prstGeom>
                <a:ln>
                  <a:solidFill>
                    <a:srgbClr val="FF000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86" name="그룹 85"/>
              <p:cNvGrpSpPr/>
              <p:nvPr/>
            </p:nvGrpSpPr>
            <p:grpSpPr>
              <a:xfrm>
                <a:off x="6572264" y="4714884"/>
                <a:ext cx="1000132" cy="1000132"/>
                <a:chOff x="9144000" y="4286256"/>
                <a:chExt cx="1306789" cy="1306789"/>
              </a:xfrm>
            </p:grpSpPr>
            <p:sp>
              <p:nvSpPr>
                <p:cNvPr id="87" name="타원 86"/>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88" name="타원 87"/>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89" name="그룹 88"/>
              <p:cNvGrpSpPr/>
              <p:nvPr/>
            </p:nvGrpSpPr>
            <p:grpSpPr>
              <a:xfrm>
                <a:off x="7000892" y="4714884"/>
                <a:ext cx="1000132" cy="1000132"/>
                <a:chOff x="9144000" y="4286256"/>
                <a:chExt cx="1306789" cy="1306789"/>
              </a:xfrm>
            </p:grpSpPr>
            <p:sp>
              <p:nvSpPr>
                <p:cNvPr id="90" name="타원 89"/>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1" name="타원 90"/>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92" name="그룹 91"/>
              <p:cNvGrpSpPr/>
              <p:nvPr/>
            </p:nvGrpSpPr>
            <p:grpSpPr>
              <a:xfrm>
                <a:off x="6786578" y="4000504"/>
                <a:ext cx="1000132" cy="1000132"/>
                <a:chOff x="9144000" y="4286256"/>
                <a:chExt cx="1306789" cy="1306789"/>
              </a:xfrm>
            </p:grpSpPr>
            <p:sp>
              <p:nvSpPr>
                <p:cNvPr id="93" name="타원 92"/>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94" name="타원 93"/>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98" name="그룹 97"/>
              <p:cNvGrpSpPr/>
              <p:nvPr/>
            </p:nvGrpSpPr>
            <p:grpSpPr>
              <a:xfrm>
                <a:off x="6215074" y="4500570"/>
                <a:ext cx="1000132" cy="1000132"/>
                <a:chOff x="9144000" y="4286256"/>
                <a:chExt cx="1306789" cy="1306789"/>
              </a:xfrm>
            </p:grpSpPr>
            <p:sp>
              <p:nvSpPr>
                <p:cNvPr id="99" name="타원 98"/>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0" name="타원 99"/>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nvGrpSpPr>
              <p:cNvPr id="101" name="그룹 100"/>
              <p:cNvGrpSpPr/>
              <p:nvPr/>
            </p:nvGrpSpPr>
            <p:grpSpPr>
              <a:xfrm>
                <a:off x="7358082" y="4500570"/>
                <a:ext cx="1000132" cy="1000132"/>
                <a:chOff x="9144000" y="4286256"/>
                <a:chExt cx="1306789" cy="1306789"/>
              </a:xfrm>
            </p:grpSpPr>
            <p:sp>
              <p:nvSpPr>
                <p:cNvPr id="102" name="타원 101"/>
                <p:cNvSpPr/>
                <p:nvPr/>
              </p:nvSpPr>
              <p:spPr bwMode="auto">
                <a:xfrm>
                  <a:off x="9144000" y="4286256"/>
                  <a:ext cx="1306789" cy="1306789"/>
                </a:xfrm>
                <a:prstGeom prst="ellipse">
                  <a:avLst/>
                </a:prstGeom>
                <a:noFill/>
                <a:ln w="2857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3" name="타원 102"/>
                <p:cNvSpPr/>
                <p:nvPr/>
              </p:nvSpPr>
              <p:spPr bwMode="auto">
                <a:xfrm>
                  <a:off x="9741387" y="4902532"/>
                  <a:ext cx="91268" cy="91268"/>
                </a:xfrm>
                <a:prstGeom prst="ellipse">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grpSp>
        <p:pic>
          <p:nvPicPr>
            <p:cNvPr id="105" name="그림 104"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6273449" y="4331568"/>
              <a:ext cx="370253" cy="370253"/>
            </a:xfrm>
            <a:prstGeom prst="rect">
              <a:avLst/>
            </a:prstGeom>
          </p:spPr>
        </p:pic>
        <p:pic>
          <p:nvPicPr>
            <p:cNvPr id="106" name="그림 105"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6767392" y="4643446"/>
              <a:ext cx="370253" cy="370253"/>
            </a:xfrm>
            <a:prstGeom prst="rect">
              <a:avLst/>
            </a:prstGeom>
          </p:spPr>
        </p:pic>
        <p:pic>
          <p:nvPicPr>
            <p:cNvPr id="107" name="그림 106"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7345019" y="4643446"/>
              <a:ext cx="370253" cy="370253"/>
            </a:xfrm>
            <a:prstGeom prst="rect">
              <a:avLst/>
            </a:prstGeom>
          </p:spPr>
        </p:pic>
        <p:pic>
          <p:nvPicPr>
            <p:cNvPr id="108" name="그림 107"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7799773" y="4363817"/>
              <a:ext cx="370253" cy="370253"/>
            </a:xfrm>
            <a:prstGeom prst="rect">
              <a:avLst/>
            </a:prstGeom>
          </p:spPr>
        </p:pic>
        <p:pic>
          <p:nvPicPr>
            <p:cNvPr id="109" name="그림 108" descr="GalaxyS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059267" y="4286256"/>
              <a:ext cx="370253" cy="370253"/>
            </a:xfrm>
            <a:prstGeom prst="rect">
              <a:avLst/>
            </a:prstGeom>
          </p:spPr>
        </p:pic>
        <p:pic>
          <p:nvPicPr>
            <p:cNvPr id="110" name="그림 109" descr="GalaxyS2.jpg"/>
            <p:cNvPicPr>
              <a:picLocks noChangeAspect="1"/>
            </p:cNvPicPr>
            <p:nvPr/>
          </p:nvPicPr>
          <p:blipFill>
            <a:blip r:embed="rId2" cstate="print">
              <a:clrChange>
                <a:clrFrom>
                  <a:srgbClr val="FFFFFF"/>
                </a:clrFrom>
                <a:clrTo>
                  <a:srgbClr val="FFFFFF">
                    <a:alpha val="0"/>
                  </a:srgbClr>
                </a:clrTo>
              </a:clrChange>
              <a:lum bright="31000" contrast="-39000"/>
            </a:blip>
            <a:stretch>
              <a:fillRect/>
            </a:stretch>
          </p:blipFill>
          <p:spPr>
            <a:xfrm>
              <a:off x="7059267" y="3733938"/>
              <a:ext cx="370253" cy="370253"/>
            </a:xfrm>
            <a:prstGeom prst="rect">
              <a:avLst/>
            </a:prstGeom>
          </p:spPr>
        </p:pic>
      </p:grpSp>
      <p:pic>
        <p:nvPicPr>
          <p:cNvPr id="32" name="그림 31" descr="networking-bullseye.jpeg"/>
          <p:cNvPicPr>
            <a:picLocks noChangeAspect="1"/>
          </p:cNvPicPr>
          <p:nvPr/>
        </p:nvPicPr>
        <p:blipFill>
          <a:blip r:embed="rId3" cstate="print"/>
          <a:stretch>
            <a:fillRect/>
          </a:stretch>
        </p:blipFill>
        <p:spPr>
          <a:xfrm>
            <a:off x="6175404" y="1827611"/>
            <a:ext cx="2611438" cy="195857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Scope</a:t>
            </a:r>
            <a:endParaRPr lang="ko-KR" altLang="en-US" dirty="0"/>
          </a:p>
        </p:txBody>
      </p:sp>
      <p:sp>
        <p:nvSpPr>
          <p:cNvPr id="3" name="내용 개체 틀 2"/>
          <p:cNvSpPr>
            <a:spLocks noGrp="1"/>
          </p:cNvSpPr>
          <p:nvPr>
            <p:ph idx="1"/>
          </p:nvPr>
        </p:nvSpPr>
        <p:spPr/>
        <p:txBody>
          <a:bodyPr>
            <a:normAutofit fontScale="92500" lnSpcReduction="20000"/>
          </a:bodyPr>
          <a:lstStyle/>
          <a:p>
            <a:pPr marL="342900" lvl="1" indent="-342900">
              <a:buClr>
                <a:srgbClr val="002060"/>
              </a:buClr>
              <a:buSzPct val="120000"/>
              <a:buFont typeface="Wingdings" pitchFamily="2" charset="2"/>
              <a:buChar char="§"/>
            </a:pPr>
            <a:r>
              <a:rPr lang="en-US" altLang="ko-KR" dirty="0" smtClean="0"/>
              <a:t>Discovery for peer information without association</a:t>
            </a:r>
          </a:p>
          <a:p>
            <a:pPr marL="685800" lvl="2" indent="-342900">
              <a:buClr>
                <a:srgbClr val="002060"/>
              </a:buClr>
              <a:buSzPct val="120000"/>
              <a:buFont typeface="Arial" pitchFamily="34" charset="0"/>
              <a:buChar char="•"/>
            </a:pPr>
            <a:r>
              <a:rPr lang="en-US" altLang="ko-KR" dirty="0" smtClean="0"/>
              <a:t>Discovery signaling rate   -typically 100 kbps</a:t>
            </a:r>
          </a:p>
          <a:p>
            <a:pPr marL="685800" lvl="2" indent="-342900">
              <a:buClr>
                <a:srgbClr val="002060"/>
              </a:buClr>
              <a:buSzPct val="120000"/>
              <a:buFont typeface="Arial" pitchFamily="34" charset="0"/>
              <a:buChar char="•"/>
            </a:pPr>
            <a:r>
              <a:rPr lang="en-US" altLang="ko-KR" dirty="0" smtClean="0"/>
              <a:t>Number of peers &gt;100  </a:t>
            </a:r>
          </a:p>
          <a:p>
            <a:pPr marL="342900" lvl="1" indent="-342900">
              <a:buClr>
                <a:srgbClr val="002060"/>
              </a:buClr>
              <a:buSzPct val="120000"/>
              <a:buFont typeface="Wingdings" pitchFamily="2" charset="2"/>
              <a:buChar char="§"/>
            </a:pPr>
            <a:r>
              <a:rPr lang="en-US" altLang="ko-KR" dirty="0" smtClean="0"/>
              <a:t>Efficient data transmission by distributed coordination</a:t>
            </a:r>
          </a:p>
          <a:p>
            <a:pPr marL="685800" lvl="2" indent="-342900">
              <a:buClr>
                <a:srgbClr val="002060"/>
              </a:buClr>
              <a:buSzPct val="120000"/>
              <a:buFont typeface="Arial" pitchFamily="34" charset="0"/>
              <a:buChar char="•"/>
            </a:pPr>
            <a:r>
              <a:rPr lang="en-US" altLang="ko-KR" dirty="0" smtClean="0"/>
              <a:t>Data transmission rate    -typically 10 Mbps</a:t>
            </a:r>
          </a:p>
          <a:p>
            <a:pPr marL="342900" lvl="1" indent="-342900">
              <a:buClr>
                <a:srgbClr val="002060"/>
              </a:buClr>
              <a:buSzPct val="120000"/>
              <a:buFont typeface="Wingdings" pitchFamily="2" charset="2"/>
              <a:buChar char="§"/>
            </a:pPr>
            <a:r>
              <a:rPr lang="en-US" altLang="ko-KR" dirty="0" smtClean="0"/>
              <a:t>Group communication</a:t>
            </a:r>
          </a:p>
          <a:p>
            <a:pPr marL="342900" lvl="1" indent="-342900">
              <a:buClr>
                <a:srgbClr val="002060"/>
              </a:buClr>
              <a:buSzPct val="120000"/>
              <a:buFont typeface="Wingdings" pitchFamily="2" charset="2"/>
              <a:buChar char="§"/>
            </a:pPr>
            <a:r>
              <a:rPr lang="en-US" altLang="ko-KR" dirty="0" smtClean="0"/>
              <a:t>Multi-hop support  -typically 2 hops</a:t>
            </a:r>
          </a:p>
          <a:p>
            <a:pPr marL="342900" lvl="1" indent="-342900">
              <a:buClr>
                <a:srgbClr val="002060"/>
              </a:buClr>
              <a:buSzPct val="120000"/>
              <a:buFont typeface="Wingdings" pitchFamily="2" charset="2"/>
              <a:buChar char="§"/>
            </a:pPr>
            <a:r>
              <a:rPr lang="en-US" altLang="ko-KR" dirty="0" smtClean="0"/>
              <a:t>Relative positioning  -typically 10 m</a:t>
            </a:r>
          </a:p>
          <a:p>
            <a:pPr marL="342900" lvl="1" indent="-342900">
              <a:buClr>
                <a:srgbClr val="002060"/>
              </a:buClr>
              <a:buSzPct val="120000"/>
              <a:buFont typeface="Wingdings" pitchFamily="2" charset="2"/>
              <a:buChar char="§"/>
            </a:pPr>
            <a:r>
              <a:rPr lang="en-US" altLang="ko-KR" dirty="0" smtClean="0"/>
              <a:t>Security</a:t>
            </a:r>
          </a:p>
          <a:p>
            <a:pPr marL="342900" lvl="1" indent="-342900">
              <a:buClr>
                <a:srgbClr val="002060"/>
              </a:buClr>
              <a:buSzPct val="120000"/>
              <a:buFont typeface="Wingdings" pitchFamily="2" charset="2"/>
              <a:buChar char="§"/>
            </a:pPr>
            <a:r>
              <a:rPr lang="en-US" altLang="ko-KR" dirty="0" smtClean="0"/>
              <a:t>Globally available unlicensed/licensed bands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17</a:t>
            </a:fld>
            <a:endParaRPr lang="en-US" altLang="ko-K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Why a new TG?</a:t>
            </a:r>
            <a:endParaRPr lang="ko-KR" altLang="en-US" dirty="0"/>
          </a:p>
        </p:txBody>
      </p:sp>
      <p:sp>
        <p:nvSpPr>
          <p:cNvPr id="3" name="내용 개체 틀 2"/>
          <p:cNvSpPr>
            <a:spLocks noGrp="1"/>
          </p:cNvSpPr>
          <p:nvPr>
            <p:ph idx="1"/>
          </p:nvPr>
        </p:nvSpPr>
        <p:spPr>
          <a:xfrm>
            <a:off x="685800" y="1714488"/>
            <a:ext cx="7772400" cy="4381512"/>
          </a:xfrm>
        </p:spPr>
        <p:txBody>
          <a:bodyPr/>
          <a:lstStyle/>
          <a:p>
            <a:r>
              <a:rPr lang="en-US" altLang="ko-KR" sz="2000" dirty="0" smtClean="0"/>
              <a:t>Existing centralized architecture incurs substantial signaling overhead and communication latency when to support hundreds of devices in the proximity.  </a:t>
            </a:r>
          </a:p>
          <a:p>
            <a:r>
              <a:rPr lang="en-US" altLang="ko-KR" sz="2000" dirty="0" smtClean="0"/>
              <a:t>Parts of the features can be supported by existing standards, but no single standard can support all features</a:t>
            </a:r>
            <a:endParaRPr lang="ko-KR" altLang="en-US" sz="2000"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18</a:t>
            </a:fld>
            <a:endParaRPr lang="en-US" altLang="ko-K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Contributors</a:t>
            </a:r>
            <a:endParaRPr lang="ko-KR" altLang="en-US" dirty="0"/>
          </a:p>
        </p:txBody>
      </p:sp>
      <p:sp>
        <p:nvSpPr>
          <p:cNvPr id="3" name="내용 개체 틀 2"/>
          <p:cNvSpPr>
            <a:spLocks noGrp="1"/>
          </p:cNvSpPr>
          <p:nvPr>
            <p:ph idx="1"/>
          </p:nvPr>
        </p:nvSpPr>
        <p:spPr/>
        <p:txBody>
          <a:bodyPr/>
          <a:lstStyle/>
          <a:p>
            <a:r>
              <a:rPr lang="en-US" altLang="ko-KR" sz="2000" dirty="0" err="1" smtClean="0"/>
              <a:t>Seung-Hoon</a:t>
            </a:r>
            <a:r>
              <a:rPr lang="en-US" altLang="ko-KR" sz="2000" dirty="0" smtClean="0"/>
              <a:t> Park, </a:t>
            </a:r>
            <a:r>
              <a:rPr lang="en-US" altLang="ko-KR" sz="2000" dirty="0" err="1" smtClean="0"/>
              <a:t>Daegyun</a:t>
            </a:r>
            <a:r>
              <a:rPr lang="en-US" altLang="ko-KR" sz="2000" dirty="0" smtClean="0"/>
              <a:t> Kim, </a:t>
            </a:r>
            <a:r>
              <a:rPr lang="en-US" altLang="ko-KR" sz="2000" dirty="0" err="1" smtClean="0"/>
              <a:t>Huairong</a:t>
            </a:r>
            <a:r>
              <a:rPr lang="en-US" altLang="ko-KR" sz="2000" dirty="0" smtClean="0"/>
              <a:t> </a:t>
            </a:r>
            <a:r>
              <a:rPr lang="en-US" altLang="ko-KR" sz="2000" dirty="0" err="1" smtClean="0"/>
              <a:t>Shao</a:t>
            </a:r>
            <a:r>
              <a:rPr lang="en-US" altLang="ko-KR" sz="2000" dirty="0" smtClean="0"/>
              <a:t> (Samsung)</a:t>
            </a:r>
          </a:p>
          <a:p>
            <a:r>
              <a:rPr lang="en-US" altLang="ko-KR" sz="2000" dirty="0" err="1" smtClean="0"/>
              <a:t>Suh</a:t>
            </a:r>
            <a:r>
              <a:rPr lang="en-US" altLang="ko-KR" sz="2000" dirty="0" smtClean="0"/>
              <a:t> </a:t>
            </a:r>
            <a:r>
              <a:rPr lang="en-US" altLang="ko-KR" sz="2000" dirty="0" err="1" smtClean="0"/>
              <a:t>Wook</a:t>
            </a:r>
            <a:r>
              <a:rPr lang="en-US" altLang="ko-KR" sz="2000" dirty="0" smtClean="0"/>
              <a:t> Kim, Jin Sam </a:t>
            </a:r>
            <a:r>
              <a:rPr lang="en-US" altLang="ko-KR" sz="2000" dirty="0" err="1" smtClean="0"/>
              <a:t>Kwak</a:t>
            </a:r>
            <a:r>
              <a:rPr lang="en-US" altLang="ko-KR" sz="2000" dirty="0" smtClean="0"/>
              <a:t>, Paul </a:t>
            </a:r>
            <a:r>
              <a:rPr lang="en-US" altLang="ko-KR" sz="2000" dirty="0" err="1" smtClean="0"/>
              <a:t>Jeon</a:t>
            </a:r>
            <a:r>
              <a:rPr lang="en-US" altLang="ko-KR" sz="2000" dirty="0" smtClean="0"/>
              <a:t> (LG)</a:t>
            </a:r>
          </a:p>
          <a:p>
            <a:r>
              <a:rPr lang="en-US" altLang="ko-KR" sz="2000" dirty="0" err="1" smtClean="0"/>
              <a:t>Huan</a:t>
            </a:r>
            <a:r>
              <a:rPr lang="en-US" altLang="ko-KR" sz="2000" dirty="0" smtClean="0"/>
              <a:t>-Bang Li, Marco Hernandez , </a:t>
            </a:r>
            <a:r>
              <a:rPr lang="en-US" altLang="ko-KR" sz="2000" dirty="0" err="1" smtClean="0"/>
              <a:t>Ryu</a:t>
            </a:r>
            <a:r>
              <a:rPr lang="en-US" altLang="ko-KR" sz="2000" dirty="0" smtClean="0"/>
              <a:t> Miura (NICT)</a:t>
            </a:r>
          </a:p>
          <a:p>
            <a:r>
              <a:rPr lang="en-US" altLang="ko-KR" sz="2000" dirty="0" err="1" smtClean="0"/>
              <a:t>Sunggeun</a:t>
            </a:r>
            <a:r>
              <a:rPr lang="en-US" altLang="ko-KR" sz="2000" dirty="0" smtClean="0"/>
              <a:t> Jin, </a:t>
            </a:r>
            <a:r>
              <a:rPr lang="en-US" altLang="ko-KR" sz="2000" dirty="0" err="1" smtClean="0"/>
              <a:t>Chanho</a:t>
            </a:r>
            <a:r>
              <a:rPr lang="en-US" altLang="ko-KR" sz="2000" dirty="0" smtClean="0"/>
              <a:t> Yoon, </a:t>
            </a:r>
            <a:r>
              <a:rPr lang="en-US" altLang="ko-KR" sz="2000" dirty="0" err="1" smtClean="0"/>
              <a:t>Jinkyeong</a:t>
            </a:r>
            <a:r>
              <a:rPr lang="en-US" altLang="ko-KR" sz="2000" dirty="0" smtClean="0"/>
              <a:t> Kim, </a:t>
            </a:r>
            <a:r>
              <a:rPr lang="en-US" altLang="ko-KR" sz="2000" dirty="0" err="1" smtClean="0"/>
              <a:t>Seong</a:t>
            </a:r>
            <a:r>
              <a:rPr lang="en-US" altLang="ko-KR" sz="2000" dirty="0" smtClean="0"/>
              <a:t>-Soon </a:t>
            </a:r>
            <a:r>
              <a:rPr lang="en-US" altLang="ko-KR" sz="2000" dirty="0" err="1" smtClean="0"/>
              <a:t>Joo</a:t>
            </a:r>
            <a:r>
              <a:rPr lang="en-US" altLang="ko-KR" sz="2000" dirty="0" smtClean="0"/>
              <a:t> (ETRI)</a:t>
            </a:r>
          </a:p>
          <a:p>
            <a:r>
              <a:rPr lang="en-US" altLang="ko-KR" sz="2000" dirty="0" smtClean="0"/>
              <a:t>Betty Zhao (</a:t>
            </a:r>
            <a:r>
              <a:rPr lang="en-US" altLang="ko-KR" sz="2000" dirty="0" err="1" smtClean="0"/>
              <a:t>Huawei</a:t>
            </a:r>
            <a:r>
              <a:rPr lang="en-US" altLang="ko-KR" sz="2000" dirty="0" smtClean="0"/>
              <a:t>)</a:t>
            </a:r>
          </a:p>
          <a:p>
            <a:r>
              <a:rPr lang="en-US" altLang="ko-KR" sz="2000" dirty="0" smtClean="0"/>
              <a:t>John R. </a:t>
            </a:r>
            <a:r>
              <a:rPr lang="en-US" altLang="ko-KR" sz="2000" dirty="0" err="1" smtClean="0"/>
              <a:t>Farserotu</a:t>
            </a:r>
            <a:r>
              <a:rPr lang="en-US" altLang="ko-KR" sz="2000" dirty="0" smtClean="0"/>
              <a:t> (CSEM)</a:t>
            </a:r>
          </a:p>
          <a:p>
            <a:r>
              <a:rPr lang="en-US" altLang="ko-KR" sz="2000" dirty="0" err="1" smtClean="0"/>
              <a:t>Soo</a:t>
            </a:r>
            <a:r>
              <a:rPr lang="en-US" altLang="ko-KR" sz="2000" dirty="0" smtClean="0"/>
              <a:t>-Young Chang (CSUS)</a:t>
            </a:r>
          </a:p>
          <a:p>
            <a:r>
              <a:rPr lang="en-US" altLang="ko-KR" sz="2000" dirty="0" err="1" smtClean="0"/>
              <a:t>Myung</a:t>
            </a:r>
            <a:r>
              <a:rPr lang="en-US" altLang="ko-KR" sz="2000" dirty="0" smtClean="0"/>
              <a:t> Lee (CUNY)</a:t>
            </a:r>
            <a:endParaRPr lang="ko-KR" altLang="en-US" sz="2000"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19</a:t>
            </a:fld>
            <a:endParaRPr lang="en-US" altLang="ko-K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a:defRPr/>
            </a:pPr>
            <a:r>
              <a:rPr lang="en-US" altLang="ko-KR" smtClean="0"/>
              <a:t>&lt;January 2012&gt;</a:t>
            </a:r>
            <a:endParaRPr lang="en-US" altLang="ko-KR"/>
          </a:p>
        </p:txBody>
      </p:sp>
      <p:sp>
        <p:nvSpPr>
          <p:cNvPr id="3" name="바닥글 개체 틀 2"/>
          <p:cNvSpPr>
            <a:spLocks noGrp="1"/>
          </p:cNvSpPr>
          <p:nvPr>
            <p:ph type="ftr" sz="quarter" idx="11"/>
          </p:nvPr>
        </p:nvSpPr>
        <p:spPr/>
        <p:txBody>
          <a:bodyPr/>
          <a:lstStyle/>
          <a:p>
            <a:pPr>
              <a:defRPr/>
            </a:pPr>
            <a:endParaRPr lang="en-US" altLang="ko-KR"/>
          </a:p>
        </p:txBody>
      </p:sp>
      <p:sp>
        <p:nvSpPr>
          <p:cNvPr id="4" name="슬라이드 번호 개체 틀 3"/>
          <p:cNvSpPr>
            <a:spLocks noGrp="1"/>
          </p:cNvSpPr>
          <p:nvPr>
            <p:ph type="sldNum" sz="quarter" idx="12"/>
          </p:nvPr>
        </p:nvSpPr>
        <p:spPr/>
        <p:txBody>
          <a:bodyPr/>
          <a:lstStyle/>
          <a:p>
            <a:pPr>
              <a:defRPr/>
            </a:pPr>
            <a:r>
              <a:rPr lang="en-US" altLang="ko-KR" smtClean="0"/>
              <a:t>Slide </a:t>
            </a:r>
            <a:fld id="{4E722527-479E-4D1A-B5FB-1AD46EC2B973}" type="slidenum">
              <a:rPr lang="en-US" altLang="ko-KR" smtClean="0"/>
              <a:pPr>
                <a:defRPr/>
              </a:pPr>
              <a:t>2</a:t>
            </a:fld>
            <a:endParaRPr lang="en-US" altLang="ko-KR"/>
          </a:p>
        </p:txBody>
      </p:sp>
      <p:sp>
        <p:nvSpPr>
          <p:cNvPr id="5" name="TextBox 4"/>
          <p:cNvSpPr txBox="1"/>
          <p:nvPr/>
        </p:nvSpPr>
        <p:spPr>
          <a:xfrm>
            <a:off x="357158" y="2214554"/>
            <a:ext cx="8215370" cy="1754326"/>
          </a:xfrm>
          <a:prstGeom prst="rect">
            <a:avLst/>
          </a:prstGeom>
          <a:noFill/>
        </p:spPr>
        <p:txBody>
          <a:bodyPr wrap="square" rtlCol="0">
            <a:spAutoFit/>
          </a:bodyPr>
          <a:lstStyle/>
          <a:p>
            <a:pPr algn="r"/>
            <a:r>
              <a:rPr lang="en-US" altLang="ko-KR" sz="3600" dirty="0" smtClean="0"/>
              <a:t>Introduction to </a:t>
            </a:r>
            <a:br>
              <a:rPr lang="en-US" altLang="ko-KR" sz="3600" dirty="0" smtClean="0"/>
            </a:br>
            <a:r>
              <a:rPr lang="en-US" altLang="ko-KR" sz="3600" dirty="0" smtClean="0"/>
              <a:t>Peer Aware Communications (PAC): </a:t>
            </a:r>
          </a:p>
          <a:p>
            <a:pPr algn="r"/>
            <a:r>
              <a:rPr lang="en-US" altLang="ko-KR" sz="3600" dirty="0" smtClean="0"/>
              <a:t>A Study Group of IEEE 802.15 WG</a:t>
            </a:r>
            <a:endParaRPr lang="ko-KR" altLang="en-US" sz="3600" dirty="0"/>
          </a:p>
        </p:txBody>
      </p:sp>
      <p:sp>
        <p:nvSpPr>
          <p:cNvPr id="6" name="TextBox 5"/>
          <p:cNvSpPr txBox="1"/>
          <p:nvPr/>
        </p:nvSpPr>
        <p:spPr>
          <a:xfrm>
            <a:off x="2857488" y="4429132"/>
            <a:ext cx="5715040" cy="1815882"/>
          </a:xfrm>
          <a:prstGeom prst="rect">
            <a:avLst/>
          </a:prstGeom>
          <a:noFill/>
        </p:spPr>
        <p:txBody>
          <a:bodyPr wrap="square" rtlCol="0">
            <a:spAutoFit/>
          </a:bodyPr>
          <a:lstStyle/>
          <a:p>
            <a:r>
              <a:rPr lang="en-US" altLang="ko-KR" sz="2800" dirty="0" smtClean="0"/>
              <a:t>Presenters:</a:t>
            </a:r>
          </a:p>
          <a:p>
            <a:r>
              <a:rPr lang="en-US" altLang="ko-KR" sz="2800" dirty="0" err="1" smtClean="0"/>
              <a:t>Myung</a:t>
            </a:r>
            <a:r>
              <a:rPr lang="en-US" altLang="ko-KR" sz="2800" dirty="0" smtClean="0"/>
              <a:t> Lee (CUNY), </a:t>
            </a:r>
            <a:br>
              <a:rPr lang="en-US" altLang="ko-KR" sz="2800" dirty="0" smtClean="0"/>
            </a:br>
            <a:r>
              <a:rPr lang="en-US" altLang="ko-KR" sz="2800" dirty="0" err="1" smtClean="0"/>
              <a:t>Huan</a:t>
            </a:r>
            <a:r>
              <a:rPr lang="en-US" altLang="ko-KR" sz="2800" dirty="0" smtClean="0"/>
              <a:t>-Bang Li (NICT), </a:t>
            </a:r>
            <a:br>
              <a:rPr lang="en-US" altLang="ko-KR" sz="2800" dirty="0" smtClean="0"/>
            </a:br>
            <a:r>
              <a:rPr lang="en-US" altLang="ko-KR" sz="2800" dirty="0" err="1" smtClean="0"/>
              <a:t>Seung-Hoon</a:t>
            </a:r>
            <a:r>
              <a:rPr lang="en-US" altLang="ko-KR" sz="2800" dirty="0" smtClean="0"/>
              <a:t> Park (Samsung)</a:t>
            </a:r>
            <a:endParaRPr lang="ko-KR" alt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Thank You</a:t>
            </a:r>
            <a:endParaRPr lang="ko-KR" altLang="en-US" dirty="0"/>
          </a:p>
        </p:txBody>
      </p:sp>
      <p:sp>
        <p:nvSpPr>
          <p:cNvPr id="3" name="부제목 2"/>
          <p:cNvSpPr>
            <a:spLocks noGrp="1"/>
          </p:cNvSpPr>
          <p:nvPr>
            <p:ph type="subTitle" idx="1"/>
          </p:nvPr>
        </p:nvSpPr>
        <p:spPr/>
        <p:txBody>
          <a:bodyPr/>
          <a:lstStyle/>
          <a:p>
            <a:r>
              <a:rPr lang="en-US" altLang="ko-KR" dirty="0" smtClean="0"/>
              <a:t>Any Questions?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dirty="0"/>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B8505083-D182-4BF7-B1A7-D3F76AEDD19D}" type="slidenum">
              <a:rPr lang="en-US" altLang="ko-KR" smtClean="0"/>
              <a:pPr>
                <a:defRPr/>
              </a:pPr>
              <a:t>20</a:t>
            </a:fld>
            <a:endParaRPr lang="en-US" altLang="ko-K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ToC</a:t>
            </a:r>
            <a:endParaRPr lang="ko-KR" altLang="en-US" dirty="0"/>
          </a:p>
        </p:txBody>
      </p:sp>
      <p:sp>
        <p:nvSpPr>
          <p:cNvPr id="3" name="내용 개체 틀 2"/>
          <p:cNvSpPr>
            <a:spLocks noGrp="1"/>
          </p:cNvSpPr>
          <p:nvPr>
            <p:ph idx="1"/>
          </p:nvPr>
        </p:nvSpPr>
        <p:spPr>
          <a:xfrm>
            <a:off x="685800" y="1500174"/>
            <a:ext cx="7772400" cy="4595826"/>
          </a:xfrm>
        </p:spPr>
        <p:txBody>
          <a:bodyPr>
            <a:noAutofit/>
          </a:bodyPr>
          <a:lstStyle/>
          <a:p>
            <a:r>
              <a:rPr lang="en-US" altLang="ko-KR" sz="2000" dirty="0" smtClean="0"/>
              <a:t>Introduction</a:t>
            </a:r>
          </a:p>
          <a:p>
            <a:r>
              <a:rPr lang="en-US" altLang="ko-KR" sz="2000" dirty="0" smtClean="0"/>
              <a:t>Use-cases</a:t>
            </a:r>
          </a:p>
          <a:p>
            <a:pPr lvl="1"/>
            <a:r>
              <a:rPr lang="en-US" altLang="ko-KR" sz="1600" dirty="0" smtClean="0"/>
              <a:t>Social Networking</a:t>
            </a:r>
          </a:p>
          <a:p>
            <a:pPr lvl="1"/>
            <a:r>
              <a:rPr lang="en-US" altLang="ko-KR" sz="1600" dirty="0" smtClean="0"/>
              <a:t>Advertisement</a:t>
            </a:r>
          </a:p>
          <a:p>
            <a:pPr lvl="1"/>
            <a:r>
              <a:rPr lang="en-US" altLang="ko-KR" sz="1600" dirty="0" smtClean="0"/>
              <a:t>User-centric Service Platform</a:t>
            </a:r>
          </a:p>
          <a:p>
            <a:pPr lvl="1"/>
            <a:r>
              <a:rPr lang="en-US" altLang="ko-KR" sz="1600" dirty="0" smtClean="0"/>
              <a:t>Consumer Electronics</a:t>
            </a:r>
          </a:p>
          <a:p>
            <a:pPr lvl="1"/>
            <a:r>
              <a:rPr lang="en-US" altLang="ko-KR" sz="1600" dirty="0" smtClean="0"/>
              <a:t>Emergency Service &amp; Alarm</a:t>
            </a:r>
          </a:p>
          <a:p>
            <a:pPr lvl="1"/>
            <a:r>
              <a:rPr lang="en-US" altLang="ko-KR" sz="1600" dirty="0" smtClean="0"/>
              <a:t>Extension to Infrastructure</a:t>
            </a:r>
          </a:p>
          <a:p>
            <a:r>
              <a:rPr lang="en-US" altLang="ko-KR" sz="2000" dirty="0" smtClean="0"/>
              <a:t>Key Technical Features</a:t>
            </a:r>
          </a:p>
          <a:p>
            <a:pPr lvl="1"/>
            <a:r>
              <a:rPr lang="en-US" altLang="ko-KR" sz="1600" dirty="0" smtClean="0"/>
              <a:t>Infrastructure-less peer-aware communication</a:t>
            </a:r>
          </a:p>
          <a:p>
            <a:pPr lvl="1"/>
            <a:r>
              <a:rPr lang="en-US" altLang="ko-KR" sz="1600" dirty="0" smtClean="0"/>
              <a:t>Fully distributed coordination</a:t>
            </a:r>
            <a:endParaRPr lang="ko-KR" altLang="en-US" sz="1600" dirty="0" smtClean="0"/>
          </a:p>
          <a:p>
            <a:r>
              <a:rPr lang="en-US" altLang="ko-KR" sz="2000" dirty="0" smtClean="0"/>
              <a:t>Why a new TG?</a:t>
            </a:r>
          </a:p>
          <a:p>
            <a:pPr lvl="1"/>
            <a:endParaRPr lang="ko-KR" altLang="en-US" sz="1600"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3</a:t>
            </a:fld>
            <a:endParaRPr lang="en-US" altLang="ko-K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a:xfrm>
            <a:off x="685800" y="1714488"/>
            <a:ext cx="7772400" cy="4381512"/>
          </a:xfrm>
        </p:spPr>
        <p:txBody>
          <a:bodyPr>
            <a:noAutofit/>
          </a:bodyPr>
          <a:lstStyle/>
          <a:p>
            <a:r>
              <a:rPr lang="en-US" altLang="ko-KR" sz="2400" dirty="0" smtClean="0"/>
              <a:t>Application driven</a:t>
            </a:r>
          </a:p>
          <a:p>
            <a:pPr lvl="1"/>
            <a:r>
              <a:rPr lang="en-US" altLang="ko-KR" sz="1800" dirty="0" smtClean="0"/>
              <a:t>to support burgeoning social networking, peer-to-peer applications, and emergency communications</a:t>
            </a:r>
          </a:p>
          <a:p>
            <a:pPr lvl="1"/>
            <a:endParaRPr lang="en-US" altLang="ko-KR" sz="1800" dirty="0" smtClean="0"/>
          </a:p>
          <a:p>
            <a:r>
              <a:rPr lang="en-US" altLang="ko-KR" sz="2400" dirty="0" smtClean="0"/>
              <a:t>Requirements</a:t>
            </a:r>
          </a:p>
          <a:p>
            <a:pPr lvl="1"/>
            <a:r>
              <a:rPr lang="en-US" altLang="ko-KR" sz="1800" dirty="0" smtClean="0"/>
              <a:t>Peer awareness</a:t>
            </a:r>
          </a:p>
          <a:p>
            <a:pPr lvl="1"/>
            <a:r>
              <a:rPr lang="en-US" altLang="ko-KR" sz="1800" dirty="0" smtClean="0"/>
              <a:t>Scalability</a:t>
            </a:r>
          </a:p>
          <a:p>
            <a:pPr lvl="1"/>
            <a:r>
              <a:rPr lang="en-US" altLang="ko-KR" sz="1800" dirty="0" smtClean="0"/>
              <a:t>Group management</a:t>
            </a:r>
            <a:endParaRPr lang="en-US" altLang="ko-KR" sz="1600" dirty="0" smtClean="0"/>
          </a:p>
          <a:p>
            <a:pPr lvl="1"/>
            <a:endParaRPr lang="en-US" altLang="ko-KR" sz="1600" dirty="0" smtClean="0"/>
          </a:p>
          <a:p>
            <a:r>
              <a:rPr lang="en-US" altLang="ko-KR" sz="2400" dirty="0" smtClean="0"/>
              <a:t>Need for a New TG</a:t>
            </a:r>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4</a:t>
            </a:fld>
            <a:endParaRPr lang="en-US" altLang="ko-KR"/>
          </a:p>
        </p:txBody>
      </p:sp>
      <p:pic>
        <p:nvPicPr>
          <p:cNvPr id="7" name="Picture 8"/>
          <p:cNvPicPr>
            <a:picLocks noChangeAspect="1" noChangeArrowheads="1"/>
          </p:cNvPicPr>
          <p:nvPr/>
        </p:nvPicPr>
        <p:blipFill>
          <a:blip r:embed="rId2" cstate="print"/>
          <a:srcRect/>
          <a:stretch>
            <a:fillRect/>
          </a:stretch>
        </p:blipFill>
        <p:spPr bwMode="auto">
          <a:xfrm>
            <a:off x="5072067" y="3286124"/>
            <a:ext cx="3929090" cy="21080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Use-cases</a:t>
            </a:r>
            <a:endParaRPr lang="ko-KR" altLang="en-US" dirty="0"/>
          </a:p>
        </p:txBody>
      </p:sp>
      <p:sp>
        <p:nvSpPr>
          <p:cNvPr id="3" name="부제목 2"/>
          <p:cNvSpPr>
            <a:spLocks noGrp="1"/>
          </p:cNvSpPr>
          <p:nvPr>
            <p:ph type="subTitle" idx="1"/>
          </p:nvPr>
        </p:nvSpPr>
        <p:spPr/>
        <p:txBody>
          <a:bodyPr/>
          <a:lstStyle/>
          <a:p>
            <a:endParaRPr lang="ko-KR" altLang="en-US"/>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dirty="0"/>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B8505083-D182-4BF7-B1A7-D3F76AEDD19D}" type="slidenum">
              <a:rPr lang="en-US" altLang="ko-KR" smtClean="0"/>
              <a:pPr>
                <a:defRPr/>
              </a:pPr>
              <a:t>5</a:t>
            </a:fld>
            <a:endParaRPr lang="en-US" altLang="ko-K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Use-case 1: </a:t>
            </a:r>
            <a:br>
              <a:rPr lang="en-US" altLang="ko-KR" dirty="0" smtClean="0">
                <a:ea typeface="굴림" charset="-127"/>
              </a:rPr>
            </a:br>
            <a:r>
              <a:rPr lang="en-US" altLang="ko-KR" dirty="0" smtClean="0">
                <a:ea typeface="굴림" charset="-127"/>
              </a:rPr>
              <a:t>Social Networking</a:t>
            </a:r>
            <a:endParaRPr lang="ko-KR" altLang="en-US"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6</a:t>
            </a:fld>
            <a:endParaRPr lang="en-US" altLang="ko-KR" smtClean="0">
              <a:ea typeface="굴림" charset="-127"/>
            </a:endParaRPr>
          </a:p>
        </p:txBody>
      </p:sp>
      <p:grpSp>
        <p:nvGrpSpPr>
          <p:cNvPr id="2" name="그룹 61"/>
          <p:cNvGrpSpPr/>
          <p:nvPr/>
        </p:nvGrpSpPr>
        <p:grpSpPr>
          <a:xfrm>
            <a:off x="2967038" y="2024059"/>
            <a:ext cx="1676400" cy="1833559"/>
            <a:chOff x="2967038" y="2024059"/>
            <a:chExt cx="1676400" cy="1833559"/>
          </a:xfrm>
        </p:grpSpPr>
        <p:grpSp>
          <p:nvGrpSpPr>
            <p:cNvPr id="3" name="그룹 41"/>
            <p:cNvGrpSpPr/>
            <p:nvPr/>
          </p:nvGrpSpPr>
          <p:grpSpPr>
            <a:xfrm>
              <a:off x="2967038" y="2500306"/>
              <a:ext cx="1676400" cy="1357312"/>
              <a:chOff x="2967038" y="2500306"/>
              <a:chExt cx="1676400" cy="1357312"/>
            </a:xfrm>
          </p:grpSpPr>
          <p:sp>
            <p:nvSpPr>
              <p:cNvPr id="20" name="TextBox 19"/>
              <p:cNvSpPr txBox="1"/>
              <p:nvPr/>
            </p:nvSpPr>
            <p:spPr>
              <a:xfrm>
                <a:off x="3497041" y="2937687"/>
                <a:ext cx="646331" cy="276999"/>
              </a:xfrm>
              <a:prstGeom prst="rect">
                <a:avLst/>
              </a:prstGeom>
              <a:noFill/>
            </p:spPr>
            <p:txBody>
              <a:bodyPr wrap="none" rtlCol="0">
                <a:spAutoFit/>
              </a:bodyPr>
              <a:lstStyle/>
              <a:p>
                <a:r>
                  <a:rPr lang="en-US" altLang="ko-KR" u="sng" dirty="0" smtClean="0">
                    <a:solidFill>
                      <a:schemeClr val="accent6">
                        <a:lumMod val="75000"/>
                      </a:schemeClr>
                    </a:solidFill>
                  </a:rPr>
                  <a:t>Friends</a:t>
                </a:r>
                <a:endParaRPr lang="ko-KR" altLang="en-US" u="sng" dirty="0">
                  <a:solidFill>
                    <a:schemeClr val="accent6">
                      <a:lumMod val="75000"/>
                    </a:schemeClr>
                  </a:solidFill>
                </a:endParaRPr>
              </a:p>
            </p:txBody>
          </p:sp>
          <p:grpSp>
            <p:nvGrpSpPr>
              <p:cNvPr id="4" name="그룹 21"/>
              <p:cNvGrpSpPr>
                <a:grpSpLocks/>
              </p:cNvGrpSpPr>
              <p:nvPr/>
            </p:nvGrpSpPr>
            <p:grpSpPr bwMode="auto">
              <a:xfrm>
                <a:off x="2967038" y="2500306"/>
                <a:ext cx="1676400" cy="1357312"/>
                <a:chOff x="928662" y="4929198"/>
                <a:chExt cx="1676409" cy="1357322"/>
              </a:xfrm>
            </p:grpSpPr>
            <p:pic>
              <p:nvPicPr>
                <p:cNvPr id="22" name="그림 21" descr="People1.png"/>
                <p:cNvPicPr>
                  <a:picLocks noChangeAspect="1"/>
                </p:cNvPicPr>
                <p:nvPr/>
              </p:nvPicPr>
              <p:blipFill>
                <a:blip r:embed="rId2" cstate="print"/>
                <a:srcRect/>
                <a:stretch>
                  <a:fillRect/>
                </a:stretch>
              </p:blipFill>
              <p:spPr bwMode="auto">
                <a:xfrm>
                  <a:off x="928662" y="4929198"/>
                  <a:ext cx="390525" cy="457200"/>
                </a:xfrm>
                <a:prstGeom prst="rect">
                  <a:avLst/>
                </a:prstGeom>
                <a:noFill/>
                <a:ln w="9525">
                  <a:noFill/>
                  <a:miter lim="800000"/>
                  <a:headEnd/>
                  <a:tailEnd/>
                </a:ln>
              </p:spPr>
            </p:pic>
            <p:pic>
              <p:nvPicPr>
                <p:cNvPr id="23" name="그림 22" descr="People2.png"/>
                <p:cNvPicPr>
                  <a:picLocks noChangeAspect="1"/>
                </p:cNvPicPr>
                <p:nvPr/>
              </p:nvPicPr>
              <p:blipFill>
                <a:blip r:embed="rId3" cstate="print"/>
                <a:srcRect/>
                <a:stretch>
                  <a:fillRect/>
                </a:stretch>
              </p:blipFill>
              <p:spPr bwMode="auto">
                <a:xfrm>
                  <a:off x="1571600" y="5772170"/>
                  <a:ext cx="390525" cy="514350"/>
                </a:xfrm>
                <a:prstGeom prst="rect">
                  <a:avLst/>
                </a:prstGeom>
                <a:noFill/>
                <a:ln w="9525">
                  <a:noFill/>
                  <a:miter lim="800000"/>
                  <a:headEnd/>
                  <a:tailEnd/>
                </a:ln>
              </p:spPr>
            </p:pic>
            <p:pic>
              <p:nvPicPr>
                <p:cNvPr id="24" name="그림 23" descr="People3.png"/>
                <p:cNvPicPr>
                  <a:picLocks noChangeAspect="1"/>
                </p:cNvPicPr>
                <p:nvPr/>
              </p:nvPicPr>
              <p:blipFill>
                <a:blip r:embed="rId4" cstate="print"/>
                <a:srcRect/>
                <a:stretch>
                  <a:fillRect/>
                </a:stretch>
              </p:blipFill>
              <p:spPr bwMode="auto">
                <a:xfrm>
                  <a:off x="2214546" y="4929198"/>
                  <a:ext cx="390525" cy="457200"/>
                </a:xfrm>
                <a:prstGeom prst="rect">
                  <a:avLst/>
                </a:prstGeom>
                <a:noFill/>
                <a:ln w="9525">
                  <a:noFill/>
                  <a:miter lim="800000"/>
                  <a:headEnd/>
                  <a:tailEnd/>
                </a:ln>
              </p:spPr>
            </p:pic>
            <p:cxnSp>
              <p:nvCxnSpPr>
                <p:cNvPr id="25" name="직선 연결선 24"/>
                <p:cNvCxnSpPr/>
                <p:nvPr/>
              </p:nvCxnSpPr>
              <p:spPr>
                <a:xfrm>
                  <a:off x="1319189" y="5157800"/>
                  <a:ext cx="895355" cy="0"/>
                </a:xfrm>
                <a:prstGeom prst="line">
                  <a:avLst/>
                </a:prstGeom>
                <a:noFill/>
                <a:ln w="9525" cap="flat" cmpd="sng" algn="ctr">
                  <a:solidFill>
                    <a:srgbClr val="4BACC6">
                      <a:lumMod val="75000"/>
                    </a:srgbClr>
                  </a:solidFill>
                  <a:prstDash val="solid"/>
                  <a:headEnd type="triangle" w="med" len="med"/>
                  <a:tailEnd type="triangle" w="med" len="med"/>
                </a:ln>
                <a:effectLst/>
              </p:spPr>
            </p:cxnSp>
            <p:cxnSp>
              <p:nvCxnSpPr>
                <p:cNvPr id="26" name="직선 연결선 25"/>
                <p:cNvCxnSpPr>
                  <a:endCxn id="23" idx="3"/>
                </p:cNvCxnSpPr>
                <p:nvPr/>
              </p:nvCxnSpPr>
              <p:spPr>
                <a:xfrm rot="5400000">
                  <a:off x="1864496" y="5484032"/>
                  <a:ext cx="642944" cy="447683"/>
                </a:xfrm>
                <a:prstGeom prst="line">
                  <a:avLst/>
                </a:prstGeom>
                <a:noFill/>
                <a:ln w="9525" cap="flat" cmpd="sng" algn="ctr">
                  <a:solidFill>
                    <a:srgbClr val="4BACC6">
                      <a:lumMod val="75000"/>
                    </a:srgbClr>
                  </a:solidFill>
                  <a:prstDash val="solid"/>
                  <a:headEnd type="triangle" w="med" len="med"/>
                  <a:tailEnd type="triangle" w="med" len="med"/>
                </a:ln>
                <a:effectLst/>
              </p:spPr>
            </p:cxnSp>
            <p:cxnSp>
              <p:nvCxnSpPr>
                <p:cNvPr id="27" name="직선 연결선 26"/>
                <p:cNvCxnSpPr>
                  <a:endCxn id="23" idx="1"/>
                </p:cNvCxnSpPr>
                <p:nvPr/>
              </p:nvCxnSpPr>
              <p:spPr>
                <a:xfrm rot="16200000" flipH="1">
                  <a:off x="1026292" y="5484036"/>
                  <a:ext cx="642944" cy="447674"/>
                </a:xfrm>
                <a:prstGeom prst="line">
                  <a:avLst/>
                </a:prstGeom>
                <a:noFill/>
                <a:ln w="9525" cap="flat" cmpd="sng" algn="ctr">
                  <a:solidFill>
                    <a:srgbClr val="4BACC6">
                      <a:lumMod val="75000"/>
                    </a:srgbClr>
                  </a:solidFill>
                  <a:prstDash val="solid"/>
                  <a:headEnd type="triangle" w="med" len="med"/>
                  <a:tailEnd type="triangle" w="med" len="med"/>
                </a:ln>
                <a:effectLst/>
              </p:spPr>
            </p:cxnSp>
          </p:grpSp>
        </p:grpSp>
        <p:pic>
          <p:nvPicPr>
            <p:cNvPr id="46" name="그림 45" descr="campusicon2.jpg"/>
            <p:cNvPicPr>
              <a:picLocks noChangeAspect="1"/>
            </p:cNvPicPr>
            <p:nvPr/>
          </p:nvPicPr>
          <p:blipFill>
            <a:blip r:embed="rId5" cstate="print"/>
            <a:stretch>
              <a:fillRect/>
            </a:stretch>
          </p:blipFill>
          <p:spPr>
            <a:xfrm>
              <a:off x="3479133" y="2024059"/>
              <a:ext cx="664239" cy="476247"/>
            </a:xfrm>
            <a:prstGeom prst="rect">
              <a:avLst/>
            </a:prstGeom>
          </p:spPr>
        </p:pic>
      </p:grpSp>
      <p:grpSp>
        <p:nvGrpSpPr>
          <p:cNvPr id="5" name="그룹 59"/>
          <p:cNvGrpSpPr/>
          <p:nvPr/>
        </p:nvGrpSpPr>
        <p:grpSpPr>
          <a:xfrm>
            <a:off x="357158" y="3953036"/>
            <a:ext cx="2357454" cy="2467607"/>
            <a:chOff x="357158" y="3953036"/>
            <a:chExt cx="2357454" cy="2467607"/>
          </a:xfrm>
        </p:grpSpPr>
        <p:grpSp>
          <p:nvGrpSpPr>
            <p:cNvPr id="6" name="그룹 40"/>
            <p:cNvGrpSpPr/>
            <p:nvPr/>
          </p:nvGrpSpPr>
          <p:grpSpPr>
            <a:xfrm>
              <a:off x="714348" y="3953036"/>
              <a:ext cx="2000264" cy="2467607"/>
              <a:chOff x="785786" y="3953036"/>
              <a:chExt cx="2000264" cy="2467607"/>
            </a:xfrm>
          </p:grpSpPr>
          <p:pic>
            <p:nvPicPr>
              <p:cNvPr id="29" name="그림 28"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785918" y="4595978"/>
                <a:ext cx="1000000" cy="1190476"/>
              </a:xfrm>
              <a:prstGeom prst="rect">
                <a:avLst/>
              </a:prstGeom>
            </p:spPr>
          </p:pic>
          <p:pic>
            <p:nvPicPr>
              <p:cNvPr id="34" name="그림 33"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785918" y="5214950"/>
                <a:ext cx="1000000" cy="1190476"/>
              </a:xfrm>
              <a:prstGeom prst="rect">
                <a:avLst/>
              </a:prstGeom>
            </p:spPr>
          </p:pic>
          <p:pic>
            <p:nvPicPr>
              <p:cNvPr id="37" name="그림 36"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785786" y="3953036"/>
                <a:ext cx="1000000" cy="1190476"/>
              </a:xfrm>
              <a:prstGeom prst="rect">
                <a:avLst/>
              </a:prstGeom>
            </p:spPr>
          </p:pic>
          <p:pic>
            <p:nvPicPr>
              <p:cNvPr id="38" name="그림 37"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285852" y="3953036"/>
                <a:ext cx="1000000" cy="1190476"/>
              </a:xfrm>
              <a:prstGeom prst="rect">
                <a:avLst/>
              </a:prstGeom>
            </p:spPr>
          </p:pic>
          <p:pic>
            <p:nvPicPr>
              <p:cNvPr id="39" name="그림 38"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785918" y="3953036"/>
                <a:ext cx="1000000" cy="1190476"/>
              </a:xfrm>
              <a:prstGeom prst="rect">
                <a:avLst/>
              </a:prstGeom>
            </p:spPr>
          </p:pic>
          <p:pic>
            <p:nvPicPr>
              <p:cNvPr id="12" name="그림 11" descr="User2.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357290" y="4572008"/>
                <a:ext cx="1000000" cy="1190476"/>
              </a:xfrm>
              <a:prstGeom prst="rect">
                <a:avLst/>
              </a:prstGeom>
            </p:spPr>
          </p:pic>
          <p:pic>
            <p:nvPicPr>
              <p:cNvPr id="33" name="그림 32"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285852" y="5214950"/>
                <a:ext cx="1000000" cy="1190476"/>
              </a:xfrm>
              <a:prstGeom prst="rect">
                <a:avLst/>
              </a:prstGeom>
            </p:spPr>
          </p:pic>
          <p:pic>
            <p:nvPicPr>
              <p:cNvPr id="30" name="그림 29"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786050" y="4595978"/>
                <a:ext cx="1000000" cy="1190476"/>
              </a:xfrm>
              <a:prstGeom prst="rect">
                <a:avLst/>
              </a:prstGeom>
            </p:spPr>
          </p:pic>
          <p:pic>
            <p:nvPicPr>
              <p:cNvPr id="32" name="그림 31" descr="User3.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785918" y="5214950"/>
                <a:ext cx="1000000" cy="1190476"/>
              </a:xfrm>
              <a:prstGeom prst="rect">
                <a:avLst/>
              </a:prstGeom>
            </p:spPr>
          </p:pic>
          <p:sp>
            <p:nvSpPr>
              <p:cNvPr id="40" name="TextBox 39"/>
              <p:cNvSpPr txBox="1"/>
              <p:nvPr/>
            </p:nvSpPr>
            <p:spPr>
              <a:xfrm>
                <a:off x="1430357" y="6143644"/>
                <a:ext cx="784189" cy="276999"/>
              </a:xfrm>
              <a:prstGeom prst="rect">
                <a:avLst/>
              </a:prstGeom>
              <a:noFill/>
            </p:spPr>
            <p:txBody>
              <a:bodyPr wrap="none" rtlCol="0">
                <a:spAutoFit/>
              </a:bodyPr>
              <a:lstStyle/>
              <a:p>
                <a:r>
                  <a:rPr lang="en-US" altLang="ko-KR" u="sng" dirty="0" smtClean="0">
                    <a:solidFill>
                      <a:schemeClr val="accent6">
                        <a:lumMod val="75000"/>
                      </a:schemeClr>
                    </a:solidFill>
                  </a:rPr>
                  <a:t>Company</a:t>
                </a:r>
                <a:endParaRPr lang="ko-KR" altLang="en-US" u="sng" dirty="0">
                  <a:solidFill>
                    <a:schemeClr val="accent6">
                      <a:lumMod val="75000"/>
                    </a:schemeClr>
                  </a:solidFill>
                </a:endParaRPr>
              </a:p>
            </p:txBody>
          </p:sp>
        </p:grpSp>
        <p:pic>
          <p:nvPicPr>
            <p:cNvPr id="48" name="그림 47" descr="companyIcon3.jpg"/>
            <p:cNvPicPr>
              <a:picLocks noChangeAspect="1"/>
            </p:cNvPicPr>
            <p:nvPr/>
          </p:nvPicPr>
          <p:blipFill>
            <a:blip r:embed="rId8" cstate="print"/>
            <a:stretch>
              <a:fillRect/>
            </a:stretch>
          </p:blipFill>
          <p:spPr>
            <a:xfrm>
              <a:off x="357158" y="4572008"/>
              <a:ext cx="506907" cy="871524"/>
            </a:xfrm>
            <a:prstGeom prst="rect">
              <a:avLst/>
            </a:prstGeom>
          </p:spPr>
        </p:pic>
      </p:grpSp>
      <p:grpSp>
        <p:nvGrpSpPr>
          <p:cNvPr id="7" name="그룹 60"/>
          <p:cNvGrpSpPr/>
          <p:nvPr/>
        </p:nvGrpSpPr>
        <p:grpSpPr>
          <a:xfrm>
            <a:off x="785786" y="1981196"/>
            <a:ext cx="1672045" cy="1890298"/>
            <a:chOff x="785786" y="1981196"/>
            <a:chExt cx="1672045" cy="1890298"/>
          </a:xfrm>
        </p:grpSpPr>
        <p:grpSp>
          <p:nvGrpSpPr>
            <p:cNvPr id="8" name="그룹 18"/>
            <p:cNvGrpSpPr/>
            <p:nvPr/>
          </p:nvGrpSpPr>
          <p:grpSpPr>
            <a:xfrm>
              <a:off x="785786" y="1981196"/>
              <a:ext cx="1214446" cy="1447804"/>
              <a:chOff x="7000892" y="2624138"/>
              <a:chExt cx="1214446" cy="1447804"/>
            </a:xfrm>
          </p:grpSpPr>
          <p:pic>
            <p:nvPicPr>
              <p:cNvPr id="16" name="그림 15" descr="FoodTruck2.bmp"/>
              <p:cNvPicPr>
                <a:picLocks noChangeAspect="1"/>
              </p:cNvPicPr>
              <p:nvPr/>
            </p:nvPicPr>
            <p:blipFill>
              <a:blip r:embed="rId9" cstate="print">
                <a:clrChange>
                  <a:clrFrom>
                    <a:srgbClr val="FFFFFF"/>
                  </a:clrFrom>
                  <a:clrTo>
                    <a:srgbClr val="FFFFFF">
                      <a:alpha val="0"/>
                    </a:srgbClr>
                  </a:clrTo>
                </a:clrChange>
              </a:blip>
              <a:stretch>
                <a:fillRect/>
              </a:stretch>
            </p:blipFill>
            <p:spPr>
              <a:xfrm>
                <a:off x="7000892" y="2624138"/>
                <a:ext cx="914400" cy="876300"/>
              </a:xfrm>
              <a:prstGeom prst="rect">
                <a:avLst/>
              </a:prstGeom>
            </p:spPr>
          </p:pic>
          <p:pic>
            <p:nvPicPr>
              <p:cNvPr id="11" name="그림 10" descr="User1.png"/>
              <p:cNvPicPr>
                <a:picLocks noChangeAspect="1"/>
              </p:cNvPicPr>
              <p:nvPr/>
            </p:nvPicPr>
            <p:blipFill>
              <a:blip r:embed="rId10" cstate="print">
                <a:clrChange>
                  <a:clrFrom>
                    <a:srgbClr val="FFFFFF"/>
                  </a:clrFrom>
                  <a:clrTo>
                    <a:srgbClr val="FFFFFF">
                      <a:alpha val="0"/>
                    </a:srgbClr>
                  </a:clrTo>
                </a:clrChange>
              </a:blip>
              <a:stretch>
                <a:fillRect/>
              </a:stretch>
            </p:blipFill>
            <p:spPr>
              <a:xfrm>
                <a:off x="7215338" y="2881466"/>
                <a:ext cx="1000000" cy="1190476"/>
              </a:xfrm>
              <a:prstGeom prst="rect">
                <a:avLst/>
              </a:prstGeom>
            </p:spPr>
          </p:pic>
          <p:sp>
            <p:nvSpPr>
              <p:cNvPr id="18" name="TextBox 17"/>
              <p:cNvSpPr txBox="1"/>
              <p:nvPr/>
            </p:nvSpPr>
            <p:spPr>
              <a:xfrm>
                <a:off x="7000892" y="3643314"/>
                <a:ext cx="899477" cy="276999"/>
              </a:xfrm>
              <a:prstGeom prst="rect">
                <a:avLst/>
              </a:prstGeom>
              <a:noFill/>
            </p:spPr>
            <p:txBody>
              <a:bodyPr wrap="none" rtlCol="0">
                <a:spAutoFit/>
              </a:bodyPr>
              <a:lstStyle/>
              <a:p>
                <a:r>
                  <a:rPr lang="en-US" altLang="ko-KR" u="sng" dirty="0" smtClean="0">
                    <a:solidFill>
                      <a:schemeClr val="accent6">
                        <a:lumMod val="75000"/>
                      </a:schemeClr>
                    </a:solidFill>
                  </a:rPr>
                  <a:t>Food Truck</a:t>
                </a:r>
                <a:endParaRPr lang="ko-KR" altLang="en-US" u="sng" dirty="0">
                  <a:solidFill>
                    <a:schemeClr val="accent6">
                      <a:lumMod val="75000"/>
                    </a:schemeClr>
                  </a:solidFill>
                </a:endParaRPr>
              </a:p>
            </p:txBody>
          </p:sp>
        </p:grpSp>
        <p:pic>
          <p:nvPicPr>
            <p:cNvPr id="49" name="그림 48"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274450">
              <a:off x="1872280" y="2343768"/>
              <a:ext cx="585551" cy="801861"/>
            </a:xfrm>
            <a:prstGeom prst="rect">
              <a:avLst/>
            </a:prstGeom>
          </p:spPr>
        </p:pic>
        <p:pic>
          <p:nvPicPr>
            <p:cNvPr id="50" name="그림 49"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4738623">
              <a:off x="1156837" y="3177788"/>
              <a:ext cx="585551" cy="801861"/>
            </a:xfrm>
            <a:prstGeom prst="rect">
              <a:avLst/>
            </a:prstGeom>
          </p:spPr>
        </p:pic>
      </p:grpSp>
      <p:sp>
        <p:nvSpPr>
          <p:cNvPr id="51" name="내용 개체 틀 2"/>
          <p:cNvSpPr>
            <a:spLocks noGrp="1"/>
          </p:cNvSpPr>
          <p:nvPr>
            <p:ph idx="1"/>
          </p:nvPr>
        </p:nvSpPr>
        <p:spPr>
          <a:xfrm>
            <a:off x="4857752" y="1981200"/>
            <a:ext cx="3600448" cy="4114800"/>
          </a:xfrm>
        </p:spPr>
        <p:txBody>
          <a:bodyPr/>
          <a:lstStyle/>
          <a:p>
            <a:r>
              <a:rPr lang="en-US" altLang="ko-KR" sz="2000" dirty="0" smtClean="0">
                <a:ea typeface="굴림" charset="-127"/>
              </a:rPr>
              <a:t>Geo-social networking</a:t>
            </a:r>
          </a:p>
          <a:p>
            <a:pPr lvl="1"/>
            <a:r>
              <a:rPr lang="en-US" altLang="ko-KR" sz="1600" dirty="0" smtClean="0">
                <a:ea typeface="굴림" charset="-127"/>
              </a:rPr>
              <a:t>Relevant to situation/context</a:t>
            </a:r>
          </a:p>
          <a:p>
            <a:pPr lvl="1"/>
            <a:r>
              <a:rPr lang="en-US" altLang="ko-KR" sz="1600" dirty="0" smtClean="0">
                <a:ea typeface="굴림" charset="-127"/>
              </a:rPr>
              <a:t>Local group chatting</a:t>
            </a:r>
          </a:p>
          <a:p>
            <a:r>
              <a:rPr lang="en-US" altLang="ko-KR" sz="2000" dirty="0" smtClean="0">
                <a:ea typeface="굴림" charset="-127"/>
              </a:rPr>
              <a:t>Proximal search</a:t>
            </a:r>
          </a:p>
          <a:p>
            <a:pPr lvl="1"/>
            <a:r>
              <a:rPr lang="en-US" altLang="ko-KR" sz="1600" dirty="0" smtClean="0">
                <a:ea typeface="굴림" charset="-127"/>
              </a:rPr>
              <a:t>Suitable for dynamically changing proximal info</a:t>
            </a:r>
          </a:p>
          <a:p>
            <a:pPr lvl="1"/>
            <a:r>
              <a:rPr lang="en-US" altLang="ko-KR" sz="1600" dirty="0" smtClean="0">
                <a:ea typeface="굴림" charset="-127"/>
              </a:rPr>
              <a:t>Proximal profile matching</a:t>
            </a:r>
          </a:p>
          <a:p>
            <a:r>
              <a:rPr lang="en-US" altLang="ko-KR" sz="2000" dirty="0" smtClean="0">
                <a:ea typeface="굴림" charset="-127"/>
              </a:rPr>
              <a:t>Personal broadcast</a:t>
            </a:r>
          </a:p>
        </p:txBody>
      </p:sp>
      <p:grpSp>
        <p:nvGrpSpPr>
          <p:cNvPr id="9" name="그룹 62"/>
          <p:cNvGrpSpPr/>
          <p:nvPr/>
        </p:nvGrpSpPr>
        <p:grpSpPr>
          <a:xfrm>
            <a:off x="3000364" y="4572008"/>
            <a:ext cx="1714512" cy="1277131"/>
            <a:chOff x="3000364" y="4572008"/>
            <a:chExt cx="1714512" cy="1277131"/>
          </a:xfrm>
        </p:grpSpPr>
        <p:grpSp>
          <p:nvGrpSpPr>
            <p:cNvPr id="10" name="그룹 57"/>
            <p:cNvGrpSpPr/>
            <p:nvPr/>
          </p:nvGrpSpPr>
          <p:grpSpPr>
            <a:xfrm>
              <a:off x="3000364" y="4572008"/>
              <a:ext cx="1714512" cy="928694"/>
              <a:chOff x="3000364" y="4572008"/>
              <a:chExt cx="1714512" cy="928694"/>
            </a:xfrm>
          </p:grpSpPr>
          <p:pic>
            <p:nvPicPr>
              <p:cNvPr id="54" name="그림 53" descr="neighbors1.jpg"/>
              <p:cNvPicPr>
                <a:picLocks noChangeAspect="1"/>
              </p:cNvPicPr>
              <p:nvPr/>
            </p:nvPicPr>
            <p:blipFill>
              <a:blip r:embed="rId12" cstate="print"/>
              <a:stretch>
                <a:fillRect/>
              </a:stretch>
            </p:blipFill>
            <p:spPr>
              <a:xfrm>
                <a:off x="3000364" y="4572008"/>
                <a:ext cx="1714512" cy="928694"/>
              </a:xfrm>
              <a:prstGeom prst="rect">
                <a:avLst/>
              </a:prstGeom>
            </p:spPr>
          </p:pic>
          <p:pic>
            <p:nvPicPr>
              <p:cNvPr id="56" name="그림 55" descr="family2.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3000364" y="4690212"/>
                <a:ext cx="962020" cy="524738"/>
              </a:xfrm>
              <a:prstGeom prst="rect">
                <a:avLst/>
              </a:prstGeom>
            </p:spPr>
          </p:pic>
          <p:pic>
            <p:nvPicPr>
              <p:cNvPr id="57" name="그림 56" descr="family1.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3929062" y="4786322"/>
                <a:ext cx="571500" cy="342900"/>
              </a:xfrm>
              <a:prstGeom prst="rect">
                <a:avLst/>
              </a:prstGeom>
            </p:spPr>
          </p:pic>
        </p:grpSp>
        <p:sp>
          <p:nvSpPr>
            <p:cNvPr id="59" name="TextBox 58"/>
            <p:cNvSpPr txBox="1"/>
            <p:nvPr/>
          </p:nvSpPr>
          <p:spPr>
            <a:xfrm>
              <a:off x="3500430" y="5572140"/>
              <a:ext cx="825867" cy="276999"/>
            </a:xfrm>
            <a:prstGeom prst="rect">
              <a:avLst/>
            </a:prstGeom>
            <a:noFill/>
          </p:spPr>
          <p:txBody>
            <a:bodyPr wrap="none" rtlCol="0">
              <a:spAutoFit/>
            </a:bodyPr>
            <a:lstStyle/>
            <a:p>
              <a:r>
                <a:rPr lang="en-US" altLang="ko-KR" u="sng" dirty="0" smtClean="0">
                  <a:solidFill>
                    <a:schemeClr val="accent6">
                      <a:lumMod val="75000"/>
                    </a:schemeClr>
                  </a:solidFill>
                </a:rPr>
                <a:t>Neighbors</a:t>
              </a:r>
              <a:endParaRPr lang="ko-KR" altLang="en-US" u="sng" dirty="0">
                <a:solidFill>
                  <a:schemeClr val="accent6">
                    <a:lumMod val="75000"/>
                  </a:schemeClr>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Use-case 2:</a:t>
            </a:r>
            <a:br>
              <a:rPr lang="en-US" altLang="ko-KR" dirty="0" smtClean="0"/>
            </a:br>
            <a:r>
              <a:rPr lang="en-US" altLang="ko-KR" dirty="0" smtClean="0"/>
              <a:t>Advertisements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7</a:t>
            </a:fld>
            <a:endParaRPr lang="en-US" altLang="ko-KR"/>
          </a:p>
        </p:txBody>
      </p:sp>
      <p:grpSp>
        <p:nvGrpSpPr>
          <p:cNvPr id="29" name="그룹 28"/>
          <p:cNvGrpSpPr/>
          <p:nvPr/>
        </p:nvGrpSpPr>
        <p:grpSpPr>
          <a:xfrm>
            <a:off x="285720" y="1714488"/>
            <a:ext cx="4714908" cy="2469730"/>
            <a:chOff x="428596" y="3071810"/>
            <a:chExt cx="4714908" cy="2469730"/>
          </a:xfrm>
        </p:grpSpPr>
        <p:grpSp>
          <p:nvGrpSpPr>
            <p:cNvPr id="7" name="그룹 126"/>
            <p:cNvGrpSpPr/>
            <p:nvPr/>
          </p:nvGrpSpPr>
          <p:grpSpPr>
            <a:xfrm>
              <a:off x="428596" y="3071810"/>
              <a:ext cx="4714908" cy="2469730"/>
              <a:chOff x="571472" y="3945961"/>
              <a:chExt cx="4714908" cy="2469730"/>
            </a:xfrm>
          </p:grpSpPr>
          <p:pic>
            <p:nvPicPr>
              <p:cNvPr id="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01340" y="4780065"/>
                <a:ext cx="1760469" cy="1213238"/>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a:stretch>
                <a:fillRect/>
              </a:stretch>
            </p:blipFill>
            <p:spPr bwMode="auto">
              <a:xfrm>
                <a:off x="3610523" y="4925898"/>
                <a:ext cx="1542114" cy="937439"/>
              </a:xfrm>
              <a:prstGeom prst="rect">
                <a:avLst/>
              </a:prstGeom>
              <a:noFill/>
              <a:ln w="9525">
                <a:noFill/>
                <a:miter lim="800000"/>
                <a:headEnd/>
                <a:tailEnd/>
              </a:ln>
            </p:spPr>
          </p:pic>
          <p:grpSp>
            <p:nvGrpSpPr>
              <p:cNvPr id="10" name="그룹 83"/>
              <p:cNvGrpSpPr/>
              <p:nvPr/>
            </p:nvGrpSpPr>
            <p:grpSpPr>
              <a:xfrm>
                <a:off x="2770457" y="5502021"/>
                <a:ext cx="1103194" cy="913670"/>
                <a:chOff x="2336043" y="5145936"/>
                <a:chExt cx="1103194" cy="913670"/>
              </a:xfrm>
            </p:grpSpPr>
            <p:pic>
              <p:nvPicPr>
                <p:cNvPr id="24" name="Picture 2" descr="http://icons.iconarchive.com/icons/visualpharm/must-have/256/User-icon.png"/>
                <p:cNvPicPr>
                  <a:picLocks noChangeAspect="1" noChangeArrowheads="1"/>
                </p:cNvPicPr>
                <p:nvPr/>
              </p:nvPicPr>
              <p:blipFill>
                <a:blip r:embed="rId4" cstate="print"/>
                <a:srcRect/>
                <a:stretch>
                  <a:fillRect/>
                </a:stretch>
              </p:blipFill>
              <p:spPr bwMode="auto">
                <a:xfrm>
                  <a:off x="2565129" y="5145936"/>
                  <a:ext cx="645023" cy="714849"/>
                </a:xfrm>
                <a:prstGeom prst="rect">
                  <a:avLst/>
                </a:prstGeom>
                <a:noFill/>
              </p:spPr>
            </p:pic>
            <p:sp>
              <p:nvSpPr>
                <p:cNvPr id="25" name="모서리가 둥근 직사각형 24"/>
                <p:cNvSpPr/>
                <p:nvPr/>
              </p:nvSpPr>
              <p:spPr>
                <a:xfrm>
                  <a:off x="2336043" y="5841241"/>
                  <a:ext cx="1103194" cy="218365"/>
                </a:xfrm>
                <a:prstGeom prst="roundRect">
                  <a:avLst>
                    <a:gd name="adj" fmla="val 41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ko-KR" sz="1200" b="1" dirty="0" smtClean="0">
                      <a:solidFill>
                        <a:srgbClr val="000000"/>
                      </a:solidFill>
                      <a:latin typeface="Arial" pitchFamily="34" charset="0"/>
                      <a:ea typeface="맑은 고딕" pitchFamily="50" charset="-127"/>
                      <a:cs typeface="Arial" pitchFamily="34" charset="0"/>
                    </a:rPr>
                    <a:t>John</a:t>
                  </a:r>
                  <a:endParaRPr lang="en-US" altLang="ko-KR" sz="1200" b="1" dirty="0">
                    <a:solidFill>
                      <a:srgbClr val="000000"/>
                    </a:solidFill>
                    <a:latin typeface="Arial" pitchFamily="34" charset="0"/>
                    <a:ea typeface="맑은 고딕" pitchFamily="50" charset="-127"/>
                    <a:cs typeface="Arial" pitchFamily="34" charset="0"/>
                  </a:endParaRPr>
                </a:p>
              </p:txBody>
            </p:sp>
          </p:grpSp>
          <p:cxnSp>
            <p:nvCxnSpPr>
              <p:cNvPr id="11" name="직선 화살표 연결선 10"/>
              <p:cNvCxnSpPr/>
              <p:nvPr/>
            </p:nvCxnSpPr>
            <p:spPr>
              <a:xfrm>
                <a:off x="1857356" y="4786322"/>
                <a:ext cx="1643074" cy="214314"/>
              </a:xfrm>
              <a:prstGeom prst="straightConnector1">
                <a:avLst/>
              </a:prstGeom>
              <a:ln w="57150">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 name="그룹 229"/>
              <p:cNvGrpSpPr/>
              <p:nvPr/>
            </p:nvGrpSpPr>
            <p:grpSpPr>
              <a:xfrm>
                <a:off x="1785918" y="3945961"/>
                <a:ext cx="2485261" cy="697485"/>
                <a:chOff x="1366806" y="1584301"/>
                <a:chExt cx="2516828" cy="793619"/>
              </a:xfrm>
            </p:grpSpPr>
            <p:sp>
              <p:nvSpPr>
                <p:cNvPr id="22" name="모서리가 둥근 사각형 설명선 21"/>
                <p:cNvSpPr/>
                <p:nvPr/>
              </p:nvSpPr>
              <p:spPr>
                <a:xfrm>
                  <a:off x="1693271" y="1727646"/>
                  <a:ext cx="2190363" cy="650274"/>
                </a:xfrm>
                <a:prstGeom prst="wedgeRoundRectCallout">
                  <a:avLst>
                    <a:gd name="adj1" fmla="val -63033"/>
                    <a:gd name="adj2" fmla="val 49068"/>
                    <a:gd name="adj3" fmla="val 16667"/>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2060"/>
                      </a:solidFill>
                      <a:effectLst/>
                      <a:uLnTx/>
                      <a:uFillTx/>
                      <a:latin typeface="Times New Roman"/>
                      <a:ea typeface="맑은 고딕"/>
                      <a:cs typeface="+mn-cs"/>
                    </a:rPr>
                    <a:t>Broadcast Ad for</a:t>
                  </a:r>
                  <a:r>
                    <a:rPr kumimoji="0" lang="en-US" altLang="ko-KR" sz="1400" b="0" i="0" u="none" strike="noStrike" kern="0" cap="none" spc="0" normalizeH="0" noProof="0" dirty="0" smtClean="0">
                      <a:ln>
                        <a:noFill/>
                      </a:ln>
                      <a:solidFill>
                        <a:srgbClr val="002060"/>
                      </a:solidFill>
                      <a:effectLst/>
                      <a:uLnTx/>
                      <a:uFillTx/>
                      <a:latin typeface="Times New Roman"/>
                      <a:ea typeface="맑은 고딕"/>
                      <a:cs typeface="+mn-cs"/>
                    </a:rPr>
                    <a:t> McDonald’s Hamburger</a:t>
                  </a:r>
                  <a:endParaRPr kumimoji="0" lang="ko-KR" altLang="en-US" sz="1400" b="0" i="0" u="none" strike="noStrike" kern="0" cap="none" spc="0" normalizeH="0" baseline="0" noProof="0" dirty="0">
                    <a:ln>
                      <a:noFill/>
                    </a:ln>
                    <a:solidFill>
                      <a:srgbClr val="002060"/>
                    </a:solidFill>
                    <a:effectLst/>
                    <a:uLnTx/>
                    <a:uFillTx/>
                    <a:latin typeface="Times New Roman"/>
                    <a:ea typeface="맑은 고딕"/>
                    <a:cs typeface="+mn-cs"/>
                  </a:endParaRPr>
                </a:p>
              </p:txBody>
            </p:sp>
            <p:sp>
              <p:nvSpPr>
                <p:cNvPr id="23" name="타원 22"/>
                <p:cNvSpPr/>
                <p:nvPr/>
              </p:nvSpPr>
              <p:spPr>
                <a:xfrm>
                  <a:off x="1366806" y="1584301"/>
                  <a:ext cx="285752" cy="285752"/>
                </a:xfrm>
                <a:prstGeom prst="ellipse">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sysClr val="window" lastClr="FFFFFF"/>
                      </a:solidFill>
                      <a:effectLst/>
                      <a:uLnTx/>
                      <a:uFillTx/>
                      <a:latin typeface="Times New Roman"/>
                      <a:ea typeface="맑은 고딕"/>
                      <a:cs typeface="+mn-cs"/>
                    </a:rPr>
                    <a:t>1</a:t>
                  </a:r>
                  <a:endParaRPr kumimoji="0" lang="ko-KR" altLang="en-US" sz="1800" b="0" i="0" u="none" strike="noStrike" kern="0" cap="none" spc="0" normalizeH="0" baseline="0" noProof="0" dirty="0">
                    <a:ln>
                      <a:noFill/>
                    </a:ln>
                    <a:solidFill>
                      <a:sysClr val="window" lastClr="FFFFFF"/>
                    </a:solidFill>
                    <a:effectLst/>
                    <a:uLnTx/>
                    <a:uFillTx/>
                    <a:latin typeface="Times New Roman"/>
                    <a:ea typeface="맑은 고딕"/>
                    <a:cs typeface="+mn-cs"/>
                  </a:endParaRPr>
                </a:p>
              </p:txBody>
            </p:sp>
          </p:grpSp>
          <p:grpSp>
            <p:nvGrpSpPr>
              <p:cNvPr id="13" name="그룹 235"/>
              <p:cNvGrpSpPr/>
              <p:nvPr/>
            </p:nvGrpSpPr>
            <p:grpSpPr>
              <a:xfrm>
                <a:off x="571472" y="5500702"/>
                <a:ext cx="1989271" cy="858657"/>
                <a:chOff x="1366806" y="1584301"/>
                <a:chExt cx="2014538" cy="977005"/>
              </a:xfrm>
            </p:grpSpPr>
            <p:sp>
              <p:nvSpPr>
                <p:cNvPr id="20" name="모서리가 둥근 사각형 설명선 19"/>
                <p:cNvSpPr/>
                <p:nvPr/>
              </p:nvSpPr>
              <p:spPr>
                <a:xfrm>
                  <a:off x="1629408" y="1624680"/>
                  <a:ext cx="1751936" cy="936626"/>
                </a:xfrm>
                <a:prstGeom prst="wedgeRoundRectCallout">
                  <a:avLst>
                    <a:gd name="adj1" fmla="val 103069"/>
                    <a:gd name="adj2" fmla="val -92997"/>
                    <a:gd name="adj3" fmla="val 16667"/>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srgbClr val="002060"/>
                      </a:solidFill>
                      <a:effectLst/>
                      <a:uLnTx/>
                      <a:uFillTx/>
                      <a:latin typeface="Times New Roman"/>
                      <a:ea typeface="맑은 고딕"/>
                      <a:cs typeface="+mn-cs"/>
                    </a:rPr>
                    <a:t>Receive Ad from near-by shop</a:t>
                  </a:r>
                  <a:r>
                    <a:rPr kumimoji="0" lang="en-US" altLang="ko-KR" sz="1400" b="0" i="0" u="none" strike="noStrike" kern="0" cap="none" spc="0" normalizeH="0" noProof="0" dirty="0" smtClean="0">
                      <a:ln>
                        <a:noFill/>
                      </a:ln>
                      <a:solidFill>
                        <a:srgbClr val="002060"/>
                      </a:solidFill>
                      <a:effectLst/>
                      <a:uLnTx/>
                      <a:uFillTx/>
                      <a:latin typeface="Times New Roman"/>
                      <a:ea typeface="맑은 고딕"/>
                      <a:cs typeface="+mn-cs"/>
                    </a:rPr>
                    <a:t> when hitting the score</a:t>
                  </a:r>
                  <a:endParaRPr kumimoji="0" lang="ko-KR" altLang="en-US" sz="1400" b="0" i="0" u="none" strike="noStrike" kern="0" cap="none" spc="0" normalizeH="0" baseline="0" noProof="0" dirty="0">
                    <a:ln>
                      <a:noFill/>
                    </a:ln>
                    <a:solidFill>
                      <a:srgbClr val="002060"/>
                    </a:solidFill>
                    <a:effectLst/>
                    <a:uLnTx/>
                    <a:uFillTx/>
                    <a:latin typeface="Times New Roman"/>
                    <a:ea typeface="맑은 고딕"/>
                    <a:cs typeface="+mn-cs"/>
                  </a:endParaRPr>
                </a:p>
              </p:txBody>
            </p:sp>
            <p:sp>
              <p:nvSpPr>
                <p:cNvPr id="21" name="타원 20"/>
                <p:cNvSpPr/>
                <p:nvPr/>
              </p:nvSpPr>
              <p:spPr>
                <a:xfrm>
                  <a:off x="1366806" y="1584301"/>
                  <a:ext cx="285752" cy="285752"/>
                </a:xfrm>
                <a:prstGeom prst="ellipse">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800" kern="0" dirty="0" smtClean="0">
                      <a:solidFill>
                        <a:sysClr val="window" lastClr="FFFFFF"/>
                      </a:solidFill>
                      <a:latin typeface="Times New Roman"/>
                      <a:ea typeface="맑은 고딕"/>
                    </a:rPr>
                    <a:t>2</a:t>
                  </a:r>
                  <a:endParaRPr kumimoji="0" lang="ko-KR" altLang="en-US" sz="1800" b="0" i="0" u="none" strike="noStrike" kern="0" cap="none" spc="0" normalizeH="0" baseline="0" noProof="0" dirty="0">
                    <a:ln>
                      <a:noFill/>
                    </a:ln>
                    <a:solidFill>
                      <a:sysClr val="window" lastClr="FFFFFF"/>
                    </a:solidFill>
                    <a:effectLst/>
                    <a:uLnTx/>
                    <a:uFillTx/>
                    <a:latin typeface="Times New Roman"/>
                    <a:ea typeface="맑은 고딕"/>
                    <a:cs typeface="+mn-cs"/>
                  </a:endParaRPr>
                </a:p>
              </p:txBody>
            </p:sp>
          </p:grpSp>
          <p:pic>
            <p:nvPicPr>
              <p:cNvPr id="14" name="Picture 14" descr="http://images.wikia.com/sonic/images/f/fe/20061213mcdonalds.gif"/>
              <p:cNvPicPr>
                <a:picLocks noChangeAspect="1" noChangeArrowheads="1"/>
              </p:cNvPicPr>
              <p:nvPr/>
            </p:nvPicPr>
            <p:blipFill>
              <a:blip r:embed="rId5" cstate="print"/>
              <a:srcRect/>
              <a:stretch>
                <a:fillRect/>
              </a:stretch>
            </p:blipFill>
            <p:spPr bwMode="auto">
              <a:xfrm>
                <a:off x="3787721" y="5301956"/>
                <a:ext cx="264807" cy="202635"/>
              </a:xfrm>
              <a:prstGeom prst="rect">
                <a:avLst/>
              </a:prstGeom>
              <a:noFill/>
            </p:spPr>
          </p:pic>
          <p:grpSp>
            <p:nvGrpSpPr>
              <p:cNvPr id="15" name="그룹 92"/>
              <p:cNvGrpSpPr/>
              <p:nvPr/>
            </p:nvGrpSpPr>
            <p:grpSpPr>
              <a:xfrm>
                <a:off x="785786" y="4004556"/>
                <a:ext cx="1119116" cy="1353270"/>
                <a:chOff x="906504" y="3857628"/>
                <a:chExt cx="1119116" cy="1353270"/>
              </a:xfrm>
            </p:grpSpPr>
            <p:sp>
              <p:nvSpPr>
                <p:cNvPr id="17" name="모서리가 둥근 직사각형 16"/>
                <p:cNvSpPr/>
                <p:nvPr/>
              </p:nvSpPr>
              <p:spPr>
                <a:xfrm>
                  <a:off x="906504" y="4959347"/>
                  <a:ext cx="1119116" cy="251551"/>
                </a:xfrm>
                <a:prstGeom prst="roundRect">
                  <a:avLst>
                    <a:gd name="adj" fmla="val 41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ko-KR" sz="1200" b="1" dirty="0" smtClean="0">
                      <a:solidFill>
                        <a:srgbClr val="000000"/>
                      </a:solidFill>
                      <a:latin typeface="Arial" pitchFamily="34" charset="0"/>
                      <a:ea typeface="맑은 고딕" pitchFamily="50" charset="-127"/>
                      <a:cs typeface="Arial" pitchFamily="34" charset="0"/>
                    </a:rPr>
                    <a:t>Retailer</a:t>
                  </a:r>
                  <a:endParaRPr lang="en-US" altLang="ko-KR" sz="1200" b="1" dirty="0">
                    <a:solidFill>
                      <a:srgbClr val="000000"/>
                    </a:solidFill>
                    <a:latin typeface="Arial" pitchFamily="34" charset="0"/>
                    <a:ea typeface="맑은 고딕" pitchFamily="50" charset="-127"/>
                    <a:cs typeface="Arial" pitchFamily="34" charset="0"/>
                  </a:endParaRPr>
                </a:p>
              </p:txBody>
            </p:sp>
            <p:pic>
              <p:nvPicPr>
                <p:cNvPr id="18" name="그림 17" descr="shop1.jpg"/>
                <p:cNvPicPr>
                  <a:picLocks noChangeAspect="1"/>
                </p:cNvPicPr>
                <p:nvPr/>
              </p:nvPicPr>
              <p:blipFill>
                <a:blip r:embed="rId6" cstate="print"/>
                <a:stretch>
                  <a:fillRect/>
                </a:stretch>
              </p:blipFill>
              <p:spPr>
                <a:xfrm>
                  <a:off x="1126623" y="4143380"/>
                  <a:ext cx="659295" cy="729620"/>
                </a:xfrm>
                <a:prstGeom prst="rect">
                  <a:avLst/>
                </a:prstGeom>
              </p:spPr>
            </p:pic>
            <p:pic>
              <p:nvPicPr>
                <p:cNvPr id="19" name="Picture 14" descr="http://images.wikia.com/sonic/images/f/fe/20061213mcdonalds.gif"/>
                <p:cNvPicPr>
                  <a:picLocks noChangeAspect="1" noChangeArrowheads="1"/>
                </p:cNvPicPr>
                <p:nvPr/>
              </p:nvPicPr>
              <p:blipFill>
                <a:blip r:embed="rId5" cstate="print"/>
                <a:srcRect/>
                <a:stretch>
                  <a:fillRect/>
                </a:stretch>
              </p:blipFill>
              <p:spPr bwMode="auto">
                <a:xfrm>
                  <a:off x="1214414" y="3857628"/>
                  <a:ext cx="530903" cy="406257"/>
                </a:xfrm>
                <a:prstGeom prst="rect">
                  <a:avLst/>
                </a:prstGeom>
                <a:noFill/>
              </p:spPr>
            </p:pic>
          </p:grpSp>
          <p:sp>
            <p:nvSpPr>
              <p:cNvPr id="16" name="TextBox 15"/>
              <p:cNvSpPr txBox="1"/>
              <p:nvPr/>
            </p:nvSpPr>
            <p:spPr>
              <a:xfrm>
                <a:off x="4179090" y="6080959"/>
                <a:ext cx="1107290" cy="276999"/>
              </a:xfrm>
              <a:prstGeom prst="rect">
                <a:avLst/>
              </a:prstGeom>
              <a:noFill/>
            </p:spPr>
            <p:txBody>
              <a:bodyPr wrap="square" rtlCol="0">
                <a:spAutoFit/>
              </a:bodyPr>
              <a:lstStyle/>
              <a:p>
                <a:r>
                  <a:rPr lang="en-US" altLang="ko-KR" u="sng" dirty="0" smtClean="0">
                    <a:solidFill>
                      <a:schemeClr val="accent6">
                        <a:lumMod val="75000"/>
                      </a:schemeClr>
                    </a:solidFill>
                  </a:rPr>
                  <a:t>Ads in Game</a:t>
                </a:r>
                <a:endParaRPr lang="ko-KR" altLang="en-US" u="sng" dirty="0">
                  <a:solidFill>
                    <a:schemeClr val="accent6">
                      <a:lumMod val="75000"/>
                    </a:schemeClr>
                  </a:solidFill>
                </a:endParaRPr>
              </a:p>
            </p:txBody>
          </p:sp>
        </p:grpSp>
        <p:pic>
          <p:nvPicPr>
            <p:cNvPr id="26" name="그림 25" descr="hamberger.jpg"/>
            <p:cNvPicPr>
              <a:picLocks noChangeAspect="1"/>
            </p:cNvPicPr>
            <p:nvPr/>
          </p:nvPicPr>
          <p:blipFill>
            <a:blip r:embed="rId7" cstate="print">
              <a:clrChange>
                <a:clrFrom>
                  <a:srgbClr val="FFFFFF"/>
                </a:clrFrom>
                <a:clrTo>
                  <a:srgbClr val="FFFFFF">
                    <a:alpha val="0"/>
                  </a:srgbClr>
                </a:clrTo>
              </a:clrChange>
            </a:blip>
            <a:stretch>
              <a:fillRect/>
            </a:stretch>
          </p:blipFill>
          <p:spPr>
            <a:xfrm>
              <a:off x="3857621" y="4398532"/>
              <a:ext cx="285752" cy="247652"/>
            </a:xfrm>
            <a:prstGeom prst="rect">
              <a:avLst/>
            </a:prstGeom>
          </p:spPr>
        </p:pic>
        <p:sp>
          <p:nvSpPr>
            <p:cNvPr id="27" name="타원 26"/>
            <p:cNvSpPr/>
            <p:nvPr/>
          </p:nvSpPr>
          <p:spPr bwMode="auto">
            <a:xfrm>
              <a:off x="3571868" y="4327094"/>
              <a:ext cx="642942" cy="428628"/>
            </a:xfrm>
            <a:prstGeom prst="ellipse">
              <a:avLst/>
            </a:prstGeom>
            <a:noFill/>
            <a:ln w="3810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
        <p:nvSpPr>
          <p:cNvPr id="28" name="내용 개체 틀 2"/>
          <p:cNvSpPr txBox="1">
            <a:spLocks/>
          </p:cNvSpPr>
          <p:nvPr/>
        </p:nvSpPr>
        <p:spPr bwMode="auto">
          <a:xfrm>
            <a:off x="4972080" y="1857364"/>
            <a:ext cx="3814762"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2060"/>
              </a:buClr>
              <a:buSzPct val="120000"/>
              <a:buFont typeface="Wingdings" pitchFamily="2" charset="2"/>
              <a:buChar char="§"/>
              <a:tabLst/>
              <a:defRPr/>
            </a:pPr>
            <a:r>
              <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rPr>
              <a:t>Broadcast</a:t>
            </a:r>
            <a:r>
              <a:rPr lang="en-US" altLang="ko-KR" sz="2000" kern="0" noProof="0" dirty="0" smtClean="0">
                <a:latin typeface="Lucida Bright" pitchFamily="18" charset="0"/>
                <a:ea typeface="굴림" charset="-127"/>
                <a:cs typeface="Narkisim" pitchFamily="34" charset="-79"/>
              </a:rPr>
              <a:t> </a:t>
            </a:r>
            <a:r>
              <a:rPr lang="en-US" altLang="ko-KR" sz="2000" kern="0" dirty="0" smtClean="0">
                <a:latin typeface="Lucida Bright" pitchFamily="18" charset="0"/>
                <a:ea typeface="굴림" charset="-127"/>
                <a:cs typeface="Narkisim" pitchFamily="34" charset="-79"/>
              </a:rPr>
              <a:t>type</a:t>
            </a:r>
          </a:p>
          <a:p>
            <a:pPr marL="742950" lvl="1" indent="-285750">
              <a:spcBef>
                <a:spcPct val="20000"/>
              </a:spcBef>
              <a:buClr>
                <a:srgbClr val="002060"/>
              </a:buClr>
              <a:buSzPct val="120000"/>
              <a:buFontTx/>
              <a:buChar char="–"/>
              <a:defRPr/>
            </a:pPr>
            <a:r>
              <a:rPr lang="en-US" altLang="ko-KR" sz="1600" kern="0" dirty="0" smtClean="0">
                <a:ea typeface="굴림" charset="-127"/>
                <a:cs typeface="Times New Roman" pitchFamily="18" charset="0"/>
              </a:rPr>
              <a:t>Kiosk</a:t>
            </a:r>
          </a:p>
          <a:p>
            <a:pPr marL="742950" lvl="1" indent="-285750">
              <a:spcBef>
                <a:spcPct val="20000"/>
              </a:spcBef>
              <a:buClr>
                <a:srgbClr val="002060"/>
              </a:buClr>
              <a:buSzPct val="120000"/>
              <a:buFontTx/>
              <a:buChar char="–"/>
              <a:defRPr/>
            </a:pPr>
            <a:r>
              <a:rPr lang="en-US" altLang="ko-KR" sz="1600" kern="0" dirty="0" smtClean="0">
                <a:ea typeface="굴림" charset="-127"/>
                <a:cs typeface="Times New Roman" pitchFamily="18" charset="0"/>
              </a:rPr>
              <a:t>Mall navigator</a:t>
            </a:r>
          </a:p>
          <a:p>
            <a:pPr marL="742950" lvl="1" indent="-285750">
              <a:spcBef>
                <a:spcPct val="20000"/>
              </a:spcBef>
              <a:buClr>
                <a:srgbClr val="002060"/>
              </a:buClr>
              <a:buSzPct val="120000"/>
              <a:buFontTx/>
              <a:buChar char="–"/>
              <a:defRPr/>
            </a:pPr>
            <a:r>
              <a:rPr lang="en-US" altLang="ko-KR" sz="1600" kern="0" dirty="0" smtClean="0">
                <a:ea typeface="굴림" charset="-127"/>
                <a:cs typeface="Times New Roman" pitchFamily="18" charset="0"/>
              </a:rPr>
              <a:t>Automatic narration/guide</a:t>
            </a:r>
            <a:endPar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endParaRPr>
          </a:p>
          <a:p>
            <a:pPr marL="342900" marR="0" lvl="0" indent="-342900" algn="l" defTabSz="914400" rtl="0" eaLnBrk="0" fontAlgn="base" latinLnBrk="0" hangingPunct="0">
              <a:lnSpc>
                <a:spcPct val="100000"/>
              </a:lnSpc>
              <a:spcBef>
                <a:spcPct val="20000"/>
              </a:spcBef>
              <a:spcAft>
                <a:spcPct val="0"/>
              </a:spcAft>
              <a:buClr>
                <a:srgbClr val="002060"/>
              </a:buClr>
              <a:buSzPct val="120000"/>
              <a:buFont typeface="Wingdings" pitchFamily="2" charset="2"/>
              <a:buChar char="§"/>
              <a:tabLst/>
              <a:defRPr/>
            </a:pPr>
            <a:r>
              <a:rPr kumimoji="0" lang="en-US" altLang="ko-KR" sz="2000" b="0" i="0" u="none" strike="noStrike" kern="0" cap="none" spc="0" normalizeH="0" baseline="0" noProof="0" dirty="0" smtClean="0">
                <a:ln>
                  <a:noFill/>
                </a:ln>
                <a:solidFill>
                  <a:schemeClr val="tx1"/>
                </a:solidFill>
                <a:effectLst/>
                <a:uLnTx/>
                <a:uFillTx/>
                <a:latin typeface="Lucida Bright" pitchFamily="18" charset="0"/>
                <a:ea typeface="굴림" charset="-127"/>
                <a:cs typeface="Narkisim" pitchFamily="34" charset="-79"/>
              </a:rPr>
              <a:t>Interactive type</a:t>
            </a:r>
          </a:p>
          <a:p>
            <a:pPr marL="742950" lvl="1" indent="-285750">
              <a:spcBef>
                <a:spcPct val="20000"/>
              </a:spcBef>
              <a:buFontTx/>
              <a:buChar char="–"/>
              <a:defRPr/>
            </a:pPr>
            <a:r>
              <a:rPr lang="en-US" altLang="ko-KR" sz="1600" kern="0" dirty="0" smtClean="0">
                <a:ea typeface="굴림" charset="-127"/>
                <a:cs typeface="Times New Roman" pitchFamily="18" charset="0"/>
              </a:rPr>
              <a:t>Precision marketing</a:t>
            </a:r>
            <a:endParaRPr kumimoji="0" lang="en-US" altLang="ko-KR" sz="1600" b="0" i="0" u="none" strike="noStrike" kern="0" cap="none" spc="0" normalizeH="0" baseline="0" noProof="0" dirty="0" smtClean="0">
              <a:ln>
                <a:noFill/>
              </a:ln>
              <a:solidFill>
                <a:schemeClr val="tx1"/>
              </a:solidFill>
              <a:effectLst/>
              <a:uLnTx/>
              <a:uFillTx/>
              <a:latin typeface="Times New Roman" pitchFamily="18" charset="0"/>
              <a:ea typeface="굴림" charset="-127"/>
              <a:cs typeface="Times New Roman" pitchFamily="18" charset="0"/>
            </a:endParaRPr>
          </a:p>
          <a:p>
            <a:pPr marL="742950" lvl="1" indent="-285750">
              <a:spcBef>
                <a:spcPct val="20000"/>
              </a:spcBef>
              <a:buFontTx/>
              <a:buChar char="–"/>
            </a:pPr>
            <a:r>
              <a:rPr lang="en-US" altLang="ko-KR" sz="1600" kern="0" dirty="0" smtClean="0">
                <a:ea typeface="굴림" charset="-127"/>
                <a:cs typeface="Times New Roman" pitchFamily="18" charset="0"/>
              </a:rPr>
              <a:t>Advertisements with personalized information (coupon, brochure, mileage, etc)</a:t>
            </a:r>
          </a:p>
          <a:p>
            <a:pPr marL="742950" lvl="1" indent="-285750">
              <a:spcBef>
                <a:spcPct val="20000"/>
              </a:spcBef>
              <a:buFontTx/>
              <a:buChar char="–"/>
              <a:defRPr/>
            </a:pPr>
            <a:r>
              <a:rPr lang="en-US" altLang="ko-KR" sz="1600" kern="0" dirty="0" smtClean="0">
                <a:ea typeface="굴림" charset="-127"/>
                <a:cs typeface="Times New Roman" pitchFamily="18" charset="0"/>
              </a:rPr>
              <a:t>Mobile group buying</a:t>
            </a:r>
          </a:p>
        </p:txBody>
      </p:sp>
      <p:grpSp>
        <p:nvGrpSpPr>
          <p:cNvPr id="31" name="그룹 23"/>
          <p:cNvGrpSpPr>
            <a:grpSpLocks/>
          </p:cNvGrpSpPr>
          <p:nvPr/>
        </p:nvGrpSpPr>
        <p:grpSpPr bwMode="auto">
          <a:xfrm>
            <a:off x="1500166" y="4714884"/>
            <a:ext cx="2533645" cy="1500198"/>
            <a:chOff x="561975" y="1676400"/>
            <a:chExt cx="3248025" cy="1693268"/>
          </a:xfrm>
        </p:grpSpPr>
        <p:pic>
          <p:nvPicPr>
            <p:cNvPr id="32" name="Picture 11" descr="LG Bluetooth proximity marketing"/>
            <p:cNvPicPr>
              <a:picLocks noChangeAspect="1" noChangeArrowheads="1"/>
            </p:cNvPicPr>
            <p:nvPr/>
          </p:nvPicPr>
          <p:blipFill>
            <a:blip r:embed="rId8" cstate="print"/>
            <a:srcRect/>
            <a:stretch>
              <a:fillRect/>
            </a:stretch>
          </p:blipFill>
          <p:spPr bwMode="auto">
            <a:xfrm>
              <a:off x="561975" y="1676400"/>
              <a:ext cx="1571625" cy="1693268"/>
            </a:xfrm>
            <a:prstGeom prst="rect">
              <a:avLst/>
            </a:prstGeom>
            <a:noFill/>
            <a:ln w="9525">
              <a:noFill/>
              <a:miter lim="800000"/>
              <a:headEnd/>
              <a:tailEnd/>
            </a:ln>
          </p:spPr>
        </p:pic>
        <p:sp>
          <p:nvSpPr>
            <p:cNvPr id="33" name="AutoShape 14"/>
            <p:cNvSpPr>
              <a:spLocks noChangeArrowheads="1"/>
            </p:cNvSpPr>
            <p:nvPr/>
          </p:nvSpPr>
          <p:spPr bwMode="auto">
            <a:xfrm rot="16200000">
              <a:off x="2297113" y="1535112"/>
              <a:ext cx="1295400" cy="1730375"/>
            </a:xfrm>
            <a:prstGeom prst="triangle">
              <a:avLst>
                <a:gd name="adj" fmla="val 50000"/>
              </a:avLst>
            </a:prstGeom>
            <a:gradFill rotWithShape="1">
              <a:gsLst>
                <a:gs pos="0">
                  <a:schemeClr val="accent1">
                    <a:gamma/>
                    <a:shade val="46275"/>
                    <a:invGamma/>
                  </a:schemeClr>
                </a:gs>
                <a:gs pos="100000">
                  <a:schemeClr val="accent1"/>
                </a:gs>
              </a:gsLst>
              <a:lin ang="5400000" scaled="1"/>
            </a:gradFill>
            <a:ln w="9525">
              <a:noFill/>
              <a:miter lim="800000"/>
              <a:headEnd/>
              <a:tailEnd/>
            </a:ln>
            <a:effectLst/>
          </p:spPr>
          <p:txBody>
            <a:bodyPr wrap="none" anchor="ctr"/>
            <a:lstStyle/>
            <a:p>
              <a:pPr>
                <a:defRPr/>
              </a:pPr>
              <a:endParaRPr lang="ko-KR" altLang="en-US"/>
            </a:p>
          </p:txBody>
        </p:sp>
        <p:pic>
          <p:nvPicPr>
            <p:cNvPr id="34" name="Picture 2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048000" y="2286000"/>
              <a:ext cx="504825" cy="762000"/>
            </a:xfrm>
            <a:prstGeom prst="rect">
              <a:avLst/>
            </a:prstGeom>
            <a:noFill/>
            <a:ln w="9525">
              <a:noFill/>
              <a:miter lim="800000"/>
              <a:headEnd/>
              <a:tailEnd/>
            </a:ln>
          </p:spPr>
        </p:pic>
        <p:pic>
          <p:nvPicPr>
            <p:cNvPr id="35" name="그림 18" descr="LG스마트폰.bmp"/>
            <p:cNvPicPr>
              <a:picLocks noChangeAspect="1"/>
            </p:cNvPicPr>
            <p:nvPr/>
          </p:nvPicPr>
          <p:blipFill>
            <a:blip r:embed="rId10" cstate="print"/>
            <a:srcRect/>
            <a:stretch>
              <a:fillRect/>
            </a:stretch>
          </p:blipFill>
          <p:spPr bwMode="auto">
            <a:xfrm>
              <a:off x="3200400" y="2490788"/>
              <a:ext cx="160338" cy="328612"/>
            </a:xfrm>
            <a:prstGeom prst="rect">
              <a:avLst/>
            </a:prstGeom>
            <a:noFill/>
            <a:ln w="9525">
              <a:noFill/>
              <a:miter lim="800000"/>
              <a:headEnd/>
              <a:tailEnd/>
            </a:ln>
          </p:spPr>
        </p:pic>
      </p:grpSp>
      <p:sp>
        <p:nvSpPr>
          <p:cNvPr id="37" name="TextBox 36"/>
          <p:cNvSpPr txBox="1"/>
          <p:nvPr/>
        </p:nvSpPr>
        <p:spPr>
          <a:xfrm>
            <a:off x="2857488" y="6143644"/>
            <a:ext cx="1107290" cy="276999"/>
          </a:xfrm>
          <a:prstGeom prst="rect">
            <a:avLst/>
          </a:prstGeom>
          <a:noFill/>
        </p:spPr>
        <p:txBody>
          <a:bodyPr wrap="square" rtlCol="0">
            <a:spAutoFit/>
          </a:bodyPr>
          <a:lstStyle/>
          <a:p>
            <a:r>
              <a:rPr lang="en-US" altLang="ko-KR" u="sng" dirty="0" smtClean="0">
                <a:solidFill>
                  <a:schemeClr val="accent6">
                    <a:lumMod val="75000"/>
                  </a:schemeClr>
                </a:solidFill>
              </a:rPr>
              <a:t>Kiosk</a:t>
            </a:r>
            <a:endParaRPr lang="ko-KR" altLang="en-US" u="sng"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p:txBody>
          <a:bodyPr/>
          <a:lstStyle/>
          <a:p>
            <a:r>
              <a:rPr lang="en-US" altLang="ko-KR" dirty="0" smtClean="0">
                <a:ea typeface="굴림" charset="-127"/>
              </a:rPr>
              <a:t>Use-case 3:</a:t>
            </a:r>
            <a:br>
              <a:rPr lang="en-US" altLang="ko-KR" dirty="0" smtClean="0">
                <a:ea typeface="굴림" charset="-127"/>
              </a:rPr>
            </a:br>
            <a:r>
              <a:rPr lang="en-US" altLang="ko-KR" dirty="0" smtClean="0">
                <a:ea typeface="굴림" charset="-127"/>
              </a:rPr>
              <a:t>User-centric Service</a:t>
            </a:r>
            <a:endParaRPr lang="ko-KR" altLang="en-US" dirty="0" smtClean="0">
              <a:ea typeface="굴림" charset="-127"/>
            </a:endParaRPr>
          </a:p>
        </p:txBody>
      </p:sp>
      <p:sp>
        <p:nvSpPr>
          <p:cNvPr id="5124" name="날짜 개체 틀 3"/>
          <p:cNvSpPr>
            <a:spLocks noGrp="1"/>
          </p:cNvSpPr>
          <p:nvPr>
            <p:ph type="dt" sz="quarter" idx="10"/>
          </p:nvPr>
        </p:nvSpPr>
        <p:spPr>
          <a:noFill/>
        </p:spPr>
        <p:txBody>
          <a:bodyPr/>
          <a:lstStyle/>
          <a:p>
            <a:r>
              <a:rPr lang="en-US" altLang="ko-KR" smtClean="0">
                <a:ea typeface="굴림" charset="-127"/>
              </a:rPr>
              <a:t>&lt;January 2012&gt;</a:t>
            </a:r>
            <a:endParaRPr lang="en-US" altLang="ko-KR">
              <a:ea typeface="굴림" charset="-127"/>
            </a:endParaRPr>
          </a:p>
        </p:txBody>
      </p:sp>
      <p:sp>
        <p:nvSpPr>
          <p:cNvPr id="5125" name="바닥글 개체 틀 4"/>
          <p:cNvSpPr>
            <a:spLocks noGrp="1"/>
          </p:cNvSpPr>
          <p:nvPr>
            <p:ph type="ftr" sz="quarter" idx="11"/>
          </p:nvPr>
        </p:nvSpPr>
        <p:spPr>
          <a:noFill/>
        </p:spPr>
        <p:txBody>
          <a:bodyPr/>
          <a:lstStyle/>
          <a:p>
            <a:endParaRPr lang="en-US" altLang="ko-KR" dirty="0" smtClean="0">
              <a:ea typeface="굴림" charset="-127"/>
            </a:endParaRPr>
          </a:p>
        </p:txBody>
      </p:sp>
      <p:sp>
        <p:nvSpPr>
          <p:cNvPr id="5126" name="슬라이드 번호 개체 틀 5"/>
          <p:cNvSpPr>
            <a:spLocks noGrp="1"/>
          </p:cNvSpPr>
          <p:nvPr>
            <p:ph type="sldNum" sz="quarter" idx="12"/>
          </p:nvPr>
        </p:nvSpPr>
        <p:spPr>
          <a:noFill/>
        </p:spPr>
        <p:txBody>
          <a:bodyPr/>
          <a:lstStyle/>
          <a:p>
            <a:r>
              <a:rPr lang="en-US" altLang="ko-KR" smtClean="0">
                <a:ea typeface="굴림" charset="-127"/>
              </a:rPr>
              <a:t>Slide </a:t>
            </a:r>
            <a:fld id="{DE79F28C-CBCD-49B7-9B93-F9C6ABF02E98}" type="slidenum">
              <a:rPr lang="en-US" altLang="ko-KR" smtClean="0">
                <a:ea typeface="굴림" charset="-127"/>
              </a:rPr>
              <a:pPr/>
              <a:t>8</a:t>
            </a:fld>
            <a:endParaRPr lang="en-US" altLang="ko-KR" smtClean="0">
              <a:ea typeface="굴림" charset="-127"/>
            </a:endParaRPr>
          </a:p>
        </p:txBody>
      </p:sp>
      <p:sp>
        <p:nvSpPr>
          <p:cNvPr id="38" name="내용 개체 틀 2"/>
          <p:cNvSpPr>
            <a:spLocks noGrp="1"/>
          </p:cNvSpPr>
          <p:nvPr>
            <p:ph idx="1"/>
          </p:nvPr>
        </p:nvSpPr>
        <p:spPr>
          <a:xfrm>
            <a:off x="4857752" y="1981200"/>
            <a:ext cx="3600448" cy="4114800"/>
          </a:xfrm>
        </p:spPr>
        <p:txBody>
          <a:bodyPr/>
          <a:lstStyle/>
          <a:p>
            <a:r>
              <a:rPr lang="en-US" altLang="ko-KR" sz="2000" dirty="0" smtClean="0">
                <a:ea typeface="굴림" charset="-127"/>
              </a:rPr>
              <a:t>Distributed Apps</a:t>
            </a:r>
          </a:p>
          <a:p>
            <a:pPr lvl="1"/>
            <a:r>
              <a:rPr lang="en-US" altLang="ko-KR" sz="1600" dirty="0" smtClean="0">
                <a:ea typeface="굴림" charset="-127"/>
              </a:rPr>
              <a:t>For user-centric applications that should be scalable and efficient</a:t>
            </a:r>
          </a:p>
          <a:p>
            <a:pPr lvl="1"/>
            <a:r>
              <a:rPr lang="en-US" altLang="ko-KR" sz="1600" dirty="0" smtClean="0">
                <a:ea typeface="굴림" charset="-127"/>
              </a:rPr>
              <a:t>Gaming, streaming, contents distribution</a:t>
            </a:r>
          </a:p>
          <a:p>
            <a:r>
              <a:rPr lang="en-US" altLang="ko-KR" sz="2000" dirty="0" smtClean="0">
                <a:ea typeface="굴림" charset="-127"/>
              </a:rPr>
              <a:t>Augmented Reality</a:t>
            </a:r>
          </a:p>
          <a:p>
            <a:pPr lvl="1"/>
            <a:r>
              <a:rPr lang="en-US" altLang="ko-KR" sz="1600" dirty="0" smtClean="0">
                <a:ea typeface="굴림" charset="-127"/>
              </a:rPr>
              <a:t>based on real location + virtual scene, e.g. </a:t>
            </a:r>
            <a:r>
              <a:rPr lang="en-US" altLang="ko-KR" sz="1600" dirty="0" err="1" smtClean="0">
                <a:ea typeface="굴림" charset="-127"/>
              </a:rPr>
              <a:t>MyTown</a:t>
            </a:r>
            <a:endParaRPr lang="en-US" altLang="ko-KR" sz="1600" dirty="0" smtClean="0">
              <a:ea typeface="굴림" charset="-127"/>
            </a:endParaRPr>
          </a:p>
          <a:p>
            <a:pPr lvl="1"/>
            <a:endParaRPr lang="en-US" altLang="ko-KR" sz="1600" dirty="0" smtClean="0">
              <a:ea typeface="굴림" charset="-127"/>
            </a:endParaRPr>
          </a:p>
          <a:p>
            <a:pPr lvl="1"/>
            <a:endParaRPr lang="en-US" altLang="ko-KR" sz="1600" dirty="0" smtClean="0">
              <a:ea typeface="굴림" charset="-127"/>
            </a:endParaRPr>
          </a:p>
        </p:txBody>
      </p:sp>
      <p:grpSp>
        <p:nvGrpSpPr>
          <p:cNvPr id="2" name="그룹 89"/>
          <p:cNvGrpSpPr/>
          <p:nvPr/>
        </p:nvGrpSpPr>
        <p:grpSpPr>
          <a:xfrm>
            <a:off x="1433771" y="4286256"/>
            <a:ext cx="2423849" cy="1857388"/>
            <a:chOff x="714348" y="4479925"/>
            <a:chExt cx="2423849" cy="1857388"/>
          </a:xfrm>
        </p:grpSpPr>
        <p:grpSp>
          <p:nvGrpSpPr>
            <p:cNvPr id="3" name="그룹 65"/>
            <p:cNvGrpSpPr/>
            <p:nvPr/>
          </p:nvGrpSpPr>
          <p:grpSpPr>
            <a:xfrm>
              <a:off x="714348" y="4479925"/>
              <a:ext cx="2090748" cy="1857388"/>
              <a:chOff x="1614469" y="4408487"/>
              <a:chExt cx="2090748" cy="1857388"/>
            </a:xfrm>
          </p:grpSpPr>
          <p:pic>
            <p:nvPicPr>
              <p:cNvPr id="47" name="그림 46" descr="People1.png"/>
              <p:cNvPicPr>
                <a:picLocks noChangeAspect="1"/>
              </p:cNvPicPr>
              <p:nvPr/>
            </p:nvPicPr>
            <p:blipFill>
              <a:blip r:embed="rId3" cstate="print"/>
              <a:srcRect/>
              <a:stretch>
                <a:fillRect/>
              </a:stretch>
            </p:blipFill>
            <p:spPr bwMode="auto">
              <a:xfrm>
                <a:off x="1714480" y="4500574"/>
                <a:ext cx="390523" cy="457197"/>
              </a:xfrm>
              <a:prstGeom prst="rect">
                <a:avLst/>
              </a:prstGeom>
              <a:noFill/>
              <a:ln w="9525">
                <a:noFill/>
                <a:miter lim="800000"/>
                <a:headEnd/>
                <a:tailEnd/>
              </a:ln>
            </p:spPr>
          </p:pic>
          <p:pic>
            <p:nvPicPr>
              <p:cNvPr id="48" name="그림 47" descr="People2.png"/>
              <p:cNvPicPr>
                <a:picLocks noChangeAspect="1"/>
              </p:cNvPicPr>
              <p:nvPr/>
            </p:nvPicPr>
            <p:blipFill>
              <a:blip r:embed="rId4" cstate="print"/>
              <a:srcRect/>
              <a:stretch>
                <a:fillRect/>
              </a:stretch>
            </p:blipFill>
            <p:spPr bwMode="auto">
              <a:xfrm>
                <a:off x="2455747" y="5751528"/>
                <a:ext cx="390523" cy="514347"/>
              </a:xfrm>
              <a:prstGeom prst="rect">
                <a:avLst/>
              </a:prstGeom>
              <a:noFill/>
              <a:ln w="9525">
                <a:noFill/>
                <a:miter lim="800000"/>
                <a:headEnd/>
                <a:tailEnd/>
              </a:ln>
            </p:spPr>
          </p:pic>
          <p:pic>
            <p:nvPicPr>
              <p:cNvPr id="49" name="그림 48" descr="People3.png"/>
              <p:cNvPicPr>
                <a:picLocks noChangeAspect="1"/>
              </p:cNvPicPr>
              <p:nvPr/>
            </p:nvPicPr>
            <p:blipFill>
              <a:blip r:embed="rId5" cstate="print"/>
              <a:srcRect/>
              <a:stretch>
                <a:fillRect/>
              </a:stretch>
            </p:blipFill>
            <p:spPr bwMode="auto">
              <a:xfrm>
                <a:off x="3286110" y="4500574"/>
                <a:ext cx="390523" cy="457197"/>
              </a:xfrm>
              <a:prstGeom prst="rect">
                <a:avLst/>
              </a:prstGeom>
              <a:noFill/>
              <a:ln w="9525">
                <a:noFill/>
                <a:miter lim="800000"/>
                <a:headEnd/>
                <a:tailEnd/>
              </a:ln>
            </p:spPr>
          </p:pic>
          <p:pic>
            <p:nvPicPr>
              <p:cNvPr id="55" name="그림 54" descr="headset2.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300178" y="5786454"/>
                <a:ext cx="714380" cy="368300"/>
              </a:xfrm>
              <a:prstGeom prst="rect">
                <a:avLst/>
              </a:prstGeom>
            </p:spPr>
          </p:pic>
          <p:pic>
            <p:nvPicPr>
              <p:cNvPr id="56" name="그림 55" descr="headset1.jpg"/>
              <p:cNvPicPr>
                <a:picLocks noChangeAspect="1"/>
              </p:cNvPicPr>
              <p:nvPr/>
            </p:nvPicPr>
            <p:blipFill>
              <a:blip r:embed="rId7" cstate="print">
                <a:clrChange>
                  <a:clrFrom>
                    <a:srgbClr val="FFFFFA"/>
                  </a:clrFrom>
                  <a:clrTo>
                    <a:srgbClr val="FFFFFA">
                      <a:alpha val="0"/>
                    </a:srgbClr>
                  </a:clrTo>
                </a:clrChange>
              </a:blip>
              <a:stretch>
                <a:fillRect/>
              </a:stretch>
            </p:blipFill>
            <p:spPr>
              <a:xfrm>
                <a:off x="1685907" y="4429132"/>
                <a:ext cx="457201" cy="304800"/>
              </a:xfrm>
              <a:prstGeom prst="rect">
                <a:avLst/>
              </a:prstGeom>
            </p:spPr>
          </p:pic>
          <p:pic>
            <p:nvPicPr>
              <p:cNvPr id="57" name="그림 56" descr="headset1.jpg"/>
              <p:cNvPicPr>
                <a:picLocks noChangeAspect="1"/>
              </p:cNvPicPr>
              <p:nvPr/>
            </p:nvPicPr>
            <p:blipFill>
              <a:blip r:embed="rId7" cstate="print">
                <a:clrChange>
                  <a:clrFrom>
                    <a:srgbClr val="FFFFFA"/>
                  </a:clrFrom>
                  <a:clrTo>
                    <a:srgbClr val="FFFFFA">
                      <a:alpha val="0"/>
                    </a:srgbClr>
                  </a:clrTo>
                </a:clrChange>
              </a:blip>
              <a:stretch>
                <a:fillRect/>
              </a:stretch>
            </p:blipFill>
            <p:spPr>
              <a:xfrm>
                <a:off x="3248016" y="4429132"/>
                <a:ext cx="457201" cy="304800"/>
              </a:xfrm>
              <a:prstGeom prst="rect">
                <a:avLst/>
              </a:prstGeom>
            </p:spPr>
          </p:pic>
          <p:pic>
            <p:nvPicPr>
              <p:cNvPr id="59" name="그림 58" descr="music2.jpg"/>
              <p:cNvPicPr>
                <a:picLocks noChangeAspect="1"/>
              </p:cNvPicPr>
              <p:nvPr/>
            </p:nvPicPr>
            <p:blipFill>
              <a:blip r:embed="rId8" cstate="print">
                <a:clrChange>
                  <a:clrFrom>
                    <a:srgbClr val="FCFEFB"/>
                  </a:clrFrom>
                  <a:clrTo>
                    <a:srgbClr val="FCFEFB">
                      <a:alpha val="0"/>
                    </a:srgbClr>
                  </a:clrTo>
                </a:clrChange>
              </a:blip>
              <a:stretch>
                <a:fillRect/>
              </a:stretch>
            </p:blipFill>
            <p:spPr>
              <a:xfrm>
                <a:off x="1955688" y="5800277"/>
                <a:ext cx="526231" cy="394165"/>
              </a:xfrm>
              <a:prstGeom prst="rect">
                <a:avLst/>
              </a:prstGeom>
            </p:spPr>
          </p:pic>
          <p:pic>
            <p:nvPicPr>
              <p:cNvPr id="61" name="그림 60" descr="music4.jpg"/>
              <p:cNvPicPr>
                <a:picLocks noChangeAspect="1"/>
              </p:cNvPicPr>
              <p:nvPr/>
            </p:nvPicPr>
            <p:blipFill>
              <a:blip r:embed="rId9" cstate="print">
                <a:clrChange>
                  <a:clrFrom>
                    <a:srgbClr val="FFFFFF"/>
                  </a:clrFrom>
                  <a:clrTo>
                    <a:srgbClr val="FFFFFF">
                      <a:alpha val="0"/>
                    </a:srgbClr>
                  </a:clrTo>
                </a:clrChange>
              </a:blip>
              <a:stretch>
                <a:fillRect/>
              </a:stretch>
            </p:blipFill>
            <p:spPr>
              <a:xfrm>
                <a:off x="2900353" y="4408487"/>
                <a:ext cx="357190" cy="357190"/>
              </a:xfrm>
              <a:prstGeom prst="rect">
                <a:avLst/>
              </a:prstGeom>
            </p:spPr>
          </p:pic>
          <p:pic>
            <p:nvPicPr>
              <p:cNvPr id="62" name="그림 61" descr="music5.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1614469" y="4979991"/>
                <a:ext cx="426430" cy="571504"/>
              </a:xfrm>
              <a:prstGeom prst="rect">
                <a:avLst/>
              </a:prstGeom>
            </p:spPr>
          </p:pic>
          <p:pic>
            <p:nvPicPr>
              <p:cNvPr id="63" name="그림 62"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2380389">
                <a:off x="2036226" y="4698662"/>
                <a:ext cx="464771" cy="577281"/>
              </a:xfrm>
              <a:prstGeom prst="rect">
                <a:avLst/>
              </a:prstGeom>
            </p:spPr>
          </p:pic>
          <p:pic>
            <p:nvPicPr>
              <p:cNvPr id="64" name="그림 63"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8585656">
                <a:off x="2829062" y="4698662"/>
                <a:ext cx="464771" cy="577281"/>
              </a:xfrm>
              <a:prstGeom prst="rect">
                <a:avLst/>
              </a:prstGeom>
            </p:spPr>
          </p:pic>
          <p:pic>
            <p:nvPicPr>
              <p:cNvPr id="65" name="그림 64" descr="radio_wave3.jpg"/>
              <p:cNvPicPr>
                <a:picLocks noChangeAspect="1"/>
              </p:cNvPicPr>
              <p:nvPr/>
            </p:nvPicPr>
            <p:blipFill>
              <a:blip r:embed="rId11" cstate="print">
                <a:clrChange>
                  <a:clrFrom>
                    <a:srgbClr val="FFFFFF"/>
                  </a:clrFrom>
                  <a:clrTo>
                    <a:srgbClr val="FFFFFF">
                      <a:alpha val="0"/>
                    </a:srgbClr>
                  </a:clrTo>
                </a:clrChange>
              </a:blip>
              <a:stretch>
                <a:fillRect/>
              </a:stretch>
            </p:blipFill>
            <p:spPr>
              <a:xfrm rot="16200000">
                <a:off x="2440571" y="5230133"/>
                <a:ext cx="464771" cy="577281"/>
              </a:xfrm>
              <a:prstGeom prst="rect">
                <a:avLst/>
              </a:prstGeom>
            </p:spPr>
          </p:pic>
        </p:grpSp>
        <p:sp>
          <p:nvSpPr>
            <p:cNvPr id="67" name="TextBox 66"/>
            <p:cNvSpPr txBox="1"/>
            <p:nvPr/>
          </p:nvSpPr>
          <p:spPr>
            <a:xfrm>
              <a:off x="2214546" y="5500702"/>
              <a:ext cx="923651" cy="276999"/>
            </a:xfrm>
            <a:prstGeom prst="rect">
              <a:avLst/>
            </a:prstGeom>
            <a:noFill/>
          </p:spPr>
          <p:txBody>
            <a:bodyPr wrap="none" rtlCol="0">
              <a:spAutoFit/>
            </a:bodyPr>
            <a:lstStyle/>
            <a:p>
              <a:r>
                <a:rPr lang="en-US" altLang="ko-KR" u="sng" dirty="0" smtClean="0">
                  <a:solidFill>
                    <a:schemeClr val="accent6">
                      <a:lumMod val="75000"/>
                    </a:schemeClr>
                  </a:solidFill>
                </a:rPr>
                <a:t>Personal DJ</a:t>
              </a:r>
              <a:endParaRPr lang="ko-KR" altLang="en-US" u="sng" dirty="0">
                <a:solidFill>
                  <a:schemeClr val="accent6">
                    <a:lumMod val="75000"/>
                  </a:schemeClr>
                </a:solidFill>
              </a:endParaRPr>
            </a:p>
          </p:txBody>
        </p:sp>
      </p:grpSp>
      <p:grpSp>
        <p:nvGrpSpPr>
          <p:cNvPr id="9" name="그룹 127"/>
          <p:cNvGrpSpPr/>
          <p:nvPr/>
        </p:nvGrpSpPr>
        <p:grpSpPr>
          <a:xfrm>
            <a:off x="500034" y="2080431"/>
            <a:ext cx="4071966" cy="1705759"/>
            <a:chOff x="500034" y="1794679"/>
            <a:chExt cx="4071966" cy="1705759"/>
          </a:xfrm>
        </p:grpSpPr>
        <p:sp>
          <p:nvSpPr>
            <p:cNvPr id="98" name="TextBox 97"/>
            <p:cNvSpPr txBox="1"/>
            <p:nvPr/>
          </p:nvSpPr>
          <p:spPr>
            <a:xfrm>
              <a:off x="1571604" y="3223439"/>
              <a:ext cx="1785950" cy="276999"/>
            </a:xfrm>
            <a:prstGeom prst="rect">
              <a:avLst/>
            </a:prstGeom>
            <a:noFill/>
          </p:spPr>
          <p:txBody>
            <a:bodyPr wrap="square" rtlCol="0">
              <a:spAutoFit/>
            </a:bodyPr>
            <a:lstStyle/>
            <a:p>
              <a:r>
                <a:rPr lang="en-US" altLang="ko-KR" u="sng" dirty="0" smtClean="0">
                  <a:solidFill>
                    <a:schemeClr val="accent6">
                      <a:lumMod val="75000"/>
                    </a:schemeClr>
                  </a:solidFill>
                </a:rPr>
                <a:t>User-centric Game Model</a:t>
              </a:r>
              <a:endParaRPr lang="ko-KR" altLang="en-US" u="sng" dirty="0">
                <a:solidFill>
                  <a:schemeClr val="accent6">
                    <a:lumMod val="75000"/>
                  </a:schemeClr>
                </a:solidFill>
              </a:endParaRPr>
            </a:p>
          </p:txBody>
        </p:sp>
        <p:pic>
          <p:nvPicPr>
            <p:cNvPr id="100" name="그림 99" descr="People1.png"/>
            <p:cNvPicPr>
              <a:picLocks noChangeAspect="1"/>
            </p:cNvPicPr>
            <p:nvPr/>
          </p:nvPicPr>
          <p:blipFill>
            <a:blip r:embed="rId3" cstate="print"/>
            <a:srcRect/>
            <a:stretch>
              <a:fillRect/>
            </a:stretch>
          </p:blipFill>
          <p:spPr bwMode="auto">
            <a:xfrm>
              <a:off x="966767" y="1900233"/>
              <a:ext cx="390523" cy="457197"/>
            </a:xfrm>
            <a:prstGeom prst="rect">
              <a:avLst/>
            </a:prstGeom>
            <a:noFill/>
            <a:ln w="9525">
              <a:noFill/>
              <a:miter lim="800000"/>
              <a:headEnd/>
              <a:tailEnd/>
            </a:ln>
          </p:spPr>
        </p:pic>
        <p:pic>
          <p:nvPicPr>
            <p:cNvPr id="101" name="그림 100" descr="People2.png"/>
            <p:cNvPicPr>
              <a:picLocks noChangeAspect="1"/>
            </p:cNvPicPr>
            <p:nvPr/>
          </p:nvPicPr>
          <p:blipFill>
            <a:blip r:embed="rId4" cstate="print"/>
            <a:srcRect/>
            <a:stretch>
              <a:fillRect/>
            </a:stretch>
          </p:blipFill>
          <p:spPr bwMode="auto">
            <a:xfrm>
              <a:off x="3681411" y="1857364"/>
              <a:ext cx="390523" cy="514346"/>
            </a:xfrm>
            <a:prstGeom prst="rect">
              <a:avLst/>
            </a:prstGeom>
            <a:noFill/>
            <a:ln w="9525">
              <a:noFill/>
              <a:miter lim="800000"/>
              <a:headEnd/>
              <a:tailEnd/>
            </a:ln>
          </p:spPr>
        </p:pic>
        <p:pic>
          <p:nvPicPr>
            <p:cNvPr id="102" name="그림 101" descr="People3.png"/>
            <p:cNvPicPr>
              <a:picLocks noChangeAspect="1"/>
            </p:cNvPicPr>
            <p:nvPr/>
          </p:nvPicPr>
          <p:blipFill>
            <a:blip r:embed="rId5" cstate="print"/>
            <a:srcRect/>
            <a:stretch>
              <a:fillRect/>
            </a:stretch>
          </p:blipFill>
          <p:spPr bwMode="auto">
            <a:xfrm>
              <a:off x="2324089" y="1900233"/>
              <a:ext cx="390523" cy="457197"/>
            </a:xfrm>
            <a:prstGeom prst="rect">
              <a:avLst/>
            </a:prstGeom>
            <a:noFill/>
            <a:ln w="9525">
              <a:noFill/>
              <a:miter lim="800000"/>
              <a:headEnd/>
              <a:tailEnd/>
            </a:ln>
          </p:spPr>
        </p:pic>
        <p:pic>
          <p:nvPicPr>
            <p:cNvPr id="108" name="그림 107" descr="AshMap_s1.jpg"/>
            <p:cNvPicPr>
              <a:picLocks noChangeAspect="1"/>
            </p:cNvPicPr>
            <p:nvPr/>
          </p:nvPicPr>
          <p:blipFill>
            <a:blip r:embed="rId12" cstate="print"/>
            <a:stretch>
              <a:fillRect/>
            </a:stretch>
          </p:blipFill>
          <p:spPr>
            <a:xfrm>
              <a:off x="500034" y="2428868"/>
              <a:ext cx="1318418" cy="785818"/>
            </a:xfrm>
            <a:prstGeom prst="rect">
              <a:avLst/>
            </a:prstGeom>
          </p:spPr>
        </p:pic>
        <p:pic>
          <p:nvPicPr>
            <p:cNvPr id="109" name="그림 108" descr="AshMap_s2.jpg"/>
            <p:cNvPicPr>
              <a:picLocks noChangeAspect="1"/>
            </p:cNvPicPr>
            <p:nvPr/>
          </p:nvPicPr>
          <p:blipFill>
            <a:blip r:embed="rId13" cstate="print"/>
            <a:stretch>
              <a:fillRect/>
            </a:stretch>
          </p:blipFill>
          <p:spPr>
            <a:xfrm>
              <a:off x="1857355" y="2428868"/>
              <a:ext cx="1370805" cy="785817"/>
            </a:xfrm>
            <a:prstGeom prst="rect">
              <a:avLst/>
            </a:prstGeom>
          </p:spPr>
        </p:pic>
        <p:pic>
          <p:nvPicPr>
            <p:cNvPr id="110" name="그림 109" descr="AshMap_s3.jpg"/>
            <p:cNvPicPr>
              <a:picLocks noChangeAspect="1"/>
            </p:cNvPicPr>
            <p:nvPr/>
          </p:nvPicPr>
          <p:blipFill>
            <a:blip r:embed="rId14" cstate="print"/>
            <a:stretch>
              <a:fillRect/>
            </a:stretch>
          </p:blipFill>
          <p:spPr>
            <a:xfrm>
              <a:off x="3262313" y="2428868"/>
              <a:ext cx="1309687" cy="785818"/>
            </a:xfrm>
            <a:prstGeom prst="rect">
              <a:avLst/>
            </a:prstGeom>
          </p:spPr>
        </p:pic>
        <p:pic>
          <p:nvPicPr>
            <p:cNvPr id="113" name="그림 112" descr="People1.png"/>
            <p:cNvPicPr>
              <a:picLocks noChangeAspect="1"/>
            </p:cNvPicPr>
            <p:nvPr/>
          </p:nvPicPr>
          <p:blipFill>
            <a:blip r:embed="rId3" cstate="print"/>
            <a:srcRect/>
            <a:stretch>
              <a:fillRect/>
            </a:stretch>
          </p:blipFill>
          <p:spPr bwMode="auto">
            <a:xfrm>
              <a:off x="1068892" y="2643182"/>
              <a:ext cx="216960" cy="254002"/>
            </a:xfrm>
            <a:prstGeom prst="rect">
              <a:avLst/>
            </a:prstGeom>
            <a:noFill/>
            <a:ln w="9525">
              <a:solidFill>
                <a:schemeClr val="bg1"/>
              </a:solidFill>
              <a:miter lim="800000"/>
              <a:headEnd/>
              <a:tailEnd/>
            </a:ln>
          </p:spPr>
        </p:pic>
        <p:pic>
          <p:nvPicPr>
            <p:cNvPr id="114" name="그림 113" descr="People2.png"/>
            <p:cNvPicPr>
              <a:picLocks noChangeAspect="1"/>
            </p:cNvPicPr>
            <p:nvPr/>
          </p:nvPicPr>
          <p:blipFill>
            <a:blip r:embed="rId4" cstate="print"/>
            <a:srcRect/>
            <a:stretch>
              <a:fillRect/>
            </a:stretch>
          </p:blipFill>
          <p:spPr bwMode="auto">
            <a:xfrm>
              <a:off x="3786182" y="2786058"/>
              <a:ext cx="216960" cy="285752"/>
            </a:xfrm>
            <a:prstGeom prst="rect">
              <a:avLst/>
            </a:prstGeom>
            <a:noFill/>
            <a:ln w="9525">
              <a:solidFill>
                <a:schemeClr val="bg1"/>
              </a:solidFill>
              <a:miter lim="800000"/>
              <a:headEnd/>
              <a:tailEnd/>
            </a:ln>
          </p:spPr>
        </p:pic>
        <p:pic>
          <p:nvPicPr>
            <p:cNvPr id="115" name="그림 114" descr="People3.png"/>
            <p:cNvPicPr>
              <a:picLocks noChangeAspect="1"/>
            </p:cNvPicPr>
            <p:nvPr/>
          </p:nvPicPr>
          <p:blipFill>
            <a:blip r:embed="rId5" cstate="print"/>
            <a:srcRect/>
            <a:stretch>
              <a:fillRect/>
            </a:stretch>
          </p:blipFill>
          <p:spPr bwMode="auto">
            <a:xfrm>
              <a:off x="2497652" y="2428868"/>
              <a:ext cx="216960" cy="254002"/>
            </a:xfrm>
            <a:prstGeom prst="rect">
              <a:avLst/>
            </a:prstGeom>
            <a:noFill/>
            <a:ln w="9525">
              <a:solidFill>
                <a:schemeClr val="bg1"/>
              </a:solidFill>
              <a:miter lim="800000"/>
              <a:headEnd/>
              <a:tailEnd/>
            </a:ln>
          </p:spPr>
        </p:pic>
        <p:pic>
          <p:nvPicPr>
            <p:cNvPr id="116" name="그림 115" descr="People3.png"/>
            <p:cNvPicPr>
              <a:picLocks noChangeAspect="1"/>
            </p:cNvPicPr>
            <p:nvPr/>
          </p:nvPicPr>
          <p:blipFill>
            <a:blip r:embed="rId5" cstate="print"/>
            <a:srcRect/>
            <a:stretch>
              <a:fillRect/>
            </a:stretch>
          </p:blipFill>
          <p:spPr bwMode="auto">
            <a:xfrm>
              <a:off x="1640396" y="2428868"/>
              <a:ext cx="216960" cy="254002"/>
            </a:xfrm>
            <a:prstGeom prst="rect">
              <a:avLst/>
            </a:prstGeom>
            <a:noFill/>
            <a:ln w="9525">
              <a:solidFill>
                <a:schemeClr val="bg1"/>
              </a:solidFill>
              <a:miter lim="800000"/>
              <a:headEnd/>
              <a:tailEnd/>
            </a:ln>
          </p:spPr>
        </p:pic>
        <p:pic>
          <p:nvPicPr>
            <p:cNvPr id="117" name="그림 116" descr="People1.png"/>
            <p:cNvPicPr>
              <a:picLocks noChangeAspect="1"/>
            </p:cNvPicPr>
            <p:nvPr/>
          </p:nvPicPr>
          <p:blipFill>
            <a:blip r:embed="rId3" cstate="print"/>
            <a:srcRect/>
            <a:stretch>
              <a:fillRect/>
            </a:stretch>
          </p:blipFill>
          <p:spPr bwMode="auto">
            <a:xfrm>
              <a:off x="1926148" y="2643182"/>
              <a:ext cx="216960" cy="254002"/>
            </a:xfrm>
            <a:prstGeom prst="rect">
              <a:avLst/>
            </a:prstGeom>
            <a:noFill/>
            <a:ln w="9525">
              <a:solidFill>
                <a:schemeClr val="bg1"/>
              </a:solidFill>
              <a:miter lim="800000"/>
              <a:headEnd/>
              <a:tailEnd/>
            </a:ln>
          </p:spPr>
        </p:pic>
        <p:pic>
          <p:nvPicPr>
            <p:cNvPr id="118" name="그림 117" descr="People2.png"/>
            <p:cNvPicPr>
              <a:picLocks noChangeAspect="1"/>
            </p:cNvPicPr>
            <p:nvPr/>
          </p:nvPicPr>
          <p:blipFill>
            <a:blip r:embed="rId4" cstate="print"/>
            <a:srcRect/>
            <a:stretch>
              <a:fillRect/>
            </a:stretch>
          </p:blipFill>
          <p:spPr bwMode="auto">
            <a:xfrm>
              <a:off x="3000364" y="2786058"/>
              <a:ext cx="216960" cy="285752"/>
            </a:xfrm>
            <a:prstGeom prst="rect">
              <a:avLst/>
            </a:prstGeom>
            <a:noFill/>
            <a:ln w="9525">
              <a:solidFill>
                <a:schemeClr val="bg1"/>
              </a:solidFill>
              <a:miter lim="800000"/>
              <a:headEnd/>
              <a:tailEnd/>
            </a:ln>
          </p:spPr>
        </p:pic>
        <p:pic>
          <p:nvPicPr>
            <p:cNvPr id="119" name="그림 118" descr="People3.png"/>
            <p:cNvPicPr>
              <a:picLocks noChangeAspect="1"/>
            </p:cNvPicPr>
            <p:nvPr/>
          </p:nvPicPr>
          <p:blipFill>
            <a:blip r:embed="rId5" cstate="print"/>
            <a:srcRect/>
            <a:stretch>
              <a:fillRect/>
            </a:stretch>
          </p:blipFill>
          <p:spPr bwMode="auto">
            <a:xfrm>
              <a:off x="3283470" y="2428868"/>
              <a:ext cx="216960" cy="254002"/>
            </a:xfrm>
            <a:prstGeom prst="rect">
              <a:avLst/>
            </a:prstGeom>
            <a:noFill/>
            <a:ln w="9525">
              <a:solidFill>
                <a:schemeClr val="bg1"/>
              </a:solidFill>
              <a:miter lim="800000"/>
              <a:headEnd/>
              <a:tailEnd/>
            </a:ln>
          </p:spPr>
        </p:pic>
        <p:sp>
          <p:nvSpPr>
            <p:cNvPr id="123" name="왼쪽/오른쪽 화살표 122"/>
            <p:cNvSpPr/>
            <p:nvPr/>
          </p:nvSpPr>
          <p:spPr bwMode="auto">
            <a:xfrm>
              <a:off x="1469069" y="2000240"/>
              <a:ext cx="714380" cy="285752"/>
            </a:xfrm>
            <a:prstGeom prst="leftRightArrow">
              <a:avLst>
                <a:gd name="adj1" fmla="val 34941"/>
                <a:gd name="adj2" fmla="val 50000"/>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4" name="왼쪽/오른쪽 화살표 123"/>
            <p:cNvSpPr/>
            <p:nvPr/>
          </p:nvSpPr>
          <p:spPr bwMode="auto">
            <a:xfrm>
              <a:off x="2857488" y="2000240"/>
              <a:ext cx="714380" cy="285752"/>
            </a:xfrm>
            <a:prstGeom prst="leftRightArrow">
              <a:avLst>
                <a:gd name="adj1" fmla="val 34941"/>
                <a:gd name="adj2" fmla="val 50000"/>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5" name="TextBox 124"/>
            <p:cNvSpPr txBox="1"/>
            <p:nvPr/>
          </p:nvSpPr>
          <p:spPr>
            <a:xfrm>
              <a:off x="1500166" y="1794679"/>
              <a:ext cx="785818" cy="276999"/>
            </a:xfrm>
            <a:prstGeom prst="rect">
              <a:avLst/>
            </a:prstGeom>
            <a:noFill/>
          </p:spPr>
          <p:txBody>
            <a:bodyPr wrap="square" rtlCol="0">
              <a:spAutoFit/>
            </a:bodyPr>
            <a:lstStyle/>
            <a:p>
              <a:r>
                <a:rPr lang="en-US" altLang="ko-KR" dirty="0" smtClean="0">
                  <a:solidFill>
                    <a:schemeClr val="accent6">
                      <a:lumMod val="75000"/>
                    </a:schemeClr>
                  </a:solidFill>
                </a:rPr>
                <a:t>PAC link</a:t>
              </a:r>
              <a:endParaRPr lang="ko-KR" altLang="en-US" dirty="0">
                <a:solidFill>
                  <a:schemeClr val="accent6">
                    <a:lumMod val="75000"/>
                  </a:schemeClr>
                </a:solidFill>
              </a:endParaRPr>
            </a:p>
          </p:txBody>
        </p:sp>
        <p:sp>
          <p:nvSpPr>
            <p:cNvPr id="126" name="TextBox 125"/>
            <p:cNvSpPr txBox="1"/>
            <p:nvPr/>
          </p:nvSpPr>
          <p:spPr>
            <a:xfrm>
              <a:off x="2857488" y="1794679"/>
              <a:ext cx="785818" cy="276999"/>
            </a:xfrm>
            <a:prstGeom prst="rect">
              <a:avLst/>
            </a:prstGeom>
            <a:noFill/>
          </p:spPr>
          <p:txBody>
            <a:bodyPr wrap="square" rtlCol="0">
              <a:spAutoFit/>
            </a:bodyPr>
            <a:lstStyle/>
            <a:p>
              <a:r>
                <a:rPr lang="en-US" altLang="ko-KR" dirty="0" smtClean="0">
                  <a:solidFill>
                    <a:schemeClr val="accent6">
                      <a:lumMod val="75000"/>
                    </a:schemeClr>
                  </a:solidFill>
                </a:rPr>
                <a:t>PAC link</a:t>
              </a:r>
              <a:endParaRPr lang="ko-KR" altLang="en-US" dirty="0">
                <a:solidFill>
                  <a:schemeClr val="accent6">
                    <a:lumMod val="75000"/>
                  </a:schemeClr>
                </a:solidFill>
              </a:endParaRPr>
            </a:p>
          </p:txBody>
        </p:sp>
      </p:grpSp>
      <p:pic>
        <p:nvPicPr>
          <p:cNvPr id="41" name="그림 40" descr="AR.jpg"/>
          <p:cNvPicPr>
            <a:picLocks noChangeAspect="1"/>
          </p:cNvPicPr>
          <p:nvPr/>
        </p:nvPicPr>
        <p:blipFill>
          <a:blip r:embed="rId15" cstate="print"/>
          <a:stretch>
            <a:fillRect/>
          </a:stretch>
        </p:blipFill>
        <p:spPr>
          <a:xfrm>
            <a:off x="5786446" y="4714884"/>
            <a:ext cx="1928826" cy="15111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Use-case 4:</a:t>
            </a:r>
            <a:br>
              <a:rPr lang="en-US" altLang="ko-KR" dirty="0" smtClean="0"/>
            </a:br>
            <a:r>
              <a:rPr lang="en-US" altLang="ko-KR" dirty="0" smtClean="0"/>
              <a:t>Consumer Electronics</a:t>
            </a:r>
            <a:endParaRPr lang="ko-KR" altLang="en-US" dirty="0"/>
          </a:p>
        </p:txBody>
      </p:sp>
      <p:sp>
        <p:nvSpPr>
          <p:cNvPr id="3" name="내용 개체 틀 2"/>
          <p:cNvSpPr>
            <a:spLocks noGrp="1"/>
          </p:cNvSpPr>
          <p:nvPr>
            <p:ph idx="1"/>
          </p:nvPr>
        </p:nvSpPr>
        <p:spPr/>
        <p:txBody>
          <a:bodyPr/>
          <a:lstStyle/>
          <a:p>
            <a:r>
              <a:rPr lang="en-US" altLang="ko-KR" sz="2000" dirty="0" smtClean="0"/>
              <a:t>Personalized auto-configuration</a:t>
            </a:r>
          </a:p>
          <a:p>
            <a:pPr lvl="1"/>
            <a:r>
              <a:rPr lang="en-US" altLang="ko-KR" sz="1800" dirty="0" smtClean="0"/>
              <a:t>To meet individual’s favorite profiles or context</a:t>
            </a:r>
          </a:p>
          <a:p>
            <a:r>
              <a:rPr lang="en-US" altLang="ko-KR" sz="2000" dirty="0" smtClean="0"/>
              <a:t>Contents sharing</a:t>
            </a:r>
          </a:p>
          <a:p>
            <a:pPr lvl="1"/>
            <a:r>
              <a:rPr lang="en-US" altLang="ko-KR" sz="1600" dirty="0" smtClean="0"/>
              <a:t>Multi-screen services</a:t>
            </a:r>
          </a:p>
          <a:p>
            <a:r>
              <a:rPr lang="en-US" altLang="ko-KR" sz="2000" dirty="0" smtClean="0"/>
              <a:t>Device sync-up</a:t>
            </a:r>
          </a:p>
          <a:p>
            <a:pPr lvl="1"/>
            <a:endParaRPr lang="ko-KR" altLang="en-US" sz="1600" dirty="0"/>
          </a:p>
        </p:txBody>
      </p:sp>
      <p:sp>
        <p:nvSpPr>
          <p:cNvPr id="4" name="날짜 개체 틀 3"/>
          <p:cNvSpPr>
            <a:spLocks noGrp="1"/>
          </p:cNvSpPr>
          <p:nvPr>
            <p:ph type="dt" sz="half" idx="10"/>
          </p:nvPr>
        </p:nvSpPr>
        <p:spPr/>
        <p:txBody>
          <a:bodyPr/>
          <a:lstStyle/>
          <a:p>
            <a:pPr>
              <a:defRPr/>
            </a:pPr>
            <a:r>
              <a:rPr lang="en-US" altLang="ko-KR" smtClean="0"/>
              <a:t>&lt;January 2012&gt;</a:t>
            </a:r>
            <a:endParaRPr lang="en-US" altLang="ko-KR"/>
          </a:p>
        </p:txBody>
      </p:sp>
      <p:sp>
        <p:nvSpPr>
          <p:cNvPr id="5" name="바닥글 개체 틀 4"/>
          <p:cNvSpPr>
            <a:spLocks noGrp="1"/>
          </p:cNvSpPr>
          <p:nvPr>
            <p:ph type="ftr" sz="quarter" idx="11"/>
          </p:nvPr>
        </p:nvSpPr>
        <p:spPr/>
        <p:txBody>
          <a:bodyPr/>
          <a:lstStyle/>
          <a:p>
            <a:pPr>
              <a:defRPr/>
            </a:pPr>
            <a:endParaRPr lang="en-US" altLang="ko-KR"/>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9</a:t>
            </a:fld>
            <a:endParaRPr lang="en-US" altLang="ko-KR"/>
          </a:p>
        </p:txBody>
      </p:sp>
      <p:pic>
        <p:nvPicPr>
          <p:cNvPr id="7" name="Picture 2"/>
          <p:cNvPicPr>
            <a:picLocks noChangeAspect="1" noChangeArrowheads="1"/>
          </p:cNvPicPr>
          <p:nvPr/>
        </p:nvPicPr>
        <p:blipFill>
          <a:blip r:embed="rId2" cstate="print"/>
          <a:srcRect/>
          <a:stretch>
            <a:fillRect/>
          </a:stretch>
        </p:blipFill>
        <p:spPr bwMode="auto">
          <a:xfrm>
            <a:off x="3085156" y="3857628"/>
            <a:ext cx="3344232" cy="25814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27381</TotalTime>
  <Words>712</Words>
  <Application>Microsoft Office PowerPoint</Application>
  <PresentationFormat>On-screen Show (4:3)</PresentationFormat>
  <Paragraphs>210</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Slide 1</vt:lpstr>
      <vt:lpstr>Slide 2</vt:lpstr>
      <vt:lpstr>ToC</vt:lpstr>
      <vt:lpstr>Introduction</vt:lpstr>
      <vt:lpstr>Use-cases</vt:lpstr>
      <vt:lpstr>Use-case 1:  Social Networking</vt:lpstr>
      <vt:lpstr>Use-case 2: Advertisements</vt:lpstr>
      <vt:lpstr>Use-case 3: User-centric Service</vt:lpstr>
      <vt:lpstr>Use-case 4: Consumer Electronics</vt:lpstr>
      <vt:lpstr>Use-case 5: Extension to infrastructure</vt:lpstr>
      <vt:lpstr>Use-case 6: Emergency Service &amp; Alarm</vt:lpstr>
      <vt:lpstr>Optimized Design  to Support Use-cases</vt:lpstr>
      <vt:lpstr>Key Features</vt:lpstr>
      <vt:lpstr>Infrastructure-less  Peer-aware Communication (1/2)</vt:lpstr>
      <vt:lpstr>Infrastructure-less  Peer-aware Communication (2/2)</vt:lpstr>
      <vt:lpstr>P2P Networks with Fully Distributed Coordination</vt:lpstr>
      <vt:lpstr>Scope</vt:lpstr>
      <vt:lpstr>Why a new TG?</vt:lpstr>
      <vt:lpstr>Contributors</vt:lpstr>
      <vt:lpstr>Thank You</vt:lpstr>
    </vt:vector>
  </TitlesOfParts>
  <Company>Self: Consultant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subject>PAC</dc:subject>
  <dc:creator>Samsung Electronics</dc:creator>
  <cp:lastModifiedBy>mjlee999</cp:lastModifiedBy>
  <cp:revision>946</cp:revision>
  <cp:lastPrinted>1998-02-10T13:28:06Z</cp:lastPrinted>
  <dcterms:created xsi:type="dcterms:W3CDTF">1999-11-08T18:59:45Z</dcterms:created>
  <dcterms:modified xsi:type="dcterms:W3CDTF">2012-01-18T04:10:32Z</dcterms:modified>
</cp:coreProperties>
</file>