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447" r:id="rId2"/>
    <p:sldId id="256" r:id="rId3"/>
    <p:sldId id="429" r:id="rId4"/>
    <p:sldId id="307" r:id="rId5"/>
    <p:sldId id="332" r:id="rId6"/>
    <p:sldId id="374" r:id="rId7"/>
    <p:sldId id="390" r:id="rId8"/>
    <p:sldId id="331" r:id="rId9"/>
    <p:sldId id="321" r:id="rId10"/>
    <p:sldId id="316" r:id="rId11"/>
    <p:sldId id="318" r:id="rId12"/>
    <p:sldId id="335" r:id="rId13"/>
    <p:sldId id="259" r:id="rId14"/>
    <p:sldId id="448" r:id="rId15"/>
    <p:sldId id="317" r:id="rId16"/>
    <p:sldId id="334" r:id="rId17"/>
    <p:sldId id="270" r:id="rId18"/>
    <p:sldId id="322" r:id="rId19"/>
    <p:sldId id="323" r:id="rId20"/>
    <p:sldId id="325" r:id="rId21"/>
    <p:sldId id="326" r:id="rId22"/>
    <p:sldId id="324" r:id="rId23"/>
    <p:sldId id="438" r:id="rId24"/>
    <p:sldId id="439" r:id="rId25"/>
    <p:sldId id="336" r:id="rId26"/>
    <p:sldId id="262" r:id="rId27"/>
    <p:sldId id="392" r:id="rId28"/>
    <p:sldId id="401" r:id="rId29"/>
    <p:sldId id="400" r:id="rId30"/>
    <p:sldId id="393" r:id="rId31"/>
    <p:sldId id="394" r:id="rId32"/>
    <p:sldId id="395" r:id="rId33"/>
    <p:sldId id="430" r:id="rId34"/>
    <p:sldId id="396" r:id="rId35"/>
    <p:sldId id="397" r:id="rId36"/>
    <p:sldId id="431" r:id="rId37"/>
    <p:sldId id="432" r:id="rId38"/>
    <p:sldId id="398" r:id="rId39"/>
    <p:sldId id="440" r:id="rId40"/>
    <p:sldId id="399" r:id="rId41"/>
    <p:sldId id="338" r:id="rId42"/>
    <p:sldId id="340" r:id="rId43"/>
    <p:sldId id="341" r:id="rId44"/>
    <p:sldId id="339" r:id="rId45"/>
    <p:sldId id="409" r:id="rId46"/>
    <p:sldId id="263" r:id="rId47"/>
    <p:sldId id="410" r:id="rId48"/>
    <p:sldId id="411" r:id="rId49"/>
    <p:sldId id="349" r:id="rId50"/>
    <p:sldId id="402" r:id="rId51"/>
    <p:sldId id="264" r:id="rId52"/>
    <p:sldId id="265" r:id="rId53"/>
    <p:sldId id="266" r:id="rId54"/>
    <p:sldId id="274" r:id="rId55"/>
    <p:sldId id="275" r:id="rId56"/>
    <p:sldId id="276" r:id="rId57"/>
    <p:sldId id="279" r:id="rId58"/>
    <p:sldId id="277" r:id="rId59"/>
    <p:sldId id="278" r:id="rId60"/>
    <p:sldId id="280" r:id="rId61"/>
    <p:sldId id="342" r:id="rId62"/>
    <p:sldId id="343" r:id="rId63"/>
    <p:sldId id="344" r:id="rId64"/>
    <p:sldId id="434" r:id="rId65"/>
    <p:sldId id="327" r:id="rId66"/>
    <p:sldId id="345" r:id="rId67"/>
    <p:sldId id="346" r:id="rId68"/>
    <p:sldId id="328" r:id="rId69"/>
    <p:sldId id="330" r:id="rId70"/>
    <p:sldId id="347" r:id="rId71"/>
    <p:sldId id="412" r:id="rId72"/>
    <p:sldId id="441" r:id="rId73"/>
    <p:sldId id="414" r:id="rId74"/>
    <p:sldId id="415" r:id="rId75"/>
    <p:sldId id="416" r:id="rId76"/>
    <p:sldId id="417" r:id="rId77"/>
    <p:sldId id="420" r:id="rId78"/>
    <p:sldId id="421" r:id="rId79"/>
    <p:sldId id="422" r:id="rId80"/>
    <p:sldId id="423" r:id="rId81"/>
    <p:sldId id="424" r:id="rId82"/>
    <p:sldId id="425" r:id="rId83"/>
    <p:sldId id="426" r:id="rId84"/>
    <p:sldId id="449" r:id="rId85"/>
    <p:sldId id="450" r:id="rId86"/>
    <p:sldId id="451" r:id="rId87"/>
    <p:sldId id="452" r:id="rId88"/>
    <p:sldId id="444" r:id="rId89"/>
    <p:sldId id="445" r:id="rId90"/>
    <p:sldId id="446" r:id="rId91"/>
    <p:sldId id="442" r:id="rId92"/>
    <p:sldId id="443" r:id="rId93"/>
    <p:sldId id="427" r:id="rId94"/>
    <p:sldId id="428" r:id="rId95"/>
    <p:sldId id="304" r:id="rId96"/>
    <p:sldId id="305" r:id="rId97"/>
    <p:sldId id="306" r:id="rId98"/>
    <p:sldId id="308" r:id="rId99"/>
    <p:sldId id="309" r:id="rId100"/>
    <p:sldId id="310" r:id="rId101"/>
    <p:sldId id="311" r:id="rId102"/>
    <p:sldId id="313" r:id="rId103"/>
    <p:sldId id="312"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95" autoAdjust="0"/>
    <p:restoredTop sz="94660"/>
  </p:normalViewPr>
  <p:slideViewPr>
    <p:cSldViewPr>
      <p:cViewPr varScale="1">
        <p:scale>
          <a:sx n="71" d="100"/>
          <a:sy n="71" d="100"/>
        </p:scale>
        <p:origin x="-1104" y="-9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5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A56A80-01BB-4AF8-A260-DCE6B0C21C68}" type="datetimeFigureOut">
              <a:rPr lang="en-US" smtClean="0"/>
              <a:t>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C210A0-C5E0-45E0-9206-318AB5698FF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1152525" y="692150"/>
            <a:ext cx="4552950" cy="3416300"/>
          </a:xfrm>
          <a:ln/>
        </p:spPr>
      </p:sp>
      <p:sp>
        <p:nvSpPr>
          <p:cNvPr id="10243" name="Notes Placeholder 2"/>
          <p:cNvSpPr>
            <a:spLocks noGrp="1"/>
          </p:cNvSpPr>
          <p:nvPr>
            <p:ph type="body" idx="1"/>
          </p:nvPr>
        </p:nvSpPr>
        <p:spPr>
          <a:noFill/>
          <a:ln/>
        </p:spPr>
        <p:txBody>
          <a:bodyPr/>
          <a:lstStyle/>
          <a:p>
            <a:endParaRPr lang="ko-KR" altLang="en-US" smtClean="0">
              <a:ea typeface="Gulim" pitchFamily="34" charset="-127"/>
            </a:endParaRPr>
          </a:p>
        </p:txBody>
      </p:sp>
      <p:sp>
        <p:nvSpPr>
          <p:cNvPr id="10244" name="Header Placeholder 3"/>
          <p:cNvSpPr>
            <a:spLocks noGrp="1"/>
          </p:cNvSpPr>
          <p:nvPr>
            <p:ph type="hdr" sz="quarter"/>
          </p:nvPr>
        </p:nvSpPr>
        <p:spPr>
          <a:xfrm>
            <a:off x="3429000" y="96812"/>
            <a:ext cx="2782957" cy="209238"/>
          </a:xfrm>
          <a:noFill/>
        </p:spPr>
        <p:txBody>
          <a:bodyPr/>
          <a:lstStyle/>
          <a:p>
            <a:r>
              <a:rPr lang="en-US" altLang="ko-KR"/>
              <a:t>doc.: IEEE 802.15-09-0114-00-004g-Trends-in-SUN-capacity</a:t>
            </a:r>
          </a:p>
        </p:txBody>
      </p:sp>
      <p:sp>
        <p:nvSpPr>
          <p:cNvPr id="10245" name="Date Placeholder 4"/>
          <p:cNvSpPr>
            <a:spLocks noGrp="1"/>
          </p:cNvSpPr>
          <p:nvPr>
            <p:ph type="dt" sz="quarter" idx="1"/>
          </p:nvPr>
        </p:nvSpPr>
        <p:spPr>
          <a:noFill/>
        </p:spPr>
        <p:txBody>
          <a:bodyPr/>
          <a:lstStyle/>
          <a:p>
            <a:r>
              <a:rPr lang="en-US" altLang="ko-KR" smtClean="0">
                <a:ea typeface="Gulim" pitchFamily="34" charset="-127"/>
              </a:rPr>
              <a:t>&lt;month year&gt;</a:t>
            </a:r>
          </a:p>
        </p:txBody>
      </p:sp>
      <p:sp>
        <p:nvSpPr>
          <p:cNvPr id="10246" name="Footer Placeholder 5"/>
          <p:cNvSpPr>
            <a:spLocks noGrp="1"/>
          </p:cNvSpPr>
          <p:nvPr>
            <p:ph type="ftr" sz="quarter" idx="4"/>
          </p:nvPr>
        </p:nvSpPr>
        <p:spPr>
          <a:xfrm>
            <a:off x="3730280" y="8853566"/>
            <a:ext cx="2481677" cy="179570"/>
          </a:xfrm>
          <a:noFill/>
        </p:spPr>
        <p:txBody>
          <a:bodyPr/>
          <a:lstStyle/>
          <a:p>
            <a:pPr lvl="4"/>
            <a:r>
              <a:rPr lang="en-US" altLang="ko-KR" smtClean="0">
                <a:ea typeface="Gulim" pitchFamily="34" charset="-127"/>
              </a:rPr>
              <a:t>Emmanuel Monnerie, Landis+Gyr</a:t>
            </a:r>
          </a:p>
        </p:txBody>
      </p:sp>
      <p:sp>
        <p:nvSpPr>
          <p:cNvPr id="10247" name="Slide Number Placeholder 6"/>
          <p:cNvSpPr>
            <a:spLocks noGrp="1"/>
          </p:cNvSpPr>
          <p:nvPr>
            <p:ph type="sldNum" sz="quarter" idx="5"/>
          </p:nvPr>
        </p:nvSpPr>
        <p:spPr>
          <a:noFill/>
        </p:spPr>
        <p:txBody>
          <a:bodyPr/>
          <a:lstStyle/>
          <a:p>
            <a:r>
              <a:rPr lang="en-US" altLang="ko-KR"/>
              <a:t>Page </a:t>
            </a:r>
            <a:fld id="{3A1F9F2A-6FB0-4813-AE40-AC2BB56D1A0F}" type="slidenum">
              <a:rPr lang="en-US" altLang="ko-KR"/>
              <a:pPr/>
              <a:t>1</a:t>
            </a:fld>
            <a:endParaRPr lang="en-US" alt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7"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8" name="Line 10"/>
          <p:cNvSpPr>
            <a:spLocks noChangeShapeType="1"/>
          </p:cNvSpPr>
          <p:nvPr userDrawn="1"/>
        </p:nvSpPr>
        <p:spPr bwMode="auto">
          <a:xfrm>
            <a:off x="685800" y="64008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9" name="Rectangle 4"/>
          <p:cNvSpPr txBox="1">
            <a:spLocks noChangeArrowheads="1"/>
          </p:cNvSpPr>
          <p:nvPr userDrawn="1"/>
        </p:nvSpPr>
        <p:spPr>
          <a:xfrm>
            <a:off x="457200" y="381000"/>
            <a:ext cx="1600200" cy="215900"/>
          </a:xfrm>
          <a:prstGeom prst="rect">
            <a:avLst/>
          </a:prstGeom>
        </p:spPr>
        <p:txBody>
          <a:bodyPr vert="horz" lIns="91440" tIns="45720" rIns="91440" bIns="45720" rtlCol="0" anchor="ctr"/>
          <a:lstStyle>
            <a:lvl1pPr>
              <a:defRPr>
                <a:ea typeface="굴림" pitchFamily="50" charset="-12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tx1"/>
                </a:solidFill>
                <a:effectLst/>
                <a:uLnTx/>
                <a:uFillTx/>
                <a:latin typeface="Times New Roman" pitchFamily="18" charset="0"/>
                <a:ea typeface="굴림" pitchFamily="50" charset="-127"/>
                <a:cs typeface="Times New Roman" pitchFamily="18" charset="0"/>
              </a:rPr>
              <a:t>January 2012</a:t>
            </a:r>
            <a:endParaRPr kumimoji="0" lang="en-US" altLang="ko-KR" sz="1400" b="1" i="0" u="none" strike="noStrike" kern="1200" cap="none" spc="0" normalizeH="0" baseline="0" noProof="0" dirty="0">
              <a:ln>
                <a:noFill/>
              </a:ln>
              <a:solidFill>
                <a:schemeClr val="tx1"/>
              </a:solidFill>
              <a:effectLst/>
              <a:uLnTx/>
              <a:uFillTx/>
              <a:latin typeface="Times New Roman" pitchFamily="18" charset="0"/>
              <a:ea typeface="굴림" pitchFamily="50" charset="-127"/>
              <a:cs typeface="Times New Roman" pitchFamily="18" charset="0"/>
            </a:endParaRPr>
          </a:p>
        </p:txBody>
      </p:sp>
      <p:sp>
        <p:nvSpPr>
          <p:cNvPr id="11" name="TextBox 10"/>
          <p:cNvSpPr txBox="1"/>
          <p:nvPr userDrawn="1"/>
        </p:nvSpPr>
        <p:spPr>
          <a:xfrm>
            <a:off x="6781800" y="304800"/>
            <a:ext cx="1728358"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15-12-0037-00-004m</a:t>
            </a:r>
            <a:endParaRPr lang="en-US" sz="1400" b="1" dirty="0">
              <a:latin typeface="Times New Roman" pitchFamily="18" charset="0"/>
              <a:cs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BF92A1-E25B-4436-B786-6E9E204DAFDE}" type="datetimeFigureOut">
              <a:rPr lang="en-US" smtClean="0"/>
              <a:pPr/>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40135-F7DA-4A02-873A-B690317F18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BF92A1-E25B-4436-B786-6E9E204DAFDE}" type="datetimeFigureOut">
              <a:rPr lang="en-US" smtClean="0"/>
              <a:pPr/>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40135-F7DA-4A02-873A-B690317F18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8" name="Line 10"/>
          <p:cNvSpPr>
            <a:spLocks noChangeShapeType="1"/>
          </p:cNvSpPr>
          <p:nvPr userDrawn="1"/>
        </p:nvSpPr>
        <p:spPr bwMode="auto">
          <a:xfrm>
            <a:off x="685800" y="64008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11" name="TextBox 10"/>
          <p:cNvSpPr txBox="1"/>
          <p:nvPr userDrawn="1"/>
        </p:nvSpPr>
        <p:spPr>
          <a:xfrm>
            <a:off x="6781800" y="304800"/>
            <a:ext cx="1728358"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15-12-0037-00-004m</a:t>
            </a:r>
            <a:endParaRPr lang="en-US" sz="1400" b="1" dirty="0">
              <a:latin typeface="Times New Roman" pitchFamily="18" charset="0"/>
              <a:cs typeface="Times New Roman" pitchFamily="18" charset="0"/>
            </a:endParaRPr>
          </a:p>
        </p:txBody>
      </p:sp>
      <p:sp>
        <p:nvSpPr>
          <p:cNvPr id="12" name="Rectangle 4"/>
          <p:cNvSpPr txBox="1">
            <a:spLocks noChangeArrowheads="1"/>
          </p:cNvSpPr>
          <p:nvPr userDrawn="1"/>
        </p:nvSpPr>
        <p:spPr>
          <a:xfrm>
            <a:off x="457200" y="381000"/>
            <a:ext cx="1600200" cy="215900"/>
          </a:xfrm>
          <a:prstGeom prst="rect">
            <a:avLst/>
          </a:prstGeom>
        </p:spPr>
        <p:txBody>
          <a:bodyPr vert="horz" lIns="91440" tIns="45720" rIns="91440" bIns="45720" rtlCol="0" anchor="ctr"/>
          <a:lstStyle>
            <a:lvl1pPr>
              <a:defRPr>
                <a:ea typeface="굴림" pitchFamily="50" charset="-12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tx1"/>
                </a:solidFill>
                <a:effectLst/>
                <a:uLnTx/>
                <a:uFillTx/>
                <a:latin typeface="Times New Roman" pitchFamily="18" charset="0"/>
                <a:ea typeface="굴림" pitchFamily="50" charset="-127"/>
                <a:cs typeface="Times New Roman" pitchFamily="18" charset="0"/>
              </a:rPr>
              <a:t>January 2012</a:t>
            </a:r>
            <a:endParaRPr kumimoji="0" lang="en-US" altLang="ko-KR" sz="1400" b="1" i="0" u="none" strike="noStrike" kern="1200" cap="none" spc="0" normalizeH="0" baseline="0" noProof="0" dirty="0">
              <a:ln>
                <a:noFill/>
              </a:ln>
              <a:solidFill>
                <a:schemeClr val="tx1"/>
              </a:solidFill>
              <a:effectLst/>
              <a:uLnTx/>
              <a:uFillTx/>
              <a:latin typeface="Times New Roman" pitchFamily="18" charset="0"/>
              <a:ea typeface="굴림" pitchFamily="50" charset="-127"/>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BF92A1-E25B-4436-B786-6E9E204DAFDE}" type="datetimeFigureOut">
              <a:rPr lang="en-US" smtClean="0"/>
              <a:pPr/>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40135-F7DA-4A02-873A-B690317F18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BF92A1-E25B-4436-B786-6E9E204DAFDE}" type="datetimeFigureOut">
              <a:rPr lang="en-US" smtClean="0"/>
              <a:pPr/>
              <a:t>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40135-F7DA-4A02-873A-B690317F18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BF92A1-E25B-4436-B786-6E9E204DAFDE}" type="datetimeFigureOut">
              <a:rPr lang="en-US" smtClean="0"/>
              <a:pPr/>
              <a:t>1/12/2012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40135-F7DA-4A02-873A-B690317F18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BF92A1-E25B-4436-B786-6E9E204DAFDE}" type="datetimeFigureOut">
              <a:rPr lang="en-US" smtClean="0"/>
              <a:pPr/>
              <a:t>1/12/2012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40135-F7DA-4A02-873A-B690317F18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6" name="Rectangle 4"/>
          <p:cNvSpPr txBox="1">
            <a:spLocks noChangeArrowheads="1"/>
          </p:cNvSpPr>
          <p:nvPr userDrawn="1"/>
        </p:nvSpPr>
        <p:spPr>
          <a:xfrm>
            <a:off x="457200" y="381000"/>
            <a:ext cx="1600200" cy="215900"/>
          </a:xfrm>
          <a:prstGeom prst="rect">
            <a:avLst/>
          </a:prstGeom>
        </p:spPr>
        <p:txBody>
          <a:bodyPr vert="horz" lIns="91440" tIns="45720" rIns="91440" bIns="45720" rtlCol="0" anchor="ctr"/>
          <a:lstStyle>
            <a:lvl1pPr>
              <a:defRPr>
                <a:ea typeface="굴림" pitchFamily="50" charset="-12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tx1"/>
                </a:solidFill>
                <a:effectLst/>
                <a:uLnTx/>
                <a:uFillTx/>
                <a:latin typeface="Times New Roman" pitchFamily="18" charset="0"/>
                <a:ea typeface="굴림" pitchFamily="50" charset="-127"/>
                <a:cs typeface="Times New Roman" pitchFamily="18" charset="0"/>
              </a:rPr>
              <a:t>January 2012</a:t>
            </a:r>
            <a:endParaRPr kumimoji="0" lang="en-US" altLang="ko-KR" sz="1400" b="1" i="0" u="none" strike="noStrike" kern="1200" cap="none" spc="0" normalizeH="0" baseline="0" noProof="0" dirty="0">
              <a:ln>
                <a:noFill/>
              </a:ln>
              <a:solidFill>
                <a:schemeClr val="tx1"/>
              </a:solidFill>
              <a:effectLst/>
              <a:uLnTx/>
              <a:uFillTx/>
              <a:latin typeface="Times New Roman" pitchFamily="18" charset="0"/>
              <a:ea typeface="굴림" pitchFamily="50" charset="-127"/>
              <a:cs typeface="Times New Roman" pitchFamily="18" charset="0"/>
            </a:endParaRPr>
          </a:p>
        </p:txBody>
      </p:sp>
      <p:sp>
        <p:nvSpPr>
          <p:cNvPr id="7" name="TextBox 6"/>
          <p:cNvSpPr txBox="1"/>
          <p:nvPr userDrawn="1"/>
        </p:nvSpPr>
        <p:spPr>
          <a:xfrm>
            <a:off x="6781800" y="304800"/>
            <a:ext cx="1728358"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15-12-0037-00-004m</a:t>
            </a:r>
            <a:endParaRPr lang="en-US" sz="1400" b="1" dirty="0">
              <a:latin typeface="Times New Roman" pitchFamily="18" charset="0"/>
              <a:cs typeface="Times New Roman" pitchFamily="18" charset="0"/>
            </a:endParaRPr>
          </a:p>
        </p:txBody>
      </p:sp>
      <p:sp>
        <p:nvSpPr>
          <p:cNvPr id="8" name="Line 10"/>
          <p:cNvSpPr>
            <a:spLocks noChangeShapeType="1"/>
          </p:cNvSpPr>
          <p:nvPr userDrawn="1"/>
        </p:nvSpPr>
        <p:spPr bwMode="auto">
          <a:xfrm>
            <a:off x="685800" y="64008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BF92A1-E25B-4436-B786-6E9E204DAFDE}" type="datetimeFigureOut">
              <a:rPr lang="en-US" smtClean="0"/>
              <a:pPr/>
              <a:t>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40135-F7DA-4A02-873A-B690317F18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BF92A1-E25B-4436-B786-6E9E204DAFDE}" type="datetimeFigureOut">
              <a:rPr lang="en-US" smtClean="0"/>
              <a:pPr/>
              <a:t>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40135-F7DA-4A02-873A-B690317F18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F92A1-E25B-4436-B786-6E9E204DAFDE}" type="datetimeFigureOut">
              <a:rPr lang="en-US" smtClean="0"/>
              <a:pPr/>
              <a:t>1/16/2012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40135-F7DA-4A02-873A-B690317F18D6}" type="slidenum">
              <a:rPr lang="en-US" smtClean="0"/>
              <a:pPr/>
              <a:t>‹#›</a:t>
            </a:fld>
            <a:endParaRPr lang="en-US"/>
          </a:p>
        </p:txBody>
      </p:sp>
      <p:sp>
        <p:nvSpPr>
          <p:cNvPr id="7" name="Slide Number Placeholder 5"/>
          <p:cNvSpPr txBox="1">
            <a:spLocks/>
          </p:cNvSpPr>
          <p:nvPr userDrawn="1"/>
        </p:nvSpPr>
        <p:spPr>
          <a:xfrm>
            <a:off x="6553200" y="6356350"/>
            <a:ext cx="2133600" cy="501650"/>
          </a:xfrm>
          <a:prstGeom prst="rect">
            <a:avLst/>
          </a:prstGeom>
        </p:spPr>
        <p:txBody>
          <a:bodyPr/>
          <a:lstStyle>
            <a:lvl1pPr>
              <a:defRPr sz="1400" b="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Sangsung Choi (ETRI)</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8" name="Date Placeholder 3"/>
          <p:cNvSpPr txBox="1">
            <a:spLocks/>
          </p:cNvSpPr>
          <p:nvPr userDrawn="1"/>
        </p:nvSpPr>
        <p:spPr>
          <a:xfrm>
            <a:off x="533400" y="6400801"/>
            <a:ext cx="2133600" cy="457200"/>
          </a:xfrm>
          <a:prstGeom prst="rect">
            <a:avLst/>
          </a:prstGeom>
        </p:spPr>
        <p:txBody>
          <a:bodyP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TG4m</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schoi@etri.re.kr"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7.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9.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21.bin"/></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1</a:t>
            </a:fld>
            <a:endParaRPr lang="en-US" altLang="ko-KR" sz="1400" dirty="0">
              <a:latin typeface="Times New Roman" pitchFamily="18" charset="0"/>
              <a:ea typeface="MS PGothic" pitchFamily="34" charset="-128"/>
              <a:cs typeface="Times New Roman" pitchFamily="18" charset="0"/>
            </a:endParaRPr>
          </a:p>
        </p:txBody>
      </p:sp>
      <p:sp>
        <p:nvSpPr>
          <p:cNvPr id="6" name="Rectangle 4"/>
          <p:cNvSpPr>
            <a:spLocks noChangeArrowheads="1"/>
          </p:cNvSpPr>
          <p:nvPr/>
        </p:nvSpPr>
        <p:spPr bwMode="auto">
          <a:xfrm>
            <a:off x="381000" y="838200"/>
            <a:ext cx="8458200" cy="5801588"/>
          </a:xfrm>
          <a:prstGeom prst="rect">
            <a:avLst/>
          </a:prstGeom>
          <a:noFill/>
          <a:ln w="12700">
            <a:noFill/>
            <a:miter lim="800000"/>
            <a:headEnd type="none" w="sm" len="sm"/>
            <a:tailEnd type="none" w="sm" len="sm"/>
          </a:ln>
          <a:effectLst/>
        </p:spPr>
        <p:txBody>
          <a:bodyPr wrap="square">
            <a:spAutoFit/>
          </a:bodyPr>
          <a:lstStyle/>
          <a:p>
            <a:pPr marL="914400" indent="-914400" eaLnBrk="0" hangingPunct="0"/>
            <a:r>
              <a:rPr lang="en-US" altLang="ko-KR" sz="1800" b="1" u="sng" dirty="0">
                <a:effectLst>
                  <a:outerShdw blurRad="38100" dist="38100" dir="2700000" algn="tl">
                    <a:srgbClr val="C0C0C0"/>
                  </a:outerShdw>
                </a:effectLst>
                <a:ea typeface="Gulim" pitchFamily="34" charset="-127"/>
              </a:rPr>
              <a:t>Project: IEEE P802.15 Working Group for Wireless Personal Area Networks(WPANs)</a:t>
            </a:r>
            <a:endParaRPr lang="en-US" altLang="ko-KR" sz="1800" b="1" dirty="0">
              <a:ea typeface="Gulim" pitchFamily="34" charset="-127"/>
            </a:endParaRPr>
          </a:p>
          <a:p>
            <a:pPr marL="914400" indent="-914400" eaLnBrk="0" hangingPunct="0"/>
            <a:endParaRPr lang="en-US" altLang="ko-KR" sz="2000" dirty="0">
              <a:ea typeface="Gulim" pitchFamily="34" charset="-127"/>
            </a:endParaRPr>
          </a:p>
          <a:p>
            <a:pPr marL="914400" indent="-914400" eaLnBrk="0" hangingPunct="0"/>
            <a:r>
              <a:rPr lang="en-US" altLang="ko-KR" sz="1800" b="1" dirty="0">
                <a:ea typeface="Gulim" pitchFamily="34" charset="-127"/>
              </a:rPr>
              <a:t>Submission Title:</a:t>
            </a:r>
            <a:r>
              <a:rPr lang="en-US" altLang="ko-KR" sz="1800" dirty="0">
                <a:ea typeface="Gulim" pitchFamily="34" charset="-127"/>
              </a:rPr>
              <a:t> </a:t>
            </a:r>
            <a:r>
              <a:rPr lang="en-US" dirty="0" smtClean="0"/>
              <a:t>White Space Channel Models for TG4m </a:t>
            </a:r>
            <a:r>
              <a:rPr lang="en-US" dirty="0" smtClean="0"/>
              <a:t>WPAN</a:t>
            </a:r>
            <a:endParaRPr lang="en-US" altLang="ko-KR" sz="1800" dirty="0">
              <a:ea typeface="Gulim" pitchFamily="34" charset="-127"/>
            </a:endParaRPr>
          </a:p>
          <a:p>
            <a:pPr marL="914400" indent="-914400" eaLnBrk="0" hangingPunct="0">
              <a:spcBef>
                <a:spcPts val="600"/>
              </a:spcBef>
            </a:pPr>
            <a:r>
              <a:rPr lang="en-US" altLang="ko-KR" sz="1800" b="1" dirty="0">
                <a:ea typeface="Gulim" pitchFamily="34" charset="-127"/>
              </a:rPr>
              <a:t>Date Submitted: </a:t>
            </a:r>
            <a:r>
              <a:rPr lang="en-US" altLang="ko-KR" dirty="0" smtClean="0">
                <a:ea typeface="Gulim" pitchFamily="34" charset="-127"/>
              </a:rPr>
              <a:t>January</a:t>
            </a:r>
            <a:r>
              <a:rPr lang="en-US" altLang="ko-KR" sz="1800" dirty="0" smtClean="0">
                <a:ea typeface="Gulim" pitchFamily="34" charset="-127"/>
              </a:rPr>
              <a:t> 2012</a:t>
            </a:r>
            <a:endParaRPr lang="en-US" altLang="ko-KR" sz="1800" dirty="0">
              <a:ea typeface="Gulim" pitchFamily="34" charset="-127"/>
            </a:endParaRPr>
          </a:p>
          <a:p>
            <a:pPr marL="914400" indent="-914400" eaLnBrk="0" hangingPunct="0">
              <a:spcBef>
                <a:spcPts val="600"/>
              </a:spcBef>
            </a:pPr>
            <a:r>
              <a:rPr lang="en-US" altLang="ko-KR" sz="1800" b="1" dirty="0">
                <a:ea typeface="Gulim" pitchFamily="34" charset="-127"/>
              </a:rPr>
              <a:t>Source:</a:t>
            </a:r>
            <a:r>
              <a:rPr lang="en-US" altLang="ko-KR" sz="1800" dirty="0">
                <a:ea typeface="Gulim" pitchFamily="34" charset="-127"/>
              </a:rPr>
              <a:t>  </a:t>
            </a:r>
            <a:r>
              <a:rPr lang="en-US" altLang="ko-KR" sz="1800" dirty="0" err="1">
                <a:ea typeface="Gulim" pitchFamily="34" charset="-127"/>
              </a:rPr>
              <a:t>Sangsung</a:t>
            </a:r>
            <a:r>
              <a:rPr lang="en-US" altLang="ko-KR" sz="1800" dirty="0">
                <a:ea typeface="Gulim" pitchFamily="34" charset="-127"/>
              </a:rPr>
              <a:t> </a:t>
            </a:r>
            <a:r>
              <a:rPr lang="en-US" altLang="ko-KR" sz="1800" dirty="0" err="1">
                <a:ea typeface="Gulim" pitchFamily="34" charset="-127"/>
              </a:rPr>
              <a:t>Choi</a:t>
            </a:r>
            <a:r>
              <a:rPr lang="en-US" altLang="ko-KR" sz="1800" dirty="0">
                <a:ea typeface="Gulim" pitchFamily="34" charset="-127"/>
              </a:rPr>
              <a:t>(ETRI</a:t>
            </a:r>
            <a:r>
              <a:rPr lang="en-US" altLang="ko-KR" sz="1800" dirty="0" smtClean="0">
                <a:ea typeface="Gulim" pitchFamily="34" charset="-127"/>
              </a:rPr>
              <a:t>) and </a:t>
            </a:r>
            <a:r>
              <a:rPr lang="en-US" altLang="ko-KR" sz="1800" dirty="0" err="1" smtClean="0">
                <a:ea typeface="Gulim" pitchFamily="34" charset="-127"/>
              </a:rPr>
              <a:t>Soo</a:t>
            </a:r>
            <a:r>
              <a:rPr lang="en-US" altLang="ko-KR" sz="1800" dirty="0" smtClean="0">
                <a:ea typeface="Gulim" pitchFamily="34" charset="-127"/>
              </a:rPr>
              <a:t>-Young Chang (CSUS)</a:t>
            </a:r>
            <a:endParaRPr lang="en-US" altLang="ko-KR" sz="1800" dirty="0">
              <a:ea typeface="Gulim" pitchFamily="34" charset="-127"/>
            </a:endParaRPr>
          </a:p>
          <a:p>
            <a:pPr marL="914400" indent="-914400" eaLnBrk="0" hangingPunct="0">
              <a:spcBef>
                <a:spcPts val="600"/>
              </a:spcBef>
            </a:pPr>
            <a:r>
              <a:rPr lang="en-US" altLang="ko-KR" sz="1800" b="1" dirty="0">
                <a:ea typeface="Gulim" pitchFamily="34" charset="-127"/>
              </a:rPr>
              <a:t>Contact: </a:t>
            </a:r>
            <a:r>
              <a:rPr lang="en-US" altLang="ko-KR" sz="1800" dirty="0" err="1">
                <a:ea typeface="Gulim" pitchFamily="34" charset="-127"/>
              </a:rPr>
              <a:t>Sangsung</a:t>
            </a:r>
            <a:r>
              <a:rPr lang="en-US" altLang="ko-KR" sz="1800" dirty="0">
                <a:ea typeface="Gulim" pitchFamily="34" charset="-127"/>
              </a:rPr>
              <a:t> </a:t>
            </a:r>
            <a:r>
              <a:rPr lang="en-US" altLang="ko-KR" sz="1800" dirty="0" err="1">
                <a:ea typeface="Gulim" pitchFamily="34" charset="-127"/>
              </a:rPr>
              <a:t>Choi</a:t>
            </a:r>
            <a:r>
              <a:rPr lang="en-US" altLang="ko-KR" sz="1800" dirty="0">
                <a:ea typeface="Gulim" pitchFamily="34" charset="-127"/>
              </a:rPr>
              <a:t>(ETRI</a:t>
            </a:r>
            <a:r>
              <a:rPr lang="en-US" altLang="ko-KR" sz="1800" dirty="0" smtClean="0">
                <a:ea typeface="Gulim" pitchFamily="34" charset="-127"/>
              </a:rPr>
              <a:t>)</a:t>
            </a:r>
            <a:r>
              <a:rPr lang="en-US" altLang="ko-KR" dirty="0" smtClean="0">
                <a:ea typeface="Gulim" pitchFamily="34" charset="-127"/>
              </a:rPr>
              <a:t> and </a:t>
            </a:r>
            <a:r>
              <a:rPr lang="en-US" altLang="ko-KR" dirty="0" err="1" smtClean="0">
                <a:ea typeface="Gulim" pitchFamily="34" charset="-127"/>
              </a:rPr>
              <a:t>Soo</a:t>
            </a:r>
            <a:r>
              <a:rPr lang="en-US" altLang="ko-KR" dirty="0" smtClean="0">
                <a:ea typeface="Gulim" pitchFamily="34" charset="-127"/>
              </a:rPr>
              <a:t>-Young Chang (CSUS)</a:t>
            </a:r>
            <a:endParaRPr lang="en-US" altLang="ko-KR" sz="1800" dirty="0">
              <a:ea typeface="Gulim" pitchFamily="34" charset="-127"/>
            </a:endParaRPr>
          </a:p>
          <a:p>
            <a:pPr marL="914400" indent="-914400" eaLnBrk="0" hangingPunct="0">
              <a:spcBef>
                <a:spcPts val="600"/>
              </a:spcBef>
            </a:pPr>
            <a:r>
              <a:rPr lang="en-US" altLang="ko-KR" sz="1800" b="1" dirty="0">
                <a:ea typeface="Gulim" pitchFamily="34" charset="-127"/>
              </a:rPr>
              <a:t>Voice:</a:t>
            </a:r>
            <a:r>
              <a:rPr lang="en-US" altLang="ko-KR" sz="1800" dirty="0">
                <a:ea typeface="Gulim" pitchFamily="34" charset="-127"/>
              </a:rPr>
              <a:t> </a:t>
            </a:r>
            <a:r>
              <a:rPr lang="en-US" altLang="ko-KR" sz="1800" dirty="0">
                <a:solidFill>
                  <a:schemeClr val="tx2"/>
                </a:solidFill>
                <a:ea typeface="Gulim" pitchFamily="34" charset="-127"/>
              </a:rPr>
              <a:t>+82 42 860 6722</a:t>
            </a:r>
            <a:r>
              <a:rPr lang="en-US" altLang="ko-KR" sz="1800" dirty="0">
                <a:ea typeface="Gulim" pitchFamily="34" charset="-127"/>
              </a:rPr>
              <a:t>, E-Mail: </a:t>
            </a:r>
            <a:r>
              <a:rPr lang="en-US" altLang="ko-KR" sz="1800" dirty="0" smtClean="0">
                <a:ea typeface="Gulim" pitchFamily="34" charset="-127"/>
                <a:hlinkClick r:id="rId3"/>
              </a:rPr>
              <a:t>sschoi@etri.re.kr</a:t>
            </a:r>
            <a:r>
              <a:rPr lang="en-US" altLang="ko-KR" sz="1800" dirty="0" smtClean="0">
                <a:ea typeface="Gulim" pitchFamily="34" charset="-127"/>
              </a:rPr>
              <a:t>, sychang@ecs.csus.edu </a:t>
            </a:r>
            <a:r>
              <a:rPr lang="en-US" altLang="ko-KR" sz="1800" dirty="0">
                <a:ea typeface="Gulim" pitchFamily="34" charset="-127"/>
              </a:rPr>
              <a:t>	</a:t>
            </a:r>
          </a:p>
          <a:p>
            <a:pPr marL="914400" indent="-914400" eaLnBrk="0" hangingPunct="0">
              <a:spcBef>
                <a:spcPts val="600"/>
              </a:spcBef>
            </a:pPr>
            <a:r>
              <a:rPr lang="en-US" altLang="ko-KR" sz="1800" b="1" dirty="0">
                <a:ea typeface="Gulim" pitchFamily="34" charset="-127"/>
              </a:rPr>
              <a:t>Re:</a:t>
            </a:r>
            <a:r>
              <a:rPr lang="en-US" altLang="ko-KR" sz="1800" dirty="0">
                <a:ea typeface="Gulim" pitchFamily="34" charset="-127"/>
              </a:rPr>
              <a:t> </a:t>
            </a:r>
            <a:r>
              <a:rPr lang="en-US" altLang="ko-KR" dirty="0" smtClean="0">
                <a:ea typeface="Gulim" pitchFamily="34" charset="-127"/>
              </a:rPr>
              <a:t>C</a:t>
            </a:r>
            <a:r>
              <a:rPr lang="en-US" altLang="ko-KR" sz="1800" dirty="0" smtClean="0">
                <a:ea typeface="Gulim" pitchFamily="34" charset="-127"/>
              </a:rPr>
              <a:t>hannel models for TG4m proposals</a:t>
            </a:r>
            <a:endParaRPr lang="en-US" altLang="ko-KR" sz="1800" dirty="0">
              <a:ea typeface="Gulim" pitchFamily="34" charset="-127"/>
            </a:endParaRPr>
          </a:p>
          <a:p>
            <a:pPr marL="914400" indent="-914400" eaLnBrk="0" hangingPunct="0">
              <a:spcBef>
                <a:spcPts val="600"/>
              </a:spcBef>
            </a:pPr>
            <a:r>
              <a:rPr lang="en-US" altLang="ko-KR" sz="1800" b="1" dirty="0">
                <a:ea typeface="Gulim" pitchFamily="34" charset="-127"/>
              </a:rPr>
              <a:t>Abstract: </a:t>
            </a:r>
            <a:r>
              <a:rPr lang="en-US" altLang="ko-KR" dirty="0" smtClean="0">
                <a:ea typeface="Gulim" pitchFamily="34" charset="-127"/>
              </a:rPr>
              <a:t>General facts regarding wireless channel models are introduced and a couple of models are suggested for </a:t>
            </a:r>
            <a:r>
              <a:rPr lang="en-US" altLang="ko-KR" sz="1800" dirty="0" smtClean="0">
                <a:ea typeface="Gulim" pitchFamily="34" charset="-127"/>
              </a:rPr>
              <a:t>TG4m white space channel models.</a:t>
            </a:r>
            <a:endParaRPr lang="en-US" altLang="ko-KR" sz="1800" dirty="0">
              <a:ea typeface="Gulim" pitchFamily="34" charset="-127"/>
            </a:endParaRPr>
          </a:p>
          <a:p>
            <a:pPr marL="914400" indent="-914400" eaLnBrk="0" hangingPunct="0">
              <a:spcBef>
                <a:spcPts val="600"/>
              </a:spcBef>
            </a:pPr>
            <a:r>
              <a:rPr lang="en-US" altLang="ko-KR" sz="1800" b="1" dirty="0">
                <a:ea typeface="Gulim" pitchFamily="34" charset="-127"/>
              </a:rPr>
              <a:t>Purpose: </a:t>
            </a:r>
            <a:r>
              <a:rPr lang="en-US" altLang="ko-KR" sz="1800" dirty="0">
                <a:ea typeface="Gulim" pitchFamily="34" charset="-127"/>
              </a:rPr>
              <a:t>Information to 802.15 WG</a:t>
            </a:r>
          </a:p>
          <a:p>
            <a:pPr marL="914400" indent="-914400" eaLnBrk="0" hangingPunct="0">
              <a:spcBef>
                <a:spcPts val="600"/>
              </a:spcBef>
            </a:pPr>
            <a:r>
              <a:rPr lang="en-US" altLang="ko-KR" sz="1800" b="1" dirty="0">
                <a:ea typeface="Gulim" pitchFamily="34" charset="-127"/>
              </a:rPr>
              <a:t>Notice: </a:t>
            </a:r>
            <a:r>
              <a:rPr lang="en-US" altLang="ko-KR" sz="1600" dirty="0">
                <a:ea typeface="Gulim" pitchFamily="34" charset="-127"/>
              </a:rPr>
              <a:t>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914400" indent="-914400" eaLnBrk="0" hangingPunct="0">
              <a:spcBef>
                <a:spcPts val="600"/>
              </a:spcBef>
            </a:pPr>
            <a:r>
              <a:rPr lang="en-US" altLang="ko-KR" sz="1800" b="1" dirty="0">
                <a:ea typeface="Gulim" pitchFamily="34" charset="-127"/>
              </a:rPr>
              <a:t>Release:</a:t>
            </a:r>
            <a:r>
              <a:rPr lang="en-US" altLang="ko-KR" sz="1800" dirty="0">
                <a:ea typeface="Gulim" pitchFamily="34" charset="-127"/>
              </a:rPr>
              <a:t>	</a:t>
            </a:r>
            <a:r>
              <a:rPr lang="en-US" altLang="ko-KR" sz="1600" dirty="0">
                <a:ea typeface="Gulim" pitchFamily="34" charset="-127"/>
              </a:rPr>
              <a:t>The contributor acknowledges and accepts that this contribution becomes the property of IEEE and may be made publicly available by P802.15.</a:t>
            </a:r>
            <a:r>
              <a:rPr lang="en-US" altLang="ko-KR" sz="1800" dirty="0">
                <a:ea typeface="Gulim" pitchFamily="34" charset="-127"/>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VARIOUS SCALES OF EFFECTS ON </a:t>
            </a:r>
            <a:br>
              <a:rPr lang="en-US" sz="3200" b="1" i="1" dirty="0" smtClean="0">
                <a:solidFill>
                  <a:srgbClr val="00B0F0"/>
                </a:solidFill>
              </a:rPr>
            </a:br>
            <a:r>
              <a:rPr lang="en-US" sz="3200" b="1" i="1" dirty="0" smtClean="0">
                <a:solidFill>
                  <a:srgbClr val="00B0F0"/>
                </a:solidFill>
              </a:rPr>
              <a:t>CHANNEL MODELS (2)</a:t>
            </a:r>
            <a:endParaRPr lang="en-US" sz="3200" b="1" i="1" dirty="0">
              <a:solidFill>
                <a:srgbClr val="00B0F0"/>
              </a:solidFill>
            </a:endParaRPr>
          </a:p>
        </p:txBody>
      </p:sp>
      <p:sp>
        <p:nvSpPr>
          <p:cNvPr id="3" name="Content Placeholder 2"/>
          <p:cNvSpPr>
            <a:spLocks noGrp="1"/>
          </p:cNvSpPr>
          <p:nvPr>
            <p:ph idx="1"/>
          </p:nvPr>
        </p:nvSpPr>
        <p:spPr/>
        <p:txBody>
          <a:bodyPr>
            <a:normAutofit/>
          </a:bodyPr>
          <a:lstStyle/>
          <a:p>
            <a:r>
              <a:rPr lang="en-US" sz="2000" b="1" dirty="0" smtClean="0">
                <a:solidFill>
                  <a:srgbClr val="FF0000"/>
                </a:solidFill>
              </a:rPr>
              <a:t>Models of Large-scale effects</a:t>
            </a:r>
            <a:r>
              <a:rPr lang="en-US" sz="2000" dirty="0" smtClean="0"/>
              <a:t>: The most appropriate path loss model depends on the location of the receiving antenna. </a:t>
            </a:r>
          </a:p>
          <a:p>
            <a:pPr lvl="1"/>
            <a:r>
              <a:rPr lang="en-US" sz="1600" dirty="0" smtClean="0"/>
              <a:t>At location </a:t>
            </a:r>
            <a:r>
              <a:rPr lang="en-US" sz="1600" dirty="0" smtClean="0"/>
              <a:t>1, </a:t>
            </a:r>
            <a:r>
              <a:rPr lang="en-US" sz="1600" dirty="0" smtClean="0">
                <a:solidFill>
                  <a:srgbClr val="FF0000"/>
                </a:solidFill>
              </a:rPr>
              <a:t>free space loss </a:t>
            </a:r>
            <a:r>
              <a:rPr lang="en-US" sz="1600" dirty="0" smtClean="0"/>
              <a:t>is likely to give an accurate estimate of path loss. </a:t>
            </a:r>
          </a:p>
          <a:p>
            <a:pPr lvl="1"/>
            <a:r>
              <a:rPr lang="en-US" sz="1600" dirty="0" smtClean="0"/>
              <a:t>At location </a:t>
            </a:r>
            <a:r>
              <a:rPr lang="en-US" sz="1600" dirty="0" smtClean="0"/>
              <a:t>2, a strong line-of-sight is present, but ground reflections can significantly influence path loss. The </a:t>
            </a:r>
            <a:r>
              <a:rPr lang="en-US" sz="1600" dirty="0" smtClean="0">
                <a:solidFill>
                  <a:srgbClr val="FF0000"/>
                </a:solidFill>
              </a:rPr>
              <a:t>plane earth loss </a:t>
            </a:r>
            <a:r>
              <a:rPr lang="en-US" sz="1600" dirty="0" smtClean="0"/>
              <a:t>model appears appropriate. </a:t>
            </a:r>
          </a:p>
          <a:p>
            <a:pPr lvl="1"/>
            <a:r>
              <a:rPr lang="en-US" sz="1600" dirty="0" smtClean="0"/>
              <a:t>At location </a:t>
            </a:r>
            <a:r>
              <a:rPr lang="en-US" sz="1600" dirty="0" smtClean="0"/>
              <a:t>3, </a:t>
            </a:r>
            <a:r>
              <a:rPr lang="en-US" sz="1600" dirty="0" smtClean="0">
                <a:solidFill>
                  <a:srgbClr val="FF0000"/>
                </a:solidFill>
              </a:rPr>
              <a:t>plane earth loss </a:t>
            </a:r>
            <a:r>
              <a:rPr lang="en-US" sz="1600" dirty="0" smtClean="0"/>
              <a:t>needs to be corrected for significant </a:t>
            </a:r>
            <a:r>
              <a:rPr lang="en-US" sz="1600" dirty="0" smtClean="0">
                <a:solidFill>
                  <a:srgbClr val="FF0000"/>
                </a:solidFill>
              </a:rPr>
              <a:t>diffraction</a:t>
            </a:r>
            <a:r>
              <a:rPr lang="en-US" sz="1600" dirty="0" smtClean="0"/>
              <a:t> losses, caused by trees cutting into the direct line of sight. </a:t>
            </a:r>
          </a:p>
          <a:p>
            <a:pPr lvl="1"/>
            <a:r>
              <a:rPr lang="en-US" sz="1600" dirty="0" smtClean="0"/>
              <a:t>At location </a:t>
            </a:r>
            <a:r>
              <a:rPr lang="en-US" sz="1600" dirty="0" smtClean="0"/>
              <a:t>4, a simple </a:t>
            </a:r>
            <a:r>
              <a:rPr lang="en-US" sz="1600" dirty="0" smtClean="0">
                <a:solidFill>
                  <a:srgbClr val="FF0000"/>
                </a:solidFill>
              </a:rPr>
              <a:t>diffraction</a:t>
            </a:r>
            <a:r>
              <a:rPr lang="en-US" sz="1600" dirty="0" smtClean="0"/>
              <a:t> model is likely to give an accurate estimate of path loss. </a:t>
            </a:r>
          </a:p>
          <a:p>
            <a:pPr lvl="1"/>
            <a:r>
              <a:rPr lang="en-US" sz="1600" dirty="0" smtClean="0"/>
              <a:t>At location </a:t>
            </a:r>
            <a:r>
              <a:rPr lang="en-US" sz="1600" dirty="0" smtClean="0"/>
              <a:t>5, loss prediction fairly difficult and unreliable since multiple </a:t>
            </a:r>
            <a:r>
              <a:rPr lang="en-US" sz="1600" dirty="0" smtClean="0">
                <a:solidFill>
                  <a:srgbClr val="FF0000"/>
                </a:solidFill>
              </a:rPr>
              <a:t>diffraction</a:t>
            </a:r>
            <a:r>
              <a:rPr lang="en-US" sz="1600" dirty="0" smtClean="0"/>
              <a:t> is involved. </a:t>
            </a:r>
            <a:endParaRPr lang="en-US" sz="1600" dirty="0"/>
          </a:p>
        </p:txBody>
      </p:sp>
      <p:sp>
        <p:nvSpPr>
          <p:cNvPr id="4" name="Rectangle 3"/>
          <p:cNvSpPr/>
          <p:nvPr/>
        </p:nvSpPr>
        <p:spPr>
          <a:xfrm>
            <a:off x="457200" y="6096000"/>
            <a:ext cx="8001000" cy="276999"/>
          </a:xfrm>
          <a:prstGeom prst="rect">
            <a:avLst/>
          </a:prstGeom>
        </p:spPr>
        <p:txBody>
          <a:bodyPr wrap="square">
            <a:spAutoFit/>
          </a:bodyPr>
          <a:lstStyle/>
          <a:p>
            <a:r>
              <a:rPr lang="en-US" sz="1200" dirty="0" smtClean="0"/>
              <a:t>http://people.seas.harvard.edu/~jones/es151/prop_models/propagation.html#credit</a:t>
            </a:r>
            <a:endParaRPr lang="en-US" sz="1200" dirty="0"/>
          </a:p>
        </p:txBody>
      </p:sp>
      <p:pic>
        <p:nvPicPr>
          <p:cNvPr id="75778" name="Picture 2" descr="http://people.seas.harvard.edu/~jones/es151/prop_models/path.gif"/>
          <p:cNvPicPr>
            <a:picLocks noChangeAspect="1" noChangeArrowheads="1"/>
          </p:cNvPicPr>
          <p:nvPr/>
        </p:nvPicPr>
        <p:blipFill>
          <a:blip r:embed="rId2" cstate="print"/>
          <a:srcRect/>
          <a:stretch>
            <a:fillRect/>
          </a:stretch>
        </p:blipFill>
        <p:spPr bwMode="auto">
          <a:xfrm>
            <a:off x="457200" y="4648200"/>
            <a:ext cx="6005743" cy="1371600"/>
          </a:xfrm>
          <a:prstGeom prst="rect">
            <a:avLst/>
          </a:prstGeom>
          <a:noFill/>
        </p:spPr>
      </p:pic>
      <p:sp>
        <p:nvSpPr>
          <p:cNvPr id="7" name="TextBox 6"/>
          <p:cNvSpPr txBox="1"/>
          <p:nvPr/>
        </p:nvSpPr>
        <p:spPr>
          <a:xfrm>
            <a:off x="6553200" y="4419600"/>
            <a:ext cx="2362200" cy="2031325"/>
          </a:xfrm>
          <a:prstGeom prst="rect">
            <a:avLst/>
          </a:prstGeom>
          <a:solidFill>
            <a:srgbClr val="FFFF00"/>
          </a:solidFill>
        </p:spPr>
        <p:txBody>
          <a:bodyPr wrap="square" rtlCol="0">
            <a:spAutoFit/>
          </a:bodyPr>
          <a:lstStyle/>
          <a:p>
            <a:pPr algn="ctr"/>
            <a:r>
              <a:rPr lang="en-US" dirty="0" smtClean="0"/>
              <a:t>Only Locations 1, 2, and 3 can be considered for TG4m which mainly needs to </a:t>
            </a:r>
            <a:r>
              <a:rPr lang="en-US" dirty="0" smtClean="0">
                <a:solidFill>
                  <a:srgbClr val="FF0000"/>
                </a:solidFill>
              </a:rPr>
              <a:t>consider path loss, diffraction, shadowing, and multipath loss</a:t>
            </a:r>
            <a:r>
              <a:rPr lang="en-US" dirty="0" smtClean="0"/>
              <a:t>.</a:t>
            </a:r>
            <a:endParaRPr lang="en-US" dirty="0"/>
          </a:p>
        </p:txBody>
      </p:sp>
      <p:sp>
        <p:nvSpPr>
          <p:cNvPr id="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10</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0"/>
            <a:r>
              <a:rPr lang="en-GB" sz="3200" b="1" i="1" cap="all" dirty="0" smtClean="0">
                <a:solidFill>
                  <a:srgbClr val="00B0F0"/>
                </a:solidFill>
              </a:rPr>
              <a:t>REFERENCES (2)</a:t>
            </a:r>
            <a:endParaRPr lang="en-US" sz="3200" b="1" i="1" cap="all" dirty="0">
              <a:solidFill>
                <a:srgbClr val="00B0F0"/>
              </a:solidFill>
            </a:endParaRPr>
          </a:p>
        </p:txBody>
      </p:sp>
      <p:sp>
        <p:nvSpPr>
          <p:cNvPr id="3" name="Content Placeholder 2"/>
          <p:cNvSpPr>
            <a:spLocks noGrp="1"/>
          </p:cNvSpPr>
          <p:nvPr>
            <p:ph idx="1"/>
          </p:nvPr>
        </p:nvSpPr>
        <p:spPr/>
        <p:txBody>
          <a:bodyPr>
            <a:noAutofit/>
          </a:bodyPr>
          <a:lstStyle/>
          <a:p>
            <a:pPr>
              <a:buNone/>
            </a:pPr>
            <a:r>
              <a:rPr lang="en-GB" sz="1400" b="1" dirty="0" smtClean="0"/>
              <a:t>[11]	</a:t>
            </a:r>
            <a:r>
              <a:rPr lang="en-GB" sz="1400" b="1" dirty="0" smtClean="0"/>
              <a:t>AC085 </a:t>
            </a:r>
            <a:r>
              <a:rPr lang="en-GB" sz="1400" b="1" dirty="0" smtClean="0"/>
              <a:t>– The Magic WAND,</a:t>
            </a:r>
            <a:r>
              <a:rPr lang="en-GB" sz="1400" dirty="0" smtClean="0"/>
              <a:t> “Deliverable 2D9: Results of outdoor measurements and experiments for the WAND system at 5 GHz”, Dec. 1998.</a:t>
            </a:r>
            <a:endParaRPr lang="en-US" sz="1400" dirty="0" smtClean="0"/>
          </a:p>
          <a:p>
            <a:pPr>
              <a:buNone/>
            </a:pPr>
            <a:r>
              <a:rPr lang="en-GB" sz="1400" b="1" dirty="0" smtClean="0"/>
              <a:t>[12]</a:t>
            </a:r>
            <a:r>
              <a:rPr lang="en-GB" sz="1400" dirty="0" smtClean="0"/>
              <a:t>	</a:t>
            </a:r>
            <a:r>
              <a:rPr lang="en-GB" sz="1400" b="1" dirty="0" smtClean="0"/>
              <a:t>N. </a:t>
            </a:r>
            <a:r>
              <a:rPr lang="en-GB" sz="1400" b="1" dirty="0" err="1" smtClean="0"/>
              <a:t>Patwari</a:t>
            </a:r>
            <a:r>
              <a:rPr lang="en-GB" sz="1400" b="1" dirty="0" smtClean="0"/>
              <a:t>, G. D. </a:t>
            </a:r>
            <a:r>
              <a:rPr lang="en-GB" sz="1400" b="1" dirty="0" err="1" smtClean="0"/>
              <a:t>Durgin</a:t>
            </a:r>
            <a:r>
              <a:rPr lang="en-GB" sz="1400" b="1" dirty="0" smtClean="0"/>
              <a:t>, T. S. </a:t>
            </a:r>
            <a:r>
              <a:rPr lang="en-GB" sz="1400" b="1" dirty="0" err="1" smtClean="0"/>
              <a:t>Rappaport</a:t>
            </a:r>
            <a:r>
              <a:rPr lang="en-GB" sz="1400" b="1" dirty="0" smtClean="0"/>
              <a:t>, R. J. Boyle, “</a:t>
            </a:r>
            <a:r>
              <a:rPr lang="en-GB" sz="1400" i="1" dirty="0" smtClean="0"/>
              <a:t>Peer-to-peer low antenna outdoor radio wave propagation at 1.8 GHz</a:t>
            </a:r>
            <a:r>
              <a:rPr lang="en-GB" sz="1400" dirty="0" smtClean="0"/>
              <a:t>” Proc. of the IEEE Vehicular Technology Conference (VTC '99 Spring), Houston, TX, vol. I, pp. 371-375, May 1999.</a:t>
            </a:r>
            <a:endParaRPr lang="en-US" sz="1400" dirty="0" smtClean="0"/>
          </a:p>
          <a:p>
            <a:pPr>
              <a:buNone/>
            </a:pPr>
            <a:r>
              <a:rPr lang="en-GB" sz="1400" b="1" dirty="0" smtClean="0"/>
              <a:t>[13]</a:t>
            </a:r>
            <a:r>
              <a:rPr lang="en-GB" sz="1400" dirty="0" smtClean="0"/>
              <a:t>	</a:t>
            </a:r>
            <a:r>
              <a:rPr lang="en-GB" sz="1400" b="1" dirty="0" smtClean="0"/>
              <a:t>M. </a:t>
            </a:r>
            <a:r>
              <a:rPr lang="en-GB" sz="1400" b="1" dirty="0" err="1" smtClean="0"/>
              <a:t>Pettersen</a:t>
            </a:r>
            <a:r>
              <a:rPr lang="en-GB" sz="1400" b="1" dirty="0" smtClean="0"/>
              <a:t>, P. H. </a:t>
            </a:r>
            <a:r>
              <a:rPr lang="en-GB" sz="1400" b="1" dirty="0" err="1" smtClean="0"/>
              <a:t>Lehne</a:t>
            </a:r>
            <a:r>
              <a:rPr lang="en-GB" sz="1400" b="1" dirty="0" smtClean="0"/>
              <a:t>, J. Noll, O. </a:t>
            </a:r>
            <a:r>
              <a:rPr lang="en-GB" sz="1400" b="1" dirty="0" err="1" smtClean="0"/>
              <a:t>Rostbakken</a:t>
            </a:r>
            <a:r>
              <a:rPr lang="en-GB" sz="1400" b="1" dirty="0" smtClean="0"/>
              <a:t>, E. </a:t>
            </a:r>
            <a:r>
              <a:rPr lang="en-GB" sz="1400" b="1" dirty="0" err="1" smtClean="0"/>
              <a:t>Antonsen</a:t>
            </a:r>
            <a:r>
              <a:rPr lang="en-GB" sz="1400" b="1" dirty="0" smtClean="0"/>
              <a:t>, R. </a:t>
            </a:r>
            <a:r>
              <a:rPr lang="en-GB" sz="1400" b="1" dirty="0" err="1" smtClean="0"/>
              <a:t>Eckhoff</a:t>
            </a:r>
            <a:r>
              <a:rPr lang="en-GB" sz="1400" b="1" dirty="0" smtClean="0"/>
              <a:t>,</a:t>
            </a:r>
            <a:r>
              <a:rPr lang="en-GB" sz="1400" dirty="0" smtClean="0"/>
              <a:t> “</a:t>
            </a:r>
            <a:r>
              <a:rPr lang="en-GB" sz="1400" i="1" dirty="0" smtClean="0"/>
              <a:t>Characterisation of the directional wideband radio channel in urban and suburban areas</a:t>
            </a:r>
            <a:r>
              <a:rPr lang="en-GB" sz="1400" dirty="0" smtClean="0"/>
              <a:t>”, Proc. of the IEEE Vehicular Technology Conference (VTC '99 Fall), Amsterdam, The Netherlands, vol. I, pp. 1454-1459, September 1999.</a:t>
            </a:r>
            <a:endParaRPr lang="en-US" sz="1400" dirty="0" smtClean="0"/>
          </a:p>
          <a:p>
            <a:pPr>
              <a:buNone/>
            </a:pPr>
            <a:r>
              <a:rPr lang="en-GB" sz="1400" b="1" dirty="0" smtClean="0"/>
              <a:t>[14]</a:t>
            </a:r>
            <a:r>
              <a:rPr lang="en-GB" sz="1400" dirty="0" smtClean="0"/>
              <a:t>	</a:t>
            </a:r>
            <a:r>
              <a:rPr lang="en-GB" sz="1400" b="1" dirty="0" smtClean="0"/>
              <a:t>A. </a:t>
            </a:r>
            <a:r>
              <a:rPr lang="en-GB" sz="1400" b="1" dirty="0" err="1" smtClean="0"/>
              <a:t>Plattner</a:t>
            </a:r>
            <a:r>
              <a:rPr lang="en-GB" sz="1400" b="1" dirty="0" smtClean="0"/>
              <a:t>, N. </a:t>
            </a:r>
            <a:r>
              <a:rPr lang="en-GB" sz="1400" b="1" dirty="0" err="1" smtClean="0"/>
              <a:t>Prediger</a:t>
            </a:r>
            <a:r>
              <a:rPr lang="en-GB" sz="1400" b="1" dirty="0" smtClean="0"/>
              <a:t>, W. </a:t>
            </a:r>
            <a:r>
              <a:rPr lang="en-GB" sz="1400" b="1" dirty="0" err="1" smtClean="0"/>
              <a:t>Herzig</a:t>
            </a:r>
            <a:r>
              <a:rPr lang="en-GB" sz="1400" b="1" dirty="0" smtClean="0"/>
              <a:t>,</a:t>
            </a:r>
            <a:r>
              <a:rPr lang="en-GB" sz="1400" dirty="0" smtClean="0"/>
              <a:t> “</a:t>
            </a:r>
            <a:r>
              <a:rPr lang="en-GB" sz="1400" i="1" dirty="0" smtClean="0"/>
              <a:t>Indoor and outdoor propagation measurements at 5 and 60 GHz for radio LAN applications</a:t>
            </a:r>
            <a:r>
              <a:rPr lang="en-GB" sz="1400" dirty="0" smtClean="0"/>
              <a:t>”, IEEE MTT-S International Microwave Symposium Digest, vol. 2, pp. 853-856, 1993.</a:t>
            </a:r>
            <a:endParaRPr lang="en-US" sz="1400" dirty="0" smtClean="0"/>
          </a:p>
          <a:p>
            <a:pPr>
              <a:buNone/>
            </a:pPr>
            <a:r>
              <a:rPr lang="en-GB" sz="1400" b="1" dirty="0" smtClean="0"/>
              <a:t>[15]</a:t>
            </a:r>
            <a:r>
              <a:rPr lang="en-GB" sz="1400" dirty="0" smtClean="0"/>
              <a:t>	</a:t>
            </a:r>
            <a:r>
              <a:rPr lang="en-GB" sz="1400" b="1" dirty="0" smtClean="0"/>
              <a:t>M. P. M. Hall, L. W. Barclay, M. T. Hewitt, </a:t>
            </a:r>
            <a:r>
              <a:rPr lang="en-GB" sz="1400" dirty="0" smtClean="0"/>
              <a:t>“</a:t>
            </a:r>
            <a:r>
              <a:rPr lang="en-GB" sz="1400" i="1" dirty="0" smtClean="0"/>
              <a:t>Propagation of </a:t>
            </a:r>
            <a:r>
              <a:rPr lang="en-GB" sz="1400" i="1" dirty="0" err="1" smtClean="0"/>
              <a:t>Radiowaves</a:t>
            </a:r>
            <a:r>
              <a:rPr lang="en-GB" sz="1400" dirty="0" smtClean="0"/>
              <a:t>”, The Institution of Electrical Engineers, London, UK, 1996.</a:t>
            </a:r>
            <a:endParaRPr lang="en-US" sz="1400" dirty="0" smtClean="0"/>
          </a:p>
          <a:p>
            <a:pPr>
              <a:buNone/>
            </a:pPr>
            <a:r>
              <a:rPr lang="en-GB" sz="1400" b="1" dirty="0" smtClean="0"/>
              <a:t>[16]</a:t>
            </a:r>
            <a:r>
              <a:rPr lang="en-GB" sz="1400" dirty="0" smtClean="0"/>
              <a:t>	</a:t>
            </a:r>
            <a:r>
              <a:rPr lang="en-GB" sz="1400" b="1" dirty="0" smtClean="0"/>
              <a:t>S. R. Saunders, </a:t>
            </a:r>
            <a:r>
              <a:rPr lang="en-GB" sz="1400" dirty="0" smtClean="0"/>
              <a:t>“</a:t>
            </a:r>
            <a:r>
              <a:rPr lang="en-GB" sz="1400" i="1" dirty="0" smtClean="0"/>
              <a:t>Antennas and Propagation for Wireless Communication Systems</a:t>
            </a:r>
            <a:r>
              <a:rPr lang="en-GB" sz="1400" dirty="0" smtClean="0"/>
              <a:t>”, John Wiley &amp; Sons, Chichester, UK, 1999.</a:t>
            </a:r>
            <a:endParaRPr lang="en-US" sz="1400" dirty="0" smtClean="0"/>
          </a:p>
          <a:p>
            <a:pPr>
              <a:buNone/>
            </a:pPr>
            <a:r>
              <a:rPr lang="en-GB" sz="1400" b="1" dirty="0" smtClean="0"/>
              <a:t>[17]	L. J. Greenstein, V. </a:t>
            </a:r>
            <a:r>
              <a:rPr lang="en-GB" sz="1400" b="1" dirty="0" err="1" smtClean="0"/>
              <a:t>Erceg</a:t>
            </a:r>
            <a:r>
              <a:rPr lang="en-GB" sz="1400" b="1" dirty="0" smtClean="0"/>
              <a:t>, Y. S. </a:t>
            </a:r>
            <a:r>
              <a:rPr lang="en-GB" sz="1400" b="1" dirty="0" err="1" smtClean="0"/>
              <a:t>Yeh</a:t>
            </a:r>
            <a:r>
              <a:rPr lang="en-GB" sz="1400" b="1" dirty="0" smtClean="0"/>
              <a:t>, M. V. Clark</a:t>
            </a:r>
            <a:r>
              <a:rPr lang="en-GB" sz="1400" dirty="0" smtClean="0"/>
              <a:t>, “</a:t>
            </a:r>
            <a:r>
              <a:rPr lang="en-GB" sz="1400" i="1" dirty="0" smtClean="0"/>
              <a:t>A New Path-Gain/Delay-Spread propagation model for Digital Cellular Channels</a:t>
            </a:r>
            <a:r>
              <a:rPr lang="en-GB" sz="1400" dirty="0" smtClean="0"/>
              <a:t>”, IEEE Trans. </a:t>
            </a:r>
            <a:r>
              <a:rPr lang="en-GB" sz="1400" dirty="0" err="1" smtClean="0"/>
              <a:t>Veh</a:t>
            </a:r>
            <a:r>
              <a:rPr lang="en-GB" sz="1400" dirty="0" smtClean="0"/>
              <a:t>. Tech., vol. 48, no. 2, May 1997.</a:t>
            </a:r>
            <a:endParaRPr lang="en-US" sz="1400" dirty="0" smtClean="0"/>
          </a:p>
          <a:p>
            <a:pPr>
              <a:buNone/>
            </a:pPr>
            <a:r>
              <a:rPr lang="en-GB" sz="1400" b="1" dirty="0" smtClean="0"/>
              <a:t>[18]	L. J. Greenstein, V. </a:t>
            </a:r>
            <a:r>
              <a:rPr lang="en-GB" sz="1400" b="1" dirty="0" err="1" smtClean="0"/>
              <a:t>Erceg</a:t>
            </a:r>
            <a:r>
              <a:rPr lang="en-GB" sz="1400" dirty="0" smtClean="0"/>
              <a:t>, “</a:t>
            </a:r>
            <a:r>
              <a:rPr lang="en-GB" sz="1400" i="1" dirty="0" smtClean="0"/>
              <a:t>Gain Reductions Due to Scatter on Wireless Paths with Directional Antennas</a:t>
            </a:r>
            <a:r>
              <a:rPr lang="en-GB" sz="1400" dirty="0" smtClean="0"/>
              <a:t>”, IEEE Comm. Letters, vol. 3, no. 6, June 1999.</a:t>
            </a:r>
            <a:endParaRPr lang="en-US" sz="1400" dirty="0" smtClean="0"/>
          </a:p>
          <a:p>
            <a:pPr>
              <a:buNone/>
            </a:pPr>
            <a:r>
              <a:rPr lang="en-GB" sz="1400" b="1" dirty="0" smtClean="0"/>
              <a:t>[19]	ITT</a:t>
            </a:r>
            <a:r>
              <a:rPr lang="en-GB" sz="1400" dirty="0" smtClean="0"/>
              <a:t>, “</a:t>
            </a:r>
            <a:r>
              <a:rPr lang="en-GB" sz="1400" i="1" dirty="0" smtClean="0"/>
              <a:t>Reference Data for Radio Engineers</a:t>
            </a:r>
            <a:r>
              <a:rPr lang="en-GB" sz="1400" dirty="0" smtClean="0"/>
              <a:t>”, Sixth Edition, 1975. Howard W. </a:t>
            </a:r>
            <a:r>
              <a:rPr lang="en-GB" sz="1400" dirty="0" err="1" smtClean="0"/>
              <a:t>Sams</a:t>
            </a:r>
            <a:r>
              <a:rPr lang="en-GB" sz="1400" dirty="0" smtClean="0"/>
              <a:t> and Co., Indianapolis.</a:t>
            </a:r>
            <a:endParaRPr lang="en-US" sz="1400" dirty="0" smtClean="0"/>
          </a:p>
          <a:p>
            <a:pPr>
              <a:buNone/>
            </a:pPr>
            <a:r>
              <a:rPr lang="en-GB" sz="1400" dirty="0" smtClean="0"/>
              <a:t> </a:t>
            </a:r>
            <a:endParaRPr lang="en-US" sz="1400" dirty="0" smtClean="0"/>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73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100</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0"/>
            <a:r>
              <a:rPr lang="en-GB" sz="3200" b="1" i="1" cap="all" dirty="0" smtClean="0">
                <a:solidFill>
                  <a:srgbClr val="00B0F0"/>
                </a:solidFill>
              </a:rPr>
              <a:t>REFERENCES (3)</a:t>
            </a:r>
            <a:endParaRPr lang="en-US" sz="3200" b="1" i="1" cap="all" dirty="0">
              <a:solidFill>
                <a:srgbClr val="00B0F0"/>
              </a:solidFill>
            </a:endParaRPr>
          </a:p>
        </p:txBody>
      </p:sp>
      <p:sp>
        <p:nvSpPr>
          <p:cNvPr id="3" name="Content Placeholder 2"/>
          <p:cNvSpPr>
            <a:spLocks noGrp="1"/>
          </p:cNvSpPr>
          <p:nvPr>
            <p:ph idx="1"/>
          </p:nvPr>
        </p:nvSpPr>
        <p:spPr/>
        <p:txBody>
          <a:bodyPr>
            <a:noAutofit/>
          </a:bodyPr>
          <a:lstStyle/>
          <a:p>
            <a:pPr>
              <a:buNone/>
            </a:pPr>
            <a:r>
              <a:rPr lang="en-GB" sz="1400" b="1" dirty="0" smtClean="0"/>
              <a:t>[20]	</a:t>
            </a:r>
            <a:r>
              <a:rPr lang="el-GR" sz="1400" b="1" dirty="0" smtClean="0"/>
              <a:t>J. Rutman</a:t>
            </a:r>
            <a:r>
              <a:rPr lang="en-GB" sz="1400" dirty="0" smtClean="0"/>
              <a:t>, “</a:t>
            </a:r>
            <a:r>
              <a:rPr lang="el-GR" sz="1400" i="1" dirty="0" smtClean="0"/>
              <a:t>Characterization of phase and frequency instabilities in precision frequency sources: Fifteen years of progress</a:t>
            </a:r>
            <a:r>
              <a:rPr lang="en-GB" sz="1400" dirty="0" smtClean="0"/>
              <a:t>”, IEEE Proc., vol. 66, no. 9, </a:t>
            </a:r>
            <a:r>
              <a:rPr lang="el-GR" sz="1400" dirty="0" smtClean="0"/>
              <a:t>pp. 1048-1076, Sep. 1978</a:t>
            </a:r>
            <a:r>
              <a:rPr lang="en-GB" sz="1400" dirty="0" smtClean="0"/>
              <a:t>.</a:t>
            </a:r>
            <a:endParaRPr lang="en-US" sz="1400" dirty="0" smtClean="0"/>
          </a:p>
          <a:p>
            <a:pPr>
              <a:buNone/>
            </a:pPr>
            <a:r>
              <a:rPr lang="en-GB" sz="1400" b="1" dirty="0" smtClean="0"/>
              <a:t>[21]	</a:t>
            </a:r>
            <a:r>
              <a:rPr lang="el-GR" sz="1400" b="1" dirty="0" smtClean="0"/>
              <a:t>T. H. Lee, A Hajimiri,</a:t>
            </a:r>
            <a:r>
              <a:rPr lang="el-GR" sz="1400" dirty="0" smtClean="0"/>
              <a:t> “</a:t>
            </a:r>
            <a:r>
              <a:rPr lang="el-GR" sz="1400" i="1" dirty="0" smtClean="0"/>
              <a:t>Oscillator Phase Noise: A Tutorial</a:t>
            </a:r>
            <a:r>
              <a:rPr lang="el-GR" sz="1400" dirty="0" smtClean="0"/>
              <a:t>”</a:t>
            </a:r>
            <a:r>
              <a:rPr lang="en-US" sz="1400" dirty="0" smtClean="0"/>
              <a:t>,</a:t>
            </a:r>
            <a:r>
              <a:rPr lang="el-GR" sz="1400" dirty="0" smtClean="0"/>
              <a:t> IEEE J. Solid-State Circuits, vol. 35, no. 3, pp. 326-336,  Mar. 2000</a:t>
            </a:r>
            <a:r>
              <a:rPr lang="en-GB" sz="1400" dirty="0" smtClean="0"/>
              <a:t>.</a:t>
            </a:r>
            <a:endParaRPr lang="en-US" sz="1400" dirty="0" smtClean="0"/>
          </a:p>
          <a:p>
            <a:pPr>
              <a:buNone/>
            </a:pPr>
            <a:r>
              <a:rPr lang="en-GB" sz="1400" b="1" dirty="0" smtClean="0"/>
              <a:t>[22]	</a:t>
            </a:r>
            <a:r>
              <a:rPr lang="el-GR" sz="1400" b="1" dirty="0" smtClean="0"/>
              <a:t>A. Demir, A. Mehrotra, and J. Roychowdhury, </a:t>
            </a:r>
            <a:r>
              <a:rPr lang="el-GR" sz="1400" dirty="0" smtClean="0"/>
              <a:t>“</a:t>
            </a:r>
            <a:r>
              <a:rPr lang="el-GR" sz="1400" i="1" dirty="0" smtClean="0"/>
              <a:t>Phase noise in oscillators: A unifying theory and numerical methods for characterization</a:t>
            </a:r>
            <a:r>
              <a:rPr lang="el-GR" sz="1400" dirty="0" smtClean="0"/>
              <a:t>”</a:t>
            </a:r>
            <a:r>
              <a:rPr lang="en-US" sz="1400" dirty="0" smtClean="0"/>
              <a:t>,</a:t>
            </a:r>
            <a:r>
              <a:rPr lang="el-GR" sz="1400" dirty="0" smtClean="0"/>
              <a:t> IEEE Trans. on Circuits and Systems-I, vol. 47, no. 5, pp. 655-674, May 2000</a:t>
            </a:r>
            <a:r>
              <a:rPr lang="en-GB" sz="1400" dirty="0" smtClean="0"/>
              <a:t>.</a:t>
            </a:r>
            <a:endParaRPr lang="en-US" sz="1400" dirty="0" smtClean="0"/>
          </a:p>
          <a:p>
            <a:pPr>
              <a:buNone/>
            </a:pPr>
            <a:r>
              <a:rPr lang="en-GB" sz="1400" b="1" dirty="0" smtClean="0"/>
              <a:t>[23]	</a:t>
            </a:r>
            <a:r>
              <a:rPr lang="en-AU" sz="1400" b="1" dirty="0" smtClean="0"/>
              <a:t>L. </a:t>
            </a:r>
            <a:r>
              <a:rPr lang="en-AU" sz="1400" b="1" dirty="0" err="1" smtClean="0"/>
              <a:t>Tomba</a:t>
            </a:r>
            <a:r>
              <a:rPr lang="en-AU" sz="1400" b="1" dirty="0" smtClean="0"/>
              <a:t>, </a:t>
            </a:r>
            <a:r>
              <a:rPr lang="en-AU" sz="1400" dirty="0" smtClean="0"/>
              <a:t>“</a:t>
            </a:r>
            <a:r>
              <a:rPr lang="en-AU" sz="1400" i="1" dirty="0" smtClean="0"/>
              <a:t>On the effect of wiener phase noise in OFDM systems</a:t>
            </a:r>
            <a:r>
              <a:rPr lang="en-AU" sz="1400" dirty="0" smtClean="0"/>
              <a:t>”, IEEE Trans. </a:t>
            </a:r>
            <a:r>
              <a:rPr lang="en-AU" sz="1400" dirty="0" err="1" smtClean="0"/>
              <a:t>Commun</a:t>
            </a:r>
            <a:r>
              <a:rPr lang="en-AU" sz="1400" dirty="0" smtClean="0"/>
              <a:t>., vol. 46, pp. 580–583, May 1998</a:t>
            </a:r>
            <a:r>
              <a:rPr lang="en-GB" sz="1400" dirty="0" smtClean="0"/>
              <a:t>.</a:t>
            </a:r>
            <a:endParaRPr lang="en-US" sz="1400" dirty="0" smtClean="0"/>
          </a:p>
          <a:p>
            <a:pPr>
              <a:buNone/>
            </a:pPr>
            <a:r>
              <a:rPr lang="en-GB" sz="1400" b="1" dirty="0" smtClean="0"/>
              <a:t>[24]	</a:t>
            </a:r>
            <a:r>
              <a:rPr lang="en-AU" sz="1400" b="1" dirty="0" smtClean="0"/>
              <a:t>T. </a:t>
            </a:r>
            <a:r>
              <a:rPr lang="en-AU" sz="1400" b="1" dirty="0" err="1" smtClean="0"/>
              <a:t>Pollet</a:t>
            </a:r>
            <a:r>
              <a:rPr lang="en-AU" sz="1400" b="1" dirty="0" smtClean="0"/>
              <a:t>, M. van </a:t>
            </a:r>
            <a:r>
              <a:rPr lang="en-AU" sz="1400" b="1" dirty="0" err="1" smtClean="0"/>
              <a:t>Bladel</a:t>
            </a:r>
            <a:r>
              <a:rPr lang="en-AU" sz="1400" b="1" dirty="0" smtClean="0"/>
              <a:t>, and M. </a:t>
            </a:r>
            <a:r>
              <a:rPr lang="en-AU" sz="1400" b="1" dirty="0" err="1" smtClean="0"/>
              <a:t>Moeneclaey</a:t>
            </a:r>
            <a:r>
              <a:rPr lang="en-AU" sz="1400" b="1" dirty="0" smtClean="0"/>
              <a:t>, </a:t>
            </a:r>
            <a:r>
              <a:rPr lang="en-AU" sz="1400" dirty="0" smtClean="0"/>
              <a:t>“</a:t>
            </a:r>
            <a:r>
              <a:rPr lang="en-AU" sz="1400" i="1" dirty="0" smtClean="0"/>
              <a:t>BER sensitivity of OFDM systems to carrier frequency offset and Wiener phase noise</a:t>
            </a:r>
            <a:r>
              <a:rPr lang="en-AU" sz="1400" dirty="0" smtClean="0"/>
              <a:t>”, IEEE Trans. </a:t>
            </a:r>
            <a:r>
              <a:rPr lang="en-AU" sz="1400" dirty="0" err="1" smtClean="0"/>
              <a:t>Commun</a:t>
            </a:r>
            <a:r>
              <a:rPr lang="en-AU" sz="1400" dirty="0" smtClean="0"/>
              <a:t>., vol. 43, pp. 191–193, Feb./March./April 1995</a:t>
            </a:r>
            <a:r>
              <a:rPr lang="en-GB" sz="1400" dirty="0" smtClean="0"/>
              <a:t>.</a:t>
            </a:r>
            <a:endParaRPr lang="en-US" sz="1400" dirty="0" smtClean="0"/>
          </a:p>
          <a:p>
            <a:pPr>
              <a:buNone/>
            </a:pPr>
            <a:r>
              <a:rPr lang="en-GB" sz="1400" b="1" dirty="0" smtClean="0"/>
              <a:t>[25]	</a:t>
            </a:r>
            <a:r>
              <a:rPr lang="en-AU" sz="1400" b="1" dirty="0" smtClean="0"/>
              <a:t>G. Foschini,</a:t>
            </a:r>
            <a:r>
              <a:rPr lang="en-AU" sz="1400" dirty="0" smtClean="0"/>
              <a:t> “</a:t>
            </a:r>
            <a:r>
              <a:rPr lang="en-AU" sz="1400" i="1" dirty="0" smtClean="0"/>
              <a:t>Characterizing filtered light waves corrupted by phase noise</a:t>
            </a:r>
            <a:r>
              <a:rPr lang="en-AU" sz="1400" dirty="0" smtClean="0"/>
              <a:t>”, IEEE Trans. Inform. Theory, vol. 34, Nov. 1988.</a:t>
            </a:r>
            <a:endParaRPr lang="en-US" sz="1400" dirty="0" smtClean="0"/>
          </a:p>
          <a:p>
            <a:pPr>
              <a:buNone/>
            </a:pPr>
            <a:r>
              <a:rPr lang="en-GB" sz="1400" b="1" dirty="0" smtClean="0"/>
              <a:t>[26]	</a:t>
            </a:r>
            <a:r>
              <a:rPr lang="en-AU" sz="1400" b="1" dirty="0" smtClean="0"/>
              <a:t>I. T. </a:t>
            </a:r>
            <a:r>
              <a:rPr lang="en-AU" sz="1400" b="1" dirty="0" err="1" smtClean="0"/>
              <a:t>Monroy</a:t>
            </a:r>
            <a:r>
              <a:rPr lang="en-AU" sz="1400" b="1" dirty="0" smtClean="0"/>
              <a:t> and G. </a:t>
            </a:r>
            <a:r>
              <a:rPr lang="en-AU" sz="1400" b="1" dirty="0" err="1" smtClean="0"/>
              <a:t>Hooghiemstra</a:t>
            </a:r>
            <a:r>
              <a:rPr lang="en-AU" sz="1400" b="1" dirty="0" smtClean="0"/>
              <a:t>, </a:t>
            </a:r>
            <a:r>
              <a:rPr lang="en-AU" sz="1400" dirty="0" smtClean="0"/>
              <a:t>“</a:t>
            </a:r>
            <a:r>
              <a:rPr lang="en-AU" sz="1400" i="1" dirty="0" smtClean="0"/>
              <a:t>On a recursive formula for the moments of phase noise</a:t>
            </a:r>
            <a:r>
              <a:rPr lang="en-AU" sz="1400" dirty="0" smtClean="0"/>
              <a:t>”, IEEE Trans </a:t>
            </a:r>
            <a:r>
              <a:rPr lang="en-AU" sz="1400" dirty="0" err="1" smtClean="0"/>
              <a:t>Commum</a:t>
            </a:r>
            <a:r>
              <a:rPr lang="en-AU" sz="1400" dirty="0" smtClean="0"/>
              <a:t>., vol. 48, no. 6, June 2000</a:t>
            </a:r>
            <a:r>
              <a:rPr lang="en-GB" sz="1400" dirty="0" smtClean="0"/>
              <a:t>.</a:t>
            </a:r>
            <a:endParaRPr lang="en-US" sz="1400" dirty="0" smtClean="0"/>
          </a:p>
          <a:p>
            <a:pPr>
              <a:buNone/>
            </a:pPr>
            <a:r>
              <a:rPr lang="en-US" sz="1400" b="1" dirty="0" smtClean="0"/>
              <a:t>[27]  </a:t>
            </a:r>
            <a:r>
              <a:rPr lang="en-US" sz="1400" b="1" dirty="0" smtClean="0"/>
              <a:t>WRAN_2crln006a.doc</a:t>
            </a:r>
            <a:r>
              <a:rPr lang="en-US" sz="1400" b="1" dirty="0" smtClean="0"/>
              <a:t>, </a:t>
            </a:r>
            <a:r>
              <a:rPr lang="en-US" sz="1400" i="1" dirty="0" smtClean="0"/>
              <a:t>“Effects of Climate on WRAN system performance”, </a:t>
            </a:r>
            <a:r>
              <a:rPr lang="en-US" sz="1400" dirty="0" smtClean="0"/>
              <a:t>WRAN </a:t>
            </a:r>
          </a:p>
          <a:p>
            <a:pPr>
              <a:buNone/>
            </a:pPr>
            <a:r>
              <a:rPr lang="en-US" sz="1400" dirty="0" smtClean="0"/>
              <a:t>             Design note, Aug. 2000.</a:t>
            </a:r>
          </a:p>
          <a:p>
            <a:pPr>
              <a:buNone/>
            </a:pPr>
            <a:r>
              <a:rPr lang="en-US" sz="1400" b="1" dirty="0" smtClean="0"/>
              <a:t>[28]  </a:t>
            </a:r>
            <a:r>
              <a:rPr lang="en-US" sz="1400" b="1" dirty="0" smtClean="0"/>
              <a:t>R.L</a:t>
            </a:r>
            <a:r>
              <a:rPr lang="en-US" sz="1400" b="1" dirty="0" smtClean="0"/>
              <a:t>. Freeman, </a:t>
            </a:r>
            <a:r>
              <a:rPr lang="en-US" sz="1400" dirty="0" smtClean="0"/>
              <a:t>“</a:t>
            </a:r>
            <a:r>
              <a:rPr lang="en-US" sz="1400" i="1" dirty="0" smtClean="0"/>
              <a:t>Telecommunication Transmission Handbook</a:t>
            </a:r>
            <a:r>
              <a:rPr lang="en-US" sz="1400" dirty="0" smtClean="0"/>
              <a:t>”, New York: J. Wiley &amp; Sons,  </a:t>
            </a:r>
          </a:p>
          <a:p>
            <a:pPr>
              <a:buNone/>
            </a:pPr>
            <a:r>
              <a:rPr lang="en-US" sz="1400" dirty="0" smtClean="0"/>
              <a:t>             1991.</a:t>
            </a:r>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73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101</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0"/>
            <a:r>
              <a:rPr lang="en-GB" sz="3200" b="1" i="1" cap="all" dirty="0" smtClean="0">
                <a:solidFill>
                  <a:srgbClr val="00B0F0"/>
                </a:solidFill>
              </a:rPr>
              <a:t>REFERENCES (4)</a:t>
            </a:r>
            <a:endParaRPr lang="en-US" sz="3200" b="1" i="1" cap="all" dirty="0">
              <a:solidFill>
                <a:srgbClr val="00B0F0"/>
              </a:solidFill>
            </a:endParaRPr>
          </a:p>
        </p:txBody>
      </p:sp>
      <p:sp>
        <p:nvSpPr>
          <p:cNvPr id="3" name="Content Placeholder 2"/>
          <p:cNvSpPr>
            <a:spLocks noGrp="1"/>
          </p:cNvSpPr>
          <p:nvPr>
            <p:ph idx="1"/>
          </p:nvPr>
        </p:nvSpPr>
        <p:spPr/>
        <p:txBody>
          <a:bodyPr>
            <a:noAutofit/>
          </a:bodyPr>
          <a:lstStyle/>
          <a:p>
            <a:pPr>
              <a:buNone/>
            </a:pPr>
            <a:r>
              <a:rPr lang="en-US" sz="1400" b="1" dirty="0" smtClean="0"/>
              <a:t>[29] </a:t>
            </a:r>
            <a:r>
              <a:rPr lang="en-US" sz="1400" b="1" dirty="0" smtClean="0"/>
              <a:t> </a:t>
            </a:r>
            <a:r>
              <a:rPr lang="en-US" sz="1400" b="1" dirty="0" smtClean="0"/>
              <a:t>H. </a:t>
            </a:r>
            <a:r>
              <a:rPr lang="en-US" sz="1400" b="1" dirty="0" err="1" smtClean="0"/>
              <a:t>Xu</a:t>
            </a:r>
            <a:r>
              <a:rPr lang="en-US" sz="1400" b="1" dirty="0" smtClean="0"/>
              <a:t>, T. </a:t>
            </a:r>
            <a:r>
              <a:rPr lang="en-US" sz="1400" b="1" dirty="0" err="1" smtClean="0"/>
              <a:t>Rappaport</a:t>
            </a:r>
            <a:r>
              <a:rPr lang="en-US" sz="1400" b="1" dirty="0" smtClean="0"/>
              <a:t> et al, </a:t>
            </a:r>
            <a:r>
              <a:rPr lang="en-US" sz="1400" dirty="0" smtClean="0"/>
              <a:t>“</a:t>
            </a:r>
            <a:r>
              <a:rPr lang="en-US" sz="1400" i="1" dirty="0" smtClean="0"/>
              <a:t>Measurements and Models for 38-GHz Point-to-Multipoint</a:t>
            </a:r>
            <a:endParaRPr lang="en-US" sz="1400" dirty="0" smtClean="0"/>
          </a:p>
          <a:p>
            <a:pPr>
              <a:buNone/>
            </a:pPr>
            <a:r>
              <a:rPr lang="en-US" sz="1400" i="1" dirty="0" smtClean="0"/>
              <a:t>             </a:t>
            </a:r>
            <a:r>
              <a:rPr lang="en-US" sz="1400" i="1" dirty="0" err="1" smtClean="0"/>
              <a:t>Radiowave</a:t>
            </a:r>
            <a:r>
              <a:rPr lang="en-US" sz="1400" i="1" dirty="0" smtClean="0"/>
              <a:t> Propagation</a:t>
            </a:r>
            <a:r>
              <a:rPr lang="en-US" sz="1400" dirty="0" smtClean="0"/>
              <a:t>”, IEEE J. Selected Areas </a:t>
            </a:r>
            <a:r>
              <a:rPr lang="en-US" sz="1400" dirty="0" err="1" smtClean="0"/>
              <a:t>Commun</a:t>
            </a:r>
            <a:r>
              <a:rPr lang="en-US" sz="1400" dirty="0" smtClean="0"/>
              <a:t>., SAC-18, No. 3, March 2000, pp. </a:t>
            </a:r>
          </a:p>
          <a:p>
            <a:pPr>
              <a:buNone/>
            </a:pPr>
            <a:r>
              <a:rPr lang="en-US" sz="1400" dirty="0" smtClean="0"/>
              <a:t>             310-321.</a:t>
            </a:r>
          </a:p>
          <a:p>
            <a:pPr>
              <a:buNone/>
            </a:pPr>
            <a:r>
              <a:rPr lang="en-US" sz="1400" b="1" dirty="0" smtClean="0"/>
              <a:t>[30]   </a:t>
            </a:r>
            <a:r>
              <a:rPr lang="en-US" sz="1400" b="1" dirty="0" smtClean="0"/>
              <a:t>IEEE802.16.1.pc-00/12r1</a:t>
            </a:r>
            <a:r>
              <a:rPr lang="en-US" sz="1400" b="1" dirty="0" smtClean="0"/>
              <a:t>, </a:t>
            </a:r>
            <a:r>
              <a:rPr lang="en-US" sz="1400" dirty="0" smtClean="0"/>
              <a:t>“</a:t>
            </a:r>
            <a:r>
              <a:rPr lang="en-US" sz="1400" i="1" dirty="0" smtClean="0"/>
              <a:t>Multipath Measurements and Modeling for Fixed Broadband </a:t>
            </a:r>
            <a:endParaRPr lang="en-US" sz="1400" dirty="0" smtClean="0"/>
          </a:p>
          <a:p>
            <a:pPr>
              <a:buNone/>
            </a:pPr>
            <a:r>
              <a:rPr lang="en-US" sz="1400" i="1" dirty="0" smtClean="0"/>
              <a:t>           Point-to-Multipoint </a:t>
            </a:r>
            <a:r>
              <a:rPr lang="en-US" sz="1400" i="1" dirty="0" err="1" smtClean="0"/>
              <a:t>Radiowave</a:t>
            </a:r>
            <a:r>
              <a:rPr lang="en-US" sz="1400" i="1" dirty="0" smtClean="0"/>
              <a:t> Propagation Links under different Weather Conditions</a:t>
            </a:r>
            <a:r>
              <a:rPr lang="en-US" sz="1400" dirty="0" smtClean="0"/>
              <a:t>”,  </a:t>
            </a:r>
          </a:p>
          <a:p>
            <a:pPr>
              <a:buNone/>
            </a:pPr>
            <a:r>
              <a:rPr lang="en-US" sz="1400" dirty="0" smtClean="0"/>
              <a:t>           Contribution in IEEE 802.16.1, 25-02-2000.</a:t>
            </a:r>
          </a:p>
          <a:p>
            <a:pPr>
              <a:buNone/>
            </a:pPr>
            <a:r>
              <a:rPr lang="en-US" sz="1400" b="1" dirty="0" smtClean="0"/>
              <a:t>[31]   </a:t>
            </a:r>
            <a:r>
              <a:rPr lang="en-US" sz="1400" b="1" dirty="0" smtClean="0"/>
              <a:t>T</a:t>
            </a:r>
            <a:r>
              <a:rPr lang="en-US" sz="1400" b="1" dirty="0" smtClean="0"/>
              <a:t>. Pratt, C.H. </a:t>
            </a:r>
            <a:r>
              <a:rPr lang="en-US" sz="1400" b="1" dirty="0" err="1" smtClean="0"/>
              <a:t>Bostan</a:t>
            </a:r>
            <a:r>
              <a:rPr lang="en-US" sz="1400" b="1" dirty="0" smtClean="0"/>
              <a:t>, </a:t>
            </a:r>
            <a:r>
              <a:rPr lang="en-US" sz="1400" dirty="0" smtClean="0"/>
              <a:t>“</a:t>
            </a:r>
            <a:r>
              <a:rPr lang="en-US" sz="1400" i="1" dirty="0" smtClean="0"/>
              <a:t>Satellite Communications</a:t>
            </a:r>
            <a:r>
              <a:rPr lang="en-US" sz="1400" dirty="0" smtClean="0"/>
              <a:t>”, New York: </a:t>
            </a:r>
            <a:r>
              <a:rPr lang="en-US" sz="1400" dirty="0" err="1" smtClean="0"/>
              <a:t>J.Wiley</a:t>
            </a:r>
            <a:r>
              <a:rPr lang="en-US" sz="1400" dirty="0" smtClean="0"/>
              <a:t>, 1986.</a:t>
            </a:r>
          </a:p>
          <a:p>
            <a:pPr>
              <a:buNone/>
            </a:pPr>
            <a:r>
              <a:rPr lang="en-US" sz="1400" b="1" dirty="0" smtClean="0"/>
              <a:t>[32]  </a:t>
            </a:r>
            <a:r>
              <a:rPr lang="en-US" sz="1400" b="1" dirty="0" smtClean="0"/>
              <a:t>H</a:t>
            </a:r>
            <a:r>
              <a:rPr lang="en-US" sz="1400" b="1" dirty="0" smtClean="0"/>
              <a:t>. Masui et al, </a:t>
            </a:r>
            <a:r>
              <a:rPr lang="en-US" sz="1400" dirty="0" smtClean="0"/>
              <a:t>“</a:t>
            </a:r>
            <a:r>
              <a:rPr lang="en-US" sz="1400" i="1" dirty="0" smtClean="0"/>
              <a:t>Difference of Path Loss Characteristics due to Mobile Antenna Heights in  </a:t>
            </a:r>
            <a:endParaRPr lang="en-US" sz="1400" dirty="0" smtClean="0"/>
          </a:p>
          <a:p>
            <a:pPr>
              <a:buNone/>
            </a:pPr>
            <a:r>
              <a:rPr lang="en-US" sz="1400" i="1" dirty="0" smtClean="0"/>
              <a:t>           Microwave Urban Propagation</a:t>
            </a:r>
            <a:r>
              <a:rPr lang="en-US" sz="1400" dirty="0" smtClean="0"/>
              <a:t>”, IEICE Trans. </a:t>
            </a:r>
            <a:r>
              <a:rPr lang="pt-BR" sz="1400" dirty="0" smtClean="0"/>
              <a:t>Fundamentals, Vol. E82-A, No. 7, July 1999,  </a:t>
            </a:r>
            <a:endParaRPr lang="en-US" sz="1400" dirty="0" smtClean="0"/>
          </a:p>
          <a:p>
            <a:pPr>
              <a:buNone/>
            </a:pPr>
            <a:r>
              <a:rPr lang="pt-BR" sz="1400" dirty="0" smtClean="0"/>
              <a:t>           </a:t>
            </a:r>
            <a:r>
              <a:rPr lang="en-US" sz="1400" dirty="0" smtClean="0"/>
              <a:t>pp. 1144-1150.</a:t>
            </a:r>
          </a:p>
          <a:p>
            <a:pPr>
              <a:buNone/>
            </a:pPr>
            <a:r>
              <a:rPr lang="en-US" sz="1400" b="1" dirty="0" smtClean="0"/>
              <a:t>[33]  </a:t>
            </a:r>
            <a:r>
              <a:rPr lang="en-US" sz="1400" b="1" dirty="0" smtClean="0"/>
              <a:t>G</a:t>
            </a:r>
            <a:r>
              <a:rPr lang="en-US" sz="1400" b="1" dirty="0" smtClean="0"/>
              <a:t>. </a:t>
            </a:r>
            <a:r>
              <a:rPr lang="en-US" sz="1400" b="1" dirty="0" err="1" smtClean="0"/>
              <a:t>Durgin</a:t>
            </a:r>
            <a:r>
              <a:rPr lang="en-US" sz="1400" b="1" dirty="0" smtClean="0"/>
              <a:t>, T. </a:t>
            </a:r>
            <a:r>
              <a:rPr lang="en-US" sz="1400" b="1" dirty="0" err="1" smtClean="0"/>
              <a:t>Rappaport</a:t>
            </a:r>
            <a:r>
              <a:rPr lang="en-US" sz="1400" b="1" dirty="0" smtClean="0"/>
              <a:t> and H. </a:t>
            </a:r>
            <a:r>
              <a:rPr lang="en-US" sz="1400" b="1" dirty="0" err="1" smtClean="0"/>
              <a:t>Xu</a:t>
            </a:r>
            <a:r>
              <a:rPr lang="en-US" sz="1400" b="1" dirty="0" smtClean="0"/>
              <a:t>, </a:t>
            </a:r>
            <a:r>
              <a:rPr lang="en-US" sz="1400" dirty="0" smtClean="0"/>
              <a:t>“</a:t>
            </a:r>
            <a:r>
              <a:rPr lang="en-US" sz="1400" i="1" dirty="0" smtClean="0"/>
              <a:t>Measurements and Models for Radio Path Loss and        </a:t>
            </a:r>
            <a:endParaRPr lang="en-US" sz="1400" dirty="0" smtClean="0"/>
          </a:p>
          <a:p>
            <a:pPr>
              <a:buNone/>
            </a:pPr>
            <a:r>
              <a:rPr lang="en-US" sz="1400" i="1" dirty="0" smtClean="0"/>
              <a:t>           Penetration Loss In and Around Homes and Trees at 5.85 GHz</a:t>
            </a:r>
            <a:r>
              <a:rPr lang="en-US" sz="1400" dirty="0" smtClean="0"/>
              <a:t>”, IEEE Trans. on </a:t>
            </a:r>
            <a:r>
              <a:rPr lang="en-US" sz="1400" dirty="0" err="1" smtClean="0"/>
              <a:t>Commun</a:t>
            </a:r>
            <a:r>
              <a:rPr lang="en-US" sz="1400" dirty="0" smtClean="0"/>
              <a:t>., </a:t>
            </a:r>
          </a:p>
          <a:p>
            <a:pPr>
              <a:buNone/>
            </a:pPr>
            <a:r>
              <a:rPr lang="en-US" sz="1400" dirty="0" smtClean="0"/>
              <a:t>           COM-46, No. 11, Nov. 1998, pp. 1484-1496.</a:t>
            </a:r>
          </a:p>
          <a:p>
            <a:pPr>
              <a:buNone/>
            </a:pPr>
            <a:r>
              <a:rPr lang="en-GB" sz="1400" b="1" dirty="0" smtClean="0"/>
              <a:t>[34]</a:t>
            </a:r>
            <a:r>
              <a:rPr lang="en-GB" sz="1400" dirty="0" smtClean="0"/>
              <a:t>	</a:t>
            </a:r>
            <a:r>
              <a:rPr lang="en-GB" sz="1400" b="1" dirty="0" smtClean="0"/>
              <a:t>COST 207 Report</a:t>
            </a:r>
            <a:r>
              <a:rPr lang="en-GB" sz="1400" dirty="0" smtClean="0"/>
              <a:t>, Digital land mobile radio communications, Commission of European Communities, Directorate General, Telecommunications, Information Industries and Innovation, Luxembourg, 1989 </a:t>
            </a:r>
            <a:endParaRPr lang="en-US" sz="1400" dirty="0" smtClean="0"/>
          </a:p>
          <a:p>
            <a:pPr>
              <a:buNone/>
            </a:pPr>
            <a:r>
              <a:rPr lang="el-GR" sz="1400" b="1" dirty="0" smtClean="0"/>
              <a:t>[</a:t>
            </a:r>
            <a:r>
              <a:rPr lang="en-US" sz="1400" b="1" dirty="0" smtClean="0"/>
              <a:t>35</a:t>
            </a:r>
            <a:r>
              <a:rPr lang="el-GR" sz="1400" b="1" dirty="0" smtClean="0"/>
              <a:t>]</a:t>
            </a:r>
            <a:r>
              <a:rPr lang="en-US" sz="1400" dirty="0" smtClean="0"/>
              <a:t>	</a:t>
            </a:r>
            <a:r>
              <a:rPr lang="el-GR" sz="1400" b="1" dirty="0" smtClean="0"/>
              <a:t>Culver</a:t>
            </a:r>
            <a:r>
              <a:rPr lang="el-GR" sz="1400" b="1" dirty="0" smtClean="0"/>
              <a:t>, R</a:t>
            </a:r>
            <a:r>
              <a:rPr lang="el-GR" sz="1400" dirty="0" smtClean="0"/>
              <a:t>., </a:t>
            </a:r>
            <a:r>
              <a:rPr lang="el-GR" sz="1400" i="1" dirty="0" smtClean="0"/>
              <a:t>Final Report of the Channel Characterization Task Group: The Derivation and Rationale for Multipath Simulation Parameters for the EIA-DAR Laboratory Testing</a:t>
            </a:r>
            <a:r>
              <a:rPr lang="el-GR" sz="1400" dirty="0" smtClean="0"/>
              <a:t>, prepared for the EIA DAR Subcommittee, July 1995.– EBU Technical review – Septembre 2001</a:t>
            </a:r>
            <a:endParaRPr lang="en-US" sz="1400" dirty="0"/>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73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102</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0"/>
            <a:r>
              <a:rPr lang="en-GB" sz="3200" b="1" i="1" cap="all" dirty="0" smtClean="0">
                <a:solidFill>
                  <a:srgbClr val="00B0F0"/>
                </a:solidFill>
              </a:rPr>
              <a:t>REFERENCES (5)</a:t>
            </a:r>
            <a:endParaRPr lang="en-US" sz="3200" b="1" i="1" cap="all" dirty="0">
              <a:solidFill>
                <a:srgbClr val="00B0F0"/>
              </a:solidFill>
            </a:endParaRPr>
          </a:p>
        </p:txBody>
      </p:sp>
      <p:sp>
        <p:nvSpPr>
          <p:cNvPr id="3" name="Content Placeholder 2"/>
          <p:cNvSpPr>
            <a:spLocks noGrp="1"/>
          </p:cNvSpPr>
          <p:nvPr>
            <p:ph idx="1"/>
          </p:nvPr>
        </p:nvSpPr>
        <p:spPr/>
        <p:txBody>
          <a:bodyPr>
            <a:noAutofit/>
          </a:bodyPr>
          <a:lstStyle/>
          <a:p>
            <a:pPr>
              <a:buNone/>
            </a:pPr>
            <a:r>
              <a:rPr lang="el-GR" sz="1400" b="1" dirty="0" smtClean="0"/>
              <a:t>[3</a:t>
            </a:r>
            <a:r>
              <a:rPr lang="en-US" sz="1400" b="1" dirty="0" smtClean="0"/>
              <a:t>6</a:t>
            </a:r>
            <a:r>
              <a:rPr lang="el-GR" sz="1400" b="1" dirty="0" smtClean="0"/>
              <a:t>]</a:t>
            </a:r>
            <a:r>
              <a:rPr lang="en-US" sz="1400" dirty="0" smtClean="0"/>
              <a:t>	</a:t>
            </a:r>
            <a:r>
              <a:rPr lang="el-GR" sz="1400" b="1" dirty="0" smtClean="0"/>
              <a:t>Kahwa, T. and McLarnon, B.,</a:t>
            </a:r>
            <a:r>
              <a:rPr lang="el-GR" sz="1400" dirty="0" smtClean="0"/>
              <a:t> </a:t>
            </a:r>
            <a:r>
              <a:rPr lang="el-GR" sz="1400" i="1" dirty="0" smtClean="0"/>
              <a:t>Channel characterization and modeling for digital radio</a:t>
            </a:r>
            <a:r>
              <a:rPr lang="el-GR" sz="1400" dirty="0" smtClean="0"/>
              <a:t>, 2</a:t>
            </a:r>
            <a:r>
              <a:rPr lang="el-GR" sz="1400" baseline="30000" dirty="0" smtClean="0"/>
              <a:t>nd</a:t>
            </a:r>
            <a:r>
              <a:rPr lang="el-GR" sz="1400" dirty="0" smtClean="0"/>
              <a:t> International Symposium on Digital Audio Broadcasting, Toronto, 1994.</a:t>
            </a:r>
            <a:endParaRPr lang="en-US" sz="1400" dirty="0" smtClean="0"/>
          </a:p>
          <a:p>
            <a:pPr>
              <a:buNone/>
            </a:pPr>
            <a:r>
              <a:rPr lang="el-GR" sz="1400" b="1" dirty="0" smtClean="0"/>
              <a:t>[</a:t>
            </a:r>
            <a:r>
              <a:rPr lang="en-US" sz="1400" b="1" dirty="0" smtClean="0"/>
              <a:t>37</a:t>
            </a:r>
            <a:r>
              <a:rPr lang="el-GR" sz="1400" b="1" dirty="0" smtClean="0"/>
              <a:t>]</a:t>
            </a:r>
            <a:r>
              <a:rPr lang="en-US" sz="1400" dirty="0" smtClean="0"/>
              <a:t>	</a:t>
            </a:r>
            <a:r>
              <a:rPr lang="el-GR" sz="1400" b="1" dirty="0" smtClean="0"/>
              <a:t>Lee, W.C.Y</a:t>
            </a:r>
            <a:r>
              <a:rPr lang="el-GR" sz="1400" dirty="0" smtClean="0"/>
              <a:t>., </a:t>
            </a:r>
            <a:r>
              <a:rPr lang="el-GR" sz="1400" i="1" dirty="0" smtClean="0"/>
              <a:t>Mobile Communications Engineering</a:t>
            </a:r>
            <a:r>
              <a:rPr lang="el-GR" sz="1400" dirty="0" smtClean="0"/>
              <a:t>. New York: McGraw-Hill, 1982, p.43.</a:t>
            </a:r>
            <a:endParaRPr lang="en-US" sz="1400" dirty="0" smtClean="0"/>
          </a:p>
          <a:p>
            <a:pPr>
              <a:buNone/>
            </a:pPr>
            <a:r>
              <a:rPr lang="el-GR" sz="1400" b="1" dirty="0" smtClean="0"/>
              <a:t>[</a:t>
            </a:r>
            <a:r>
              <a:rPr lang="en-US" sz="1400" b="1" dirty="0" smtClean="0"/>
              <a:t>38</a:t>
            </a:r>
            <a:r>
              <a:rPr lang="el-GR" sz="1400" b="1" dirty="0" smtClean="0"/>
              <a:t>]</a:t>
            </a:r>
            <a:r>
              <a:rPr lang="en-US" sz="1400" dirty="0" smtClean="0"/>
              <a:t>	</a:t>
            </a:r>
            <a:r>
              <a:rPr lang="el-GR" sz="1400" b="1" dirty="0" smtClean="0"/>
              <a:t>Springer, K</a:t>
            </a:r>
            <a:r>
              <a:rPr lang="el-GR" sz="1400" dirty="0" smtClean="0"/>
              <a:t>., </a:t>
            </a:r>
            <a:r>
              <a:rPr lang="el-GR" sz="1400" i="1" dirty="0" smtClean="0"/>
              <a:t>Multipath propagation and fading statistics for digital audio broadcasting in the VHF and UHF bands</a:t>
            </a:r>
            <a:r>
              <a:rPr lang="el-GR" sz="1400" dirty="0" smtClean="0"/>
              <a:t>, NAB Broadcast Engineering Conference Proceedings, 1993.</a:t>
            </a:r>
            <a:endParaRPr lang="en-US" sz="1400" dirty="0" smtClean="0"/>
          </a:p>
          <a:p>
            <a:pPr>
              <a:buNone/>
            </a:pPr>
            <a:r>
              <a:rPr lang="en-GB" sz="1400" b="1" dirty="0" smtClean="0"/>
              <a:t>[39]</a:t>
            </a:r>
            <a:r>
              <a:rPr lang="en-GB" sz="1400" dirty="0" smtClean="0"/>
              <a:t>	</a:t>
            </a:r>
            <a:r>
              <a:rPr lang="en-GB" sz="1400" b="1" dirty="0" err="1" smtClean="0"/>
              <a:t>McLarnon</a:t>
            </a:r>
            <a:r>
              <a:rPr lang="en-GB" sz="1400" b="1" dirty="0" smtClean="0"/>
              <a:t>, B</a:t>
            </a:r>
            <a:r>
              <a:rPr lang="en-GB" sz="1400" dirty="0" smtClean="0"/>
              <a:t>., </a:t>
            </a:r>
            <a:r>
              <a:rPr lang="en-GB" sz="1400" i="1" dirty="0" smtClean="0"/>
              <a:t>Further results on the characterization of VHF broadcast channels</a:t>
            </a:r>
            <a:r>
              <a:rPr lang="en-GB" sz="1400" dirty="0" smtClean="0"/>
              <a:t>, October 1995 (report tabled at an EIA DAR Subcommittee meeting).</a:t>
            </a:r>
            <a:endParaRPr lang="en-US" sz="1400" dirty="0" smtClean="0"/>
          </a:p>
          <a:p>
            <a:pPr>
              <a:buNone/>
            </a:pPr>
            <a:r>
              <a:rPr lang="el-GR" sz="1400" b="1" dirty="0" smtClean="0"/>
              <a:t>[</a:t>
            </a:r>
            <a:r>
              <a:rPr lang="en-US" sz="1400" b="1" dirty="0" smtClean="0"/>
              <a:t>40</a:t>
            </a:r>
            <a:r>
              <a:rPr lang="el-GR" sz="1400" b="1" dirty="0" smtClean="0"/>
              <a:t>]</a:t>
            </a:r>
            <a:r>
              <a:rPr lang="en-US" sz="1400" dirty="0" smtClean="0"/>
              <a:t>	</a:t>
            </a:r>
            <a:r>
              <a:rPr lang="el-GR" sz="1400" b="1" dirty="0" smtClean="0"/>
              <a:t>R. Voyer and R. Paiement</a:t>
            </a:r>
            <a:r>
              <a:rPr lang="el-GR" sz="1400" dirty="0" smtClean="0"/>
              <a:t>, </a:t>
            </a:r>
            <a:r>
              <a:rPr lang="el-GR" sz="1400" i="1" dirty="0" smtClean="0"/>
              <a:t>The Field Strength Variability of a 1.5 MHz Wide Signal at 1.5 GHz</a:t>
            </a:r>
            <a:r>
              <a:rPr lang="el-GR" sz="1400" dirty="0" smtClean="0"/>
              <a:t>. Document submitted to the CCIR WP 10B (doc. 10B/85), Geneva (Switzerland), October 1993.</a:t>
            </a:r>
            <a:endParaRPr lang="en-US" sz="1400" dirty="0" smtClean="0"/>
          </a:p>
          <a:p>
            <a:pPr>
              <a:buNone/>
            </a:pPr>
            <a:r>
              <a:rPr lang="en-US" sz="1400" b="1" dirty="0" smtClean="0"/>
              <a:t>[41]</a:t>
            </a:r>
            <a:r>
              <a:rPr lang="en-US" sz="1400" dirty="0" smtClean="0"/>
              <a:t> </a:t>
            </a:r>
            <a:r>
              <a:rPr lang="en-US" sz="1400" dirty="0" smtClean="0"/>
              <a:t> </a:t>
            </a:r>
            <a:r>
              <a:rPr lang="en-US" sz="1400" b="1" dirty="0" smtClean="0"/>
              <a:t>ADAMAS  IST Project</a:t>
            </a:r>
            <a:r>
              <a:rPr lang="en-US" sz="1400" dirty="0" smtClean="0"/>
              <a:t>- Channel Modeling (Public Deliverable)</a:t>
            </a:r>
          </a:p>
          <a:p>
            <a:pPr>
              <a:buNone/>
            </a:pPr>
            <a:r>
              <a:rPr lang="el-GR" sz="1400" b="1" dirty="0" smtClean="0"/>
              <a:t>[</a:t>
            </a:r>
            <a:r>
              <a:rPr lang="en-US" sz="1400" b="1" dirty="0" smtClean="0"/>
              <a:t>42</a:t>
            </a:r>
            <a:r>
              <a:rPr lang="el-GR" sz="1400" b="1" dirty="0" smtClean="0"/>
              <a:t>]</a:t>
            </a:r>
            <a:r>
              <a:rPr lang="el-GR" sz="1400" dirty="0" smtClean="0"/>
              <a:t> </a:t>
            </a:r>
            <a:r>
              <a:rPr lang="en-US" sz="1400" dirty="0" smtClean="0"/>
              <a:t> </a:t>
            </a:r>
            <a:r>
              <a:rPr lang="el-GR" sz="1400" dirty="0" smtClean="0"/>
              <a:t>Evaluation </a:t>
            </a:r>
            <a:r>
              <a:rPr lang="el-GR" sz="1400" dirty="0" smtClean="0"/>
              <a:t>of a DVB-T compliant digital terrestrial television system – IBC 97 publication </a:t>
            </a:r>
            <a:endParaRPr lang="en-US" sz="1400" dirty="0" smtClean="0"/>
          </a:p>
          <a:p>
            <a:pPr>
              <a:buNone/>
            </a:pPr>
            <a:r>
              <a:rPr lang="el-GR" sz="1400" b="1" dirty="0" smtClean="0"/>
              <a:t>[</a:t>
            </a:r>
            <a:r>
              <a:rPr lang="en-US" sz="1400" b="1" dirty="0" smtClean="0"/>
              <a:t>43</a:t>
            </a:r>
            <a:r>
              <a:rPr lang="el-GR" sz="1400" b="1" dirty="0" smtClean="0"/>
              <a:t>]</a:t>
            </a:r>
            <a:r>
              <a:rPr lang="el-GR" sz="1400" dirty="0" smtClean="0"/>
              <a:t>  </a:t>
            </a:r>
            <a:r>
              <a:rPr lang="el-GR" sz="1400" dirty="0" smtClean="0"/>
              <a:t>The </a:t>
            </a:r>
            <a:r>
              <a:rPr lang="el-GR" sz="1400" dirty="0" smtClean="0"/>
              <a:t>echo performance of DVB-T receivers – EBU Technical review – Septembre 2001</a:t>
            </a:r>
            <a:endParaRPr lang="en-US" sz="1400" dirty="0" smtClean="0"/>
          </a:p>
          <a:p>
            <a:pPr>
              <a:buNone/>
            </a:pPr>
            <a:r>
              <a:rPr lang="en-US" sz="1400" b="1" dirty="0" smtClean="0"/>
              <a:t>[44]</a:t>
            </a:r>
            <a:r>
              <a:rPr lang="en-US" sz="1400" dirty="0" smtClean="0"/>
              <a:t>	</a:t>
            </a:r>
            <a:r>
              <a:rPr lang="en-US" sz="1400" dirty="0" smtClean="0"/>
              <a:t>15-09-0279-01-004g-channel-characterization-for-sun</a:t>
            </a:r>
          </a:p>
          <a:p>
            <a:pPr>
              <a:buNone/>
            </a:pPr>
            <a:r>
              <a:rPr lang="en-US" sz="1400" b="1" dirty="0" smtClean="0"/>
              <a:t>[45] </a:t>
            </a:r>
            <a:r>
              <a:rPr lang="en-US" sz="1400" dirty="0" smtClean="0"/>
              <a:t>22-05-0055-07-0000-wran-channel-modeling</a:t>
            </a:r>
          </a:p>
          <a:p>
            <a:pPr>
              <a:buNone/>
            </a:pPr>
            <a:endParaRPr lang="en-US" sz="1400" dirty="0"/>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73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103</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VARIOUS SCALES OF EFFECTS ON </a:t>
            </a:r>
            <a:br>
              <a:rPr lang="en-US" sz="3200" b="1" i="1" dirty="0" smtClean="0">
                <a:solidFill>
                  <a:srgbClr val="00B0F0"/>
                </a:solidFill>
              </a:rPr>
            </a:br>
            <a:r>
              <a:rPr lang="en-US" sz="3200" b="1" i="1" dirty="0" smtClean="0">
                <a:solidFill>
                  <a:srgbClr val="00B0F0"/>
                </a:solidFill>
              </a:rPr>
              <a:t>CHANNEL MODELS </a:t>
            </a:r>
            <a:r>
              <a:rPr lang="en-US" sz="3200" b="1" i="1" dirty="0" smtClean="0">
                <a:solidFill>
                  <a:srgbClr val="00B0F0"/>
                </a:solidFill>
              </a:rPr>
              <a:t>(3)</a:t>
            </a:r>
            <a:endParaRPr lang="en-US" sz="3200" b="1" i="1" dirty="0">
              <a:solidFill>
                <a:srgbClr val="00B0F0"/>
              </a:solidFill>
            </a:endParaRPr>
          </a:p>
        </p:txBody>
      </p:sp>
      <p:sp>
        <p:nvSpPr>
          <p:cNvPr id="3" name="Content Placeholder 2"/>
          <p:cNvSpPr>
            <a:spLocks noGrp="1"/>
          </p:cNvSpPr>
          <p:nvPr>
            <p:ph idx="1"/>
          </p:nvPr>
        </p:nvSpPr>
        <p:spPr/>
        <p:txBody>
          <a:bodyPr>
            <a:normAutofit/>
          </a:bodyPr>
          <a:lstStyle/>
          <a:p>
            <a:r>
              <a:rPr lang="en-US" sz="2000" b="1" dirty="0" smtClean="0">
                <a:solidFill>
                  <a:srgbClr val="FF0000"/>
                </a:solidFill>
              </a:rPr>
              <a:t>Models of Large-scale effects</a:t>
            </a:r>
            <a:r>
              <a:rPr lang="en-US" sz="2000" dirty="0" smtClean="0"/>
              <a:t>: </a:t>
            </a:r>
            <a:r>
              <a:rPr lang="en-US" sz="2000" b="1" dirty="0" smtClean="0"/>
              <a:t>Path-loss law</a:t>
            </a:r>
            <a:endParaRPr lang="en-US" sz="2000" dirty="0" smtClean="0"/>
          </a:p>
          <a:p>
            <a:pPr lvl="1"/>
            <a:r>
              <a:rPr lang="en-US" sz="1600" b="1" dirty="0" smtClean="0"/>
              <a:t>Figure shows Average path loss versus distance in UHF bands as measured in Northern Germany</a:t>
            </a:r>
            <a:r>
              <a:rPr lang="en-US" sz="1600" b="1" dirty="0" smtClean="0"/>
              <a:t>. </a:t>
            </a:r>
            <a:endParaRPr lang="en-US" sz="1600" dirty="0"/>
          </a:p>
        </p:txBody>
      </p:sp>
      <p:sp>
        <p:nvSpPr>
          <p:cNvPr id="4" name="Rectangle 3"/>
          <p:cNvSpPr/>
          <p:nvPr/>
        </p:nvSpPr>
        <p:spPr>
          <a:xfrm>
            <a:off x="533400" y="5486400"/>
            <a:ext cx="2514600" cy="646331"/>
          </a:xfrm>
          <a:prstGeom prst="rect">
            <a:avLst/>
          </a:prstGeom>
        </p:spPr>
        <p:txBody>
          <a:bodyPr wrap="square">
            <a:spAutoFit/>
          </a:bodyPr>
          <a:lstStyle/>
          <a:p>
            <a:r>
              <a:rPr lang="en-US" sz="1200" dirty="0" smtClean="0"/>
              <a:t>http://people.seas.harvard.edu/~jones/es151/prop_models/propagation.html#credit</a:t>
            </a:r>
            <a:endParaRPr lang="en-US" sz="1200" dirty="0"/>
          </a:p>
        </p:txBody>
      </p:sp>
      <p:pic>
        <p:nvPicPr>
          <p:cNvPr id="76802" name="Picture 2" descr="http://people.seas.harvard.edu/~jones/es151/prop_models/pathloss.gif"/>
          <p:cNvPicPr>
            <a:picLocks noChangeAspect="1" noChangeArrowheads="1"/>
          </p:cNvPicPr>
          <p:nvPr/>
        </p:nvPicPr>
        <p:blipFill>
          <a:blip r:embed="rId2" cstate="print"/>
          <a:srcRect/>
          <a:stretch>
            <a:fillRect/>
          </a:stretch>
        </p:blipFill>
        <p:spPr bwMode="auto">
          <a:xfrm>
            <a:off x="3352800" y="2590800"/>
            <a:ext cx="5351228" cy="3276600"/>
          </a:xfrm>
          <a:prstGeom prst="rect">
            <a:avLst/>
          </a:prstGeom>
          <a:noFill/>
        </p:spPr>
      </p:pic>
      <p:sp>
        <p:nvSpPr>
          <p:cNvPr id="7" name="Rectangle 6"/>
          <p:cNvSpPr/>
          <p:nvPr/>
        </p:nvSpPr>
        <p:spPr>
          <a:xfrm>
            <a:off x="762000" y="3200400"/>
            <a:ext cx="2362200" cy="1754326"/>
          </a:xfrm>
          <a:prstGeom prst="rect">
            <a:avLst/>
          </a:prstGeom>
        </p:spPr>
        <p:txBody>
          <a:bodyPr wrap="square">
            <a:spAutoFit/>
          </a:bodyPr>
          <a:lstStyle/>
          <a:p>
            <a:r>
              <a:rPr lang="en-US" b="1" dirty="0" smtClean="0"/>
              <a:t>Green (a):</a:t>
            </a:r>
            <a:r>
              <a:rPr lang="en-US" dirty="0" smtClean="0"/>
              <a:t> </a:t>
            </a:r>
            <a:r>
              <a:rPr lang="en-US" dirty="0" smtClean="0"/>
              <a:t>forestry terrain; </a:t>
            </a:r>
            <a:endParaRPr lang="en-US" dirty="0" smtClean="0"/>
          </a:p>
          <a:p>
            <a:r>
              <a:rPr lang="en-US" b="1" dirty="0" smtClean="0"/>
              <a:t>Orange (b): </a:t>
            </a:r>
            <a:r>
              <a:rPr lang="en-US" dirty="0" smtClean="0"/>
              <a:t>open area; </a:t>
            </a:r>
            <a:endParaRPr lang="en-US" dirty="0" smtClean="0"/>
          </a:p>
          <a:p>
            <a:r>
              <a:rPr lang="en-US" b="1" dirty="0" smtClean="0"/>
              <a:t>Grey: </a:t>
            </a:r>
            <a:r>
              <a:rPr lang="en-US" dirty="0" smtClean="0"/>
              <a:t>average of (a) and (b); </a:t>
            </a:r>
            <a:endParaRPr lang="en-US" dirty="0" smtClean="0"/>
          </a:p>
          <a:p>
            <a:r>
              <a:rPr lang="en-US" b="1" dirty="0" smtClean="0"/>
              <a:t>Black: </a:t>
            </a:r>
            <a:r>
              <a:rPr lang="en-US" dirty="0" err="1" smtClean="0"/>
              <a:t>Egli's</a:t>
            </a:r>
            <a:r>
              <a:rPr lang="en-US" dirty="0" smtClean="0"/>
              <a:t> model </a:t>
            </a:r>
            <a:endParaRPr lang="en-US" dirty="0"/>
          </a:p>
        </p:txBody>
      </p:sp>
      <p:sp>
        <p:nvSpPr>
          <p:cNvPr id="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11</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l-GR" sz="3200" b="1" i="1" dirty="0" smtClean="0">
                <a:solidFill>
                  <a:srgbClr val="00B0F0"/>
                </a:solidFill>
              </a:rPr>
              <a:t>ENVIRONMENT AND PROPAGATION TYPES</a:t>
            </a:r>
            <a:endParaRPr lang="en-US" sz="3200" b="1" i="1" dirty="0">
              <a:solidFill>
                <a:srgbClr val="00B0F0"/>
              </a:solidFill>
            </a:endParaRPr>
          </a:p>
        </p:txBody>
      </p:sp>
      <p:sp>
        <p:nvSpPr>
          <p:cNvPr id="3" name="Content Placeholder 2"/>
          <p:cNvSpPr>
            <a:spLocks noGrp="1"/>
          </p:cNvSpPr>
          <p:nvPr>
            <p:ph idx="1"/>
          </p:nvPr>
        </p:nvSpPr>
        <p:spPr/>
        <p:txBody>
          <a:bodyPr>
            <a:normAutofit/>
          </a:bodyPr>
          <a:lstStyle/>
          <a:p>
            <a:r>
              <a:rPr lang="en-GB" sz="2000" dirty="0" smtClean="0"/>
              <a:t>Urban or rural</a:t>
            </a:r>
          </a:p>
          <a:p>
            <a:pPr lvl="1"/>
            <a:r>
              <a:rPr lang="en-GB" sz="1800" dirty="0" smtClean="0"/>
              <a:t>Urban environment</a:t>
            </a:r>
          </a:p>
          <a:p>
            <a:pPr lvl="2"/>
            <a:r>
              <a:rPr lang="en-GB" sz="1600" dirty="0" smtClean="0"/>
              <a:t>Large cities</a:t>
            </a:r>
          </a:p>
          <a:p>
            <a:pPr lvl="2"/>
            <a:r>
              <a:rPr lang="en-GB" sz="1600" dirty="0" smtClean="0"/>
              <a:t>Medium/small cities</a:t>
            </a:r>
          </a:p>
          <a:p>
            <a:pPr lvl="1"/>
            <a:r>
              <a:rPr lang="en-GB" sz="1800" dirty="0" smtClean="0"/>
              <a:t>Suburban environment</a:t>
            </a:r>
          </a:p>
          <a:p>
            <a:pPr lvl="1"/>
            <a:r>
              <a:rPr lang="en-GB" sz="1800" dirty="0" smtClean="0"/>
              <a:t>Rural environment</a:t>
            </a:r>
          </a:p>
          <a:p>
            <a:pPr lvl="2"/>
            <a:r>
              <a:rPr lang="en-GB" sz="1600" dirty="0" smtClean="0"/>
              <a:t>assumed as flat</a:t>
            </a:r>
          </a:p>
          <a:p>
            <a:r>
              <a:rPr lang="en-GB" sz="2000" dirty="0" smtClean="0"/>
              <a:t>Line-of-sight (LOS) and non line-of-sight (NLOS) </a:t>
            </a:r>
          </a:p>
          <a:p>
            <a:pPr lvl="1"/>
            <a:r>
              <a:rPr lang="en-GB" sz="1800" dirty="0" smtClean="0"/>
              <a:t>LOS</a:t>
            </a:r>
          </a:p>
          <a:p>
            <a:pPr lvl="2"/>
            <a:r>
              <a:rPr lang="en-GB" sz="1600" dirty="0" smtClean="0"/>
              <a:t>No attenuation of the direct signal due to obstructing objects</a:t>
            </a:r>
          </a:p>
          <a:p>
            <a:pPr lvl="2"/>
            <a:r>
              <a:rPr lang="en-GB" sz="1600" dirty="0" smtClean="0"/>
              <a:t>This requires the </a:t>
            </a:r>
            <a:r>
              <a:rPr lang="en-GB" sz="1600" b="1" dirty="0" smtClean="0">
                <a:solidFill>
                  <a:srgbClr val="FF0000"/>
                </a:solidFill>
              </a:rPr>
              <a:t>direct transmitter-receiver path </a:t>
            </a:r>
            <a:r>
              <a:rPr lang="en-GB" sz="1600" dirty="0" smtClean="0"/>
              <a:t>including the space within 0.6 times the radius of the first order Fresnel zone to be free.</a:t>
            </a:r>
          </a:p>
          <a:p>
            <a:pPr lvl="1"/>
            <a:r>
              <a:rPr lang="en-GB" sz="1800" dirty="0" smtClean="0"/>
              <a:t>NLOS</a:t>
            </a:r>
          </a:p>
          <a:p>
            <a:pPr lvl="2"/>
            <a:r>
              <a:rPr lang="en-GB" sz="1600" dirty="0" smtClean="0"/>
              <a:t>For all other propagation scenarios </a:t>
            </a:r>
          </a:p>
          <a:p>
            <a:pPr lvl="2"/>
            <a:endParaRPr lang="en-US" sz="1600" dirty="0" smtClean="0"/>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12</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GB" sz="3200" b="1" i="1" dirty="0" smtClean="0">
                <a:solidFill>
                  <a:srgbClr val="00B0F0"/>
                </a:solidFill>
              </a:rPr>
              <a:t>MODELS FOR DESIGN OF WIRELESS SYSTEMS</a:t>
            </a:r>
            <a:endParaRPr lang="en-US" sz="3200" b="1" i="1" dirty="0">
              <a:solidFill>
                <a:srgbClr val="00B0F0"/>
              </a:solidFill>
            </a:endParaRPr>
          </a:p>
        </p:txBody>
      </p:sp>
      <p:sp>
        <p:nvSpPr>
          <p:cNvPr id="3" name="Content Placeholder 2"/>
          <p:cNvSpPr>
            <a:spLocks noGrp="1"/>
          </p:cNvSpPr>
          <p:nvPr>
            <p:ph idx="1"/>
          </p:nvPr>
        </p:nvSpPr>
        <p:spPr/>
        <p:txBody>
          <a:bodyPr>
            <a:normAutofit/>
          </a:bodyPr>
          <a:lstStyle/>
          <a:p>
            <a:r>
              <a:rPr lang="en-GB" sz="2200" dirty="0" smtClean="0"/>
              <a:t>Three types of models for design of wireless systems</a:t>
            </a:r>
          </a:p>
          <a:p>
            <a:pPr marL="800100" lvl="1" indent="-342900">
              <a:buFont typeface="+mj-lt"/>
              <a:buAutoNum type="arabicPeriod"/>
            </a:pPr>
            <a:r>
              <a:rPr lang="en-GB" sz="1800" dirty="0" smtClean="0"/>
              <a:t>Models for the signal distortion in the radio channel</a:t>
            </a:r>
          </a:p>
          <a:p>
            <a:pPr marL="800100" lvl="1" indent="-342900">
              <a:buFont typeface="+mj-lt"/>
              <a:buAutoNum type="arabicPeriod"/>
            </a:pPr>
            <a:r>
              <a:rPr lang="en-GB" sz="1800" dirty="0" smtClean="0"/>
              <a:t>Models for the signal distortion in the antenna subsystems </a:t>
            </a:r>
          </a:p>
          <a:p>
            <a:pPr marL="800100" lvl="1" indent="-342900">
              <a:buFont typeface="+mj-lt"/>
              <a:buAutoNum type="arabicPeriod"/>
            </a:pPr>
            <a:r>
              <a:rPr lang="en-GB" sz="1800" dirty="0" smtClean="0"/>
              <a:t>Models for the signal distortion in the non-ideal RF unit components </a:t>
            </a:r>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13</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FF0000"/>
                </a:solidFill>
              </a:rPr>
              <a:t>OTHER CHANNNEL MODELS CONSIDERED</a:t>
            </a:r>
            <a:endParaRPr lang="en-US" sz="3200" b="1" i="1" dirty="0">
              <a:solidFill>
                <a:srgbClr val="FF0000"/>
              </a:solidFill>
            </a:endParaRPr>
          </a:p>
        </p:txBody>
      </p:sp>
      <p:sp>
        <p:nvSpPr>
          <p:cNvPr id="3" name="Content Placeholder 2"/>
          <p:cNvSpPr>
            <a:spLocks noGrp="1"/>
          </p:cNvSpPr>
          <p:nvPr>
            <p:ph idx="1"/>
          </p:nvPr>
        </p:nvSpPr>
        <p:spPr/>
        <p:txBody>
          <a:bodyPr>
            <a:normAutofit/>
          </a:bodyPr>
          <a:lstStyle/>
          <a:p>
            <a:pPr marL="327025" indent="-327025" defTabSz="869950"/>
            <a:r>
              <a:rPr kumimoji="1" lang="en-US" sz="2000" dirty="0" smtClean="0"/>
              <a:t>802.11af</a:t>
            </a:r>
          </a:p>
          <a:p>
            <a:pPr marL="727075" lvl="1" indent="-327025" defTabSz="869950"/>
            <a:r>
              <a:rPr lang="en-GB" sz="1600" dirty="0" smtClean="0"/>
              <a:t>11-10-0154-01-00af-channel-model-considerations-for-p802-11af</a:t>
            </a:r>
          </a:p>
          <a:p>
            <a:pPr marL="327025" indent="-327025" defTabSz="869950"/>
            <a:r>
              <a:rPr kumimoji="1" lang="en-US" sz="2000" dirty="0" smtClean="0"/>
              <a:t>802.15.4g</a:t>
            </a:r>
          </a:p>
          <a:p>
            <a:pPr marL="727075" lvl="1" indent="-327025" defTabSz="869950"/>
            <a:r>
              <a:rPr kumimoji="1" lang="en-US" sz="1600" dirty="0" smtClean="0"/>
              <a:t>15-09-0263-01-004g-channel-characteristics-4g</a:t>
            </a:r>
          </a:p>
          <a:p>
            <a:pPr marL="727075" lvl="1" indent="-327025" defTabSz="869950"/>
            <a:r>
              <a:rPr kumimoji="1" lang="en-US" sz="1600" dirty="0" smtClean="0"/>
              <a:t>15-09-0279-01-004g-channel-characterization-for-sun</a:t>
            </a:r>
          </a:p>
          <a:p>
            <a:pPr marL="327025" indent="-327025" defTabSz="869950"/>
            <a:r>
              <a:rPr kumimoji="1" lang="en-US" sz="2000" dirty="0" smtClean="0"/>
              <a:t>802.16.3c</a:t>
            </a:r>
          </a:p>
          <a:p>
            <a:pPr marL="727075" lvl="1" indent="-327025" defTabSz="869950"/>
            <a:r>
              <a:rPr lang="en-US" sz="1600" dirty="0" smtClean="0"/>
              <a:t>16-01-0029-04-003c (16.3c-01/29r4)</a:t>
            </a:r>
            <a:endParaRPr kumimoji="1" lang="en-US" sz="1600" dirty="0" smtClean="0"/>
          </a:p>
          <a:p>
            <a:pPr marL="327025" indent="-327025" defTabSz="869950"/>
            <a:r>
              <a:rPr kumimoji="1" lang="en-US" sz="2000" dirty="0" smtClean="0"/>
              <a:t>802.22</a:t>
            </a:r>
          </a:p>
          <a:p>
            <a:pPr marL="727075" lvl="1" indent="-327025" defTabSz="869950"/>
            <a:r>
              <a:rPr kumimoji="1" lang="en-US" sz="1600" dirty="0" smtClean="0"/>
              <a:t>22-05-0055-07-0000-wran-channel-modeling</a:t>
            </a:r>
          </a:p>
          <a:p>
            <a:pPr marL="327025" indent="-327025" defTabSz="869950"/>
            <a:r>
              <a:rPr kumimoji="1" lang="en-US" sz="2000" dirty="0" smtClean="0"/>
              <a:t>ITU-R P.1546-1</a:t>
            </a:r>
          </a:p>
          <a:p>
            <a:pPr marL="327025" indent="-327025" defTabSz="869950"/>
            <a:r>
              <a:rPr kumimoji="1" lang="en-US" sz="2000" dirty="0" smtClean="0"/>
              <a:t>COST 207</a:t>
            </a:r>
            <a:endParaRPr kumimoji="1" lang="en-US" sz="2000" dirty="0" smtClean="0"/>
          </a:p>
          <a:p>
            <a:pPr marL="309563" indent="-273050" defTabSz="869950">
              <a:buFont typeface="Symbol" pitchFamily="18" charset="2"/>
              <a:buChar char="·"/>
            </a:pPr>
            <a:endParaRPr lang="en-US" sz="2200" dirty="0"/>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14</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FF0000"/>
                </a:solidFill>
              </a:rPr>
              <a:t>WIRELESS PROPAGATION CHANNELS FOR TG4m (1)</a:t>
            </a:r>
            <a:endParaRPr lang="en-US" sz="3200" b="1" i="1" dirty="0">
              <a:solidFill>
                <a:srgbClr val="FF0000"/>
              </a:solidFill>
            </a:endParaRPr>
          </a:p>
        </p:txBody>
      </p:sp>
      <p:sp>
        <p:nvSpPr>
          <p:cNvPr id="3" name="Content Placeholder 2"/>
          <p:cNvSpPr>
            <a:spLocks noGrp="1"/>
          </p:cNvSpPr>
          <p:nvPr>
            <p:ph idx="1"/>
          </p:nvPr>
        </p:nvSpPr>
        <p:spPr/>
        <p:txBody>
          <a:bodyPr>
            <a:normAutofit/>
          </a:bodyPr>
          <a:lstStyle/>
          <a:p>
            <a:r>
              <a:rPr lang="en-US" sz="2000" dirty="0"/>
              <a:t>G</a:t>
            </a:r>
            <a:r>
              <a:rPr lang="en-US" sz="2000" dirty="0" smtClean="0"/>
              <a:t>enerating </a:t>
            </a:r>
            <a:r>
              <a:rPr lang="en-US" sz="2000" dirty="0"/>
              <a:t>synthetic, </a:t>
            </a:r>
            <a:r>
              <a:rPr lang="en-US" sz="2000" dirty="0" smtClean="0"/>
              <a:t>but realistic</a:t>
            </a:r>
            <a:r>
              <a:rPr lang="en-US" sz="2000" dirty="0"/>
              <a:t>, series of relevant propagation parameters as a function of time or </a:t>
            </a:r>
            <a:r>
              <a:rPr lang="en-US" sz="2000" dirty="0" smtClean="0"/>
              <a:t>traversed distance.</a:t>
            </a:r>
          </a:p>
          <a:p>
            <a:r>
              <a:rPr lang="en-US" sz="2000" dirty="0"/>
              <a:t>F</a:t>
            </a:r>
            <a:r>
              <a:rPr lang="en-US" sz="2000" dirty="0" smtClean="0"/>
              <a:t>requencies </a:t>
            </a:r>
            <a:r>
              <a:rPr lang="en-US" sz="2000" dirty="0"/>
              <a:t>in the VHF/UHF </a:t>
            </a:r>
            <a:r>
              <a:rPr lang="en-US" sz="2000" dirty="0" smtClean="0"/>
              <a:t>white space bands</a:t>
            </a:r>
            <a:endParaRPr lang="en-US" sz="2000" dirty="0" smtClean="0"/>
          </a:p>
          <a:p>
            <a:r>
              <a:rPr lang="en-US" sz="2000" dirty="0"/>
              <a:t>P</a:t>
            </a:r>
            <a:r>
              <a:rPr lang="en-US" sz="2000" dirty="0" smtClean="0"/>
              <a:t>ropagation mechanisms</a:t>
            </a:r>
          </a:p>
          <a:p>
            <a:pPr lvl="1"/>
            <a:r>
              <a:rPr lang="en-US" sz="1800" dirty="0"/>
              <a:t>reflections, </a:t>
            </a:r>
            <a:r>
              <a:rPr lang="en-US" sz="1800" dirty="0" smtClean="0"/>
              <a:t>diffractions, transmissions, shadowing, etc.</a:t>
            </a:r>
          </a:p>
          <a:p>
            <a:pPr lvl="1"/>
            <a:r>
              <a:rPr lang="en-US" sz="1800" dirty="0"/>
              <a:t>caused by environmental </a:t>
            </a:r>
            <a:r>
              <a:rPr lang="en-US" sz="1800" dirty="0" smtClean="0"/>
              <a:t>features close </a:t>
            </a:r>
            <a:r>
              <a:rPr lang="en-US" sz="1800" dirty="0"/>
              <a:t>to the user terminal or </a:t>
            </a:r>
            <a:r>
              <a:rPr lang="en-US" sz="1800" dirty="0" smtClean="0"/>
              <a:t>utility station and the other end of the link, </a:t>
            </a:r>
            <a:r>
              <a:rPr lang="en-US" sz="1800" dirty="0"/>
              <a:t>the base </a:t>
            </a:r>
            <a:r>
              <a:rPr lang="en-US" sz="1800" dirty="0" smtClean="0"/>
              <a:t>station (or relay or access point)</a:t>
            </a:r>
          </a:p>
          <a:p>
            <a:r>
              <a:rPr lang="en-US" sz="2000" dirty="0" smtClean="0"/>
              <a:t>Area coverage</a:t>
            </a:r>
          </a:p>
          <a:p>
            <a:pPr lvl="1"/>
            <a:r>
              <a:rPr lang="en-US" sz="1800" dirty="0" smtClean="0"/>
              <a:t>outdoor-to-outdoor, outdoor-to-indoor, </a:t>
            </a:r>
            <a:r>
              <a:rPr lang="en-US" sz="1800" dirty="0"/>
              <a:t>and indoor-to-indoor </a:t>
            </a:r>
            <a:r>
              <a:rPr lang="en-US" sz="1800" dirty="0" smtClean="0"/>
              <a:t>links</a:t>
            </a:r>
          </a:p>
          <a:p>
            <a:pPr lvl="1"/>
            <a:r>
              <a:rPr lang="en-US" sz="1800" dirty="0"/>
              <a:t>fixed </a:t>
            </a:r>
            <a:r>
              <a:rPr lang="en-US" sz="1800" dirty="0" smtClean="0"/>
              <a:t>local access </a:t>
            </a:r>
            <a:r>
              <a:rPr lang="en-US" sz="1800" dirty="0"/>
              <a:t>systems (point-to-point and point-to-multipoint</a:t>
            </a:r>
            <a:r>
              <a:rPr lang="en-US" sz="1800" dirty="0" smtClean="0"/>
              <a:t>) and mobile systems (?)</a:t>
            </a:r>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15</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WIRELESS PROPAGATION CHANNELS FOR TG4m (2)</a:t>
            </a:r>
            <a:endParaRPr lang="en-US" sz="3200" b="1" i="1" dirty="0">
              <a:solidFill>
                <a:srgbClr val="00B0F0"/>
              </a:solidFill>
            </a:endParaRPr>
          </a:p>
        </p:txBody>
      </p:sp>
      <p:sp>
        <p:nvSpPr>
          <p:cNvPr id="3" name="Content Placeholder 2"/>
          <p:cNvSpPr>
            <a:spLocks noGrp="1"/>
          </p:cNvSpPr>
          <p:nvPr>
            <p:ph idx="1"/>
          </p:nvPr>
        </p:nvSpPr>
        <p:spPr/>
        <p:txBody>
          <a:bodyPr>
            <a:normAutofit lnSpcReduction="10000"/>
          </a:bodyPr>
          <a:lstStyle/>
          <a:p>
            <a:r>
              <a:rPr lang="en-GB" sz="2000" dirty="0" smtClean="0"/>
              <a:t>Target wave propagation scenarios for TG4m</a:t>
            </a:r>
          </a:p>
          <a:p>
            <a:pPr lvl="1"/>
            <a:r>
              <a:rPr lang="en-GB" sz="1800" dirty="0" smtClean="0"/>
              <a:t>outdoor </a:t>
            </a:r>
            <a:r>
              <a:rPr lang="en-GB" sz="1800" b="1" dirty="0" smtClean="0">
                <a:solidFill>
                  <a:srgbClr val="00B050"/>
                </a:solidFill>
              </a:rPr>
              <a:t>narrow- to moderate-band </a:t>
            </a:r>
            <a:r>
              <a:rPr lang="en-GB" sz="1800" b="1" dirty="0" smtClean="0">
                <a:solidFill>
                  <a:srgbClr val="00B050"/>
                </a:solidFill>
              </a:rPr>
              <a:t>(? </a:t>
            </a:r>
            <a:r>
              <a:rPr lang="en-GB" sz="1800" b="1" dirty="0" smtClean="0">
                <a:solidFill>
                  <a:srgbClr val="00B050"/>
                </a:solidFill>
              </a:rPr>
              <a:t>u</a:t>
            </a:r>
            <a:r>
              <a:rPr lang="en-GB" sz="1800" b="1" dirty="0" smtClean="0">
                <a:solidFill>
                  <a:srgbClr val="00B050"/>
                </a:solidFill>
              </a:rPr>
              <a:t>p to 6 MHz)</a:t>
            </a:r>
            <a:r>
              <a:rPr lang="en-GB" sz="1800" dirty="0" smtClean="0"/>
              <a:t> </a:t>
            </a:r>
            <a:r>
              <a:rPr lang="en-GB" sz="1800" dirty="0" smtClean="0"/>
              <a:t>wireless transmission using </a:t>
            </a:r>
            <a:r>
              <a:rPr lang="en-GB" sz="1800" dirty="0" smtClean="0">
                <a:solidFill>
                  <a:srgbClr val="FF0000"/>
                </a:solidFill>
              </a:rPr>
              <a:t>fixed transmitter and receiver stations</a:t>
            </a:r>
          </a:p>
          <a:p>
            <a:r>
              <a:rPr lang="en-GB" sz="2000" dirty="0" smtClean="0"/>
              <a:t>A stochastic channel model is defined </a:t>
            </a:r>
            <a:r>
              <a:rPr lang="en-GB" sz="2000" dirty="0" smtClean="0">
                <a:solidFill>
                  <a:srgbClr val="FF0000"/>
                </a:solidFill>
              </a:rPr>
              <a:t>generating random impulse responses</a:t>
            </a:r>
            <a:r>
              <a:rPr lang="en-GB" sz="2000" dirty="0" smtClean="0"/>
              <a:t>, which is suitable for employment in the TV white space WPAN system simulation chain. </a:t>
            </a:r>
          </a:p>
          <a:p>
            <a:r>
              <a:rPr lang="en-GB" sz="2000" dirty="0" smtClean="0"/>
              <a:t>The base and terminal stations are assumed separated by</a:t>
            </a:r>
            <a:r>
              <a:rPr lang="en-GB" sz="2000" dirty="0" smtClean="0">
                <a:solidFill>
                  <a:srgbClr val="FF0000"/>
                </a:solidFill>
              </a:rPr>
              <a:t> a few meters up to a few kilometres.</a:t>
            </a:r>
          </a:p>
          <a:p>
            <a:r>
              <a:rPr lang="en-GB" sz="2000" dirty="0" smtClean="0"/>
              <a:t>The followings are considered for wireless propagation channel models:</a:t>
            </a:r>
          </a:p>
          <a:p>
            <a:pPr lvl="1"/>
            <a:r>
              <a:rPr lang="el-GR" sz="1600" dirty="0" smtClean="0"/>
              <a:t>Environment and Propagation Types</a:t>
            </a:r>
            <a:endParaRPr lang="en-US" sz="1600" dirty="0" smtClean="0"/>
          </a:p>
          <a:p>
            <a:pPr lvl="1"/>
            <a:r>
              <a:rPr lang="el-GR" sz="1600" dirty="0" smtClean="0"/>
              <a:t>Path Loss Calculation</a:t>
            </a:r>
            <a:r>
              <a:rPr lang="en-US" sz="1600" dirty="0" smtClean="0"/>
              <a:t> Including Shadowing</a:t>
            </a:r>
          </a:p>
          <a:p>
            <a:pPr lvl="1"/>
            <a:r>
              <a:rPr lang="en-US" sz="1600" dirty="0" smtClean="0">
                <a:solidFill>
                  <a:srgbClr val="00B050"/>
                </a:solidFill>
              </a:rPr>
              <a:t>B</a:t>
            </a:r>
            <a:r>
              <a:rPr lang="el-GR" sz="1600" dirty="0" smtClean="0">
                <a:solidFill>
                  <a:srgbClr val="00B050"/>
                </a:solidFill>
              </a:rPr>
              <a:t>and</a:t>
            </a:r>
            <a:r>
              <a:rPr lang="en-US" sz="1600" dirty="0" smtClean="0">
                <a:solidFill>
                  <a:srgbClr val="00B050"/>
                </a:solidFill>
              </a:rPr>
              <a:t>width related</a:t>
            </a:r>
            <a:r>
              <a:rPr lang="el-GR" sz="1600" dirty="0" smtClean="0"/>
              <a:t> Channel </a:t>
            </a:r>
            <a:r>
              <a:rPr lang="el-GR" sz="1600" dirty="0" smtClean="0"/>
              <a:t>Models</a:t>
            </a:r>
            <a:r>
              <a:rPr lang="en-US" sz="1600" dirty="0" smtClean="0"/>
              <a:t>: delay spread</a:t>
            </a:r>
            <a:endParaRPr lang="en-US" sz="1600" dirty="0" smtClean="0"/>
          </a:p>
          <a:p>
            <a:pPr lvl="1"/>
            <a:r>
              <a:rPr lang="en-GB" sz="1600" dirty="0" smtClean="0"/>
              <a:t>Practical Multipath Model (Based on Field Measurements</a:t>
            </a:r>
            <a:r>
              <a:rPr lang="en-GB" sz="1600" dirty="0" smtClean="0"/>
              <a:t>): </a:t>
            </a:r>
            <a:r>
              <a:rPr lang="en-GB" sz="1600" b="1" dirty="0" smtClean="0">
                <a:solidFill>
                  <a:srgbClr val="FF0000"/>
                </a:solidFill>
              </a:rPr>
              <a:t>still needed</a:t>
            </a:r>
            <a:endParaRPr lang="en-GB" sz="1600" b="1" dirty="0" smtClean="0">
              <a:solidFill>
                <a:srgbClr val="FF0000"/>
              </a:solidFill>
            </a:endParaRPr>
          </a:p>
          <a:p>
            <a:pPr lvl="1"/>
            <a:r>
              <a:rPr lang="el-GR" sz="1600" dirty="0" smtClean="0"/>
              <a:t>Additive Noise Model</a:t>
            </a:r>
            <a:endParaRPr lang="en-US" sz="1600" dirty="0" smtClean="0"/>
          </a:p>
          <a:p>
            <a:pPr lvl="1"/>
            <a:r>
              <a:rPr lang="el-GR" sz="1600" dirty="0" smtClean="0"/>
              <a:t>Interference into </a:t>
            </a:r>
            <a:r>
              <a:rPr lang="en-US" sz="1600" dirty="0" smtClean="0"/>
              <a:t>TG4m </a:t>
            </a:r>
            <a:r>
              <a:rPr lang="el-GR" sz="1600" dirty="0" smtClean="0"/>
              <a:t>W</a:t>
            </a:r>
            <a:r>
              <a:rPr lang="en-US" sz="1600" dirty="0" smtClean="0"/>
              <a:t>P</a:t>
            </a:r>
            <a:r>
              <a:rPr lang="el-GR" sz="1600" dirty="0" smtClean="0"/>
              <a:t>AN </a:t>
            </a:r>
            <a:endParaRPr lang="en-US" sz="1600" dirty="0" smtClean="0"/>
          </a:p>
          <a:p>
            <a:pPr lvl="1"/>
            <a:endParaRPr lang="en-US" sz="1600" dirty="0" smtClean="0"/>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16</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normAutofit fontScale="90000"/>
          </a:bodyPr>
          <a:lstStyle/>
          <a:p>
            <a:pPr lvl="1" algn="ctr"/>
            <a:r>
              <a:rPr lang="en-US" sz="4400" dirty="0" smtClean="0">
                <a:latin typeface="+mj-lt"/>
              </a:rPr>
              <a:t>Key Requirements and Parameters for Applications</a:t>
            </a:r>
            <a:r>
              <a:rPr lang="en-US" dirty="0" smtClean="0">
                <a:latin typeface="+mj-lt"/>
              </a:rPr>
              <a:t/>
            </a:r>
            <a:br>
              <a:rPr lang="en-US" dirty="0" smtClean="0">
                <a:latin typeface="+mj-lt"/>
              </a:rPr>
            </a:br>
            <a:r>
              <a:rPr lang="en-US" sz="3100" dirty="0" smtClean="0">
                <a:latin typeface="+mj-lt"/>
              </a:rPr>
              <a:t/>
            </a:r>
            <a:br>
              <a:rPr lang="en-US" sz="3100" dirty="0" smtClean="0">
                <a:latin typeface="+mj-lt"/>
              </a:rPr>
            </a:br>
            <a:r>
              <a:rPr lang="en-US" sz="3100" dirty="0" smtClean="0">
                <a:latin typeface="+mj-lt"/>
              </a:rPr>
              <a:t/>
            </a:r>
            <a:br>
              <a:rPr lang="en-US" sz="3100" dirty="0" smtClean="0">
                <a:latin typeface="+mj-lt"/>
              </a:rPr>
            </a:br>
            <a:r>
              <a:rPr lang="en-US" sz="3100" dirty="0" smtClean="0">
                <a:latin typeface="+mj-lt"/>
              </a:rPr>
              <a:t>1. </a:t>
            </a:r>
            <a:r>
              <a:rPr lang="en-US" sz="3100" dirty="0" smtClean="0">
                <a:latin typeface="+mj-lt"/>
              </a:rPr>
              <a:t>Typical Utility Needs</a:t>
            </a:r>
            <a:br>
              <a:rPr lang="en-US" sz="3100" dirty="0" smtClean="0">
                <a:latin typeface="+mj-lt"/>
              </a:rPr>
            </a:br>
            <a:r>
              <a:rPr lang="en-US" sz="3100" dirty="0" smtClean="0">
                <a:latin typeface="+mj-lt"/>
              </a:rPr>
              <a:t>2. Application Requirements Summary</a:t>
            </a:r>
            <a:r>
              <a:rPr lang="en-US" sz="1600" dirty="0" smtClean="0"/>
              <a:t/>
            </a:r>
            <a:br>
              <a:rPr lang="en-US" sz="1600" dirty="0" smtClean="0"/>
            </a:br>
            <a:endParaRPr lang="en-US" sz="3100" dirty="0"/>
          </a:p>
        </p:txBody>
      </p:sp>
      <p:sp>
        <p:nvSpPr>
          <p:cNvPr id="3"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17</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FF0000"/>
                </a:solidFill>
              </a:rPr>
              <a:t>TYPICAL UTILITY NEEDS</a:t>
            </a:r>
            <a:endParaRPr lang="en-US" sz="3200" b="1" i="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2000" dirty="0" smtClean="0"/>
              <a:t>Extreme range of node density from sparse to dense (1/acre- 1000’s/acre)</a:t>
            </a:r>
          </a:p>
          <a:p>
            <a:pPr lvl="1"/>
            <a:r>
              <a:rPr lang="en-US" sz="1800" dirty="0" smtClean="0"/>
              <a:t>Both link range and network footprint need to be adaptable</a:t>
            </a:r>
          </a:p>
          <a:p>
            <a:pPr lvl="1"/>
            <a:r>
              <a:rPr lang="en-US" sz="1800" dirty="0" smtClean="0"/>
              <a:t>Presence of other wireless systems (lots of them)</a:t>
            </a:r>
          </a:p>
          <a:p>
            <a:pPr lvl="1"/>
            <a:r>
              <a:rPr lang="en-US" sz="1800" dirty="0" smtClean="0"/>
              <a:t>Automatically adapt to the dynamic environments: Work in rural and urban deployments</a:t>
            </a:r>
          </a:p>
          <a:p>
            <a:r>
              <a:rPr lang="en-US" sz="2000" dirty="0" smtClean="0"/>
              <a:t>Network deployment needs to be flexible to meet a lot of different network topologies, network range, environments, etc.</a:t>
            </a:r>
          </a:p>
          <a:p>
            <a:r>
              <a:rPr lang="en-US" sz="2000" dirty="0" smtClean="0"/>
              <a:t>Ubiquity and Reliability</a:t>
            </a:r>
          </a:p>
          <a:p>
            <a:pPr lvl="1"/>
            <a:r>
              <a:rPr lang="en-US" sz="1800" dirty="0" smtClean="0"/>
              <a:t>99% isn’t good enough </a:t>
            </a:r>
          </a:p>
          <a:p>
            <a:pPr lvl="1"/>
            <a:r>
              <a:rPr lang="en-US" sz="1800" dirty="0" smtClean="0"/>
              <a:t>100% of every utility’s customers and 100% of the utility infrastructure</a:t>
            </a:r>
          </a:p>
          <a:p>
            <a:r>
              <a:rPr lang="en-US" sz="2000" dirty="0" smtClean="0"/>
              <a:t>Key objectives</a:t>
            </a:r>
          </a:p>
          <a:p>
            <a:pPr lvl="1"/>
            <a:r>
              <a:rPr lang="en-US" sz="1800" dirty="0" smtClean="0"/>
              <a:t>Extreme scalability (to tens of millions of nodes)</a:t>
            </a:r>
          </a:p>
          <a:p>
            <a:pPr lvl="1"/>
            <a:r>
              <a:rPr lang="en-US" sz="1800" dirty="0" smtClean="0"/>
              <a:t>High availability (uptime)</a:t>
            </a:r>
          </a:p>
          <a:p>
            <a:pPr lvl="1"/>
            <a:r>
              <a:rPr lang="en-US" sz="1800" dirty="0" smtClean="0"/>
              <a:t>Highly reliable data delivery (error detection)</a:t>
            </a:r>
          </a:p>
          <a:p>
            <a:pPr lvl="1"/>
            <a:r>
              <a:rPr lang="en-US" sz="1800" dirty="0" smtClean="0"/>
              <a:t>Ease of commissioning (highly autonomous)</a:t>
            </a:r>
          </a:p>
          <a:p>
            <a:pPr lvl="2"/>
            <a:r>
              <a:rPr lang="en-US" sz="1500" dirty="0" smtClean="0"/>
              <a:t>Ease of commissioning and fixed installation points means that directional antennae or modulation techniques that rely on position may have only limited use for W-SUN</a:t>
            </a:r>
          </a:p>
          <a:p>
            <a:pPr lvl="2"/>
            <a:endParaRPr lang="en-US" sz="1600" dirty="0" smtClean="0"/>
          </a:p>
        </p:txBody>
      </p:sp>
      <p:sp>
        <p:nvSpPr>
          <p:cNvPr id="4" name="Rectangle 3"/>
          <p:cNvSpPr/>
          <p:nvPr/>
        </p:nvSpPr>
        <p:spPr>
          <a:xfrm>
            <a:off x="533400" y="6096000"/>
            <a:ext cx="8001000" cy="276999"/>
          </a:xfrm>
          <a:prstGeom prst="rect">
            <a:avLst/>
          </a:prstGeom>
        </p:spPr>
        <p:txBody>
          <a:bodyPr wrap="square">
            <a:spAutoFit/>
          </a:bodyPr>
          <a:lstStyle/>
          <a:p>
            <a:r>
              <a:rPr lang="en-US" sz="1200" dirty="0" smtClean="0"/>
              <a:t>15-09-0026-00-004g</a:t>
            </a:r>
            <a:endParaRPr lang="en-US" sz="1200" dirty="0"/>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18</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KEY APPLICATION PROPERTIES</a:t>
            </a:r>
            <a:endParaRPr lang="en-US" sz="3200" b="1" i="1"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a:lnSpc>
                <a:spcPct val="80000"/>
              </a:lnSpc>
              <a:spcBef>
                <a:spcPct val="5000"/>
              </a:spcBef>
            </a:pPr>
            <a:r>
              <a:rPr lang="en-US" sz="2000" dirty="0" smtClean="0"/>
              <a:t>Typical data volume (10 x 4kB per day)</a:t>
            </a:r>
          </a:p>
          <a:p>
            <a:pPr>
              <a:lnSpc>
                <a:spcPct val="80000"/>
              </a:lnSpc>
              <a:spcBef>
                <a:spcPct val="5000"/>
              </a:spcBef>
            </a:pPr>
            <a:r>
              <a:rPr lang="en-US" sz="2000" dirty="0" smtClean="0"/>
              <a:t>Latency tolerant (for many applications)</a:t>
            </a:r>
          </a:p>
          <a:p>
            <a:pPr lvl="1">
              <a:lnSpc>
                <a:spcPct val="80000"/>
              </a:lnSpc>
              <a:spcBef>
                <a:spcPct val="5000"/>
              </a:spcBef>
            </a:pPr>
            <a:r>
              <a:rPr lang="en-US" sz="1800" dirty="0" smtClean="0"/>
              <a:t>Deterministic: ranges from 15s meter reads to 2s SCADA operations (15-09-0037)</a:t>
            </a:r>
          </a:p>
          <a:p>
            <a:pPr lvl="1">
              <a:lnSpc>
                <a:spcPct val="80000"/>
              </a:lnSpc>
              <a:spcBef>
                <a:spcPct val="5000"/>
              </a:spcBef>
            </a:pPr>
            <a:r>
              <a:rPr lang="en-US" sz="1800" dirty="0" smtClean="0"/>
              <a:t>Some real-time response constraints (seconds)</a:t>
            </a:r>
          </a:p>
          <a:p>
            <a:pPr>
              <a:lnSpc>
                <a:spcPct val="80000"/>
              </a:lnSpc>
              <a:spcBef>
                <a:spcPct val="5000"/>
              </a:spcBef>
            </a:pPr>
            <a:r>
              <a:rPr lang="en-US" sz="2000" dirty="0" smtClean="0"/>
              <a:t>Ubiquity</a:t>
            </a:r>
          </a:p>
          <a:p>
            <a:pPr lvl="1">
              <a:lnSpc>
                <a:spcPct val="80000"/>
              </a:lnSpc>
              <a:spcBef>
                <a:spcPct val="5000"/>
              </a:spcBef>
            </a:pPr>
            <a:r>
              <a:rPr lang="en-US" sz="1800" dirty="0" smtClean="0"/>
              <a:t>Every customer connected</a:t>
            </a:r>
          </a:p>
          <a:p>
            <a:pPr lvl="1">
              <a:lnSpc>
                <a:spcPct val="80000"/>
              </a:lnSpc>
              <a:spcBef>
                <a:spcPct val="5000"/>
              </a:spcBef>
            </a:pPr>
            <a:r>
              <a:rPr lang="en-US" sz="1800" dirty="0" smtClean="0"/>
              <a:t>Multiple per customer premise, multiple in-home connections</a:t>
            </a:r>
          </a:p>
          <a:p>
            <a:pPr>
              <a:lnSpc>
                <a:spcPct val="80000"/>
              </a:lnSpc>
              <a:spcBef>
                <a:spcPct val="5000"/>
              </a:spcBef>
            </a:pPr>
            <a:r>
              <a:rPr lang="en-US" sz="2000" dirty="0" smtClean="0"/>
              <a:t>Cost constrained</a:t>
            </a:r>
            <a:endParaRPr lang="en-US" sz="2000" dirty="0" smtClean="0">
              <a:solidFill>
                <a:srgbClr val="00B050"/>
              </a:solidFill>
            </a:endParaRPr>
          </a:p>
          <a:p>
            <a:pPr lvl="1">
              <a:lnSpc>
                <a:spcPct val="80000"/>
              </a:lnSpc>
              <a:spcBef>
                <a:spcPct val="5000"/>
              </a:spcBef>
            </a:pPr>
            <a:r>
              <a:rPr lang="en-US" sz="1600" dirty="0" smtClean="0">
                <a:solidFill>
                  <a:srgbClr val="00B050"/>
                </a:solidFill>
              </a:rPr>
              <a:t>Need simple modulation (15-09-0037)</a:t>
            </a:r>
          </a:p>
          <a:p>
            <a:pPr lvl="1">
              <a:lnSpc>
                <a:spcPct val="80000"/>
              </a:lnSpc>
              <a:spcBef>
                <a:spcPct val="5000"/>
              </a:spcBef>
            </a:pPr>
            <a:r>
              <a:rPr lang="en-US" sz="1800" dirty="0" smtClean="0"/>
              <a:t>Acquisition</a:t>
            </a:r>
          </a:p>
          <a:p>
            <a:pPr lvl="1">
              <a:lnSpc>
                <a:spcPct val="80000"/>
              </a:lnSpc>
              <a:spcBef>
                <a:spcPct val="5000"/>
              </a:spcBef>
            </a:pPr>
            <a:r>
              <a:rPr lang="en-US" sz="1800" dirty="0" smtClean="0"/>
              <a:t>Ease of deployment</a:t>
            </a:r>
          </a:p>
          <a:p>
            <a:pPr lvl="1">
              <a:lnSpc>
                <a:spcPct val="80000"/>
              </a:lnSpc>
              <a:spcBef>
                <a:spcPct val="5000"/>
              </a:spcBef>
            </a:pPr>
            <a:r>
              <a:rPr lang="en-US" sz="1800" dirty="0" smtClean="0"/>
              <a:t>Consistency across regions</a:t>
            </a:r>
          </a:p>
          <a:p>
            <a:pPr lvl="1">
              <a:lnSpc>
                <a:spcPct val="80000"/>
              </a:lnSpc>
              <a:spcBef>
                <a:spcPct val="5000"/>
              </a:spcBef>
            </a:pPr>
            <a:r>
              <a:rPr lang="en-US" sz="1800" dirty="0" smtClean="0"/>
              <a:t>Long term cost of operation</a:t>
            </a:r>
          </a:p>
          <a:p>
            <a:pPr>
              <a:lnSpc>
                <a:spcPct val="80000"/>
              </a:lnSpc>
              <a:spcBef>
                <a:spcPct val="5000"/>
              </a:spcBef>
            </a:pPr>
            <a:r>
              <a:rPr lang="en-US" sz="2000" dirty="0" smtClean="0"/>
              <a:t>Scalable </a:t>
            </a:r>
          </a:p>
          <a:p>
            <a:pPr lvl="1">
              <a:lnSpc>
                <a:spcPct val="80000"/>
              </a:lnSpc>
              <a:spcBef>
                <a:spcPct val="5000"/>
              </a:spcBef>
            </a:pPr>
            <a:r>
              <a:rPr lang="en-US" sz="1800" dirty="0" smtClean="0"/>
              <a:t>Tens of millions of devices per utility </a:t>
            </a:r>
          </a:p>
          <a:p>
            <a:pPr lvl="1">
              <a:lnSpc>
                <a:spcPct val="80000"/>
              </a:lnSpc>
              <a:spcBef>
                <a:spcPct val="5000"/>
              </a:spcBef>
            </a:pPr>
            <a:r>
              <a:rPr lang="en-US" sz="1800" dirty="0" smtClean="0"/>
              <a:t>Tens of billions nation/world wide</a:t>
            </a:r>
          </a:p>
          <a:p>
            <a:pPr>
              <a:lnSpc>
                <a:spcPct val="80000"/>
              </a:lnSpc>
              <a:spcBef>
                <a:spcPct val="5000"/>
              </a:spcBef>
            </a:pPr>
            <a:r>
              <a:rPr lang="en-US" sz="2000" dirty="0" smtClean="0"/>
              <a:t>System longevity</a:t>
            </a:r>
          </a:p>
          <a:p>
            <a:pPr lvl="1">
              <a:lnSpc>
                <a:spcPct val="80000"/>
              </a:lnSpc>
              <a:spcBef>
                <a:spcPct val="5000"/>
              </a:spcBef>
            </a:pPr>
            <a:r>
              <a:rPr lang="en-US" sz="1800" dirty="0" smtClean="0"/>
              <a:t>Measured in decades - </a:t>
            </a:r>
            <a:r>
              <a:rPr lang="en-US" sz="1800" u="sng" dirty="0" smtClean="0"/>
              <a:t>multiple</a:t>
            </a:r>
            <a:r>
              <a:rPr lang="en-US" sz="1800" dirty="0" smtClean="0"/>
              <a:t> decades</a:t>
            </a:r>
          </a:p>
          <a:p>
            <a:pPr>
              <a:lnSpc>
                <a:spcPct val="80000"/>
              </a:lnSpc>
              <a:spcBef>
                <a:spcPct val="5000"/>
              </a:spcBef>
            </a:pPr>
            <a:r>
              <a:rPr lang="en-US" sz="2000" dirty="0" smtClean="0"/>
              <a:t>Large packets/support for IP</a:t>
            </a:r>
          </a:p>
          <a:p>
            <a:pPr lvl="1">
              <a:lnSpc>
                <a:spcPct val="80000"/>
              </a:lnSpc>
              <a:spcBef>
                <a:spcPct val="5000"/>
              </a:spcBef>
            </a:pPr>
            <a:r>
              <a:rPr lang="en-US" sz="1800" dirty="0" smtClean="0"/>
              <a:t>PHY frame sizes up to a minimum of 1500 octets  </a:t>
            </a:r>
          </a:p>
        </p:txBody>
      </p:sp>
      <p:sp>
        <p:nvSpPr>
          <p:cNvPr id="4" name="Rectangle 3"/>
          <p:cNvSpPr/>
          <p:nvPr/>
        </p:nvSpPr>
        <p:spPr>
          <a:xfrm>
            <a:off x="533400" y="6096000"/>
            <a:ext cx="8001000" cy="276999"/>
          </a:xfrm>
          <a:prstGeom prst="rect">
            <a:avLst/>
          </a:prstGeom>
        </p:spPr>
        <p:txBody>
          <a:bodyPr wrap="square">
            <a:spAutoFit/>
          </a:bodyPr>
          <a:lstStyle/>
          <a:p>
            <a:r>
              <a:rPr lang="en-US" sz="1200" dirty="0" smtClean="0"/>
              <a:t>15-09-0026-00-004g</a:t>
            </a:r>
            <a:endParaRPr lang="en-US" sz="1200" dirty="0"/>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19</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70C0"/>
                </a:solidFill>
              </a:rPr>
              <a:t>WHITE SPACE CHANNEL MODELS FOR TG4m WPAN</a:t>
            </a:r>
            <a:endParaRPr lang="en-US" b="1" dirty="0">
              <a:solidFill>
                <a:srgbClr val="0070C0"/>
              </a:solidFill>
            </a:endParaRPr>
          </a:p>
        </p:txBody>
      </p:sp>
      <p:sp>
        <p:nvSpPr>
          <p:cNvPr id="3" name="Subtitle 2"/>
          <p:cNvSpPr>
            <a:spLocks noGrp="1"/>
          </p:cNvSpPr>
          <p:nvPr>
            <p:ph type="subTitle" idx="1"/>
          </p:nvPr>
        </p:nvSpPr>
        <p:spPr/>
        <p:txBody>
          <a:bodyPr/>
          <a:lstStyle/>
          <a:p>
            <a:pPr>
              <a:lnSpc>
                <a:spcPts val="3200"/>
              </a:lnSpc>
            </a:pPr>
            <a:r>
              <a:rPr lang="en-US" dirty="0" err="1" smtClean="0"/>
              <a:t>Sangsung</a:t>
            </a:r>
            <a:r>
              <a:rPr lang="en-US" dirty="0" smtClean="0"/>
              <a:t> </a:t>
            </a:r>
            <a:r>
              <a:rPr lang="en-US" dirty="0" err="1" smtClean="0"/>
              <a:t>Choi</a:t>
            </a:r>
            <a:r>
              <a:rPr lang="en-US" dirty="0" smtClean="0"/>
              <a:t> (</a:t>
            </a:r>
            <a:r>
              <a:rPr lang="en-US" dirty="0" smtClean="0"/>
              <a:t>ETRI)</a:t>
            </a:r>
          </a:p>
          <a:p>
            <a:pPr>
              <a:lnSpc>
                <a:spcPts val="3200"/>
              </a:lnSpc>
            </a:pPr>
            <a:r>
              <a:rPr lang="en-US" dirty="0" smtClean="0"/>
              <a:t>and</a:t>
            </a:r>
            <a:endParaRPr lang="en-US" dirty="0" smtClean="0"/>
          </a:p>
          <a:p>
            <a:pPr>
              <a:lnSpc>
                <a:spcPts val="3200"/>
              </a:lnSpc>
            </a:pPr>
            <a:r>
              <a:rPr lang="en-US" dirty="0" err="1" smtClean="0"/>
              <a:t>Soo</a:t>
            </a:r>
            <a:r>
              <a:rPr lang="en-US" dirty="0" smtClean="0"/>
              <a:t>-Young Chang (CSUS) </a:t>
            </a:r>
          </a:p>
        </p:txBody>
      </p:sp>
      <p:sp>
        <p:nvSpPr>
          <p:cNvPr id="4"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2</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POSSIBLE COEXISTENCE SOLUTIONS</a:t>
            </a:r>
            <a:endParaRPr lang="en-US" sz="3200" b="1" i="1"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a:lnSpc>
                <a:spcPct val="90000"/>
              </a:lnSpc>
            </a:pPr>
            <a:r>
              <a:rPr lang="en-US" sz="2200" dirty="0" smtClean="0"/>
              <a:t>Passive (static) solutions for coexistence</a:t>
            </a:r>
          </a:p>
          <a:p>
            <a:pPr lvl="1">
              <a:lnSpc>
                <a:spcPct val="90000"/>
              </a:lnSpc>
            </a:pPr>
            <a:r>
              <a:rPr lang="en-US" sz="1800" dirty="0" smtClean="0"/>
              <a:t>Random channel access</a:t>
            </a:r>
          </a:p>
          <a:p>
            <a:pPr lvl="1">
              <a:lnSpc>
                <a:spcPct val="90000"/>
              </a:lnSpc>
            </a:pPr>
            <a:r>
              <a:rPr lang="en-US" sz="1800" dirty="0" smtClean="0"/>
              <a:t>Channel alignment</a:t>
            </a:r>
          </a:p>
          <a:p>
            <a:pPr lvl="1">
              <a:lnSpc>
                <a:spcPct val="90000"/>
              </a:lnSpc>
            </a:pPr>
            <a:r>
              <a:rPr lang="en-US" sz="1800" dirty="0" smtClean="0"/>
              <a:t>Low duty cycle (temporal diversity)</a:t>
            </a:r>
          </a:p>
          <a:p>
            <a:pPr lvl="1">
              <a:lnSpc>
                <a:spcPct val="90000"/>
              </a:lnSpc>
            </a:pPr>
            <a:r>
              <a:rPr lang="en-US" sz="1800" dirty="0" smtClean="0"/>
              <a:t>Frequency diversity</a:t>
            </a:r>
          </a:p>
          <a:p>
            <a:pPr lvl="1">
              <a:lnSpc>
                <a:spcPct val="90000"/>
              </a:lnSpc>
            </a:pPr>
            <a:r>
              <a:rPr lang="en-US" sz="1800" dirty="0" smtClean="0"/>
              <a:t>‘Noise-like’ signal modulation</a:t>
            </a:r>
          </a:p>
          <a:p>
            <a:pPr>
              <a:lnSpc>
                <a:spcPct val="90000"/>
              </a:lnSpc>
            </a:pPr>
            <a:r>
              <a:rPr lang="en-US" sz="2200" dirty="0" smtClean="0"/>
              <a:t>Active (dynamic) solutions for coexistence</a:t>
            </a:r>
          </a:p>
          <a:p>
            <a:pPr lvl="1">
              <a:lnSpc>
                <a:spcPct val="80000"/>
              </a:lnSpc>
            </a:pPr>
            <a:r>
              <a:rPr lang="en-US" sz="1600" dirty="0" smtClean="0">
                <a:solidFill>
                  <a:srgbClr val="FF0000"/>
                </a:solidFill>
              </a:rPr>
              <a:t>Non-dedicated spectrum (license-exempted white space bands): not the solution because of not licensed bands</a:t>
            </a:r>
            <a:r>
              <a:rPr lang="en-US" sz="1600" dirty="0" smtClean="0"/>
              <a:t> unlike 4g: need cognitive type of coexistence</a:t>
            </a:r>
          </a:p>
          <a:p>
            <a:pPr lvl="1">
              <a:lnSpc>
                <a:spcPct val="80000"/>
              </a:lnSpc>
            </a:pPr>
            <a:r>
              <a:rPr lang="en-US" sz="1600" dirty="0" smtClean="0"/>
              <a:t>CCA</a:t>
            </a:r>
          </a:p>
          <a:p>
            <a:pPr lvl="1">
              <a:lnSpc>
                <a:spcPct val="80000"/>
              </a:lnSpc>
            </a:pPr>
            <a:r>
              <a:rPr lang="en-US" sz="1600" dirty="0" smtClean="0"/>
              <a:t>Dynamic channel selection</a:t>
            </a:r>
          </a:p>
          <a:p>
            <a:pPr lvl="2">
              <a:lnSpc>
                <a:spcPct val="80000"/>
              </a:lnSpc>
            </a:pPr>
            <a:r>
              <a:rPr lang="en-US" sz="1400" dirty="0" smtClean="0"/>
              <a:t>Sense and avoid</a:t>
            </a:r>
          </a:p>
          <a:p>
            <a:pPr lvl="1">
              <a:lnSpc>
                <a:spcPct val="80000"/>
              </a:lnSpc>
            </a:pPr>
            <a:r>
              <a:rPr lang="en-US" sz="1600" dirty="0" smtClean="0"/>
              <a:t>Adaptation </a:t>
            </a:r>
          </a:p>
          <a:p>
            <a:pPr lvl="2">
              <a:lnSpc>
                <a:spcPct val="80000"/>
              </a:lnSpc>
            </a:pPr>
            <a:r>
              <a:rPr lang="en-US" sz="1400" dirty="0" smtClean="0"/>
              <a:t>Transmit power control</a:t>
            </a:r>
          </a:p>
          <a:p>
            <a:pPr lvl="2">
              <a:lnSpc>
                <a:spcPct val="80000"/>
              </a:lnSpc>
            </a:pPr>
            <a:r>
              <a:rPr lang="en-US" sz="1400" dirty="0" smtClean="0"/>
              <a:t>Fragmentation</a:t>
            </a:r>
          </a:p>
          <a:p>
            <a:pPr lvl="2">
              <a:lnSpc>
                <a:spcPct val="80000"/>
              </a:lnSpc>
            </a:pPr>
            <a:r>
              <a:rPr lang="en-US" sz="1400" dirty="0" smtClean="0"/>
              <a:t>Channel masking (black-listing/white-listing)</a:t>
            </a:r>
          </a:p>
          <a:p>
            <a:pPr lvl="2">
              <a:lnSpc>
                <a:spcPct val="80000"/>
              </a:lnSpc>
            </a:pPr>
            <a:r>
              <a:rPr lang="en-US" sz="1400" dirty="0" smtClean="0"/>
              <a:t>etc.</a:t>
            </a:r>
          </a:p>
          <a:p>
            <a:pPr lvl="1">
              <a:lnSpc>
                <a:spcPct val="80000"/>
              </a:lnSpc>
            </a:pPr>
            <a:r>
              <a:rPr lang="en-US" sz="1600" dirty="0" err="1" smtClean="0"/>
              <a:t>Piconet</a:t>
            </a:r>
            <a:r>
              <a:rPr lang="en-US" sz="1600" dirty="0" smtClean="0"/>
              <a:t> separation capability</a:t>
            </a:r>
          </a:p>
          <a:p>
            <a:pPr lvl="2">
              <a:lnSpc>
                <a:spcPct val="80000"/>
              </a:lnSpc>
            </a:pPr>
            <a:r>
              <a:rPr lang="en-US" sz="1400" dirty="0" smtClean="0"/>
              <a:t>Coding, timing, …</a:t>
            </a:r>
          </a:p>
          <a:p>
            <a:pPr lvl="1">
              <a:lnSpc>
                <a:spcPct val="80000"/>
              </a:lnSpc>
            </a:pPr>
            <a:r>
              <a:rPr lang="en-US" sz="1600" dirty="0" smtClean="0"/>
              <a:t>Energy detect, scanning, etc.</a:t>
            </a:r>
          </a:p>
          <a:p>
            <a:pPr lvl="1">
              <a:lnSpc>
                <a:spcPct val="80000"/>
              </a:lnSpc>
            </a:pPr>
            <a:r>
              <a:rPr lang="en-US" sz="1600" dirty="0" smtClean="0"/>
              <a:t>And so on….</a:t>
            </a:r>
          </a:p>
        </p:txBody>
      </p:sp>
      <p:sp>
        <p:nvSpPr>
          <p:cNvPr id="4" name="Rectangle 3"/>
          <p:cNvSpPr/>
          <p:nvPr/>
        </p:nvSpPr>
        <p:spPr>
          <a:xfrm>
            <a:off x="533400" y="6096000"/>
            <a:ext cx="8001000" cy="276999"/>
          </a:xfrm>
          <a:prstGeom prst="rect">
            <a:avLst/>
          </a:prstGeom>
        </p:spPr>
        <p:txBody>
          <a:bodyPr wrap="square">
            <a:spAutoFit/>
          </a:bodyPr>
          <a:lstStyle/>
          <a:p>
            <a:r>
              <a:rPr lang="en-US" sz="1200" dirty="0" smtClean="0"/>
              <a:t>15-09-0031-00-004g</a:t>
            </a:r>
            <a:endParaRPr lang="en-US" sz="1200" dirty="0"/>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20</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UBIQUITY AND DENSITY</a:t>
            </a:r>
            <a:endParaRPr lang="en-US" sz="3200" b="1" i="1" dirty="0">
              <a:solidFill>
                <a:srgbClr val="00B0F0"/>
              </a:solidFill>
            </a:endParaRPr>
          </a:p>
        </p:txBody>
      </p:sp>
      <p:sp>
        <p:nvSpPr>
          <p:cNvPr id="3" name="Content Placeholder 2"/>
          <p:cNvSpPr>
            <a:spLocks noGrp="1"/>
          </p:cNvSpPr>
          <p:nvPr>
            <p:ph idx="1"/>
          </p:nvPr>
        </p:nvSpPr>
        <p:spPr/>
        <p:txBody>
          <a:bodyPr>
            <a:normAutofit/>
          </a:bodyPr>
          <a:lstStyle/>
          <a:p>
            <a:r>
              <a:rPr lang="en-US" sz="2000" dirty="0" smtClean="0"/>
              <a:t>Maximum allowable power setting </a:t>
            </a:r>
            <a:r>
              <a:rPr lang="en-US" sz="2000" u="sng" dirty="0" smtClean="0">
                <a:solidFill>
                  <a:srgbClr val="0070C0"/>
                </a:solidFill>
              </a:rPr>
              <a:t>may not be able to be used </a:t>
            </a:r>
            <a:r>
              <a:rPr lang="en-US" sz="2000" dirty="0" smtClean="0"/>
              <a:t>in sparse deployments.</a:t>
            </a:r>
          </a:p>
          <a:p>
            <a:pPr lvl="1"/>
            <a:r>
              <a:rPr lang="en-US" sz="1800" dirty="0" smtClean="0">
                <a:solidFill>
                  <a:srgbClr val="0070C0"/>
                </a:solidFill>
              </a:rPr>
              <a:t>Power constraint imposed by FCC: </a:t>
            </a:r>
            <a:r>
              <a:rPr lang="en-US" sz="1800" b="1" u="sng" dirty="0" smtClean="0">
                <a:solidFill>
                  <a:srgbClr val="0070C0"/>
                </a:solidFill>
              </a:rPr>
              <a:t>to be operated with only minimally needed power</a:t>
            </a:r>
          </a:p>
          <a:p>
            <a:r>
              <a:rPr lang="en-US" sz="2000" dirty="0" smtClean="0"/>
              <a:t>Power variation is advantageous when network density will support it.</a:t>
            </a:r>
          </a:p>
          <a:p>
            <a:pPr lvl="1"/>
            <a:r>
              <a:rPr lang="en-US" sz="1800" dirty="0" smtClean="0">
                <a:solidFill>
                  <a:srgbClr val="0070C0"/>
                </a:solidFill>
              </a:rPr>
              <a:t>Transmit power control is necessary.</a:t>
            </a:r>
          </a:p>
          <a:p>
            <a:r>
              <a:rPr lang="en-US" sz="2000" dirty="0" smtClean="0"/>
              <a:t>High-power devices have large interference ranges. </a:t>
            </a:r>
          </a:p>
          <a:p>
            <a:pPr lvl="1"/>
            <a:r>
              <a:rPr lang="en-US" sz="2000" dirty="0" smtClean="0"/>
              <a:t>Power variation</a:t>
            </a:r>
          </a:p>
          <a:p>
            <a:pPr lvl="1"/>
            <a:r>
              <a:rPr lang="en-US" sz="2000" dirty="0" smtClean="0"/>
              <a:t>Narrow bandwidth</a:t>
            </a:r>
          </a:p>
          <a:p>
            <a:r>
              <a:rPr lang="en-US" sz="2000" dirty="0" smtClean="0"/>
              <a:t>Due to large number of nodes and hidden terminals, multiple collision domains may be required.</a:t>
            </a:r>
          </a:p>
          <a:p>
            <a:endParaRPr lang="en-US" sz="2000" dirty="0" smtClean="0"/>
          </a:p>
        </p:txBody>
      </p:sp>
      <p:sp>
        <p:nvSpPr>
          <p:cNvPr id="4" name="Rectangle 3"/>
          <p:cNvSpPr/>
          <p:nvPr/>
        </p:nvSpPr>
        <p:spPr>
          <a:xfrm>
            <a:off x="533400" y="6096000"/>
            <a:ext cx="8001000" cy="276999"/>
          </a:xfrm>
          <a:prstGeom prst="rect">
            <a:avLst/>
          </a:prstGeom>
        </p:spPr>
        <p:txBody>
          <a:bodyPr wrap="square">
            <a:spAutoFit/>
          </a:bodyPr>
          <a:lstStyle/>
          <a:p>
            <a:r>
              <a:rPr lang="en-US" sz="1200" dirty="0" smtClean="0"/>
              <a:t>15-09-0037-00-004g</a:t>
            </a:r>
            <a:endParaRPr lang="en-US" sz="1200" dirty="0"/>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21</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KEY UTILITY DEVICES CONTEXT</a:t>
            </a:r>
            <a:endParaRPr lang="en-US" sz="3200" b="1" i="1" dirty="0">
              <a:solidFill>
                <a:srgbClr val="00B0F0"/>
              </a:solidFill>
            </a:endParaRPr>
          </a:p>
        </p:txBody>
      </p:sp>
      <p:sp>
        <p:nvSpPr>
          <p:cNvPr id="4" name="Rectangle 3"/>
          <p:cNvSpPr/>
          <p:nvPr/>
        </p:nvSpPr>
        <p:spPr>
          <a:xfrm>
            <a:off x="533400" y="6096000"/>
            <a:ext cx="8001000" cy="276999"/>
          </a:xfrm>
          <a:prstGeom prst="rect">
            <a:avLst/>
          </a:prstGeom>
        </p:spPr>
        <p:txBody>
          <a:bodyPr wrap="square">
            <a:spAutoFit/>
          </a:bodyPr>
          <a:lstStyle/>
          <a:p>
            <a:r>
              <a:rPr lang="en-US" sz="1200" dirty="0" smtClean="0"/>
              <a:t>15-09-0026-00-004g</a:t>
            </a:r>
            <a:endParaRPr lang="en-US" sz="1200" dirty="0"/>
          </a:p>
        </p:txBody>
      </p:sp>
      <p:graphicFrame>
        <p:nvGraphicFramePr>
          <p:cNvPr id="92162" name="Object 2"/>
          <p:cNvGraphicFramePr>
            <a:graphicFrameLocks noChangeAspect="1"/>
          </p:cNvGraphicFramePr>
          <p:nvPr/>
        </p:nvGraphicFramePr>
        <p:xfrm>
          <a:off x="914400" y="1524000"/>
          <a:ext cx="6994525" cy="4800600"/>
        </p:xfrm>
        <a:graphic>
          <a:graphicData uri="http://schemas.openxmlformats.org/presentationml/2006/ole">
            <p:oleObj spid="_x0000_s92162" name="Visio" r:id="rId3" imgW="9144762" imgH="7415174" progId="">
              <p:embed/>
            </p:oleObj>
          </a:graphicData>
        </a:graphic>
      </p:graphicFrame>
      <p:sp>
        <p:nvSpPr>
          <p:cNvPr id="7"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22</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GB" sz="3200" b="1" i="1" dirty="0" smtClean="0">
                <a:solidFill>
                  <a:srgbClr val="FF0000"/>
                </a:solidFill>
              </a:rPr>
              <a:t>APPLICATION REQUIREMENTS SUMMARY (1)</a:t>
            </a:r>
            <a:endParaRPr lang="en-US" sz="3200" b="1" i="1" dirty="0">
              <a:solidFill>
                <a:srgbClr val="FF0000"/>
              </a:solidFill>
            </a:endParaRPr>
          </a:p>
        </p:txBody>
      </p:sp>
      <p:graphicFrame>
        <p:nvGraphicFramePr>
          <p:cNvPr id="6" name="Content Placeholder 5"/>
          <p:cNvGraphicFramePr>
            <a:graphicFrameLocks noGrp="1"/>
          </p:cNvGraphicFramePr>
          <p:nvPr>
            <p:ph idx="1"/>
          </p:nvPr>
        </p:nvGraphicFramePr>
        <p:xfrm>
          <a:off x="381000" y="1600200"/>
          <a:ext cx="8534400" cy="4480560"/>
        </p:xfrm>
        <a:graphic>
          <a:graphicData uri="http://schemas.openxmlformats.org/drawingml/2006/table">
            <a:tbl>
              <a:tblPr/>
              <a:tblGrid>
                <a:gridCol w="1142999"/>
                <a:gridCol w="2590801"/>
                <a:gridCol w="3899956"/>
                <a:gridCol w="900644"/>
              </a:tblGrid>
              <a:tr h="178652">
                <a:tc>
                  <a:txBody>
                    <a:bodyPr/>
                    <a:lstStyle/>
                    <a:p>
                      <a:pPr marL="0" marR="0">
                        <a:spcBef>
                          <a:spcPts val="0"/>
                        </a:spcBef>
                        <a:spcAft>
                          <a:spcPts val="0"/>
                        </a:spcAft>
                      </a:pPr>
                      <a:r>
                        <a:rPr lang="en-GB" sz="1400" b="1" dirty="0">
                          <a:latin typeface="Times New Roman"/>
                          <a:ea typeface="Batang"/>
                        </a:rPr>
                        <a:t>Application</a:t>
                      </a:r>
                      <a:endParaRPr lang="en-US" sz="1400" dirty="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latin typeface="Times New Roman"/>
                          <a:ea typeface="Batang"/>
                        </a:rPr>
                        <a:t>Description </a:t>
                      </a:r>
                      <a:endParaRPr lang="en-US" sz="140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a:ea typeface="Batang"/>
                        </a:rPr>
                        <a:t>Key Parameters</a:t>
                      </a:r>
                      <a:endParaRPr lang="en-US" sz="1400" dirty="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latin typeface="Times New Roman"/>
                          <a:ea typeface="Batang"/>
                        </a:rPr>
                        <a:t>Reference</a:t>
                      </a:r>
                      <a:endParaRPr lang="en-US" sz="140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3862">
                <a:tc>
                  <a:txBody>
                    <a:bodyPr/>
                    <a:lstStyle/>
                    <a:p>
                      <a:pPr marL="0" marR="0">
                        <a:spcBef>
                          <a:spcPts val="0"/>
                        </a:spcBef>
                        <a:spcAft>
                          <a:spcPts val="0"/>
                        </a:spcAft>
                      </a:pPr>
                      <a:r>
                        <a:rPr lang="en-GB" sz="1400">
                          <a:latin typeface="Times New Roman"/>
                          <a:ea typeface="Batang"/>
                        </a:rPr>
                        <a:t>Smart utility networks (SUN)</a:t>
                      </a:r>
                      <a:endParaRPr lang="en-US" sz="140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Batang"/>
                        </a:rPr>
                        <a:t>TV White space application is a good candidate for SUN</a:t>
                      </a:r>
                    </a:p>
                    <a:p>
                      <a:pPr marL="228600" marR="0" lvl="1" indent="-228600">
                        <a:spcBef>
                          <a:spcPts val="0"/>
                        </a:spcBef>
                        <a:spcAft>
                          <a:spcPts val="0"/>
                        </a:spcAft>
                        <a:buFont typeface="Times New Roman"/>
                        <a:buChar char="–"/>
                        <a:tabLst>
                          <a:tab pos="120650" algn="l"/>
                        </a:tabLst>
                      </a:pPr>
                      <a:r>
                        <a:rPr lang="en-US" sz="1400" dirty="0">
                          <a:latin typeface="Times New Roman"/>
                          <a:ea typeface="Batang"/>
                        </a:rPr>
                        <a:t>There is no special interference source except TV signal. </a:t>
                      </a:r>
                    </a:p>
                    <a:p>
                      <a:pPr marL="228600" marR="0" lvl="1" indent="-228600">
                        <a:spcBef>
                          <a:spcPts val="0"/>
                        </a:spcBef>
                        <a:spcAft>
                          <a:spcPts val="0"/>
                        </a:spcAft>
                        <a:buFont typeface="Times New Roman"/>
                        <a:buChar char="–"/>
                        <a:tabLst>
                          <a:tab pos="120650" algn="l"/>
                        </a:tabLst>
                      </a:pPr>
                      <a:r>
                        <a:rPr lang="en-US" sz="1400" dirty="0">
                          <a:latin typeface="Times New Roman"/>
                          <a:ea typeface="Batang"/>
                        </a:rPr>
                        <a:t>Use the similar TV Channel frequencies all over the world </a:t>
                      </a: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spcBef>
                          <a:spcPts val="0"/>
                        </a:spcBef>
                        <a:spcAft>
                          <a:spcPts val="0"/>
                        </a:spcAft>
                        <a:buFont typeface="Arial" pitchFamily="34" charset="0"/>
                        <a:buNone/>
                      </a:pPr>
                      <a:r>
                        <a:rPr lang="en-US" sz="1400" dirty="0">
                          <a:solidFill>
                            <a:srgbClr val="000000"/>
                          </a:solidFill>
                          <a:latin typeface="Times New Roman"/>
                          <a:ea typeface="Times New Roman"/>
                        </a:rPr>
                        <a:t>- </a:t>
                      </a:r>
                      <a:r>
                        <a:rPr lang="en-US" sz="1400" dirty="0" smtClean="0">
                          <a:solidFill>
                            <a:srgbClr val="000000"/>
                          </a:solidFill>
                          <a:latin typeface="Times New Roman"/>
                          <a:ea typeface="Times New Roman"/>
                        </a:rPr>
                        <a:t>  Environment</a:t>
                      </a:r>
                      <a:r>
                        <a:rPr lang="en-US" sz="1400" dirty="0">
                          <a:solidFill>
                            <a:srgbClr val="000000"/>
                          </a:solidFill>
                          <a:latin typeface="Times New Roman"/>
                          <a:ea typeface="Times New Roman"/>
                        </a:rPr>
                        <a:t>: Indoor/outdoor, Urban/suburban/rural</a:t>
                      </a:r>
                      <a:endParaRPr lang="en-US" sz="1400" dirty="0">
                        <a:latin typeface="Times New Roman"/>
                        <a:ea typeface="Batang"/>
                      </a:endParaRPr>
                    </a:p>
                    <a:p>
                      <a:pPr marL="228600" marR="0" indent="-228600">
                        <a:spcBef>
                          <a:spcPts val="0"/>
                        </a:spcBef>
                        <a:spcAft>
                          <a:spcPts val="0"/>
                        </a:spcAft>
                        <a:buFont typeface="Arial" pitchFamily="34" charset="0"/>
                        <a:buNone/>
                      </a:pPr>
                      <a:r>
                        <a:rPr lang="en-US" sz="1400" dirty="0">
                          <a:solidFill>
                            <a:srgbClr val="000000"/>
                          </a:solidFill>
                          <a:latin typeface="Times New Roman"/>
                          <a:ea typeface="Times New Roman"/>
                        </a:rPr>
                        <a:t>-  </a:t>
                      </a:r>
                      <a:r>
                        <a:rPr lang="en-US" sz="1400" dirty="0" smtClean="0">
                          <a:solidFill>
                            <a:srgbClr val="000000"/>
                          </a:solidFill>
                          <a:latin typeface="Times New Roman"/>
                          <a:ea typeface="Times New Roman"/>
                        </a:rPr>
                        <a:t> Operating </a:t>
                      </a:r>
                      <a:r>
                        <a:rPr lang="en-US" sz="1400" dirty="0">
                          <a:solidFill>
                            <a:srgbClr val="000000"/>
                          </a:solidFill>
                          <a:latin typeface="Times New Roman"/>
                          <a:ea typeface="Times New Roman"/>
                        </a:rPr>
                        <a:t>range: up to several km</a:t>
                      </a:r>
                      <a:endParaRPr lang="en-US" sz="1400" dirty="0">
                        <a:latin typeface="Times New Roman"/>
                        <a:ea typeface="Batang"/>
                      </a:endParaRPr>
                    </a:p>
                    <a:p>
                      <a:pPr marL="228600" marR="0" indent="-228600">
                        <a:spcBef>
                          <a:spcPts val="0"/>
                        </a:spcBef>
                        <a:spcAft>
                          <a:spcPts val="0"/>
                        </a:spcAft>
                        <a:buFont typeface="Arial" pitchFamily="34" charset="0"/>
                        <a:buNone/>
                      </a:pPr>
                      <a:r>
                        <a:rPr lang="en-US" sz="1400" dirty="0">
                          <a:solidFill>
                            <a:srgbClr val="000000"/>
                          </a:solidFill>
                          <a:latin typeface="Times New Roman"/>
                          <a:ea typeface="Times New Roman"/>
                        </a:rPr>
                        <a:t>-  </a:t>
                      </a:r>
                      <a:r>
                        <a:rPr lang="en-US" sz="1400" dirty="0" smtClean="0">
                          <a:solidFill>
                            <a:srgbClr val="000000"/>
                          </a:solidFill>
                          <a:latin typeface="Times New Roman"/>
                          <a:ea typeface="Times New Roman"/>
                        </a:rPr>
                        <a:t> Up </a:t>
                      </a:r>
                      <a:r>
                        <a:rPr lang="en-US" sz="1400" dirty="0">
                          <a:solidFill>
                            <a:srgbClr val="000000"/>
                          </a:solidFill>
                          <a:latin typeface="Times New Roman"/>
                          <a:ea typeface="Times New Roman"/>
                        </a:rPr>
                        <a:t>to several thousands </a:t>
                      </a:r>
                      <a:r>
                        <a:rPr lang="en-US" sz="1400" u="sng" dirty="0">
                          <a:solidFill>
                            <a:srgbClr val="000000"/>
                          </a:solidFill>
                          <a:latin typeface="Times New Roman"/>
                          <a:ea typeface="Times New Roman"/>
                        </a:rPr>
                        <a:t>of nodes in the network</a:t>
                      </a:r>
                      <a:endParaRPr lang="en-US" sz="1400" dirty="0">
                        <a:latin typeface="Times New Roman"/>
                        <a:ea typeface="Batang"/>
                      </a:endParaRPr>
                    </a:p>
                    <a:p>
                      <a:pPr marL="228600" marR="0" indent="-228600">
                        <a:spcBef>
                          <a:spcPts val="0"/>
                        </a:spcBef>
                        <a:spcAft>
                          <a:spcPts val="0"/>
                        </a:spcAft>
                        <a:buFont typeface="Arial" pitchFamily="34" charset="0"/>
                        <a:buNone/>
                      </a:pPr>
                      <a:r>
                        <a:rPr lang="en-US" sz="1400" dirty="0">
                          <a:solidFill>
                            <a:srgbClr val="000000"/>
                          </a:solidFill>
                          <a:latin typeface="Times New Roman"/>
                          <a:ea typeface="Times New Roman"/>
                        </a:rPr>
                        <a:t>-  </a:t>
                      </a:r>
                      <a:r>
                        <a:rPr lang="en-US" sz="1400" dirty="0" smtClean="0">
                          <a:solidFill>
                            <a:srgbClr val="000000"/>
                          </a:solidFill>
                          <a:latin typeface="Times New Roman"/>
                          <a:ea typeface="Times New Roman"/>
                        </a:rPr>
                        <a:t> Mobility </a:t>
                      </a:r>
                      <a:r>
                        <a:rPr lang="en-US" sz="1400" u="sng" dirty="0">
                          <a:solidFill>
                            <a:srgbClr val="000000"/>
                          </a:solidFill>
                          <a:latin typeface="Times New Roman"/>
                          <a:ea typeface="Times New Roman"/>
                        </a:rPr>
                        <a:t>(Device type</a:t>
                      </a:r>
                      <a:r>
                        <a:rPr lang="en-US" sz="1400" dirty="0">
                          <a:solidFill>
                            <a:srgbClr val="000000"/>
                          </a:solidFill>
                          <a:latin typeface="Times New Roman"/>
                          <a:ea typeface="Times New Roman"/>
                        </a:rPr>
                        <a:t>): fixed</a:t>
                      </a:r>
                      <a:endParaRPr lang="en-US" sz="1400" dirty="0">
                        <a:latin typeface="Times New Roman"/>
                        <a:ea typeface="Batang"/>
                      </a:endParaRPr>
                    </a:p>
                    <a:p>
                      <a:pPr marL="228600" marR="0" indent="-228600">
                        <a:spcBef>
                          <a:spcPts val="0"/>
                        </a:spcBef>
                        <a:spcAft>
                          <a:spcPts val="0"/>
                        </a:spcAft>
                        <a:buFont typeface="Arial" pitchFamily="34" charset="0"/>
                        <a:buNone/>
                      </a:pPr>
                      <a:r>
                        <a:rPr lang="en-US" sz="1400" dirty="0">
                          <a:solidFill>
                            <a:srgbClr val="000000"/>
                          </a:solidFill>
                          <a:latin typeface="Times New Roman"/>
                          <a:ea typeface="Times New Roman"/>
                        </a:rPr>
                        <a:t>-  </a:t>
                      </a:r>
                      <a:r>
                        <a:rPr lang="en-US" sz="1400" dirty="0" smtClean="0">
                          <a:solidFill>
                            <a:srgbClr val="000000"/>
                          </a:solidFill>
                          <a:latin typeface="Times New Roman"/>
                          <a:ea typeface="Times New Roman"/>
                        </a:rPr>
                        <a:t> Security </a:t>
                      </a:r>
                      <a:r>
                        <a:rPr lang="en-US" sz="1400" dirty="0">
                          <a:solidFill>
                            <a:srgbClr val="000000"/>
                          </a:solidFill>
                          <a:latin typeface="Times New Roman"/>
                          <a:ea typeface="Times New Roman"/>
                        </a:rPr>
                        <a:t>features: required</a:t>
                      </a:r>
                      <a:endParaRPr lang="en-US" sz="1400" dirty="0">
                        <a:latin typeface="Times New Roman"/>
                        <a:ea typeface="Batang"/>
                      </a:endParaRPr>
                    </a:p>
                    <a:p>
                      <a:pPr marL="228600" marR="0" indent="-228600">
                        <a:spcBef>
                          <a:spcPts val="0"/>
                        </a:spcBef>
                        <a:spcAft>
                          <a:spcPts val="0"/>
                        </a:spcAft>
                        <a:buFont typeface="Arial" pitchFamily="34" charset="0"/>
                        <a:buNone/>
                      </a:pPr>
                      <a:r>
                        <a:rPr lang="en-US" sz="1400" dirty="0">
                          <a:solidFill>
                            <a:srgbClr val="000000"/>
                          </a:solidFill>
                          <a:latin typeface="Times New Roman"/>
                          <a:ea typeface="Times New Roman"/>
                        </a:rPr>
                        <a:t>-  </a:t>
                      </a:r>
                      <a:r>
                        <a:rPr lang="en-US" sz="1400" dirty="0" smtClean="0">
                          <a:solidFill>
                            <a:srgbClr val="000000"/>
                          </a:solidFill>
                          <a:latin typeface="Times New Roman"/>
                          <a:ea typeface="Times New Roman"/>
                        </a:rPr>
                        <a:t> Reliability</a:t>
                      </a:r>
                      <a:r>
                        <a:rPr lang="en-US" sz="1400" dirty="0">
                          <a:solidFill>
                            <a:srgbClr val="000000"/>
                          </a:solidFill>
                          <a:latin typeface="Times New Roman"/>
                          <a:ea typeface="Times New Roman"/>
                        </a:rPr>
                        <a:t>: high</a:t>
                      </a:r>
                      <a:endParaRPr lang="en-US" sz="1400" dirty="0">
                        <a:latin typeface="Times New Roman"/>
                        <a:ea typeface="Batang"/>
                      </a:endParaRPr>
                    </a:p>
                    <a:p>
                      <a:pPr marL="228600" marR="0" indent="-228600">
                        <a:spcBef>
                          <a:spcPts val="0"/>
                        </a:spcBef>
                        <a:spcAft>
                          <a:spcPts val="0"/>
                        </a:spcAft>
                        <a:buFont typeface="Arial" pitchFamily="34" charset="0"/>
                        <a:buNone/>
                      </a:pPr>
                      <a:r>
                        <a:rPr lang="en-US" sz="1400" dirty="0">
                          <a:solidFill>
                            <a:srgbClr val="000000"/>
                          </a:solidFill>
                          <a:latin typeface="Times New Roman"/>
                          <a:ea typeface="Times New Roman"/>
                        </a:rPr>
                        <a:t>-  </a:t>
                      </a:r>
                      <a:r>
                        <a:rPr lang="en-US" sz="1400" dirty="0" smtClean="0">
                          <a:solidFill>
                            <a:srgbClr val="000000"/>
                          </a:solidFill>
                          <a:latin typeface="Times New Roman"/>
                          <a:ea typeface="Times New Roman"/>
                        </a:rPr>
                        <a:t> Device </a:t>
                      </a:r>
                      <a:r>
                        <a:rPr lang="en-US" sz="1400" dirty="0">
                          <a:solidFill>
                            <a:srgbClr val="000000"/>
                          </a:solidFill>
                          <a:latin typeface="Times New Roman"/>
                          <a:ea typeface="Times New Roman"/>
                        </a:rPr>
                        <a:t>category: as regulations applied to all applications</a:t>
                      </a:r>
                      <a:endParaRPr lang="en-US" sz="1400" dirty="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400" dirty="0">
                          <a:latin typeface="Times New Roman"/>
                          <a:ea typeface="Batang"/>
                        </a:rPr>
                        <a:t>15-09-0275-02</a:t>
                      </a:r>
                      <a:endParaRPr lang="en-US" sz="1400" dirty="0">
                        <a:latin typeface="Times New Roman"/>
                        <a:ea typeface="Batang"/>
                      </a:endParaRPr>
                    </a:p>
                    <a:p>
                      <a:pPr marL="0" marR="0">
                        <a:spcBef>
                          <a:spcPts val="0"/>
                        </a:spcBef>
                        <a:spcAft>
                          <a:spcPts val="0"/>
                        </a:spcAft>
                      </a:pPr>
                      <a:r>
                        <a:rPr lang="en-GB" sz="1400" dirty="0">
                          <a:latin typeface="Times New Roman"/>
                          <a:ea typeface="Batang"/>
                        </a:rPr>
                        <a:t>15-11-0171-00</a:t>
                      </a:r>
                      <a:endParaRPr lang="en-US" sz="1400" dirty="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3380">
                <a:tc>
                  <a:txBody>
                    <a:bodyPr/>
                    <a:lstStyle/>
                    <a:p>
                      <a:pPr marL="0" marR="0">
                        <a:spcBef>
                          <a:spcPts val="0"/>
                        </a:spcBef>
                        <a:spcAft>
                          <a:spcPts val="0"/>
                        </a:spcAft>
                      </a:pPr>
                      <a:r>
                        <a:rPr lang="en-GB" sz="1400">
                          <a:latin typeface="Times New Roman"/>
                          <a:ea typeface="Batang"/>
                        </a:rPr>
                        <a:t>Intelligent Transportation System</a:t>
                      </a:r>
                      <a:endParaRPr lang="en-US" sz="140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Batang"/>
                        </a:rPr>
                        <a:t>TV bands make signal travel longer distance and less vulnerable in rural areas, which can enable multiple applications between car</a:t>
                      </a:r>
                      <a:r>
                        <a:rPr lang="en-US" sz="1400" dirty="0">
                          <a:latin typeface="Times New Roman"/>
                          <a:ea typeface="SimSun"/>
                        </a:rPr>
                        <a:t> and fixed node</a:t>
                      </a:r>
                      <a:r>
                        <a:rPr lang="en-US" sz="1400" dirty="0">
                          <a:latin typeface="Times New Roman"/>
                          <a:ea typeface="Batang"/>
                        </a:rPr>
                        <a:t>.</a:t>
                      </a:r>
                    </a:p>
                    <a:p>
                      <a:pPr marL="228600" marR="0" lvl="0" indent="-228600">
                        <a:spcBef>
                          <a:spcPts val="0"/>
                        </a:spcBef>
                        <a:spcAft>
                          <a:spcPts val="0"/>
                        </a:spcAft>
                        <a:buFont typeface="Times New Roman"/>
                        <a:buChar char="-"/>
                      </a:pPr>
                      <a:r>
                        <a:rPr lang="en-US" sz="1400" dirty="0">
                          <a:latin typeface="Times New Roman"/>
                          <a:ea typeface="SimSun"/>
                        </a:rPr>
                        <a:t>Information delivery</a:t>
                      </a:r>
                      <a:endParaRPr lang="en-US" sz="1400" dirty="0">
                        <a:latin typeface="Times New Roman"/>
                        <a:ea typeface="Batang"/>
                      </a:endParaRPr>
                    </a:p>
                    <a:p>
                      <a:pPr marL="228600" marR="0" lvl="0" indent="-228600">
                        <a:spcBef>
                          <a:spcPts val="0"/>
                        </a:spcBef>
                        <a:spcAft>
                          <a:spcPts val="0"/>
                        </a:spcAft>
                        <a:buFont typeface="Times New Roman"/>
                        <a:buChar char="-"/>
                      </a:pPr>
                      <a:r>
                        <a:rPr lang="en-US" sz="1400" dirty="0">
                          <a:latin typeface="Times New Roman"/>
                          <a:ea typeface="SimSun"/>
                        </a:rPr>
                        <a:t>Traffic management</a:t>
                      </a:r>
                      <a:endParaRPr lang="en-US" sz="1400" dirty="0">
                        <a:latin typeface="Times New Roman"/>
                        <a:ea typeface="Batang"/>
                      </a:endParaRPr>
                    </a:p>
                    <a:p>
                      <a:pPr marL="228600" marR="0" lvl="0" indent="-228600">
                        <a:spcBef>
                          <a:spcPts val="0"/>
                        </a:spcBef>
                        <a:spcAft>
                          <a:spcPts val="0"/>
                        </a:spcAft>
                        <a:buFont typeface="Times New Roman"/>
                        <a:buChar char="-"/>
                      </a:pPr>
                      <a:r>
                        <a:rPr lang="en-GB" sz="1400" dirty="0">
                          <a:latin typeface="Times New Roman"/>
                          <a:ea typeface="SimSun"/>
                        </a:rPr>
                        <a:t>Logistics tracking/Vehicle location</a:t>
                      </a:r>
                      <a:endParaRPr lang="en-US" sz="1400" dirty="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0" indent="-228600">
                        <a:spcBef>
                          <a:spcPts val="0"/>
                        </a:spcBef>
                        <a:spcAft>
                          <a:spcPts val="0"/>
                        </a:spcAft>
                        <a:buFont typeface="Times New Roman"/>
                        <a:buChar char="-"/>
                      </a:pPr>
                      <a:r>
                        <a:rPr lang="en-GB" sz="1400" dirty="0">
                          <a:latin typeface="Times New Roman"/>
                          <a:ea typeface="Malgun Gothic"/>
                        </a:rPr>
                        <a:t>Environment: Outdoor</a:t>
                      </a:r>
                      <a:endParaRPr lang="en-US" sz="1400" dirty="0">
                        <a:latin typeface="Times New Roman"/>
                        <a:ea typeface="Batang"/>
                      </a:endParaRPr>
                    </a:p>
                    <a:p>
                      <a:pPr marL="228600" marR="0" lvl="0" indent="-228600">
                        <a:spcBef>
                          <a:spcPts val="0"/>
                        </a:spcBef>
                        <a:spcAft>
                          <a:spcPts val="0"/>
                        </a:spcAft>
                        <a:buFont typeface="Times New Roman"/>
                        <a:buChar char="-"/>
                      </a:pPr>
                      <a:r>
                        <a:rPr lang="en-GB" sz="1400" dirty="0">
                          <a:latin typeface="Times New Roman"/>
                          <a:ea typeface="Malgun Gothic"/>
                        </a:rPr>
                        <a:t>Data rate: Generally &lt;1Mbps, Up to 10Mbps</a:t>
                      </a:r>
                      <a:endParaRPr lang="en-US" sz="1400" dirty="0">
                        <a:latin typeface="Times New Roman"/>
                        <a:ea typeface="Batang"/>
                      </a:endParaRPr>
                    </a:p>
                    <a:p>
                      <a:pPr marL="228600" marR="0" lvl="0" indent="-228600">
                        <a:spcBef>
                          <a:spcPts val="0"/>
                        </a:spcBef>
                        <a:spcAft>
                          <a:spcPts val="0"/>
                        </a:spcAft>
                        <a:buFont typeface="Times New Roman"/>
                        <a:buChar char="-"/>
                      </a:pPr>
                      <a:r>
                        <a:rPr lang="en-GB" sz="1400" dirty="0">
                          <a:latin typeface="Times New Roman"/>
                          <a:ea typeface="Malgun Gothic"/>
                        </a:rPr>
                        <a:t>PER: &lt; 10%</a:t>
                      </a:r>
                      <a:endParaRPr lang="en-US" sz="1400" dirty="0">
                        <a:latin typeface="Times New Roman"/>
                        <a:ea typeface="Batang"/>
                      </a:endParaRPr>
                    </a:p>
                    <a:p>
                      <a:pPr marL="228600" marR="0" lvl="0" indent="-228600">
                        <a:spcBef>
                          <a:spcPts val="0"/>
                        </a:spcBef>
                        <a:spcAft>
                          <a:spcPts val="0"/>
                        </a:spcAft>
                        <a:buFont typeface="Times New Roman"/>
                        <a:buChar char="-"/>
                      </a:pPr>
                      <a:r>
                        <a:rPr lang="en-GB" sz="1400" dirty="0">
                          <a:latin typeface="Times New Roman"/>
                          <a:ea typeface="Malgun Gothic"/>
                        </a:rPr>
                        <a:t>Operating range: One controller covers up to 1 square km</a:t>
                      </a:r>
                      <a:endParaRPr lang="en-US" sz="1400" dirty="0">
                        <a:latin typeface="Times New Roman"/>
                        <a:ea typeface="Batang"/>
                      </a:endParaRPr>
                    </a:p>
                    <a:p>
                      <a:pPr marL="228600" marR="0" lvl="0" indent="-228600">
                        <a:spcBef>
                          <a:spcPts val="0"/>
                        </a:spcBef>
                        <a:spcAft>
                          <a:spcPts val="0"/>
                        </a:spcAft>
                        <a:buFont typeface="Times New Roman"/>
                        <a:buChar char="-"/>
                      </a:pPr>
                      <a:r>
                        <a:rPr lang="en-GB" sz="1400" dirty="0">
                          <a:latin typeface="Times New Roman"/>
                          <a:ea typeface="Malgun Gothic"/>
                        </a:rPr>
                        <a:t>Data flow: two-way, 100 end devices (mobile) to 1 controller (fixed)</a:t>
                      </a:r>
                      <a:endParaRPr lang="en-US" sz="1400" dirty="0">
                        <a:latin typeface="Times New Roman"/>
                        <a:ea typeface="Batang"/>
                      </a:endParaRPr>
                    </a:p>
                    <a:p>
                      <a:pPr marL="228600" marR="0" lvl="0" indent="-228600">
                        <a:spcBef>
                          <a:spcPts val="0"/>
                        </a:spcBef>
                        <a:spcAft>
                          <a:spcPts val="0"/>
                        </a:spcAft>
                        <a:buFont typeface="Times New Roman"/>
                        <a:buChar char="-"/>
                      </a:pPr>
                      <a:r>
                        <a:rPr lang="en-GB" sz="1400" dirty="0">
                          <a:latin typeface="Times New Roman"/>
                          <a:ea typeface="Malgun Gothic"/>
                        </a:rPr>
                        <a:t>Transmission power: Obey regulations all over the world</a:t>
                      </a:r>
                      <a:endParaRPr lang="en-US" sz="1400" dirty="0">
                        <a:latin typeface="Times New Roman"/>
                        <a:ea typeface="Batang"/>
                      </a:endParaRPr>
                    </a:p>
                    <a:p>
                      <a:pPr marL="228600" marR="0" lvl="0" indent="-228600">
                        <a:spcBef>
                          <a:spcPts val="0"/>
                        </a:spcBef>
                        <a:spcAft>
                          <a:spcPts val="0"/>
                        </a:spcAft>
                        <a:buFont typeface="Times New Roman"/>
                        <a:buChar char="-"/>
                      </a:pPr>
                      <a:r>
                        <a:rPr lang="en-GB" sz="1400" dirty="0">
                          <a:latin typeface="Times New Roman"/>
                          <a:ea typeface="Malgun Gothic"/>
                        </a:rPr>
                        <a:t>Power type: Mains powered or powered by car engine</a:t>
                      </a:r>
                      <a:endParaRPr lang="en-US" sz="1400" dirty="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400" dirty="0">
                          <a:latin typeface="Times New Roman"/>
                          <a:ea typeface="Malgun Gothic"/>
                        </a:rPr>
                        <a:t>15-11-0194-00</a:t>
                      </a:r>
                      <a:endParaRPr lang="en-US" sz="1400" dirty="0">
                        <a:latin typeface="Times New Roman"/>
                        <a:ea typeface="Batang"/>
                      </a:endParaRPr>
                    </a:p>
                    <a:p>
                      <a:pPr marL="0" marR="0">
                        <a:spcBef>
                          <a:spcPts val="0"/>
                        </a:spcBef>
                        <a:spcAft>
                          <a:spcPts val="0"/>
                        </a:spcAft>
                      </a:pPr>
                      <a:r>
                        <a:rPr lang="en-GB" sz="1400" dirty="0">
                          <a:latin typeface="Times New Roman"/>
                          <a:ea typeface="Batang"/>
                        </a:rPr>
                        <a:t>15-11-0279-01</a:t>
                      </a:r>
                      <a:endParaRPr lang="en-US" sz="1400" dirty="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457200" y="6096000"/>
            <a:ext cx="8001000" cy="276999"/>
          </a:xfrm>
          <a:prstGeom prst="rect">
            <a:avLst/>
          </a:prstGeom>
        </p:spPr>
        <p:txBody>
          <a:bodyPr wrap="square">
            <a:spAutoFit/>
          </a:bodyPr>
          <a:lstStyle/>
          <a:p>
            <a:r>
              <a:rPr lang="en-US" sz="1200" dirty="0" smtClean="0"/>
              <a:t>15-11-0684-04-004m</a:t>
            </a:r>
            <a:endParaRPr lang="en-US" sz="1200" dirty="0"/>
          </a:p>
        </p:txBody>
      </p:sp>
      <p:sp>
        <p:nvSpPr>
          <p:cNvPr id="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23</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GB" sz="3200" b="1" i="1" dirty="0" smtClean="0">
                <a:solidFill>
                  <a:srgbClr val="00B0F0"/>
                </a:solidFill>
              </a:rPr>
              <a:t>APPLICATION REQUIREMENTS </a:t>
            </a:r>
            <a:r>
              <a:rPr lang="en-GB" sz="3200" b="1" i="1" dirty="0" smtClean="0">
                <a:solidFill>
                  <a:srgbClr val="00B0F0"/>
                </a:solidFill>
              </a:rPr>
              <a:t>SUMMARY (2)</a:t>
            </a:r>
            <a:endParaRPr lang="en-US" sz="3200" b="1" i="1" dirty="0">
              <a:solidFill>
                <a:srgbClr val="00B0F0"/>
              </a:solidFill>
            </a:endParaRPr>
          </a:p>
        </p:txBody>
      </p:sp>
      <p:graphicFrame>
        <p:nvGraphicFramePr>
          <p:cNvPr id="6" name="Content Placeholder 5"/>
          <p:cNvGraphicFramePr>
            <a:graphicFrameLocks noGrp="1"/>
          </p:cNvGraphicFramePr>
          <p:nvPr>
            <p:ph idx="1"/>
          </p:nvPr>
        </p:nvGraphicFramePr>
        <p:xfrm>
          <a:off x="381000" y="1600200"/>
          <a:ext cx="8382000" cy="4480560"/>
        </p:xfrm>
        <a:graphic>
          <a:graphicData uri="http://schemas.openxmlformats.org/drawingml/2006/table">
            <a:tbl>
              <a:tblPr/>
              <a:tblGrid>
                <a:gridCol w="1219200"/>
                <a:gridCol w="2514600"/>
                <a:gridCol w="3810000"/>
                <a:gridCol w="838200"/>
              </a:tblGrid>
              <a:tr h="178652">
                <a:tc>
                  <a:txBody>
                    <a:bodyPr/>
                    <a:lstStyle/>
                    <a:p>
                      <a:pPr marL="0" marR="0">
                        <a:spcBef>
                          <a:spcPts val="0"/>
                        </a:spcBef>
                        <a:spcAft>
                          <a:spcPts val="0"/>
                        </a:spcAft>
                      </a:pPr>
                      <a:r>
                        <a:rPr lang="en-GB" sz="1400" b="1" dirty="0">
                          <a:latin typeface="Times New Roman"/>
                          <a:ea typeface="Batang"/>
                        </a:rPr>
                        <a:t>Application</a:t>
                      </a:r>
                      <a:endParaRPr lang="en-US" sz="1400" dirty="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latin typeface="Times New Roman"/>
                          <a:ea typeface="Batang"/>
                        </a:rPr>
                        <a:t>Description </a:t>
                      </a:r>
                      <a:endParaRPr lang="en-US" sz="140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latin typeface="Times New Roman"/>
                          <a:ea typeface="Batang"/>
                        </a:rPr>
                        <a:t>Key Parameters</a:t>
                      </a:r>
                      <a:endParaRPr lang="en-US" sz="140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latin typeface="Times New Roman"/>
                          <a:ea typeface="Batang"/>
                        </a:rPr>
                        <a:t>Reference</a:t>
                      </a:r>
                      <a:endParaRPr lang="en-US" sz="140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448">
                <a:tc>
                  <a:txBody>
                    <a:bodyPr/>
                    <a:lstStyle/>
                    <a:p>
                      <a:pPr marL="0" marR="0">
                        <a:spcBef>
                          <a:spcPts val="0"/>
                        </a:spcBef>
                        <a:spcAft>
                          <a:spcPts val="0"/>
                        </a:spcAft>
                      </a:pPr>
                      <a:r>
                        <a:rPr lang="en-GB" sz="1400" dirty="0">
                          <a:latin typeface="Times New Roman"/>
                          <a:ea typeface="Batang"/>
                        </a:rPr>
                        <a:t>Surveillance, control and monitoring network</a:t>
                      </a:r>
                      <a:endParaRPr lang="en-US" sz="1400" dirty="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atinLnBrk="1">
                        <a:spcBef>
                          <a:spcPts val="0"/>
                        </a:spcBef>
                        <a:spcAft>
                          <a:spcPts val="0"/>
                        </a:spcAft>
                      </a:pPr>
                      <a:r>
                        <a:rPr lang="en-GB" sz="1400" dirty="0">
                          <a:solidFill>
                            <a:srgbClr val="000000"/>
                          </a:solidFill>
                          <a:latin typeface="Times New Roman"/>
                          <a:ea typeface="Gulim"/>
                        </a:rPr>
                        <a:t>Larger coverage areas due to excellent propagation characteristics, which make it attractive for surveillance, control and monitoring networks</a:t>
                      </a:r>
                      <a:endParaRPr lang="en-US" sz="1400" dirty="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atinLnBrk="1">
                        <a:spcBef>
                          <a:spcPts val="0"/>
                        </a:spcBef>
                        <a:spcAft>
                          <a:spcPts val="0"/>
                        </a:spcAft>
                      </a:pPr>
                      <a:r>
                        <a:rPr lang="en-GB" sz="1400" dirty="0">
                          <a:solidFill>
                            <a:srgbClr val="000000"/>
                          </a:solidFill>
                          <a:latin typeface="Times New Roman"/>
                          <a:ea typeface="Gulim"/>
                        </a:rPr>
                        <a:t>- </a:t>
                      </a:r>
                      <a:r>
                        <a:rPr lang="en-GB" sz="1400" dirty="0" smtClean="0">
                          <a:solidFill>
                            <a:srgbClr val="000000"/>
                          </a:solidFill>
                          <a:latin typeface="Times New Roman"/>
                          <a:ea typeface="Gulim"/>
                        </a:rPr>
                        <a:t> Environment</a:t>
                      </a:r>
                      <a:r>
                        <a:rPr lang="en-GB" sz="1400" dirty="0">
                          <a:solidFill>
                            <a:srgbClr val="000000"/>
                          </a:solidFill>
                          <a:latin typeface="Times New Roman"/>
                          <a:ea typeface="Gulim"/>
                        </a:rPr>
                        <a:t>: Indoor/outdoor</a:t>
                      </a:r>
                      <a:endParaRPr lang="en-US" sz="1400" dirty="0">
                        <a:latin typeface="Times New Roman"/>
                        <a:ea typeface="Batang"/>
                      </a:endParaRPr>
                    </a:p>
                    <a:p>
                      <a:pPr marL="0" marR="0" latinLnBrk="1">
                        <a:spcBef>
                          <a:spcPts val="0"/>
                        </a:spcBef>
                        <a:spcAft>
                          <a:spcPts val="0"/>
                        </a:spcAft>
                      </a:pPr>
                      <a:r>
                        <a:rPr lang="en-GB" sz="1400" dirty="0">
                          <a:solidFill>
                            <a:srgbClr val="000000"/>
                          </a:solidFill>
                          <a:latin typeface="Times New Roman"/>
                          <a:ea typeface="Gulim"/>
                        </a:rPr>
                        <a:t>- </a:t>
                      </a:r>
                      <a:r>
                        <a:rPr lang="en-GB" sz="1400" dirty="0" smtClean="0">
                          <a:solidFill>
                            <a:srgbClr val="000000"/>
                          </a:solidFill>
                          <a:latin typeface="Times New Roman"/>
                          <a:ea typeface="Gulim"/>
                        </a:rPr>
                        <a:t> Data </a:t>
                      </a:r>
                      <a:r>
                        <a:rPr lang="en-GB" sz="1400" dirty="0">
                          <a:solidFill>
                            <a:srgbClr val="000000"/>
                          </a:solidFill>
                          <a:latin typeface="Times New Roman"/>
                          <a:ea typeface="Gulim"/>
                        </a:rPr>
                        <a:t>rate: up to 2Mbps</a:t>
                      </a:r>
                      <a:endParaRPr lang="en-US" sz="1400" dirty="0">
                        <a:latin typeface="Times New Roman"/>
                        <a:ea typeface="Batang"/>
                      </a:endParaRPr>
                    </a:p>
                    <a:p>
                      <a:pPr marL="0" marR="0" latinLnBrk="1">
                        <a:spcBef>
                          <a:spcPts val="0"/>
                        </a:spcBef>
                        <a:spcAft>
                          <a:spcPts val="0"/>
                        </a:spcAft>
                      </a:pPr>
                      <a:r>
                        <a:rPr lang="en-GB" sz="1400" dirty="0">
                          <a:solidFill>
                            <a:srgbClr val="000000"/>
                          </a:solidFill>
                          <a:latin typeface="Times New Roman"/>
                          <a:ea typeface="Gulim"/>
                        </a:rPr>
                        <a:t>- </a:t>
                      </a:r>
                      <a:r>
                        <a:rPr lang="en-GB" sz="1400" dirty="0" smtClean="0">
                          <a:solidFill>
                            <a:srgbClr val="000000"/>
                          </a:solidFill>
                          <a:latin typeface="Times New Roman"/>
                          <a:ea typeface="Gulim"/>
                        </a:rPr>
                        <a:t> PER </a:t>
                      </a:r>
                      <a:r>
                        <a:rPr lang="en-GB" sz="1400" dirty="0">
                          <a:solidFill>
                            <a:srgbClr val="000000"/>
                          </a:solidFill>
                          <a:latin typeface="Times New Roman"/>
                          <a:ea typeface="Gulim"/>
                        </a:rPr>
                        <a:t>&lt;1%</a:t>
                      </a:r>
                      <a:endParaRPr lang="en-US" sz="1400" dirty="0">
                        <a:latin typeface="Times New Roman"/>
                        <a:ea typeface="Batang"/>
                      </a:endParaRPr>
                    </a:p>
                    <a:p>
                      <a:pPr marL="0" marR="0" latinLnBrk="1">
                        <a:spcBef>
                          <a:spcPts val="0"/>
                        </a:spcBef>
                        <a:spcAft>
                          <a:spcPts val="0"/>
                        </a:spcAft>
                      </a:pPr>
                      <a:r>
                        <a:rPr lang="en-GB" sz="1400" dirty="0">
                          <a:solidFill>
                            <a:srgbClr val="000000"/>
                          </a:solidFill>
                          <a:latin typeface="Times New Roman"/>
                          <a:ea typeface="Gulim"/>
                        </a:rPr>
                        <a:t>- </a:t>
                      </a:r>
                      <a:r>
                        <a:rPr lang="en-GB" sz="1400" dirty="0" smtClean="0">
                          <a:solidFill>
                            <a:srgbClr val="000000"/>
                          </a:solidFill>
                          <a:latin typeface="Times New Roman"/>
                          <a:ea typeface="Gulim"/>
                        </a:rPr>
                        <a:t> Operating </a:t>
                      </a:r>
                      <a:r>
                        <a:rPr lang="en-GB" sz="1400" dirty="0">
                          <a:solidFill>
                            <a:srgbClr val="000000"/>
                          </a:solidFill>
                          <a:latin typeface="Times New Roman"/>
                          <a:ea typeface="Gulim"/>
                        </a:rPr>
                        <a:t>range: up to 1 Km</a:t>
                      </a:r>
                      <a:endParaRPr lang="en-US" sz="1400" dirty="0">
                        <a:latin typeface="Times New Roman"/>
                        <a:ea typeface="Batang"/>
                      </a:endParaRPr>
                    </a:p>
                    <a:p>
                      <a:pPr marL="0" marR="0" latinLnBrk="1">
                        <a:spcBef>
                          <a:spcPts val="0"/>
                        </a:spcBef>
                        <a:spcAft>
                          <a:spcPts val="0"/>
                        </a:spcAft>
                      </a:pPr>
                      <a:r>
                        <a:rPr lang="en-GB" sz="1400" dirty="0">
                          <a:solidFill>
                            <a:srgbClr val="000000"/>
                          </a:solidFill>
                          <a:latin typeface="Times New Roman"/>
                          <a:ea typeface="Gulim"/>
                        </a:rPr>
                        <a:t>- </a:t>
                      </a:r>
                      <a:r>
                        <a:rPr lang="en-GB" sz="1400" dirty="0" smtClean="0">
                          <a:solidFill>
                            <a:srgbClr val="000000"/>
                          </a:solidFill>
                          <a:latin typeface="Times New Roman"/>
                          <a:ea typeface="Gulim"/>
                        </a:rPr>
                        <a:t> Mobility</a:t>
                      </a:r>
                      <a:r>
                        <a:rPr lang="en-GB" sz="1400" dirty="0">
                          <a:solidFill>
                            <a:srgbClr val="000000"/>
                          </a:solidFill>
                          <a:latin typeface="Times New Roman"/>
                          <a:ea typeface="Gulim"/>
                        </a:rPr>
                        <a:t>: support (e.g., up to 10Km/h)</a:t>
                      </a:r>
                      <a:endParaRPr lang="en-US" sz="1400" dirty="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400">
                          <a:latin typeface="Times New Roman"/>
                          <a:ea typeface="Batang"/>
                        </a:rPr>
                        <a:t>15-11-0215-02</a:t>
                      </a:r>
                      <a:endParaRPr lang="en-US" sz="140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690">
                <a:tc>
                  <a:txBody>
                    <a:bodyPr/>
                    <a:lstStyle/>
                    <a:p>
                      <a:pPr marL="0" marR="0">
                        <a:spcBef>
                          <a:spcPts val="0"/>
                        </a:spcBef>
                        <a:spcAft>
                          <a:spcPts val="0"/>
                        </a:spcAft>
                      </a:pPr>
                      <a:r>
                        <a:rPr lang="en-GB" sz="1400">
                          <a:latin typeface="Times New Roman"/>
                          <a:ea typeface="Batang"/>
                        </a:rPr>
                        <a:t>Infrastructure moditoring network</a:t>
                      </a:r>
                      <a:endParaRPr lang="en-US" sz="140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atinLnBrk="1">
                        <a:spcBef>
                          <a:spcPts val="0"/>
                        </a:spcBef>
                        <a:spcAft>
                          <a:spcPts val="0"/>
                        </a:spcAft>
                      </a:pPr>
                      <a:r>
                        <a:rPr lang="en-GB" sz="1400">
                          <a:solidFill>
                            <a:srgbClr val="000000"/>
                          </a:solidFill>
                          <a:latin typeface="Times New Roman"/>
                          <a:ea typeface="Gulim"/>
                        </a:rPr>
                        <a:t>Larger coverage areas due to excellent propagation characteristics, which make it attractive for infrastructure monitoring</a:t>
                      </a:r>
                      <a:endParaRPr lang="en-US" sz="140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atinLnBrk="1">
                        <a:spcBef>
                          <a:spcPts val="0"/>
                        </a:spcBef>
                        <a:spcAft>
                          <a:spcPts val="0"/>
                        </a:spcAft>
                      </a:pPr>
                      <a:r>
                        <a:rPr lang="en-GB" sz="1400" dirty="0">
                          <a:solidFill>
                            <a:srgbClr val="000000"/>
                          </a:solidFill>
                          <a:latin typeface="Times New Roman"/>
                          <a:ea typeface="Gulim"/>
                        </a:rPr>
                        <a:t>- </a:t>
                      </a:r>
                      <a:r>
                        <a:rPr lang="en-GB" sz="1400" dirty="0" smtClean="0">
                          <a:solidFill>
                            <a:srgbClr val="000000"/>
                          </a:solidFill>
                          <a:latin typeface="Times New Roman"/>
                          <a:ea typeface="Gulim"/>
                        </a:rPr>
                        <a:t> Environment</a:t>
                      </a:r>
                      <a:r>
                        <a:rPr lang="en-GB" sz="1400" dirty="0">
                          <a:solidFill>
                            <a:srgbClr val="000000"/>
                          </a:solidFill>
                          <a:latin typeface="Times New Roman"/>
                          <a:ea typeface="Gulim"/>
                        </a:rPr>
                        <a:t>: outdoor</a:t>
                      </a:r>
                      <a:endParaRPr lang="en-US" sz="1400" dirty="0">
                        <a:latin typeface="Times New Roman"/>
                        <a:ea typeface="Batang"/>
                      </a:endParaRPr>
                    </a:p>
                    <a:p>
                      <a:pPr marL="0" marR="0" latinLnBrk="1">
                        <a:spcBef>
                          <a:spcPts val="0"/>
                        </a:spcBef>
                        <a:spcAft>
                          <a:spcPts val="0"/>
                        </a:spcAft>
                      </a:pPr>
                      <a:r>
                        <a:rPr lang="en-GB" sz="1400" dirty="0">
                          <a:solidFill>
                            <a:srgbClr val="000000"/>
                          </a:solidFill>
                          <a:latin typeface="Times New Roman"/>
                          <a:ea typeface="Gulim"/>
                        </a:rPr>
                        <a:t>- </a:t>
                      </a:r>
                      <a:r>
                        <a:rPr lang="en-GB" sz="1400" dirty="0" smtClean="0">
                          <a:solidFill>
                            <a:srgbClr val="000000"/>
                          </a:solidFill>
                          <a:latin typeface="Times New Roman"/>
                          <a:ea typeface="Gulim"/>
                        </a:rPr>
                        <a:t> Data </a:t>
                      </a:r>
                      <a:r>
                        <a:rPr lang="en-GB" sz="1400" dirty="0">
                          <a:solidFill>
                            <a:srgbClr val="000000"/>
                          </a:solidFill>
                          <a:latin typeface="Times New Roman"/>
                          <a:ea typeface="Gulim"/>
                        </a:rPr>
                        <a:t>rate: less than 100Kbps</a:t>
                      </a:r>
                      <a:endParaRPr lang="en-US" sz="1400" dirty="0">
                        <a:latin typeface="Times New Roman"/>
                        <a:ea typeface="Batang"/>
                      </a:endParaRPr>
                    </a:p>
                    <a:p>
                      <a:pPr marL="0" marR="0" latinLnBrk="1">
                        <a:spcBef>
                          <a:spcPts val="0"/>
                        </a:spcBef>
                        <a:spcAft>
                          <a:spcPts val="0"/>
                        </a:spcAft>
                      </a:pPr>
                      <a:r>
                        <a:rPr lang="en-GB" sz="1400" dirty="0">
                          <a:solidFill>
                            <a:srgbClr val="000000"/>
                          </a:solidFill>
                          <a:latin typeface="Times New Roman"/>
                          <a:ea typeface="Gulim"/>
                        </a:rPr>
                        <a:t>- </a:t>
                      </a:r>
                      <a:r>
                        <a:rPr lang="en-GB" sz="1400" dirty="0" smtClean="0">
                          <a:solidFill>
                            <a:srgbClr val="000000"/>
                          </a:solidFill>
                          <a:latin typeface="Times New Roman"/>
                          <a:ea typeface="Gulim"/>
                        </a:rPr>
                        <a:t> PER </a:t>
                      </a:r>
                      <a:r>
                        <a:rPr lang="en-GB" sz="1400" dirty="0">
                          <a:solidFill>
                            <a:srgbClr val="000000"/>
                          </a:solidFill>
                          <a:latin typeface="Times New Roman"/>
                          <a:ea typeface="Gulim"/>
                        </a:rPr>
                        <a:t>&lt; 1%</a:t>
                      </a:r>
                      <a:endParaRPr lang="en-US" sz="1400" dirty="0">
                        <a:latin typeface="Times New Roman"/>
                        <a:ea typeface="Batang"/>
                      </a:endParaRPr>
                    </a:p>
                    <a:p>
                      <a:pPr marL="0" marR="0" latinLnBrk="1">
                        <a:spcBef>
                          <a:spcPts val="0"/>
                        </a:spcBef>
                        <a:spcAft>
                          <a:spcPts val="0"/>
                        </a:spcAft>
                      </a:pPr>
                      <a:r>
                        <a:rPr lang="en-GB" sz="1400" dirty="0">
                          <a:solidFill>
                            <a:srgbClr val="000000"/>
                          </a:solidFill>
                          <a:latin typeface="Times New Roman"/>
                          <a:ea typeface="Gulim"/>
                        </a:rPr>
                        <a:t>- </a:t>
                      </a:r>
                      <a:r>
                        <a:rPr lang="en-GB" sz="1400" dirty="0" smtClean="0">
                          <a:solidFill>
                            <a:srgbClr val="000000"/>
                          </a:solidFill>
                          <a:latin typeface="Times New Roman"/>
                          <a:ea typeface="Gulim"/>
                        </a:rPr>
                        <a:t> Operating </a:t>
                      </a:r>
                      <a:r>
                        <a:rPr lang="en-GB" sz="1400" dirty="0">
                          <a:solidFill>
                            <a:srgbClr val="000000"/>
                          </a:solidFill>
                          <a:latin typeface="Times New Roman"/>
                          <a:ea typeface="Gulim"/>
                        </a:rPr>
                        <a:t>range: up to several Km</a:t>
                      </a:r>
                      <a:endParaRPr lang="en-US" sz="1400" dirty="0">
                        <a:latin typeface="Times New Roman"/>
                        <a:ea typeface="Batang"/>
                      </a:endParaRPr>
                    </a:p>
                    <a:p>
                      <a:pPr marL="0" marR="0" latinLnBrk="1">
                        <a:spcBef>
                          <a:spcPts val="0"/>
                        </a:spcBef>
                        <a:spcAft>
                          <a:spcPts val="0"/>
                        </a:spcAft>
                      </a:pPr>
                      <a:r>
                        <a:rPr lang="en-GB" sz="1400" dirty="0">
                          <a:solidFill>
                            <a:srgbClr val="000000"/>
                          </a:solidFill>
                          <a:latin typeface="Times New Roman"/>
                          <a:ea typeface="Gulim"/>
                        </a:rPr>
                        <a:t>- </a:t>
                      </a:r>
                      <a:r>
                        <a:rPr lang="en-GB" sz="1400" dirty="0" smtClean="0">
                          <a:solidFill>
                            <a:srgbClr val="000000"/>
                          </a:solidFill>
                          <a:latin typeface="Times New Roman"/>
                          <a:ea typeface="Gulim"/>
                        </a:rPr>
                        <a:t> Reliability</a:t>
                      </a:r>
                      <a:r>
                        <a:rPr lang="en-GB" sz="1400" dirty="0">
                          <a:solidFill>
                            <a:srgbClr val="000000"/>
                          </a:solidFill>
                          <a:latin typeface="Times New Roman"/>
                          <a:ea typeface="Gulim"/>
                        </a:rPr>
                        <a:t>: high</a:t>
                      </a:r>
                      <a:endParaRPr lang="en-US" sz="1400" dirty="0">
                        <a:latin typeface="Times New Roman"/>
                        <a:ea typeface="Batang"/>
                      </a:endParaRPr>
                    </a:p>
                    <a:p>
                      <a:pPr marL="0" marR="0" latinLnBrk="1">
                        <a:spcBef>
                          <a:spcPts val="0"/>
                        </a:spcBef>
                        <a:spcAft>
                          <a:spcPts val="0"/>
                        </a:spcAft>
                      </a:pPr>
                      <a:r>
                        <a:rPr lang="en-GB" sz="1400" dirty="0">
                          <a:solidFill>
                            <a:srgbClr val="000000"/>
                          </a:solidFill>
                          <a:latin typeface="Times New Roman"/>
                          <a:ea typeface="Gulim"/>
                        </a:rPr>
                        <a:t>- </a:t>
                      </a:r>
                      <a:r>
                        <a:rPr lang="en-GB" sz="1400" dirty="0" smtClean="0">
                          <a:solidFill>
                            <a:srgbClr val="000000"/>
                          </a:solidFill>
                          <a:latin typeface="Times New Roman"/>
                          <a:ea typeface="Gulim"/>
                        </a:rPr>
                        <a:t> Mobility</a:t>
                      </a:r>
                      <a:r>
                        <a:rPr lang="en-GB" sz="1400" dirty="0">
                          <a:solidFill>
                            <a:srgbClr val="000000"/>
                          </a:solidFill>
                          <a:latin typeface="Times New Roman"/>
                          <a:ea typeface="Gulim"/>
                        </a:rPr>
                        <a:t>: fixed</a:t>
                      </a:r>
                      <a:endParaRPr lang="en-US" sz="1400" dirty="0">
                        <a:latin typeface="Times New Roman"/>
                        <a:ea typeface="Batang"/>
                      </a:endParaRPr>
                    </a:p>
                    <a:p>
                      <a:pPr marL="0" marR="0" latinLnBrk="1">
                        <a:spcBef>
                          <a:spcPts val="0"/>
                        </a:spcBef>
                        <a:spcAft>
                          <a:spcPts val="0"/>
                        </a:spcAft>
                      </a:pPr>
                      <a:r>
                        <a:rPr lang="en-GB" sz="1400" dirty="0">
                          <a:solidFill>
                            <a:srgbClr val="000000"/>
                          </a:solidFill>
                          <a:latin typeface="Times New Roman"/>
                          <a:ea typeface="Gulim"/>
                        </a:rPr>
                        <a:t>- </a:t>
                      </a:r>
                      <a:r>
                        <a:rPr lang="en-GB" sz="1400" dirty="0" smtClean="0">
                          <a:solidFill>
                            <a:srgbClr val="000000"/>
                          </a:solidFill>
                          <a:latin typeface="Times New Roman"/>
                          <a:ea typeface="Gulim"/>
                        </a:rPr>
                        <a:t> Energy </a:t>
                      </a:r>
                      <a:r>
                        <a:rPr lang="en-GB" sz="1400" dirty="0">
                          <a:solidFill>
                            <a:srgbClr val="000000"/>
                          </a:solidFill>
                          <a:latin typeface="Times New Roman"/>
                          <a:ea typeface="Gulim"/>
                        </a:rPr>
                        <a:t>efficiency: high</a:t>
                      </a:r>
                      <a:endParaRPr lang="en-US" sz="1400" dirty="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400">
                          <a:latin typeface="Times New Roman"/>
                          <a:ea typeface="Batang"/>
                        </a:rPr>
                        <a:t>15-11-0215-02</a:t>
                      </a:r>
                      <a:endParaRPr lang="en-US" sz="140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1931">
                <a:tc>
                  <a:txBody>
                    <a:bodyPr/>
                    <a:lstStyle/>
                    <a:p>
                      <a:pPr marL="0" marR="0">
                        <a:spcBef>
                          <a:spcPts val="0"/>
                        </a:spcBef>
                        <a:spcAft>
                          <a:spcPts val="0"/>
                        </a:spcAft>
                      </a:pPr>
                      <a:r>
                        <a:rPr lang="en-GB" sz="1400">
                          <a:latin typeface="Times New Roman"/>
                          <a:ea typeface="Batang"/>
                        </a:rPr>
                        <a:t>Local network in machine-to-machine (M2M)</a:t>
                      </a:r>
                      <a:endParaRPr lang="en-US" sz="140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atinLnBrk="1">
                        <a:spcBef>
                          <a:spcPts val="0"/>
                        </a:spcBef>
                        <a:spcAft>
                          <a:spcPts val="0"/>
                        </a:spcAft>
                      </a:pPr>
                      <a:r>
                        <a:rPr lang="en-GB" sz="1400">
                          <a:solidFill>
                            <a:srgbClr val="000000"/>
                          </a:solidFill>
                          <a:latin typeface="Times New Roman"/>
                          <a:ea typeface="Gulim"/>
                        </a:rPr>
                        <a:t>Larger coverage areas due to excellent propagation characteristics, which make it attractive for local networks in M2M</a:t>
                      </a:r>
                      <a:endParaRPr lang="en-US" sz="140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latinLnBrk="1">
                        <a:spcBef>
                          <a:spcPts val="0"/>
                        </a:spcBef>
                        <a:spcAft>
                          <a:spcPts val="0"/>
                        </a:spcAft>
                      </a:pPr>
                      <a:r>
                        <a:rPr lang="en-GB" sz="1400" dirty="0">
                          <a:latin typeface="Times New Roman"/>
                          <a:ea typeface="Gulim"/>
                        </a:rPr>
                        <a:t>- </a:t>
                      </a:r>
                      <a:r>
                        <a:rPr lang="en-GB" sz="1400" dirty="0" smtClean="0">
                          <a:latin typeface="Times New Roman"/>
                          <a:ea typeface="Gulim"/>
                        </a:rPr>
                        <a:t> Environment</a:t>
                      </a:r>
                      <a:r>
                        <a:rPr lang="en-GB" sz="1400" dirty="0">
                          <a:latin typeface="Times New Roman"/>
                          <a:ea typeface="Gulim"/>
                        </a:rPr>
                        <a:t>: Indoor/outdoor</a:t>
                      </a:r>
                      <a:endParaRPr lang="en-US" sz="1400" dirty="0">
                        <a:latin typeface="Times New Roman"/>
                        <a:ea typeface="Batang"/>
                      </a:endParaRPr>
                    </a:p>
                    <a:p>
                      <a:pPr marL="228600" marR="0" indent="-228600" latinLnBrk="1">
                        <a:spcBef>
                          <a:spcPts val="0"/>
                        </a:spcBef>
                        <a:spcAft>
                          <a:spcPts val="0"/>
                        </a:spcAft>
                      </a:pPr>
                      <a:r>
                        <a:rPr lang="en-GB" sz="1400" dirty="0">
                          <a:latin typeface="Times New Roman"/>
                          <a:ea typeface="Gulim"/>
                        </a:rPr>
                        <a:t>- </a:t>
                      </a:r>
                      <a:r>
                        <a:rPr lang="en-GB" sz="1400" dirty="0" smtClean="0">
                          <a:latin typeface="Times New Roman"/>
                          <a:ea typeface="Gulim"/>
                        </a:rPr>
                        <a:t> Data </a:t>
                      </a:r>
                      <a:r>
                        <a:rPr lang="en-GB" sz="1400" dirty="0">
                          <a:latin typeface="Times New Roman"/>
                          <a:ea typeface="Gulim"/>
                        </a:rPr>
                        <a:t>rate: depends on M2M applications (40Kbps~2Mbps)</a:t>
                      </a:r>
                      <a:endParaRPr lang="en-US" sz="1400" dirty="0">
                        <a:latin typeface="Times New Roman"/>
                        <a:ea typeface="Batang"/>
                      </a:endParaRPr>
                    </a:p>
                    <a:p>
                      <a:pPr marL="228600" marR="0" indent="-228600" latinLnBrk="1">
                        <a:spcBef>
                          <a:spcPts val="0"/>
                        </a:spcBef>
                        <a:spcAft>
                          <a:spcPts val="0"/>
                        </a:spcAft>
                      </a:pPr>
                      <a:r>
                        <a:rPr lang="en-GB" sz="1400" dirty="0">
                          <a:latin typeface="Times New Roman"/>
                          <a:ea typeface="Gulim"/>
                        </a:rPr>
                        <a:t>- </a:t>
                      </a:r>
                      <a:r>
                        <a:rPr lang="en-GB" sz="1400" dirty="0" smtClean="0">
                          <a:latin typeface="Times New Roman"/>
                          <a:ea typeface="Gulim"/>
                        </a:rPr>
                        <a:t> PER </a:t>
                      </a:r>
                      <a:r>
                        <a:rPr lang="en-GB" sz="1400" dirty="0">
                          <a:latin typeface="Times New Roman"/>
                          <a:ea typeface="Gulim"/>
                        </a:rPr>
                        <a:t>&lt;1%</a:t>
                      </a:r>
                      <a:endParaRPr lang="en-US" sz="1400" dirty="0">
                        <a:latin typeface="Times New Roman"/>
                        <a:ea typeface="Batang"/>
                      </a:endParaRPr>
                    </a:p>
                    <a:p>
                      <a:pPr marL="228600" marR="0" indent="-228600" latinLnBrk="1">
                        <a:spcBef>
                          <a:spcPts val="0"/>
                        </a:spcBef>
                        <a:spcAft>
                          <a:spcPts val="0"/>
                        </a:spcAft>
                      </a:pPr>
                      <a:r>
                        <a:rPr lang="en-GB" sz="1400" dirty="0">
                          <a:latin typeface="Times New Roman"/>
                          <a:ea typeface="Gulim"/>
                        </a:rPr>
                        <a:t>- </a:t>
                      </a:r>
                      <a:r>
                        <a:rPr lang="en-GB" sz="1400" dirty="0" smtClean="0">
                          <a:latin typeface="Times New Roman"/>
                          <a:ea typeface="Gulim"/>
                        </a:rPr>
                        <a:t> Operating </a:t>
                      </a:r>
                      <a:r>
                        <a:rPr lang="en-GB" sz="1400" dirty="0">
                          <a:latin typeface="Times New Roman"/>
                          <a:ea typeface="Gulim"/>
                        </a:rPr>
                        <a:t>range: depends on M2M applications (up to several Km)</a:t>
                      </a:r>
                      <a:endParaRPr lang="en-US" sz="1400" dirty="0">
                        <a:latin typeface="Times New Roman"/>
                        <a:ea typeface="Batang"/>
                      </a:endParaRPr>
                    </a:p>
                    <a:p>
                      <a:pPr marL="228600" marR="0" indent="-228600">
                        <a:spcBef>
                          <a:spcPts val="0"/>
                        </a:spcBef>
                        <a:spcAft>
                          <a:spcPts val="0"/>
                        </a:spcAft>
                      </a:pPr>
                      <a:r>
                        <a:rPr lang="en-GB" sz="1400" dirty="0">
                          <a:latin typeface="Times New Roman"/>
                          <a:ea typeface="Gulim"/>
                        </a:rPr>
                        <a:t>- </a:t>
                      </a:r>
                      <a:r>
                        <a:rPr lang="en-GB" sz="1400" dirty="0" smtClean="0">
                          <a:latin typeface="Times New Roman"/>
                          <a:ea typeface="Gulim"/>
                        </a:rPr>
                        <a:t> Mobility</a:t>
                      </a:r>
                      <a:r>
                        <a:rPr lang="en-GB" sz="1400" dirty="0">
                          <a:latin typeface="Times New Roman"/>
                          <a:ea typeface="Gulim"/>
                        </a:rPr>
                        <a:t>: depends on M2M applications (up to 20~30Km/h)</a:t>
                      </a:r>
                      <a:endParaRPr lang="en-US" sz="1400" dirty="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400" dirty="0">
                          <a:latin typeface="Times New Roman"/>
                          <a:ea typeface="Batang"/>
                        </a:rPr>
                        <a:t>15-11-0215-02</a:t>
                      </a:r>
                      <a:endParaRPr lang="en-US" sz="1400" dirty="0">
                        <a:latin typeface="Times New Roman"/>
                        <a:ea typeface="Batang"/>
                      </a:endParaRPr>
                    </a:p>
                  </a:txBody>
                  <a:tcPr marL="38359" marR="3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457200" y="6172200"/>
            <a:ext cx="8001000" cy="276999"/>
          </a:xfrm>
          <a:prstGeom prst="rect">
            <a:avLst/>
          </a:prstGeom>
        </p:spPr>
        <p:txBody>
          <a:bodyPr wrap="square">
            <a:spAutoFit/>
          </a:bodyPr>
          <a:lstStyle/>
          <a:p>
            <a:r>
              <a:rPr lang="en-US" sz="1200" dirty="0" smtClean="0"/>
              <a:t>15-11-0684-04-004m</a:t>
            </a:r>
            <a:endParaRPr lang="en-US" sz="1200" dirty="0"/>
          </a:p>
        </p:txBody>
      </p:sp>
      <p:sp>
        <p:nvSpPr>
          <p:cNvPr id="7"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24</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normAutofit fontScale="90000"/>
          </a:bodyPr>
          <a:lstStyle/>
          <a:p>
            <a:pPr lvl="1" algn="ctr"/>
            <a:r>
              <a:rPr lang="en-US" sz="4400" dirty="0" smtClean="0">
                <a:latin typeface="+mj-lt"/>
              </a:rPr>
              <a:t>Path Loss and Shadowing</a:t>
            </a:r>
            <a:r>
              <a:rPr lang="en-US" dirty="0" smtClean="0">
                <a:latin typeface="+mj-lt"/>
              </a:rPr>
              <a:t/>
            </a:r>
            <a:br>
              <a:rPr lang="en-US" dirty="0" smtClean="0">
                <a:latin typeface="+mj-lt"/>
              </a:rPr>
            </a:br>
            <a:r>
              <a:rPr lang="en-US" sz="3100" dirty="0" smtClean="0">
                <a:latin typeface="+mj-lt"/>
              </a:rPr>
              <a:t/>
            </a:r>
            <a:br>
              <a:rPr lang="en-US" sz="3100" dirty="0" smtClean="0">
                <a:latin typeface="+mj-lt"/>
              </a:rPr>
            </a:br>
            <a:r>
              <a:rPr lang="en-US" sz="3100" dirty="0" smtClean="0">
                <a:latin typeface="+mj-lt"/>
              </a:rPr>
              <a:t/>
            </a:r>
            <a:br>
              <a:rPr lang="en-US" sz="3100" dirty="0" smtClean="0">
                <a:latin typeface="+mj-lt"/>
              </a:rPr>
            </a:br>
            <a:r>
              <a:rPr lang="en-US" sz="3100" dirty="0" smtClean="0">
                <a:latin typeface="+mj-lt"/>
              </a:rPr>
              <a:t>1. </a:t>
            </a:r>
            <a:r>
              <a:rPr lang="el-GR" sz="3100" dirty="0" smtClean="0">
                <a:latin typeface="+mj-lt"/>
              </a:rPr>
              <a:t>Path Loss Calculation</a:t>
            </a:r>
            <a:r>
              <a:rPr lang="en-US" sz="3100" dirty="0" smtClean="0">
                <a:latin typeface="+mj-lt"/>
              </a:rPr>
              <a:t/>
            </a:r>
            <a:br>
              <a:rPr lang="en-US" sz="3100" dirty="0" smtClean="0">
                <a:latin typeface="+mj-lt"/>
              </a:rPr>
            </a:br>
            <a:r>
              <a:rPr lang="en-US" sz="3100" dirty="0" smtClean="0">
                <a:latin typeface="+mj-lt"/>
              </a:rPr>
              <a:t>2. Shadowing</a:t>
            </a:r>
            <a:endParaRPr lang="en-US" sz="3100" dirty="0"/>
          </a:p>
        </p:txBody>
      </p:sp>
      <p:sp>
        <p:nvSpPr>
          <p:cNvPr id="3"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25</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l-GR" sz="3200" b="1" i="1" dirty="0" smtClean="0">
                <a:solidFill>
                  <a:srgbClr val="FF0000"/>
                </a:solidFill>
              </a:rPr>
              <a:t>PATH LOSS CALCULATION</a:t>
            </a:r>
            <a:endParaRPr lang="en-US" sz="3200" b="1" i="1" dirty="0">
              <a:solidFill>
                <a:srgbClr val="FF0000"/>
              </a:solidFill>
            </a:endParaRPr>
          </a:p>
        </p:txBody>
      </p:sp>
      <p:sp>
        <p:nvSpPr>
          <p:cNvPr id="3" name="Content Placeholder 2"/>
          <p:cNvSpPr>
            <a:spLocks noGrp="1"/>
          </p:cNvSpPr>
          <p:nvPr>
            <p:ph idx="1"/>
          </p:nvPr>
        </p:nvSpPr>
        <p:spPr/>
        <p:txBody>
          <a:bodyPr>
            <a:normAutofit/>
          </a:bodyPr>
          <a:lstStyle/>
          <a:p>
            <a:r>
              <a:rPr lang="en-GB" sz="2000" dirty="0" smtClean="0"/>
              <a:t>Two propagation models</a:t>
            </a:r>
            <a:endParaRPr lang="en-GB" sz="1800" dirty="0" smtClean="0"/>
          </a:p>
          <a:p>
            <a:pPr lvl="1"/>
            <a:r>
              <a:rPr lang="en-GB" sz="1800" dirty="0" smtClean="0"/>
              <a:t>LOS propagation models</a:t>
            </a:r>
          </a:p>
          <a:p>
            <a:pPr lvl="2"/>
            <a:r>
              <a:rPr lang="en-GB" sz="1600" dirty="0" err="1" smtClean="0"/>
              <a:t>Friis</a:t>
            </a:r>
            <a:r>
              <a:rPr lang="en-GB" sz="1600" dirty="0" smtClean="0"/>
              <a:t> free space equation </a:t>
            </a:r>
          </a:p>
          <a:p>
            <a:pPr lvl="1"/>
            <a:r>
              <a:rPr lang="en-GB" sz="1800" dirty="0" smtClean="0"/>
              <a:t>NLOS prediction models</a:t>
            </a:r>
          </a:p>
          <a:p>
            <a:pPr lvl="2"/>
            <a:r>
              <a:rPr lang="en-GB" sz="1600" dirty="0" smtClean="0"/>
              <a:t>Models based on the extrapolation of </a:t>
            </a:r>
            <a:r>
              <a:rPr lang="en-GB" sz="1600" dirty="0" err="1" smtClean="0"/>
              <a:t>Hata’s</a:t>
            </a:r>
            <a:r>
              <a:rPr lang="en-GB" sz="1600" dirty="0" smtClean="0"/>
              <a:t> model</a:t>
            </a:r>
          </a:p>
          <a:p>
            <a:pPr lvl="2"/>
            <a:r>
              <a:rPr lang="en-GB" sz="1600" dirty="0" smtClean="0"/>
              <a:t>ITU-R prediction method contained in ITU-R Recommendation P.1546-1</a:t>
            </a:r>
          </a:p>
          <a:p>
            <a:pPr lvl="3"/>
            <a:r>
              <a:rPr lang="en-GB" sz="1600" dirty="0" smtClean="0"/>
              <a:t> </a:t>
            </a:r>
            <a:r>
              <a:rPr lang="en-GB" sz="1600" dirty="0" smtClean="0"/>
              <a:t>T</a:t>
            </a:r>
            <a:r>
              <a:rPr lang="en-GB" sz="1600" dirty="0" smtClean="0"/>
              <a:t>his model is recommended for TG4m model.</a:t>
            </a:r>
            <a:endParaRPr lang="en-GB" sz="1600" dirty="0" smtClean="0"/>
          </a:p>
          <a:p>
            <a:pPr lvl="1"/>
            <a:endParaRPr lang="en-US" sz="1800" dirty="0" smtClean="0"/>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26</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PROPAGATION MODELS (1)</a:t>
            </a:r>
            <a:endParaRPr lang="en-US" sz="3200" b="1" i="1" dirty="0">
              <a:solidFill>
                <a:srgbClr val="00B0F0"/>
              </a:solidFill>
            </a:endParaRPr>
          </a:p>
        </p:txBody>
      </p:sp>
      <p:sp>
        <p:nvSpPr>
          <p:cNvPr id="3" name="Content Placeholder 2"/>
          <p:cNvSpPr>
            <a:spLocks noGrp="1"/>
          </p:cNvSpPr>
          <p:nvPr>
            <p:ph idx="1"/>
          </p:nvPr>
        </p:nvSpPr>
        <p:spPr/>
        <p:txBody>
          <a:bodyPr>
            <a:normAutofit/>
          </a:bodyPr>
          <a:lstStyle/>
          <a:p>
            <a:r>
              <a:rPr lang="en-GB" sz="2000" dirty="0" smtClean="0"/>
              <a:t>Line-of-sight </a:t>
            </a:r>
            <a:r>
              <a:rPr lang="en-GB" sz="2000" dirty="0" smtClean="0"/>
              <a:t>(LOS) propagation </a:t>
            </a:r>
            <a:r>
              <a:rPr lang="en-GB" sz="2000" dirty="0" smtClean="0"/>
              <a:t>models</a:t>
            </a:r>
          </a:p>
          <a:p>
            <a:pPr lvl="1"/>
            <a:r>
              <a:rPr lang="en-GB" sz="1800" dirty="0" smtClean="0"/>
              <a:t>The loss in the direct signal propagation path under LOS condition including the loss in the antennas is given by the </a:t>
            </a:r>
            <a:r>
              <a:rPr lang="en-GB" sz="1800" b="1" dirty="0" err="1" smtClean="0">
                <a:solidFill>
                  <a:srgbClr val="FF0000"/>
                </a:solidFill>
              </a:rPr>
              <a:t>Friis</a:t>
            </a:r>
            <a:r>
              <a:rPr lang="en-GB" sz="1800" b="1" dirty="0" smtClean="0">
                <a:solidFill>
                  <a:srgbClr val="FF0000"/>
                </a:solidFill>
              </a:rPr>
              <a:t> free space equation </a:t>
            </a:r>
            <a:endParaRPr lang="en-GB" sz="1800" dirty="0" smtClean="0"/>
          </a:p>
          <a:p>
            <a:pPr lvl="1"/>
            <a:endParaRPr lang="en-GB" sz="1800" dirty="0" smtClean="0"/>
          </a:p>
          <a:p>
            <a:pPr lvl="1">
              <a:buNone/>
            </a:pPr>
            <a:r>
              <a:rPr lang="en-GB" sz="1800" dirty="0" smtClean="0"/>
              <a:t>	</a:t>
            </a:r>
            <a:r>
              <a:rPr lang="en-GB" sz="1800" dirty="0" smtClean="0"/>
              <a:t>	 						[dB]</a:t>
            </a:r>
          </a:p>
          <a:p>
            <a:pPr lvl="1">
              <a:buNone/>
            </a:pPr>
            <a:endParaRPr lang="en-GB" sz="1800" dirty="0" smtClean="0"/>
          </a:p>
          <a:p>
            <a:pPr lvl="1">
              <a:buNone/>
            </a:pPr>
            <a:r>
              <a:rPr lang="en-GB" sz="1800" dirty="0" smtClean="0"/>
              <a:t>	where                	, </a:t>
            </a:r>
            <a:r>
              <a:rPr lang="en-GB" sz="1800" i="1" dirty="0" smtClean="0"/>
              <a:t>c</a:t>
            </a:r>
            <a:r>
              <a:rPr lang="en-GB" sz="1800" dirty="0" smtClean="0"/>
              <a:t> is the speed of light. Additionally, </a:t>
            </a:r>
            <a:r>
              <a:rPr lang="en-GB" sz="1800" i="1" dirty="0" smtClean="0"/>
              <a:t>d</a:t>
            </a:r>
            <a:r>
              <a:rPr lang="en-GB" sz="1800" dirty="0" smtClean="0"/>
              <a:t>, </a:t>
            </a:r>
            <a:r>
              <a:rPr lang="en-GB" sz="1800" i="1" dirty="0" smtClean="0"/>
              <a:t>f</a:t>
            </a:r>
            <a:r>
              <a:rPr lang="en-GB" sz="1800" dirty="0" smtClean="0"/>
              <a:t>, </a:t>
            </a:r>
            <a:r>
              <a:rPr lang="en-GB" sz="1800" i="1" dirty="0" smtClean="0"/>
              <a:t>G</a:t>
            </a:r>
            <a:r>
              <a:rPr lang="en-GB" sz="1800" baseline="-25000" dirty="0" smtClean="0"/>
              <a:t>B</a:t>
            </a:r>
            <a:r>
              <a:rPr lang="en-GB" sz="1800" dirty="0" smtClean="0"/>
              <a:t> and </a:t>
            </a:r>
            <a:r>
              <a:rPr lang="en-GB" sz="1800" i="1" dirty="0" smtClean="0"/>
              <a:t>G</a:t>
            </a:r>
            <a:r>
              <a:rPr lang="en-GB" sz="1800" baseline="-25000" dirty="0" smtClean="0"/>
              <a:t>T</a:t>
            </a:r>
            <a:r>
              <a:rPr lang="en-GB" sz="1800" dirty="0" smtClean="0"/>
              <a:t> specify the transmitter-receiver-distance in meters, the frequency in Hertz and the base and terminal station antenna gain values in </a:t>
            </a:r>
            <a:r>
              <a:rPr lang="en-GB" sz="1800" dirty="0" err="1" smtClean="0"/>
              <a:t>dBi</a:t>
            </a:r>
            <a:r>
              <a:rPr lang="en-GB" sz="1800" dirty="0" smtClean="0"/>
              <a:t>, respectively.</a:t>
            </a:r>
          </a:p>
          <a:p>
            <a:pPr lvl="1"/>
            <a:endParaRPr lang="en-US" sz="1600" dirty="0" smtClean="0"/>
          </a:p>
        </p:txBody>
      </p:sp>
      <p:sp>
        <p:nvSpPr>
          <p:cNvPr id="2508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0881" name="Object 1"/>
          <p:cNvGraphicFramePr>
            <a:graphicFrameLocks noChangeAspect="1"/>
          </p:cNvGraphicFramePr>
          <p:nvPr/>
        </p:nvGraphicFramePr>
        <p:xfrm>
          <a:off x="1600200" y="2895600"/>
          <a:ext cx="4953009" cy="381000"/>
        </p:xfrm>
        <a:graphic>
          <a:graphicData uri="http://schemas.openxmlformats.org/presentationml/2006/ole">
            <p:oleObj spid="_x0000_s342018" name="Equation" r:id="rId3" imgW="3340100" imgH="254000" progId="Equation.3">
              <p:embed/>
            </p:oleObj>
          </a:graphicData>
        </a:graphic>
      </p:graphicFrame>
      <p:sp>
        <p:nvSpPr>
          <p:cNvPr id="2508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0884" name="Object 4"/>
          <p:cNvGraphicFramePr>
            <a:graphicFrameLocks noChangeAspect="1"/>
          </p:cNvGraphicFramePr>
          <p:nvPr/>
        </p:nvGraphicFramePr>
        <p:xfrm>
          <a:off x="1981200" y="3505200"/>
          <a:ext cx="1115122" cy="457200"/>
        </p:xfrm>
        <a:graphic>
          <a:graphicData uri="http://schemas.openxmlformats.org/presentationml/2006/ole">
            <p:oleObj spid="_x0000_s342019" name="Equation" r:id="rId4" imgW="952087" imgH="393529" progId="Equation.3">
              <p:embed/>
            </p:oleObj>
          </a:graphicData>
        </a:graphic>
      </p:graphicFrame>
      <p:sp>
        <p:nvSpPr>
          <p:cNvPr id="2508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27</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PROPAGATION MODELS (2)</a:t>
            </a:r>
            <a:endParaRPr lang="en-US" sz="3200" b="1" i="1" dirty="0">
              <a:solidFill>
                <a:srgbClr val="00B0F0"/>
              </a:solidFill>
            </a:endParaRPr>
          </a:p>
        </p:txBody>
      </p:sp>
      <p:sp>
        <p:nvSpPr>
          <p:cNvPr id="8"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kumimoji="0" lang="en-US" sz="2000" b="1" i="0" u="none" strike="noStrike" kern="1200" cap="none" spc="0" normalizeH="0" baseline="0" noProof="0" dirty="0" smtClean="0">
                <a:ln>
                  <a:noFill/>
                </a:ln>
                <a:solidFill>
                  <a:srgbClr val="FF0000"/>
                </a:solidFill>
                <a:effectLst/>
                <a:uLnTx/>
                <a:uFillTx/>
                <a:latin typeface="+mn-lt"/>
                <a:ea typeface="+mn-ea"/>
                <a:cs typeface="+mn-cs"/>
              </a:rPr>
              <a:t>Models of Large-scale effects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Path-loss law: </a:t>
            </a:r>
            <a:r>
              <a:rPr lang="en-US" sz="2000" b="1" dirty="0" err="1" smtClean="0">
                <a:solidFill>
                  <a:srgbClr val="FF0000"/>
                </a:solidFill>
              </a:rPr>
              <a:t>Egli's</a:t>
            </a:r>
            <a:r>
              <a:rPr lang="en-US" sz="2000" b="1" dirty="0" smtClean="0">
                <a:solidFill>
                  <a:srgbClr val="FF0000"/>
                </a:solidFill>
              </a:rPr>
              <a:t> model </a:t>
            </a:r>
            <a:endParaRPr kumimoji="0" lang="en-US" sz="2000" b="1" i="0" u="none" strike="noStrike" kern="1200" cap="none" spc="0" normalizeH="0" baseline="0" noProof="0" dirty="0" smtClean="0">
              <a:ln>
                <a:noFill/>
              </a:ln>
              <a:solidFill>
                <a:srgbClr val="FF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Figure shows Average path loss versus distance in UHF bands as measured in Northern Germany. </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533400" y="5486400"/>
            <a:ext cx="2514600" cy="646331"/>
          </a:xfrm>
          <a:prstGeom prst="rect">
            <a:avLst/>
          </a:prstGeom>
        </p:spPr>
        <p:txBody>
          <a:bodyPr wrap="square">
            <a:spAutoFit/>
          </a:bodyPr>
          <a:lstStyle/>
          <a:p>
            <a:r>
              <a:rPr lang="en-US" sz="1200" dirty="0" smtClean="0"/>
              <a:t>http://people.seas.harvard.edu/~jones/es151/prop_models/propagation.html#credit</a:t>
            </a:r>
            <a:endParaRPr lang="en-US" sz="1200" dirty="0"/>
          </a:p>
        </p:txBody>
      </p:sp>
      <p:pic>
        <p:nvPicPr>
          <p:cNvPr id="10" name="Picture 2" descr="http://people.seas.harvard.edu/~jones/es151/prop_models/pathloss.gif"/>
          <p:cNvPicPr>
            <a:picLocks noChangeAspect="1" noChangeArrowheads="1"/>
          </p:cNvPicPr>
          <p:nvPr/>
        </p:nvPicPr>
        <p:blipFill>
          <a:blip r:embed="rId2" cstate="print"/>
          <a:srcRect/>
          <a:stretch>
            <a:fillRect/>
          </a:stretch>
        </p:blipFill>
        <p:spPr bwMode="auto">
          <a:xfrm>
            <a:off x="3352800" y="2590800"/>
            <a:ext cx="5351228" cy="3276600"/>
          </a:xfrm>
          <a:prstGeom prst="rect">
            <a:avLst/>
          </a:prstGeom>
          <a:noFill/>
        </p:spPr>
      </p:pic>
      <p:sp>
        <p:nvSpPr>
          <p:cNvPr id="11" name="Rectangle 10"/>
          <p:cNvSpPr/>
          <p:nvPr/>
        </p:nvSpPr>
        <p:spPr>
          <a:xfrm>
            <a:off x="762000" y="3200400"/>
            <a:ext cx="2362200" cy="1754326"/>
          </a:xfrm>
          <a:prstGeom prst="rect">
            <a:avLst/>
          </a:prstGeom>
        </p:spPr>
        <p:txBody>
          <a:bodyPr wrap="square">
            <a:spAutoFit/>
          </a:bodyPr>
          <a:lstStyle/>
          <a:p>
            <a:r>
              <a:rPr lang="en-US" b="1" dirty="0" smtClean="0"/>
              <a:t>Green (a):</a:t>
            </a:r>
            <a:r>
              <a:rPr lang="en-US" dirty="0" smtClean="0"/>
              <a:t> </a:t>
            </a:r>
            <a:r>
              <a:rPr lang="en-US" dirty="0" smtClean="0"/>
              <a:t>forestry terrain; </a:t>
            </a:r>
            <a:endParaRPr lang="en-US" dirty="0" smtClean="0"/>
          </a:p>
          <a:p>
            <a:r>
              <a:rPr lang="en-US" b="1" dirty="0" smtClean="0"/>
              <a:t>Orange (b): </a:t>
            </a:r>
            <a:r>
              <a:rPr lang="en-US" dirty="0" smtClean="0"/>
              <a:t>open area; </a:t>
            </a:r>
            <a:endParaRPr lang="en-US" dirty="0" smtClean="0"/>
          </a:p>
          <a:p>
            <a:r>
              <a:rPr lang="en-US" b="1" dirty="0" smtClean="0"/>
              <a:t>Grey: </a:t>
            </a:r>
            <a:r>
              <a:rPr lang="en-US" dirty="0" smtClean="0"/>
              <a:t>average of (a) and (b); </a:t>
            </a:r>
            <a:endParaRPr lang="en-US" dirty="0" smtClean="0"/>
          </a:p>
          <a:p>
            <a:r>
              <a:rPr lang="en-US" b="1" dirty="0" smtClean="0"/>
              <a:t>Black: </a:t>
            </a:r>
            <a:r>
              <a:rPr lang="en-US" dirty="0" err="1" smtClean="0">
                <a:solidFill>
                  <a:srgbClr val="FF0000"/>
                </a:solidFill>
              </a:rPr>
              <a:t>Egli's</a:t>
            </a:r>
            <a:r>
              <a:rPr lang="en-US" dirty="0" smtClean="0">
                <a:solidFill>
                  <a:srgbClr val="FF0000"/>
                </a:solidFill>
              </a:rPr>
              <a:t> model </a:t>
            </a:r>
            <a:endParaRPr lang="en-US" dirty="0">
              <a:solidFill>
                <a:srgbClr val="FF0000"/>
              </a:solidFill>
            </a:endParaRPr>
          </a:p>
        </p:txBody>
      </p:sp>
      <p:sp>
        <p:nvSpPr>
          <p:cNvPr id="12"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28</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PROPAGATION MODELS (3)</a:t>
            </a:r>
            <a:endParaRPr lang="en-US" sz="3200" b="1" i="1" dirty="0">
              <a:solidFill>
                <a:srgbClr val="00B0F0"/>
              </a:solidFill>
            </a:endParaRPr>
          </a:p>
        </p:txBody>
      </p:sp>
      <p:sp>
        <p:nvSpPr>
          <p:cNvPr id="3" name="Content Placeholder 2"/>
          <p:cNvSpPr>
            <a:spLocks noGrp="1"/>
          </p:cNvSpPr>
          <p:nvPr>
            <p:ph idx="1"/>
          </p:nvPr>
        </p:nvSpPr>
        <p:spPr/>
        <p:txBody>
          <a:bodyPr>
            <a:normAutofit/>
          </a:bodyPr>
          <a:lstStyle/>
          <a:p>
            <a:r>
              <a:rPr lang="el-GR" sz="2000" dirty="0" smtClean="0"/>
              <a:t>NLOS Okumura-Hata Model</a:t>
            </a:r>
            <a:endParaRPr lang="en-US" sz="2000" dirty="0" smtClean="0"/>
          </a:p>
          <a:p>
            <a:pPr lvl="1"/>
            <a:r>
              <a:rPr lang="en-GB" sz="1800" dirty="0" smtClean="0"/>
              <a:t>In NLOS scenarios an additional path loss results from scattering, diffraction and reflection effects. This is modelled by the term </a:t>
            </a:r>
            <a:r>
              <a:rPr lang="en-GB" sz="1800" i="1" dirty="0" err="1" smtClean="0"/>
              <a:t>L</a:t>
            </a:r>
            <a:r>
              <a:rPr lang="en-GB" sz="1800" baseline="-25000" dirty="0" err="1" smtClean="0"/>
              <a:t>excess</a:t>
            </a:r>
            <a:r>
              <a:rPr lang="en-GB" sz="1800" dirty="0" smtClean="0"/>
              <a:t>, i.e</a:t>
            </a:r>
            <a:r>
              <a:rPr lang="en-GB" sz="1800" dirty="0" smtClean="0"/>
              <a:t>.,</a:t>
            </a:r>
          </a:p>
          <a:p>
            <a:pPr lvl="1"/>
            <a:endParaRPr lang="en-US" sz="1800" dirty="0" smtClean="0"/>
          </a:p>
          <a:p>
            <a:pPr lvl="1">
              <a:buNone/>
            </a:pPr>
            <a:r>
              <a:rPr lang="en-US" sz="1800" dirty="0" smtClean="0"/>
              <a:t> 		</a:t>
            </a:r>
            <a:r>
              <a:rPr lang="en-US" sz="1800" dirty="0" smtClean="0"/>
              <a:t>	</a:t>
            </a:r>
            <a:r>
              <a:rPr lang="en-US" sz="1800" dirty="0" smtClean="0"/>
              <a:t>				[dB</a:t>
            </a:r>
            <a:r>
              <a:rPr lang="en-US" sz="1800" dirty="0" smtClean="0"/>
              <a:t>]</a:t>
            </a:r>
          </a:p>
          <a:p>
            <a:pPr lvl="1">
              <a:buNone/>
            </a:pPr>
            <a:endParaRPr lang="en-GB" sz="1800" dirty="0" smtClean="0"/>
          </a:p>
          <a:p>
            <a:pPr lvl="1"/>
            <a:r>
              <a:rPr lang="en-GB" sz="1800" dirty="0" smtClean="0"/>
              <a:t>Besides of the frequency and the transmitter-receiver </a:t>
            </a:r>
            <a:r>
              <a:rPr lang="en-GB" sz="1800" dirty="0" smtClean="0"/>
              <a:t>separation, </a:t>
            </a:r>
            <a:r>
              <a:rPr lang="en-GB" sz="1800" dirty="0" smtClean="0"/>
              <a:t>the excess path loss depends on the base and terminal station antenna heights denoted by </a:t>
            </a:r>
            <a:r>
              <a:rPr lang="en-GB" sz="1800" i="1" dirty="0" err="1" smtClean="0"/>
              <a:t>h</a:t>
            </a:r>
            <a:r>
              <a:rPr lang="en-GB" sz="1800" baseline="-25000" dirty="0" err="1" smtClean="0"/>
              <a:t>B</a:t>
            </a:r>
            <a:r>
              <a:rPr lang="en-GB" sz="1800" dirty="0" smtClean="0"/>
              <a:t> and </a:t>
            </a:r>
            <a:r>
              <a:rPr lang="en-GB" sz="1800" i="1" dirty="0" err="1" smtClean="0"/>
              <a:t>h</a:t>
            </a:r>
            <a:r>
              <a:rPr lang="en-GB" sz="1800" baseline="-25000" dirty="0" err="1" smtClean="0"/>
              <a:t>T</a:t>
            </a:r>
            <a:r>
              <a:rPr lang="en-GB" sz="1800" dirty="0" smtClean="0"/>
              <a:t>, respectively, in meters.</a:t>
            </a:r>
            <a:endParaRPr lang="en-US" sz="1800" dirty="0" smtClean="0"/>
          </a:p>
          <a:p>
            <a:pPr lvl="1"/>
            <a:endParaRPr lang="en-US" sz="1600" dirty="0" smtClean="0"/>
          </a:p>
        </p:txBody>
      </p:sp>
      <p:sp>
        <p:nvSpPr>
          <p:cNvPr id="2508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0886" name="Object 6"/>
          <p:cNvGraphicFramePr>
            <a:graphicFrameLocks noChangeAspect="1"/>
          </p:cNvGraphicFramePr>
          <p:nvPr/>
        </p:nvGraphicFramePr>
        <p:xfrm>
          <a:off x="1676400" y="2895600"/>
          <a:ext cx="3492500" cy="381000"/>
        </p:xfrm>
        <a:graphic>
          <a:graphicData uri="http://schemas.openxmlformats.org/presentationml/2006/ole">
            <p:oleObj spid="_x0000_s346116" name="Equation" r:id="rId3" imgW="2095500" imgH="228600" progId="Equation.3">
              <p:embed/>
            </p:oleObj>
          </a:graphicData>
        </a:graphic>
      </p:graphicFrame>
      <p:sp>
        <p:nvSpPr>
          <p:cNvPr id="10"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29</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Table of Contents</a:t>
            </a:r>
            <a:endParaRPr lang="en-US" sz="3200" b="1" i="1" dirty="0">
              <a:solidFill>
                <a:srgbClr val="00B0F0"/>
              </a:solidFill>
            </a:endParaRPr>
          </a:p>
        </p:txBody>
      </p:sp>
      <p:sp>
        <p:nvSpPr>
          <p:cNvPr id="3" name="Content Placeholder 2"/>
          <p:cNvSpPr>
            <a:spLocks noGrp="1"/>
          </p:cNvSpPr>
          <p:nvPr>
            <p:ph idx="1"/>
          </p:nvPr>
        </p:nvSpPr>
        <p:spPr/>
        <p:txBody>
          <a:bodyPr>
            <a:normAutofit/>
          </a:bodyPr>
          <a:lstStyle/>
          <a:p>
            <a:pPr>
              <a:lnSpc>
                <a:spcPct val="150000"/>
              </a:lnSpc>
            </a:pPr>
            <a:r>
              <a:rPr lang="en-US" sz="2000" dirty="0" smtClean="0"/>
              <a:t>Introduction</a:t>
            </a:r>
          </a:p>
          <a:p>
            <a:pPr>
              <a:lnSpc>
                <a:spcPct val="150000"/>
              </a:lnSpc>
            </a:pPr>
            <a:r>
              <a:rPr lang="en-US" sz="2000" dirty="0" smtClean="0"/>
              <a:t>Key </a:t>
            </a:r>
            <a:r>
              <a:rPr lang="en-US" sz="2000" dirty="0" smtClean="0"/>
              <a:t>Requirements and Parameters for </a:t>
            </a:r>
            <a:r>
              <a:rPr lang="en-US" sz="2000" dirty="0" smtClean="0"/>
              <a:t>Applications</a:t>
            </a:r>
          </a:p>
          <a:p>
            <a:pPr>
              <a:lnSpc>
                <a:spcPct val="150000"/>
              </a:lnSpc>
            </a:pPr>
            <a:r>
              <a:rPr lang="en-US" sz="2000" dirty="0" smtClean="0"/>
              <a:t>Path </a:t>
            </a:r>
            <a:r>
              <a:rPr lang="en-US" sz="2000" dirty="0" smtClean="0"/>
              <a:t>Loss and </a:t>
            </a:r>
            <a:r>
              <a:rPr lang="en-US" sz="2000" dirty="0" smtClean="0"/>
              <a:t>Shadowing</a:t>
            </a:r>
          </a:p>
          <a:p>
            <a:pPr>
              <a:lnSpc>
                <a:spcPct val="150000"/>
              </a:lnSpc>
            </a:pPr>
            <a:r>
              <a:rPr lang="en-US" sz="2000" dirty="0" smtClean="0"/>
              <a:t>Multipath </a:t>
            </a:r>
            <a:r>
              <a:rPr lang="en-US" sz="2000" dirty="0" smtClean="0"/>
              <a:t>Channel Models: Power Delay </a:t>
            </a:r>
            <a:r>
              <a:rPr lang="en-US" sz="2000" dirty="0" smtClean="0"/>
              <a:t>Profile</a:t>
            </a:r>
          </a:p>
          <a:p>
            <a:pPr>
              <a:lnSpc>
                <a:spcPct val="150000"/>
              </a:lnSpc>
            </a:pPr>
            <a:r>
              <a:rPr lang="en-US" sz="2000" dirty="0" smtClean="0"/>
              <a:t>Practical </a:t>
            </a:r>
            <a:r>
              <a:rPr lang="en-US" sz="2000" dirty="0" smtClean="0"/>
              <a:t>Multipath Models</a:t>
            </a:r>
          </a:p>
          <a:p>
            <a:pPr>
              <a:lnSpc>
                <a:spcPct val="150000"/>
              </a:lnSpc>
            </a:pPr>
            <a:r>
              <a:rPr lang="en-US" sz="2000" dirty="0" smtClean="0"/>
              <a:t>Conclusions</a:t>
            </a:r>
            <a:endParaRPr lang="en-US" sz="2000" dirty="0" smtClean="0"/>
          </a:p>
          <a:p>
            <a:pPr>
              <a:lnSpc>
                <a:spcPct val="150000"/>
              </a:lnSpc>
            </a:pPr>
            <a:r>
              <a:rPr lang="en-US" sz="2000" dirty="0" smtClean="0"/>
              <a:t>References</a:t>
            </a:r>
          </a:p>
          <a:p>
            <a:endParaRPr lang="en-US" sz="1700" dirty="0" smtClean="0"/>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3</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PROPAGATION MODELS (4)</a:t>
            </a:r>
            <a:endParaRPr lang="en-US" sz="3200" b="1" i="1" dirty="0">
              <a:solidFill>
                <a:srgbClr val="00B0F0"/>
              </a:solidFill>
            </a:endParaRPr>
          </a:p>
        </p:txBody>
      </p:sp>
      <p:sp>
        <p:nvSpPr>
          <p:cNvPr id="3" name="Content Placeholder 2"/>
          <p:cNvSpPr>
            <a:spLocks noGrp="1"/>
          </p:cNvSpPr>
          <p:nvPr>
            <p:ph idx="1"/>
          </p:nvPr>
        </p:nvSpPr>
        <p:spPr/>
        <p:txBody>
          <a:bodyPr>
            <a:normAutofit/>
          </a:bodyPr>
          <a:lstStyle/>
          <a:p>
            <a:r>
              <a:rPr lang="el-GR" sz="2000" dirty="0" smtClean="0"/>
              <a:t>NLOS Okumura-Hata Model</a:t>
            </a:r>
            <a:r>
              <a:rPr lang="en-US" sz="2000" dirty="0" smtClean="0"/>
              <a:t> (cont’d)</a:t>
            </a:r>
          </a:p>
          <a:p>
            <a:pPr lvl="1"/>
            <a:r>
              <a:rPr lang="en-GB" sz="1800" dirty="0" smtClean="0">
                <a:solidFill>
                  <a:srgbClr val="FF0000"/>
                </a:solidFill>
              </a:rPr>
              <a:t>For frequencies within 150-1500 MHz and distances from one up to 20 kilometres</a:t>
            </a:r>
            <a:r>
              <a:rPr lang="en-GB" sz="1800" dirty="0" smtClean="0"/>
              <a:t>, </a:t>
            </a:r>
            <a:endParaRPr lang="en-GB" sz="1800" dirty="0" smtClean="0"/>
          </a:p>
          <a:p>
            <a:pPr lvl="2"/>
            <a:r>
              <a:rPr lang="en-GB" sz="1600" dirty="0" err="1" smtClean="0"/>
              <a:t>Hata’s</a:t>
            </a:r>
            <a:r>
              <a:rPr lang="en-GB" sz="1600" dirty="0" smtClean="0"/>
              <a:t> model </a:t>
            </a:r>
            <a:r>
              <a:rPr lang="en-GB" sz="1600" dirty="0" smtClean="0"/>
              <a:t>may be employed for the excess path loss prediction. The model is based on extensive measurements in Tokyo and makes a distinction between small/medium and large cities as well as between urban, suburban and open rural areas. </a:t>
            </a:r>
            <a:endParaRPr lang="en-GB" sz="1600" dirty="0" smtClean="0"/>
          </a:p>
          <a:p>
            <a:pPr lvl="1"/>
            <a:r>
              <a:rPr lang="en-GB" sz="1800" dirty="0" smtClean="0">
                <a:solidFill>
                  <a:srgbClr val="FF0000"/>
                </a:solidFill>
              </a:rPr>
              <a:t>For </a:t>
            </a:r>
            <a:r>
              <a:rPr lang="en-GB" sz="1800" i="1" dirty="0" smtClean="0">
                <a:solidFill>
                  <a:srgbClr val="FF0000"/>
                </a:solidFill>
              </a:rPr>
              <a:t>f</a:t>
            </a:r>
            <a:r>
              <a:rPr lang="en-GB" sz="1800" baseline="-25000" dirty="0" smtClean="0">
                <a:solidFill>
                  <a:srgbClr val="FF0000"/>
                </a:solidFill>
              </a:rPr>
              <a:t>0</a:t>
            </a:r>
            <a:r>
              <a:rPr lang="en-GB" sz="1800" dirty="0" smtClean="0">
                <a:solidFill>
                  <a:srgbClr val="FF0000"/>
                </a:solidFill>
              </a:rPr>
              <a:t> = 1 GHz</a:t>
            </a:r>
            <a:r>
              <a:rPr lang="en-GB" sz="1800" dirty="0" smtClean="0"/>
              <a:t>, </a:t>
            </a:r>
            <a:endParaRPr lang="en-GB" sz="1800" dirty="0" smtClean="0"/>
          </a:p>
          <a:p>
            <a:pPr lvl="2"/>
            <a:r>
              <a:rPr lang="en-GB" sz="1600" dirty="0" smtClean="0"/>
              <a:t>the </a:t>
            </a:r>
            <a:r>
              <a:rPr lang="en-GB" sz="1600" dirty="0" smtClean="0"/>
              <a:t>excess path loss according to </a:t>
            </a:r>
            <a:r>
              <a:rPr lang="en-GB" sz="1600" dirty="0" err="1" smtClean="0"/>
              <a:t>Hata’s</a:t>
            </a:r>
            <a:r>
              <a:rPr lang="en-GB" sz="1600" dirty="0" smtClean="0"/>
              <a:t> model can be expressed </a:t>
            </a:r>
            <a:r>
              <a:rPr lang="en-GB" sz="1600" dirty="0" smtClean="0"/>
              <a:t>by</a:t>
            </a:r>
          </a:p>
          <a:p>
            <a:pPr lvl="2"/>
            <a:endParaRPr lang="en-US" sz="1600" dirty="0" smtClean="0"/>
          </a:p>
          <a:p>
            <a:pPr lvl="1">
              <a:buNone/>
            </a:pPr>
            <a:r>
              <a:rPr lang="en-GB" sz="1600" dirty="0" smtClean="0"/>
              <a:t> 		</a:t>
            </a:r>
            <a:r>
              <a:rPr lang="en-GB" sz="1600" dirty="0" smtClean="0"/>
              <a:t>	</a:t>
            </a:r>
            <a:r>
              <a:rPr lang="en-GB" sz="1600" dirty="0" smtClean="0"/>
              <a:t>				</a:t>
            </a:r>
            <a:r>
              <a:rPr lang="en-GB" sz="1600" dirty="0" smtClean="0"/>
              <a:t>.</a:t>
            </a:r>
          </a:p>
          <a:p>
            <a:pPr lvl="1">
              <a:buNone/>
            </a:pPr>
            <a:endParaRPr lang="en-US" sz="1600" dirty="0" smtClean="0"/>
          </a:p>
          <a:p>
            <a:pPr lvl="2"/>
            <a:r>
              <a:rPr lang="en-GB" sz="1600" dirty="0" smtClean="0"/>
              <a:t>The applicable coefficients </a:t>
            </a:r>
            <a:r>
              <a:rPr lang="en-GB" sz="1600" i="1" dirty="0" smtClean="0"/>
              <a:t>L</a:t>
            </a:r>
            <a:r>
              <a:rPr lang="en-GB" sz="1600" baseline="-25000" dirty="0" smtClean="0"/>
              <a:t>HATA</a:t>
            </a:r>
            <a:r>
              <a:rPr lang="en-GB" sz="1600" dirty="0" smtClean="0"/>
              <a:t> and </a:t>
            </a:r>
            <a:r>
              <a:rPr lang="en-GB" sz="1600" i="1" dirty="0" err="1" smtClean="0"/>
              <a:t>μ</a:t>
            </a:r>
            <a:r>
              <a:rPr lang="en-GB" sz="1600" baseline="-25000" dirty="0" err="1" smtClean="0"/>
              <a:t>HATA</a:t>
            </a:r>
            <a:r>
              <a:rPr lang="en-GB" sz="1600" dirty="0" smtClean="0"/>
              <a:t> for different </a:t>
            </a:r>
            <a:r>
              <a:rPr lang="en-GB" sz="1600" i="1" dirty="0" err="1" smtClean="0"/>
              <a:t>h</a:t>
            </a:r>
            <a:r>
              <a:rPr lang="en-GB" sz="1600" baseline="-25000" dirty="0" err="1" smtClean="0"/>
              <a:t>B</a:t>
            </a:r>
            <a:r>
              <a:rPr lang="en-GB" sz="1600" dirty="0" smtClean="0"/>
              <a:t> and </a:t>
            </a:r>
            <a:r>
              <a:rPr lang="en-GB" sz="1600" i="1" dirty="0" err="1" smtClean="0"/>
              <a:t>h</a:t>
            </a:r>
            <a:r>
              <a:rPr lang="en-GB" sz="1600" baseline="-25000" dirty="0" err="1" smtClean="0"/>
              <a:t>T</a:t>
            </a:r>
            <a:r>
              <a:rPr lang="en-GB" sz="1600" dirty="0" smtClean="0"/>
              <a:t> are summarised in </a:t>
            </a:r>
            <a:r>
              <a:rPr lang="en-GB" sz="1600" dirty="0" smtClean="0"/>
              <a:t>tables </a:t>
            </a:r>
            <a:r>
              <a:rPr lang="en-GB" sz="1600" dirty="0" smtClean="0"/>
              <a:t>on the </a:t>
            </a:r>
            <a:r>
              <a:rPr lang="en-GB" sz="1600" dirty="0" smtClean="0"/>
              <a:t>following </a:t>
            </a:r>
            <a:r>
              <a:rPr lang="en-GB" sz="1600" dirty="0" smtClean="0"/>
              <a:t>slides for </a:t>
            </a:r>
            <a:r>
              <a:rPr lang="en-GB" sz="1600" dirty="0" smtClean="0"/>
              <a:t>small/medium cities, for large cities and for suburban and open areas.</a:t>
            </a:r>
            <a:endParaRPr lang="en-US" sz="1600" dirty="0" smtClean="0"/>
          </a:p>
          <a:p>
            <a:pPr lvl="1"/>
            <a:endParaRPr lang="en-US" sz="1600" dirty="0" smtClean="0"/>
          </a:p>
        </p:txBody>
      </p:sp>
      <p:sp>
        <p:nvSpPr>
          <p:cNvPr id="2508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4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4197" name="Object 5"/>
          <p:cNvGraphicFramePr>
            <a:graphicFrameLocks noChangeAspect="1"/>
          </p:cNvGraphicFramePr>
          <p:nvPr/>
        </p:nvGraphicFramePr>
        <p:xfrm>
          <a:off x="2057400" y="4419600"/>
          <a:ext cx="3727174" cy="381000"/>
        </p:xfrm>
        <a:graphic>
          <a:graphicData uri="http://schemas.openxmlformats.org/presentationml/2006/ole">
            <p:oleObj spid="_x0000_s343042" name="Equation" r:id="rId3" imgW="2145369" imgH="215806" progId="Equation.3">
              <p:embed/>
            </p:oleObj>
          </a:graphicData>
        </a:graphic>
      </p:graphicFrame>
      <p:sp>
        <p:nvSpPr>
          <p:cNvPr id="11"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30</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PROPAGATION MODELS (5)</a:t>
            </a:r>
            <a:endParaRPr lang="en-US" sz="3200" b="1" i="1" dirty="0">
              <a:solidFill>
                <a:srgbClr val="00B0F0"/>
              </a:solidFill>
            </a:endParaRPr>
          </a:p>
        </p:txBody>
      </p:sp>
      <p:sp>
        <p:nvSpPr>
          <p:cNvPr id="3" name="Content Placeholder 2"/>
          <p:cNvSpPr>
            <a:spLocks noGrp="1"/>
          </p:cNvSpPr>
          <p:nvPr>
            <p:ph idx="1"/>
          </p:nvPr>
        </p:nvSpPr>
        <p:spPr/>
        <p:txBody>
          <a:bodyPr>
            <a:normAutofit/>
          </a:bodyPr>
          <a:lstStyle/>
          <a:p>
            <a:r>
              <a:rPr lang="el-GR" sz="2000" dirty="0" smtClean="0"/>
              <a:t>NLOS Okumura-Hata Model</a:t>
            </a:r>
            <a:r>
              <a:rPr lang="en-US" sz="2000" dirty="0" smtClean="0"/>
              <a:t> (cont’d)</a:t>
            </a:r>
          </a:p>
          <a:p>
            <a:pPr lvl="1"/>
            <a:endParaRPr lang="en-US" sz="1600" dirty="0" smtClean="0"/>
          </a:p>
          <a:p>
            <a:pPr lvl="1"/>
            <a:endParaRPr lang="en-US" sz="1600" dirty="0" smtClean="0"/>
          </a:p>
        </p:txBody>
      </p:sp>
      <p:sp>
        <p:nvSpPr>
          <p:cNvPr id="2508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3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Table 13"/>
          <p:cNvGraphicFramePr>
            <a:graphicFrameLocks noGrp="1"/>
          </p:cNvGraphicFramePr>
          <p:nvPr/>
        </p:nvGraphicFramePr>
        <p:xfrm>
          <a:off x="1143000" y="1981200"/>
          <a:ext cx="6084252" cy="2049781"/>
        </p:xfrm>
        <a:graphic>
          <a:graphicData uri="http://schemas.openxmlformats.org/drawingml/2006/table">
            <a:tbl>
              <a:tblPr/>
              <a:tblGrid>
                <a:gridCol w="1065817"/>
                <a:gridCol w="1305899"/>
                <a:gridCol w="1237512"/>
                <a:gridCol w="1237512"/>
                <a:gridCol w="1237512"/>
              </a:tblGrid>
              <a:tr h="227753">
                <a:tc>
                  <a:txBody>
                    <a:bodyPr/>
                    <a:lstStyle/>
                    <a:p>
                      <a:pPr marL="0" marR="0">
                        <a:spcBef>
                          <a:spcPts val="0"/>
                        </a:spcBef>
                        <a:spcAft>
                          <a:spcPts val="0"/>
                        </a:spcAft>
                      </a:pPr>
                      <a:endParaRPr lang="en-GB" sz="1100" dirty="0">
                        <a:latin typeface="Times New Roman"/>
                        <a:ea typeface="Malgun Gothic"/>
                        <a:cs typeface="Times New Roman"/>
                      </a:endParaRPr>
                    </a:p>
                  </a:txBody>
                  <a:tcPr marL="68580" marR="68580"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GB" sz="1100" i="1">
                          <a:latin typeface="Times New Roman"/>
                          <a:ea typeface="Malgun Gothic"/>
                          <a:cs typeface="Times New Roman"/>
                        </a:rPr>
                        <a:t>h</a:t>
                      </a:r>
                      <a:r>
                        <a:rPr lang="en-GB" sz="1100" baseline="-25000">
                          <a:latin typeface="Times New Roman"/>
                          <a:ea typeface="Malgun Gothic"/>
                          <a:cs typeface="Times New Roman"/>
                        </a:rPr>
                        <a:t>T</a:t>
                      </a:r>
                      <a:r>
                        <a:rPr lang="en-GB" sz="1100">
                          <a:latin typeface="Times New Roman"/>
                          <a:ea typeface="Malgun Gothic"/>
                          <a:cs typeface="Times New Roman"/>
                        </a:rPr>
                        <a:t> = 1 m</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GB" sz="1100" i="1">
                          <a:latin typeface="Times New Roman"/>
                          <a:ea typeface="Malgun Gothic"/>
                          <a:cs typeface="Times New Roman"/>
                        </a:rPr>
                        <a:t>h</a:t>
                      </a:r>
                      <a:r>
                        <a:rPr lang="en-GB" sz="1100" baseline="-25000">
                          <a:latin typeface="Times New Roman"/>
                          <a:ea typeface="Malgun Gothic"/>
                          <a:cs typeface="Times New Roman"/>
                        </a:rPr>
                        <a:t>T</a:t>
                      </a:r>
                      <a:r>
                        <a:rPr lang="en-GB" sz="1100">
                          <a:latin typeface="Times New Roman"/>
                          <a:ea typeface="Malgun Gothic"/>
                          <a:cs typeface="Times New Roman"/>
                        </a:rPr>
                        <a:t> = 4 m</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GB" sz="1100" i="1">
                          <a:latin typeface="Times New Roman"/>
                          <a:ea typeface="Malgun Gothic"/>
                          <a:cs typeface="Times New Roman"/>
                        </a:rPr>
                        <a:t>h</a:t>
                      </a:r>
                      <a:r>
                        <a:rPr lang="en-GB" sz="1100" baseline="-25000">
                          <a:latin typeface="Times New Roman"/>
                          <a:ea typeface="Malgun Gothic"/>
                          <a:cs typeface="Times New Roman"/>
                        </a:rPr>
                        <a:t>T</a:t>
                      </a:r>
                      <a:r>
                        <a:rPr lang="en-GB" sz="1100">
                          <a:latin typeface="Times New Roman"/>
                          <a:ea typeface="Malgun Gothic"/>
                          <a:cs typeface="Times New Roman"/>
                        </a:rPr>
                        <a:t> = 7 m</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GB" sz="1100" i="1">
                          <a:latin typeface="Times New Roman"/>
                          <a:ea typeface="Malgun Gothic"/>
                          <a:cs typeface="Times New Roman"/>
                        </a:rPr>
                        <a:t>h</a:t>
                      </a:r>
                      <a:r>
                        <a:rPr lang="en-GB" sz="1100" baseline="-25000">
                          <a:latin typeface="Times New Roman"/>
                          <a:ea typeface="Malgun Gothic"/>
                          <a:cs typeface="Times New Roman"/>
                        </a:rPr>
                        <a:t>T</a:t>
                      </a:r>
                      <a:r>
                        <a:rPr lang="en-GB" sz="1100">
                          <a:latin typeface="Times New Roman"/>
                          <a:ea typeface="Malgun Gothic"/>
                          <a:cs typeface="Times New Roman"/>
                        </a:rPr>
                        <a:t> = 10 m</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55507">
                <a:tc>
                  <a:txBody>
                    <a:bodyPr/>
                    <a:lstStyle/>
                    <a:p>
                      <a:pPr marL="0" marR="0" algn="ctr">
                        <a:spcBef>
                          <a:spcPts val="300"/>
                        </a:spcBef>
                        <a:spcAft>
                          <a:spcPts val="300"/>
                        </a:spcAft>
                      </a:pPr>
                      <a:r>
                        <a:rPr lang="en-GB" sz="1100" i="1">
                          <a:latin typeface="Times New Roman"/>
                          <a:ea typeface="Malgun Gothic"/>
                          <a:cs typeface="Times New Roman"/>
                        </a:rPr>
                        <a:t>h</a:t>
                      </a:r>
                      <a:r>
                        <a:rPr lang="en-GB" sz="1100" baseline="-25000">
                          <a:latin typeface="Times New Roman"/>
                          <a:ea typeface="Malgun Gothic"/>
                          <a:cs typeface="Times New Roman"/>
                        </a:rPr>
                        <a:t>B</a:t>
                      </a:r>
                      <a:r>
                        <a:rPr lang="en-GB" sz="1100">
                          <a:latin typeface="Times New Roman"/>
                          <a:ea typeface="Malgun Gothic"/>
                          <a:cs typeface="Times New Roman"/>
                        </a:rPr>
                        <a:t> = 30 m</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-9.22</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15.22</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-17.02</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15.22</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-24.82</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15.22</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-32.62</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15.22</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07">
                <a:tc>
                  <a:txBody>
                    <a:bodyPr/>
                    <a:lstStyle/>
                    <a:p>
                      <a:pPr marL="0" marR="0" algn="ctr">
                        <a:spcBef>
                          <a:spcPts val="300"/>
                        </a:spcBef>
                        <a:spcAft>
                          <a:spcPts val="300"/>
                        </a:spcAft>
                      </a:pPr>
                      <a:r>
                        <a:rPr lang="en-GB" sz="1100" i="1">
                          <a:latin typeface="Times New Roman"/>
                          <a:ea typeface="Malgun Gothic"/>
                          <a:cs typeface="Times New Roman"/>
                        </a:rPr>
                        <a:t>h</a:t>
                      </a:r>
                      <a:r>
                        <a:rPr lang="en-GB" sz="1100" baseline="-25000">
                          <a:latin typeface="Times New Roman"/>
                          <a:ea typeface="Malgun Gothic"/>
                          <a:cs typeface="Times New Roman"/>
                        </a:rPr>
                        <a:t>B</a:t>
                      </a:r>
                      <a:r>
                        <a:rPr lang="en-GB" sz="1100">
                          <a:latin typeface="Times New Roman"/>
                          <a:ea typeface="Malgun Gothic"/>
                          <a:cs typeface="Times New Roman"/>
                        </a:rPr>
                        <a:t> = 50 m</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-7.93</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13.77</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-15.73</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13.77</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-23.53</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13.77</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-31.33</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13.77</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07">
                <a:tc>
                  <a:txBody>
                    <a:bodyPr/>
                    <a:lstStyle/>
                    <a:p>
                      <a:pPr marL="0" marR="0" algn="ctr">
                        <a:spcBef>
                          <a:spcPts val="300"/>
                        </a:spcBef>
                        <a:spcAft>
                          <a:spcPts val="300"/>
                        </a:spcAft>
                      </a:pPr>
                      <a:r>
                        <a:rPr lang="en-GB" sz="1100" i="1">
                          <a:latin typeface="Times New Roman"/>
                          <a:ea typeface="Malgun Gothic"/>
                          <a:cs typeface="Times New Roman"/>
                        </a:rPr>
                        <a:t>h</a:t>
                      </a:r>
                      <a:r>
                        <a:rPr lang="en-GB" sz="1100" baseline="-25000">
                          <a:latin typeface="Times New Roman"/>
                          <a:ea typeface="Malgun Gothic"/>
                          <a:cs typeface="Times New Roman"/>
                        </a:rPr>
                        <a:t>B</a:t>
                      </a:r>
                      <a:r>
                        <a:rPr lang="en-GB" sz="1100">
                          <a:latin typeface="Times New Roman"/>
                          <a:ea typeface="Malgun Gothic"/>
                          <a:cs typeface="Times New Roman"/>
                        </a:rPr>
                        <a:t> = 100 m</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-6.17</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11.80</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-13.97</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11.80</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-21.77</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11.80</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-29.57</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11.80</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07">
                <a:tc>
                  <a:txBody>
                    <a:bodyPr/>
                    <a:lstStyle/>
                    <a:p>
                      <a:pPr marL="0" marR="0" algn="ctr">
                        <a:spcBef>
                          <a:spcPts val="300"/>
                        </a:spcBef>
                        <a:spcAft>
                          <a:spcPts val="300"/>
                        </a:spcAft>
                      </a:pPr>
                      <a:r>
                        <a:rPr lang="en-GB" sz="1100" i="1">
                          <a:latin typeface="Times New Roman"/>
                          <a:ea typeface="Malgun Gothic"/>
                          <a:cs typeface="Times New Roman"/>
                        </a:rPr>
                        <a:t>h</a:t>
                      </a:r>
                      <a:r>
                        <a:rPr lang="en-GB" sz="1100" baseline="-25000">
                          <a:latin typeface="Times New Roman"/>
                          <a:ea typeface="Malgun Gothic"/>
                          <a:cs typeface="Times New Roman"/>
                        </a:rPr>
                        <a:t>B</a:t>
                      </a:r>
                      <a:r>
                        <a:rPr lang="en-GB" sz="1100">
                          <a:latin typeface="Times New Roman"/>
                          <a:ea typeface="Malgun Gothic"/>
                          <a:cs typeface="Times New Roman"/>
                        </a:rPr>
                        <a:t> = 200 m</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-4.42</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9.83</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-12.22</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9.83</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-20.02</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9.83</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dirty="0">
                          <a:latin typeface="Times New Roman"/>
                          <a:ea typeface="Malgun Gothic"/>
                          <a:cs typeface="Times New Roman"/>
                        </a:rPr>
                        <a:t>L</a:t>
                      </a:r>
                      <a:r>
                        <a:rPr lang="en-GB" sz="1100" baseline="-25000" dirty="0">
                          <a:latin typeface="Times New Roman"/>
                          <a:ea typeface="Malgun Gothic"/>
                          <a:cs typeface="Times New Roman"/>
                        </a:rPr>
                        <a:t>HATA</a:t>
                      </a:r>
                      <a:r>
                        <a:rPr lang="en-GB" sz="1100" dirty="0">
                          <a:latin typeface="Times New Roman"/>
                          <a:ea typeface="Malgun Gothic"/>
                          <a:cs typeface="Times New Roman"/>
                        </a:rPr>
                        <a:t> = -27.82</a:t>
                      </a:r>
                      <a:endParaRPr lang="en-US" sz="1100" dirty="0">
                        <a:latin typeface="Times New Roman"/>
                        <a:ea typeface="Malgun Gothic"/>
                        <a:cs typeface="Times New Roman"/>
                      </a:endParaRPr>
                    </a:p>
                    <a:p>
                      <a:pPr marL="0" marR="0" algn="ctr">
                        <a:spcBef>
                          <a:spcPts val="0"/>
                        </a:spcBef>
                        <a:spcAft>
                          <a:spcPts val="300"/>
                        </a:spcAft>
                      </a:pPr>
                      <a:r>
                        <a:rPr lang="en-GB" sz="1100" i="1" dirty="0" err="1">
                          <a:latin typeface="Times New Roman"/>
                          <a:ea typeface="Malgun Gothic"/>
                          <a:cs typeface="Times New Roman"/>
                        </a:rPr>
                        <a:t>μ</a:t>
                      </a:r>
                      <a:r>
                        <a:rPr lang="en-GB" sz="1100" baseline="-25000" dirty="0" err="1">
                          <a:latin typeface="Times New Roman"/>
                          <a:ea typeface="Malgun Gothic"/>
                          <a:cs typeface="Times New Roman"/>
                        </a:rPr>
                        <a:t>HATA</a:t>
                      </a:r>
                      <a:r>
                        <a:rPr lang="en-GB" sz="1100" dirty="0">
                          <a:latin typeface="Times New Roman"/>
                          <a:ea typeface="Malgun Gothic"/>
                          <a:cs typeface="Times New Roman"/>
                        </a:rPr>
                        <a:t> = 9.83</a:t>
                      </a:r>
                      <a:endParaRPr lang="en-US" sz="1100" dirty="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nvGraphicFramePr>
        <p:xfrm>
          <a:off x="1143000" y="4191000"/>
          <a:ext cx="6096000" cy="1828800"/>
        </p:xfrm>
        <a:graphic>
          <a:graphicData uri="http://schemas.openxmlformats.org/drawingml/2006/table">
            <a:tbl>
              <a:tblPr/>
              <a:tblGrid>
                <a:gridCol w="1067876"/>
                <a:gridCol w="1308421"/>
                <a:gridCol w="1239901"/>
                <a:gridCol w="1239901"/>
                <a:gridCol w="1239901"/>
              </a:tblGrid>
              <a:tr h="203200">
                <a:tc>
                  <a:txBody>
                    <a:bodyPr/>
                    <a:lstStyle/>
                    <a:p>
                      <a:pPr marL="0" marR="0">
                        <a:spcBef>
                          <a:spcPts val="0"/>
                        </a:spcBef>
                        <a:spcAft>
                          <a:spcPts val="0"/>
                        </a:spcAft>
                      </a:pPr>
                      <a:endParaRPr lang="en-GB" sz="1100" dirty="0">
                        <a:latin typeface="Times New Roman"/>
                        <a:ea typeface="Malgun Gothic"/>
                        <a:cs typeface="Times New Roman"/>
                      </a:endParaRPr>
                    </a:p>
                  </a:txBody>
                  <a:tcPr marL="68580" marR="68580"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GB" sz="1100" i="1">
                          <a:latin typeface="Times New Roman"/>
                          <a:ea typeface="Malgun Gothic"/>
                          <a:cs typeface="Times New Roman"/>
                        </a:rPr>
                        <a:t>h</a:t>
                      </a:r>
                      <a:r>
                        <a:rPr lang="en-GB" sz="1100" baseline="-25000">
                          <a:latin typeface="Times New Roman"/>
                          <a:ea typeface="Malgun Gothic"/>
                          <a:cs typeface="Times New Roman"/>
                        </a:rPr>
                        <a:t>T</a:t>
                      </a:r>
                      <a:r>
                        <a:rPr lang="en-GB" sz="1100">
                          <a:latin typeface="Times New Roman"/>
                          <a:ea typeface="Malgun Gothic"/>
                          <a:cs typeface="Times New Roman"/>
                        </a:rPr>
                        <a:t> = 1 m</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GB" sz="1100" i="1">
                          <a:latin typeface="Times New Roman"/>
                          <a:ea typeface="Malgun Gothic"/>
                          <a:cs typeface="Times New Roman"/>
                        </a:rPr>
                        <a:t>h</a:t>
                      </a:r>
                      <a:r>
                        <a:rPr lang="en-GB" sz="1100" baseline="-25000">
                          <a:latin typeface="Times New Roman"/>
                          <a:ea typeface="Malgun Gothic"/>
                          <a:cs typeface="Times New Roman"/>
                        </a:rPr>
                        <a:t>T</a:t>
                      </a:r>
                      <a:r>
                        <a:rPr lang="en-GB" sz="1100">
                          <a:latin typeface="Times New Roman"/>
                          <a:ea typeface="Malgun Gothic"/>
                          <a:cs typeface="Times New Roman"/>
                        </a:rPr>
                        <a:t> = 4 m</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GB" sz="1100" i="1">
                          <a:latin typeface="Times New Roman"/>
                          <a:ea typeface="Malgun Gothic"/>
                          <a:cs typeface="Times New Roman"/>
                        </a:rPr>
                        <a:t>h</a:t>
                      </a:r>
                      <a:r>
                        <a:rPr lang="en-GB" sz="1100" baseline="-25000">
                          <a:latin typeface="Times New Roman"/>
                          <a:ea typeface="Malgun Gothic"/>
                          <a:cs typeface="Times New Roman"/>
                        </a:rPr>
                        <a:t>T</a:t>
                      </a:r>
                      <a:r>
                        <a:rPr lang="en-GB" sz="1100">
                          <a:latin typeface="Times New Roman"/>
                          <a:ea typeface="Malgun Gothic"/>
                          <a:cs typeface="Times New Roman"/>
                        </a:rPr>
                        <a:t> = 7 m</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GB" sz="1100" i="1">
                          <a:latin typeface="Times New Roman"/>
                          <a:ea typeface="Malgun Gothic"/>
                          <a:cs typeface="Times New Roman"/>
                        </a:rPr>
                        <a:t>h</a:t>
                      </a:r>
                      <a:r>
                        <a:rPr lang="en-GB" sz="1100" baseline="-25000">
                          <a:latin typeface="Times New Roman"/>
                          <a:ea typeface="Malgun Gothic"/>
                          <a:cs typeface="Times New Roman"/>
                        </a:rPr>
                        <a:t>T</a:t>
                      </a:r>
                      <a:r>
                        <a:rPr lang="en-GB" sz="1100">
                          <a:latin typeface="Times New Roman"/>
                          <a:ea typeface="Malgun Gothic"/>
                          <a:cs typeface="Times New Roman"/>
                        </a:rPr>
                        <a:t> = 10 m</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06400">
                <a:tc>
                  <a:txBody>
                    <a:bodyPr/>
                    <a:lstStyle/>
                    <a:p>
                      <a:pPr marL="0" marR="0" algn="ctr">
                        <a:spcBef>
                          <a:spcPts val="300"/>
                        </a:spcBef>
                        <a:spcAft>
                          <a:spcPts val="300"/>
                        </a:spcAft>
                      </a:pPr>
                      <a:r>
                        <a:rPr lang="en-GB" sz="1100" i="1">
                          <a:latin typeface="Times New Roman"/>
                          <a:ea typeface="Malgun Gothic"/>
                          <a:cs typeface="Times New Roman"/>
                        </a:rPr>
                        <a:t>h</a:t>
                      </a:r>
                      <a:r>
                        <a:rPr lang="en-GB" sz="1100" baseline="-25000">
                          <a:latin typeface="Times New Roman"/>
                          <a:ea typeface="Malgun Gothic"/>
                          <a:cs typeface="Times New Roman"/>
                        </a:rPr>
                        <a:t>B</a:t>
                      </a:r>
                      <a:r>
                        <a:rPr lang="en-GB" sz="1100">
                          <a:latin typeface="Times New Roman"/>
                          <a:ea typeface="Malgun Gothic"/>
                          <a:cs typeface="Times New Roman"/>
                        </a:rPr>
                        <a:t> = 30 m</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-9.22</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15.22</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-17.02</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15.22</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dirty="0">
                          <a:latin typeface="Times New Roman"/>
                          <a:ea typeface="Malgun Gothic"/>
                          <a:cs typeface="Times New Roman"/>
                        </a:rPr>
                        <a:t>L</a:t>
                      </a:r>
                      <a:r>
                        <a:rPr lang="en-GB" sz="1100" baseline="-25000" dirty="0">
                          <a:latin typeface="Times New Roman"/>
                          <a:ea typeface="Malgun Gothic"/>
                          <a:cs typeface="Times New Roman"/>
                        </a:rPr>
                        <a:t>HATA</a:t>
                      </a:r>
                      <a:r>
                        <a:rPr lang="en-GB" sz="1100" dirty="0">
                          <a:latin typeface="Times New Roman"/>
                          <a:ea typeface="Malgun Gothic"/>
                          <a:cs typeface="Times New Roman"/>
                        </a:rPr>
                        <a:t> = -24.82</a:t>
                      </a:r>
                      <a:endParaRPr lang="en-US" sz="1100" dirty="0">
                        <a:latin typeface="Times New Roman"/>
                        <a:ea typeface="Malgun Gothic"/>
                        <a:cs typeface="Times New Roman"/>
                      </a:endParaRPr>
                    </a:p>
                    <a:p>
                      <a:pPr marL="0" marR="0" algn="ctr">
                        <a:spcBef>
                          <a:spcPts val="0"/>
                        </a:spcBef>
                        <a:spcAft>
                          <a:spcPts val="300"/>
                        </a:spcAft>
                      </a:pPr>
                      <a:r>
                        <a:rPr lang="en-GB" sz="1100" i="1" dirty="0" err="1">
                          <a:latin typeface="Times New Roman"/>
                          <a:ea typeface="Malgun Gothic"/>
                          <a:cs typeface="Times New Roman"/>
                        </a:rPr>
                        <a:t>μ</a:t>
                      </a:r>
                      <a:r>
                        <a:rPr lang="en-GB" sz="1100" baseline="-25000" dirty="0" err="1">
                          <a:latin typeface="Times New Roman"/>
                          <a:ea typeface="Malgun Gothic"/>
                          <a:cs typeface="Times New Roman"/>
                        </a:rPr>
                        <a:t>HATA</a:t>
                      </a:r>
                      <a:r>
                        <a:rPr lang="en-GB" sz="1100" dirty="0">
                          <a:latin typeface="Times New Roman"/>
                          <a:ea typeface="Malgun Gothic"/>
                          <a:cs typeface="Times New Roman"/>
                        </a:rPr>
                        <a:t> = 15.22</a:t>
                      </a:r>
                      <a:endParaRPr lang="en-US" sz="1100" dirty="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-32.62</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15.22</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a:txBody>
                    <a:bodyPr/>
                    <a:lstStyle/>
                    <a:p>
                      <a:pPr marL="0" marR="0" algn="ctr">
                        <a:spcBef>
                          <a:spcPts val="300"/>
                        </a:spcBef>
                        <a:spcAft>
                          <a:spcPts val="300"/>
                        </a:spcAft>
                      </a:pPr>
                      <a:r>
                        <a:rPr lang="en-GB" sz="1100" i="1">
                          <a:latin typeface="Times New Roman"/>
                          <a:ea typeface="Malgun Gothic"/>
                          <a:cs typeface="Times New Roman"/>
                        </a:rPr>
                        <a:t>h</a:t>
                      </a:r>
                      <a:r>
                        <a:rPr lang="en-GB" sz="1100" baseline="-25000">
                          <a:latin typeface="Times New Roman"/>
                          <a:ea typeface="Malgun Gothic"/>
                          <a:cs typeface="Times New Roman"/>
                        </a:rPr>
                        <a:t>B</a:t>
                      </a:r>
                      <a:r>
                        <a:rPr lang="en-GB" sz="1100">
                          <a:latin typeface="Times New Roman"/>
                          <a:ea typeface="Malgun Gothic"/>
                          <a:cs typeface="Times New Roman"/>
                        </a:rPr>
                        <a:t> = 50 m</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-7.93</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13.77</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-15.73</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13.77</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-23.53</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13.77</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-31.33</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13.77</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a:txBody>
                    <a:bodyPr/>
                    <a:lstStyle/>
                    <a:p>
                      <a:pPr marL="0" marR="0" algn="ctr">
                        <a:spcBef>
                          <a:spcPts val="300"/>
                        </a:spcBef>
                        <a:spcAft>
                          <a:spcPts val="300"/>
                        </a:spcAft>
                      </a:pPr>
                      <a:r>
                        <a:rPr lang="en-GB" sz="1100" i="1">
                          <a:latin typeface="Times New Roman"/>
                          <a:ea typeface="Malgun Gothic"/>
                          <a:cs typeface="Times New Roman"/>
                        </a:rPr>
                        <a:t>h</a:t>
                      </a:r>
                      <a:r>
                        <a:rPr lang="en-GB" sz="1100" baseline="-25000">
                          <a:latin typeface="Times New Roman"/>
                          <a:ea typeface="Malgun Gothic"/>
                          <a:cs typeface="Times New Roman"/>
                        </a:rPr>
                        <a:t>B</a:t>
                      </a:r>
                      <a:r>
                        <a:rPr lang="en-GB" sz="1100">
                          <a:latin typeface="Times New Roman"/>
                          <a:ea typeface="Malgun Gothic"/>
                          <a:cs typeface="Times New Roman"/>
                        </a:rPr>
                        <a:t> = 100 m</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-6.17</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11.80</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-13.97</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11.80</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-21.77</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11.80</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-29.57</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11.80</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a:txBody>
                    <a:bodyPr/>
                    <a:lstStyle/>
                    <a:p>
                      <a:pPr marL="0" marR="0" algn="ctr">
                        <a:spcBef>
                          <a:spcPts val="300"/>
                        </a:spcBef>
                        <a:spcAft>
                          <a:spcPts val="300"/>
                        </a:spcAft>
                      </a:pPr>
                      <a:r>
                        <a:rPr lang="en-GB" sz="1100" i="1">
                          <a:latin typeface="Times New Roman"/>
                          <a:ea typeface="Malgun Gothic"/>
                          <a:cs typeface="Times New Roman"/>
                        </a:rPr>
                        <a:t>h</a:t>
                      </a:r>
                      <a:r>
                        <a:rPr lang="en-GB" sz="1100" baseline="-25000">
                          <a:latin typeface="Times New Roman"/>
                          <a:ea typeface="Malgun Gothic"/>
                          <a:cs typeface="Times New Roman"/>
                        </a:rPr>
                        <a:t>B</a:t>
                      </a:r>
                      <a:r>
                        <a:rPr lang="en-GB" sz="1100">
                          <a:latin typeface="Times New Roman"/>
                          <a:ea typeface="Malgun Gothic"/>
                          <a:cs typeface="Times New Roman"/>
                        </a:rPr>
                        <a:t> = 200 m</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-4.42</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9.83</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-12.22</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9.83</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-20.02</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9.83</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dirty="0">
                          <a:latin typeface="Times New Roman"/>
                          <a:ea typeface="Malgun Gothic"/>
                          <a:cs typeface="Times New Roman"/>
                        </a:rPr>
                        <a:t>L</a:t>
                      </a:r>
                      <a:r>
                        <a:rPr lang="en-GB" sz="1100" baseline="-25000" dirty="0">
                          <a:latin typeface="Times New Roman"/>
                          <a:ea typeface="Malgun Gothic"/>
                          <a:cs typeface="Times New Roman"/>
                        </a:rPr>
                        <a:t>HATA</a:t>
                      </a:r>
                      <a:r>
                        <a:rPr lang="en-GB" sz="1100" dirty="0">
                          <a:latin typeface="Times New Roman"/>
                          <a:ea typeface="Malgun Gothic"/>
                          <a:cs typeface="Times New Roman"/>
                        </a:rPr>
                        <a:t> = -27.82</a:t>
                      </a:r>
                      <a:endParaRPr lang="en-US" sz="1100" dirty="0">
                        <a:latin typeface="Times New Roman"/>
                        <a:ea typeface="Malgun Gothic"/>
                        <a:cs typeface="Times New Roman"/>
                      </a:endParaRPr>
                    </a:p>
                    <a:p>
                      <a:pPr marL="0" marR="0" algn="ctr">
                        <a:spcBef>
                          <a:spcPts val="0"/>
                        </a:spcBef>
                        <a:spcAft>
                          <a:spcPts val="300"/>
                        </a:spcAft>
                      </a:pPr>
                      <a:r>
                        <a:rPr lang="en-GB" sz="1100" i="1" dirty="0" err="1">
                          <a:latin typeface="Times New Roman"/>
                          <a:ea typeface="Malgun Gothic"/>
                          <a:cs typeface="Times New Roman"/>
                        </a:rPr>
                        <a:t>μ</a:t>
                      </a:r>
                      <a:r>
                        <a:rPr lang="en-GB" sz="1100" baseline="-25000" dirty="0" err="1">
                          <a:latin typeface="Times New Roman"/>
                          <a:ea typeface="Malgun Gothic"/>
                          <a:cs typeface="Times New Roman"/>
                        </a:rPr>
                        <a:t>HATA</a:t>
                      </a:r>
                      <a:r>
                        <a:rPr lang="en-GB" sz="1100" dirty="0">
                          <a:latin typeface="Times New Roman"/>
                          <a:ea typeface="Malgun Gothic"/>
                          <a:cs typeface="Times New Roman"/>
                        </a:rPr>
                        <a:t> = 9.83</a:t>
                      </a:r>
                      <a:endParaRPr lang="en-US" sz="1100" dirty="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263175" name="Rectangle 7"/>
          <p:cNvSpPr>
            <a:spLocks noChangeArrowheads="1"/>
          </p:cNvSpPr>
          <p:nvPr/>
        </p:nvSpPr>
        <p:spPr bwMode="auto">
          <a:xfrm>
            <a:off x="7467600" y="2057400"/>
            <a:ext cx="16764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Table A1: </a:t>
            </a:r>
            <a:r>
              <a:rPr kumimoji="0" lang="en-GB" sz="1600" b="1" i="0" u="none" strike="noStrike" cap="none" normalizeH="0" baseline="0" dirty="0" err="1" smtClean="0">
                <a:ln>
                  <a:noFill/>
                </a:ln>
                <a:solidFill>
                  <a:schemeClr val="tx1"/>
                </a:solidFill>
                <a:effectLst/>
                <a:latin typeface="Times New Roman" pitchFamily="18" charset="0"/>
                <a:ea typeface="Malgun Gothic" pitchFamily="34" charset="-127"/>
                <a:cs typeface="Times New Roman" pitchFamily="18" charset="0"/>
              </a:rPr>
              <a:t>Hata's</a:t>
            </a:r>
            <a:r>
              <a:rPr kumimoji="0" lang="en-GB" sz="1600" b="1"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 model excess path loss coefficients</a:t>
            </a:r>
            <a:r>
              <a:rPr kumimoji="0" lang="en-US" sz="1600" b="1"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 for </a:t>
            </a:r>
            <a:r>
              <a:rPr kumimoji="0" lang="en-US" sz="1600" b="1" i="0" u="none" strike="noStrike" cap="none" normalizeH="0" baseline="0" dirty="0" smtClean="0">
                <a:ln>
                  <a:noFill/>
                </a:ln>
                <a:solidFill>
                  <a:srgbClr val="FF0000"/>
                </a:solidFill>
                <a:effectLst/>
                <a:latin typeface="Times New Roman" pitchFamily="18" charset="0"/>
                <a:ea typeface="Malgun Gothic" pitchFamily="34" charset="-127"/>
                <a:cs typeface="Times New Roman" pitchFamily="18" charset="0"/>
              </a:rPr>
              <a:t>small/medium cities </a:t>
            </a:r>
            <a:r>
              <a:rPr kumimoji="0" lang="en-US" sz="1600" b="1"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at </a:t>
            </a:r>
            <a:r>
              <a:rPr kumimoji="0" lang="en-US" sz="1600" b="1" i="1"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f</a:t>
            </a:r>
            <a:r>
              <a:rPr kumimoji="0" lang="en-US" sz="1600" b="1" i="0" u="none" strike="noStrike" cap="none" normalizeH="0" baseline="-30000" dirty="0" smtClean="0">
                <a:ln>
                  <a:noFill/>
                </a:ln>
                <a:solidFill>
                  <a:schemeClr val="tx1"/>
                </a:solidFill>
                <a:effectLst/>
                <a:latin typeface="Times New Roman" pitchFamily="18" charset="0"/>
                <a:ea typeface="Malgun Gothic" pitchFamily="34" charset="-127"/>
                <a:cs typeface="Times New Roman" pitchFamily="18" charset="0"/>
              </a:rPr>
              <a:t>0</a:t>
            </a:r>
            <a:r>
              <a:rPr kumimoji="0" lang="en-US" sz="1600" b="1"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 = 1 GHz.</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63176" name="Rectangle 8"/>
          <p:cNvSpPr>
            <a:spLocks noChangeArrowheads="1"/>
          </p:cNvSpPr>
          <p:nvPr/>
        </p:nvSpPr>
        <p:spPr bwMode="auto">
          <a:xfrm>
            <a:off x="7467600" y="4191000"/>
            <a:ext cx="16764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Table A2</a:t>
            </a:r>
            <a:r>
              <a:rPr kumimoji="0" lang="en-GB" sz="1600" b="1"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 </a:t>
            </a:r>
            <a:r>
              <a:rPr kumimoji="0" lang="en-GB" sz="1600" b="1" i="0" u="none" strike="noStrike" cap="none" normalizeH="0" baseline="0" dirty="0" err="1" smtClean="0">
                <a:ln>
                  <a:noFill/>
                </a:ln>
                <a:solidFill>
                  <a:schemeClr val="tx1"/>
                </a:solidFill>
                <a:effectLst/>
                <a:latin typeface="Times New Roman" pitchFamily="18" charset="0"/>
                <a:ea typeface="Malgun Gothic" pitchFamily="34" charset="-127"/>
                <a:cs typeface="Times New Roman" pitchFamily="18" charset="0"/>
              </a:rPr>
              <a:t>Hata's</a:t>
            </a:r>
            <a:r>
              <a:rPr kumimoji="0" lang="en-GB" sz="1600" b="1"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 model excess path loss coefficients</a:t>
            </a:r>
            <a:r>
              <a:rPr kumimoji="0" lang="en-US" sz="1600" b="1"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 for </a:t>
            </a:r>
            <a:r>
              <a:rPr kumimoji="0" lang="en-US" sz="1600" b="1" i="0" u="none" strike="noStrike" cap="none" normalizeH="0" baseline="0" dirty="0" smtClean="0">
                <a:ln>
                  <a:noFill/>
                </a:ln>
                <a:solidFill>
                  <a:srgbClr val="FF0000"/>
                </a:solidFill>
                <a:effectLst/>
                <a:latin typeface="Times New Roman" pitchFamily="18" charset="0"/>
                <a:ea typeface="Malgun Gothic" pitchFamily="34" charset="-127"/>
                <a:cs typeface="Times New Roman" pitchFamily="18" charset="0"/>
              </a:rPr>
              <a:t>large cities </a:t>
            </a:r>
            <a:r>
              <a:rPr kumimoji="0" lang="en-US" sz="1600" b="1"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at </a:t>
            </a:r>
            <a:r>
              <a:rPr kumimoji="0" lang="en-US" sz="1600" b="1" i="1"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f</a:t>
            </a:r>
            <a:r>
              <a:rPr kumimoji="0" lang="en-US" sz="1600" b="1" i="0" u="none" strike="noStrike" cap="none" normalizeH="0" baseline="-30000" dirty="0" smtClean="0">
                <a:ln>
                  <a:noFill/>
                </a:ln>
                <a:solidFill>
                  <a:schemeClr val="tx1"/>
                </a:solidFill>
                <a:effectLst/>
                <a:latin typeface="Times New Roman" pitchFamily="18" charset="0"/>
                <a:ea typeface="Malgun Gothic" pitchFamily="34" charset="-127"/>
                <a:cs typeface="Times New Roman" pitchFamily="18" charset="0"/>
              </a:rPr>
              <a:t>0</a:t>
            </a:r>
            <a:r>
              <a:rPr kumimoji="0" lang="en-US" sz="1600" b="1"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 = 1 GHz.</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31</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PROPAGATION MODELS (6)</a:t>
            </a:r>
            <a:endParaRPr lang="en-US" sz="3200" b="1" i="1" dirty="0">
              <a:solidFill>
                <a:srgbClr val="00B0F0"/>
              </a:solidFill>
            </a:endParaRPr>
          </a:p>
        </p:txBody>
      </p:sp>
      <p:sp>
        <p:nvSpPr>
          <p:cNvPr id="3" name="Content Placeholder 2"/>
          <p:cNvSpPr>
            <a:spLocks noGrp="1"/>
          </p:cNvSpPr>
          <p:nvPr>
            <p:ph idx="1"/>
          </p:nvPr>
        </p:nvSpPr>
        <p:spPr>
          <a:xfrm>
            <a:off x="457200" y="1600200"/>
            <a:ext cx="8229600" cy="4724400"/>
          </a:xfrm>
        </p:spPr>
        <p:txBody>
          <a:bodyPr>
            <a:normAutofit/>
          </a:bodyPr>
          <a:lstStyle/>
          <a:p>
            <a:r>
              <a:rPr lang="el-GR" sz="2000" dirty="0" smtClean="0"/>
              <a:t>NLOS Okumura-Hata Model</a:t>
            </a:r>
            <a:r>
              <a:rPr lang="en-US" sz="2000" dirty="0" smtClean="0"/>
              <a:t> (cont’d)</a:t>
            </a:r>
            <a:endParaRPr lang="en-US" sz="6400" dirty="0" smtClean="0"/>
          </a:p>
        </p:txBody>
      </p:sp>
      <p:sp>
        <p:nvSpPr>
          <p:cNvPr id="2508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3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3175" name="Rectangle 7"/>
          <p:cNvSpPr>
            <a:spLocks noChangeArrowheads="1"/>
          </p:cNvSpPr>
          <p:nvPr/>
        </p:nvSpPr>
        <p:spPr bwMode="auto">
          <a:xfrm>
            <a:off x="7010400" y="2209800"/>
            <a:ext cx="21336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Table A3: </a:t>
            </a:r>
            <a:r>
              <a:rPr kumimoji="0" lang="en-GB" sz="1600" b="1" i="0" u="none" strike="noStrike" cap="none" normalizeH="0" baseline="0" dirty="0" err="1" smtClean="0">
                <a:ln>
                  <a:noFill/>
                </a:ln>
                <a:solidFill>
                  <a:schemeClr val="tx1"/>
                </a:solidFill>
                <a:effectLst/>
                <a:latin typeface="Times New Roman" pitchFamily="18" charset="0"/>
                <a:ea typeface="Malgun Gothic" pitchFamily="34" charset="-127"/>
                <a:cs typeface="Times New Roman" pitchFamily="18" charset="0"/>
              </a:rPr>
              <a:t>Hata's</a:t>
            </a:r>
            <a:r>
              <a:rPr kumimoji="0" lang="en-GB" sz="1600" b="1"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 model excess path loss coefficients</a:t>
            </a:r>
            <a:r>
              <a:rPr kumimoji="0" lang="en-US" sz="1600" b="1"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 for </a:t>
            </a:r>
            <a:r>
              <a:rPr kumimoji="0" lang="en-US" sz="1600" b="1" i="0" u="none" strike="noStrike" cap="none" normalizeH="0" baseline="0" dirty="0" smtClean="0">
                <a:ln>
                  <a:noFill/>
                </a:ln>
                <a:solidFill>
                  <a:srgbClr val="FF0000"/>
                </a:solidFill>
                <a:effectLst/>
                <a:latin typeface="Times New Roman" pitchFamily="18" charset="0"/>
                <a:ea typeface="Malgun Gothic" pitchFamily="34" charset="-127"/>
                <a:cs typeface="Times New Roman" pitchFamily="18" charset="0"/>
              </a:rPr>
              <a:t>suburban</a:t>
            </a:r>
            <a:r>
              <a:rPr kumimoji="0" lang="en-US" sz="1600" b="1" i="0" u="none" strike="noStrike" cap="none" normalizeH="0" dirty="0" smtClean="0">
                <a:ln>
                  <a:noFill/>
                </a:ln>
                <a:solidFill>
                  <a:srgbClr val="FF0000"/>
                </a:solidFill>
                <a:effectLst/>
                <a:latin typeface="Times New Roman" pitchFamily="18" charset="0"/>
                <a:ea typeface="Malgun Gothic" pitchFamily="34" charset="-127"/>
                <a:cs typeface="Times New Roman" pitchFamily="18" charset="0"/>
              </a:rPr>
              <a:t> and open areas </a:t>
            </a:r>
            <a:r>
              <a:rPr kumimoji="0" lang="en-US" sz="1600" b="1"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at </a:t>
            </a:r>
            <a:r>
              <a:rPr kumimoji="0" lang="en-US" sz="1600" b="1" i="1"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f</a:t>
            </a:r>
            <a:r>
              <a:rPr kumimoji="0" lang="en-US" sz="1600" b="1" i="0" u="none" strike="noStrike" cap="none" normalizeH="0" baseline="-30000" dirty="0" smtClean="0">
                <a:ln>
                  <a:noFill/>
                </a:ln>
                <a:solidFill>
                  <a:schemeClr val="tx1"/>
                </a:solidFill>
                <a:effectLst/>
                <a:latin typeface="Times New Roman" pitchFamily="18" charset="0"/>
                <a:ea typeface="Malgun Gothic" pitchFamily="34" charset="-127"/>
                <a:cs typeface="Times New Roman" pitchFamily="18" charset="0"/>
              </a:rPr>
              <a:t>0</a:t>
            </a:r>
            <a:r>
              <a:rPr kumimoji="0" lang="en-US" sz="1600" b="1"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 = 1 GHz.</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6" name="Table 15"/>
          <p:cNvGraphicFramePr>
            <a:graphicFrameLocks noGrp="1"/>
          </p:cNvGraphicFramePr>
          <p:nvPr/>
        </p:nvGraphicFramePr>
        <p:xfrm>
          <a:off x="1066800" y="2057400"/>
          <a:ext cx="4800600" cy="2209801"/>
        </p:xfrm>
        <a:graphic>
          <a:graphicData uri="http://schemas.openxmlformats.org/drawingml/2006/table">
            <a:tbl>
              <a:tblPr/>
              <a:tblGrid>
                <a:gridCol w="1600200"/>
                <a:gridCol w="1600200"/>
                <a:gridCol w="1600200"/>
              </a:tblGrid>
              <a:tr h="245533">
                <a:tc>
                  <a:txBody>
                    <a:bodyPr/>
                    <a:lstStyle/>
                    <a:p>
                      <a:pPr marL="0" marR="0" algn="ctr">
                        <a:spcBef>
                          <a:spcPts val="300"/>
                        </a:spcBef>
                        <a:spcAft>
                          <a:spcPts val="300"/>
                        </a:spcAft>
                      </a:pPr>
                      <a:endParaRPr lang="en-US" sz="1100" dirty="0">
                        <a:latin typeface="Times New Roman"/>
                        <a:ea typeface="Malgun Gothic"/>
                        <a:cs typeface="Times New Roman"/>
                      </a:endParaRPr>
                    </a:p>
                  </a:txBody>
                  <a:tcPr marL="68580" marR="68580"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a:latin typeface="Times New Roman"/>
                          <a:ea typeface="Malgun Gothic"/>
                          <a:cs typeface="Times New Roman"/>
                        </a:rPr>
                        <a:t>Suburban areas</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a:latin typeface="Times New Roman"/>
                          <a:ea typeface="Malgun Gothic"/>
                          <a:cs typeface="Times New Roman"/>
                        </a:rPr>
                        <a:t>Open areas</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067">
                <a:tc>
                  <a:txBody>
                    <a:bodyPr/>
                    <a:lstStyle/>
                    <a:p>
                      <a:pPr marL="0" marR="0" algn="ctr">
                        <a:spcBef>
                          <a:spcPts val="300"/>
                        </a:spcBef>
                        <a:spcAft>
                          <a:spcPts val="300"/>
                        </a:spcAft>
                      </a:pPr>
                      <a:r>
                        <a:rPr lang="en-GB" sz="1100" i="1" dirty="0" err="1">
                          <a:latin typeface="Times New Roman"/>
                          <a:ea typeface="Malgun Gothic"/>
                          <a:cs typeface="Times New Roman"/>
                        </a:rPr>
                        <a:t>h</a:t>
                      </a:r>
                      <a:r>
                        <a:rPr lang="en-GB" sz="1100" baseline="-25000" dirty="0" err="1">
                          <a:latin typeface="Times New Roman"/>
                          <a:ea typeface="Malgun Gothic"/>
                          <a:cs typeface="Times New Roman"/>
                        </a:rPr>
                        <a:t>B</a:t>
                      </a:r>
                      <a:r>
                        <a:rPr lang="en-GB" sz="1100" dirty="0">
                          <a:latin typeface="Times New Roman"/>
                          <a:ea typeface="Malgun Gothic"/>
                          <a:cs typeface="Times New Roman"/>
                        </a:rPr>
                        <a:t> = 30 m</a:t>
                      </a:r>
                      <a:endParaRPr lang="en-US" sz="1100" dirty="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-20.72</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15.22</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-39.47</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15.22</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067">
                <a:tc>
                  <a:txBody>
                    <a:bodyPr/>
                    <a:lstStyle/>
                    <a:p>
                      <a:pPr marL="0" marR="0" algn="ctr">
                        <a:spcBef>
                          <a:spcPts val="300"/>
                        </a:spcBef>
                        <a:spcAft>
                          <a:spcPts val="300"/>
                        </a:spcAft>
                      </a:pPr>
                      <a:r>
                        <a:rPr lang="en-GB" sz="1100" i="1">
                          <a:latin typeface="Times New Roman"/>
                          <a:ea typeface="Malgun Gothic"/>
                          <a:cs typeface="Times New Roman"/>
                        </a:rPr>
                        <a:t>h</a:t>
                      </a:r>
                      <a:r>
                        <a:rPr lang="en-GB" sz="1100" baseline="-25000">
                          <a:latin typeface="Times New Roman"/>
                          <a:ea typeface="Malgun Gothic"/>
                          <a:cs typeface="Times New Roman"/>
                        </a:rPr>
                        <a:t>B</a:t>
                      </a:r>
                      <a:r>
                        <a:rPr lang="en-GB" sz="1100">
                          <a:latin typeface="Times New Roman"/>
                          <a:ea typeface="Malgun Gothic"/>
                          <a:cs typeface="Times New Roman"/>
                        </a:rPr>
                        <a:t> = 50 m</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-19.43</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13.77</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-38.18</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13.77</a:t>
                      </a:r>
                      <a:endParaRPr lang="en-US" sz="110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067">
                <a:tc>
                  <a:txBody>
                    <a:bodyPr/>
                    <a:lstStyle/>
                    <a:p>
                      <a:pPr marL="0" marR="0" algn="ctr">
                        <a:spcBef>
                          <a:spcPts val="300"/>
                        </a:spcBef>
                        <a:spcAft>
                          <a:spcPts val="300"/>
                        </a:spcAft>
                      </a:pPr>
                      <a:r>
                        <a:rPr lang="en-GB" sz="1100" i="1" dirty="0" err="1">
                          <a:latin typeface="Times New Roman"/>
                          <a:ea typeface="Malgun Gothic"/>
                          <a:cs typeface="Times New Roman"/>
                        </a:rPr>
                        <a:t>h</a:t>
                      </a:r>
                      <a:r>
                        <a:rPr lang="en-GB" sz="1100" baseline="-25000" dirty="0" err="1">
                          <a:latin typeface="Times New Roman"/>
                          <a:ea typeface="Malgun Gothic"/>
                          <a:cs typeface="Times New Roman"/>
                        </a:rPr>
                        <a:t>B</a:t>
                      </a:r>
                      <a:r>
                        <a:rPr lang="en-GB" sz="1100" dirty="0">
                          <a:latin typeface="Times New Roman"/>
                          <a:ea typeface="Malgun Gothic"/>
                          <a:cs typeface="Times New Roman"/>
                        </a:rPr>
                        <a:t> = 100 m</a:t>
                      </a:r>
                      <a:endParaRPr lang="en-US" sz="1100" dirty="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a:latin typeface="Times New Roman"/>
                          <a:ea typeface="Malgun Gothic"/>
                          <a:cs typeface="Times New Roman"/>
                        </a:rPr>
                        <a:t>L</a:t>
                      </a:r>
                      <a:r>
                        <a:rPr lang="en-GB" sz="1100" baseline="-25000">
                          <a:latin typeface="Times New Roman"/>
                          <a:ea typeface="Malgun Gothic"/>
                          <a:cs typeface="Times New Roman"/>
                        </a:rPr>
                        <a:t>HATA</a:t>
                      </a:r>
                      <a:r>
                        <a:rPr lang="en-GB" sz="1100">
                          <a:latin typeface="Times New Roman"/>
                          <a:ea typeface="Malgun Gothic"/>
                          <a:cs typeface="Times New Roman"/>
                        </a:rPr>
                        <a:t> = -17.67</a:t>
                      </a:r>
                      <a:endParaRPr lang="en-US" sz="1100">
                        <a:latin typeface="Times New Roman"/>
                        <a:ea typeface="Malgun Gothic"/>
                        <a:cs typeface="Times New Roman"/>
                      </a:endParaRPr>
                    </a:p>
                    <a:p>
                      <a:pPr marL="0" marR="0" algn="ctr">
                        <a:spcBef>
                          <a:spcPts val="0"/>
                        </a:spcBef>
                        <a:spcAft>
                          <a:spcPts val="300"/>
                        </a:spcAft>
                      </a:pPr>
                      <a:r>
                        <a:rPr lang="en-GB" sz="1100" i="1">
                          <a:latin typeface="Times New Roman"/>
                          <a:ea typeface="Malgun Gothic"/>
                          <a:cs typeface="Times New Roman"/>
                        </a:rPr>
                        <a:t>μ</a:t>
                      </a:r>
                      <a:r>
                        <a:rPr lang="en-GB" sz="1100" baseline="-25000">
                          <a:latin typeface="Times New Roman"/>
                          <a:ea typeface="Malgun Gothic"/>
                          <a:cs typeface="Times New Roman"/>
                        </a:rPr>
                        <a:t>HATA</a:t>
                      </a:r>
                      <a:r>
                        <a:rPr lang="en-GB" sz="1100">
                          <a:latin typeface="Times New Roman"/>
                          <a:ea typeface="Malgun Gothic"/>
                          <a:cs typeface="Times New Roman"/>
                        </a:rPr>
                        <a:t> = 11.80</a:t>
                      </a:r>
                      <a:endParaRPr lang="en-US" sz="110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dirty="0">
                          <a:latin typeface="Times New Roman"/>
                          <a:ea typeface="Malgun Gothic"/>
                          <a:cs typeface="Times New Roman"/>
                        </a:rPr>
                        <a:t>L</a:t>
                      </a:r>
                      <a:r>
                        <a:rPr lang="en-GB" sz="1100" baseline="-25000" dirty="0">
                          <a:latin typeface="Times New Roman"/>
                          <a:ea typeface="Malgun Gothic"/>
                          <a:cs typeface="Times New Roman"/>
                        </a:rPr>
                        <a:t>HATA</a:t>
                      </a:r>
                      <a:r>
                        <a:rPr lang="en-GB" sz="1100" dirty="0">
                          <a:latin typeface="Times New Roman"/>
                          <a:ea typeface="Malgun Gothic"/>
                          <a:cs typeface="Times New Roman"/>
                        </a:rPr>
                        <a:t> = -36.42</a:t>
                      </a:r>
                      <a:endParaRPr lang="en-US" sz="1100" dirty="0">
                        <a:latin typeface="Times New Roman"/>
                        <a:ea typeface="Malgun Gothic"/>
                        <a:cs typeface="Times New Roman"/>
                      </a:endParaRPr>
                    </a:p>
                    <a:p>
                      <a:pPr marL="0" marR="0" algn="ctr">
                        <a:spcBef>
                          <a:spcPts val="0"/>
                        </a:spcBef>
                        <a:spcAft>
                          <a:spcPts val="300"/>
                        </a:spcAft>
                      </a:pPr>
                      <a:r>
                        <a:rPr lang="en-GB" sz="1100" i="1" dirty="0" err="1">
                          <a:latin typeface="Times New Roman"/>
                          <a:ea typeface="Malgun Gothic"/>
                          <a:cs typeface="Times New Roman"/>
                        </a:rPr>
                        <a:t>μ</a:t>
                      </a:r>
                      <a:r>
                        <a:rPr lang="en-GB" sz="1100" baseline="-25000" dirty="0" err="1">
                          <a:latin typeface="Times New Roman"/>
                          <a:ea typeface="Malgun Gothic"/>
                          <a:cs typeface="Times New Roman"/>
                        </a:rPr>
                        <a:t>HATA</a:t>
                      </a:r>
                      <a:r>
                        <a:rPr lang="en-GB" sz="1100" dirty="0">
                          <a:latin typeface="Times New Roman"/>
                          <a:ea typeface="Malgun Gothic"/>
                          <a:cs typeface="Times New Roman"/>
                        </a:rPr>
                        <a:t> = 11.80</a:t>
                      </a:r>
                      <a:endParaRPr lang="en-US" sz="1100" dirty="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067">
                <a:tc>
                  <a:txBody>
                    <a:bodyPr/>
                    <a:lstStyle/>
                    <a:p>
                      <a:pPr marL="0" marR="0" algn="ctr">
                        <a:spcBef>
                          <a:spcPts val="300"/>
                        </a:spcBef>
                        <a:spcAft>
                          <a:spcPts val="300"/>
                        </a:spcAft>
                      </a:pPr>
                      <a:r>
                        <a:rPr lang="en-GB" sz="1100" i="1" dirty="0" err="1">
                          <a:latin typeface="Times New Roman"/>
                          <a:ea typeface="Malgun Gothic"/>
                          <a:cs typeface="Times New Roman"/>
                        </a:rPr>
                        <a:t>h</a:t>
                      </a:r>
                      <a:r>
                        <a:rPr lang="en-GB" sz="1100" baseline="-25000" dirty="0" err="1">
                          <a:latin typeface="Times New Roman"/>
                          <a:ea typeface="Malgun Gothic"/>
                          <a:cs typeface="Times New Roman"/>
                        </a:rPr>
                        <a:t>B</a:t>
                      </a:r>
                      <a:r>
                        <a:rPr lang="en-GB" sz="1100" dirty="0">
                          <a:latin typeface="Times New Roman"/>
                          <a:ea typeface="Malgun Gothic"/>
                          <a:cs typeface="Times New Roman"/>
                        </a:rPr>
                        <a:t> = 200 m</a:t>
                      </a:r>
                      <a:endParaRPr lang="en-US" sz="1100" dirty="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dirty="0">
                          <a:latin typeface="Times New Roman"/>
                          <a:ea typeface="Malgun Gothic"/>
                          <a:cs typeface="Times New Roman"/>
                        </a:rPr>
                        <a:t>L</a:t>
                      </a:r>
                      <a:r>
                        <a:rPr lang="en-GB" sz="1100" baseline="-25000" dirty="0">
                          <a:latin typeface="Times New Roman"/>
                          <a:ea typeface="Malgun Gothic"/>
                          <a:cs typeface="Times New Roman"/>
                        </a:rPr>
                        <a:t>HATA</a:t>
                      </a:r>
                      <a:r>
                        <a:rPr lang="en-GB" sz="1100" dirty="0">
                          <a:latin typeface="Times New Roman"/>
                          <a:ea typeface="Malgun Gothic"/>
                          <a:cs typeface="Times New Roman"/>
                        </a:rPr>
                        <a:t> = -15.92</a:t>
                      </a:r>
                      <a:endParaRPr lang="en-US" sz="1100" dirty="0">
                        <a:latin typeface="Times New Roman"/>
                        <a:ea typeface="Malgun Gothic"/>
                        <a:cs typeface="Times New Roman"/>
                      </a:endParaRPr>
                    </a:p>
                    <a:p>
                      <a:pPr marL="0" marR="0" algn="ctr">
                        <a:spcBef>
                          <a:spcPts val="0"/>
                        </a:spcBef>
                        <a:spcAft>
                          <a:spcPts val="300"/>
                        </a:spcAft>
                      </a:pPr>
                      <a:r>
                        <a:rPr lang="en-GB" sz="1100" i="1" dirty="0" err="1">
                          <a:latin typeface="Times New Roman"/>
                          <a:ea typeface="Malgun Gothic"/>
                          <a:cs typeface="Times New Roman"/>
                        </a:rPr>
                        <a:t>μ</a:t>
                      </a:r>
                      <a:r>
                        <a:rPr lang="en-GB" sz="1100" baseline="-25000" dirty="0" err="1">
                          <a:latin typeface="Times New Roman"/>
                          <a:ea typeface="Malgun Gothic"/>
                          <a:cs typeface="Times New Roman"/>
                        </a:rPr>
                        <a:t>HATA</a:t>
                      </a:r>
                      <a:r>
                        <a:rPr lang="en-GB" sz="1100" dirty="0">
                          <a:latin typeface="Times New Roman"/>
                          <a:ea typeface="Malgun Gothic"/>
                          <a:cs typeface="Times New Roman"/>
                        </a:rPr>
                        <a:t> = 9.83</a:t>
                      </a:r>
                      <a:endParaRPr lang="en-US" sz="1100" dirty="0">
                        <a:latin typeface="Times New Roman"/>
                        <a:ea typeface="Malgun Gothic"/>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GB" sz="1100" i="1" dirty="0">
                          <a:latin typeface="Times New Roman"/>
                          <a:ea typeface="Malgun Gothic"/>
                          <a:cs typeface="Times New Roman"/>
                        </a:rPr>
                        <a:t>L</a:t>
                      </a:r>
                      <a:r>
                        <a:rPr lang="en-GB" sz="1100" baseline="-25000" dirty="0">
                          <a:latin typeface="Times New Roman"/>
                          <a:ea typeface="Malgun Gothic"/>
                          <a:cs typeface="Times New Roman"/>
                        </a:rPr>
                        <a:t>HATA</a:t>
                      </a:r>
                      <a:r>
                        <a:rPr lang="en-GB" sz="1100" dirty="0">
                          <a:latin typeface="Times New Roman"/>
                          <a:ea typeface="Malgun Gothic"/>
                          <a:cs typeface="Times New Roman"/>
                        </a:rPr>
                        <a:t> = -34.67</a:t>
                      </a:r>
                      <a:endParaRPr lang="en-US" sz="1100" dirty="0">
                        <a:latin typeface="Times New Roman"/>
                        <a:ea typeface="Malgun Gothic"/>
                        <a:cs typeface="Times New Roman"/>
                      </a:endParaRPr>
                    </a:p>
                    <a:p>
                      <a:pPr marL="0" marR="0" algn="ctr">
                        <a:spcBef>
                          <a:spcPts val="0"/>
                        </a:spcBef>
                        <a:spcAft>
                          <a:spcPts val="300"/>
                        </a:spcAft>
                      </a:pPr>
                      <a:r>
                        <a:rPr lang="en-GB" sz="1100" i="1" dirty="0" err="1">
                          <a:latin typeface="Times New Roman"/>
                          <a:ea typeface="Malgun Gothic"/>
                          <a:cs typeface="Times New Roman"/>
                        </a:rPr>
                        <a:t>μ</a:t>
                      </a:r>
                      <a:r>
                        <a:rPr lang="en-GB" sz="1100" baseline="-25000" dirty="0" err="1">
                          <a:latin typeface="Times New Roman"/>
                          <a:ea typeface="Malgun Gothic"/>
                          <a:cs typeface="Times New Roman"/>
                        </a:rPr>
                        <a:t>HATA</a:t>
                      </a:r>
                      <a:r>
                        <a:rPr lang="en-GB" sz="1100" dirty="0">
                          <a:latin typeface="Times New Roman"/>
                          <a:ea typeface="Malgun Gothic"/>
                          <a:cs typeface="Times New Roman"/>
                        </a:rPr>
                        <a:t> = 9.83</a:t>
                      </a:r>
                      <a:endParaRPr lang="en-US" sz="1100" dirty="0">
                        <a:latin typeface="Times New Roman"/>
                        <a:ea typeface="Malgun Gothic"/>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265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32</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PROPAGATION MODELS (7)</a:t>
            </a:r>
            <a:endParaRPr lang="en-US" sz="3200" b="1" i="1" dirty="0">
              <a:solidFill>
                <a:srgbClr val="00B0F0"/>
              </a:solidFill>
            </a:endParaRPr>
          </a:p>
        </p:txBody>
      </p:sp>
      <p:sp>
        <p:nvSpPr>
          <p:cNvPr id="3" name="Content Placeholder 2"/>
          <p:cNvSpPr>
            <a:spLocks noGrp="1"/>
          </p:cNvSpPr>
          <p:nvPr>
            <p:ph idx="1"/>
          </p:nvPr>
        </p:nvSpPr>
        <p:spPr>
          <a:xfrm>
            <a:off x="457200" y="1600200"/>
            <a:ext cx="8229600" cy="4724400"/>
          </a:xfrm>
        </p:spPr>
        <p:txBody>
          <a:bodyPr>
            <a:normAutofit fontScale="32500" lnSpcReduction="20000"/>
          </a:bodyPr>
          <a:lstStyle/>
          <a:p>
            <a:r>
              <a:rPr lang="el-GR" sz="6200" dirty="0" smtClean="0"/>
              <a:t>NLOS Okumura-Hata Model</a:t>
            </a:r>
            <a:r>
              <a:rPr lang="en-US" sz="6200" dirty="0" smtClean="0"/>
              <a:t> (cont’d)</a:t>
            </a:r>
          </a:p>
          <a:p>
            <a:pPr lvl="1"/>
            <a:r>
              <a:rPr lang="el-GR" sz="6200" dirty="0" smtClean="0"/>
              <a:t>Frequency Dependency of the Excess Path Loss</a:t>
            </a:r>
            <a:endParaRPr lang="en-US" sz="6200" dirty="0" smtClean="0"/>
          </a:p>
          <a:p>
            <a:pPr lvl="2"/>
            <a:r>
              <a:rPr lang="en-GB" sz="5600" dirty="0" smtClean="0"/>
              <a:t>As the above calculations are based on a radio frequency of 1 GHz they are not directly applicable to the WRAN system. Clearly, the excess path loss is frequency dependent as at least the diffraction losses increase with </a:t>
            </a:r>
            <a:r>
              <a:rPr lang="en-GB" sz="5600" i="1" dirty="0" smtClean="0"/>
              <a:t>f</a:t>
            </a:r>
            <a:r>
              <a:rPr lang="en-GB" sz="5600" dirty="0" smtClean="0"/>
              <a:t>. </a:t>
            </a:r>
            <a:endParaRPr lang="en-GB" sz="5600" dirty="0" smtClean="0"/>
          </a:p>
          <a:p>
            <a:pPr lvl="2"/>
            <a:r>
              <a:rPr lang="en-GB" sz="5600" dirty="0" smtClean="0"/>
              <a:t>Reliable </a:t>
            </a:r>
            <a:r>
              <a:rPr lang="en-GB" sz="5600" dirty="0" smtClean="0"/>
              <a:t>investigations on the frequency dependency of the path loss based on measurements are rare since most channel sounders operate within a very limited band only. </a:t>
            </a:r>
            <a:endParaRPr lang="en-GB" sz="5600" dirty="0" smtClean="0"/>
          </a:p>
          <a:p>
            <a:pPr lvl="2"/>
            <a:r>
              <a:rPr lang="en-GB" sz="5600" dirty="0" smtClean="0"/>
              <a:t>According to a model </a:t>
            </a:r>
            <a:r>
              <a:rPr lang="en-GB" sz="5600" dirty="0" smtClean="0"/>
              <a:t>proposed based on experiments at 0.45, 0.9, and 3.7 </a:t>
            </a:r>
            <a:r>
              <a:rPr lang="en-GB" sz="5600" dirty="0" smtClean="0"/>
              <a:t>GHz</a:t>
            </a:r>
            <a:r>
              <a:rPr lang="en-GB" sz="5600" dirty="0" smtClean="0"/>
              <a:t>,</a:t>
            </a:r>
            <a:r>
              <a:rPr lang="en-GB" sz="5600" dirty="0" smtClean="0"/>
              <a:t>** </a:t>
            </a:r>
            <a:r>
              <a:rPr lang="en-GB" sz="5600" dirty="0" smtClean="0"/>
              <a:t>a</a:t>
            </a:r>
            <a:r>
              <a:rPr lang="en-GB" sz="5600" dirty="0" smtClean="0"/>
              <a:t>n </a:t>
            </a:r>
            <a:r>
              <a:rPr lang="en-GB" sz="5600" dirty="0" smtClean="0"/>
              <a:t>excess path loss exponent of 0.6 was found appropriate for the modelling of the frequency dependency. With this extrapolation, the excess path </a:t>
            </a:r>
            <a:r>
              <a:rPr lang="en-GB" sz="5600" dirty="0" smtClean="0"/>
              <a:t>loss, </a:t>
            </a:r>
            <a:r>
              <a:rPr lang="en-GB" sz="6000" i="1" dirty="0" err="1" smtClean="0"/>
              <a:t>L</a:t>
            </a:r>
            <a:r>
              <a:rPr lang="en-GB" sz="6000" baseline="-25000" dirty="0" err="1" smtClean="0"/>
              <a:t>excess</a:t>
            </a:r>
            <a:r>
              <a:rPr lang="en-GB" sz="5600" dirty="0" smtClean="0"/>
              <a:t>, </a:t>
            </a:r>
            <a:r>
              <a:rPr lang="en-GB" sz="5600" dirty="0" smtClean="0"/>
              <a:t>can be predicted according to</a:t>
            </a:r>
            <a:endParaRPr lang="en-US" sz="5600" dirty="0" smtClean="0"/>
          </a:p>
          <a:p>
            <a:pPr lvl="2">
              <a:buNone/>
            </a:pPr>
            <a:r>
              <a:rPr lang="en-GB" sz="5600" dirty="0" smtClean="0"/>
              <a:t>		</a:t>
            </a:r>
          </a:p>
          <a:p>
            <a:pPr lvl="2">
              <a:buNone/>
            </a:pPr>
            <a:r>
              <a:rPr lang="en-GB" sz="5600" dirty="0" smtClean="0"/>
              <a:t>			</a:t>
            </a:r>
            <a:endParaRPr lang="en-US" sz="5600" dirty="0" smtClean="0"/>
          </a:p>
          <a:p>
            <a:pPr lvl="2">
              <a:buNone/>
            </a:pPr>
            <a:r>
              <a:rPr lang="en-GB" sz="5600" dirty="0" smtClean="0"/>
              <a:t>	where </a:t>
            </a:r>
            <a:r>
              <a:rPr lang="en-GB" sz="5600" i="1" dirty="0" err="1" smtClean="0"/>
              <a:t>μ</a:t>
            </a:r>
            <a:r>
              <a:rPr lang="en-GB" sz="5600" baseline="-25000" dirty="0" err="1" smtClean="0"/>
              <a:t>excess</a:t>
            </a:r>
            <a:r>
              <a:rPr lang="en-GB" sz="5600" dirty="0" smtClean="0"/>
              <a:t> = 6.</a:t>
            </a:r>
            <a:endParaRPr lang="en-US" sz="5600" dirty="0" smtClean="0"/>
          </a:p>
        </p:txBody>
      </p:sp>
      <p:sp>
        <p:nvSpPr>
          <p:cNvPr id="4" name="Rectangle 3"/>
          <p:cNvSpPr/>
          <p:nvPr/>
        </p:nvSpPr>
        <p:spPr>
          <a:xfrm>
            <a:off x="533400" y="5867400"/>
            <a:ext cx="8153400" cy="402290"/>
          </a:xfrm>
          <a:prstGeom prst="rect">
            <a:avLst/>
          </a:prstGeom>
        </p:spPr>
        <p:txBody>
          <a:bodyPr wrap="square">
            <a:spAutoFit/>
          </a:bodyPr>
          <a:lstStyle/>
          <a:p>
            <a:pPr>
              <a:lnSpc>
                <a:spcPts val="1200"/>
              </a:lnSpc>
            </a:pPr>
            <a:r>
              <a:rPr lang="en-GB" sz="1200" b="1" dirty="0" smtClean="0"/>
              <a:t>** T</a:t>
            </a:r>
            <a:r>
              <a:rPr lang="en-GB" sz="1200" b="1" dirty="0" smtClean="0"/>
              <a:t>.-S. Chu, L. J. Greenstein</a:t>
            </a:r>
            <a:r>
              <a:rPr lang="en-GB" sz="1200" dirty="0" smtClean="0"/>
              <a:t>, “</a:t>
            </a:r>
            <a:r>
              <a:rPr lang="en-GB" sz="1200" i="1" dirty="0" smtClean="0"/>
              <a:t>A Quantification of Link Budget Differences Between the Cellular and PCS Bands</a:t>
            </a:r>
            <a:r>
              <a:rPr lang="en-GB" sz="1200" dirty="0" smtClean="0"/>
              <a:t>”, IEEE Trans. </a:t>
            </a:r>
            <a:r>
              <a:rPr lang="en-GB" sz="1200" dirty="0" err="1" smtClean="0"/>
              <a:t>Veh</a:t>
            </a:r>
            <a:r>
              <a:rPr lang="en-GB" sz="1200" dirty="0" smtClean="0"/>
              <a:t>. Tech., vol.48, no. 1, January 1998.</a:t>
            </a:r>
            <a:endParaRPr lang="en-US" sz="1200" dirty="0"/>
          </a:p>
        </p:txBody>
      </p:sp>
      <p:sp>
        <p:nvSpPr>
          <p:cNvPr id="2508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3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5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5217" name="Object 1"/>
          <p:cNvGraphicFramePr>
            <a:graphicFrameLocks noChangeAspect="1"/>
          </p:cNvGraphicFramePr>
          <p:nvPr/>
        </p:nvGraphicFramePr>
        <p:xfrm>
          <a:off x="2057400" y="4953000"/>
          <a:ext cx="6134125" cy="304800"/>
        </p:xfrm>
        <a:graphic>
          <a:graphicData uri="http://schemas.openxmlformats.org/presentationml/2006/ole">
            <p:oleObj spid="_x0000_s349186" name="Equation" r:id="rId3" imgW="4597400" imgH="228600" progId="Equation.3">
              <p:embed/>
            </p:oleObj>
          </a:graphicData>
        </a:graphic>
      </p:graphicFrame>
      <p:sp>
        <p:nvSpPr>
          <p:cNvPr id="12"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33</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PROPAGATION MODELS (8)</a:t>
            </a:r>
            <a:endParaRPr lang="en-US" sz="3200" b="1" i="1" dirty="0">
              <a:solidFill>
                <a:srgbClr val="00B0F0"/>
              </a:solidFill>
            </a:endParaRPr>
          </a:p>
        </p:txBody>
      </p:sp>
      <p:sp>
        <p:nvSpPr>
          <p:cNvPr id="3" name="Content Placeholder 2"/>
          <p:cNvSpPr>
            <a:spLocks noGrp="1"/>
          </p:cNvSpPr>
          <p:nvPr>
            <p:ph idx="1"/>
          </p:nvPr>
        </p:nvSpPr>
        <p:spPr>
          <a:xfrm>
            <a:off x="457200" y="1600200"/>
            <a:ext cx="8229600" cy="4572000"/>
          </a:xfrm>
        </p:spPr>
        <p:txBody>
          <a:bodyPr>
            <a:normAutofit lnSpcReduction="10000"/>
          </a:bodyPr>
          <a:lstStyle/>
          <a:p>
            <a:r>
              <a:rPr lang="el-GR" sz="2200" dirty="0" smtClean="0"/>
              <a:t>NLOS Okumura-Hata Model</a:t>
            </a:r>
            <a:r>
              <a:rPr lang="en-US" sz="2200" dirty="0" smtClean="0"/>
              <a:t> (cont’d)</a:t>
            </a:r>
          </a:p>
          <a:p>
            <a:pPr lvl="1"/>
            <a:r>
              <a:rPr lang="el-GR" sz="2000" dirty="0" smtClean="0"/>
              <a:t>Location Variability</a:t>
            </a:r>
            <a:endParaRPr lang="en-US" sz="2000" dirty="0" smtClean="0"/>
          </a:p>
          <a:p>
            <a:pPr lvl="2"/>
            <a:r>
              <a:rPr lang="en-GB" sz="1800" dirty="0" smtClean="0"/>
              <a:t>When </a:t>
            </a:r>
            <a:r>
              <a:rPr lang="en-GB" sz="1800" dirty="0" smtClean="0"/>
              <a:t>the terminal or base stations move around in space, the received signal strength varies since the situation changes in terms of shadowing, number of reflected paths etc.. </a:t>
            </a:r>
            <a:endParaRPr lang="en-GB" sz="1800" dirty="0" smtClean="0"/>
          </a:p>
          <a:p>
            <a:pPr lvl="2"/>
            <a:r>
              <a:rPr lang="en-GB" sz="1800" dirty="0" smtClean="0"/>
              <a:t>It </a:t>
            </a:r>
            <a:r>
              <a:rPr lang="en-GB" sz="1800" dirty="0" smtClean="0"/>
              <a:t>has turned out that the signal strength variations are quite well described by a lognormal distribution. Hence, </a:t>
            </a:r>
            <a:r>
              <a:rPr lang="en-GB" sz="1800" i="1" dirty="0" err="1" smtClean="0"/>
              <a:t>L</a:t>
            </a:r>
            <a:r>
              <a:rPr lang="en-GB" sz="1800" baseline="-25000" dirty="0" err="1" smtClean="0"/>
              <a:t>excess</a:t>
            </a:r>
            <a:r>
              <a:rPr lang="en-GB" sz="1800" dirty="0" smtClean="0"/>
              <a:t> provides the mean excess path loss in dB while </a:t>
            </a:r>
            <a:r>
              <a:rPr lang="en-GB" sz="1800" i="1" dirty="0" err="1" smtClean="0"/>
              <a:t>σ</a:t>
            </a:r>
            <a:r>
              <a:rPr lang="en-GB" sz="1800" i="1" baseline="-25000" dirty="0" err="1" smtClean="0"/>
              <a:t>L</a:t>
            </a:r>
            <a:r>
              <a:rPr lang="en-GB" sz="1800" dirty="0" smtClean="0"/>
              <a:t> is the standard deviation of the normal distributed signal strength in dB, known as the location </a:t>
            </a:r>
            <a:r>
              <a:rPr lang="en-GB" sz="1800" dirty="0" smtClean="0"/>
              <a:t>variability. </a:t>
            </a:r>
            <a:r>
              <a:rPr lang="en-GB" sz="1800" dirty="0" smtClean="0"/>
              <a:t>In fact, </a:t>
            </a:r>
            <a:r>
              <a:rPr lang="en-GB" sz="1800" i="1" dirty="0" err="1" smtClean="0"/>
              <a:t>σ</a:t>
            </a:r>
            <a:r>
              <a:rPr lang="en-GB" sz="1800" i="1" baseline="-25000" dirty="0" err="1" smtClean="0"/>
              <a:t>L</a:t>
            </a:r>
            <a:r>
              <a:rPr lang="en-GB" sz="1800" dirty="0" smtClean="0"/>
              <a:t> depends on the frequency and the environment</a:t>
            </a:r>
            <a:r>
              <a:rPr lang="en-GB" sz="1800" dirty="0" smtClean="0"/>
              <a:t>. </a:t>
            </a:r>
            <a:r>
              <a:rPr lang="en-GB" sz="1800" i="1" dirty="0" err="1" smtClean="0"/>
              <a:t>σ</a:t>
            </a:r>
            <a:r>
              <a:rPr lang="en-GB" sz="1800" i="1" baseline="-25000" dirty="0" err="1" smtClean="0"/>
              <a:t>L</a:t>
            </a:r>
            <a:r>
              <a:rPr lang="en-GB" sz="1800" dirty="0" smtClean="0"/>
              <a:t> </a:t>
            </a:r>
            <a:r>
              <a:rPr lang="en-GB" sz="1800" dirty="0" smtClean="0"/>
              <a:t>can be</a:t>
            </a:r>
            <a:r>
              <a:rPr lang="en-GB" sz="1800" dirty="0" smtClean="0"/>
              <a:t> </a:t>
            </a:r>
            <a:r>
              <a:rPr lang="en-GB" sz="1800" dirty="0" smtClean="0"/>
              <a:t>modelled according to</a:t>
            </a:r>
          </a:p>
          <a:p>
            <a:pPr lvl="2"/>
            <a:endParaRPr lang="en-US" sz="1800" dirty="0" smtClean="0"/>
          </a:p>
          <a:p>
            <a:pPr lvl="2">
              <a:buNone/>
            </a:pPr>
            <a:r>
              <a:rPr lang="en-GB" sz="1800" dirty="0" smtClean="0"/>
              <a:t>	with </a:t>
            </a:r>
            <a:r>
              <a:rPr lang="en-GB" sz="1800" i="1" dirty="0" smtClean="0"/>
              <a:t>S</a:t>
            </a:r>
            <a:r>
              <a:rPr lang="en-GB" sz="1800" baseline="-25000" dirty="0" smtClean="0"/>
              <a:t>E</a:t>
            </a:r>
            <a:r>
              <a:rPr lang="en-GB" sz="1800" dirty="0" smtClean="0"/>
              <a:t> = 5.2 for urban and </a:t>
            </a:r>
            <a:r>
              <a:rPr lang="en-GB" sz="1800" i="1" dirty="0" smtClean="0"/>
              <a:t>S</a:t>
            </a:r>
            <a:r>
              <a:rPr lang="en-GB" sz="1800" baseline="-25000" dirty="0" smtClean="0"/>
              <a:t>E</a:t>
            </a:r>
            <a:r>
              <a:rPr lang="en-GB" sz="1800" dirty="0" smtClean="0"/>
              <a:t> = 6.6 for suburban environments, respectively.</a:t>
            </a:r>
            <a:endParaRPr lang="en-US" sz="1800" dirty="0" smtClean="0"/>
          </a:p>
          <a:p>
            <a:pPr lvl="2"/>
            <a:r>
              <a:rPr lang="en-GB" sz="1800" dirty="0" smtClean="0">
                <a:solidFill>
                  <a:srgbClr val="FF0000"/>
                </a:solidFill>
              </a:rPr>
              <a:t>Since the TG4m systems is planned to be fixed </a:t>
            </a:r>
            <a:r>
              <a:rPr lang="en-GB" sz="1800" dirty="0" smtClean="0">
                <a:solidFill>
                  <a:srgbClr val="FF0000"/>
                </a:solidFill>
              </a:rPr>
              <a:t>located, </a:t>
            </a:r>
            <a:r>
              <a:rPr lang="en-GB" sz="1800" dirty="0" smtClean="0">
                <a:solidFill>
                  <a:srgbClr val="FF0000"/>
                </a:solidFill>
              </a:rPr>
              <a:t>this </a:t>
            </a:r>
            <a:r>
              <a:rPr lang="en-GB" sz="1800" dirty="0" smtClean="0">
                <a:solidFill>
                  <a:srgbClr val="FF0000"/>
                </a:solidFill>
              </a:rPr>
              <a:t>equation will in fact not be exercised.</a:t>
            </a:r>
            <a:endParaRPr lang="en-US" sz="1800" dirty="0">
              <a:solidFill>
                <a:srgbClr val="FF0000"/>
              </a:solidFill>
            </a:endParaRPr>
          </a:p>
        </p:txBody>
      </p:sp>
      <p:sp>
        <p:nvSpPr>
          <p:cNvPr id="2508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3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5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6243" name="Object 3"/>
          <p:cNvGraphicFramePr>
            <a:graphicFrameLocks noChangeAspect="1"/>
          </p:cNvGraphicFramePr>
          <p:nvPr/>
        </p:nvGraphicFramePr>
        <p:xfrm>
          <a:off x="2209800" y="4572000"/>
          <a:ext cx="3848100" cy="304800"/>
        </p:xfrm>
        <a:graphic>
          <a:graphicData uri="http://schemas.openxmlformats.org/presentationml/2006/ole">
            <p:oleObj spid="_x0000_s345090" name="Equation" r:id="rId3" imgW="2882900" imgH="228600" progId="Equation.3">
              <p:embed/>
            </p:oleObj>
          </a:graphicData>
        </a:graphic>
      </p:graphicFrame>
      <p:sp>
        <p:nvSpPr>
          <p:cNvPr id="13"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34</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PROPAGATION MODELS (9)</a:t>
            </a:r>
            <a:endParaRPr lang="en-US" sz="3200" b="1" i="1" dirty="0">
              <a:solidFill>
                <a:srgbClr val="00B0F0"/>
              </a:solidFill>
            </a:endParaRPr>
          </a:p>
        </p:txBody>
      </p:sp>
      <p:sp>
        <p:nvSpPr>
          <p:cNvPr id="3" name="Content Placeholder 2"/>
          <p:cNvSpPr>
            <a:spLocks noGrp="1"/>
          </p:cNvSpPr>
          <p:nvPr>
            <p:ph idx="1"/>
          </p:nvPr>
        </p:nvSpPr>
        <p:spPr>
          <a:xfrm>
            <a:off x="457200" y="1600200"/>
            <a:ext cx="8229600" cy="4724400"/>
          </a:xfrm>
        </p:spPr>
        <p:txBody>
          <a:bodyPr>
            <a:normAutofit fontScale="55000" lnSpcReduction="20000"/>
          </a:bodyPr>
          <a:lstStyle/>
          <a:p>
            <a:r>
              <a:rPr lang="el-GR" sz="3600" dirty="0" smtClean="0"/>
              <a:t>NLOS ITU-R P.1546-1 Propagation Prediction Model</a:t>
            </a:r>
            <a:endParaRPr lang="en-US" sz="3600" dirty="0" smtClean="0"/>
          </a:p>
          <a:p>
            <a:pPr lvl="1"/>
            <a:r>
              <a:rPr lang="en-GB" sz="2900" dirty="0" smtClean="0"/>
              <a:t>The propagation prediction model contained in ITU-R Recommendation P.1546-1 has been developed over the years for the point-to-area prediction of field-strength for the broadcasting, land mobile, maritime mobile and certain fixed services (e.g., those employing point-to-multipoint systems) </a:t>
            </a:r>
            <a:r>
              <a:rPr lang="en-GB" sz="2900" dirty="0" smtClean="0">
                <a:solidFill>
                  <a:srgbClr val="FF0000"/>
                </a:solidFill>
              </a:rPr>
              <a:t>in the frequency range 30 MHz to 3 000 MHz and for the distances range 1 km to 1000 km.</a:t>
            </a:r>
            <a:endParaRPr lang="en-US" sz="2900" dirty="0" smtClean="0">
              <a:solidFill>
                <a:srgbClr val="FF0000"/>
              </a:solidFill>
            </a:endParaRPr>
          </a:p>
          <a:p>
            <a:pPr lvl="1"/>
            <a:r>
              <a:rPr lang="en-GB" sz="2900" dirty="0" smtClean="0"/>
              <a:t>The model consists in </a:t>
            </a:r>
            <a:r>
              <a:rPr lang="en-GB" sz="2900" dirty="0" smtClean="0">
                <a:solidFill>
                  <a:srgbClr val="FF0000"/>
                </a:solidFill>
              </a:rPr>
              <a:t>a set of propagation curves </a:t>
            </a:r>
            <a:r>
              <a:rPr lang="en-GB" sz="2900" dirty="0" smtClean="0"/>
              <a:t>that represent field-strength values for </a:t>
            </a:r>
            <a:r>
              <a:rPr lang="en-GB" sz="2900" dirty="0" smtClean="0">
                <a:solidFill>
                  <a:srgbClr val="FF0000"/>
                </a:solidFill>
              </a:rPr>
              <a:t>1 kW effective radiated power (</a:t>
            </a:r>
            <a:r>
              <a:rPr lang="en-GB" sz="2900" dirty="0" err="1" smtClean="0">
                <a:solidFill>
                  <a:srgbClr val="FF0000"/>
                </a:solidFill>
              </a:rPr>
              <a:t>e.r.p</a:t>
            </a:r>
            <a:r>
              <a:rPr lang="en-GB" sz="2900" dirty="0" smtClean="0">
                <a:solidFill>
                  <a:srgbClr val="FF0000"/>
                </a:solidFill>
              </a:rPr>
              <a:t>.) </a:t>
            </a:r>
            <a:r>
              <a:rPr lang="en-GB" sz="2900" dirty="0" smtClean="0"/>
              <a:t>at nominal frequencies of </a:t>
            </a:r>
            <a:r>
              <a:rPr lang="en-GB" sz="2900" dirty="0" smtClean="0">
                <a:solidFill>
                  <a:srgbClr val="FF0000"/>
                </a:solidFill>
              </a:rPr>
              <a:t>100, 600 and 2 000 MHz, </a:t>
            </a:r>
            <a:r>
              <a:rPr lang="en-GB" sz="2900" dirty="0" smtClean="0"/>
              <a:t>respectively, as a function of various parameters.  </a:t>
            </a:r>
            <a:endParaRPr lang="en-GB" sz="2900" dirty="0" smtClean="0"/>
          </a:p>
          <a:p>
            <a:pPr lvl="1"/>
            <a:r>
              <a:rPr lang="en-GB" sz="2900" dirty="0" smtClean="0"/>
              <a:t>The </a:t>
            </a:r>
            <a:r>
              <a:rPr lang="en-GB" sz="2900" dirty="0" smtClean="0"/>
              <a:t>model includes the methods to interpolate and extrapolate field-strength values from these three nominal frequencies.  </a:t>
            </a:r>
            <a:endParaRPr lang="en-GB" sz="2900" dirty="0" smtClean="0"/>
          </a:p>
          <a:p>
            <a:pPr lvl="1"/>
            <a:r>
              <a:rPr lang="en-GB" sz="2900" dirty="0" smtClean="0"/>
              <a:t>The </a:t>
            </a:r>
            <a:r>
              <a:rPr lang="en-GB" sz="2900" dirty="0" smtClean="0"/>
              <a:t>model also includes the method to obtain the effective height of the transmitting/base antenna above terrain height averaged between distances of 3 to 15 km in the direction of the receiving antenna.  For paths shorter than 15 km, the method can take account of the height of the transmitting/base antenna above the height of a representative clutter around its location.  The curves are produced for a receive antenna height corresponding to the representative height of the ground cover surrounding the receiving antenna location, i.e., 30m for dense urban area, 20 m for urban area and 10 m for suburban, rural and sea paths.  A correction method is provided if receiving antennas at different heights.</a:t>
            </a:r>
            <a:endParaRPr lang="en-US" sz="2900" dirty="0" smtClean="0"/>
          </a:p>
        </p:txBody>
      </p:sp>
      <p:sp>
        <p:nvSpPr>
          <p:cNvPr id="4" name="Rectangle 3"/>
          <p:cNvSpPr/>
          <p:nvPr/>
        </p:nvSpPr>
        <p:spPr>
          <a:xfrm>
            <a:off x="533400" y="6019800"/>
            <a:ext cx="8001000" cy="276999"/>
          </a:xfrm>
          <a:prstGeom prst="rect">
            <a:avLst/>
          </a:prstGeom>
        </p:spPr>
        <p:txBody>
          <a:bodyPr wrap="square">
            <a:spAutoFit/>
          </a:bodyPr>
          <a:lstStyle/>
          <a:p>
            <a:r>
              <a:rPr lang="en-US" sz="1200" dirty="0" smtClean="0"/>
              <a:t>RECOMMENDATION ITU-R P.1546-1 (2001-2003) </a:t>
            </a:r>
            <a:endParaRPr lang="en-US" sz="1200" dirty="0"/>
          </a:p>
        </p:txBody>
      </p:sp>
      <p:sp>
        <p:nvSpPr>
          <p:cNvPr id="2508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3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5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35</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PROPAGATION MODELS (10)</a:t>
            </a:r>
            <a:endParaRPr lang="en-US" sz="3200" b="1" i="1" dirty="0">
              <a:solidFill>
                <a:srgbClr val="00B0F0"/>
              </a:solidFill>
            </a:endParaRPr>
          </a:p>
        </p:txBody>
      </p:sp>
      <p:sp>
        <p:nvSpPr>
          <p:cNvPr id="3" name="Content Placeholder 2"/>
          <p:cNvSpPr>
            <a:spLocks noGrp="1"/>
          </p:cNvSpPr>
          <p:nvPr>
            <p:ph idx="1"/>
          </p:nvPr>
        </p:nvSpPr>
        <p:spPr>
          <a:xfrm>
            <a:off x="457200" y="1600200"/>
            <a:ext cx="3962400" cy="4724400"/>
          </a:xfrm>
        </p:spPr>
        <p:txBody>
          <a:bodyPr>
            <a:normAutofit fontScale="55000" lnSpcReduction="20000"/>
          </a:bodyPr>
          <a:lstStyle/>
          <a:p>
            <a:r>
              <a:rPr lang="el-GR" sz="3600" dirty="0" smtClean="0"/>
              <a:t>NLOS ITU-R P.1546-1 Propagation Prediction Model</a:t>
            </a:r>
            <a:r>
              <a:rPr lang="en-US" sz="3600" dirty="0" smtClean="0"/>
              <a:t> (cont’d)</a:t>
            </a:r>
          </a:p>
          <a:p>
            <a:pPr lvl="1"/>
            <a:r>
              <a:rPr lang="en-GB" sz="2900" dirty="0" smtClean="0"/>
              <a:t>The model includes </a:t>
            </a:r>
            <a:r>
              <a:rPr lang="en-GB" sz="2900" dirty="0" smtClean="0">
                <a:solidFill>
                  <a:srgbClr val="FF0000"/>
                </a:solidFill>
              </a:rPr>
              <a:t>curves for 1%, 10% and 50% time availability </a:t>
            </a:r>
            <a:r>
              <a:rPr lang="en-GB" sz="2900" dirty="0" smtClean="0"/>
              <a:t>and a method is given to interpolate for time availability in the range from 1% to 99%.  It also includes prediction over mixed land and sea propagation paths.  The propagation curves represent the field strength value exceeded at 50% of locations within any area of typically 200 m by 200 m.  A method is given for a correction for different percentages of location based on a standard deviation of 5.5 dB for wideband digital broadcasting.</a:t>
            </a:r>
            <a:endParaRPr lang="en-US" sz="2900" dirty="0" smtClean="0"/>
          </a:p>
        </p:txBody>
      </p:sp>
      <p:sp>
        <p:nvSpPr>
          <p:cNvPr id="4" name="Rectangle 3"/>
          <p:cNvSpPr/>
          <p:nvPr/>
        </p:nvSpPr>
        <p:spPr>
          <a:xfrm>
            <a:off x="533400" y="6019800"/>
            <a:ext cx="8001000" cy="276999"/>
          </a:xfrm>
          <a:prstGeom prst="rect">
            <a:avLst/>
          </a:prstGeom>
        </p:spPr>
        <p:txBody>
          <a:bodyPr wrap="square">
            <a:spAutoFit/>
          </a:bodyPr>
          <a:lstStyle/>
          <a:p>
            <a:r>
              <a:rPr lang="en-US" sz="1200" dirty="0" smtClean="0"/>
              <a:t>RECOMMENDATION ITU-R P.1546-1 (2001-2003) </a:t>
            </a:r>
            <a:endParaRPr lang="en-US" sz="1200" dirty="0"/>
          </a:p>
        </p:txBody>
      </p:sp>
      <p:sp>
        <p:nvSpPr>
          <p:cNvPr id="5" name="Slide Number Placeholder 4"/>
          <p:cNvSpPr txBox="1">
            <a:spLocks noGrp="1"/>
          </p:cNvSpPr>
          <p:nvPr/>
        </p:nvSpPr>
        <p:spPr bwMode="auto">
          <a:xfrm>
            <a:off x="4267200" y="6475412"/>
            <a:ext cx="838200" cy="215444"/>
          </a:xfrm>
          <a:prstGeom prst="rect">
            <a:avLst/>
          </a:prstGeom>
          <a:noFill/>
          <a:ln w="9525">
            <a:noFill/>
            <a:miter lim="800000"/>
            <a:headEnd/>
            <a:tailEnd/>
          </a:ln>
        </p:spPr>
        <p:txBody>
          <a:bodyPr wrap="square" lIns="0" tIns="0" rIns="0" bIns="0">
            <a:spAutoFit/>
          </a:bodyPr>
          <a:lstStyle/>
          <a:p>
            <a:pPr algn="ctr"/>
            <a:r>
              <a:rPr lang="en-US" altLang="ko-KR" sz="1400" dirty="0">
                <a:ea typeface="ＭＳ Ｐゴシック" pitchFamily="34" charset="-128"/>
              </a:rPr>
              <a:t>Slide </a:t>
            </a:r>
            <a:r>
              <a:rPr lang="en-US" altLang="ko-KR" sz="1400" dirty="0" smtClean="0">
                <a:ea typeface="ＭＳ Ｐゴシック" pitchFamily="34" charset="-128"/>
              </a:rPr>
              <a:t>24</a:t>
            </a:r>
            <a:endParaRPr lang="en-US" altLang="ko-KR" sz="1400" dirty="0">
              <a:ea typeface="ＭＳ Ｐゴシック" pitchFamily="34" charset="-128"/>
            </a:endParaRPr>
          </a:p>
        </p:txBody>
      </p:sp>
      <p:sp>
        <p:nvSpPr>
          <p:cNvPr id="2508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3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5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838200" y="5334000"/>
            <a:ext cx="3429000" cy="675441"/>
          </a:xfrm>
          <a:prstGeom prst="rect">
            <a:avLst/>
          </a:prstGeom>
          <a:solidFill>
            <a:srgbClr val="FFFF00"/>
          </a:solidFill>
        </p:spPr>
        <p:txBody>
          <a:bodyPr wrap="square">
            <a:spAutoFit/>
          </a:bodyPr>
          <a:lstStyle/>
          <a:p>
            <a:pPr>
              <a:lnSpc>
                <a:spcPts val="1500"/>
              </a:lnSpc>
            </a:pPr>
            <a:r>
              <a:rPr lang="en-US" sz="1600" b="1" dirty="0" smtClean="0"/>
              <a:t>An example curve of field strength </a:t>
            </a:r>
            <a:r>
              <a:rPr lang="en-US" sz="1600" b="1" dirty="0" err="1" smtClean="0"/>
              <a:t>vs</a:t>
            </a:r>
            <a:r>
              <a:rPr lang="en-US" sz="1600" b="1" dirty="0" smtClean="0"/>
              <a:t> distance for 100 MHz, land path, 50% time</a:t>
            </a:r>
            <a:endParaRPr lang="en-US" sz="1600" dirty="0"/>
          </a:p>
        </p:txBody>
      </p:sp>
      <p:pic>
        <p:nvPicPr>
          <p:cNvPr id="350211" name="Picture 3"/>
          <p:cNvPicPr>
            <a:picLocks noChangeAspect="1" noChangeArrowheads="1"/>
          </p:cNvPicPr>
          <p:nvPr/>
        </p:nvPicPr>
        <p:blipFill>
          <a:blip r:embed="rId2" cstate="print"/>
          <a:srcRect/>
          <a:stretch>
            <a:fillRect/>
          </a:stretch>
        </p:blipFill>
        <p:spPr bwMode="auto">
          <a:xfrm>
            <a:off x="4419600" y="1143000"/>
            <a:ext cx="4533900" cy="5715000"/>
          </a:xfrm>
          <a:prstGeom prst="rect">
            <a:avLst/>
          </a:prstGeom>
          <a:noFill/>
          <a:ln w="9525">
            <a:noFill/>
            <a:miter lim="800000"/>
            <a:headEnd/>
            <a:tailEnd/>
          </a:ln>
        </p:spPr>
      </p:pic>
      <p:sp>
        <p:nvSpPr>
          <p:cNvPr id="14"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36</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PROPAGATION MODELS (11)</a:t>
            </a:r>
            <a:endParaRPr lang="en-US" sz="3200" b="1" i="1" dirty="0">
              <a:solidFill>
                <a:srgbClr val="00B0F0"/>
              </a:solidFill>
            </a:endParaRPr>
          </a:p>
        </p:txBody>
      </p:sp>
      <p:sp>
        <p:nvSpPr>
          <p:cNvPr id="3" name="Content Placeholder 2"/>
          <p:cNvSpPr>
            <a:spLocks noGrp="1"/>
          </p:cNvSpPr>
          <p:nvPr>
            <p:ph idx="1"/>
          </p:nvPr>
        </p:nvSpPr>
        <p:spPr>
          <a:xfrm>
            <a:off x="457200" y="1600200"/>
            <a:ext cx="8153400" cy="4724400"/>
          </a:xfrm>
        </p:spPr>
        <p:txBody>
          <a:bodyPr>
            <a:normAutofit/>
          </a:bodyPr>
          <a:lstStyle/>
          <a:p>
            <a:r>
              <a:rPr lang="el-GR" sz="2000" dirty="0" smtClean="0"/>
              <a:t>NLOS ITU-R P.1546-1 Propagation Prediction Model</a:t>
            </a:r>
            <a:r>
              <a:rPr lang="en-US" sz="2000" dirty="0" smtClean="0"/>
              <a:t> (cont’d)</a:t>
            </a:r>
          </a:p>
          <a:p>
            <a:pPr lvl="1"/>
            <a:r>
              <a:rPr lang="en-US" sz="1900" dirty="0" smtClean="0"/>
              <a:t>Annex 1: Introduction</a:t>
            </a:r>
          </a:p>
          <a:p>
            <a:pPr lvl="1"/>
            <a:r>
              <a:rPr lang="en-US" sz="1900" dirty="0" smtClean="0"/>
              <a:t>Annex 2: </a:t>
            </a:r>
            <a:r>
              <a:rPr lang="en-US" sz="2000" dirty="0" smtClean="0"/>
              <a:t>Frequency range 30 MHz to 300 MHz </a:t>
            </a:r>
          </a:p>
          <a:p>
            <a:pPr lvl="1"/>
            <a:r>
              <a:rPr lang="en-US" sz="2000" dirty="0" smtClean="0"/>
              <a:t>Annex 3: Frequency range 300 MHz to 1000 MHz </a:t>
            </a:r>
            <a:endParaRPr lang="en-US" sz="1900" dirty="0" smtClean="0"/>
          </a:p>
          <a:p>
            <a:pPr lvl="1"/>
            <a:r>
              <a:rPr lang="en-US" sz="1900" dirty="0" smtClean="0"/>
              <a:t>Annex 5: Additional information and methods for implementing the prediction method </a:t>
            </a:r>
          </a:p>
          <a:p>
            <a:pPr lvl="1"/>
            <a:r>
              <a:rPr lang="en-US" sz="1900" dirty="0" smtClean="0"/>
              <a:t>Annex 6: Procedure for the application of this Recommendation</a:t>
            </a:r>
          </a:p>
          <a:p>
            <a:pPr lvl="1"/>
            <a:r>
              <a:rPr lang="en-US" sz="1900" dirty="0" smtClean="0"/>
              <a:t>Annex 7:  Comparison with the Okumura-</a:t>
            </a:r>
            <a:r>
              <a:rPr lang="en-US" sz="1900" dirty="0" err="1" smtClean="0"/>
              <a:t>Hata</a:t>
            </a:r>
            <a:r>
              <a:rPr lang="en-US" sz="1900" dirty="0" smtClean="0"/>
              <a:t> method </a:t>
            </a:r>
          </a:p>
          <a:p>
            <a:pPr lvl="1"/>
            <a:r>
              <a:rPr lang="en-US" sz="1900" dirty="0" smtClean="0"/>
              <a:t>Annex 8: Additional information and methods to calculate the field strength of any point contained within the envelope of the land family of curves </a:t>
            </a:r>
          </a:p>
          <a:p>
            <a:pPr lvl="1"/>
            <a:r>
              <a:rPr lang="en-US" sz="1900" dirty="0" smtClean="0"/>
              <a:t>Annex 9: Adjustment for different climatic regions </a:t>
            </a:r>
          </a:p>
        </p:txBody>
      </p:sp>
      <p:sp>
        <p:nvSpPr>
          <p:cNvPr id="4" name="Rectangle 3"/>
          <p:cNvSpPr/>
          <p:nvPr/>
        </p:nvSpPr>
        <p:spPr>
          <a:xfrm>
            <a:off x="533400" y="6019800"/>
            <a:ext cx="8001000" cy="276999"/>
          </a:xfrm>
          <a:prstGeom prst="rect">
            <a:avLst/>
          </a:prstGeom>
        </p:spPr>
        <p:txBody>
          <a:bodyPr wrap="square">
            <a:spAutoFit/>
          </a:bodyPr>
          <a:lstStyle/>
          <a:p>
            <a:r>
              <a:rPr lang="en-US" sz="1200" dirty="0" smtClean="0"/>
              <a:t>RECOMMENDATION ITU-R P.1546-1 (2001-2003) </a:t>
            </a:r>
            <a:endParaRPr lang="en-US" sz="1200" dirty="0"/>
          </a:p>
        </p:txBody>
      </p:sp>
      <p:sp>
        <p:nvSpPr>
          <p:cNvPr id="2508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3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5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37</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PROPAGATION MODELS (12)</a:t>
            </a:r>
            <a:endParaRPr lang="en-US" sz="3200" b="1" i="1" dirty="0">
              <a:solidFill>
                <a:srgbClr val="00B0F0"/>
              </a:solidFill>
            </a:endParaRPr>
          </a:p>
        </p:txBody>
      </p:sp>
      <p:sp>
        <p:nvSpPr>
          <p:cNvPr id="3" name="Content Placeholder 2"/>
          <p:cNvSpPr>
            <a:spLocks noGrp="1"/>
          </p:cNvSpPr>
          <p:nvPr>
            <p:ph idx="1"/>
          </p:nvPr>
        </p:nvSpPr>
        <p:spPr>
          <a:xfrm>
            <a:off x="457200" y="1600200"/>
            <a:ext cx="8229600" cy="4724400"/>
          </a:xfrm>
        </p:spPr>
        <p:txBody>
          <a:bodyPr>
            <a:normAutofit/>
          </a:bodyPr>
          <a:lstStyle/>
          <a:p>
            <a:r>
              <a:rPr lang="el-GR" sz="2000" dirty="0" smtClean="0"/>
              <a:t>NLOS</a:t>
            </a:r>
            <a:r>
              <a:rPr lang="en-US" sz="2000" dirty="0" smtClean="0"/>
              <a:t>: </a:t>
            </a:r>
            <a:r>
              <a:rPr lang="en-US" sz="2000" dirty="0" smtClean="0"/>
              <a:t>Comparison </a:t>
            </a:r>
            <a:r>
              <a:rPr lang="en-US" sz="2000" dirty="0" smtClean="0"/>
              <a:t>between Okumura-</a:t>
            </a:r>
            <a:r>
              <a:rPr lang="en-US" sz="2000" dirty="0" err="1" smtClean="0"/>
              <a:t>Hata</a:t>
            </a:r>
            <a:r>
              <a:rPr lang="en-US" sz="2000" dirty="0" smtClean="0"/>
              <a:t> and </a:t>
            </a:r>
            <a:r>
              <a:rPr lang="el-GR" sz="2000" dirty="0" smtClean="0"/>
              <a:t>ITU-R P.1546-1 </a:t>
            </a:r>
            <a:r>
              <a:rPr lang="en-US" sz="2000" dirty="0" smtClean="0"/>
              <a:t>models</a:t>
            </a:r>
          </a:p>
          <a:p>
            <a:pPr lvl="1"/>
            <a:r>
              <a:rPr lang="en-GB" sz="1800" dirty="0" smtClean="0"/>
              <a:t>In Annex 7 of the ITU-R P.1546-1 Recommendation this ITU model gives results compatible with the Okumura-</a:t>
            </a:r>
            <a:r>
              <a:rPr lang="en-GB" sz="1800" dirty="0" err="1" smtClean="0"/>
              <a:t>Hata</a:t>
            </a:r>
            <a:r>
              <a:rPr lang="en-GB" sz="1800" dirty="0" smtClean="0"/>
              <a:t> model in the condition of mobile services in an urban environment for receive antenna height of 1.5 m, clutter height of 15 m and distances up to 10 km.</a:t>
            </a:r>
            <a:endParaRPr lang="en-US" sz="1800" dirty="0" smtClean="0"/>
          </a:p>
          <a:p>
            <a:pPr lvl="1"/>
            <a:r>
              <a:rPr lang="en-GB" sz="1800" dirty="0" smtClean="0"/>
              <a:t>A</a:t>
            </a:r>
            <a:r>
              <a:rPr lang="en-GB" sz="1800" dirty="0" smtClean="0"/>
              <a:t> </a:t>
            </a:r>
            <a:r>
              <a:rPr lang="en-GB" sz="1800" dirty="0" smtClean="0"/>
              <a:t>comparison was made with the two models at 600 MHz, 10 m receive antenna height, and for 50% location availability in open rural </a:t>
            </a:r>
            <a:r>
              <a:rPr lang="en-GB" sz="1800" dirty="0" smtClean="0"/>
              <a:t>areas.</a:t>
            </a:r>
          </a:p>
          <a:p>
            <a:pPr lvl="1"/>
            <a:r>
              <a:rPr lang="en-GB" sz="1800" dirty="0" smtClean="0"/>
              <a:t>T</a:t>
            </a:r>
            <a:r>
              <a:rPr lang="en-GB" sz="1800" dirty="0" smtClean="0"/>
              <a:t>he </a:t>
            </a:r>
            <a:r>
              <a:rPr lang="en-GB" sz="1800" dirty="0" smtClean="0"/>
              <a:t>results indicate that the Okumura-</a:t>
            </a:r>
            <a:r>
              <a:rPr lang="en-GB" sz="1800" dirty="0" err="1" smtClean="0"/>
              <a:t>Hata</a:t>
            </a:r>
            <a:r>
              <a:rPr lang="en-GB" sz="1800" dirty="0" smtClean="0"/>
              <a:t> model predicts higher received field-strengths than the P.1546-1 model. </a:t>
            </a:r>
            <a:r>
              <a:rPr lang="en-GB" sz="1800" dirty="0" smtClean="0"/>
              <a:t>Table </a:t>
            </a:r>
            <a:r>
              <a:rPr lang="en-GB" sz="1800" dirty="0" smtClean="0"/>
              <a:t>in the following slide</a:t>
            </a:r>
            <a:r>
              <a:rPr lang="en-GB" sz="1800" dirty="0" smtClean="0"/>
              <a:t> </a:t>
            </a:r>
            <a:r>
              <a:rPr lang="en-GB" sz="1800" dirty="0" smtClean="0"/>
              <a:t>gives the results of this comparison.</a:t>
            </a:r>
            <a:endParaRPr lang="en-US" sz="1800" dirty="0" smtClean="0"/>
          </a:p>
          <a:p>
            <a:pPr lvl="1"/>
            <a:endParaRPr lang="en-US" sz="3300" dirty="0"/>
          </a:p>
        </p:txBody>
      </p:sp>
      <p:sp>
        <p:nvSpPr>
          <p:cNvPr id="4" name="Rectangle 3"/>
          <p:cNvSpPr/>
          <p:nvPr/>
        </p:nvSpPr>
        <p:spPr>
          <a:xfrm>
            <a:off x="533400" y="6019800"/>
            <a:ext cx="8001000" cy="276999"/>
          </a:xfrm>
          <a:prstGeom prst="rect">
            <a:avLst/>
          </a:prstGeom>
        </p:spPr>
        <p:txBody>
          <a:bodyPr wrap="square">
            <a:spAutoFit/>
          </a:bodyPr>
          <a:lstStyle/>
          <a:p>
            <a:r>
              <a:rPr lang="en-US" sz="1200" dirty="0" smtClean="0"/>
              <a:t>22-05-0055-07-0000-wran-channel-modeling and RECOMMENDATION </a:t>
            </a:r>
            <a:r>
              <a:rPr lang="en-US" sz="1200" dirty="0" smtClean="0"/>
              <a:t>ITU-R P.1546-1 (2001-2003) </a:t>
            </a:r>
            <a:endParaRPr lang="en-US" sz="1200" dirty="0"/>
          </a:p>
        </p:txBody>
      </p:sp>
      <p:sp>
        <p:nvSpPr>
          <p:cNvPr id="2508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3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5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38</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PROPAGATION MODELS (</a:t>
            </a:r>
            <a:r>
              <a:rPr lang="en-US" sz="3200" b="1" i="1" dirty="0" smtClean="0">
                <a:solidFill>
                  <a:srgbClr val="00B0F0"/>
                </a:solidFill>
              </a:rPr>
              <a:t>13)</a:t>
            </a:r>
            <a:endParaRPr lang="en-US" sz="3200" b="1" i="1" dirty="0">
              <a:solidFill>
                <a:srgbClr val="00B0F0"/>
              </a:solidFill>
            </a:endParaRPr>
          </a:p>
        </p:txBody>
      </p:sp>
      <p:sp>
        <p:nvSpPr>
          <p:cNvPr id="3" name="Content Placeholder 2"/>
          <p:cNvSpPr>
            <a:spLocks noGrp="1"/>
          </p:cNvSpPr>
          <p:nvPr>
            <p:ph idx="1"/>
          </p:nvPr>
        </p:nvSpPr>
        <p:spPr>
          <a:xfrm>
            <a:off x="457200" y="1600200"/>
            <a:ext cx="8229600" cy="4876800"/>
          </a:xfrm>
        </p:spPr>
        <p:txBody>
          <a:bodyPr>
            <a:normAutofit fontScale="25000" lnSpcReduction="20000"/>
          </a:bodyPr>
          <a:lstStyle/>
          <a:p>
            <a:r>
              <a:rPr lang="el-GR" sz="7200" dirty="0" smtClean="0"/>
              <a:t>NLOS</a:t>
            </a:r>
            <a:r>
              <a:rPr lang="en-US" sz="7200" dirty="0" smtClean="0"/>
              <a:t>: </a:t>
            </a:r>
            <a:r>
              <a:rPr lang="en-US" sz="7200" dirty="0" smtClean="0"/>
              <a:t>Comparison </a:t>
            </a:r>
            <a:r>
              <a:rPr lang="en-US" sz="7200" dirty="0" smtClean="0"/>
              <a:t>between Okumura-</a:t>
            </a:r>
            <a:r>
              <a:rPr lang="en-US" sz="7200" dirty="0" err="1" smtClean="0"/>
              <a:t>Hata</a:t>
            </a:r>
            <a:r>
              <a:rPr lang="en-US" sz="7200" dirty="0" smtClean="0"/>
              <a:t> and </a:t>
            </a:r>
            <a:r>
              <a:rPr lang="el-GR" sz="7200" dirty="0" smtClean="0"/>
              <a:t>ITU-R P.1546-1 </a:t>
            </a:r>
            <a:r>
              <a:rPr lang="en-US" sz="7200" dirty="0" smtClean="0"/>
              <a:t>models (cont’d)</a:t>
            </a:r>
            <a:endParaRPr lang="en-US" sz="7200" dirty="0" smtClean="0"/>
          </a:p>
          <a:p>
            <a:pPr lvl="1"/>
            <a:r>
              <a:rPr lang="en-GB" sz="6400" dirty="0" smtClean="0"/>
              <a:t>S</a:t>
            </a:r>
            <a:r>
              <a:rPr lang="en-GB" sz="6400" dirty="0" smtClean="0"/>
              <a:t>ome </a:t>
            </a:r>
            <a:r>
              <a:rPr lang="en-GB" sz="6400" dirty="0" smtClean="0"/>
              <a:t>further comparative notes on the two models:</a:t>
            </a:r>
            <a:endParaRPr lang="en-US" sz="6400" dirty="0" smtClean="0"/>
          </a:p>
          <a:p>
            <a:pPr lvl="2"/>
            <a:r>
              <a:rPr lang="en-GB" sz="6400" dirty="0" smtClean="0"/>
              <a:t>The </a:t>
            </a:r>
            <a:r>
              <a:rPr lang="en-GB" sz="6400" dirty="0" err="1" smtClean="0"/>
              <a:t>Hata</a:t>
            </a:r>
            <a:r>
              <a:rPr lang="en-GB" sz="6400" dirty="0" smtClean="0"/>
              <a:t> model covers the range of base antenna height of 30 m to 200 m whereas the P.1546-1 covers a range of 10 m to 1200 m;</a:t>
            </a:r>
            <a:endParaRPr lang="en-US" sz="6400" dirty="0" smtClean="0"/>
          </a:p>
          <a:p>
            <a:pPr lvl="2"/>
            <a:r>
              <a:rPr lang="en-GB" sz="6400" dirty="0" smtClean="0"/>
              <a:t>The </a:t>
            </a:r>
            <a:r>
              <a:rPr lang="en-GB" sz="6400" dirty="0" err="1" smtClean="0"/>
              <a:t>Hata</a:t>
            </a:r>
            <a:r>
              <a:rPr lang="en-GB" sz="6400" dirty="0" smtClean="0"/>
              <a:t> model covers the range of user terminal antenna heights from 1 m to 10 m whereas the P-1546-1 model assumes that the antenna is at the same height as the local clutter or ground cover  (i.e., 30 m in dense urban, 20 m in urban and 10 m elsewhere) with a correction factor depending on the path length for different antenna height; </a:t>
            </a:r>
            <a:endParaRPr lang="en-US" sz="6400" dirty="0" smtClean="0"/>
          </a:p>
          <a:p>
            <a:pPr lvl="2"/>
            <a:r>
              <a:rPr lang="en-GB" sz="6400" dirty="0" smtClean="0"/>
              <a:t>The </a:t>
            </a:r>
            <a:r>
              <a:rPr lang="en-GB" sz="6400" dirty="0" err="1" smtClean="0"/>
              <a:t>Hata</a:t>
            </a:r>
            <a:r>
              <a:rPr lang="en-GB" sz="6400" dirty="0" smtClean="0"/>
              <a:t> model predict up to a range of 20 km whereas the P-1546-1 model goes up to 1 000 km;</a:t>
            </a:r>
            <a:endParaRPr lang="en-US" sz="6400" dirty="0" smtClean="0"/>
          </a:p>
          <a:p>
            <a:pPr lvl="2"/>
            <a:r>
              <a:rPr lang="en-GB" sz="6400" dirty="0" smtClean="0"/>
              <a:t>The frequency range of the </a:t>
            </a:r>
            <a:r>
              <a:rPr lang="en-GB" sz="6400" dirty="0" err="1" smtClean="0"/>
              <a:t>Hata</a:t>
            </a:r>
            <a:r>
              <a:rPr lang="en-GB" sz="6400" dirty="0" smtClean="0"/>
              <a:t> model is from 150 MHz to 2 000 MHz whereas the P-1546-1 allows interpolation and extrapolation from 30 MHz to 3 000 MHz based on three nominal frequencies (100, 600 and 2 000 MHz);</a:t>
            </a:r>
            <a:endParaRPr lang="en-US" sz="6400" dirty="0" smtClean="0"/>
          </a:p>
          <a:p>
            <a:pPr lvl="2"/>
            <a:r>
              <a:rPr lang="en-GB" sz="6400" dirty="0" smtClean="0"/>
              <a:t>The excess path loss increases by 6 dB per decade in the </a:t>
            </a:r>
            <a:r>
              <a:rPr lang="en-GB" sz="6400" dirty="0" err="1" smtClean="0"/>
              <a:t>Hata</a:t>
            </a:r>
            <a:r>
              <a:rPr lang="en-GB" sz="6400" dirty="0" smtClean="0"/>
              <a:t> model whereas it is distance independent in the P-1546-1 model.</a:t>
            </a:r>
            <a:endParaRPr lang="en-US" sz="6400" dirty="0" smtClean="0"/>
          </a:p>
          <a:p>
            <a:pPr lvl="2"/>
            <a:r>
              <a:rPr lang="en-GB" sz="6400" dirty="0" smtClean="0"/>
              <a:t>The standard deviation for the location variability is frequency dependent and found to be 8 dB at 600 MHz whereas it is equal to 5.5 dB for wideband digital broadcast signals and frequency independent in the P.1546-1 model;</a:t>
            </a:r>
            <a:endParaRPr lang="en-US" sz="6400" dirty="0" smtClean="0"/>
          </a:p>
          <a:p>
            <a:pPr lvl="2"/>
            <a:r>
              <a:rPr lang="en-GB" sz="6400" dirty="0" smtClean="0"/>
              <a:t>The </a:t>
            </a:r>
            <a:r>
              <a:rPr lang="en-GB" sz="6400" dirty="0" err="1" smtClean="0"/>
              <a:t>Hata</a:t>
            </a:r>
            <a:r>
              <a:rPr lang="en-GB" sz="6400" dirty="0" smtClean="0"/>
              <a:t> model does not allow for a variation of time availability;</a:t>
            </a:r>
            <a:endParaRPr lang="en-US" sz="6400" dirty="0" smtClean="0"/>
          </a:p>
          <a:p>
            <a:pPr lvl="2"/>
            <a:r>
              <a:rPr lang="en-GB" sz="6400" dirty="0" smtClean="0"/>
              <a:t>The </a:t>
            </a:r>
            <a:r>
              <a:rPr lang="en-GB" sz="6400" dirty="0" err="1" smtClean="0"/>
              <a:t>Hata</a:t>
            </a:r>
            <a:r>
              <a:rPr lang="en-GB" sz="6400" dirty="0" smtClean="0"/>
              <a:t> model does not include prediction over sea paths.</a:t>
            </a:r>
            <a:endParaRPr lang="en-US" sz="6400" dirty="0"/>
          </a:p>
        </p:txBody>
      </p:sp>
      <p:sp>
        <p:nvSpPr>
          <p:cNvPr id="4" name="Rectangle 3"/>
          <p:cNvSpPr/>
          <p:nvPr/>
        </p:nvSpPr>
        <p:spPr>
          <a:xfrm>
            <a:off x="533400" y="6172200"/>
            <a:ext cx="8001000" cy="276999"/>
          </a:xfrm>
          <a:prstGeom prst="rect">
            <a:avLst/>
          </a:prstGeom>
        </p:spPr>
        <p:txBody>
          <a:bodyPr wrap="square">
            <a:spAutoFit/>
          </a:bodyPr>
          <a:lstStyle/>
          <a:p>
            <a:r>
              <a:rPr lang="en-US" sz="1200" dirty="0" smtClean="0"/>
              <a:t>22-05-0055-07-0000-wran-channel-modeling and RECOMMENDATION ITU-R P.1546-1 (2001-2003) </a:t>
            </a:r>
            <a:endParaRPr lang="en-US" sz="1200" dirty="0"/>
          </a:p>
        </p:txBody>
      </p:sp>
      <p:sp>
        <p:nvSpPr>
          <p:cNvPr id="2508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3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5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39</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Introduction</a:t>
            </a:r>
            <a:br>
              <a:rPr lang="en-US" dirty="0" smtClean="0"/>
            </a:br>
            <a:r>
              <a:rPr lang="en-US" dirty="0" smtClean="0"/>
              <a:t/>
            </a:r>
            <a:br>
              <a:rPr lang="en-US" dirty="0" smtClean="0"/>
            </a:br>
            <a:r>
              <a:rPr lang="en-US" sz="3100" dirty="0" smtClean="0"/>
              <a:t>1. </a:t>
            </a:r>
            <a:r>
              <a:rPr lang="en-US" sz="3100" dirty="0" smtClean="0"/>
              <a:t>P</a:t>
            </a:r>
            <a:r>
              <a:rPr lang="en-US" sz="3100" dirty="0" smtClean="0"/>
              <a:t>urposes of Developing Channel Models</a:t>
            </a:r>
            <a:br>
              <a:rPr lang="en-US" sz="3100" dirty="0" smtClean="0"/>
            </a:br>
            <a:r>
              <a:rPr lang="en-US" sz="3100" dirty="0" smtClean="0"/>
              <a:t>2. </a:t>
            </a:r>
            <a:r>
              <a:rPr lang="en-US" sz="2800" dirty="0" smtClean="0"/>
              <a:t>Issues for Channel Models</a:t>
            </a:r>
            <a:r>
              <a:rPr lang="en-US" sz="3100" dirty="0" smtClean="0"/>
              <a:t/>
            </a:r>
            <a:br>
              <a:rPr lang="en-US" sz="3100" dirty="0" smtClean="0"/>
            </a:br>
            <a:r>
              <a:rPr lang="en-US" sz="3100" dirty="0" smtClean="0"/>
              <a:t>3. </a:t>
            </a:r>
            <a:r>
              <a:rPr lang="en-US" sz="2800" dirty="0" smtClean="0"/>
              <a:t>Other Channel Models Considered</a:t>
            </a:r>
            <a:br>
              <a:rPr lang="en-US" sz="2800" dirty="0" smtClean="0"/>
            </a:br>
            <a:r>
              <a:rPr lang="en-US" sz="2800" dirty="0" smtClean="0"/>
              <a:t> 4. Wireless Propagation Channels for Tg4m </a:t>
            </a:r>
            <a:endParaRPr lang="en-US" sz="3100" dirty="0"/>
          </a:p>
        </p:txBody>
      </p:sp>
      <p:sp>
        <p:nvSpPr>
          <p:cNvPr id="3"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4</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PROPAGATION MODELS (</a:t>
            </a:r>
            <a:r>
              <a:rPr lang="en-US" sz="3200" b="1" i="1" dirty="0" smtClean="0">
                <a:solidFill>
                  <a:srgbClr val="00B0F0"/>
                </a:solidFill>
              </a:rPr>
              <a:t>14)</a:t>
            </a:r>
            <a:endParaRPr lang="en-US" sz="3200" b="1" i="1" dirty="0">
              <a:solidFill>
                <a:srgbClr val="00B0F0"/>
              </a:solidFill>
            </a:endParaRPr>
          </a:p>
        </p:txBody>
      </p:sp>
      <p:sp>
        <p:nvSpPr>
          <p:cNvPr id="3" name="Content Placeholder 2"/>
          <p:cNvSpPr>
            <a:spLocks noGrp="1"/>
          </p:cNvSpPr>
          <p:nvPr>
            <p:ph idx="1"/>
          </p:nvPr>
        </p:nvSpPr>
        <p:spPr>
          <a:xfrm>
            <a:off x="457200" y="1600200"/>
            <a:ext cx="8229600" cy="4724400"/>
          </a:xfrm>
        </p:spPr>
        <p:txBody>
          <a:bodyPr>
            <a:normAutofit/>
          </a:bodyPr>
          <a:lstStyle/>
          <a:p>
            <a:r>
              <a:rPr lang="el-GR" sz="1800" dirty="0" smtClean="0"/>
              <a:t>NLOS</a:t>
            </a:r>
            <a:r>
              <a:rPr lang="en-US" sz="1800" dirty="0" smtClean="0"/>
              <a:t>: comparison between Okumura-</a:t>
            </a:r>
            <a:r>
              <a:rPr lang="en-US" sz="1800" dirty="0" err="1" smtClean="0"/>
              <a:t>Hata</a:t>
            </a:r>
            <a:r>
              <a:rPr lang="en-US" sz="1800" dirty="0" smtClean="0"/>
              <a:t> and </a:t>
            </a:r>
            <a:r>
              <a:rPr lang="el-GR" sz="1800" dirty="0" smtClean="0"/>
              <a:t>ITU-R P.1546-1 </a:t>
            </a:r>
            <a:r>
              <a:rPr lang="en-US" sz="1800" dirty="0" smtClean="0"/>
              <a:t>models (cont’d)</a:t>
            </a:r>
          </a:p>
        </p:txBody>
      </p:sp>
      <p:sp>
        <p:nvSpPr>
          <p:cNvPr id="2508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3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5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8290" name="Picture 2"/>
          <p:cNvPicPr>
            <a:picLocks noChangeAspect="1" noChangeArrowheads="1"/>
          </p:cNvPicPr>
          <p:nvPr/>
        </p:nvPicPr>
        <p:blipFill>
          <a:blip r:embed="rId2" cstate="print"/>
          <a:srcRect/>
          <a:stretch>
            <a:fillRect/>
          </a:stretch>
        </p:blipFill>
        <p:spPr bwMode="auto">
          <a:xfrm>
            <a:off x="838200" y="2362200"/>
            <a:ext cx="7467601" cy="3886200"/>
          </a:xfrm>
          <a:prstGeom prst="rect">
            <a:avLst/>
          </a:prstGeom>
          <a:noFill/>
          <a:ln w="9525">
            <a:noFill/>
            <a:miter lim="800000"/>
            <a:headEnd/>
            <a:tailEnd/>
          </a:ln>
        </p:spPr>
      </p:pic>
      <p:sp>
        <p:nvSpPr>
          <p:cNvPr id="268291" name="Rectangle 3"/>
          <p:cNvSpPr>
            <a:spLocks noChangeArrowheads="1"/>
          </p:cNvSpPr>
          <p:nvPr/>
        </p:nvSpPr>
        <p:spPr bwMode="auto">
          <a:xfrm>
            <a:off x="381000" y="1918156"/>
            <a:ext cx="8229600" cy="430887"/>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Table :  Field-strength prediction difference between the Okumura-</a:t>
            </a:r>
            <a:r>
              <a:rPr kumimoji="0" lang="en-GB" sz="1100" b="1" i="0" u="none" strike="noStrike" cap="none" normalizeH="0" baseline="0" dirty="0" err="1" smtClean="0">
                <a:ln>
                  <a:noFill/>
                </a:ln>
                <a:solidFill>
                  <a:schemeClr val="tx1"/>
                </a:solidFill>
                <a:effectLst/>
                <a:latin typeface="Times New Roman" pitchFamily="18" charset="0"/>
                <a:ea typeface="Malgun Gothic" pitchFamily="34" charset="-127"/>
                <a:cs typeface="Times New Roman" pitchFamily="18" charset="0"/>
              </a:rPr>
              <a:t>Hata</a:t>
            </a:r>
            <a:r>
              <a:rPr kumimoji="0" lang="en-GB" sz="1100" b="1"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 model and ITU-R P.1546-1 model expressed in dB and in % (for 50% and 50%)</a:t>
            </a:r>
            <a:r>
              <a:rPr kumimoji="0" lang="en-GB" sz="1100" b="1" i="0" u="none" strike="noStrike" cap="none" normalizeH="0" dirty="0" smtClean="0">
                <a:ln>
                  <a:noFill/>
                </a:ln>
                <a:solidFill>
                  <a:schemeClr val="tx1"/>
                </a:solidFill>
                <a:effectLst/>
                <a:latin typeface="Times New Roman" pitchFamily="18" charset="0"/>
                <a:ea typeface="Malgun Gothic" pitchFamily="34" charset="-127"/>
                <a:cs typeface="Times New Roman" pitchFamily="18" charset="0"/>
              </a:rPr>
              <a:t> </a:t>
            </a:r>
            <a:r>
              <a:rPr kumimoji="0" lang="en-GB" sz="1100" b="0"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(positive values indicate larger excess path loss predicted by P.1546-1)</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40</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FF0000"/>
                </a:solidFill>
              </a:rPr>
              <a:t>SHADOWING (1)</a:t>
            </a:r>
            <a:endParaRPr lang="en-US" sz="3200" b="1" i="1" dirty="0">
              <a:solidFill>
                <a:srgbClr val="FF0000"/>
              </a:solidFill>
            </a:endParaRPr>
          </a:p>
        </p:txBody>
      </p:sp>
      <p:sp>
        <p:nvSpPr>
          <p:cNvPr id="3" name="Content Placeholder 2"/>
          <p:cNvSpPr>
            <a:spLocks noGrp="1"/>
          </p:cNvSpPr>
          <p:nvPr>
            <p:ph idx="1"/>
          </p:nvPr>
        </p:nvSpPr>
        <p:spPr/>
        <p:txBody>
          <a:bodyPr>
            <a:noAutofit/>
          </a:bodyPr>
          <a:lstStyle/>
          <a:p>
            <a:r>
              <a:rPr lang="en-US" sz="1600" dirty="0" smtClean="0"/>
              <a:t>Shadowing </a:t>
            </a:r>
          </a:p>
          <a:p>
            <a:pPr lvl="1"/>
            <a:r>
              <a:rPr lang="en-US" sz="1600" dirty="0" smtClean="0">
                <a:solidFill>
                  <a:srgbClr val="FF0000"/>
                </a:solidFill>
              </a:rPr>
              <a:t>The effect that the received signal power fluctuates due to objects obstructing the propagation path between transmitter and receiver. </a:t>
            </a:r>
          </a:p>
          <a:p>
            <a:pPr lvl="1"/>
            <a:r>
              <a:rPr lang="en-US" sz="1600" dirty="0" smtClean="0"/>
              <a:t>These fluctuations are experienced on local-mean powers, that is, short-term averages to remove fluctuations due to multipath fading. Experiments reported by </a:t>
            </a:r>
            <a:r>
              <a:rPr lang="en-US" sz="1600" dirty="0" err="1" smtClean="0"/>
              <a:t>Egli</a:t>
            </a:r>
            <a:r>
              <a:rPr lang="en-US" sz="1600" dirty="0" smtClean="0"/>
              <a:t> in 1957 showed that, for paths longer than a few hundred meters, the received (local-mean) power fluctuates with a 'log-normal' distribution about the area-mean power. By 'log-normal' is meant that the local-mean power expressed in logarithmic values, such as dB or </a:t>
            </a:r>
            <a:r>
              <a:rPr lang="en-US" sz="1600" dirty="0" err="1" smtClean="0"/>
              <a:t>neper</a:t>
            </a:r>
            <a:r>
              <a:rPr lang="en-US" sz="1600" dirty="0" smtClean="0"/>
              <a:t>, has a normal (i.e., Gaussian) distribution. </a:t>
            </a:r>
          </a:p>
          <a:p>
            <a:r>
              <a:rPr lang="en-US" sz="1600" dirty="0" err="1" smtClean="0"/>
              <a:t>Distinguishment</a:t>
            </a:r>
            <a:r>
              <a:rPr lang="en-US" sz="1600" dirty="0" smtClean="0"/>
              <a:t> between two means</a:t>
            </a:r>
            <a:endParaRPr lang="en-US" sz="1600" dirty="0" smtClean="0"/>
          </a:p>
          <a:p>
            <a:pPr lvl="1"/>
            <a:r>
              <a:rPr lang="en-US" sz="1600" b="1" dirty="0" smtClean="0"/>
              <a:t>local means</a:t>
            </a:r>
            <a:r>
              <a:rPr lang="en-US" sz="1600" dirty="0" smtClean="0"/>
              <a:t>: average over about 40</a:t>
            </a:r>
            <a:r>
              <a:rPr lang="el-GR" sz="1600" dirty="0" smtClean="0"/>
              <a:t>λ</a:t>
            </a:r>
            <a:r>
              <a:rPr lang="en-US" sz="1600" dirty="0" smtClean="0"/>
              <a:t>, </a:t>
            </a:r>
            <a:r>
              <a:rPr lang="en-US" sz="1600" dirty="0" smtClean="0">
                <a:solidFill>
                  <a:srgbClr val="FF0000"/>
                </a:solidFill>
              </a:rPr>
              <a:t>to remove multipath fading</a:t>
            </a:r>
            <a:r>
              <a:rPr lang="en-US" sz="1600" dirty="0" smtClean="0"/>
              <a:t>, denoted by a single </a:t>
            </a:r>
            <a:r>
              <a:rPr lang="en-US" sz="1600" dirty="0" err="1" smtClean="0"/>
              <a:t>overline</a:t>
            </a:r>
            <a:r>
              <a:rPr lang="en-US" sz="1600" dirty="0" smtClean="0"/>
              <a:t> </a:t>
            </a:r>
          </a:p>
          <a:p>
            <a:pPr lvl="1"/>
            <a:r>
              <a:rPr lang="en-US" sz="1600" b="1" dirty="0" smtClean="0"/>
              <a:t>area means </a:t>
            </a:r>
            <a:r>
              <a:rPr lang="en-US" sz="1600" dirty="0" smtClean="0"/>
              <a:t>: average over tens or hundreds of meters, </a:t>
            </a:r>
            <a:r>
              <a:rPr lang="en-US" sz="1600" dirty="0" smtClean="0">
                <a:solidFill>
                  <a:srgbClr val="FF0000"/>
                </a:solidFill>
              </a:rPr>
              <a:t>to remove multipath fading and shadowing</a:t>
            </a:r>
            <a:r>
              <a:rPr lang="en-US" sz="1600" dirty="0" smtClean="0"/>
              <a:t>, denoted by a double </a:t>
            </a:r>
            <a:r>
              <a:rPr lang="en-US" sz="1600" dirty="0" err="1" smtClean="0"/>
              <a:t>overbar</a:t>
            </a:r>
            <a:r>
              <a:rPr lang="en-US" sz="1600" dirty="0" smtClean="0"/>
              <a:t>.</a:t>
            </a:r>
          </a:p>
          <a:p>
            <a:r>
              <a:rPr lang="en-US" sz="1600" dirty="0" smtClean="0"/>
              <a:t>The received power </a:t>
            </a:r>
            <a:r>
              <a:rPr lang="en-US" sz="1600" i="1" dirty="0" err="1" smtClean="0"/>
              <a:t>P</a:t>
            </a:r>
            <a:r>
              <a:rPr lang="en-US" sz="1600" i="1" baseline="-25000" dirty="0" err="1" smtClean="0"/>
              <a:t>Log</a:t>
            </a:r>
            <a:r>
              <a:rPr lang="en-US" sz="1600" dirty="0" smtClean="0"/>
              <a:t> expressed in logarithmic units (</a:t>
            </a:r>
            <a:r>
              <a:rPr lang="en-US" sz="1600" dirty="0" err="1" smtClean="0"/>
              <a:t>neper</a:t>
            </a:r>
            <a:r>
              <a:rPr lang="en-US" sz="1600" dirty="0" smtClean="0"/>
              <a:t>), is defined as the natural logarithm of the local-mean power over the area-mean power, thus </a:t>
            </a:r>
          </a:p>
          <a:p>
            <a:endParaRPr lang="en-US" sz="1200" dirty="0" smtClean="0"/>
          </a:p>
          <a:p>
            <a:endParaRPr lang="en-US" sz="1200" dirty="0" smtClean="0"/>
          </a:p>
        </p:txBody>
      </p:sp>
      <p:sp>
        <p:nvSpPr>
          <p:cNvPr id="4" name="Rectangle 3"/>
          <p:cNvSpPr/>
          <p:nvPr/>
        </p:nvSpPr>
        <p:spPr>
          <a:xfrm>
            <a:off x="4419600" y="6096000"/>
            <a:ext cx="4267200" cy="276999"/>
          </a:xfrm>
          <a:prstGeom prst="rect">
            <a:avLst/>
          </a:prstGeom>
        </p:spPr>
        <p:txBody>
          <a:bodyPr wrap="square">
            <a:spAutoFit/>
          </a:bodyPr>
          <a:lstStyle/>
          <a:p>
            <a:r>
              <a:rPr lang="en-US" sz="1200" dirty="0" smtClean="0"/>
              <a:t>http://wireless.per.nl/reference/chaptr03/shadow/shadow.htm</a:t>
            </a:r>
            <a:endParaRPr lang="en-US" sz="1200" dirty="0"/>
          </a:p>
        </p:txBody>
      </p:sp>
      <p:pic>
        <p:nvPicPr>
          <p:cNvPr id="79874" name="Picture 2" descr="http://wireless.per.nl/reference/slides/prop/prop1/img00020.gif"/>
          <p:cNvPicPr>
            <a:picLocks noChangeAspect="1" noChangeArrowheads="1"/>
          </p:cNvPicPr>
          <p:nvPr/>
        </p:nvPicPr>
        <p:blipFill>
          <a:blip r:embed="rId2" cstate="print"/>
          <a:srcRect/>
          <a:stretch>
            <a:fillRect/>
          </a:stretch>
        </p:blipFill>
        <p:spPr bwMode="auto">
          <a:xfrm>
            <a:off x="1828800" y="5867400"/>
            <a:ext cx="1181101" cy="609600"/>
          </a:xfrm>
          <a:prstGeom prst="rect">
            <a:avLst/>
          </a:prstGeom>
          <a:noFill/>
        </p:spPr>
      </p:pic>
      <p:sp>
        <p:nvSpPr>
          <p:cNvPr id="7"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41</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SHADOWING (2)</a:t>
            </a:r>
            <a:endParaRPr lang="en-US" sz="3200" b="1" i="1" dirty="0">
              <a:solidFill>
                <a:srgbClr val="00B0F0"/>
              </a:solidFill>
            </a:endParaRPr>
          </a:p>
        </p:txBody>
      </p:sp>
      <p:sp>
        <p:nvSpPr>
          <p:cNvPr id="3" name="Content Placeholder 2"/>
          <p:cNvSpPr>
            <a:spLocks noGrp="1"/>
          </p:cNvSpPr>
          <p:nvPr>
            <p:ph idx="1"/>
          </p:nvPr>
        </p:nvSpPr>
        <p:spPr/>
        <p:txBody>
          <a:bodyPr>
            <a:noAutofit/>
          </a:bodyPr>
          <a:lstStyle/>
          <a:p>
            <a:r>
              <a:rPr lang="en-US" sz="1600" dirty="0" smtClean="0"/>
              <a:t>It has the normal probability density </a:t>
            </a:r>
          </a:p>
          <a:p>
            <a:endParaRPr lang="en-US" sz="1600" dirty="0" smtClean="0"/>
          </a:p>
          <a:p>
            <a:endParaRPr lang="en-US" sz="1600" dirty="0" smtClean="0"/>
          </a:p>
          <a:p>
            <a:pPr>
              <a:buNone/>
            </a:pPr>
            <a:r>
              <a:rPr lang="en-US" sz="1600" dirty="0" smtClean="0"/>
              <a:t>	where </a:t>
            </a:r>
            <a:r>
              <a:rPr lang="el-GR" sz="1600" dirty="0" smtClean="0"/>
              <a:t>σ</a:t>
            </a:r>
            <a:r>
              <a:rPr lang="en-US" sz="1600" dirty="0" smtClean="0"/>
              <a:t> is the 'logarithmic standard deviation' in natural units. The standard deviation in dB is found from </a:t>
            </a:r>
            <a:r>
              <a:rPr lang="en-US" sz="1600" i="1" dirty="0" smtClean="0"/>
              <a:t>s</a:t>
            </a:r>
            <a:r>
              <a:rPr lang="en-US" sz="1600" dirty="0" smtClean="0"/>
              <a:t> = 4.34 </a:t>
            </a:r>
            <a:r>
              <a:rPr lang="el-GR" sz="1600" dirty="0" smtClean="0"/>
              <a:t>σ</a:t>
            </a:r>
            <a:r>
              <a:rPr lang="en-US" sz="1600" dirty="0" smtClean="0"/>
              <a:t>. For instance, </a:t>
            </a:r>
            <a:r>
              <a:rPr lang="en-US" sz="1600" i="1" dirty="0" smtClean="0"/>
              <a:t>s</a:t>
            </a:r>
            <a:r>
              <a:rPr lang="en-US" sz="1600" dirty="0" smtClean="0"/>
              <a:t> = 6 dB shadowing is equivalent to </a:t>
            </a:r>
            <a:r>
              <a:rPr lang="el-GR" sz="1600" dirty="0" smtClean="0"/>
              <a:t>σ</a:t>
            </a:r>
            <a:r>
              <a:rPr lang="en-US" sz="1600" dirty="0" smtClean="0"/>
              <a:t> = 1.36. If we convert '</a:t>
            </a:r>
            <a:r>
              <a:rPr lang="en-US" sz="1600" dirty="0" err="1" smtClean="0"/>
              <a:t>nepers</a:t>
            </a:r>
            <a:r>
              <a:rPr lang="en-US" sz="1600" dirty="0" smtClean="0"/>
              <a:t>' to 'watts', the</a:t>
            </a:r>
            <a:r>
              <a:rPr lang="en-US" sz="1600" i="1" dirty="0" smtClean="0"/>
              <a:t> log-normal </a:t>
            </a:r>
            <a:r>
              <a:rPr lang="en-US" sz="1600" dirty="0" smtClean="0"/>
              <a:t>distribution of received (local-mean) power is found  </a:t>
            </a:r>
          </a:p>
          <a:p>
            <a:endParaRPr lang="en-US" sz="1600" dirty="0" smtClean="0"/>
          </a:p>
          <a:p>
            <a:endParaRPr lang="en-US" sz="1600" dirty="0" smtClean="0"/>
          </a:p>
          <a:p>
            <a:endParaRPr lang="en-US" sz="1600" dirty="0" smtClean="0"/>
          </a:p>
          <a:p>
            <a:r>
              <a:rPr lang="en-US" sz="1600" dirty="0" smtClean="0"/>
              <a:t>Here the factor "1/local-mean power" occurs due to the conversion of the </a:t>
            </a:r>
            <a:r>
              <a:rPr lang="en-US" sz="1600" dirty="0" err="1" smtClean="0"/>
              <a:t>pdf</a:t>
            </a:r>
            <a:r>
              <a:rPr lang="en-US" sz="1600" dirty="0" smtClean="0"/>
              <a:t> of </a:t>
            </a:r>
            <a:r>
              <a:rPr lang="en-US" sz="1600" i="1" dirty="0" err="1" smtClean="0"/>
              <a:t>P</a:t>
            </a:r>
            <a:r>
              <a:rPr lang="en-US" sz="1600" i="1" baseline="-25000" dirty="0" err="1" smtClean="0"/>
              <a:t>Log</a:t>
            </a:r>
            <a:r>
              <a:rPr lang="en-US" sz="1600" dirty="0" smtClean="0"/>
              <a:t> to local-mean power. </a:t>
            </a:r>
          </a:p>
        </p:txBody>
      </p:sp>
      <p:sp>
        <p:nvSpPr>
          <p:cNvPr id="4" name="Rectangle 3"/>
          <p:cNvSpPr/>
          <p:nvPr/>
        </p:nvSpPr>
        <p:spPr>
          <a:xfrm>
            <a:off x="762000" y="6096000"/>
            <a:ext cx="8001000" cy="276999"/>
          </a:xfrm>
          <a:prstGeom prst="rect">
            <a:avLst/>
          </a:prstGeom>
        </p:spPr>
        <p:txBody>
          <a:bodyPr wrap="square">
            <a:spAutoFit/>
          </a:bodyPr>
          <a:lstStyle/>
          <a:p>
            <a:r>
              <a:rPr lang="en-US" sz="1200" dirty="0" smtClean="0"/>
              <a:t>http://wireless.per.nl/reference/chaptr03/shadow/shadow.htm</a:t>
            </a:r>
            <a:endParaRPr lang="en-US" sz="1200" dirty="0"/>
          </a:p>
        </p:txBody>
      </p:sp>
      <p:pic>
        <p:nvPicPr>
          <p:cNvPr id="79876" name="Picture 4" descr="http://wireless.per.nl/reference/slides/prop/prop1/img00019.gif"/>
          <p:cNvPicPr>
            <a:picLocks noChangeAspect="1" noChangeArrowheads="1"/>
          </p:cNvPicPr>
          <p:nvPr/>
        </p:nvPicPr>
        <p:blipFill>
          <a:blip r:embed="rId2" cstate="print"/>
          <a:srcRect/>
          <a:stretch>
            <a:fillRect/>
          </a:stretch>
        </p:blipFill>
        <p:spPr bwMode="auto">
          <a:xfrm>
            <a:off x="1676400" y="1905000"/>
            <a:ext cx="2962275" cy="542926"/>
          </a:xfrm>
          <a:prstGeom prst="rect">
            <a:avLst/>
          </a:prstGeom>
          <a:noFill/>
        </p:spPr>
      </p:pic>
      <p:pic>
        <p:nvPicPr>
          <p:cNvPr id="79878" name="Picture 6" descr="http://wireless.per.nl/reference/images/shadoweq.gif"/>
          <p:cNvPicPr>
            <a:picLocks noChangeAspect="1" noChangeArrowheads="1"/>
          </p:cNvPicPr>
          <p:nvPr/>
        </p:nvPicPr>
        <p:blipFill>
          <a:blip r:embed="rId3" cstate="print"/>
          <a:srcRect/>
          <a:stretch>
            <a:fillRect/>
          </a:stretch>
        </p:blipFill>
        <p:spPr bwMode="auto">
          <a:xfrm>
            <a:off x="1600200" y="3581400"/>
            <a:ext cx="3019425" cy="819151"/>
          </a:xfrm>
          <a:prstGeom prst="rect">
            <a:avLst/>
          </a:prstGeom>
          <a:noFill/>
        </p:spPr>
      </p:pic>
      <p:sp>
        <p:nvSpPr>
          <p:cNvPr id="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42</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SHADOWING (3)</a:t>
            </a:r>
            <a:endParaRPr lang="en-US" sz="3200" b="1" i="1" dirty="0">
              <a:solidFill>
                <a:srgbClr val="00B0F0"/>
              </a:solidFill>
            </a:endParaRPr>
          </a:p>
        </p:txBody>
      </p:sp>
      <p:sp>
        <p:nvSpPr>
          <p:cNvPr id="3" name="Content Placeholder 2"/>
          <p:cNvSpPr>
            <a:spLocks noGrp="1"/>
          </p:cNvSpPr>
          <p:nvPr>
            <p:ph idx="1"/>
          </p:nvPr>
        </p:nvSpPr>
        <p:spPr/>
        <p:txBody>
          <a:bodyPr>
            <a:noAutofit/>
          </a:bodyPr>
          <a:lstStyle/>
          <a:p>
            <a:pPr>
              <a:buNone/>
            </a:pPr>
            <a:r>
              <a:rPr lang="en-US" sz="1800" b="1" dirty="0" smtClean="0"/>
              <a:t>Depth of Shadowing: </a:t>
            </a:r>
            <a:r>
              <a:rPr lang="el-GR" sz="1800" b="1" dirty="0" smtClean="0"/>
              <a:t>σ</a:t>
            </a:r>
            <a:endParaRPr lang="en-US" sz="1800" b="1" dirty="0" smtClean="0"/>
          </a:p>
          <a:p>
            <a:r>
              <a:rPr lang="en-US" sz="1600" b="1" dirty="0" smtClean="0">
                <a:solidFill>
                  <a:srgbClr val="FF0000"/>
                </a:solidFill>
              </a:rPr>
              <a:t>Large-area shadowing </a:t>
            </a:r>
          </a:p>
          <a:p>
            <a:pPr lvl="1"/>
            <a:r>
              <a:rPr lang="en-US" sz="1600" dirty="0" err="1" smtClean="0"/>
              <a:t>Egli</a:t>
            </a:r>
            <a:r>
              <a:rPr lang="en-US" sz="1600" dirty="0" smtClean="0"/>
              <a:t> studied the error in a propagation model predicting the path loss, </a:t>
            </a:r>
            <a:r>
              <a:rPr lang="en-US" sz="1600" dirty="0" smtClean="0">
                <a:solidFill>
                  <a:srgbClr val="FF0000"/>
                </a:solidFill>
              </a:rPr>
              <a:t>using only distance, antenna heights and frequency</a:t>
            </a:r>
            <a:r>
              <a:rPr lang="en-US" sz="1600" dirty="0" smtClean="0"/>
              <a:t>. </a:t>
            </a:r>
          </a:p>
          <a:p>
            <a:pPr lvl="1"/>
            <a:r>
              <a:rPr lang="en-US" sz="1600" dirty="0" smtClean="0"/>
              <a:t>For average terrain, he reported a logarithmic standard deviation of about </a:t>
            </a:r>
            <a:r>
              <a:rPr lang="en-US" sz="1600" i="1" dirty="0" smtClean="0"/>
              <a:t>s</a:t>
            </a:r>
            <a:r>
              <a:rPr lang="en-US" sz="1600" dirty="0" smtClean="0"/>
              <a:t> = 8.3 dB and 12 dB for VHF and UHF frequencies, respectively. Such large fluctuations are caused not only by local shadow attenuation by obstacles in the vicinity of the antenna, but also by large-scale effects (hills, foliage, etc.) along the path profile, which cause attenuation. Hence, any estimate of the area-mean power which ignores these effects may be coarse. </a:t>
            </a:r>
          </a:p>
          <a:p>
            <a:pPr lvl="1"/>
            <a:r>
              <a:rPr lang="en-US" sz="1600" dirty="0" smtClean="0"/>
              <a:t>This log-normal fluctuation was called </a:t>
            </a:r>
            <a:r>
              <a:rPr lang="en-US" sz="1600" b="1" dirty="0" smtClean="0">
                <a:solidFill>
                  <a:srgbClr val="FF0000"/>
                </a:solidFill>
              </a:rPr>
              <a:t>'large-area shadowing</a:t>
            </a:r>
            <a:r>
              <a:rPr lang="en-US" sz="1600" dirty="0" smtClean="0"/>
              <a:t>' by </a:t>
            </a:r>
            <a:r>
              <a:rPr lang="en-US" sz="1600" dirty="0" err="1" smtClean="0"/>
              <a:t>Marsan</a:t>
            </a:r>
            <a:r>
              <a:rPr lang="en-US" sz="1600" dirty="0" smtClean="0"/>
              <a:t>, Hess and Gilbert. They measured semi-circular routes in Chicago , thus fixing distance to the base station, antenna heights and frequency, but measuring different path profiles. The standard deviation of the path loss ranged from 6.5 dB to 10.5 dB, with a median of 9.3 dB. </a:t>
            </a:r>
            <a:r>
              <a:rPr lang="en-US" sz="1600" dirty="0" smtClean="0">
                <a:solidFill>
                  <a:srgbClr val="00B050"/>
                </a:solidFill>
              </a:rPr>
              <a:t>This 'large-area' shadowing thus reflects shadow fluctuations if the vehicle moves over many kilometers. </a:t>
            </a:r>
          </a:p>
        </p:txBody>
      </p:sp>
      <p:sp>
        <p:nvSpPr>
          <p:cNvPr id="4" name="Rectangle 3"/>
          <p:cNvSpPr/>
          <p:nvPr/>
        </p:nvSpPr>
        <p:spPr>
          <a:xfrm>
            <a:off x="533400" y="6019800"/>
            <a:ext cx="8001000" cy="276999"/>
          </a:xfrm>
          <a:prstGeom prst="rect">
            <a:avLst/>
          </a:prstGeom>
        </p:spPr>
        <p:txBody>
          <a:bodyPr wrap="square">
            <a:spAutoFit/>
          </a:bodyPr>
          <a:lstStyle/>
          <a:p>
            <a:r>
              <a:rPr lang="en-US" sz="1200" dirty="0" smtClean="0"/>
              <a:t>http://wireless.per.nl/reference/chaptr03/shadow/shadow.htm</a:t>
            </a:r>
            <a:endParaRPr lang="en-US" sz="1200" dirty="0"/>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43</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SHADOWING (4)</a:t>
            </a:r>
            <a:endParaRPr lang="en-US" sz="3200" b="1" i="1" dirty="0">
              <a:solidFill>
                <a:srgbClr val="00B0F0"/>
              </a:solidFill>
            </a:endParaRPr>
          </a:p>
        </p:txBody>
      </p:sp>
      <p:sp>
        <p:nvSpPr>
          <p:cNvPr id="3" name="Content Placeholder 2"/>
          <p:cNvSpPr>
            <a:spLocks noGrp="1"/>
          </p:cNvSpPr>
          <p:nvPr>
            <p:ph idx="1"/>
          </p:nvPr>
        </p:nvSpPr>
        <p:spPr>
          <a:solidFill>
            <a:schemeClr val="bg1"/>
          </a:solidFill>
        </p:spPr>
        <p:txBody>
          <a:bodyPr>
            <a:noAutofit/>
          </a:bodyPr>
          <a:lstStyle/>
          <a:p>
            <a:pPr>
              <a:buNone/>
            </a:pPr>
            <a:r>
              <a:rPr lang="en-US" sz="1800" b="1" dirty="0" smtClean="0"/>
              <a:t>Depth of Shadowing: </a:t>
            </a:r>
            <a:r>
              <a:rPr lang="el-GR" sz="1800" b="1" dirty="0" smtClean="0"/>
              <a:t>σ</a:t>
            </a:r>
            <a:r>
              <a:rPr lang="en-US" sz="1800" b="1" dirty="0" smtClean="0"/>
              <a:t> </a:t>
            </a:r>
            <a:r>
              <a:rPr lang="en-US" sz="1800" dirty="0" smtClean="0"/>
              <a:t>(cont’d)</a:t>
            </a:r>
          </a:p>
          <a:p>
            <a:r>
              <a:rPr lang="en-US" sz="1600" b="1" dirty="0" smtClean="0">
                <a:solidFill>
                  <a:srgbClr val="FF0000"/>
                </a:solidFill>
              </a:rPr>
              <a:t>Small-area shadowing </a:t>
            </a:r>
          </a:p>
          <a:p>
            <a:pPr lvl="1"/>
            <a:r>
              <a:rPr lang="en-US" sz="1600" dirty="0" smtClean="0"/>
              <a:t>In contrast to this, in most papers on mobile propagation, only </a:t>
            </a:r>
            <a:r>
              <a:rPr lang="en-US" sz="1600" b="1" dirty="0" smtClean="0">
                <a:solidFill>
                  <a:srgbClr val="FF0000"/>
                </a:solidFill>
              </a:rPr>
              <a:t>'small-area shadowing</a:t>
            </a:r>
            <a:r>
              <a:rPr lang="en-US" sz="1600" dirty="0" smtClean="0"/>
              <a:t>' is considered: log-normal </a:t>
            </a:r>
            <a:r>
              <a:rPr lang="en-US" sz="1600" dirty="0" smtClean="0">
                <a:solidFill>
                  <a:srgbClr val="FF0000"/>
                </a:solidFill>
              </a:rPr>
              <a:t>fluctuations of the local-mean power </a:t>
            </a:r>
            <a:r>
              <a:rPr lang="en-US" sz="1600" dirty="0" smtClean="0"/>
              <a:t>are measured </a:t>
            </a:r>
            <a:r>
              <a:rPr lang="en-US" sz="1600" dirty="0" smtClean="0">
                <a:solidFill>
                  <a:srgbClr val="FF0000"/>
                </a:solidFill>
              </a:rPr>
              <a:t>when the antenna moves over a distance of tens or hundreds of meters</a:t>
            </a:r>
            <a:r>
              <a:rPr lang="en-US" sz="1600" dirty="0" smtClean="0"/>
              <a:t>. </a:t>
            </a:r>
            <a:r>
              <a:rPr lang="en-US" sz="1600" dirty="0" err="1" smtClean="0"/>
              <a:t>Marsan</a:t>
            </a:r>
            <a:r>
              <a:rPr lang="en-US" sz="1600" dirty="0" smtClean="0"/>
              <a:t> et al. reported a median of 3.7 dB for small area shadowing. </a:t>
            </a:r>
            <a:r>
              <a:rPr lang="en-US" sz="1600" dirty="0" err="1" smtClean="0"/>
              <a:t>Preller</a:t>
            </a:r>
            <a:r>
              <a:rPr lang="en-US" sz="1600" dirty="0" smtClean="0"/>
              <a:t> and Koch measured local-mean powers at 10 m intervals and studied shadowing over 500 m intervals. The maximum standard deviation experienced was about 7 dB, but 50% of all experiments showed shadowing of less than 4 dB. </a:t>
            </a:r>
          </a:p>
          <a:p>
            <a:r>
              <a:rPr lang="en-US" sz="1600" dirty="0" err="1" smtClean="0"/>
              <a:t>Mawaira</a:t>
            </a:r>
            <a:r>
              <a:rPr lang="en-US" sz="1600" dirty="0" smtClean="0"/>
              <a:t> of the Netherlands' PTT Research </a:t>
            </a:r>
            <a:r>
              <a:rPr lang="en-US" sz="1600" dirty="0" err="1" smtClean="0"/>
              <a:t>modelled</a:t>
            </a:r>
            <a:r>
              <a:rPr lang="en-US" sz="1600" dirty="0" smtClean="0"/>
              <a:t> large-area and small-area shadowing as two independent superimposed </a:t>
            </a:r>
            <a:r>
              <a:rPr lang="en-US" sz="1600" dirty="0" err="1" smtClean="0"/>
              <a:t>Markovian</a:t>
            </a:r>
            <a:r>
              <a:rPr lang="en-US" sz="1600" dirty="0" smtClean="0"/>
              <a:t> processes: </a:t>
            </a:r>
          </a:p>
          <a:p>
            <a:pPr lvl="1"/>
            <a:r>
              <a:rPr lang="en-US" sz="1600" dirty="0" smtClean="0"/>
              <a:t>3 dB with coherence distance over 100 m, plus </a:t>
            </a:r>
          </a:p>
          <a:p>
            <a:pPr lvl="1"/>
            <a:r>
              <a:rPr lang="en-US" sz="1600" dirty="0" smtClean="0"/>
              <a:t>4 dB with coherence distance 1200 m </a:t>
            </a:r>
          </a:p>
          <a:p>
            <a:pPr lvl="1"/>
            <a:endParaRPr lang="en-US" sz="1600" dirty="0" smtClean="0"/>
          </a:p>
        </p:txBody>
      </p:sp>
      <p:sp>
        <p:nvSpPr>
          <p:cNvPr id="4" name="Rectangle 3"/>
          <p:cNvSpPr/>
          <p:nvPr/>
        </p:nvSpPr>
        <p:spPr>
          <a:xfrm>
            <a:off x="533400" y="6019800"/>
            <a:ext cx="8001000" cy="276999"/>
          </a:xfrm>
          <a:prstGeom prst="rect">
            <a:avLst/>
          </a:prstGeom>
        </p:spPr>
        <p:txBody>
          <a:bodyPr wrap="square">
            <a:spAutoFit/>
          </a:bodyPr>
          <a:lstStyle/>
          <a:p>
            <a:r>
              <a:rPr lang="en-US" sz="1200" dirty="0" smtClean="0"/>
              <a:t>http://wireless.per.nl/reference/chaptr03/shadow/shadow.htm</a:t>
            </a:r>
            <a:endParaRPr lang="en-US" sz="1200" dirty="0"/>
          </a:p>
        </p:txBody>
      </p:sp>
      <p:sp>
        <p:nvSpPr>
          <p:cNvPr id="6" name="Rectangle 5"/>
          <p:cNvSpPr/>
          <p:nvPr/>
        </p:nvSpPr>
        <p:spPr>
          <a:xfrm>
            <a:off x="533400" y="5181600"/>
            <a:ext cx="8077200" cy="646331"/>
          </a:xfrm>
          <a:prstGeom prst="rect">
            <a:avLst/>
          </a:prstGeom>
          <a:solidFill>
            <a:srgbClr val="FFFF00"/>
          </a:solidFill>
        </p:spPr>
        <p:txBody>
          <a:bodyPr wrap="square">
            <a:spAutoFit/>
          </a:bodyPr>
          <a:lstStyle/>
          <a:p>
            <a:pPr>
              <a:buNone/>
            </a:pPr>
            <a:r>
              <a:rPr lang="en-US" b="1" dirty="0" smtClean="0">
                <a:solidFill>
                  <a:srgbClr val="FF0000"/>
                </a:solidFill>
              </a:rPr>
              <a:t>Since shadowing is the fluctuation effects for mobile users, for our models it is not considered. These effects are reflected in path loss calculations.</a:t>
            </a:r>
            <a:endParaRPr lang="en-US" b="1" dirty="0">
              <a:solidFill>
                <a:srgbClr val="FF0000"/>
              </a:solidFill>
            </a:endParaRPr>
          </a:p>
        </p:txBody>
      </p:sp>
      <p:sp>
        <p:nvSpPr>
          <p:cNvPr id="7"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44</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normAutofit fontScale="90000"/>
          </a:bodyPr>
          <a:lstStyle/>
          <a:p>
            <a:pPr lvl="1" algn="ctr"/>
            <a:r>
              <a:rPr lang="en-US" sz="4400" dirty="0" smtClean="0"/>
              <a:t>Multipath </a:t>
            </a:r>
            <a:r>
              <a:rPr lang="el-GR" sz="4400" dirty="0" smtClean="0"/>
              <a:t>Channel Models</a:t>
            </a:r>
            <a:r>
              <a:rPr lang="en-US" sz="4400" dirty="0" smtClean="0"/>
              <a:t>: Power </a:t>
            </a:r>
            <a:r>
              <a:rPr lang="en-US" sz="4400" dirty="0" smtClean="0"/>
              <a:t>Delay </a:t>
            </a:r>
            <a:r>
              <a:rPr lang="en-US" sz="4400" dirty="0"/>
              <a:t>P</a:t>
            </a:r>
            <a:r>
              <a:rPr lang="en-US" sz="4400" dirty="0" smtClean="0"/>
              <a:t>rofile</a:t>
            </a:r>
            <a:r>
              <a:rPr lang="en-US" sz="4400" dirty="0" smtClean="0"/>
              <a:t/>
            </a:r>
            <a:br>
              <a:rPr lang="en-US" sz="4400" dirty="0" smtClean="0"/>
            </a:br>
            <a:r>
              <a:rPr lang="en-US" dirty="0" smtClean="0">
                <a:latin typeface="+mj-lt"/>
              </a:rPr>
              <a:t/>
            </a:r>
            <a:br>
              <a:rPr lang="en-US" dirty="0" smtClean="0">
                <a:latin typeface="+mj-lt"/>
              </a:rPr>
            </a:br>
            <a:r>
              <a:rPr lang="en-US" sz="3100" dirty="0" smtClean="0">
                <a:latin typeface="+mj-lt"/>
              </a:rPr>
              <a:t/>
            </a:r>
            <a:br>
              <a:rPr lang="en-US" sz="3100" dirty="0" smtClean="0">
                <a:latin typeface="+mj-lt"/>
              </a:rPr>
            </a:br>
            <a:r>
              <a:rPr lang="en-US" sz="3100" dirty="0" smtClean="0">
                <a:latin typeface="+mj-lt"/>
              </a:rPr>
              <a:t>1. </a:t>
            </a:r>
            <a:r>
              <a:rPr lang="en-US" sz="3100" dirty="0" smtClean="0">
                <a:latin typeface="+mj-lt"/>
              </a:rPr>
              <a:t>Bandwidth Related Channel Models</a:t>
            </a:r>
            <a:r>
              <a:rPr lang="en-US" sz="3100" dirty="0" smtClean="0">
                <a:latin typeface="+mj-lt"/>
              </a:rPr>
              <a:t/>
            </a:r>
            <a:br>
              <a:rPr lang="en-US" sz="3100" dirty="0" smtClean="0">
                <a:latin typeface="+mj-lt"/>
              </a:rPr>
            </a:br>
            <a:r>
              <a:rPr lang="en-US" sz="3100" dirty="0" smtClean="0">
                <a:latin typeface="+mj-lt"/>
              </a:rPr>
              <a:t>2. </a:t>
            </a:r>
            <a:r>
              <a:rPr lang="el-GR" sz="2800" dirty="0" smtClean="0">
                <a:solidFill>
                  <a:schemeClr val="tx1"/>
                </a:solidFill>
              </a:rPr>
              <a:t>Free Space Theoretical Multipath Model</a:t>
            </a:r>
            <a:r>
              <a:rPr lang="en-US" sz="2800" dirty="0" smtClean="0">
                <a:solidFill>
                  <a:schemeClr val="tx1"/>
                </a:solidFill>
              </a:rPr>
              <a:t> </a:t>
            </a:r>
            <a:r>
              <a:rPr lang="en-US" sz="3100" dirty="0" smtClean="0"/>
              <a:t/>
            </a:r>
            <a:br>
              <a:rPr lang="en-US" sz="3100" dirty="0" smtClean="0"/>
            </a:br>
            <a:r>
              <a:rPr lang="en-US" sz="3100" dirty="0" smtClean="0">
                <a:latin typeface="+mj-lt"/>
              </a:rPr>
              <a:t>3</a:t>
            </a:r>
            <a:r>
              <a:rPr lang="en-US" sz="3100" dirty="0" smtClean="0"/>
              <a:t>. </a:t>
            </a:r>
            <a:r>
              <a:rPr lang="el-GR" sz="2800" dirty="0" smtClean="0">
                <a:solidFill>
                  <a:schemeClr val="tx1"/>
                </a:solidFill>
                <a:latin typeface="+mj-lt"/>
              </a:rPr>
              <a:t>Results Of Multipath Field Measurements</a:t>
            </a:r>
            <a:r>
              <a:rPr lang="en-US" sz="2800" dirty="0" smtClean="0">
                <a:solidFill>
                  <a:schemeClr val="tx1"/>
                </a:solidFill>
                <a:latin typeface="+mj-lt"/>
              </a:rPr>
              <a:t> </a:t>
            </a:r>
            <a:r>
              <a:rPr lang="en-US" sz="3100" dirty="0" smtClean="0">
                <a:latin typeface="+mj-lt"/>
              </a:rPr>
              <a:t/>
            </a:r>
            <a:br>
              <a:rPr lang="en-US" sz="3100" dirty="0" smtClean="0">
                <a:latin typeface="+mj-lt"/>
              </a:rPr>
            </a:br>
            <a:r>
              <a:rPr lang="en-US" sz="3100" dirty="0" smtClean="0">
                <a:latin typeface="+mj-lt"/>
              </a:rPr>
              <a:t>4. </a:t>
            </a:r>
            <a:r>
              <a:rPr lang="en-US" sz="3100" dirty="0" smtClean="0">
                <a:latin typeface="+mj-lt"/>
              </a:rPr>
              <a:t>Antenna directivity gain degradation</a:t>
            </a:r>
            <a:endParaRPr lang="en-US" sz="3100" dirty="0">
              <a:latin typeface="+mj-lt"/>
            </a:endParaRPr>
          </a:p>
        </p:txBody>
      </p:sp>
      <p:sp>
        <p:nvSpPr>
          <p:cNvPr id="3"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45</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50"/>
                </a:solidFill>
              </a:rPr>
              <a:t> </a:t>
            </a:r>
            <a:r>
              <a:rPr lang="el-GR" sz="3200" b="1" i="1" dirty="0" smtClean="0">
                <a:solidFill>
                  <a:srgbClr val="FF0000"/>
                </a:solidFill>
              </a:rPr>
              <a:t>BAND</a:t>
            </a:r>
            <a:r>
              <a:rPr lang="en-US" sz="3200" b="1" i="1" dirty="0" smtClean="0">
                <a:solidFill>
                  <a:srgbClr val="FF0000"/>
                </a:solidFill>
              </a:rPr>
              <a:t>WIDTH RELATED</a:t>
            </a:r>
            <a:r>
              <a:rPr lang="el-GR" sz="3200" b="1" i="1" dirty="0" smtClean="0">
                <a:solidFill>
                  <a:srgbClr val="FF0000"/>
                </a:solidFill>
              </a:rPr>
              <a:t> CHANNEL MODELS</a:t>
            </a:r>
            <a:endParaRPr lang="en-US" sz="3200" b="1" i="1" dirty="0">
              <a:solidFill>
                <a:srgbClr val="FF0000"/>
              </a:solidFill>
            </a:endParaRPr>
          </a:p>
        </p:txBody>
      </p:sp>
      <p:sp>
        <p:nvSpPr>
          <p:cNvPr id="3" name="Content Placeholder 2"/>
          <p:cNvSpPr>
            <a:spLocks noGrp="1"/>
          </p:cNvSpPr>
          <p:nvPr>
            <p:ph idx="1"/>
          </p:nvPr>
        </p:nvSpPr>
        <p:spPr/>
        <p:txBody>
          <a:bodyPr>
            <a:normAutofit/>
          </a:bodyPr>
          <a:lstStyle/>
          <a:p>
            <a:r>
              <a:rPr lang="en-GB" sz="2200" dirty="0" smtClean="0">
                <a:solidFill>
                  <a:srgbClr val="00B050"/>
                </a:solidFill>
              </a:rPr>
              <a:t>Bandwidth related </a:t>
            </a:r>
            <a:r>
              <a:rPr lang="en-GB" sz="2200" dirty="0" smtClean="0"/>
              <a:t>channel models</a:t>
            </a:r>
            <a:endParaRPr lang="en-GB" sz="2200" dirty="0" smtClean="0">
              <a:solidFill>
                <a:srgbClr val="00B050"/>
              </a:solidFill>
            </a:endParaRPr>
          </a:p>
          <a:p>
            <a:pPr lvl="1"/>
            <a:r>
              <a:rPr lang="en-GB" sz="1800" dirty="0" smtClean="0"/>
              <a:t>Small-scale fading </a:t>
            </a:r>
          </a:p>
          <a:p>
            <a:pPr lvl="2"/>
            <a:r>
              <a:rPr lang="en-GB" sz="1700" dirty="0" smtClean="0"/>
              <a:t>Additional variations of the signal attenuation led by multipath wave propagation</a:t>
            </a:r>
          </a:p>
          <a:p>
            <a:pPr lvl="2"/>
            <a:r>
              <a:rPr lang="en-GB" sz="1700" dirty="0" smtClean="0"/>
              <a:t>With rapid changes when moving the antenna positions </a:t>
            </a:r>
            <a:r>
              <a:rPr lang="en-GB" sz="1700" dirty="0" smtClean="0"/>
              <a:t>locally or there are moving objects between a transmitter and a receiver. </a:t>
            </a:r>
            <a:endParaRPr lang="en-GB" sz="1700" dirty="0" smtClean="0"/>
          </a:p>
          <a:p>
            <a:pPr lvl="1"/>
            <a:r>
              <a:rPr lang="en-GB" sz="1800" dirty="0" smtClean="0"/>
              <a:t>Dispersion in the time domain and in a frequency selectivity of the channel </a:t>
            </a:r>
          </a:p>
          <a:p>
            <a:pPr lvl="2"/>
            <a:r>
              <a:rPr lang="en-GB" sz="1700" dirty="0" smtClean="0"/>
              <a:t>Dispersion led by multipath for </a:t>
            </a:r>
            <a:r>
              <a:rPr lang="en-GB" sz="1700" dirty="0" smtClean="0">
                <a:solidFill>
                  <a:srgbClr val="00B050"/>
                </a:solidFill>
              </a:rPr>
              <a:t>broadband</a:t>
            </a:r>
            <a:r>
              <a:rPr lang="en-GB" sz="1700" dirty="0" smtClean="0"/>
              <a:t> transmission </a:t>
            </a:r>
          </a:p>
          <a:p>
            <a:pPr lvl="2"/>
            <a:r>
              <a:rPr lang="en-GB" sz="1700" dirty="0" smtClean="0"/>
              <a:t>The dispersion of the transmitted signal induced by the channel is modelled by a convolution with the channel impulse response.</a:t>
            </a:r>
          </a:p>
          <a:p>
            <a:pPr lvl="3"/>
            <a:r>
              <a:rPr lang="en-GB" sz="1700" dirty="0" smtClean="0"/>
              <a:t>For this impulse response, statistical models can be defined.</a:t>
            </a:r>
            <a:endParaRPr lang="en-US" sz="1700" dirty="0"/>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46</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b="1" i="1" dirty="0" smtClean="0">
                <a:solidFill>
                  <a:srgbClr val="00B0F0"/>
                </a:solidFill>
              </a:rPr>
              <a:t>MULTIPATH AND FADING RATE</a:t>
            </a:r>
            <a:endParaRPr lang="en-US" sz="3200" b="1" i="1" dirty="0">
              <a:solidFill>
                <a:srgbClr val="00B0F0"/>
              </a:solidFill>
            </a:endParaRPr>
          </a:p>
        </p:txBody>
      </p:sp>
      <p:sp>
        <p:nvSpPr>
          <p:cNvPr id="3" name="Content Placeholder 2"/>
          <p:cNvSpPr>
            <a:spLocks noGrp="1"/>
          </p:cNvSpPr>
          <p:nvPr>
            <p:ph idx="1"/>
          </p:nvPr>
        </p:nvSpPr>
        <p:spPr/>
        <p:txBody>
          <a:bodyPr>
            <a:normAutofit fontScale="55000" lnSpcReduction="20000"/>
          </a:bodyPr>
          <a:lstStyle/>
          <a:p>
            <a:r>
              <a:rPr lang="en-US" sz="3600" dirty="0" smtClean="0"/>
              <a:t>Differential path delay caused by reflections can be viewed in two different ways;</a:t>
            </a:r>
          </a:p>
          <a:p>
            <a:pPr lvl="1"/>
            <a:r>
              <a:rPr lang="en-US" sz="2900" dirty="0" smtClean="0">
                <a:solidFill>
                  <a:srgbClr val="FF0000"/>
                </a:solidFill>
              </a:rPr>
              <a:t>From a data communications perspective </a:t>
            </a:r>
            <a:r>
              <a:rPr lang="en-US" sz="2900" dirty="0" smtClean="0"/>
              <a:t>this is seen as </a:t>
            </a:r>
            <a:r>
              <a:rPr lang="en-US" sz="2900" dirty="0" smtClean="0">
                <a:solidFill>
                  <a:srgbClr val="FF0000"/>
                </a:solidFill>
              </a:rPr>
              <a:t>inter symbol interference (ISI) </a:t>
            </a:r>
            <a:r>
              <a:rPr lang="en-US" sz="2900" dirty="0" smtClean="0"/>
              <a:t>in the time domain. In the frequency domain it is observed as </a:t>
            </a:r>
            <a:r>
              <a:rPr lang="en-US" sz="2900" dirty="0" smtClean="0">
                <a:solidFill>
                  <a:srgbClr val="FF0000"/>
                </a:solidFill>
              </a:rPr>
              <a:t>frequency selective fading or frequency nulls </a:t>
            </a:r>
            <a:r>
              <a:rPr lang="en-US" sz="2900" dirty="0" smtClean="0"/>
              <a:t>in the channel.  The spacing of these nulls is approximately the reciprocal of the differential delay. The exact positioning of the null within the channel is dependent upon the relative phases of the multipath components, and the depth of the null is related to the relative amplitudes.</a:t>
            </a:r>
          </a:p>
          <a:p>
            <a:pPr lvl="1"/>
            <a:r>
              <a:rPr lang="en-US" sz="2900" dirty="0" smtClean="0">
                <a:solidFill>
                  <a:srgbClr val="FF0000"/>
                </a:solidFill>
              </a:rPr>
              <a:t>From a propagation perspective </a:t>
            </a:r>
            <a:r>
              <a:rPr lang="en-US" sz="2900" dirty="0" smtClean="0"/>
              <a:t>this differential delay results in </a:t>
            </a:r>
            <a:r>
              <a:rPr lang="en-US" sz="2900" dirty="0" smtClean="0">
                <a:solidFill>
                  <a:srgbClr val="FF0000"/>
                </a:solidFill>
              </a:rPr>
              <a:t>spatial nulls </a:t>
            </a:r>
            <a:r>
              <a:rPr lang="en-US" sz="2900" dirty="0" smtClean="0"/>
              <a:t>where the signal strength is reduced by destructive interference. The physical positioning of the nulls is controlled by the relative phase of the delayed path while the physical spacing of these nulls is dependent upon the wavelength of the carrier.  Higher carrier frequencies lead to more closely spaced spatial nulls and an observer at a fixed point will experience more nulls passing through his position for a given rate of change of phase.  Thus the </a:t>
            </a:r>
            <a:r>
              <a:rPr lang="en-US" sz="2900" dirty="0" smtClean="0">
                <a:solidFill>
                  <a:srgbClr val="FF0000"/>
                </a:solidFill>
              </a:rPr>
              <a:t>fading rate </a:t>
            </a:r>
            <a:r>
              <a:rPr lang="en-US" sz="2900" dirty="0" smtClean="0"/>
              <a:t>is a function of both the velocity of the reflector and the wavelength of the carrier.</a:t>
            </a:r>
          </a:p>
          <a:p>
            <a:pPr lvl="1"/>
            <a:r>
              <a:rPr lang="en-US" sz="2900" dirty="0" smtClean="0">
                <a:solidFill>
                  <a:srgbClr val="00B050"/>
                </a:solidFill>
              </a:rPr>
              <a:t>The models in this document specify the reflector (car or bus) speed and use an attenuation factor to account for the size of the reflector.  Actual fading rate must be derived from knowledge of the carrier frequency.</a:t>
            </a:r>
          </a:p>
          <a:p>
            <a:pPr lvl="1"/>
            <a:endParaRPr lang="en-US" sz="1600" dirty="0"/>
          </a:p>
        </p:txBody>
      </p:sp>
      <p:sp>
        <p:nvSpPr>
          <p:cNvPr id="4" name="Rectangle 3"/>
          <p:cNvSpPr/>
          <p:nvPr/>
        </p:nvSpPr>
        <p:spPr>
          <a:xfrm>
            <a:off x="533400" y="6019800"/>
            <a:ext cx="8001000" cy="307777"/>
          </a:xfrm>
          <a:prstGeom prst="rect">
            <a:avLst/>
          </a:prstGeom>
        </p:spPr>
        <p:txBody>
          <a:bodyPr wrap="square">
            <a:spAutoFit/>
          </a:bodyPr>
          <a:lstStyle/>
          <a:p>
            <a:pPr marL="0" lvl="1" defTabSz="869950"/>
            <a:r>
              <a:rPr kumimoji="1" lang="en-US" sz="1400" dirty="0" smtClean="0"/>
              <a:t>15-09-0263-01-004g-channel-characteristics-4g</a:t>
            </a:r>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47</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b="1" i="1" dirty="0" smtClean="0">
                <a:solidFill>
                  <a:srgbClr val="00B0F0"/>
                </a:solidFill>
              </a:rPr>
              <a:t>SLOW FADING</a:t>
            </a:r>
            <a:endParaRPr lang="en-US" sz="3200" b="1" i="1"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sz="1900" dirty="0" smtClean="0"/>
              <a:t>Many scenarios have an element of slow fading because of the </a:t>
            </a:r>
            <a:r>
              <a:rPr lang="en-US" sz="1900" dirty="0" err="1" smtClean="0"/>
              <a:t>stationarity</a:t>
            </a:r>
            <a:r>
              <a:rPr lang="en-US" sz="1900" dirty="0" smtClean="0"/>
              <a:t> of the end points.</a:t>
            </a:r>
          </a:p>
          <a:p>
            <a:r>
              <a:rPr lang="en-US" sz="1900" dirty="0" smtClean="0"/>
              <a:t>Very slow fading complicates simulations because it seriously extends the length of the simulations required to get representative results.  To eliminate this issue it is proposed to use </a:t>
            </a:r>
            <a:r>
              <a:rPr lang="en-US" sz="1900" dirty="0" smtClean="0">
                <a:solidFill>
                  <a:srgbClr val="FF0000"/>
                </a:solidFill>
              </a:rPr>
              <a:t>a quasi-static channel where the I and Q components of each tap are chosen from independent normal distributions at the start of each burst, and average the performance over several hundred bursts. </a:t>
            </a:r>
            <a:r>
              <a:rPr lang="en-US" sz="1900" dirty="0" smtClean="0"/>
              <a:t>This gives the required </a:t>
            </a:r>
            <a:r>
              <a:rPr lang="en-US" sz="1900" dirty="0" smtClean="0">
                <a:solidFill>
                  <a:srgbClr val="FF0000"/>
                </a:solidFill>
              </a:rPr>
              <a:t>Rayleigh distributed envelope</a:t>
            </a:r>
            <a:r>
              <a:rPr lang="en-US" sz="1900" dirty="0" smtClean="0"/>
              <a:t>, and is equivalent to an average of the performance over a population of several hundred receivers at the same nominal link distance. The resulting average PER is strongly related to the probability of link success over all locations at a given link distance.</a:t>
            </a:r>
          </a:p>
          <a:p>
            <a:r>
              <a:rPr lang="en-US" sz="1900" dirty="0" smtClean="0"/>
              <a:t>Fast fading caused by passing vehicles assumes that there is a constant stream of cars passing by, as one might expect on a busy road or freeway.  </a:t>
            </a:r>
            <a:r>
              <a:rPr lang="en-US" sz="1900" dirty="0" smtClean="0">
                <a:solidFill>
                  <a:srgbClr val="00B0F0"/>
                </a:solidFill>
                <a:sym typeface="Wingdings" pitchFamily="2" charset="2"/>
              </a:rPr>
              <a:t> this fast fading can be ignored for our purposes.</a:t>
            </a:r>
            <a:endParaRPr lang="en-US" sz="1900" dirty="0" smtClean="0">
              <a:solidFill>
                <a:srgbClr val="00B0F0"/>
              </a:solidFill>
            </a:endParaRPr>
          </a:p>
          <a:p>
            <a:endParaRPr lang="en-US" sz="2100" dirty="0" smtClean="0"/>
          </a:p>
          <a:p>
            <a:pPr lvl="1"/>
            <a:endParaRPr lang="en-US" sz="1600" dirty="0"/>
          </a:p>
        </p:txBody>
      </p:sp>
      <p:sp>
        <p:nvSpPr>
          <p:cNvPr id="4" name="Rectangle 3"/>
          <p:cNvSpPr/>
          <p:nvPr/>
        </p:nvSpPr>
        <p:spPr>
          <a:xfrm>
            <a:off x="533400" y="6019800"/>
            <a:ext cx="8001000" cy="307777"/>
          </a:xfrm>
          <a:prstGeom prst="rect">
            <a:avLst/>
          </a:prstGeom>
        </p:spPr>
        <p:txBody>
          <a:bodyPr wrap="square">
            <a:spAutoFit/>
          </a:bodyPr>
          <a:lstStyle/>
          <a:p>
            <a:pPr marL="0" lvl="1" defTabSz="869950"/>
            <a:r>
              <a:rPr kumimoji="1" lang="en-US" sz="1400" dirty="0" smtClean="0"/>
              <a:t>15-09-0263-01-004g-channel-characteristics-4g</a:t>
            </a:r>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48</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 TIME DISPERSION VS FREQUENCY DISPERSION</a:t>
            </a:r>
            <a:endParaRPr lang="en-US" sz="3200" b="1" i="1" dirty="0">
              <a:solidFill>
                <a:srgbClr val="00B0F0"/>
              </a:solidFill>
            </a:endParaRPr>
          </a:p>
        </p:txBody>
      </p:sp>
      <p:sp>
        <p:nvSpPr>
          <p:cNvPr id="3" name="Content Placeholder 2"/>
          <p:cNvSpPr>
            <a:spLocks noGrp="1"/>
          </p:cNvSpPr>
          <p:nvPr>
            <p:ph idx="1"/>
          </p:nvPr>
        </p:nvSpPr>
        <p:spPr/>
        <p:txBody>
          <a:bodyPr>
            <a:normAutofit/>
          </a:bodyPr>
          <a:lstStyle/>
          <a:p>
            <a:pPr defTabSz="762000"/>
            <a:r>
              <a:rPr lang="en-GB" sz="1800" dirty="0" smtClean="0"/>
              <a:t>A wireless channel exhibits severe fluctuations for small displacements of the antenna or small carrier frequency offsets</a:t>
            </a:r>
            <a:r>
              <a:rPr lang="en-GB" sz="1400" dirty="0" smtClean="0"/>
              <a:t>.</a:t>
            </a:r>
            <a:endParaRPr lang="en-GB" sz="1100" dirty="0"/>
          </a:p>
        </p:txBody>
      </p:sp>
      <p:sp>
        <p:nvSpPr>
          <p:cNvPr id="4" name="Rectangle 3"/>
          <p:cNvSpPr/>
          <p:nvPr/>
        </p:nvSpPr>
        <p:spPr>
          <a:xfrm>
            <a:off x="457200" y="5791200"/>
            <a:ext cx="3581400" cy="646331"/>
          </a:xfrm>
          <a:prstGeom prst="rect">
            <a:avLst/>
          </a:prstGeom>
        </p:spPr>
        <p:txBody>
          <a:bodyPr wrap="square">
            <a:spAutoFit/>
          </a:bodyPr>
          <a:lstStyle/>
          <a:p>
            <a:r>
              <a:rPr lang="en-GB" sz="1200" b="1" dirty="0" smtClean="0"/>
              <a:t>Properties of the Mobile Radio Propagation Channel, </a:t>
            </a:r>
            <a:r>
              <a:rPr lang="en-US" sz="1200" dirty="0" smtClean="0"/>
              <a:t>Jean-Paul M.G. </a:t>
            </a:r>
            <a:r>
              <a:rPr lang="en-US" sz="1200" dirty="0" err="1" smtClean="0"/>
              <a:t>Linnartz</a:t>
            </a:r>
            <a:r>
              <a:rPr lang="en-US" sz="1200" dirty="0" smtClean="0"/>
              <a:t>, Department Head </a:t>
            </a:r>
            <a:r>
              <a:rPr lang="en-US" sz="1200" dirty="0" err="1" smtClean="0"/>
              <a:t>CoSiNe</a:t>
            </a:r>
            <a:r>
              <a:rPr lang="en-US" sz="1200" dirty="0" smtClean="0"/>
              <a:t> </a:t>
            </a:r>
            <a:r>
              <a:rPr lang="en-US" sz="1200" dirty="0" err="1" smtClean="0"/>
              <a:t>Nat.Lab</a:t>
            </a:r>
            <a:r>
              <a:rPr lang="en-US" sz="1200" dirty="0" smtClean="0"/>
              <a:t>., Philips Research</a:t>
            </a:r>
            <a:endParaRPr lang="en-US" sz="1200" dirty="0"/>
          </a:p>
        </p:txBody>
      </p:sp>
      <p:graphicFrame>
        <p:nvGraphicFramePr>
          <p:cNvPr id="190466" name="Object 2"/>
          <p:cNvGraphicFramePr>
            <a:graphicFrameLocks noChangeAspect="1"/>
          </p:cNvGraphicFramePr>
          <p:nvPr/>
        </p:nvGraphicFramePr>
        <p:xfrm>
          <a:off x="252042" y="2209800"/>
          <a:ext cx="4876800" cy="3622675"/>
        </p:xfrm>
        <a:graphic>
          <a:graphicData uri="http://schemas.openxmlformats.org/presentationml/2006/ole">
            <p:oleObj spid="_x0000_s190466" name="Picture" r:id="rId3" imgW="5830920" imgH="4383000" progId="Word.Picture.8">
              <p:embed/>
            </p:oleObj>
          </a:graphicData>
        </a:graphic>
      </p:graphicFrame>
      <p:sp>
        <p:nvSpPr>
          <p:cNvPr id="7" name="Rectangle 6"/>
          <p:cNvSpPr/>
          <p:nvPr/>
        </p:nvSpPr>
        <p:spPr>
          <a:xfrm>
            <a:off x="4038600" y="5638800"/>
            <a:ext cx="3048000" cy="640175"/>
          </a:xfrm>
          <a:prstGeom prst="rect">
            <a:avLst/>
          </a:prstGeom>
        </p:spPr>
        <p:txBody>
          <a:bodyPr wrap="square">
            <a:spAutoFit/>
          </a:bodyPr>
          <a:lstStyle/>
          <a:p>
            <a:pPr defTabSz="762000">
              <a:lnSpc>
                <a:spcPts val="1400"/>
              </a:lnSpc>
            </a:pPr>
            <a:r>
              <a:rPr lang="en-GB" sz="1600" dirty="0" smtClean="0"/>
              <a:t>Channel Amplitude in dB versus </a:t>
            </a:r>
            <a:r>
              <a:rPr lang="en-GB" sz="1600" i="1" dirty="0" smtClean="0"/>
              <a:t>location</a:t>
            </a:r>
            <a:r>
              <a:rPr lang="en-GB" sz="1600" dirty="0" smtClean="0"/>
              <a:t> (= time*velocity) and </a:t>
            </a:r>
            <a:r>
              <a:rPr lang="en-GB" sz="1600" i="1" dirty="0" smtClean="0"/>
              <a:t>frequency</a:t>
            </a:r>
            <a:endParaRPr lang="en-GB" sz="1600" dirty="0"/>
          </a:p>
        </p:txBody>
      </p:sp>
      <p:graphicFrame>
        <p:nvGraphicFramePr>
          <p:cNvPr id="8" name="Table 7"/>
          <p:cNvGraphicFramePr>
            <a:graphicFrameLocks noGrp="1"/>
          </p:cNvGraphicFramePr>
          <p:nvPr/>
        </p:nvGraphicFramePr>
        <p:xfrm>
          <a:off x="5181600" y="2286000"/>
          <a:ext cx="3962400" cy="3230880"/>
        </p:xfrm>
        <a:graphic>
          <a:graphicData uri="http://schemas.openxmlformats.org/drawingml/2006/table">
            <a:tbl>
              <a:tblPr firstRow="1" bandRow="1">
                <a:tableStyleId>{5C22544A-7EE6-4342-B048-85BDC9FD1C3A}</a:tableStyleId>
              </a:tblPr>
              <a:tblGrid>
                <a:gridCol w="1143000"/>
                <a:gridCol w="1371600"/>
                <a:gridCol w="1447800"/>
              </a:tblGrid>
              <a:tr h="609600">
                <a:tc>
                  <a:txBody>
                    <a:bodyPr/>
                    <a:lstStyle/>
                    <a:p>
                      <a:pPr algn="ctr"/>
                      <a:endParaRPr lang="en-US" sz="1600" dirty="0">
                        <a:solidFill>
                          <a:schemeClr val="tx1"/>
                        </a:solidFill>
                      </a:endParaRPr>
                    </a:p>
                  </a:txBody>
                  <a:tcPr>
                    <a:noFill/>
                  </a:tcPr>
                </a:tc>
                <a:tc>
                  <a:txBody>
                    <a:bodyPr/>
                    <a:lstStyle/>
                    <a:p>
                      <a:pPr algn="ctr">
                        <a:lnSpc>
                          <a:spcPts val="1400"/>
                        </a:lnSpc>
                      </a:pPr>
                      <a:r>
                        <a:rPr lang="en-US" sz="1600" dirty="0" smtClean="0">
                          <a:solidFill>
                            <a:srgbClr val="0070C0"/>
                          </a:solidFill>
                        </a:rPr>
                        <a:t>Time</a:t>
                      </a:r>
                      <a:r>
                        <a:rPr lang="en-US" sz="1600" baseline="0" dirty="0" smtClean="0">
                          <a:solidFill>
                            <a:srgbClr val="0070C0"/>
                          </a:solidFill>
                        </a:rPr>
                        <a:t> Dispersion</a:t>
                      </a:r>
                      <a:endParaRPr lang="en-US" sz="1600" dirty="0">
                        <a:solidFill>
                          <a:srgbClr val="0070C0"/>
                        </a:solidFill>
                      </a:endParaRPr>
                    </a:p>
                  </a:txBody>
                  <a:tcPr>
                    <a:noFill/>
                  </a:tcPr>
                </a:tc>
                <a:tc>
                  <a:txBody>
                    <a:bodyPr/>
                    <a:lstStyle/>
                    <a:p>
                      <a:pPr algn="ctr">
                        <a:lnSpc>
                          <a:spcPts val="1400"/>
                        </a:lnSpc>
                      </a:pPr>
                      <a:r>
                        <a:rPr lang="en-US" sz="1600" dirty="0" smtClean="0">
                          <a:solidFill>
                            <a:srgbClr val="0070C0"/>
                          </a:solidFill>
                        </a:rPr>
                        <a:t>Frequency</a:t>
                      </a:r>
                      <a:r>
                        <a:rPr lang="en-US" sz="1600" baseline="0" dirty="0" smtClean="0">
                          <a:solidFill>
                            <a:srgbClr val="0070C0"/>
                          </a:solidFill>
                        </a:rPr>
                        <a:t> </a:t>
                      </a:r>
                      <a:r>
                        <a:rPr lang="en-US" sz="1600" dirty="0" smtClean="0">
                          <a:solidFill>
                            <a:srgbClr val="0070C0"/>
                          </a:solidFill>
                        </a:rPr>
                        <a:t>Dispersion</a:t>
                      </a:r>
                      <a:endParaRPr lang="en-US" sz="1600" dirty="0">
                        <a:solidFill>
                          <a:srgbClr val="0070C0"/>
                        </a:solidFill>
                      </a:endParaRPr>
                    </a:p>
                  </a:txBody>
                  <a:tcPr>
                    <a:noFill/>
                  </a:tcPr>
                </a:tc>
              </a:tr>
              <a:tr h="1285875">
                <a:tc>
                  <a:txBody>
                    <a:bodyPr/>
                    <a:lstStyle/>
                    <a:p>
                      <a:pPr algn="ctr">
                        <a:lnSpc>
                          <a:spcPts val="1400"/>
                        </a:lnSpc>
                      </a:pPr>
                      <a:endParaRPr lang="en-US" sz="1600" b="1" dirty="0" smtClean="0">
                        <a:solidFill>
                          <a:srgbClr val="0070C0"/>
                        </a:solidFill>
                      </a:endParaRPr>
                    </a:p>
                    <a:p>
                      <a:pPr algn="ctr">
                        <a:lnSpc>
                          <a:spcPts val="1400"/>
                        </a:lnSpc>
                      </a:pPr>
                      <a:r>
                        <a:rPr lang="en-US" sz="1600" b="1" dirty="0" smtClean="0">
                          <a:solidFill>
                            <a:srgbClr val="0070C0"/>
                          </a:solidFill>
                        </a:rPr>
                        <a:t>Time domain </a:t>
                      </a:r>
                      <a:r>
                        <a:rPr lang="en-US" sz="1600" b="1" dirty="0" err="1" smtClean="0">
                          <a:solidFill>
                            <a:srgbClr val="0070C0"/>
                          </a:solidFill>
                        </a:rPr>
                        <a:t>interpre-tation</a:t>
                      </a:r>
                      <a:endParaRPr lang="en-US" sz="1600" b="1" dirty="0">
                        <a:solidFill>
                          <a:srgbClr val="0070C0"/>
                        </a:solidFill>
                      </a:endParaRPr>
                    </a:p>
                  </a:txBody>
                  <a:tcPr>
                    <a:noFill/>
                  </a:tcPr>
                </a:tc>
                <a:tc>
                  <a:txBody>
                    <a:bodyPr/>
                    <a:lstStyle/>
                    <a:p>
                      <a:pPr>
                        <a:buFont typeface="Arial" pitchFamily="34" charset="0"/>
                        <a:buChar char="•"/>
                      </a:pPr>
                      <a:r>
                        <a:rPr lang="en-US" sz="1600" dirty="0" smtClean="0"/>
                        <a:t> Channel variations</a:t>
                      </a:r>
                    </a:p>
                    <a:p>
                      <a:pPr>
                        <a:buFont typeface="Arial" pitchFamily="34" charset="0"/>
                        <a:buChar char="•"/>
                      </a:pPr>
                      <a:r>
                        <a:rPr lang="en-US" sz="1600" dirty="0" smtClean="0"/>
                        <a:t> Fast fading</a:t>
                      </a:r>
                    </a:p>
                    <a:p>
                      <a:pPr>
                        <a:buFont typeface="Arial" pitchFamily="34" charset="0"/>
                        <a:buChar char="•"/>
                      </a:pPr>
                      <a:r>
                        <a:rPr lang="en-US" sz="1600" dirty="0" smtClean="0"/>
                        <a:t> Correlation distance</a:t>
                      </a:r>
                      <a:endParaRPr lang="en-US" sz="1600" dirty="0"/>
                    </a:p>
                  </a:txBody>
                  <a:tcPr>
                    <a:noFill/>
                  </a:tcPr>
                </a:tc>
                <a:tc>
                  <a:txBody>
                    <a:bodyPr/>
                    <a:lstStyle/>
                    <a:p>
                      <a:pPr>
                        <a:buFont typeface="Arial" pitchFamily="34" charset="0"/>
                        <a:buChar char="•"/>
                      </a:pPr>
                      <a:r>
                        <a:rPr lang="en-US" sz="1600" dirty="0" smtClean="0"/>
                        <a:t> Delay</a:t>
                      </a:r>
                      <a:r>
                        <a:rPr lang="en-US" sz="1600" baseline="0" dirty="0" smtClean="0"/>
                        <a:t> spread</a:t>
                      </a:r>
                    </a:p>
                    <a:p>
                      <a:pPr>
                        <a:buFont typeface="Arial" pitchFamily="34" charset="0"/>
                        <a:buChar char="•"/>
                      </a:pPr>
                      <a:r>
                        <a:rPr lang="en-US" sz="1600" baseline="0" dirty="0" smtClean="0"/>
                        <a:t> Inter symbol interference</a:t>
                      </a:r>
                    </a:p>
                    <a:p>
                      <a:pPr>
                        <a:buFont typeface="Arial" pitchFamily="34" charset="0"/>
                        <a:buChar char="•"/>
                      </a:pPr>
                      <a:r>
                        <a:rPr lang="en-US" sz="1600" baseline="0" dirty="0" smtClean="0"/>
                        <a:t> Channel equalization</a:t>
                      </a:r>
                      <a:endParaRPr lang="en-US" sz="1600" dirty="0"/>
                    </a:p>
                  </a:txBody>
                  <a:tcPr>
                    <a:noFill/>
                  </a:tcPr>
                </a:tc>
              </a:tr>
              <a:tr h="1071563">
                <a:tc>
                  <a:txBody>
                    <a:bodyPr/>
                    <a:lstStyle/>
                    <a:p>
                      <a:pPr algn="ctr">
                        <a:lnSpc>
                          <a:spcPts val="1400"/>
                        </a:lnSpc>
                      </a:pPr>
                      <a:endParaRPr lang="en-US" sz="1600" b="1" dirty="0" smtClean="0">
                        <a:solidFill>
                          <a:srgbClr val="0070C0"/>
                        </a:solidFill>
                      </a:endParaRPr>
                    </a:p>
                    <a:p>
                      <a:pPr algn="ctr">
                        <a:lnSpc>
                          <a:spcPts val="1400"/>
                        </a:lnSpc>
                      </a:pPr>
                      <a:r>
                        <a:rPr lang="en-US" sz="1600" b="1" dirty="0" smtClean="0">
                          <a:solidFill>
                            <a:srgbClr val="0070C0"/>
                          </a:solidFill>
                        </a:rPr>
                        <a:t>Frequency domain </a:t>
                      </a:r>
                      <a:r>
                        <a:rPr lang="en-US" sz="1600" b="1" dirty="0" err="1" smtClean="0">
                          <a:solidFill>
                            <a:srgbClr val="0070C0"/>
                          </a:solidFill>
                        </a:rPr>
                        <a:t>interpre-tation</a:t>
                      </a:r>
                      <a:endParaRPr lang="en-US" sz="1600" b="1" dirty="0">
                        <a:solidFill>
                          <a:srgbClr val="0070C0"/>
                        </a:solidFill>
                      </a:endParaRPr>
                    </a:p>
                  </a:txBody>
                  <a:tcPr>
                    <a:noFill/>
                  </a:tcPr>
                </a:tc>
                <a:tc>
                  <a:txBody>
                    <a:bodyPr/>
                    <a:lstStyle/>
                    <a:p>
                      <a:pPr>
                        <a:buFont typeface="Arial" pitchFamily="34" charset="0"/>
                        <a:buChar char="•"/>
                      </a:pPr>
                      <a:r>
                        <a:rPr lang="en-US" sz="1600" dirty="0" smtClean="0"/>
                        <a:t> Doppler spectrum</a:t>
                      </a:r>
                    </a:p>
                    <a:p>
                      <a:pPr>
                        <a:buFont typeface="Arial" pitchFamily="34" charset="0"/>
                        <a:buChar char="•"/>
                      </a:pPr>
                      <a:r>
                        <a:rPr lang="en-US" sz="1600" dirty="0" smtClean="0"/>
                        <a:t> </a:t>
                      </a:r>
                      <a:r>
                        <a:rPr lang="en-US" sz="1600" dirty="0" err="1" smtClean="0"/>
                        <a:t>Intercarrier</a:t>
                      </a:r>
                      <a:r>
                        <a:rPr lang="en-US" sz="1600" dirty="0" smtClean="0"/>
                        <a:t> interference</a:t>
                      </a:r>
                      <a:endParaRPr lang="en-US" sz="1600" dirty="0"/>
                    </a:p>
                  </a:txBody>
                  <a:tcPr>
                    <a:noFill/>
                  </a:tcPr>
                </a:tc>
                <a:tc>
                  <a:txBody>
                    <a:bodyPr/>
                    <a:lstStyle/>
                    <a:p>
                      <a:pPr>
                        <a:buFont typeface="Arial" pitchFamily="34" charset="0"/>
                        <a:buChar char="•"/>
                      </a:pPr>
                      <a:r>
                        <a:rPr lang="en-US" sz="1600" dirty="0" smtClean="0"/>
                        <a:t> Frequency selective fading</a:t>
                      </a:r>
                    </a:p>
                    <a:p>
                      <a:pPr>
                        <a:buFont typeface="Arial" pitchFamily="34" charset="0"/>
                        <a:buChar char="•"/>
                      </a:pPr>
                      <a:r>
                        <a:rPr lang="en-US" sz="1600" dirty="0" smtClean="0"/>
                        <a:t> Coherence bandwidth</a:t>
                      </a:r>
                      <a:endParaRPr lang="en-US" sz="1600" dirty="0"/>
                    </a:p>
                  </a:txBody>
                  <a:tcPr>
                    <a:noFill/>
                  </a:tcPr>
                </a:tc>
              </a:tr>
            </a:tbl>
          </a:graphicData>
        </a:graphic>
      </p:graphicFrame>
      <p:sp>
        <p:nvSpPr>
          <p:cNvPr id="9" name="Rectangle 8"/>
          <p:cNvSpPr/>
          <p:nvPr/>
        </p:nvSpPr>
        <p:spPr>
          <a:xfrm>
            <a:off x="6324600" y="2895600"/>
            <a:ext cx="2819400" cy="2667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9" idx="0"/>
            <a:endCxn id="9" idx="2"/>
          </p:cNvCxnSpPr>
          <p:nvPr/>
        </p:nvCxnSpPr>
        <p:spPr>
          <a:xfrm>
            <a:off x="7734300" y="2895600"/>
            <a:ext cx="0" cy="2667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3"/>
          </p:cNvCxnSpPr>
          <p:nvPr/>
        </p:nvCxnSpPr>
        <p:spPr>
          <a:xfrm>
            <a:off x="6324600" y="4191000"/>
            <a:ext cx="2819400" cy="38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53200" y="5943600"/>
            <a:ext cx="1066800" cy="467436"/>
          </a:xfrm>
          <a:prstGeom prst="rect">
            <a:avLst/>
          </a:prstGeom>
          <a:noFill/>
        </p:spPr>
        <p:txBody>
          <a:bodyPr wrap="square" rtlCol="0">
            <a:spAutoFit/>
          </a:bodyPr>
          <a:lstStyle/>
          <a:p>
            <a:pPr algn="ctr">
              <a:lnSpc>
                <a:spcPts val="1400"/>
              </a:lnSpc>
            </a:pPr>
            <a:r>
              <a:rPr lang="en-US" sz="1600" b="1" dirty="0" smtClean="0">
                <a:solidFill>
                  <a:srgbClr val="00B050"/>
                </a:solidFill>
              </a:rPr>
              <a:t>Moving antennas</a:t>
            </a:r>
            <a:endParaRPr lang="en-US" sz="1600" b="1" dirty="0">
              <a:solidFill>
                <a:srgbClr val="00B050"/>
              </a:solidFill>
            </a:endParaRPr>
          </a:p>
        </p:txBody>
      </p:sp>
      <p:sp>
        <p:nvSpPr>
          <p:cNvPr id="17" name="TextBox 16"/>
          <p:cNvSpPr txBox="1"/>
          <p:nvPr/>
        </p:nvSpPr>
        <p:spPr>
          <a:xfrm>
            <a:off x="7848600" y="5943600"/>
            <a:ext cx="1143000" cy="451406"/>
          </a:xfrm>
          <a:prstGeom prst="rect">
            <a:avLst/>
          </a:prstGeom>
          <a:noFill/>
        </p:spPr>
        <p:txBody>
          <a:bodyPr wrap="square" rtlCol="0">
            <a:spAutoFit/>
          </a:bodyPr>
          <a:lstStyle/>
          <a:p>
            <a:pPr algn="ctr">
              <a:lnSpc>
                <a:spcPts val="1400"/>
              </a:lnSpc>
            </a:pPr>
            <a:r>
              <a:rPr lang="en-US" sz="1600" b="1" dirty="0" smtClean="0">
                <a:solidFill>
                  <a:srgbClr val="00B050"/>
                </a:solidFill>
              </a:rPr>
              <a:t>Delayed reflections</a:t>
            </a:r>
            <a:endParaRPr lang="en-US" sz="1600" b="1" dirty="0">
              <a:solidFill>
                <a:srgbClr val="00B050"/>
              </a:solidFill>
            </a:endParaRPr>
          </a:p>
        </p:txBody>
      </p:sp>
      <p:cxnSp>
        <p:nvCxnSpPr>
          <p:cNvPr id="20" name="Straight Arrow Connector 19"/>
          <p:cNvCxnSpPr>
            <a:stCxn id="16" idx="0"/>
          </p:cNvCxnSpPr>
          <p:nvPr/>
        </p:nvCxnSpPr>
        <p:spPr>
          <a:xfrm flipV="1">
            <a:off x="7086600" y="5638800"/>
            <a:ext cx="0" cy="30480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382000" y="5638800"/>
            <a:ext cx="0" cy="30480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49</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FF0000"/>
                </a:solidFill>
              </a:rPr>
              <a:t>PURPOSES OF DEVELOPING CHANNEL MODELS</a:t>
            </a:r>
            <a:endParaRPr lang="en-US" sz="3200" b="1" i="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2000" dirty="0" smtClean="0"/>
              <a:t>Purposes</a:t>
            </a:r>
          </a:p>
          <a:p>
            <a:pPr lvl="1"/>
            <a:r>
              <a:rPr lang="en-US" sz="1900" dirty="0" smtClean="0"/>
              <a:t>To help the proposers for their system design</a:t>
            </a:r>
          </a:p>
          <a:p>
            <a:pPr lvl="2"/>
            <a:r>
              <a:rPr lang="en-US" sz="1700" dirty="0" smtClean="0"/>
              <a:t>To start with system design, we at least need to know some basic properties of the channel</a:t>
            </a:r>
          </a:p>
          <a:p>
            <a:pPr lvl="3"/>
            <a:r>
              <a:rPr lang="en-US" sz="1700" dirty="0" smtClean="0"/>
              <a:t>Path losses, max. and RMS delay spreads, coherence BW, coherence time, etc</a:t>
            </a:r>
          </a:p>
          <a:p>
            <a:pPr lvl="1"/>
            <a:r>
              <a:rPr lang="en-US" sz="1900" dirty="0" smtClean="0"/>
              <a:t>To evaluate the proposals</a:t>
            </a:r>
          </a:p>
          <a:p>
            <a:pPr lvl="2"/>
            <a:r>
              <a:rPr lang="en-US" sz="1700" dirty="0" smtClean="0"/>
              <a:t>To apply a channel model mainly for performance evaluation by simulations</a:t>
            </a:r>
          </a:p>
          <a:p>
            <a:pPr lvl="1"/>
            <a:endParaRPr lang="en-US" sz="1800" dirty="0" smtClean="0"/>
          </a:p>
          <a:p>
            <a:r>
              <a:rPr lang="en-GB" sz="2000" dirty="0" smtClean="0"/>
              <a:t>Why these models are needed?</a:t>
            </a:r>
          </a:p>
          <a:p>
            <a:pPr lvl="1"/>
            <a:r>
              <a:rPr lang="en-GB" sz="1800" dirty="0" smtClean="0"/>
              <a:t>These models support the algorithms design by providing a means for validation. </a:t>
            </a:r>
          </a:p>
          <a:p>
            <a:pPr lvl="1"/>
            <a:r>
              <a:rPr lang="en-GB" sz="1800" dirty="0" smtClean="0"/>
              <a:t>T</a:t>
            </a:r>
            <a:r>
              <a:rPr lang="en-GB" sz="1800" dirty="0" smtClean="0"/>
              <a:t>he </a:t>
            </a:r>
            <a:r>
              <a:rPr lang="en-GB" sz="1800" dirty="0" smtClean="0"/>
              <a:t>results obtained by computer simulations employing realistic models support the choice of the suitable transmission schemes as well as the selection of the appropriate RF technologies. </a:t>
            </a:r>
          </a:p>
          <a:p>
            <a:pPr lvl="1"/>
            <a:r>
              <a:rPr lang="en-GB" sz="1800" dirty="0" smtClean="0"/>
              <a:t>They </a:t>
            </a:r>
            <a:r>
              <a:rPr lang="en-GB" sz="1800" dirty="0" smtClean="0"/>
              <a:t>enable a forecast of the achievable coverage of the TV white space WPAN system: </a:t>
            </a:r>
          </a:p>
          <a:p>
            <a:pPr lvl="2"/>
            <a:r>
              <a:rPr lang="en-US" sz="1700" dirty="0" smtClean="0"/>
              <a:t>Channels </a:t>
            </a:r>
            <a:r>
              <a:rPr lang="en-US" sz="1700" dirty="0" smtClean="0"/>
              <a:t>at UHF/VHF are different </a:t>
            </a:r>
            <a:r>
              <a:rPr lang="en-US" sz="1700" dirty="0" smtClean="0"/>
              <a:t>from</a:t>
            </a:r>
            <a:r>
              <a:rPr lang="en-US" sz="1700" dirty="0" smtClean="0"/>
              <a:t> </a:t>
            </a:r>
            <a:r>
              <a:rPr lang="en-US" sz="1700" dirty="0" smtClean="0"/>
              <a:t>the channels at other frequency </a:t>
            </a:r>
            <a:r>
              <a:rPr lang="en-US" sz="1700" dirty="0" smtClean="0"/>
              <a:t>bands </a:t>
            </a:r>
            <a:endParaRPr lang="en-US" sz="1700" dirty="0" smtClean="0"/>
          </a:p>
          <a:p>
            <a:pPr lvl="2"/>
            <a:r>
              <a:rPr lang="en-US" sz="1700" b="1" dirty="0" smtClean="0">
                <a:solidFill>
                  <a:srgbClr val="FF0000"/>
                </a:solidFill>
              </a:rPr>
              <a:t>for various use </a:t>
            </a:r>
            <a:r>
              <a:rPr lang="en-US" sz="1700" b="1" dirty="0" smtClean="0">
                <a:solidFill>
                  <a:srgbClr val="FF0000"/>
                </a:solidFill>
              </a:rPr>
              <a:t>cases using white space</a:t>
            </a:r>
            <a:endParaRPr lang="en-US" sz="1700" b="1" dirty="0" smtClean="0">
              <a:solidFill>
                <a:srgbClr val="FF0000"/>
              </a:solidFill>
            </a:endParaRPr>
          </a:p>
          <a:p>
            <a:pPr lvl="2"/>
            <a:r>
              <a:rPr lang="en-US" sz="1700" b="1" dirty="0" smtClean="0">
                <a:solidFill>
                  <a:srgbClr val="FF0000"/>
                </a:solidFill>
              </a:rPr>
              <a:t>with given transmit power constraints (for the US case, 4W, 100mW, and 50mW)</a:t>
            </a:r>
            <a:r>
              <a:rPr lang="en-GB" sz="1700" dirty="0" smtClean="0"/>
              <a:t>.</a:t>
            </a:r>
            <a:endParaRPr lang="en-US" sz="1700" dirty="0" smtClean="0"/>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5</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r>
              <a:rPr lang="en-GB" sz="3200" b="1" i="1" dirty="0" smtClean="0">
                <a:solidFill>
                  <a:srgbClr val="00B0F0"/>
                </a:solidFill>
              </a:rPr>
              <a:t>DISCRETE TIME MULTIPATH CHANNEL MODEL</a:t>
            </a:r>
            <a:endParaRPr lang="en-US" sz="3200" b="1" i="1" dirty="0">
              <a:solidFill>
                <a:srgbClr val="00B0F0"/>
              </a:solidFill>
            </a:endParaRPr>
          </a:p>
        </p:txBody>
      </p:sp>
      <p:sp>
        <p:nvSpPr>
          <p:cNvPr id="3" name="Content Placeholder 2"/>
          <p:cNvSpPr>
            <a:spLocks noGrp="1"/>
          </p:cNvSpPr>
          <p:nvPr>
            <p:ph idx="1"/>
          </p:nvPr>
        </p:nvSpPr>
        <p:spPr/>
        <p:txBody>
          <a:bodyPr>
            <a:normAutofit lnSpcReduction="10000"/>
          </a:bodyPr>
          <a:lstStyle/>
          <a:p>
            <a:r>
              <a:rPr lang="en-GB" sz="1800" dirty="0" smtClean="0"/>
              <a:t>The discrete-time impulse response model suitable for baseband Monte Carlo simulations is given by</a:t>
            </a:r>
          </a:p>
          <a:p>
            <a:pPr>
              <a:buNone/>
            </a:pPr>
            <a:endParaRPr lang="en-US" sz="1800" dirty="0" smtClean="0"/>
          </a:p>
          <a:p>
            <a:pPr>
              <a:buNone/>
            </a:pPr>
            <a:r>
              <a:rPr lang="en-GB" sz="1800" dirty="0" smtClean="0"/>
              <a:t>					,</a:t>
            </a:r>
            <a:endParaRPr lang="en-US" sz="1800" dirty="0" smtClean="0"/>
          </a:p>
          <a:p>
            <a:r>
              <a:rPr lang="en-GB" sz="1800" dirty="0" smtClean="0"/>
              <a:t>where </a:t>
            </a:r>
            <a:r>
              <a:rPr lang="en-GB" sz="1800" i="1" dirty="0" err="1" smtClean="0"/>
              <a:t>t</a:t>
            </a:r>
            <a:r>
              <a:rPr lang="en-GB" sz="1800" baseline="-25000" dirty="0" err="1" smtClean="0"/>
              <a:t>Δ</a:t>
            </a:r>
            <a:r>
              <a:rPr lang="en-GB" sz="1800" dirty="0" smtClean="0"/>
              <a:t> is the sampling interval. The complex-valued coefficients </a:t>
            </a:r>
            <a:r>
              <a:rPr lang="en-GB" sz="1800" i="1" dirty="0" smtClean="0"/>
              <a:t>h</a:t>
            </a:r>
            <a:r>
              <a:rPr lang="en-GB" sz="1800" baseline="-25000" dirty="0" smtClean="0"/>
              <a:t>0</a:t>
            </a:r>
            <a:r>
              <a:rPr lang="en-GB" sz="1800" dirty="0" smtClean="0"/>
              <a:t>, </a:t>
            </a:r>
            <a:r>
              <a:rPr lang="en-GB" sz="1800" i="1" dirty="0" smtClean="0"/>
              <a:t>h</a:t>
            </a:r>
            <a:r>
              <a:rPr lang="en-GB" sz="1800" baseline="-25000" dirty="0" smtClean="0"/>
              <a:t>1</a:t>
            </a:r>
            <a:r>
              <a:rPr lang="en-GB" sz="1800" dirty="0" smtClean="0"/>
              <a:t>, … for the tapped-delay-line model are randomly generated. It is reasonable to assume uncorrelated scattering, i.e., E[</a:t>
            </a:r>
            <a:r>
              <a:rPr lang="en-GB" sz="1800" i="1" dirty="0" err="1" smtClean="0"/>
              <a:t>h</a:t>
            </a:r>
            <a:r>
              <a:rPr lang="en-GB" sz="1800" i="1" baseline="-25000" dirty="0" err="1" smtClean="0"/>
              <a:t>k</a:t>
            </a:r>
            <a:r>
              <a:rPr lang="en-GB" sz="1800" i="1" dirty="0" smtClean="0"/>
              <a:t> (h</a:t>
            </a:r>
            <a:r>
              <a:rPr lang="en-GB" sz="1800" i="1" baseline="-25000" dirty="0" smtClean="0"/>
              <a:t>l</a:t>
            </a:r>
            <a:r>
              <a:rPr lang="en-GB" sz="1800" i="1" dirty="0" smtClean="0"/>
              <a:t>)*</a:t>
            </a:r>
            <a:r>
              <a:rPr lang="en-GB" sz="1800" dirty="0" smtClean="0"/>
              <a:t>] = 0 for </a:t>
            </a:r>
            <a:r>
              <a:rPr lang="en-GB" sz="1800" i="1" dirty="0" smtClean="0"/>
              <a:t>k</a:t>
            </a:r>
            <a:r>
              <a:rPr lang="en-GB" sz="1800" dirty="0" smtClean="0"/>
              <a:t> ≠ </a:t>
            </a:r>
            <a:r>
              <a:rPr lang="en-GB" sz="1800" i="1" dirty="0" smtClean="0"/>
              <a:t>l</a:t>
            </a:r>
            <a:r>
              <a:rPr lang="en-GB" sz="1800" dirty="0" smtClean="0"/>
              <a:t>. Also, a zero-mean complex Gaussian distribution is assumed for each coefficient with the variance given by</a:t>
            </a:r>
            <a:endParaRPr lang="en-US" sz="1800" dirty="0" smtClean="0"/>
          </a:p>
          <a:p>
            <a:pPr>
              <a:buNone/>
            </a:pPr>
            <a:r>
              <a:rPr lang="en-GB" sz="1800" dirty="0" smtClean="0"/>
              <a:t>						,</a:t>
            </a:r>
            <a:endParaRPr lang="en-US" sz="1800" dirty="0" smtClean="0"/>
          </a:p>
          <a:p>
            <a:endParaRPr lang="en-GB" sz="1800" dirty="0" smtClean="0"/>
          </a:p>
          <a:p>
            <a:pPr>
              <a:buNone/>
            </a:pPr>
            <a:r>
              <a:rPr lang="en-GB" sz="1800" dirty="0" smtClean="0"/>
              <a:t>						,    </a:t>
            </a:r>
            <a:r>
              <a:rPr lang="en-GB" sz="1800" i="1" dirty="0" smtClean="0"/>
              <a:t>k</a:t>
            </a:r>
            <a:r>
              <a:rPr lang="en-GB" sz="1800" dirty="0" smtClean="0"/>
              <a:t> = 1,2,….</a:t>
            </a:r>
            <a:endParaRPr lang="en-US" sz="1800" dirty="0" smtClean="0"/>
          </a:p>
          <a:p>
            <a:r>
              <a:rPr lang="en-GB" sz="1800" dirty="0" smtClean="0"/>
              <a:t>The complex Gaussian distribution of all tap coefficients leads to a </a:t>
            </a:r>
            <a:r>
              <a:rPr lang="en-GB" sz="1800" dirty="0" smtClean="0">
                <a:solidFill>
                  <a:srgbClr val="FF0000"/>
                </a:solidFill>
              </a:rPr>
              <a:t>Rayleigh fading </a:t>
            </a:r>
            <a:r>
              <a:rPr lang="en-GB" sz="1800" dirty="0" smtClean="0"/>
              <a:t>characteristic in the absence of a direct path (i.e. </a:t>
            </a:r>
            <a:r>
              <a:rPr lang="en-GB" sz="1800" i="1" dirty="0" smtClean="0"/>
              <a:t>c</a:t>
            </a:r>
            <a:r>
              <a:rPr lang="en-GB" sz="1800" baseline="-25000" dirty="0" smtClean="0"/>
              <a:t>0</a:t>
            </a:r>
            <a:r>
              <a:rPr lang="en-GB" sz="1800" dirty="0" smtClean="0"/>
              <a:t> = 0), whereas otherwise a </a:t>
            </a:r>
            <a:r>
              <a:rPr lang="en-GB" sz="1800" dirty="0" err="1" smtClean="0">
                <a:solidFill>
                  <a:srgbClr val="FF0000"/>
                </a:solidFill>
              </a:rPr>
              <a:t>Rician</a:t>
            </a:r>
            <a:r>
              <a:rPr lang="en-GB" sz="1800" dirty="0" smtClean="0">
                <a:solidFill>
                  <a:srgbClr val="FF0000"/>
                </a:solidFill>
              </a:rPr>
              <a:t> fading </a:t>
            </a:r>
            <a:r>
              <a:rPr lang="en-GB" sz="1800" dirty="0" smtClean="0"/>
              <a:t>results. Taking the location variability into account, the parameters </a:t>
            </a:r>
            <a:r>
              <a:rPr lang="en-GB" sz="1800" i="1" dirty="0" smtClean="0"/>
              <a:t>c</a:t>
            </a:r>
            <a:r>
              <a:rPr lang="en-GB" sz="1800" baseline="-25000" dirty="0" smtClean="0"/>
              <a:t>0</a:t>
            </a:r>
            <a:r>
              <a:rPr lang="en-GB" sz="1800" dirty="0" smtClean="0"/>
              <a:t> and </a:t>
            </a:r>
            <a:r>
              <a:rPr lang="en-GB" sz="1800" i="1" dirty="0" smtClean="0"/>
              <a:t>c</a:t>
            </a:r>
            <a:r>
              <a:rPr lang="en-GB" sz="1800" baseline="-25000" dirty="0" smtClean="0"/>
              <a:t>1</a:t>
            </a:r>
            <a:r>
              <a:rPr lang="en-GB" sz="1800" dirty="0" smtClean="0"/>
              <a:t> are also random variables having a log-normal distribution.</a:t>
            </a:r>
            <a:endParaRPr lang="en-US" sz="1800" dirty="0"/>
          </a:p>
        </p:txBody>
      </p:sp>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1185" name="Object 1"/>
          <p:cNvGraphicFramePr>
            <a:graphicFrameLocks noChangeAspect="1"/>
          </p:cNvGraphicFramePr>
          <p:nvPr/>
        </p:nvGraphicFramePr>
        <p:xfrm>
          <a:off x="1676400" y="2209800"/>
          <a:ext cx="2234514" cy="533400"/>
        </p:xfrm>
        <a:graphic>
          <a:graphicData uri="http://schemas.openxmlformats.org/presentationml/2006/ole">
            <p:oleObj spid="_x0000_s347138" name="Equation" r:id="rId3" imgW="1473200" imgH="355600" progId="Equation.3">
              <p:embed/>
            </p:oleObj>
          </a:graphicData>
        </a:graphic>
      </p:graphicFrame>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1187" name="Object 3"/>
          <p:cNvGraphicFramePr>
            <a:graphicFrameLocks noChangeAspect="1"/>
          </p:cNvGraphicFramePr>
          <p:nvPr/>
        </p:nvGraphicFramePr>
        <p:xfrm>
          <a:off x="1676399" y="3886200"/>
          <a:ext cx="2890345" cy="381000"/>
        </p:xfrm>
        <a:graphic>
          <a:graphicData uri="http://schemas.openxmlformats.org/presentationml/2006/ole">
            <p:oleObj spid="_x0000_s347139" name="Equation" r:id="rId4" imgW="2095500" imgH="279400" progId="Equation.3">
              <p:embed/>
            </p:oleObj>
          </a:graphicData>
        </a:graphic>
      </p:graphicFrame>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1189" name="Object 5"/>
          <p:cNvGraphicFramePr>
            <a:graphicFrameLocks noChangeAspect="1"/>
          </p:cNvGraphicFramePr>
          <p:nvPr/>
        </p:nvGraphicFramePr>
        <p:xfrm>
          <a:off x="1676400" y="4343400"/>
          <a:ext cx="3402724" cy="352425"/>
        </p:xfrm>
        <a:graphic>
          <a:graphicData uri="http://schemas.openxmlformats.org/presentationml/2006/ole">
            <p:oleObj spid="_x0000_s347140" name="Equation" r:id="rId5" imgW="2667000" imgH="279400" progId="Equation.3">
              <p:embed/>
            </p:oleObj>
          </a:graphicData>
        </a:graphic>
      </p:graphicFrame>
      <p:sp>
        <p:nvSpPr>
          <p:cNvPr id="12"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50</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l-GR" sz="3200" b="1" i="1" dirty="0" smtClean="0">
                <a:solidFill>
                  <a:srgbClr val="00B0F0"/>
                </a:solidFill>
              </a:rPr>
              <a:t>POWER DELAY PROFILE</a:t>
            </a:r>
            <a:r>
              <a:rPr lang="en-US" sz="3200" b="1" i="1" dirty="0" smtClean="0">
                <a:solidFill>
                  <a:srgbClr val="00B0F0"/>
                </a:solidFill>
              </a:rPr>
              <a:t> (PDP) (1)</a:t>
            </a:r>
            <a:endParaRPr lang="en-US" sz="3200" b="1" i="1" dirty="0">
              <a:solidFill>
                <a:srgbClr val="00B0F0"/>
              </a:solidFill>
            </a:endParaRPr>
          </a:p>
        </p:txBody>
      </p:sp>
      <p:sp>
        <p:nvSpPr>
          <p:cNvPr id="3" name="Content Placeholder 2"/>
          <p:cNvSpPr>
            <a:spLocks noGrp="1"/>
          </p:cNvSpPr>
          <p:nvPr>
            <p:ph idx="1"/>
          </p:nvPr>
        </p:nvSpPr>
        <p:spPr/>
        <p:txBody>
          <a:bodyPr>
            <a:normAutofit/>
          </a:bodyPr>
          <a:lstStyle/>
          <a:p>
            <a:r>
              <a:rPr lang="en-GB" sz="2000" dirty="0" smtClean="0"/>
              <a:t>PDP provides statistical a-priori information about the impulse response.</a:t>
            </a:r>
          </a:p>
          <a:p>
            <a:pPr lvl="1"/>
            <a:r>
              <a:rPr lang="en-GB" sz="1800" dirty="0" smtClean="0"/>
              <a:t>PDP provides the expected signal energy arriving at a specific delay from the transmission of a Dirac impulse.</a:t>
            </a:r>
          </a:p>
          <a:p>
            <a:pPr lvl="1"/>
            <a:r>
              <a:rPr lang="en-GB" sz="1800" dirty="0" smtClean="0"/>
              <a:t>The earliest arriving contribution is assigned delay zero and normally originates from the signal part travelling in a direct transmitter-receiver path, resulting in a peak in the PDP. </a:t>
            </a:r>
          </a:p>
          <a:p>
            <a:pPr lvl="1"/>
            <a:r>
              <a:rPr lang="en-GB" sz="1800" dirty="0" smtClean="0"/>
              <a:t>The energies in the indirect, reflected or scattered signal parts typically decay exponentially in the mean. This leads to the common </a:t>
            </a:r>
            <a:r>
              <a:rPr lang="en-GB" sz="1800" i="1" dirty="0" smtClean="0"/>
              <a:t>spike-plus-exponential</a:t>
            </a:r>
            <a:r>
              <a:rPr lang="en-GB" sz="1800" dirty="0" smtClean="0"/>
              <a:t> shape of the PDP, given by</a:t>
            </a:r>
          </a:p>
          <a:p>
            <a:pPr lvl="1">
              <a:buNone/>
            </a:pPr>
            <a:r>
              <a:rPr lang="en-GB" sz="1800" dirty="0" smtClean="0"/>
              <a:t>	                                                                        ,    </a:t>
            </a:r>
            <a:r>
              <a:rPr lang="en-GB" sz="1800" i="1" dirty="0" smtClean="0"/>
              <a:t>τ</a:t>
            </a:r>
            <a:r>
              <a:rPr lang="en-GB" sz="1800" dirty="0" smtClean="0"/>
              <a:t> </a:t>
            </a:r>
            <a:r>
              <a:rPr lang="en-GB" sz="1800" dirty="0" smtClean="0">
                <a:sym typeface="Symbol"/>
              </a:rPr>
              <a:t></a:t>
            </a:r>
            <a:r>
              <a:rPr lang="en-GB" sz="1800" dirty="0" smtClean="0"/>
              <a:t> 0,</a:t>
            </a:r>
          </a:p>
          <a:p>
            <a:pPr lvl="1">
              <a:buNone/>
            </a:pPr>
            <a:r>
              <a:rPr lang="en-GB" sz="1800" dirty="0" smtClean="0"/>
              <a:t>	 where δ(·) is the Dirac delta function. </a:t>
            </a:r>
          </a:p>
          <a:p>
            <a:pPr lvl="2"/>
            <a:r>
              <a:rPr lang="en-GB" sz="1600" i="1" dirty="0" smtClean="0"/>
              <a:t>c</a:t>
            </a:r>
            <a:r>
              <a:rPr lang="en-GB" sz="1600" baseline="-25000" dirty="0" smtClean="0"/>
              <a:t>0</a:t>
            </a:r>
            <a:r>
              <a:rPr lang="en-GB" sz="1600" dirty="0" smtClean="0"/>
              <a:t> and </a:t>
            </a:r>
            <a:r>
              <a:rPr lang="en-GB" sz="1600" i="1" dirty="0" smtClean="0"/>
              <a:t>c</a:t>
            </a:r>
            <a:r>
              <a:rPr lang="en-GB" sz="1600" baseline="-25000" dirty="0" smtClean="0"/>
              <a:t>1</a:t>
            </a:r>
            <a:r>
              <a:rPr lang="en-GB" sz="1600" dirty="0" smtClean="0"/>
              <a:t> determine the mean energies in the direct and indirect signal parts, respectively, and </a:t>
            </a:r>
            <a:r>
              <a:rPr lang="en-GB" sz="1600" i="1" dirty="0" smtClean="0"/>
              <a:t>τ</a:t>
            </a:r>
            <a:r>
              <a:rPr lang="en-GB" sz="1600" baseline="-25000" dirty="0" smtClean="0"/>
              <a:t>1</a:t>
            </a:r>
            <a:r>
              <a:rPr lang="en-GB" sz="1600" dirty="0" smtClean="0"/>
              <a:t> specifies the exponential decay in the indirect components. </a:t>
            </a:r>
          </a:p>
          <a:p>
            <a:pPr lvl="2"/>
            <a:r>
              <a:rPr lang="en-GB" sz="1600" dirty="0" smtClean="0"/>
              <a:t>The </a:t>
            </a:r>
            <a:r>
              <a:rPr lang="en-GB" sz="1600" dirty="0" smtClean="0">
                <a:solidFill>
                  <a:srgbClr val="FF0000"/>
                </a:solidFill>
              </a:rPr>
              <a:t>mean total signal energy </a:t>
            </a:r>
            <a:r>
              <a:rPr lang="en-GB" sz="1600" dirty="0" smtClean="0"/>
              <a:t>returning from a transmitted unit energy pulse equals </a:t>
            </a:r>
            <a:r>
              <a:rPr lang="en-GB" sz="1600" i="1" dirty="0" smtClean="0">
                <a:solidFill>
                  <a:srgbClr val="FF0000"/>
                </a:solidFill>
              </a:rPr>
              <a:t>c</a:t>
            </a:r>
            <a:r>
              <a:rPr lang="en-GB" sz="1600" baseline="-25000" dirty="0" smtClean="0">
                <a:solidFill>
                  <a:srgbClr val="FF0000"/>
                </a:solidFill>
              </a:rPr>
              <a:t>0</a:t>
            </a:r>
            <a:r>
              <a:rPr lang="en-GB" sz="1600" dirty="0" smtClean="0">
                <a:solidFill>
                  <a:srgbClr val="FF0000"/>
                </a:solidFill>
              </a:rPr>
              <a:t>+</a:t>
            </a:r>
            <a:r>
              <a:rPr lang="en-GB" sz="1600" i="1" dirty="0" smtClean="0">
                <a:solidFill>
                  <a:srgbClr val="FF0000"/>
                </a:solidFill>
              </a:rPr>
              <a:t>c</a:t>
            </a:r>
            <a:r>
              <a:rPr lang="en-GB" sz="1600" baseline="-25000" dirty="0" smtClean="0">
                <a:solidFill>
                  <a:srgbClr val="FF0000"/>
                </a:solidFill>
              </a:rPr>
              <a:t>1</a:t>
            </a:r>
            <a:r>
              <a:rPr lang="en-GB" sz="1600" dirty="0" smtClean="0">
                <a:solidFill>
                  <a:srgbClr val="FF0000"/>
                </a:solidFill>
              </a:rPr>
              <a:t>. </a:t>
            </a:r>
            <a:endParaRPr lang="en-US" sz="1600" dirty="0">
              <a:solidFill>
                <a:srgbClr val="FF0000"/>
              </a:solidFill>
            </a:endParaRPr>
          </a:p>
        </p:txBody>
      </p:sp>
      <p:graphicFrame>
        <p:nvGraphicFramePr>
          <p:cNvPr id="1026" name="Object 2"/>
          <p:cNvGraphicFramePr>
            <a:graphicFrameLocks noChangeAspect="1"/>
          </p:cNvGraphicFramePr>
          <p:nvPr/>
        </p:nvGraphicFramePr>
        <p:xfrm>
          <a:off x="1676400" y="4343400"/>
          <a:ext cx="3276600" cy="355294"/>
        </p:xfrm>
        <a:graphic>
          <a:graphicData uri="http://schemas.openxmlformats.org/presentationml/2006/ole">
            <p:oleObj spid="_x0000_s1026" name="Equation" r:id="rId3" imgW="2108160" imgH="228600" progId="Equation.3">
              <p:embed/>
            </p:oleObj>
          </a:graphicData>
        </a:graphic>
      </p:graphicFrame>
      <p:sp>
        <p:nvSpPr>
          <p:cNvPr id="7"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51</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l-GR" sz="3200" b="1" i="1" dirty="0" smtClean="0">
                <a:solidFill>
                  <a:srgbClr val="00B0F0"/>
                </a:solidFill>
              </a:rPr>
              <a:t>POWER DELAY PROFILE</a:t>
            </a:r>
            <a:r>
              <a:rPr lang="en-US" sz="3200" b="1" i="1" dirty="0" smtClean="0">
                <a:solidFill>
                  <a:srgbClr val="00B0F0"/>
                </a:solidFill>
              </a:rPr>
              <a:t> (PDP) (2)</a:t>
            </a:r>
            <a:endParaRPr lang="en-US" sz="3200" b="1" i="1" dirty="0">
              <a:solidFill>
                <a:srgbClr val="00B0F0"/>
              </a:solidFill>
            </a:endParaRPr>
          </a:p>
        </p:txBody>
      </p:sp>
      <p:sp>
        <p:nvSpPr>
          <p:cNvPr id="3" name="Content Placeholder 2"/>
          <p:cNvSpPr>
            <a:spLocks noGrp="1"/>
          </p:cNvSpPr>
          <p:nvPr>
            <p:ph idx="1"/>
          </p:nvPr>
        </p:nvSpPr>
        <p:spPr/>
        <p:txBody>
          <a:bodyPr>
            <a:normAutofit/>
          </a:bodyPr>
          <a:lstStyle/>
          <a:p>
            <a:r>
              <a:rPr lang="en-GB" sz="2000" dirty="0" smtClean="0"/>
              <a:t>PDP provides statistical a-priori information about the impulse response.</a:t>
            </a:r>
          </a:p>
          <a:p>
            <a:pPr lvl="1"/>
            <a:r>
              <a:rPr lang="en-GB" sz="1800" i="1" dirty="0" smtClean="0"/>
              <a:t>c</a:t>
            </a:r>
            <a:r>
              <a:rPr lang="en-GB" sz="1800" baseline="-25000" dirty="0" smtClean="0"/>
              <a:t>0</a:t>
            </a:r>
            <a:r>
              <a:rPr lang="en-GB" sz="1800" dirty="0" smtClean="0"/>
              <a:t> and </a:t>
            </a:r>
            <a:r>
              <a:rPr lang="en-GB" sz="1800" i="1" dirty="0" smtClean="0"/>
              <a:t>c</a:t>
            </a:r>
            <a:r>
              <a:rPr lang="en-GB" sz="1800" baseline="-25000" dirty="0" smtClean="0"/>
              <a:t>1</a:t>
            </a:r>
            <a:r>
              <a:rPr lang="en-GB" sz="1800" dirty="0" smtClean="0"/>
              <a:t> values</a:t>
            </a:r>
          </a:p>
          <a:p>
            <a:pPr lvl="2"/>
            <a:r>
              <a:rPr lang="en-GB" sz="1800" dirty="0" smtClean="0"/>
              <a:t>For LOS scenarios</a:t>
            </a:r>
            <a:endParaRPr lang="en-US" sz="1800" dirty="0" smtClean="0"/>
          </a:p>
          <a:p>
            <a:pPr>
              <a:buNone/>
            </a:pPr>
            <a:r>
              <a:rPr lang="en-GB" sz="1600" dirty="0" smtClean="0"/>
              <a:t>				   ,</a:t>
            </a:r>
            <a:endParaRPr lang="en-US" sz="1600" dirty="0" smtClean="0"/>
          </a:p>
          <a:p>
            <a:pPr lvl="2"/>
            <a:r>
              <a:rPr lang="en-GB" sz="1800" dirty="0" smtClean="0"/>
              <a:t>For NLOS scenarios and wide angle terminal station antennas</a:t>
            </a:r>
            <a:endParaRPr lang="en-US" sz="1800" dirty="0" smtClean="0"/>
          </a:p>
          <a:p>
            <a:pPr>
              <a:buNone/>
            </a:pPr>
            <a:r>
              <a:rPr lang="en-GB" sz="1600" dirty="0" smtClean="0"/>
              <a:t>				           .</a:t>
            </a:r>
          </a:p>
          <a:p>
            <a:pPr lvl="1"/>
            <a:r>
              <a:rPr lang="en-GB" sz="1800" dirty="0" smtClean="0"/>
              <a:t>The </a:t>
            </a:r>
            <a:r>
              <a:rPr lang="en-GB" sz="1800" b="1" dirty="0" smtClean="0">
                <a:solidFill>
                  <a:srgbClr val="FF0000"/>
                </a:solidFill>
              </a:rPr>
              <a:t>ratio </a:t>
            </a:r>
            <a:r>
              <a:rPr lang="en-GB" sz="1800" b="1" i="1" dirty="0" smtClean="0">
                <a:solidFill>
                  <a:srgbClr val="FF0000"/>
                </a:solidFill>
              </a:rPr>
              <a:t>c</a:t>
            </a:r>
            <a:r>
              <a:rPr lang="en-GB" sz="1800" b="1" baseline="-25000" dirty="0" smtClean="0">
                <a:solidFill>
                  <a:srgbClr val="FF0000"/>
                </a:solidFill>
              </a:rPr>
              <a:t>0</a:t>
            </a:r>
            <a:r>
              <a:rPr lang="en-GB" sz="1800" b="1" dirty="0" smtClean="0">
                <a:solidFill>
                  <a:srgbClr val="FF0000"/>
                </a:solidFill>
              </a:rPr>
              <a:t>/</a:t>
            </a:r>
            <a:r>
              <a:rPr lang="en-GB" sz="1800" b="1" i="1" dirty="0" smtClean="0">
                <a:solidFill>
                  <a:srgbClr val="FF0000"/>
                </a:solidFill>
              </a:rPr>
              <a:t>c</a:t>
            </a:r>
            <a:r>
              <a:rPr lang="en-GB" sz="1800" b="1" baseline="-25000" dirty="0" smtClean="0">
                <a:solidFill>
                  <a:srgbClr val="FF0000"/>
                </a:solidFill>
              </a:rPr>
              <a:t>1</a:t>
            </a:r>
            <a:r>
              <a:rPr lang="en-GB" sz="1800" b="1" dirty="0" smtClean="0">
                <a:solidFill>
                  <a:srgbClr val="FF0000"/>
                </a:solidFill>
              </a:rPr>
              <a:t> </a:t>
            </a:r>
            <a:r>
              <a:rPr lang="en-GB" sz="1800" dirty="0" smtClean="0"/>
              <a:t>is referred to as the </a:t>
            </a:r>
            <a:r>
              <a:rPr lang="en-GB" sz="1800" b="1" dirty="0" smtClean="0">
                <a:solidFill>
                  <a:srgbClr val="FF0000"/>
                </a:solidFill>
              </a:rPr>
              <a:t>K-factor </a:t>
            </a:r>
            <a:r>
              <a:rPr lang="en-GB" sz="1800" b="1" i="1" dirty="0" smtClean="0">
                <a:solidFill>
                  <a:srgbClr val="FF0000"/>
                </a:solidFill>
              </a:rPr>
              <a:t>K</a:t>
            </a:r>
            <a:r>
              <a:rPr lang="en-GB" sz="1800" b="1" baseline="-25000" dirty="0" smtClean="0">
                <a:solidFill>
                  <a:srgbClr val="FF0000"/>
                </a:solidFill>
              </a:rPr>
              <a:t>0</a:t>
            </a:r>
            <a:r>
              <a:rPr lang="en-GB" sz="1800" dirty="0" smtClean="0"/>
              <a:t>, providing information about the presence and strength of the direct propagation path.</a:t>
            </a:r>
          </a:p>
          <a:p>
            <a:pPr lvl="1"/>
            <a:r>
              <a:rPr lang="en-GB" sz="1800" dirty="0" smtClean="0"/>
              <a:t>The root mean square (RMS) </a:t>
            </a:r>
            <a:r>
              <a:rPr lang="en-GB" sz="1800" b="1" dirty="0" smtClean="0">
                <a:solidFill>
                  <a:srgbClr val="FF0000"/>
                </a:solidFill>
              </a:rPr>
              <a:t>delay spread </a:t>
            </a:r>
            <a:r>
              <a:rPr lang="en-GB" sz="1800" b="1" i="1" dirty="0" err="1" smtClean="0">
                <a:solidFill>
                  <a:srgbClr val="FF0000"/>
                </a:solidFill>
              </a:rPr>
              <a:t>τ</a:t>
            </a:r>
            <a:r>
              <a:rPr lang="en-GB" sz="1800" b="1" baseline="-25000" dirty="0" err="1" smtClean="0">
                <a:solidFill>
                  <a:srgbClr val="FF0000"/>
                </a:solidFill>
              </a:rPr>
              <a:t>RMS</a:t>
            </a:r>
            <a:r>
              <a:rPr lang="en-GB" sz="1800" dirty="0" smtClean="0"/>
              <a:t> </a:t>
            </a:r>
            <a:r>
              <a:rPr lang="en-GB" sz="1800" dirty="0" smtClean="0"/>
              <a:t>of the PDP defined in the previous equation</a:t>
            </a:r>
            <a:endParaRPr lang="en-US" sz="1800" dirty="0"/>
          </a:p>
        </p:txBody>
      </p:sp>
      <p:graphicFrame>
        <p:nvGraphicFramePr>
          <p:cNvPr id="2051" name="Object 3"/>
          <p:cNvGraphicFramePr>
            <a:graphicFrameLocks noChangeAspect="1"/>
          </p:cNvGraphicFramePr>
          <p:nvPr/>
        </p:nvGraphicFramePr>
        <p:xfrm>
          <a:off x="2057400" y="2590800"/>
          <a:ext cx="1223211" cy="381000"/>
        </p:xfrm>
        <a:graphic>
          <a:graphicData uri="http://schemas.openxmlformats.org/presentationml/2006/ole">
            <p:oleObj spid="_x0000_s2051" name="Equation" r:id="rId3" imgW="774360" imgH="241200" progId="Equation.3">
              <p:embed/>
            </p:oleObj>
          </a:graphicData>
        </a:graphic>
      </p:graphicFrame>
      <p:graphicFrame>
        <p:nvGraphicFramePr>
          <p:cNvPr id="2052" name="Object 4"/>
          <p:cNvGraphicFramePr>
            <a:graphicFrameLocks noChangeAspect="1"/>
          </p:cNvGraphicFramePr>
          <p:nvPr/>
        </p:nvGraphicFramePr>
        <p:xfrm>
          <a:off x="2057400" y="3200400"/>
          <a:ext cx="1684421" cy="381000"/>
        </p:xfrm>
        <a:graphic>
          <a:graphicData uri="http://schemas.openxmlformats.org/presentationml/2006/ole">
            <p:oleObj spid="_x0000_s2052" name="Equation" r:id="rId4" imgW="1066680" imgH="241200" progId="Equation.3">
              <p:embed/>
            </p:oleObj>
          </a:graphicData>
        </a:graphic>
      </p:graphicFrame>
      <p:graphicFrame>
        <p:nvGraphicFramePr>
          <p:cNvPr id="2053" name="Object 5"/>
          <p:cNvGraphicFramePr>
            <a:graphicFrameLocks noChangeAspect="1"/>
          </p:cNvGraphicFramePr>
          <p:nvPr/>
        </p:nvGraphicFramePr>
        <p:xfrm>
          <a:off x="2057400" y="4800600"/>
          <a:ext cx="2057400" cy="787180"/>
        </p:xfrm>
        <a:graphic>
          <a:graphicData uri="http://schemas.openxmlformats.org/presentationml/2006/ole">
            <p:oleObj spid="_x0000_s2053" name="Equation" r:id="rId5" imgW="1460160" imgH="558720" progId="Equation.3">
              <p:embed/>
            </p:oleObj>
          </a:graphicData>
        </a:graphic>
      </p:graphicFrame>
      <p:sp>
        <p:nvSpPr>
          <p:cNvPr id="9"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52</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l-GR" sz="3200" b="1" i="1" dirty="0" smtClean="0">
                <a:solidFill>
                  <a:srgbClr val="00B0F0"/>
                </a:solidFill>
              </a:rPr>
              <a:t>DELAY SPREAD AND K-FACTOR</a:t>
            </a:r>
            <a:endParaRPr lang="en-US" sz="3200" b="1" i="1" dirty="0">
              <a:solidFill>
                <a:srgbClr val="00B0F0"/>
              </a:solidFill>
            </a:endParaRPr>
          </a:p>
        </p:txBody>
      </p:sp>
      <p:sp>
        <p:nvSpPr>
          <p:cNvPr id="3" name="Content Placeholder 2"/>
          <p:cNvSpPr>
            <a:spLocks noGrp="1"/>
          </p:cNvSpPr>
          <p:nvPr>
            <p:ph idx="1"/>
          </p:nvPr>
        </p:nvSpPr>
        <p:spPr/>
        <p:txBody>
          <a:bodyPr>
            <a:normAutofit/>
          </a:bodyPr>
          <a:lstStyle/>
          <a:p>
            <a:r>
              <a:rPr lang="en-US" sz="2000" dirty="0" smtClean="0">
                <a:solidFill>
                  <a:srgbClr val="FF0000"/>
                </a:solidFill>
              </a:rPr>
              <a:t>K-factor</a:t>
            </a:r>
            <a:endParaRPr lang="en-US" sz="2000" dirty="0" smtClean="0"/>
          </a:p>
          <a:p>
            <a:pPr lvl="1"/>
            <a:r>
              <a:rPr lang="en-US" sz="1600" dirty="0" smtClean="0"/>
              <a:t>power </a:t>
            </a:r>
            <a:r>
              <a:rPr lang="en-US" sz="1600" dirty="0" smtClean="0"/>
              <a:t>ratio between the direct path component and scattered multipath components</a:t>
            </a:r>
          </a:p>
          <a:p>
            <a:r>
              <a:rPr lang="en-GB" sz="2000" dirty="0" smtClean="0"/>
              <a:t>Both the delay spread and the K-factor </a:t>
            </a:r>
            <a:endParaRPr lang="en-GB" sz="2000" dirty="0" smtClean="0"/>
          </a:p>
          <a:p>
            <a:pPr lvl="1"/>
            <a:r>
              <a:rPr lang="en-GB" sz="1600" dirty="0" smtClean="0"/>
              <a:t>heavily </a:t>
            </a:r>
            <a:r>
              <a:rPr lang="en-GB" sz="1600" dirty="0" smtClean="0"/>
              <a:t>depend on the environment and the antenna types. </a:t>
            </a:r>
          </a:p>
          <a:p>
            <a:r>
              <a:rPr lang="en-GB" sz="2000" dirty="0" smtClean="0"/>
              <a:t>In LOS scenarios </a:t>
            </a:r>
            <a:endParaRPr lang="en-GB" sz="2000" dirty="0" smtClean="0"/>
          </a:p>
          <a:p>
            <a:pPr lvl="1"/>
            <a:r>
              <a:rPr lang="en-GB" sz="1600" dirty="0" smtClean="0"/>
              <a:t>the </a:t>
            </a:r>
            <a:r>
              <a:rPr lang="en-GB" sz="1600" dirty="0" smtClean="0"/>
              <a:t>K-factor is much larger than for NLOS scenarios even with </a:t>
            </a:r>
            <a:r>
              <a:rPr lang="en-GB" sz="1600" dirty="0" err="1" smtClean="0"/>
              <a:t>omnidirectional</a:t>
            </a:r>
            <a:r>
              <a:rPr lang="en-GB" sz="1600" dirty="0" smtClean="0"/>
              <a:t> antennas. </a:t>
            </a:r>
            <a:endParaRPr lang="en-GB" sz="1600" dirty="0" smtClean="0"/>
          </a:p>
          <a:p>
            <a:r>
              <a:rPr lang="en-GB" sz="2000" dirty="0" smtClean="0"/>
              <a:t>In </a:t>
            </a:r>
            <a:r>
              <a:rPr lang="en-GB" sz="2000" dirty="0" smtClean="0"/>
              <a:t>NLOS scenarios, </a:t>
            </a:r>
            <a:endParaRPr lang="en-GB" sz="2000" dirty="0" smtClean="0"/>
          </a:p>
          <a:p>
            <a:pPr lvl="1"/>
            <a:r>
              <a:rPr lang="en-GB" sz="1600" i="1" dirty="0" smtClean="0"/>
              <a:t>K</a:t>
            </a:r>
            <a:r>
              <a:rPr lang="en-GB" sz="1600" baseline="-25000" dirty="0" smtClean="0"/>
              <a:t>0</a:t>
            </a:r>
            <a:r>
              <a:rPr lang="en-GB" sz="1600" dirty="0" smtClean="0"/>
              <a:t> </a:t>
            </a:r>
            <a:r>
              <a:rPr lang="en-GB" sz="1600" dirty="0" smtClean="0"/>
              <a:t>is determined by the presence and strength of a dominant signal path. If the area between the transmitter and the receiver is totally obstructed, </a:t>
            </a:r>
            <a:r>
              <a:rPr lang="en-GB" sz="1600" i="1" dirty="0" smtClean="0"/>
              <a:t>K</a:t>
            </a:r>
            <a:r>
              <a:rPr lang="en-GB" sz="1600" baseline="-25000" dirty="0" smtClean="0"/>
              <a:t>0</a:t>
            </a:r>
            <a:r>
              <a:rPr lang="en-GB" sz="1600" dirty="0" smtClean="0"/>
              <a:t> is close to zero.</a:t>
            </a:r>
            <a:endParaRPr lang="en-US" sz="1600" dirty="0" smtClean="0"/>
          </a:p>
          <a:p>
            <a:r>
              <a:rPr lang="en-GB" sz="2000" dirty="0" smtClean="0"/>
              <a:t>Clearly, the K-factor also increases when narrowing the terminal station antenna </a:t>
            </a:r>
            <a:r>
              <a:rPr lang="en-GB" sz="2000" dirty="0" err="1" smtClean="0"/>
              <a:t>beamwidth</a:t>
            </a:r>
            <a:r>
              <a:rPr lang="en-GB" sz="2000" dirty="0" smtClean="0"/>
              <a:t> </a:t>
            </a:r>
            <a:endParaRPr lang="en-GB" sz="2000" dirty="0" smtClean="0"/>
          </a:p>
          <a:p>
            <a:pPr lvl="1"/>
            <a:r>
              <a:rPr lang="en-GB" sz="1600" dirty="0" smtClean="0"/>
              <a:t>because </a:t>
            </a:r>
            <a:r>
              <a:rPr lang="en-GB" sz="1600" dirty="0" smtClean="0"/>
              <a:t>of increased fading of reflected signal parts arriving from “blind” angles.</a:t>
            </a:r>
            <a:endParaRPr lang="en-US" sz="1600" dirty="0" smtClean="0"/>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53</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lvl="3" algn="ctr"/>
            <a:r>
              <a:rPr lang="en-GB" sz="3200" b="1" i="1" dirty="0" smtClean="0">
                <a:solidFill>
                  <a:srgbClr val="00B0F0"/>
                </a:solidFill>
                <a:latin typeface="+mj-lt"/>
              </a:rPr>
              <a:t>MULTIPATH VERSUS FREQUENCY</a:t>
            </a:r>
            <a:endParaRPr lang="en-US" sz="3200" b="1" i="1" dirty="0">
              <a:solidFill>
                <a:srgbClr val="00B0F0"/>
              </a:solidFill>
              <a:latin typeface="+mj-lt"/>
            </a:endParaRPr>
          </a:p>
        </p:txBody>
      </p:sp>
      <p:sp>
        <p:nvSpPr>
          <p:cNvPr id="3" name="Content Placeholder 2"/>
          <p:cNvSpPr>
            <a:spLocks noGrp="1"/>
          </p:cNvSpPr>
          <p:nvPr>
            <p:ph idx="1"/>
          </p:nvPr>
        </p:nvSpPr>
        <p:spPr/>
        <p:txBody>
          <a:bodyPr>
            <a:normAutofit/>
          </a:bodyPr>
          <a:lstStyle/>
          <a:p>
            <a:r>
              <a:rPr lang="en-US" sz="2000" dirty="0" smtClean="0"/>
              <a:t>There </a:t>
            </a:r>
            <a:r>
              <a:rPr lang="en-US" sz="2000" dirty="0" smtClean="0"/>
              <a:t>is unquestionably a significant</a:t>
            </a:r>
            <a:r>
              <a:rPr lang="en-US" sz="2000" b="1" dirty="0" smtClean="0">
                <a:solidFill>
                  <a:srgbClr val="FF0000"/>
                </a:solidFill>
              </a:rPr>
              <a:t> frequency dependence in terms of propagation </a:t>
            </a:r>
            <a:r>
              <a:rPr lang="en-US" sz="2000" b="1" dirty="0" smtClean="0">
                <a:solidFill>
                  <a:srgbClr val="FF0000"/>
                </a:solidFill>
              </a:rPr>
              <a:t>losses</a:t>
            </a:r>
            <a:r>
              <a:rPr lang="en-US" sz="2000" dirty="0" smtClean="0"/>
              <a:t>.</a:t>
            </a:r>
          </a:p>
          <a:p>
            <a:pPr lvl="1"/>
            <a:r>
              <a:rPr lang="en-US" sz="1600" dirty="0" smtClean="0"/>
              <a:t>T</a:t>
            </a:r>
            <a:r>
              <a:rPr lang="en-US" sz="1600" dirty="0" smtClean="0"/>
              <a:t>he </a:t>
            </a:r>
            <a:r>
              <a:rPr lang="en-US" sz="1600" dirty="0" smtClean="0"/>
              <a:t>attenuation resulting from diffraction around objects or penetration through them almost invariably increases with frequency.  </a:t>
            </a:r>
            <a:endParaRPr lang="en-US" sz="1600" dirty="0" smtClean="0"/>
          </a:p>
          <a:p>
            <a:r>
              <a:rPr lang="en-US" sz="2000" b="1" dirty="0" smtClean="0">
                <a:solidFill>
                  <a:srgbClr val="FF0000"/>
                </a:solidFill>
              </a:rPr>
              <a:t>T</a:t>
            </a:r>
            <a:r>
              <a:rPr lang="en-US" sz="2000" b="1" dirty="0" smtClean="0">
                <a:solidFill>
                  <a:srgbClr val="FF0000"/>
                </a:solidFill>
              </a:rPr>
              <a:t>he</a:t>
            </a:r>
            <a:r>
              <a:rPr lang="en-US" sz="2000" dirty="0" smtClean="0"/>
              <a:t> </a:t>
            </a:r>
            <a:r>
              <a:rPr lang="en-US" sz="2000" b="1" dirty="0" smtClean="0">
                <a:solidFill>
                  <a:srgbClr val="FF0000"/>
                </a:solidFill>
              </a:rPr>
              <a:t>delay spread is independent of the operating frequency at frequencies above 30 </a:t>
            </a:r>
            <a:r>
              <a:rPr lang="en-US" sz="2000" b="1" dirty="0" err="1" smtClean="0">
                <a:solidFill>
                  <a:srgbClr val="FF0000"/>
                </a:solidFill>
              </a:rPr>
              <a:t>MHz</a:t>
            </a:r>
            <a:r>
              <a:rPr lang="en-US" sz="2000" dirty="0" err="1" smtClean="0"/>
              <a:t>.</a:t>
            </a:r>
            <a:r>
              <a:rPr lang="en-US" sz="2000" dirty="0" smtClean="0"/>
              <a:t>  </a:t>
            </a:r>
          </a:p>
          <a:p>
            <a:pPr lvl="1"/>
            <a:r>
              <a:rPr lang="en-US" sz="1600" dirty="0" smtClean="0">
                <a:solidFill>
                  <a:srgbClr val="FF0000"/>
                </a:solidFill>
              </a:rPr>
              <a:t>A</a:t>
            </a:r>
            <a:r>
              <a:rPr lang="en-US" sz="1600" b="1" dirty="0" smtClean="0">
                <a:solidFill>
                  <a:srgbClr val="FF0000"/>
                </a:solidFill>
              </a:rPr>
              <a:t>s </a:t>
            </a:r>
            <a:r>
              <a:rPr lang="en-US" sz="1600" b="1" dirty="0" smtClean="0">
                <a:solidFill>
                  <a:srgbClr val="FF0000"/>
                </a:solidFill>
              </a:rPr>
              <a:t>the wavelength increases, the energy scattered off a given object tends to decrease </a:t>
            </a:r>
            <a:r>
              <a:rPr lang="en-US" sz="1600" dirty="0" smtClean="0"/>
              <a:t>(more absorption and diffraction), which would decrease the amplitude of the multipath reflections.  </a:t>
            </a:r>
            <a:endParaRPr lang="en-US" sz="1600" dirty="0" smtClean="0"/>
          </a:p>
          <a:p>
            <a:pPr lvl="1"/>
            <a:r>
              <a:rPr lang="en-US" sz="1600" dirty="0" smtClean="0"/>
              <a:t>On </a:t>
            </a:r>
            <a:r>
              <a:rPr lang="en-US" sz="1600" dirty="0" smtClean="0"/>
              <a:t>the other hand, </a:t>
            </a:r>
            <a:r>
              <a:rPr lang="en-US" sz="1600" b="1" dirty="0" smtClean="0">
                <a:solidFill>
                  <a:srgbClr val="FF0000"/>
                </a:solidFill>
              </a:rPr>
              <a:t>path loss decreases with increasing wavelength</a:t>
            </a:r>
            <a:r>
              <a:rPr lang="en-US" sz="1600" dirty="0" smtClean="0"/>
              <a:t> (i.e., the effective aperture of the isotropic antenna at that </a:t>
            </a:r>
            <a:r>
              <a:rPr lang="en-US" sz="1600" dirty="0" smtClean="0"/>
              <a:t>frequency).</a:t>
            </a:r>
          </a:p>
          <a:p>
            <a:pPr lvl="1"/>
            <a:r>
              <a:rPr lang="en-US" sz="1600" dirty="0" smtClean="0"/>
              <a:t>T</a:t>
            </a:r>
            <a:r>
              <a:rPr lang="en-US" sz="1600" dirty="0" smtClean="0"/>
              <a:t>hese </a:t>
            </a:r>
            <a:r>
              <a:rPr lang="en-US" sz="1600" dirty="0" smtClean="0"/>
              <a:t>two effects tend to balance each other, </a:t>
            </a:r>
            <a:r>
              <a:rPr lang="en-US" sz="1600" b="1" dirty="0" smtClean="0">
                <a:solidFill>
                  <a:srgbClr val="FF0000"/>
                </a:solidFill>
              </a:rPr>
              <a:t>making </a:t>
            </a:r>
            <a:r>
              <a:rPr lang="en-US" sz="1600" b="1" u="sng" dirty="0" smtClean="0">
                <a:solidFill>
                  <a:srgbClr val="FF0000"/>
                </a:solidFill>
              </a:rPr>
              <a:t>delay spread roughly independent of frequency</a:t>
            </a:r>
            <a:r>
              <a:rPr lang="en-US" sz="1600" u="sng" dirty="0" smtClean="0"/>
              <a:t>.</a:t>
            </a:r>
          </a:p>
          <a:p>
            <a:pPr>
              <a:buNone/>
            </a:pPr>
            <a:r>
              <a:rPr lang="en-US" sz="2000" dirty="0" smtClean="0"/>
              <a:t>	</a:t>
            </a:r>
            <a:r>
              <a:rPr lang="en-US" sz="2000" dirty="0" smtClean="0">
                <a:sym typeface="Wingdings" pitchFamily="2" charset="2"/>
              </a:rPr>
              <a:t> “</a:t>
            </a:r>
            <a:r>
              <a:rPr lang="en-US" sz="2000" dirty="0" smtClean="0">
                <a:sym typeface="Wingdings" pitchFamily="2" charset="2"/>
              </a:rPr>
              <a:t>M</a:t>
            </a:r>
            <a:r>
              <a:rPr lang="en-US" sz="2000" dirty="0" smtClean="0"/>
              <a:t>ost </a:t>
            </a:r>
            <a:r>
              <a:rPr lang="en-US" sz="2000" dirty="0" smtClean="0"/>
              <a:t>of the important statistical parameters are relatively constant across the VHF and UHF bands”. </a:t>
            </a:r>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54</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lvl="3" algn="ctr"/>
            <a:r>
              <a:rPr lang="el-GR" sz="3200" b="1" i="1" dirty="0" smtClean="0">
                <a:solidFill>
                  <a:srgbClr val="00B0F0"/>
                </a:solidFill>
                <a:latin typeface="+mj-lt"/>
              </a:rPr>
              <a:t>EFFECT OF ECHOES WITH LARGE EXCESS DELAY</a:t>
            </a:r>
            <a:endParaRPr lang="en-US" sz="3200" b="1" i="1" dirty="0">
              <a:solidFill>
                <a:srgbClr val="00B0F0"/>
              </a:solidFill>
              <a:latin typeface="+mj-lt"/>
            </a:endParaRPr>
          </a:p>
        </p:txBody>
      </p:sp>
      <p:sp>
        <p:nvSpPr>
          <p:cNvPr id="3" name="Content Placeholder 2"/>
          <p:cNvSpPr>
            <a:spLocks noGrp="1"/>
          </p:cNvSpPr>
          <p:nvPr>
            <p:ph idx="1"/>
          </p:nvPr>
        </p:nvSpPr>
        <p:spPr/>
        <p:txBody>
          <a:bodyPr>
            <a:normAutofit/>
          </a:bodyPr>
          <a:lstStyle/>
          <a:p>
            <a:r>
              <a:rPr lang="el-GR" sz="1800" dirty="0" smtClean="0">
                <a:solidFill>
                  <a:srgbClr val="FF0000"/>
                </a:solidFill>
              </a:rPr>
              <a:t>Long-delay echoes are produced by the RF signal reflecting from large and distant structures such as neighboring mountains.  </a:t>
            </a:r>
            <a:endParaRPr lang="en-US" sz="1800" dirty="0" smtClean="0">
              <a:solidFill>
                <a:srgbClr val="FF0000"/>
              </a:solidFill>
            </a:endParaRPr>
          </a:p>
          <a:p>
            <a:pPr lvl="1"/>
            <a:r>
              <a:rPr lang="el-GR" sz="1600" dirty="0" smtClean="0"/>
              <a:t>With </a:t>
            </a:r>
            <a:r>
              <a:rPr lang="el-GR" sz="1600" dirty="0" smtClean="0"/>
              <a:t>light propagating at 300 m/</a:t>
            </a:r>
            <a:r>
              <a:rPr lang="el-GR" sz="1600" dirty="0" smtClean="0">
                <a:sym typeface="Symbol"/>
              </a:rPr>
              <a:t></a:t>
            </a:r>
            <a:r>
              <a:rPr lang="el-GR" sz="1600" dirty="0" smtClean="0"/>
              <a:t>sec, an echo with a 2</a:t>
            </a:r>
            <a:r>
              <a:rPr lang="en-US" sz="1600" dirty="0" smtClean="0"/>
              <a:t>5 </a:t>
            </a:r>
            <a:r>
              <a:rPr lang="el-GR" sz="1600" dirty="0" smtClean="0">
                <a:sym typeface="Symbol"/>
              </a:rPr>
              <a:t></a:t>
            </a:r>
            <a:r>
              <a:rPr lang="el-GR" sz="1600" dirty="0" smtClean="0"/>
              <a:t>sec excess delay results from an RF signal having gone through a </a:t>
            </a:r>
            <a:r>
              <a:rPr lang="en-US" sz="1600" dirty="0" smtClean="0"/>
              <a:t>7.5</a:t>
            </a:r>
            <a:r>
              <a:rPr lang="el-GR" sz="1600" dirty="0" smtClean="0"/>
              <a:t> </a:t>
            </a:r>
            <a:r>
              <a:rPr lang="en-US" sz="1600" dirty="0" smtClean="0"/>
              <a:t>k</a:t>
            </a:r>
            <a:r>
              <a:rPr lang="el-GR" sz="1600" dirty="0" smtClean="0"/>
              <a:t>m longer RF path than the direct path.  </a:t>
            </a:r>
            <a:endParaRPr lang="en-US" sz="1600" dirty="0" smtClean="0"/>
          </a:p>
          <a:p>
            <a:pPr lvl="1"/>
            <a:r>
              <a:rPr lang="en-US" sz="1600" dirty="0" smtClean="0"/>
              <a:t>In </a:t>
            </a:r>
            <a:r>
              <a:rPr lang="en-US" sz="1600" dirty="0" smtClean="0"/>
              <a:t>the frequency domain, this results in a comb-like ripple structure across the channel.  </a:t>
            </a:r>
            <a:r>
              <a:rPr lang="el-GR" sz="1600" dirty="0" smtClean="0"/>
              <a:t>Because of the extra spreading loss and partial absorption of energy by the reflecting surface, </a:t>
            </a:r>
            <a:r>
              <a:rPr lang="el-GR" sz="1600" dirty="0" smtClean="0">
                <a:solidFill>
                  <a:srgbClr val="FF0000"/>
                </a:solidFill>
              </a:rPr>
              <a:t>this long echo is usually received at lower power than the direct path. </a:t>
            </a:r>
            <a:r>
              <a:rPr lang="el-GR" sz="1600" dirty="0" smtClean="0"/>
              <a:t>   </a:t>
            </a:r>
            <a:endParaRPr lang="en-US" sz="1600" dirty="0" smtClean="0"/>
          </a:p>
          <a:p>
            <a:endParaRPr lang="en-US" sz="1800" dirty="0" smtClean="0"/>
          </a:p>
          <a:p>
            <a:r>
              <a:rPr lang="en-US" sz="1800" b="1" dirty="0" smtClean="0">
                <a:solidFill>
                  <a:srgbClr val="00B0F0"/>
                </a:solidFill>
              </a:rPr>
              <a:t>This type of echoes are not considered for our models because of the shorter ranges being considered for the applications.</a:t>
            </a:r>
            <a:endParaRPr lang="en-US" sz="1800" b="1" dirty="0">
              <a:solidFill>
                <a:srgbClr val="00B0F0"/>
              </a:solidFill>
            </a:endParaRPr>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55</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l-GR" sz="3200" b="1" i="1" dirty="0" smtClean="0">
                <a:solidFill>
                  <a:srgbClr val="00B0F0"/>
                </a:solidFill>
                <a:latin typeface="+mj-lt"/>
              </a:rPr>
              <a:t>EFFECT OF ECHOES WITH MEDIUM EXCESS DELAY</a:t>
            </a:r>
            <a:r>
              <a:rPr lang="en-US" sz="3200" b="1" i="1" dirty="0" smtClean="0">
                <a:solidFill>
                  <a:srgbClr val="00B0F0"/>
                </a:solidFill>
                <a:latin typeface="+mj-lt"/>
              </a:rPr>
              <a:t> (1)</a:t>
            </a:r>
            <a:endParaRPr lang="en-US" sz="3200" b="1" i="1" dirty="0">
              <a:solidFill>
                <a:srgbClr val="00B0F0"/>
              </a:solidFill>
              <a:latin typeface="+mj-lt"/>
            </a:endParaRPr>
          </a:p>
        </p:txBody>
      </p:sp>
      <p:sp>
        <p:nvSpPr>
          <p:cNvPr id="3" name="Content Placeholder 2"/>
          <p:cNvSpPr>
            <a:spLocks noGrp="1"/>
          </p:cNvSpPr>
          <p:nvPr>
            <p:ph idx="1"/>
          </p:nvPr>
        </p:nvSpPr>
        <p:spPr/>
        <p:txBody>
          <a:bodyPr>
            <a:normAutofit lnSpcReduction="10000"/>
          </a:bodyPr>
          <a:lstStyle/>
          <a:p>
            <a:r>
              <a:rPr lang="el-GR" sz="1800" dirty="0" smtClean="0">
                <a:solidFill>
                  <a:srgbClr val="FF0000"/>
                </a:solidFill>
              </a:rPr>
              <a:t>Echoes with excess delays in the range between about </a:t>
            </a:r>
            <a:r>
              <a:rPr lang="el-GR" sz="1800" b="1" dirty="0" smtClean="0">
                <a:solidFill>
                  <a:srgbClr val="FF0000"/>
                </a:solidFill>
              </a:rPr>
              <a:t>1 </a:t>
            </a:r>
            <a:r>
              <a:rPr lang="el-GR" sz="1800" b="1" dirty="0" smtClean="0">
                <a:solidFill>
                  <a:srgbClr val="FF0000"/>
                </a:solidFill>
                <a:sym typeface="Symbol"/>
              </a:rPr>
              <a:t></a:t>
            </a:r>
            <a:r>
              <a:rPr lang="el-GR" sz="1800" b="1" dirty="0" smtClean="0">
                <a:solidFill>
                  <a:srgbClr val="FF0000"/>
                </a:solidFill>
              </a:rPr>
              <a:t>sec and 10 </a:t>
            </a:r>
            <a:r>
              <a:rPr lang="el-GR" sz="1800" b="1" dirty="0" smtClean="0">
                <a:solidFill>
                  <a:srgbClr val="FF0000"/>
                </a:solidFill>
                <a:sym typeface="Symbol"/>
              </a:rPr>
              <a:t></a:t>
            </a:r>
            <a:r>
              <a:rPr lang="el-GR" sz="1800" b="1" dirty="0" smtClean="0">
                <a:solidFill>
                  <a:srgbClr val="FF0000"/>
                </a:solidFill>
              </a:rPr>
              <a:t>sec </a:t>
            </a:r>
            <a:r>
              <a:rPr lang="el-GR" sz="1800" dirty="0" smtClean="0">
                <a:solidFill>
                  <a:srgbClr val="FF0000"/>
                </a:solidFill>
              </a:rPr>
              <a:t>are the most prominent.  </a:t>
            </a:r>
            <a:endParaRPr lang="en-US" sz="1800" dirty="0" smtClean="0">
              <a:solidFill>
                <a:srgbClr val="FF0000"/>
              </a:solidFill>
            </a:endParaRPr>
          </a:p>
          <a:p>
            <a:pPr lvl="1"/>
            <a:r>
              <a:rPr lang="el-GR" sz="1600" dirty="0" smtClean="0"/>
              <a:t>They </a:t>
            </a:r>
            <a:r>
              <a:rPr lang="el-GR" sz="1600" dirty="0" smtClean="0"/>
              <a:t>are produced by reflective surfaces in the neighborhood of the receiver or transmitter.  </a:t>
            </a:r>
            <a:endParaRPr lang="en-US" sz="1600" dirty="0" smtClean="0"/>
          </a:p>
          <a:p>
            <a:pPr lvl="1"/>
            <a:r>
              <a:rPr lang="el-GR" sz="1600" dirty="0" smtClean="0"/>
              <a:t>They </a:t>
            </a:r>
            <a:r>
              <a:rPr lang="el-GR" sz="1600" dirty="0" smtClean="0"/>
              <a:t>correspond to excess path lengths of </a:t>
            </a:r>
            <a:r>
              <a:rPr lang="el-GR" sz="1600" b="1" dirty="0" smtClean="0">
                <a:solidFill>
                  <a:srgbClr val="FF0000"/>
                </a:solidFill>
              </a:rPr>
              <a:t>300 m to 3 km</a:t>
            </a:r>
            <a:r>
              <a:rPr lang="el-GR" sz="1600" dirty="0" smtClean="0"/>
              <a:t>.  These echoes are clearly the most powerful and the most numerous, due to the probability of finding sizeable reflecting surfaces in this range.  Communication systems must compensate for these echoes.   </a:t>
            </a:r>
            <a:endParaRPr lang="en-US" sz="1600" dirty="0" smtClean="0"/>
          </a:p>
          <a:p>
            <a:r>
              <a:rPr lang="el-GR" sz="1800" dirty="0" smtClean="0"/>
              <a:t>For wideband signals, these echoes produce frequency selective fading </a:t>
            </a:r>
            <a:r>
              <a:rPr lang="en-US" sz="1800" dirty="0" smtClean="0"/>
              <a:t>with a coarser comb-like ripple structure </a:t>
            </a:r>
            <a:r>
              <a:rPr lang="el-GR" sz="1800" dirty="0" smtClean="0"/>
              <a:t>within the transmission channel and create inter-symbol interference in typical transmissions, as illustrated in </a:t>
            </a:r>
            <a:r>
              <a:rPr lang="en-US" sz="1800" dirty="0" smtClean="0"/>
              <a:t>the f</a:t>
            </a:r>
            <a:r>
              <a:rPr lang="el-GR" sz="1800" dirty="0" smtClean="0"/>
              <a:t>igure </a:t>
            </a:r>
            <a:r>
              <a:rPr lang="en-US" sz="1800" dirty="0" smtClean="0"/>
              <a:t>of the following slide</a:t>
            </a:r>
            <a:r>
              <a:rPr lang="el-GR" sz="1800" dirty="0" smtClean="0"/>
              <a:t>.  </a:t>
            </a:r>
            <a:endParaRPr lang="en-US" sz="1800" dirty="0" smtClean="0"/>
          </a:p>
          <a:p>
            <a:pPr lvl="1"/>
            <a:r>
              <a:rPr lang="el-GR" sz="1600" dirty="0" smtClean="0"/>
              <a:t>This </a:t>
            </a:r>
            <a:r>
              <a:rPr lang="el-GR" sz="1600" dirty="0" smtClean="0"/>
              <a:t>can be corrected by time equalization, or by discarding the ISI present in the symbol guard interval of a multi-carrier modulation.</a:t>
            </a:r>
            <a:r>
              <a:rPr lang="en-US" sz="1600" dirty="0" smtClean="0"/>
              <a:t>  </a:t>
            </a:r>
          </a:p>
          <a:p>
            <a:r>
              <a:rPr lang="en-US" sz="1800" dirty="0" smtClean="0"/>
              <a:t>For narrowband signal, these echoes may result in flat fading within the channel bandwidth.  </a:t>
            </a:r>
          </a:p>
          <a:p>
            <a:r>
              <a:rPr lang="en-US" sz="1800" dirty="0" smtClean="0"/>
              <a:t>Other means will then need to be used to recover the signal.</a:t>
            </a:r>
            <a:endParaRPr lang="en-US" sz="1800" dirty="0"/>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56</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l-GR" sz="3200" b="1" i="1" dirty="0" smtClean="0">
                <a:solidFill>
                  <a:srgbClr val="00B0F0"/>
                </a:solidFill>
                <a:latin typeface="+mj-lt"/>
              </a:rPr>
              <a:t>EFFECT OF ECHOES WITH MEDIUM EXCESS DELAY</a:t>
            </a:r>
            <a:r>
              <a:rPr lang="en-US" sz="3200" b="1" i="1" dirty="0" smtClean="0">
                <a:solidFill>
                  <a:srgbClr val="00B0F0"/>
                </a:solidFill>
                <a:latin typeface="+mj-lt"/>
              </a:rPr>
              <a:t> (2)</a:t>
            </a:r>
            <a:endParaRPr lang="en-US" sz="3200" b="1" i="1" dirty="0">
              <a:solidFill>
                <a:srgbClr val="00B0F0"/>
              </a:solidFill>
              <a:latin typeface="+mj-lt"/>
            </a:endParaRPr>
          </a:p>
        </p:txBody>
      </p:sp>
      <p:sp>
        <p:nvSpPr>
          <p:cNvPr id="3" name="Content Placeholder 2"/>
          <p:cNvSpPr>
            <a:spLocks noGrp="1"/>
          </p:cNvSpPr>
          <p:nvPr>
            <p:ph idx="1"/>
          </p:nvPr>
        </p:nvSpPr>
        <p:spPr/>
        <p:txBody>
          <a:bodyPr>
            <a:normAutofit/>
          </a:bodyPr>
          <a:lstStyle/>
          <a:p>
            <a:r>
              <a:rPr lang="el-GR" sz="1800" dirty="0" smtClean="0"/>
              <a:t>Inter-symbol interference resulting from channel multipath</a:t>
            </a:r>
            <a:endParaRPr lang="en-US" sz="1800" dirty="0" smtClean="0"/>
          </a:p>
          <a:p>
            <a:pPr lvl="1"/>
            <a:r>
              <a:rPr lang="en-US" sz="1600" dirty="0" smtClean="0"/>
              <a:t>Constructive contribution of echoes</a:t>
            </a:r>
            <a:endParaRPr lang="en-US" sz="1600" dirty="0"/>
          </a:p>
        </p:txBody>
      </p:sp>
      <p:pic>
        <p:nvPicPr>
          <p:cNvPr id="26626" name="Picture 2"/>
          <p:cNvPicPr>
            <a:picLocks noChangeAspect="1" noChangeArrowheads="1"/>
          </p:cNvPicPr>
          <p:nvPr/>
        </p:nvPicPr>
        <p:blipFill>
          <a:blip r:embed="rId2" cstate="print"/>
          <a:srcRect/>
          <a:stretch>
            <a:fillRect/>
          </a:stretch>
        </p:blipFill>
        <p:spPr bwMode="auto">
          <a:xfrm>
            <a:off x="601980" y="2345871"/>
            <a:ext cx="7875270" cy="3750129"/>
          </a:xfrm>
          <a:prstGeom prst="rect">
            <a:avLst/>
          </a:prstGeom>
          <a:noFill/>
          <a:ln w="9525">
            <a:noFill/>
            <a:miter lim="800000"/>
            <a:headEnd/>
            <a:tailEnd/>
          </a:ln>
        </p:spPr>
      </p:pic>
      <p:sp>
        <p:nvSpPr>
          <p:cNvPr id="26890" name="Rectangle 26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57</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l-GR" sz="3200" b="1" i="1" dirty="0" smtClean="0">
                <a:solidFill>
                  <a:srgbClr val="00B0F0"/>
                </a:solidFill>
                <a:latin typeface="+mj-lt"/>
              </a:rPr>
              <a:t>EFFECT OF ECHOES WITH </a:t>
            </a:r>
            <a:r>
              <a:rPr lang="en-US" sz="3200" b="1" i="1" dirty="0" smtClean="0">
                <a:solidFill>
                  <a:srgbClr val="00B0F0"/>
                </a:solidFill>
                <a:latin typeface="+mj-lt"/>
              </a:rPr>
              <a:t>SMALL</a:t>
            </a:r>
            <a:r>
              <a:rPr lang="el-GR" sz="3200" b="1" i="1" dirty="0" smtClean="0">
                <a:solidFill>
                  <a:srgbClr val="00B0F0"/>
                </a:solidFill>
                <a:latin typeface="+mj-lt"/>
              </a:rPr>
              <a:t> EXCESS DELAY</a:t>
            </a:r>
            <a:endParaRPr lang="en-US" sz="3200" b="1" i="1" dirty="0">
              <a:solidFill>
                <a:srgbClr val="00B0F0"/>
              </a:solidFill>
              <a:latin typeface="+mj-lt"/>
            </a:endParaRPr>
          </a:p>
        </p:txBody>
      </p:sp>
      <p:sp>
        <p:nvSpPr>
          <p:cNvPr id="3" name="Content Placeholder 2"/>
          <p:cNvSpPr>
            <a:spLocks noGrp="1"/>
          </p:cNvSpPr>
          <p:nvPr>
            <p:ph idx="1"/>
          </p:nvPr>
        </p:nvSpPr>
        <p:spPr/>
        <p:txBody>
          <a:bodyPr>
            <a:normAutofit lnSpcReduction="10000"/>
          </a:bodyPr>
          <a:lstStyle/>
          <a:p>
            <a:r>
              <a:rPr lang="el-GR" sz="1800" dirty="0" smtClean="0">
                <a:solidFill>
                  <a:srgbClr val="FF0000"/>
                </a:solidFill>
              </a:rPr>
              <a:t>Short echoes are produced by the RF signal being reflected by structures close to the receiver or the transmitter.  </a:t>
            </a:r>
            <a:endParaRPr lang="en-US" sz="1800" dirty="0" smtClean="0">
              <a:solidFill>
                <a:srgbClr val="FF0000"/>
              </a:solidFill>
            </a:endParaRPr>
          </a:p>
          <a:p>
            <a:pPr lvl="1"/>
            <a:r>
              <a:rPr lang="el-GR" sz="1600" dirty="0" smtClean="0"/>
              <a:t>Because </a:t>
            </a:r>
            <a:r>
              <a:rPr lang="el-GR" sz="1600" dirty="0" smtClean="0"/>
              <a:t>of the small excess distance traveled, the reflected signal may approach the power of the direct signal if the nearby surface is very reflective for RF signals. </a:t>
            </a:r>
            <a:endParaRPr lang="en-US" sz="1600" dirty="0" smtClean="0"/>
          </a:p>
          <a:p>
            <a:pPr lvl="1"/>
            <a:r>
              <a:rPr lang="el-GR" sz="1600" dirty="0" smtClean="0"/>
              <a:t> </a:t>
            </a:r>
            <a:r>
              <a:rPr lang="el-GR" sz="1600" dirty="0" smtClean="0"/>
              <a:t>As an example, a 0.3 </a:t>
            </a:r>
            <a:r>
              <a:rPr lang="el-GR" sz="1600" dirty="0" smtClean="0">
                <a:sym typeface="Symbol"/>
              </a:rPr>
              <a:t></a:t>
            </a:r>
            <a:r>
              <a:rPr lang="el-GR" sz="1600" dirty="0" smtClean="0"/>
              <a:t>sec echo would be produced by a 90m extra length on the reflected path.  This could be produced by a reflector located </a:t>
            </a:r>
            <a:r>
              <a:rPr lang="en-US" sz="1600" dirty="0" smtClean="0"/>
              <a:t>as close as </a:t>
            </a:r>
            <a:r>
              <a:rPr lang="el-GR" sz="1600" dirty="0" smtClean="0"/>
              <a:t> 45 m from the receiver.  </a:t>
            </a:r>
            <a:endParaRPr lang="en-US" sz="1600" dirty="0" smtClean="0"/>
          </a:p>
          <a:p>
            <a:r>
              <a:rPr lang="el-GR" sz="1800" dirty="0" smtClean="0"/>
              <a:t>These short echoes tend to create flat fading at the receiver, depending on the channel bandwidth.  </a:t>
            </a:r>
            <a:endParaRPr lang="en-US" sz="1800" dirty="0" smtClean="0"/>
          </a:p>
          <a:p>
            <a:pPr lvl="1"/>
            <a:r>
              <a:rPr lang="el-GR" sz="1600" dirty="0" smtClean="0"/>
              <a:t>If </a:t>
            </a:r>
            <a:r>
              <a:rPr lang="el-GR" sz="1600" dirty="0" smtClean="0"/>
              <a:t>flat fading is experienced over the whole channel bandwidth, then one has to resort to antenna diversity to recover the signal.  </a:t>
            </a:r>
            <a:endParaRPr lang="en-US" sz="1600" dirty="0" smtClean="0"/>
          </a:p>
          <a:p>
            <a:r>
              <a:rPr lang="el-GR" sz="1800" dirty="0" smtClean="0">
                <a:solidFill>
                  <a:srgbClr val="00B050"/>
                </a:solidFill>
              </a:rPr>
              <a:t>Fortunately, the occurrence of such short echoes seems to be less than that for echoes with medium excess delay in the case where outside antennas with some directivity are used.</a:t>
            </a:r>
            <a:r>
              <a:rPr lang="en-US" sz="1800" dirty="0" smtClean="0">
                <a:solidFill>
                  <a:srgbClr val="00B050"/>
                </a:solidFill>
              </a:rPr>
              <a:t> </a:t>
            </a:r>
          </a:p>
          <a:p>
            <a:pPr>
              <a:buNone/>
            </a:pPr>
            <a:r>
              <a:rPr lang="en-US" sz="1800" b="1" dirty="0" smtClean="0">
                <a:solidFill>
                  <a:srgbClr val="FF0000"/>
                </a:solidFill>
                <a:sym typeface="Wingdings" pitchFamily="2" charset="2"/>
              </a:rPr>
              <a:t>	 This type of echoes will be a dominant type for our models.</a:t>
            </a:r>
            <a:r>
              <a:rPr lang="en-US" sz="1800" b="1" dirty="0" smtClean="0">
                <a:solidFill>
                  <a:srgbClr val="0070C0"/>
                </a:solidFill>
                <a:sym typeface="Wingdings" pitchFamily="2" charset="2"/>
              </a:rPr>
              <a:t> So this </a:t>
            </a:r>
            <a:r>
              <a:rPr lang="en-US" sz="1800" b="1" dirty="0" smtClean="0">
                <a:solidFill>
                  <a:srgbClr val="0070C0"/>
                </a:solidFill>
                <a:sym typeface="Wingdings" pitchFamily="2" charset="2"/>
              </a:rPr>
              <a:t>type</a:t>
            </a:r>
            <a:r>
              <a:rPr lang="en-US" sz="1800" b="1" dirty="0" smtClean="0">
                <a:solidFill>
                  <a:srgbClr val="0070C0"/>
                </a:solidFill>
                <a:sym typeface="Wingdings" pitchFamily="2" charset="2"/>
              </a:rPr>
              <a:t> </a:t>
            </a:r>
            <a:r>
              <a:rPr lang="en-US" sz="1800" b="1" dirty="0" smtClean="0">
                <a:solidFill>
                  <a:srgbClr val="0070C0"/>
                </a:solidFill>
                <a:sym typeface="Wingdings" pitchFamily="2" charset="2"/>
              </a:rPr>
              <a:t>should be </a:t>
            </a:r>
            <a:r>
              <a:rPr lang="en-US" sz="1800" b="1" dirty="0" smtClean="0">
                <a:solidFill>
                  <a:srgbClr val="0070C0"/>
                </a:solidFill>
                <a:sym typeface="Wingdings" pitchFamily="2" charset="2"/>
              </a:rPr>
              <a:t>considered with more emphasis</a:t>
            </a:r>
            <a:r>
              <a:rPr lang="en-US" sz="1800" b="1" dirty="0" smtClean="0">
                <a:solidFill>
                  <a:srgbClr val="0070C0"/>
                </a:solidFill>
                <a:sym typeface="Wingdings" pitchFamily="2" charset="2"/>
              </a:rPr>
              <a:t>.</a:t>
            </a:r>
            <a:endParaRPr lang="en-US" sz="1800" b="1" dirty="0">
              <a:solidFill>
                <a:srgbClr val="0070C0"/>
              </a:solidFill>
            </a:endParaRPr>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58</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l-GR" sz="3200" b="1" i="1" dirty="0" smtClean="0">
                <a:solidFill>
                  <a:srgbClr val="00B0F0"/>
                </a:solidFill>
                <a:latin typeface="+mj-lt"/>
              </a:rPr>
              <a:t>EFFECT OF </a:t>
            </a:r>
            <a:r>
              <a:rPr lang="en-US" sz="3200" b="1" i="1" dirty="0" smtClean="0">
                <a:solidFill>
                  <a:srgbClr val="00B0F0"/>
                </a:solidFill>
                <a:latin typeface="+mj-lt"/>
              </a:rPr>
              <a:t>PRE-</a:t>
            </a:r>
            <a:r>
              <a:rPr lang="el-GR" sz="3200" b="1" i="1" dirty="0" smtClean="0">
                <a:solidFill>
                  <a:srgbClr val="00B0F0"/>
                </a:solidFill>
                <a:latin typeface="+mj-lt"/>
              </a:rPr>
              <a:t>ECHOES</a:t>
            </a:r>
            <a:endParaRPr lang="en-US" sz="3200" b="1" i="1" dirty="0">
              <a:solidFill>
                <a:srgbClr val="00B0F0"/>
              </a:solidFill>
              <a:latin typeface="+mj-lt"/>
            </a:endParaRPr>
          </a:p>
        </p:txBody>
      </p:sp>
      <p:sp>
        <p:nvSpPr>
          <p:cNvPr id="3" name="Content Placeholder 2"/>
          <p:cNvSpPr>
            <a:spLocks noGrp="1"/>
          </p:cNvSpPr>
          <p:nvPr>
            <p:ph idx="1"/>
          </p:nvPr>
        </p:nvSpPr>
        <p:spPr/>
        <p:txBody>
          <a:bodyPr>
            <a:normAutofit/>
          </a:bodyPr>
          <a:lstStyle/>
          <a:p>
            <a:r>
              <a:rPr lang="el-GR" sz="1800" dirty="0" smtClean="0">
                <a:solidFill>
                  <a:srgbClr val="FF0000"/>
                </a:solidFill>
              </a:rPr>
              <a:t>It is possible that the main signal is received at a lower power level than the reflected signals.  </a:t>
            </a:r>
            <a:endParaRPr lang="en-US" sz="1800" dirty="0" smtClean="0">
              <a:solidFill>
                <a:srgbClr val="FF0000"/>
              </a:solidFill>
            </a:endParaRPr>
          </a:p>
          <a:p>
            <a:pPr lvl="1"/>
            <a:r>
              <a:rPr lang="el-GR" sz="1600" dirty="0" smtClean="0"/>
              <a:t>In </a:t>
            </a:r>
            <a:r>
              <a:rPr lang="el-GR" sz="1600" dirty="0" smtClean="0"/>
              <a:t>such </a:t>
            </a:r>
            <a:r>
              <a:rPr lang="en-US" sz="1600" dirty="0" smtClean="0"/>
              <a:t>a </a:t>
            </a:r>
            <a:r>
              <a:rPr lang="el-GR" sz="1600" dirty="0" smtClean="0"/>
              <a:t>case, the receiver will have to work in presence of pre-echoes and still synchronize, and either equaliz</a:t>
            </a:r>
            <a:r>
              <a:rPr lang="en-US" sz="1600" dirty="0" smtClean="0"/>
              <a:t>e</a:t>
            </a:r>
            <a:r>
              <a:rPr lang="el-GR" sz="1600" dirty="0" smtClean="0"/>
              <a:t> it or discard it. </a:t>
            </a:r>
            <a:endParaRPr lang="en-US" sz="1600" dirty="0" smtClean="0"/>
          </a:p>
          <a:p>
            <a:pPr lvl="1"/>
            <a:r>
              <a:rPr lang="el-GR" sz="1600" dirty="0" smtClean="0"/>
              <a:t> </a:t>
            </a:r>
            <a:r>
              <a:rPr lang="el-GR" sz="1600" dirty="0" smtClean="0"/>
              <a:t>Because of the geometry involved in these signal reflection, attenuation and blockage, the extend of such pre-echoes is typically less than the post-echoes</a:t>
            </a:r>
            <a:r>
              <a:rPr lang="en-US" sz="1600" dirty="0" smtClean="0"/>
              <a:t> but they should not be neglected</a:t>
            </a:r>
            <a:r>
              <a:rPr lang="el-GR" sz="1600" dirty="0" smtClean="0"/>
              <a:t>.  </a:t>
            </a:r>
            <a:endParaRPr lang="en-US" sz="1600" dirty="0" smtClean="0"/>
          </a:p>
          <a:p>
            <a:pPr lvl="1"/>
            <a:r>
              <a:rPr lang="el-GR" sz="1600" dirty="0" smtClean="0"/>
              <a:t>A </a:t>
            </a:r>
            <a:r>
              <a:rPr lang="el-GR" sz="1600" dirty="0" smtClean="0"/>
              <a:t>typical </a:t>
            </a:r>
            <a:r>
              <a:rPr lang="en-US" sz="1600" dirty="0" smtClean="0"/>
              <a:t>range</a:t>
            </a:r>
            <a:r>
              <a:rPr lang="el-GR" sz="1600" dirty="0" smtClean="0"/>
              <a:t> for these pre-echoes is typically found to be around </a:t>
            </a:r>
            <a:r>
              <a:rPr lang="en-US" sz="1600" dirty="0" smtClean="0"/>
              <a:t>[</a:t>
            </a:r>
            <a:r>
              <a:rPr lang="el-GR" sz="1600" dirty="0" smtClean="0"/>
              <a:t>5 μsec</a:t>
            </a:r>
            <a:r>
              <a:rPr lang="en-US" sz="1600" dirty="0" smtClean="0"/>
              <a:t>]</a:t>
            </a:r>
            <a:r>
              <a:rPr lang="el-GR" sz="1600" dirty="0" smtClean="0"/>
              <a:t>.</a:t>
            </a:r>
            <a:endParaRPr lang="en-US" sz="1600" dirty="0" smtClean="0"/>
          </a:p>
          <a:p>
            <a:r>
              <a:rPr lang="en-US" sz="1800" dirty="0" smtClean="0">
                <a:solidFill>
                  <a:srgbClr val="00B050"/>
                </a:solidFill>
              </a:rPr>
              <a:t>This type of echoes should be reviewed </a:t>
            </a:r>
            <a:r>
              <a:rPr lang="en-US" sz="1800" dirty="0" smtClean="0">
                <a:solidFill>
                  <a:srgbClr val="00B050"/>
                </a:solidFill>
              </a:rPr>
              <a:t>later after taking the practical measurement, </a:t>
            </a:r>
            <a:r>
              <a:rPr lang="en-US" sz="1800" dirty="0" smtClean="0">
                <a:solidFill>
                  <a:srgbClr val="00B050"/>
                </a:solidFill>
              </a:rPr>
              <a:t>but may not be important for our models.</a:t>
            </a:r>
          </a:p>
          <a:p>
            <a:endParaRPr lang="en-US" sz="1800" dirty="0" smtClean="0"/>
          </a:p>
          <a:p>
            <a:r>
              <a:rPr lang="en-US" sz="1800" dirty="0" smtClean="0">
                <a:solidFill>
                  <a:srgbClr val="0070C0"/>
                </a:solidFill>
              </a:rPr>
              <a:t>Three types of echoes need to be considered if thinking of the reviews so far done</a:t>
            </a:r>
          </a:p>
          <a:p>
            <a:pPr lvl="1"/>
            <a:r>
              <a:rPr lang="en-US" sz="1800" dirty="0" smtClean="0">
                <a:solidFill>
                  <a:srgbClr val="0070C0"/>
                </a:solidFill>
              </a:rPr>
              <a:t>Echoes with medium excess delay</a:t>
            </a:r>
          </a:p>
          <a:p>
            <a:pPr lvl="1"/>
            <a:r>
              <a:rPr lang="en-US" sz="1800" dirty="0" smtClean="0">
                <a:solidFill>
                  <a:srgbClr val="0070C0"/>
                </a:solidFill>
              </a:rPr>
              <a:t>Echoes with small excess delay: </a:t>
            </a:r>
            <a:r>
              <a:rPr lang="en-US" sz="1800" dirty="0" smtClean="0">
                <a:solidFill>
                  <a:srgbClr val="FF0000"/>
                </a:solidFill>
              </a:rPr>
              <a:t>most important</a:t>
            </a:r>
          </a:p>
          <a:p>
            <a:pPr lvl="1"/>
            <a:r>
              <a:rPr lang="en-US" sz="1800" dirty="0" smtClean="0">
                <a:solidFill>
                  <a:srgbClr val="0070C0"/>
                </a:solidFill>
              </a:rPr>
              <a:t>Pre-echoes</a:t>
            </a:r>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59</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FF0000"/>
                </a:solidFill>
              </a:rPr>
              <a:t>ISSUES FOR CHANNEL MODELS</a:t>
            </a:r>
            <a:endParaRPr lang="en-US" sz="3200" b="1" i="1" dirty="0">
              <a:solidFill>
                <a:srgbClr val="FF0000"/>
              </a:solidFill>
            </a:endParaRPr>
          </a:p>
        </p:txBody>
      </p:sp>
      <p:sp>
        <p:nvSpPr>
          <p:cNvPr id="3" name="Content Placeholder 2"/>
          <p:cNvSpPr>
            <a:spLocks noGrp="1"/>
          </p:cNvSpPr>
          <p:nvPr>
            <p:ph idx="1"/>
          </p:nvPr>
        </p:nvSpPr>
        <p:spPr>
          <a:xfrm>
            <a:off x="457200" y="1600201"/>
            <a:ext cx="8229600" cy="4191000"/>
          </a:xfrm>
        </p:spPr>
        <p:txBody>
          <a:bodyPr numCol="2">
            <a:noAutofit/>
          </a:bodyPr>
          <a:lstStyle/>
          <a:p>
            <a:pPr marL="457200" indent="-457200">
              <a:buFont typeface="+mj-lt"/>
              <a:buAutoNum type="arabicPeriod"/>
            </a:pPr>
            <a:r>
              <a:rPr lang="en-US" sz="2000" dirty="0" smtClean="0"/>
              <a:t>Path Loss</a:t>
            </a:r>
          </a:p>
          <a:p>
            <a:pPr marL="800100" lvl="1" indent="-342900"/>
            <a:r>
              <a:rPr lang="en-US" sz="1600" dirty="0" smtClean="0"/>
              <a:t>Free space path loss</a:t>
            </a:r>
          </a:p>
          <a:p>
            <a:pPr marL="800100" lvl="1" indent="-342900"/>
            <a:r>
              <a:rPr lang="en-US" sz="1600" dirty="0" smtClean="0"/>
              <a:t>Plane earth loss</a:t>
            </a:r>
          </a:p>
          <a:p>
            <a:pPr marL="800100" lvl="1" indent="-342900"/>
            <a:r>
              <a:rPr lang="en-US" sz="1600" dirty="0" smtClean="0"/>
              <a:t>Diffraction</a:t>
            </a:r>
          </a:p>
          <a:p>
            <a:pPr marL="800100" lvl="1" indent="-342900"/>
            <a:r>
              <a:rPr lang="en-US" sz="1600" dirty="0" smtClean="0"/>
              <a:t>LOS and NLOS</a:t>
            </a:r>
          </a:p>
          <a:p>
            <a:pPr marL="457200" indent="-457200">
              <a:buFont typeface="+mj-lt"/>
              <a:buAutoNum type="arabicPeriod"/>
            </a:pPr>
            <a:r>
              <a:rPr lang="en-US" sz="2000" dirty="0" smtClean="0"/>
              <a:t>Shadowing</a:t>
            </a:r>
          </a:p>
          <a:p>
            <a:pPr marL="457200" indent="-457200">
              <a:buFont typeface="+mj-lt"/>
              <a:buAutoNum type="arabicPeriod"/>
            </a:pPr>
            <a:r>
              <a:rPr lang="en-GB" sz="2000" dirty="0" smtClean="0"/>
              <a:t>Multipath Fading </a:t>
            </a:r>
          </a:p>
          <a:p>
            <a:pPr marL="800100" lvl="1" indent="-342900"/>
            <a:r>
              <a:rPr lang="en-US" sz="1600" dirty="0" smtClean="0"/>
              <a:t>Multipath delay spread </a:t>
            </a:r>
          </a:p>
          <a:p>
            <a:pPr marL="800100" lvl="1" indent="-342900"/>
            <a:r>
              <a:rPr lang="en-US" sz="1600" dirty="0" smtClean="0"/>
              <a:t>Fading characteristics: K-factor</a:t>
            </a:r>
          </a:p>
          <a:p>
            <a:pPr marL="800100" lvl="1" indent="-342900"/>
            <a:r>
              <a:rPr lang="en-US" sz="1600" dirty="0" smtClean="0"/>
              <a:t>Doppler spread</a:t>
            </a:r>
          </a:p>
          <a:p>
            <a:pPr marL="800100" lvl="1" indent="-342900"/>
            <a:r>
              <a:rPr lang="en-US" sz="1600" dirty="0" smtClean="0"/>
              <a:t>Antenna directivity gain degradation</a:t>
            </a:r>
            <a:endParaRPr lang="en-GB" sz="1600" dirty="0" smtClean="0"/>
          </a:p>
          <a:p>
            <a:pPr marL="457200" indent="-457200">
              <a:buFont typeface="+mj-lt"/>
              <a:buAutoNum type="arabicPeriod"/>
            </a:pPr>
            <a:r>
              <a:rPr lang="el-GR" sz="2000" dirty="0" smtClean="0"/>
              <a:t>Additive Noise</a:t>
            </a:r>
            <a:endParaRPr lang="en-US" sz="2000" dirty="0" smtClean="0"/>
          </a:p>
          <a:p>
            <a:pPr marL="457200" indent="-457200">
              <a:buFont typeface="+mj-lt"/>
              <a:buAutoNum type="arabicPeriod"/>
            </a:pPr>
            <a:r>
              <a:rPr lang="en-US" sz="2000" dirty="0" smtClean="0"/>
              <a:t>Non-Ideal RF Devices</a:t>
            </a:r>
          </a:p>
          <a:p>
            <a:pPr marL="457200" indent="-457200">
              <a:buFont typeface="+mj-lt"/>
              <a:buAutoNum type="arabicPeriod"/>
            </a:pPr>
            <a:r>
              <a:rPr lang="el-GR" sz="2000" dirty="0" smtClean="0"/>
              <a:t>Interference into W</a:t>
            </a:r>
            <a:r>
              <a:rPr lang="en-US" sz="2000" dirty="0" smtClean="0"/>
              <a:t>P</a:t>
            </a:r>
            <a:r>
              <a:rPr lang="el-GR" sz="2000" dirty="0" smtClean="0"/>
              <a:t>AN </a:t>
            </a:r>
            <a:r>
              <a:rPr lang="en-US" sz="2000" dirty="0" smtClean="0"/>
              <a:t>from other systems: co-channel and adjacent  interference: C/I</a:t>
            </a:r>
          </a:p>
          <a:p>
            <a:pPr lvl="1"/>
            <a:r>
              <a:rPr lang="en-US" sz="1600" dirty="0" smtClean="0"/>
              <a:t>From incumbent transmitters: cognitive feature needed</a:t>
            </a:r>
          </a:p>
          <a:p>
            <a:pPr lvl="1"/>
            <a:r>
              <a:rPr lang="en-US" sz="1600" dirty="0" smtClean="0"/>
              <a:t>From other white space systems: coexistence issues to be cleared</a:t>
            </a:r>
          </a:p>
          <a:p>
            <a:pPr lvl="1"/>
            <a:r>
              <a:rPr lang="en-US" sz="1600" dirty="0" smtClean="0"/>
              <a:t>From rogue jammers: the proposers should address this issues.</a:t>
            </a:r>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6</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l-GR" sz="3200" b="1" i="1" dirty="0" smtClean="0">
                <a:solidFill>
                  <a:srgbClr val="FF0000"/>
                </a:solidFill>
                <a:latin typeface="+mj-lt"/>
              </a:rPr>
              <a:t>FREE SPACE THEORETICAL MULTIPATH MODEL</a:t>
            </a:r>
            <a:r>
              <a:rPr lang="en-US" sz="3200" b="1" i="1" dirty="0" smtClean="0">
                <a:solidFill>
                  <a:srgbClr val="FF0000"/>
                </a:solidFill>
                <a:latin typeface="+mj-lt"/>
              </a:rPr>
              <a:t> (1)</a:t>
            </a:r>
            <a:endParaRPr lang="en-US" sz="3200" b="1" i="1" dirty="0">
              <a:solidFill>
                <a:srgbClr val="FF0000"/>
              </a:solidFill>
              <a:latin typeface="+mj-lt"/>
            </a:endParaRPr>
          </a:p>
        </p:txBody>
      </p:sp>
      <p:sp>
        <p:nvSpPr>
          <p:cNvPr id="3" name="Content Placeholder 2"/>
          <p:cNvSpPr>
            <a:spLocks noGrp="1"/>
          </p:cNvSpPr>
          <p:nvPr>
            <p:ph idx="1"/>
          </p:nvPr>
        </p:nvSpPr>
        <p:spPr/>
        <p:txBody>
          <a:bodyPr>
            <a:normAutofit lnSpcReduction="10000"/>
          </a:bodyPr>
          <a:lstStyle/>
          <a:p>
            <a:r>
              <a:rPr lang="en-GB" sz="1800" dirty="0" smtClean="0"/>
              <a:t>In order to establish the </a:t>
            </a:r>
            <a:r>
              <a:rPr lang="en-GB" sz="1800" dirty="0" smtClean="0">
                <a:solidFill>
                  <a:srgbClr val="FF0000"/>
                </a:solidFill>
              </a:rPr>
              <a:t>worst channel multipath situation </a:t>
            </a:r>
            <a:r>
              <a:rPr lang="en-GB" sz="1800" dirty="0" smtClean="0"/>
              <a:t>possible to bound the phenomenon, a theoretical model was developed where free-space propagation was assumed on any direct and indirect transmission paths.  </a:t>
            </a:r>
            <a:endParaRPr lang="en-GB" sz="1800" dirty="0" smtClean="0"/>
          </a:p>
          <a:p>
            <a:r>
              <a:rPr lang="en-GB" sz="1800" dirty="0" smtClean="0"/>
              <a:t>For </a:t>
            </a:r>
            <a:r>
              <a:rPr lang="en-GB" sz="1800" dirty="0" smtClean="0"/>
              <a:t>a given distance between a transmitter and a receiver, the effect of reflectors located at regular azimuth and distance intervals around the receiver and assumed to be oriented to reflect the signal from the transmitter toward the receiver were simulated for the generation of multipath signals at the receiver.  </a:t>
            </a:r>
            <a:endParaRPr lang="en-GB" sz="1800" dirty="0" smtClean="0"/>
          </a:p>
          <a:p>
            <a:pPr lvl="1"/>
            <a:r>
              <a:rPr lang="en-GB" sz="1600" dirty="0" smtClean="0"/>
              <a:t>The </a:t>
            </a:r>
            <a:r>
              <a:rPr lang="en-GB" sz="1600" dirty="0" smtClean="0"/>
              <a:t>relationship between the level of each echo and its excess delay could then be established by this sampling mechanism. </a:t>
            </a:r>
          </a:p>
          <a:p>
            <a:r>
              <a:rPr lang="en-GB" sz="1800" dirty="0" smtClean="0"/>
              <a:t>Because of the fact that the line of sight signal and any close-in echoes may be faded at the receiver, this simple downward trend would not apply all the time and pre-echoes will tend to come up since the receiver will tend to synchronize on the strongest signal which may be at some specific excess delay (relative to the line-of-sight signal).  </a:t>
            </a:r>
            <a:endParaRPr lang="en-GB" sz="1800" dirty="0" smtClean="0"/>
          </a:p>
          <a:p>
            <a:pPr lvl="1"/>
            <a:r>
              <a:rPr lang="en-GB" sz="1600" dirty="0" smtClean="0"/>
              <a:t>The </a:t>
            </a:r>
            <a:r>
              <a:rPr lang="en-GB" sz="1600" dirty="0" smtClean="0"/>
              <a:t>receiver synchronization within, and not only at the beginning of, the echo spread channel response needs to be considered in developing the multipath profiles to be used to test the </a:t>
            </a:r>
            <a:r>
              <a:rPr lang="en-GB" sz="1600" dirty="0" smtClean="0"/>
              <a:t>various TG4m technologies to be proposed.</a:t>
            </a:r>
            <a:endParaRPr lang="en-US" sz="1600" dirty="0" smtClean="0"/>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60</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l-GR" sz="3200" b="1" i="1" dirty="0" smtClean="0">
                <a:solidFill>
                  <a:srgbClr val="00B0F0"/>
                </a:solidFill>
                <a:latin typeface="+mj-lt"/>
              </a:rPr>
              <a:t>FREE SPACE THEORETICAL MULTIPATH MODEL</a:t>
            </a:r>
            <a:r>
              <a:rPr lang="en-US" sz="3200" b="1" i="1" dirty="0" smtClean="0">
                <a:solidFill>
                  <a:srgbClr val="00B0F0"/>
                </a:solidFill>
                <a:latin typeface="+mj-lt"/>
              </a:rPr>
              <a:t> (2)</a:t>
            </a:r>
            <a:endParaRPr lang="en-US" sz="3200" b="1" i="1" dirty="0">
              <a:solidFill>
                <a:srgbClr val="00B0F0"/>
              </a:solidFill>
              <a:latin typeface="+mj-lt"/>
            </a:endParaRPr>
          </a:p>
        </p:txBody>
      </p:sp>
      <p:sp>
        <p:nvSpPr>
          <p:cNvPr id="3" name="Content Placeholder 2"/>
          <p:cNvSpPr>
            <a:spLocks noGrp="1"/>
          </p:cNvSpPr>
          <p:nvPr>
            <p:ph idx="1"/>
          </p:nvPr>
        </p:nvSpPr>
        <p:spPr/>
        <p:txBody>
          <a:bodyPr>
            <a:normAutofit/>
          </a:bodyPr>
          <a:lstStyle/>
          <a:p>
            <a:r>
              <a:rPr lang="en-GB" sz="1800" dirty="0" smtClean="0"/>
              <a:t>Figure:  </a:t>
            </a:r>
            <a:r>
              <a:rPr lang="en-GB" sz="1800" dirty="0" smtClean="0"/>
              <a:t>Multipath scatter plot for </a:t>
            </a:r>
            <a:r>
              <a:rPr lang="en-GB" sz="1800" dirty="0" err="1" smtClean="0"/>
              <a:t>omni</a:t>
            </a:r>
            <a:r>
              <a:rPr lang="en-GB" sz="1800" dirty="0" smtClean="0"/>
              <a:t>-directional receive antenna and 10 km separation between transmitter and receiver</a:t>
            </a:r>
            <a:endParaRPr lang="en-US" sz="1800" dirty="0" smtClean="0"/>
          </a:p>
        </p:txBody>
      </p:sp>
      <p:pic>
        <p:nvPicPr>
          <p:cNvPr id="187394" name="Picture 2"/>
          <p:cNvPicPr>
            <a:picLocks noChangeAspect="1" noChangeArrowheads="1"/>
          </p:cNvPicPr>
          <p:nvPr/>
        </p:nvPicPr>
        <p:blipFill>
          <a:blip r:embed="rId2" cstate="print"/>
          <a:srcRect/>
          <a:stretch>
            <a:fillRect/>
          </a:stretch>
        </p:blipFill>
        <p:spPr bwMode="auto">
          <a:xfrm>
            <a:off x="1371600" y="2209800"/>
            <a:ext cx="6553200" cy="3890742"/>
          </a:xfrm>
          <a:prstGeom prst="rect">
            <a:avLst/>
          </a:prstGeom>
          <a:noFill/>
          <a:ln w="9525">
            <a:noFill/>
            <a:miter lim="800000"/>
            <a:headEnd/>
            <a:tailEnd/>
          </a:ln>
        </p:spPr>
      </p:pic>
      <p:sp>
        <p:nvSpPr>
          <p:cNvPr id="7" name="TextBox 6"/>
          <p:cNvSpPr txBox="1"/>
          <p:nvPr/>
        </p:nvSpPr>
        <p:spPr>
          <a:xfrm>
            <a:off x="5410200" y="2971800"/>
            <a:ext cx="1219200" cy="819712"/>
          </a:xfrm>
          <a:prstGeom prst="rect">
            <a:avLst/>
          </a:prstGeom>
          <a:solidFill>
            <a:srgbClr val="FFFF00"/>
          </a:solidFill>
        </p:spPr>
        <p:txBody>
          <a:bodyPr wrap="square" rtlCol="0">
            <a:spAutoFit/>
          </a:bodyPr>
          <a:lstStyle/>
          <a:p>
            <a:pPr algn="ctr">
              <a:lnSpc>
                <a:spcPts val="1400"/>
              </a:lnSpc>
            </a:pPr>
            <a:r>
              <a:rPr lang="en-US" sz="1600" dirty="0" smtClean="0"/>
              <a:t>Distance between RX antenna and reflector</a:t>
            </a:r>
            <a:endParaRPr lang="en-US" sz="1600" dirty="0"/>
          </a:p>
        </p:txBody>
      </p:sp>
      <p:cxnSp>
        <p:nvCxnSpPr>
          <p:cNvPr id="9" name="Straight Arrow Connector 8"/>
          <p:cNvCxnSpPr>
            <a:stCxn id="7" idx="3"/>
          </p:cNvCxnSpPr>
          <p:nvPr/>
        </p:nvCxnSpPr>
        <p:spPr>
          <a:xfrm>
            <a:off x="6629400" y="3381656"/>
            <a:ext cx="685800" cy="275944"/>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61</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l-GR" sz="3200" b="1" i="1" dirty="0" smtClean="0">
                <a:solidFill>
                  <a:srgbClr val="00B0F0"/>
                </a:solidFill>
                <a:latin typeface="+mj-lt"/>
              </a:rPr>
              <a:t>FREE SPACE THEORETICAL MULTIPATH MODEL</a:t>
            </a:r>
            <a:r>
              <a:rPr lang="en-US" sz="3200" b="1" i="1" dirty="0" smtClean="0">
                <a:solidFill>
                  <a:srgbClr val="00B0F0"/>
                </a:solidFill>
                <a:latin typeface="+mj-lt"/>
              </a:rPr>
              <a:t> (3)</a:t>
            </a:r>
            <a:endParaRPr lang="en-US" sz="3200" b="1" i="1" dirty="0">
              <a:solidFill>
                <a:srgbClr val="00B0F0"/>
              </a:solidFill>
              <a:latin typeface="+mj-lt"/>
            </a:endParaRPr>
          </a:p>
        </p:txBody>
      </p:sp>
      <p:sp>
        <p:nvSpPr>
          <p:cNvPr id="3" name="Content Placeholder 2"/>
          <p:cNvSpPr>
            <a:spLocks noGrp="1"/>
          </p:cNvSpPr>
          <p:nvPr>
            <p:ph idx="1"/>
          </p:nvPr>
        </p:nvSpPr>
        <p:spPr/>
        <p:txBody>
          <a:bodyPr>
            <a:normAutofit/>
          </a:bodyPr>
          <a:lstStyle/>
          <a:p>
            <a:r>
              <a:rPr lang="en-GB" sz="1800" dirty="0" smtClean="0"/>
              <a:t>Figure:  </a:t>
            </a:r>
            <a:r>
              <a:rPr lang="en-GB" sz="1800" dirty="0" smtClean="0"/>
              <a:t>Multipath scatter plot for directional receive antenna and 10 km separation between transmitter and receiver</a:t>
            </a:r>
            <a:endParaRPr lang="en-US" sz="1800" dirty="0"/>
          </a:p>
        </p:txBody>
      </p:sp>
      <p:pic>
        <p:nvPicPr>
          <p:cNvPr id="188418" name="Picture 2"/>
          <p:cNvPicPr>
            <a:picLocks noChangeAspect="1" noChangeArrowheads="1"/>
          </p:cNvPicPr>
          <p:nvPr/>
        </p:nvPicPr>
        <p:blipFill>
          <a:blip r:embed="rId2" cstate="print"/>
          <a:srcRect/>
          <a:stretch>
            <a:fillRect/>
          </a:stretch>
        </p:blipFill>
        <p:spPr bwMode="auto">
          <a:xfrm>
            <a:off x="1371601" y="2209801"/>
            <a:ext cx="6553200" cy="3897652"/>
          </a:xfrm>
          <a:prstGeom prst="rect">
            <a:avLst/>
          </a:prstGeom>
          <a:noFill/>
          <a:ln w="9525">
            <a:noFill/>
            <a:miter lim="800000"/>
            <a:headEnd/>
            <a:tailEnd/>
          </a:ln>
        </p:spPr>
      </p:pic>
      <p:sp>
        <p:nvSpPr>
          <p:cNvPr id="8" name="TextBox 7"/>
          <p:cNvSpPr txBox="1"/>
          <p:nvPr/>
        </p:nvSpPr>
        <p:spPr>
          <a:xfrm>
            <a:off x="5410200" y="2971800"/>
            <a:ext cx="1219200" cy="819712"/>
          </a:xfrm>
          <a:prstGeom prst="rect">
            <a:avLst/>
          </a:prstGeom>
          <a:solidFill>
            <a:srgbClr val="FFFF00"/>
          </a:solidFill>
        </p:spPr>
        <p:txBody>
          <a:bodyPr wrap="square" rtlCol="0">
            <a:spAutoFit/>
          </a:bodyPr>
          <a:lstStyle/>
          <a:p>
            <a:pPr algn="ctr">
              <a:lnSpc>
                <a:spcPts val="1400"/>
              </a:lnSpc>
            </a:pPr>
            <a:r>
              <a:rPr lang="en-US" sz="1600" dirty="0" smtClean="0"/>
              <a:t>Distance between RX antenna and reflector</a:t>
            </a:r>
            <a:endParaRPr lang="en-US" sz="1600" dirty="0"/>
          </a:p>
        </p:txBody>
      </p:sp>
      <p:cxnSp>
        <p:nvCxnSpPr>
          <p:cNvPr id="9" name="Straight Arrow Connector 8"/>
          <p:cNvCxnSpPr>
            <a:stCxn id="8" idx="3"/>
          </p:cNvCxnSpPr>
          <p:nvPr/>
        </p:nvCxnSpPr>
        <p:spPr>
          <a:xfrm>
            <a:off x="6629400" y="3381656"/>
            <a:ext cx="762000" cy="275944"/>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62</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l-GR" sz="3200" b="1" i="1" dirty="0" smtClean="0">
                <a:solidFill>
                  <a:srgbClr val="00B0F0"/>
                </a:solidFill>
                <a:latin typeface="+mj-lt"/>
              </a:rPr>
              <a:t>FREE SPACE THEORETICAL MULTIPATH MODEL</a:t>
            </a:r>
            <a:r>
              <a:rPr lang="en-US" sz="3200" b="1" i="1" dirty="0" smtClean="0">
                <a:solidFill>
                  <a:srgbClr val="00B0F0"/>
                </a:solidFill>
                <a:latin typeface="+mj-lt"/>
              </a:rPr>
              <a:t> (4)</a:t>
            </a:r>
            <a:endParaRPr lang="en-US" sz="3200" b="1" i="1" dirty="0">
              <a:solidFill>
                <a:srgbClr val="00B0F0"/>
              </a:solidFill>
              <a:latin typeface="+mj-lt"/>
            </a:endParaRPr>
          </a:p>
        </p:txBody>
      </p:sp>
      <p:sp>
        <p:nvSpPr>
          <p:cNvPr id="3" name="Content Placeholder 2"/>
          <p:cNvSpPr>
            <a:spLocks noGrp="1"/>
          </p:cNvSpPr>
          <p:nvPr>
            <p:ph idx="1"/>
          </p:nvPr>
        </p:nvSpPr>
        <p:spPr/>
        <p:txBody>
          <a:bodyPr>
            <a:normAutofit/>
          </a:bodyPr>
          <a:lstStyle/>
          <a:p>
            <a:r>
              <a:rPr lang="en-GB" sz="1800" dirty="0" smtClean="0"/>
              <a:t>Figure:  </a:t>
            </a:r>
            <a:r>
              <a:rPr lang="en-GB" sz="1800" dirty="0" smtClean="0"/>
              <a:t>Maximum multipath trends for various separation distances between the transmitter and the receiver</a:t>
            </a:r>
            <a:endParaRPr lang="en-US" sz="1800" dirty="0"/>
          </a:p>
        </p:txBody>
      </p:sp>
      <p:pic>
        <p:nvPicPr>
          <p:cNvPr id="189442" name="Picture 2"/>
          <p:cNvPicPr>
            <a:picLocks noChangeAspect="1" noChangeArrowheads="1"/>
          </p:cNvPicPr>
          <p:nvPr/>
        </p:nvPicPr>
        <p:blipFill>
          <a:blip r:embed="rId2" cstate="print"/>
          <a:srcRect/>
          <a:stretch>
            <a:fillRect/>
          </a:stretch>
        </p:blipFill>
        <p:spPr bwMode="auto">
          <a:xfrm>
            <a:off x="1371600" y="2182356"/>
            <a:ext cx="6553200" cy="3944960"/>
          </a:xfrm>
          <a:prstGeom prst="rect">
            <a:avLst/>
          </a:prstGeom>
          <a:noFill/>
          <a:ln w="9525">
            <a:noFill/>
            <a:miter lim="800000"/>
            <a:headEnd/>
            <a:tailEnd/>
          </a:ln>
        </p:spPr>
      </p:pic>
      <p:sp>
        <p:nvSpPr>
          <p:cNvPr id="7"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63</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l-GR" sz="3200" b="1" i="1" dirty="0" smtClean="0">
                <a:solidFill>
                  <a:srgbClr val="00B0F0"/>
                </a:solidFill>
                <a:latin typeface="+mj-lt"/>
              </a:rPr>
              <a:t>FREE SPACE THEORETICAL MULTIPATH MODEL</a:t>
            </a:r>
            <a:r>
              <a:rPr lang="en-US" sz="3200" b="1" i="1" dirty="0" smtClean="0">
                <a:solidFill>
                  <a:srgbClr val="00B0F0"/>
                </a:solidFill>
                <a:latin typeface="+mj-lt"/>
              </a:rPr>
              <a:t> (4)</a:t>
            </a:r>
            <a:endParaRPr lang="en-US" sz="3200" b="1" i="1" dirty="0">
              <a:solidFill>
                <a:srgbClr val="00B0F0"/>
              </a:solidFill>
              <a:latin typeface="+mj-lt"/>
            </a:endParaRPr>
          </a:p>
        </p:txBody>
      </p:sp>
      <p:sp>
        <p:nvSpPr>
          <p:cNvPr id="3" name="Content Placeholder 2"/>
          <p:cNvSpPr>
            <a:spLocks noGrp="1"/>
          </p:cNvSpPr>
          <p:nvPr>
            <p:ph idx="1"/>
          </p:nvPr>
        </p:nvSpPr>
        <p:spPr>
          <a:xfrm>
            <a:off x="457200" y="1600200"/>
            <a:ext cx="2362200" cy="4525963"/>
          </a:xfrm>
        </p:spPr>
        <p:txBody>
          <a:bodyPr>
            <a:normAutofit/>
          </a:bodyPr>
          <a:lstStyle/>
          <a:p>
            <a:r>
              <a:rPr lang="en-US" sz="1800" dirty="0" smtClean="0"/>
              <a:t>D</a:t>
            </a:r>
            <a:r>
              <a:rPr lang="en-US" sz="1800" dirty="0" smtClean="0"/>
              <a:t>elay spread characteristics of some commonly used channel models</a:t>
            </a:r>
            <a:endParaRPr lang="en-US" sz="1800" dirty="0"/>
          </a:p>
        </p:txBody>
      </p:sp>
      <p:sp>
        <p:nvSpPr>
          <p:cNvPr id="4" name="Rectangle 3"/>
          <p:cNvSpPr/>
          <p:nvPr/>
        </p:nvSpPr>
        <p:spPr>
          <a:xfrm>
            <a:off x="533400" y="6019800"/>
            <a:ext cx="8001000" cy="402290"/>
          </a:xfrm>
          <a:prstGeom prst="rect">
            <a:avLst/>
          </a:prstGeom>
        </p:spPr>
        <p:txBody>
          <a:bodyPr wrap="square">
            <a:spAutoFit/>
          </a:bodyPr>
          <a:lstStyle/>
          <a:p>
            <a:pPr>
              <a:lnSpc>
                <a:spcPts val="1200"/>
              </a:lnSpc>
            </a:pPr>
            <a:r>
              <a:rPr lang="nb-NO" sz="1200" dirty="0" smtClean="0"/>
              <a:t>Henrik </a:t>
            </a:r>
            <a:r>
              <a:rPr lang="nb-NO" sz="1200" dirty="0" smtClean="0"/>
              <a:t>Asplund, </a:t>
            </a:r>
            <a:r>
              <a:rPr lang="nb-NO" sz="1200" dirty="0" smtClean="0"/>
              <a:t>Kjell </a:t>
            </a:r>
            <a:r>
              <a:rPr lang="nb-NO" sz="1200" dirty="0" smtClean="0"/>
              <a:t>Larsson </a:t>
            </a:r>
            <a:r>
              <a:rPr lang="nb-NO" sz="1200" dirty="0" smtClean="0"/>
              <a:t>and Peter </a:t>
            </a:r>
            <a:r>
              <a:rPr lang="nb-NO" sz="1200" dirty="0" smtClean="0"/>
              <a:t>Okvist,</a:t>
            </a:r>
            <a:r>
              <a:rPr lang="en-US" sz="1200" dirty="0" smtClean="0"/>
              <a:t> How typical is the "Typical Urban" channel model</a:t>
            </a:r>
            <a:r>
              <a:rPr lang="en-US" sz="1200" dirty="0" smtClean="0"/>
              <a:t>? - </a:t>
            </a:r>
            <a:r>
              <a:rPr lang="en-US" sz="1200" dirty="0" smtClean="0"/>
              <a:t>Mobile-based Delay Spread and </a:t>
            </a:r>
            <a:r>
              <a:rPr lang="en-US" sz="1200" dirty="0" err="1" smtClean="0"/>
              <a:t>Orthogonality</a:t>
            </a:r>
            <a:r>
              <a:rPr lang="en-US" sz="1200" dirty="0" smtClean="0"/>
              <a:t> Measurements</a:t>
            </a:r>
            <a:r>
              <a:rPr lang="nb-NO" sz="1200" dirty="0" smtClean="0"/>
              <a:t> </a:t>
            </a:r>
            <a:endParaRPr lang="en-US" sz="1200" dirty="0" smtClean="0"/>
          </a:p>
        </p:txBody>
      </p:sp>
      <p:pic>
        <p:nvPicPr>
          <p:cNvPr id="435202" name="Picture 2"/>
          <p:cNvPicPr>
            <a:picLocks noChangeAspect="1" noChangeArrowheads="1"/>
          </p:cNvPicPr>
          <p:nvPr/>
        </p:nvPicPr>
        <p:blipFill>
          <a:blip r:embed="rId2" cstate="print"/>
          <a:srcRect/>
          <a:stretch>
            <a:fillRect/>
          </a:stretch>
        </p:blipFill>
        <p:spPr bwMode="auto">
          <a:xfrm>
            <a:off x="2895600" y="1600199"/>
            <a:ext cx="5715000" cy="4419601"/>
          </a:xfrm>
          <a:prstGeom prst="rect">
            <a:avLst/>
          </a:prstGeom>
          <a:noFill/>
          <a:ln w="9525">
            <a:noFill/>
            <a:miter lim="800000"/>
            <a:headEnd/>
            <a:tailEnd/>
          </a:ln>
        </p:spPr>
      </p:pic>
      <p:sp>
        <p:nvSpPr>
          <p:cNvPr id="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64</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l-GR" sz="3200" b="1" i="1" dirty="0" smtClean="0">
                <a:solidFill>
                  <a:srgbClr val="FF0000"/>
                </a:solidFill>
                <a:latin typeface="+mj-lt"/>
              </a:rPr>
              <a:t>RESULTS OF MULTIPATH FIELD MEASUREMENTS</a:t>
            </a:r>
            <a:r>
              <a:rPr lang="en-US" sz="3200" b="1" i="1" dirty="0" smtClean="0">
                <a:solidFill>
                  <a:srgbClr val="FF0000"/>
                </a:solidFill>
                <a:latin typeface="+mj-lt"/>
              </a:rPr>
              <a:t> </a:t>
            </a:r>
            <a:r>
              <a:rPr lang="en-US" sz="3200" b="1" i="1" dirty="0" smtClean="0">
                <a:solidFill>
                  <a:srgbClr val="00B0F0"/>
                </a:solidFill>
                <a:latin typeface="+mj-lt"/>
              </a:rPr>
              <a:t>FROM </a:t>
            </a:r>
            <a:r>
              <a:rPr lang="en-US" sz="3200" b="1" i="1" dirty="0" smtClean="0">
                <a:solidFill>
                  <a:srgbClr val="00B0F0"/>
                </a:solidFill>
                <a:latin typeface="+mj-lt"/>
              </a:rPr>
              <a:t>15.4g </a:t>
            </a:r>
            <a:r>
              <a:rPr lang="en-US" sz="3200" b="1" i="1" dirty="0" smtClean="0">
                <a:solidFill>
                  <a:srgbClr val="00B0F0"/>
                </a:solidFill>
                <a:latin typeface="+mj-lt"/>
              </a:rPr>
              <a:t>(1)</a:t>
            </a:r>
            <a:endParaRPr lang="en-US" sz="3200" b="1" i="1" dirty="0">
              <a:solidFill>
                <a:srgbClr val="00B0F0"/>
              </a:solidFill>
              <a:latin typeface="+mj-lt"/>
            </a:endParaRPr>
          </a:p>
        </p:txBody>
      </p:sp>
      <p:sp>
        <p:nvSpPr>
          <p:cNvPr id="3" name="Content Placeholder 2"/>
          <p:cNvSpPr>
            <a:spLocks noGrp="1"/>
          </p:cNvSpPr>
          <p:nvPr>
            <p:ph idx="1"/>
          </p:nvPr>
        </p:nvSpPr>
        <p:spPr>
          <a:xfrm>
            <a:off x="457200" y="1600200"/>
            <a:ext cx="8229600" cy="4525963"/>
          </a:xfrm>
        </p:spPr>
        <p:txBody>
          <a:bodyPr>
            <a:normAutofit/>
          </a:bodyPr>
          <a:lstStyle/>
          <a:p>
            <a:r>
              <a:rPr lang="en-US" sz="2000" dirty="0" smtClean="0"/>
              <a:t>Link distance distribution</a:t>
            </a:r>
          </a:p>
        </p:txBody>
      </p:sp>
      <p:sp>
        <p:nvSpPr>
          <p:cNvPr id="4" name="Rectangle 3"/>
          <p:cNvSpPr/>
          <p:nvPr/>
        </p:nvSpPr>
        <p:spPr>
          <a:xfrm>
            <a:off x="533400" y="6096000"/>
            <a:ext cx="8001000" cy="276999"/>
          </a:xfrm>
          <a:prstGeom prst="rect">
            <a:avLst/>
          </a:prstGeom>
        </p:spPr>
        <p:txBody>
          <a:bodyPr wrap="square">
            <a:spAutoFit/>
          </a:bodyPr>
          <a:lstStyle/>
          <a:p>
            <a:r>
              <a:rPr lang="en-US" sz="1200" dirty="0" smtClean="0"/>
              <a:t>15-09-0279-01-004g-channel-characterization-for-sun</a:t>
            </a:r>
          </a:p>
        </p:txBody>
      </p:sp>
      <p:pic>
        <p:nvPicPr>
          <p:cNvPr id="8" name="Picture 2"/>
          <p:cNvPicPr>
            <a:picLocks noChangeAspect="1" noChangeArrowheads="1"/>
          </p:cNvPicPr>
          <p:nvPr/>
        </p:nvPicPr>
        <p:blipFill>
          <a:blip r:embed="rId2" cstate="print"/>
          <a:srcRect/>
          <a:stretch>
            <a:fillRect/>
          </a:stretch>
        </p:blipFill>
        <p:spPr bwMode="auto">
          <a:xfrm>
            <a:off x="0" y="2057400"/>
            <a:ext cx="9144000" cy="4114800"/>
          </a:xfrm>
          <a:prstGeom prst="rect">
            <a:avLst/>
          </a:prstGeom>
          <a:noFill/>
          <a:ln w="12700">
            <a:noFill/>
            <a:miter lim="800000"/>
            <a:headEnd type="none" w="sm" len="sm"/>
            <a:tailEnd type="none" w="sm" len="sm"/>
          </a:ln>
        </p:spPr>
      </p:pic>
      <p:sp>
        <p:nvSpPr>
          <p:cNvPr id="7"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65</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l-GR" sz="3200" b="1" i="1" dirty="0" smtClean="0">
                <a:solidFill>
                  <a:srgbClr val="00B0F0"/>
                </a:solidFill>
                <a:latin typeface="+mj-lt"/>
              </a:rPr>
              <a:t>RESULTS OF MULTIPATH FIELD MEASUREMENTS</a:t>
            </a:r>
            <a:r>
              <a:rPr lang="en-US" sz="3200" b="1" i="1" dirty="0" smtClean="0">
                <a:solidFill>
                  <a:srgbClr val="00B0F0"/>
                </a:solidFill>
                <a:latin typeface="+mj-lt"/>
              </a:rPr>
              <a:t> FROM </a:t>
            </a:r>
            <a:r>
              <a:rPr lang="en-US" sz="3200" b="1" i="1" dirty="0" smtClean="0">
                <a:solidFill>
                  <a:srgbClr val="00B0F0"/>
                </a:solidFill>
                <a:latin typeface="+mj-lt"/>
              </a:rPr>
              <a:t>15.4g </a:t>
            </a:r>
            <a:r>
              <a:rPr lang="en-US" sz="3200" b="1" i="1" dirty="0" smtClean="0">
                <a:solidFill>
                  <a:srgbClr val="00B0F0"/>
                </a:solidFill>
                <a:latin typeface="+mj-lt"/>
              </a:rPr>
              <a:t>(2)</a:t>
            </a:r>
            <a:endParaRPr lang="en-US" sz="3200" b="1" i="1" dirty="0">
              <a:solidFill>
                <a:srgbClr val="00B0F0"/>
              </a:solidFill>
              <a:latin typeface="+mj-lt"/>
            </a:endParaRPr>
          </a:p>
        </p:txBody>
      </p:sp>
      <p:sp>
        <p:nvSpPr>
          <p:cNvPr id="3" name="Content Placeholder 2"/>
          <p:cNvSpPr>
            <a:spLocks noGrp="1"/>
          </p:cNvSpPr>
          <p:nvPr>
            <p:ph idx="1"/>
          </p:nvPr>
        </p:nvSpPr>
        <p:spPr>
          <a:xfrm>
            <a:off x="457200" y="1600200"/>
            <a:ext cx="3962400" cy="4525963"/>
          </a:xfrm>
        </p:spPr>
        <p:txBody>
          <a:bodyPr>
            <a:normAutofit fontScale="85000" lnSpcReduction="10000"/>
          </a:bodyPr>
          <a:lstStyle/>
          <a:p>
            <a:r>
              <a:rPr lang="en-US" sz="2000" dirty="0" smtClean="0"/>
              <a:t>Many channels measured have some degree of dispersion between 1 and 2us for these relatively short distances.</a:t>
            </a:r>
          </a:p>
          <a:p>
            <a:pPr lvl="1"/>
            <a:r>
              <a:rPr lang="en-US" sz="1800" dirty="0" smtClean="0"/>
              <a:t>Rapid fading appears to be absent on all but a few measurements  as expected.</a:t>
            </a:r>
            <a:endParaRPr lang="en-US" sz="1000" dirty="0" smtClean="0"/>
          </a:p>
          <a:p>
            <a:r>
              <a:rPr lang="en-US" sz="2000" dirty="0" smtClean="0"/>
              <a:t>It seems reasonable to model a channel characterizing this urban environment by a simple two path pseudo-static model.</a:t>
            </a:r>
          </a:p>
          <a:p>
            <a:pPr lvl="1"/>
            <a:r>
              <a:rPr lang="en-US" sz="1800" dirty="0" smtClean="0"/>
              <a:t>Each path gain is chosen from different Rayleigh distributions and held constant for the time that the channel is used.</a:t>
            </a:r>
            <a:endParaRPr lang="en-US" sz="1400" dirty="0" smtClean="0"/>
          </a:p>
          <a:p>
            <a:r>
              <a:rPr lang="en-US" sz="2000" dirty="0" smtClean="0"/>
              <a:t>This method allows average performance to be evaluated for a population of receivers in an area, or for a receiver used in a frequency hopping scenario. [*]</a:t>
            </a:r>
          </a:p>
        </p:txBody>
      </p:sp>
      <p:sp>
        <p:nvSpPr>
          <p:cNvPr id="4" name="Rectangle 3"/>
          <p:cNvSpPr/>
          <p:nvPr/>
        </p:nvSpPr>
        <p:spPr>
          <a:xfrm>
            <a:off x="533400" y="6019800"/>
            <a:ext cx="8001000" cy="276999"/>
          </a:xfrm>
          <a:prstGeom prst="rect">
            <a:avLst/>
          </a:prstGeom>
        </p:spPr>
        <p:txBody>
          <a:bodyPr wrap="square">
            <a:spAutoFit/>
          </a:bodyPr>
          <a:lstStyle/>
          <a:p>
            <a:r>
              <a:rPr lang="en-US" sz="1200" dirty="0" smtClean="0"/>
              <a:t>15-09-0279-01-004g-channel-characterization-for-sun</a:t>
            </a:r>
          </a:p>
        </p:txBody>
      </p:sp>
      <p:pic>
        <p:nvPicPr>
          <p:cNvPr id="6" name="Picture 3" descr="d080417_tn19_3.png"/>
          <p:cNvPicPr>
            <a:picLocks noChangeAspect="1"/>
          </p:cNvPicPr>
          <p:nvPr/>
        </p:nvPicPr>
        <p:blipFill>
          <a:blip r:embed="rId2" cstate="print"/>
          <a:srcRect/>
          <a:stretch>
            <a:fillRect/>
          </a:stretch>
        </p:blipFill>
        <p:spPr bwMode="auto">
          <a:xfrm>
            <a:off x="4343400" y="1447800"/>
            <a:ext cx="4800600" cy="4610100"/>
          </a:xfrm>
          <a:prstGeom prst="rect">
            <a:avLst/>
          </a:prstGeom>
          <a:noFill/>
          <a:ln w="9525">
            <a:noFill/>
            <a:miter lim="800000"/>
            <a:headEnd/>
            <a:tailEnd/>
          </a:ln>
        </p:spPr>
      </p:pic>
      <p:sp>
        <p:nvSpPr>
          <p:cNvPr id="7" name="TextBox 4"/>
          <p:cNvSpPr txBox="1">
            <a:spLocks noChangeArrowheads="1"/>
          </p:cNvSpPr>
          <p:nvPr/>
        </p:nvSpPr>
        <p:spPr bwMode="auto">
          <a:xfrm>
            <a:off x="457200" y="6172200"/>
            <a:ext cx="8077200" cy="253916"/>
          </a:xfrm>
          <a:prstGeom prst="rect">
            <a:avLst/>
          </a:prstGeom>
          <a:noFill/>
          <a:ln w="9525">
            <a:noFill/>
            <a:miter lim="800000"/>
            <a:headEnd/>
            <a:tailEnd/>
          </a:ln>
        </p:spPr>
        <p:txBody>
          <a:bodyPr wrap="square">
            <a:spAutoFit/>
          </a:bodyPr>
          <a:lstStyle/>
          <a:p>
            <a:r>
              <a:rPr lang="en-US" sz="1050" dirty="0"/>
              <a:t>[*]  Performance modeling for Smart Grid radios in Geographically Stationary and Frequency Hopping environments.  Steve Shearer   April 2009</a:t>
            </a:r>
          </a:p>
        </p:txBody>
      </p:sp>
      <p:sp>
        <p:nvSpPr>
          <p:cNvPr id="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66</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l-GR" sz="3200" b="1" i="1" dirty="0" smtClean="0">
                <a:solidFill>
                  <a:srgbClr val="00B0F0"/>
                </a:solidFill>
                <a:latin typeface="+mj-lt"/>
              </a:rPr>
              <a:t>RESULTS OF MULTIPATH FIELD MEASUREMENTS</a:t>
            </a:r>
            <a:r>
              <a:rPr lang="en-US" sz="3200" b="1" i="1" dirty="0" smtClean="0">
                <a:solidFill>
                  <a:srgbClr val="00B0F0"/>
                </a:solidFill>
                <a:latin typeface="+mj-lt"/>
              </a:rPr>
              <a:t> FROM </a:t>
            </a:r>
            <a:r>
              <a:rPr lang="en-US" sz="3200" b="1" i="1" dirty="0" smtClean="0">
                <a:solidFill>
                  <a:srgbClr val="00B0F0"/>
                </a:solidFill>
                <a:latin typeface="+mj-lt"/>
              </a:rPr>
              <a:t>15.4g (3)</a:t>
            </a:r>
            <a:endParaRPr lang="en-US" sz="3200" b="1" i="1" dirty="0">
              <a:solidFill>
                <a:srgbClr val="00B0F0"/>
              </a:solidFill>
              <a:latin typeface="+mj-lt"/>
            </a:endParaRPr>
          </a:p>
        </p:txBody>
      </p:sp>
      <p:sp>
        <p:nvSpPr>
          <p:cNvPr id="3" name="Content Placeholder 2"/>
          <p:cNvSpPr>
            <a:spLocks noGrp="1"/>
          </p:cNvSpPr>
          <p:nvPr>
            <p:ph idx="1"/>
          </p:nvPr>
        </p:nvSpPr>
        <p:spPr>
          <a:xfrm>
            <a:off x="457200" y="1600200"/>
            <a:ext cx="8229600" cy="4525963"/>
          </a:xfrm>
        </p:spPr>
        <p:txBody>
          <a:bodyPr>
            <a:normAutofit/>
          </a:bodyPr>
          <a:lstStyle/>
          <a:p>
            <a:r>
              <a:rPr lang="en-US" sz="2000" dirty="0" smtClean="0"/>
              <a:t>Results from another reference *</a:t>
            </a:r>
          </a:p>
          <a:p>
            <a:pPr lvl="1"/>
            <a:r>
              <a:rPr lang="en-US" sz="1600" dirty="0" smtClean="0"/>
              <a:t>“The results of multipath power delay profile measurements of 900-MHz mobile radio channels in Washington, DC, Greenbelt, MD, Oakland, CA, and San Francisco, CA, are presented. The measurements have focused on acquiring worst case profiles for typical operating locations. The data reveal that </a:t>
            </a:r>
          </a:p>
          <a:p>
            <a:pPr lvl="2"/>
            <a:r>
              <a:rPr lang="en-US" sz="1600" dirty="0" smtClean="0"/>
              <a:t>at over 98% of the measured locations, </a:t>
            </a:r>
            <a:r>
              <a:rPr lang="en-US" sz="1600" dirty="0" err="1" smtClean="0"/>
              <a:t>rms</a:t>
            </a:r>
            <a:r>
              <a:rPr lang="en-US" sz="1600" dirty="0" smtClean="0"/>
              <a:t> delay spreads are </a:t>
            </a:r>
            <a:r>
              <a:rPr lang="en-US" sz="1600" dirty="0" smtClean="0">
                <a:solidFill>
                  <a:srgbClr val="FF0000"/>
                </a:solidFill>
              </a:rPr>
              <a:t>less than 12 us</a:t>
            </a:r>
            <a:r>
              <a:rPr lang="en-US" sz="1600" dirty="0" smtClean="0"/>
              <a:t>. </a:t>
            </a:r>
          </a:p>
          <a:p>
            <a:pPr lvl="2"/>
            <a:r>
              <a:rPr lang="en-US" sz="1600" b="1" dirty="0" smtClean="0">
                <a:solidFill>
                  <a:srgbClr val="FF0000"/>
                </a:solidFill>
              </a:rPr>
              <a:t>Urban areas </a:t>
            </a:r>
            <a:r>
              <a:rPr lang="en-US" sz="1600" dirty="0" smtClean="0"/>
              <a:t>typically have </a:t>
            </a:r>
            <a:r>
              <a:rPr lang="en-US" sz="1600" dirty="0" err="1" smtClean="0"/>
              <a:t>rms</a:t>
            </a:r>
            <a:r>
              <a:rPr lang="en-US" sz="1600" dirty="0" smtClean="0"/>
              <a:t> delay spreads on the order of </a:t>
            </a:r>
            <a:r>
              <a:rPr lang="en-US" sz="1600" dirty="0" smtClean="0">
                <a:solidFill>
                  <a:srgbClr val="FF0000"/>
                </a:solidFill>
              </a:rPr>
              <a:t>2-3 us </a:t>
            </a:r>
            <a:r>
              <a:rPr lang="en-US" sz="1600" dirty="0" smtClean="0"/>
              <a:t>and continuous multipath power out to excess delays of </a:t>
            </a:r>
            <a:r>
              <a:rPr lang="en-US" sz="1600" dirty="0" smtClean="0">
                <a:solidFill>
                  <a:srgbClr val="FF0000"/>
                </a:solidFill>
              </a:rPr>
              <a:t>5 us</a:t>
            </a:r>
            <a:r>
              <a:rPr lang="en-US" sz="1600" dirty="0" smtClean="0"/>
              <a:t>. </a:t>
            </a:r>
          </a:p>
          <a:p>
            <a:pPr lvl="2"/>
            <a:r>
              <a:rPr lang="en-US" sz="1600" b="1" dirty="0" smtClean="0">
                <a:solidFill>
                  <a:srgbClr val="FF0000"/>
                </a:solidFill>
              </a:rPr>
              <a:t>In hilly residential areas and in open areas within a city</a:t>
            </a:r>
            <a:r>
              <a:rPr lang="en-US" sz="1600" dirty="0" smtClean="0"/>
              <a:t>, root mean square (</a:t>
            </a:r>
            <a:r>
              <a:rPr lang="en-US" sz="1600" dirty="0" err="1" smtClean="0"/>
              <a:t>rms</a:t>
            </a:r>
            <a:r>
              <a:rPr lang="en-US" sz="1600" dirty="0" smtClean="0"/>
              <a:t>) delay spreads are slightly larger, typically having values of </a:t>
            </a:r>
            <a:r>
              <a:rPr lang="en-US" sz="1600" dirty="0" smtClean="0">
                <a:solidFill>
                  <a:srgbClr val="FF0000"/>
                </a:solidFill>
              </a:rPr>
              <a:t>5-7 us</a:t>
            </a:r>
            <a:r>
              <a:rPr lang="en-US" sz="1600" dirty="0" smtClean="0"/>
              <a:t>. </a:t>
            </a:r>
          </a:p>
          <a:p>
            <a:pPr lvl="2"/>
            <a:r>
              <a:rPr lang="en-US" sz="1600" b="1" dirty="0" smtClean="0">
                <a:solidFill>
                  <a:srgbClr val="FF0000"/>
                </a:solidFill>
              </a:rPr>
              <a:t>In very rare instances</a:t>
            </a:r>
            <a:r>
              <a:rPr lang="en-US" sz="1600" dirty="0" smtClean="0"/>
              <a:t>, reflections from city skylines and mountains can cause </a:t>
            </a:r>
            <a:r>
              <a:rPr lang="en-US" sz="1600" dirty="0" err="1" smtClean="0"/>
              <a:t>rms</a:t>
            </a:r>
            <a:r>
              <a:rPr lang="en-US" sz="1600" dirty="0" smtClean="0"/>
              <a:t> delay spreads in excess of </a:t>
            </a:r>
            <a:r>
              <a:rPr lang="en-US" sz="1600" dirty="0" smtClean="0">
                <a:solidFill>
                  <a:srgbClr val="FF0000"/>
                </a:solidFill>
              </a:rPr>
              <a:t>20 us</a:t>
            </a:r>
            <a:r>
              <a:rPr lang="en-US" sz="1600" dirty="0" smtClean="0"/>
              <a:t>. The worst case profiles show resolvable diffuse multipath components at excess delays of 100 us and amplitudes 18 dB below that of the first arriving signal.”</a:t>
            </a:r>
          </a:p>
        </p:txBody>
      </p:sp>
      <p:sp>
        <p:nvSpPr>
          <p:cNvPr id="4" name="Rectangle 3"/>
          <p:cNvSpPr/>
          <p:nvPr/>
        </p:nvSpPr>
        <p:spPr>
          <a:xfrm>
            <a:off x="533400" y="6019800"/>
            <a:ext cx="8001000" cy="276999"/>
          </a:xfrm>
          <a:prstGeom prst="rect">
            <a:avLst/>
          </a:prstGeom>
        </p:spPr>
        <p:txBody>
          <a:bodyPr wrap="square">
            <a:spAutoFit/>
          </a:bodyPr>
          <a:lstStyle/>
          <a:p>
            <a:r>
              <a:rPr lang="en-US" sz="1200" dirty="0" smtClean="0"/>
              <a:t>15-09-0279-01-004g-channel-characterization-for-sun</a:t>
            </a:r>
          </a:p>
        </p:txBody>
      </p:sp>
      <p:sp>
        <p:nvSpPr>
          <p:cNvPr id="8" name="Rectangle 7"/>
          <p:cNvSpPr/>
          <p:nvPr/>
        </p:nvSpPr>
        <p:spPr>
          <a:xfrm>
            <a:off x="533400" y="5486400"/>
            <a:ext cx="8153400" cy="562911"/>
          </a:xfrm>
          <a:prstGeom prst="rect">
            <a:avLst/>
          </a:prstGeom>
          <a:solidFill>
            <a:schemeClr val="bg1"/>
          </a:solidFill>
        </p:spPr>
        <p:txBody>
          <a:bodyPr wrap="square">
            <a:spAutoFit/>
          </a:bodyPr>
          <a:lstStyle/>
          <a:p>
            <a:pPr>
              <a:lnSpc>
                <a:spcPts val="1200"/>
              </a:lnSpc>
            </a:pPr>
            <a:r>
              <a:rPr lang="en-US" sz="1200" dirty="0" smtClean="0"/>
              <a:t>*  900 MHz multipath propagation measurements for US digital cellular radiotelephone (</a:t>
            </a:r>
            <a:r>
              <a:rPr lang="en-US" sz="1200" dirty="0" err="1" smtClean="0"/>
              <a:t>Rappaport</a:t>
            </a:r>
            <a:r>
              <a:rPr lang="en-US" sz="1200" dirty="0" smtClean="0"/>
              <a:t>, T.S.; Seidel, S.Y.; Singh, R.). Global Telecommunications Conference, 1989, and Exhibition. Communications Technology for the 1990s and Beyond. GLOBECOM’89., IEEE</a:t>
            </a:r>
          </a:p>
        </p:txBody>
      </p:sp>
      <p:sp>
        <p:nvSpPr>
          <p:cNvPr id="7"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67</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l-GR" sz="3200" b="1" i="1" dirty="0" smtClean="0">
                <a:solidFill>
                  <a:srgbClr val="00B0F0"/>
                </a:solidFill>
                <a:latin typeface="+mj-lt"/>
              </a:rPr>
              <a:t>RESULTS OF MULTIPATH FIELD MEASUREMENTS</a:t>
            </a:r>
            <a:r>
              <a:rPr lang="en-US" sz="3200" b="1" i="1" dirty="0" smtClean="0">
                <a:solidFill>
                  <a:srgbClr val="00B0F0"/>
                </a:solidFill>
                <a:latin typeface="+mj-lt"/>
              </a:rPr>
              <a:t> FROM </a:t>
            </a:r>
            <a:r>
              <a:rPr lang="en-US" sz="3200" b="1" i="1" dirty="0" smtClean="0">
                <a:solidFill>
                  <a:srgbClr val="00B0F0"/>
                </a:solidFill>
                <a:latin typeface="+mj-lt"/>
              </a:rPr>
              <a:t>15.4g (4)</a:t>
            </a:r>
            <a:endParaRPr lang="en-US" sz="3200" b="1" i="1" dirty="0">
              <a:solidFill>
                <a:srgbClr val="00B0F0"/>
              </a:solidFill>
              <a:latin typeface="+mj-lt"/>
            </a:endParaRPr>
          </a:p>
        </p:txBody>
      </p:sp>
      <p:sp>
        <p:nvSpPr>
          <p:cNvPr id="3" name="Content Placeholder 2"/>
          <p:cNvSpPr>
            <a:spLocks noGrp="1"/>
          </p:cNvSpPr>
          <p:nvPr>
            <p:ph idx="1"/>
          </p:nvPr>
        </p:nvSpPr>
        <p:spPr>
          <a:xfrm>
            <a:off x="457200" y="1600200"/>
            <a:ext cx="8305800" cy="4525963"/>
          </a:xfrm>
        </p:spPr>
        <p:txBody>
          <a:bodyPr>
            <a:normAutofit/>
          </a:bodyPr>
          <a:lstStyle/>
          <a:p>
            <a:r>
              <a:rPr lang="en-US" sz="2000" dirty="0" smtClean="0"/>
              <a:t>Conclusions from 15-09-0279-01</a:t>
            </a:r>
          </a:p>
          <a:p>
            <a:pPr lvl="1"/>
            <a:r>
              <a:rPr lang="en-US" sz="1800" dirty="0" smtClean="0">
                <a:solidFill>
                  <a:srgbClr val="FF0000"/>
                </a:solidFill>
              </a:rPr>
              <a:t>Signal delay spread in urban environment can reach 1us to 2us</a:t>
            </a:r>
            <a:r>
              <a:rPr lang="en-US" sz="1800" dirty="0" smtClean="0"/>
              <a:t>, even in line of sight and short distance conditions (100 to 150 meters).</a:t>
            </a:r>
          </a:p>
          <a:p>
            <a:pPr lvl="1"/>
            <a:r>
              <a:rPr lang="en-US" sz="1800" dirty="0" smtClean="0">
                <a:solidFill>
                  <a:srgbClr val="FF0000"/>
                </a:solidFill>
              </a:rPr>
              <a:t>A 2-path Rayleigh model is applicable in many cases.</a:t>
            </a:r>
          </a:p>
          <a:p>
            <a:pPr lvl="1"/>
            <a:r>
              <a:rPr lang="en-US" sz="1800" dirty="0" smtClean="0">
                <a:solidFill>
                  <a:srgbClr val="FF0000"/>
                </a:solidFill>
              </a:rPr>
              <a:t>Fast time fading due to moving objects appears to have a minimal impact.</a:t>
            </a:r>
          </a:p>
          <a:p>
            <a:pPr lvl="1"/>
            <a:r>
              <a:rPr lang="en-US" sz="1800" dirty="0" smtClean="0"/>
              <a:t>Measurements are compatible with results published in another reference.*</a:t>
            </a:r>
          </a:p>
          <a:p>
            <a:pPr lvl="1"/>
            <a:r>
              <a:rPr lang="en-US" sz="1800" dirty="0" smtClean="0"/>
              <a:t>Considering these test results and the results publish in this reference, it is clear that, </a:t>
            </a:r>
            <a:r>
              <a:rPr lang="en-US" sz="1800" dirty="0" smtClean="0">
                <a:solidFill>
                  <a:srgbClr val="FF0000"/>
                </a:solidFill>
              </a:rPr>
              <a:t>while many links will have no multipath, another significant percentage of the links will have multipath with a delay spread between 1us and 5us</a:t>
            </a:r>
            <a:r>
              <a:rPr lang="en-US" sz="1800" dirty="0" smtClean="0"/>
              <a:t>. </a:t>
            </a:r>
          </a:p>
        </p:txBody>
      </p:sp>
      <p:sp>
        <p:nvSpPr>
          <p:cNvPr id="4" name="Rectangle 3"/>
          <p:cNvSpPr/>
          <p:nvPr/>
        </p:nvSpPr>
        <p:spPr>
          <a:xfrm>
            <a:off x="533400" y="5943600"/>
            <a:ext cx="8001000" cy="276999"/>
          </a:xfrm>
          <a:prstGeom prst="rect">
            <a:avLst/>
          </a:prstGeom>
        </p:spPr>
        <p:txBody>
          <a:bodyPr wrap="square">
            <a:spAutoFit/>
          </a:bodyPr>
          <a:lstStyle/>
          <a:p>
            <a:r>
              <a:rPr lang="en-US" sz="1200" dirty="0" smtClean="0"/>
              <a:t>15-09-0279-01-004g-channel-characterization-for-sun</a:t>
            </a:r>
          </a:p>
        </p:txBody>
      </p:sp>
      <p:sp>
        <p:nvSpPr>
          <p:cNvPr id="8" name="Rectangle 7"/>
          <p:cNvSpPr/>
          <p:nvPr/>
        </p:nvSpPr>
        <p:spPr>
          <a:xfrm>
            <a:off x="533400" y="5334000"/>
            <a:ext cx="7924800" cy="646331"/>
          </a:xfrm>
          <a:prstGeom prst="rect">
            <a:avLst/>
          </a:prstGeom>
          <a:solidFill>
            <a:schemeClr val="bg1"/>
          </a:solidFill>
        </p:spPr>
        <p:txBody>
          <a:bodyPr wrap="square">
            <a:spAutoFit/>
          </a:bodyPr>
          <a:lstStyle/>
          <a:p>
            <a:r>
              <a:rPr lang="en-US" sz="1200" dirty="0" smtClean="0"/>
              <a:t>* 900 MHz multipath propagation measurements for US digital cellular radiotelephone (</a:t>
            </a:r>
            <a:r>
              <a:rPr lang="en-US" sz="1200" dirty="0" err="1" smtClean="0"/>
              <a:t>Rappaport</a:t>
            </a:r>
            <a:r>
              <a:rPr lang="en-US" sz="1200" dirty="0" smtClean="0"/>
              <a:t>, T.S.; Seidel, S.Y.; Singh, R.). Global Telecommunications Conference, 1989, and Exhibition. Communications Technology for the 1990s and Beyond. GLOBECOM’89., IEEE</a:t>
            </a:r>
          </a:p>
        </p:txBody>
      </p:sp>
      <p:sp>
        <p:nvSpPr>
          <p:cNvPr id="7"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68</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l-GR" sz="3200" b="1" i="1" dirty="0" smtClean="0">
                <a:solidFill>
                  <a:srgbClr val="00B0F0"/>
                </a:solidFill>
                <a:latin typeface="+mj-lt"/>
              </a:rPr>
              <a:t>RESULTS OF MULTIPATH FIELD MEASUREMENTS</a:t>
            </a:r>
            <a:r>
              <a:rPr lang="en-US" sz="3200" b="1" i="1" dirty="0" smtClean="0">
                <a:solidFill>
                  <a:srgbClr val="00B0F0"/>
                </a:solidFill>
                <a:latin typeface="+mj-lt"/>
              </a:rPr>
              <a:t> FROM </a:t>
            </a:r>
            <a:r>
              <a:rPr lang="en-US" sz="3200" b="1" i="1" dirty="0" smtClean="0">
                <a:solidFill>
                  <a:srgbClr val="00B0F0"/>
                </a:solidFill>
                <a:latin typeface="+mj-lt"/>
              </a:rPr>
              <a:t>15.4g (5)</a:t>
            </a:r>
            <a:endParaRPr lang="en-US" sz="3200" b="1" i="1" dirty="0">
              <a:solidFill>
                <a:srgbClr val="00B0F0"/>
              </a:solidFill>
              <a:latin typeface="+mj-lt"/>
            </a:endParaRPr>
          </a:p>
        </p:txBody>
      </p:sp>
      <p:sp>
        <p:nvSpPr>
          <p:cNvPr id="3" name="Content Placeholder 2"/>
          <p:cNvSpPr>
            <a:spLocks noGrp="1"/>
          </p:cNvSpPr>
          <p:nvPr>
            <p:ph idx="1"/>
          </p:nvPr>
        </p:nvSpPr>
        <p:spPr>
          <a:xfrm>
            <a:off x="457200" y="1600200"/>
            <a:ext cx="8305800" cy="4525963"/>
          </a:xfrm>
        </p:spPr>
        <p:txBody>
          <a:bodyPr>
            <a:normAutofit/>
          </a:bodyPr>
          <a:lstStyle/>
          <a:p>
            <a:r>
              <a:rPr lang="en-US" sz="2000" dirty="0" smtClean="0"/>
              <a:t>Does a </a:t>
            </a:r>
            <a:r>
              <a:rPr lang="en-US" sz="2000" dirty="0" smtClean="0"/>
              <a:t>15.4g</a:t>
            </a:r>
            <a:r>
              <a:rPr lang="en-US" sz="2000" dirty="0" smtClean="0"/>
              <a:t> </a:t>
            </a:r>
            <a:r>
              <a:rPr lang="en-US" sz="2000" dirty="0" smtClean="0"/>
              <a:t>Channel have multipath?</a:t>
            </a:r>
          </a:p>
        </p:txBody>
      </p:sp>
      <p:sp>
        <p:nvSpPr>
          <p:cNvPr id="4" name="Rectangle 3"/>
          <p:cNvSpPr/>
          <p:nvPr/>
        </p:nvSpPr>
        <p:spPr>
          <a:xfrm>
            <a:off x="3048000" y="5562600"/>
            <a:ext cx="2895600" cy="461665"/>
          </a:xfrm>
          <a:prstGeom prst="rect">
            <a:avLst/>
          </a:prstGeom>
        </p:spPr>
        <p:txBody>
          <a:bodyPr wrap="square">
            <a:spAutoFit/>
          </a:bodyPr>
          <a:lstStyle/>
          <a:p>
            <a:r>
              <a:rPr lang="en-US" sz="1200" dirty="0" smtClean="0"/>
              <a:t>15-09-0279-01-004g-channel-characterization-for-sun</a:t>
            </a:r>
          </a:p>
        </p:txBody>
      </p:sp>
      <p:pic>
        <p:nvPicPr>
          <p:cNvPr id="18" name="Picture 4" descr="C:\Documents and Settings\Administrator\Desktop\badUrban.jpg"/>
          <p:cNvPicPr>
            <a:picLocks noChangeAspect="1" noChangeArrowheads="1"/>
          </p:cNvPicPr>
          <p:nvPr/>
        </p:nvPicPr>
        <p:blipFill>
          <a:blip r:embed="rId2" cstate="print"/>
          <a:srcRect/>
          <a:stretch>
            <a:fillRect/>
          </a:stretch>
        </p:blipFill>
        <p:spPr bwMode="auto">
          <a:xfrm>
            <a:off x="6705600" y="2057400"/>
            <a:ext cx="2286000" cy="1978025"/>
          </a:xfrm>
          <a:prstGeom prst="rect">
            <a:avLst/>
          </a:prstGeom>
          <a:noFill/>
          <a:ln w="9525">
            <a:noFill/>
            <a:miter lim="800000"/>
            <a:headEnd/>
            <a:tailEnd/>
          </a:ln>
        </p:spPr>
      </p:pic>
      <p:pic>
        <p:nvPicPr>
          <p:cNvPr id="20" name="Picture 2" descr="C:\Documents and Settings\Administrator\Desktop\hillyterrain.jpg"/>
          <p:cNvPicPr>
            <a:picLocks noChangeAspect="1" noChangeArrowheads="1"/>
          </p:cNvPicPr>
          <p:nvPr/>
        </p:nvPicPr>
        <p:blipFill>
          <a:blip r:embed="rId3" cstate="print"/>
          <a:srcRect/>
          <a:stretch>
            <a:fillRect/>
          </a:stretch>
        </p:blipFill>
        <p:spPr bwMode="auto">
          <a:xfrm>
            <a:off x="6553200" y="4323862"/>
            <a:ext cx="2438400" cy="2000738"/>
          </a:xfrm>
          <a:prstGeom prst="rect">
            <a:avLst/>
          </a:prstGeom>
          <a:noFill/>
          <a:ln w="9525">
            <a:noFill/>
            <a:miter lim="800000"/>
            <a:headEnd/>
            <a:tailEnd/>
          </a:ln>
        </p:spPr>
      </p:pic>
      <p:pic>
        <p:nvPicPr>
          <p:cNvPr id="21" name="Picture 3" descr="C:\Documents and Settings\Administrator\Desktop\semirural.jpg"/>
          <p:cNvPicPr>
            <a:picLocks noChangeAspect="1" noChangeArrowheads="1"/>
          </p:cNvPicPr>
          <p:nvPr/>
        </p:nvPicPr>
        <p:blipFill>
          <a:blip r:embed="rId4" cstate="print"/>
          <a:srcRect/>
          <a:stretch>
            <a:fillRect/>
          </a:stretch>
        </p:blipFill>
        <p:spPr bwMode="auto">
          <a:xfrm>
            <a:off x="152400" y="2133600"/>
            <a:ext cx="2286000" cy="1904999"/>
          </a:xfrm>
          <a:prstGeom prst="rect">
            <a:avLst/>
          </a:prstGeom>
          <a:noFill/>
          <a:ln w="9525">
            <a:noFill/>
            <a:miter lim="800000"/>
            <a:headEnd/>
            <a:tailEnd/>
          </a:ln>
        </p:spPr>
      </p:pic>
      <p:pic>
        <p:nvPicPr>
          <p:cNvPr id="27" name="Picture 2"/>
          <p:cNvPicPr>
            <a:picLocks noChangeAspect="1" noChangeArrowheads="1"/>
          </p:cNvPicPr>
          <p:nvPr/>
        </p:nvPicPr>
        <p:blipFill>
          <a:blip r:embed="rId5" cstate="print"/>
          <a:srcRect/>
          <a:stretch>
            <a:fillRect/>
          </a:stretch>
        </p:blipFill>
        <p:spPr bwMode="auto">
          <a:xfrm>
            <a:off x="152400" y="4343400"/>
            <a:ext cx="2438400" cy="1893029"/>
          </a:xfrm>
          <a:prstGeom prst="rect">
            <a:avLst/>
          </a:prstGeom>
          <a:noFill/>
          <a:ln w="9525">
            <a:noFill/>
            <a:miter lim="800000"/>
            <a:headEnd/>
            <a:tailEnd/>
          </a:ln>
        </p:spPr>
      </p:pic>
      <p:graphicFrame>
        <p:nvGraphicFramePr>
          <p:cNvPr id="43" name="Table 42"/>
          <p:cNvGraphicFramePr>
            <a:graphicFrameLocks noGrp="1"/>
          </p:cNvGraphicFramePr>
          <p:nvPr/>
        </p:nvGraphicFramePr>
        <p:xfrm>
          <a:off x="2667000" y="2286000"/>
          <a:ext cx="3809998" cy="2530407"/>
        </p:xfrm>
        <a:graphic>
          <a:graphicData uri="http://schemas.openxmlformats.org/drawingml/2006/table">
            <a:tbl>
              <a:tblPr/>
              <a:tblGrid>
                <a:gridCol w="1588185"/>
                <a:gridCol w="645972"/>
                <a:gridCol w="755005"/>
                <a:gridCol w="820836"/>
              </a:tblGrid>
              <a:tr h="423470">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v-SE" sz="1200" b="1" i="0" u="none" strike="noStrike" cap="none" normalizeH="0" baseline="0" dirty="0" smtClean="0">
                          <a:ln>
                            <a:noFill/>
                          </a:ln>
                          <a:solidFill>
                            <a:srgbClr val="000000"/>
                          </a:solidFill>
                          <a:effectLst/>
                          <a:latin typeface="Calibri" pitchFamily="34" charset="0"/>
                        </a:rPr>
                        <a:t>Channel Models taken from ETSI ETSI EN 300 392-2 V3.2.1 (2007-09)</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6713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Propagation Model</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Tap Number</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Relative delay (us)</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Average relative power (dB)</a:t>
                      </a:r>
                    </a:p>
                  </a:txBody>
                  <a:tcPr marL="9525" marR="9525" marT="952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2245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Rural Area (Rax)</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1</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0</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0</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2245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Typical Urban (Tux)</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1</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0</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0</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chemeClr val="accent6">
                        <a:lumMod val="20000"/>
                        <a:lumOff val="80000"/>
                      </a:schemeClr>
                    </a:solidFill>
                  </a:tcPr>
                </a:tc>
              </a:tr>
              <a:tr h="2245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 </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2</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5</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-22.3</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2245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Bad Urban (Bux)</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1</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0</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0</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chemeClr val="accent6">
                        <a:lumMod val="20000"/>
                        <a:lumOff val="80000"/>
                      </a:schemeClr>
                    </a:solidFill>
                  </a:tcPr>
                </a:tc>
              </a:tr>
              <a:tr h="2245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 </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2</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5</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-3</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2245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Hilly Terrain (HTx)</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1</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0</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0</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chemeClr val="accent6">
                        <a:lumMod val="20000"/>
                        <a:lumOff val="80000"/>
                      </a:schemeClr>
                    </a:solidFill>
                  </a:tcPr>
                </a:tc>
              </a:tr>
              <a:tr h="10039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 </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2</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rPr>
                        <a:t>15</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-8.6</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bl>
          </a:graphicData>
        </a:graphic>
      </p:graphicFrame>
      <p:cxnSp>
        <p:nvCxnSpPr>
          <p:cNvPr id="45" name="Straight Arrow Connector 44"/>
          <p:cNvCxnSpPr/>
          <p:nvPr/>
        </p:nvCxnSpPr>
        <p:spPr>
          <a:xfrm flipV="1">
            <a:off x="6400800" y="3124200"/>
            <a:ext cx="457200" cy="11430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324600" y="4648200"/>
            <a:ext cx="1371600" cy="6096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2057400" y="3276600"/>
            <a:ext cx="685800" cy="762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2133600" y="3810000"/>
            <a:ext cx="685800" cy="9144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69</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COMPONENTS OF </a:t>
            </a:r>
            <a:r>
              <a:rPr lang="en-US" sz="3200" b="1" i="1" dirty="0" smtClean="0">
                <a:solidFill>
                  <a:srgbClr val="00B0F0"/>
                </a:solidFill>
              </a:rPr>
              <a:t>WIRELESS PROPAGATION CHANNEL </a:t>
            </a:r>
            <a:r>
              <a:rPr lang="en-US" sz="3200" b="1" i="1" dirty="0" smtClean="0">
                <a:solidFill>
                  <a:srgbClr val="00B0F0"/>
                </a:solidFill>
              </a:rPr>
              <a:t>MODELS</a:t>
            </a:r>
            <a:endParaRPr lang="en-US" sz="3200" b="1" i="1" dirty="0">
              <a:solidFill>
                <a:srgbClr val="00B0F0"/>
              </a:solidFill>
            </a:endParaRPr>
          </a:p>
        </p:txBody>
      </p:sp>
      <p:sp>
        <p:nvSpPr>
          <p:cNvPr id="3" name="Content Placeholder 2"/>
          <p:cNvSpPr>
            <a:spLocks noGrp="1"/>
          </p:cNvSpPr>
          <p:nvPr>
            <p:ph idx="1"/>
          </p:nvPr>
        </p:nvSpPr>
        <p:spPr/>
        <p:txBody>
          <a:bodyPr numCol="1">
            <a:noAutofit/>
          </a:bodyPr>
          <a:lstStyle/>
          <a:p>
            <a:pPr marL="457200" indent="-457200">
              <a:buFont typeface="+mj-lt"/>
              <a:buAutoNum type="arabicPeriod"/>
            </a:pPr>
            <a:r>
              <a:rPr lang="en-US" sz="2000" dirty="0" smtClean="0"/>
              <a:t>Path Loss and Shadowing</a:t>
            </a:r>
          </a:p>
          <a:p>
            <a:pPr marL="800100" lvl="1" indent="-342900"/>
            <a:r>
              <a:rPr lang="en-US" sz="1600" dirty="0" smtClean="0"/>
              <a:t>Free space path loss</a:t>
            </a:r>
          </a:p>
          <a:p>
            <a:pPr marL="800100" lvl="1" indent="-342900"/>
            <a:r>
              <a:rPr lang="en-US" sz="1600" dirty="0" smtClean="0"/>
              <a:t>Plane earth loss</a:t>
            </a:r>
          </a:p>
          <a:p>
            <a:pPr marL="800100" lvl="1" indent="-342900"/>
            <a:r>
              <a:rPr lang="en-US" sz="1600" dirty="0" smtClean="0"/>
              <a:t>Diffraction</a:t>
            </a:r>
          </a:p>
          <a:p>
            <a:pPr marL="800100" lvl="1" indent="-342900"/>
            <a:r>
              <a:rPr lang="en-US" sz="1600" dirty="0" smtClean="0"/>
              <a:t>Shadowing</a:t>
            </a:r>
          </a:p>
          <a:p>
            <a:pPr marL="457200" indent="-457200">
              <a:buFont typeface="+mj-lt"/>
              <a:buAutoNum type="arabicPeriod"/>
            </a:pPr>
            <a:r>
              <a:rPr lang="en-US" sz="2000" dirty="0" smtClean="0"/>
              <a:t>Multipath </a:t>
            </a:r>
            <a:r>
              <a:rPr lang="el-GR" sz="2000" dirty="0" smtClean="0"/>
              <a:t>Channel Models</a:t>
            </a:r>
            <a:r>
              <a:rPr lang="en-US" sz="2000" dirty="0" smtClean="0"/>
              <a:t>: Power </a:t>
            </a:r>
            <a:r>
              <a:rPr lang="en-US" sz="2000" dirty="0" smtClean="0"/>
              <a:t>Delay </a:t>
            </a:r>
            <a:r>
              <a:rPr lang="en-US" sz="2000" dirty="0" smtClean="0"/>
              <a:t>P</a:t>
            </a:r>
            <a:r>
              <a:rPr lang="en-US" sz="2000" dirty="0" smtClean="0"/>
              <a:t>rofile</a:t>
            </a:r>
            <a:endParaRPr lang="en-US" sz="2000" dirty="0" smtClean="0"/>
          </a:p>
          <a:p>
            <a:pPr marL="800100" lvl="1" indent="-342900"/>
            <a:r>
              <a:rPr lang="en-US" sz="1600" dirty="0" smtClean="0"/>
              <a:t>Multipath delay spread</a:t>
            </a:r>
          </a:p>
          <a:p>
            <a:pPr marL="800100" lvl="1" indent="-342900"/>
            <a:r>
              <a:rPr lang="en-US" sz="1600" dirty="0" smtClean="0"/>
              <a:t>Doppler spread</a:t>
            </a:r>
          </a:p>
          <a:p>
            <a:pPr marL="800100" lvl="1" indent="-342900"/>
            <a:r>
              <a:rPr lang="en-US" sz="1600" dirty="0" smtClean="0"/>
              <a:t>K-factor</a:t>
            </a:r>
          </a:p>
          <a:p>
            <a:pPr marL="800100" lvl="1" indent="-342900"/>
            <a:r>
              <a:rPr lang="en-US" sz="1600" dirty="0" smtClean="0"/>
              <a:t>Antenna directivity gain degradation</a:t>
            </a:r>
            <a:endParaRPr lang="en-GB" sz="1600" dirty="0" smtClean="0"/>
          </a:p>
          <a:p>
            <a:pPr marL="457200" indent="-457200">
              <a:buFont typeface="+mj-lt"/>
              <a:buAutoNum type="arabicPeriod"/>
            </a:pPr>
            <a:r>
              <a:rPr lang="el-GR" sz="2000" dirty="0" smtClean="0"/>
              <a:t>Additive Noise Model</a:t>
            </a:r>
            <a:endParaRPr lang="en-US" sz="2000" dirty="0" smtClean="0"/>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7</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l-GR" sz="3200" b="1" i="1" dirty="0" smtClean="0">
                <a:solidFill>
                  <a:srgbClr val="00B0F0"/>
                </a:solidFill>
                <a:latin typeface="+mj-lt"/>
              </a:rPr>
              <a:t>RESULTS OF MULTIPATH FIELD MEASUREMENTS</a:t>
            </a:r>
            <a:r>
              <a:rPr lang="en-US" sz="3200" b="1" i="1" dirty="0" smtClean="0">
                <a:solidFill>
                  <a:srgbClr val="00B0F0"/>
                </a:solidFill>
                <a:latin typeface="+mj-lt"/>
              </a:rPr>
              <a:t> FROM </a:t>
            </a:r>
            <a:r>
              <a:rPr lang="en-US" sz="3200" b="1" i="1" dirty="0" smtClean="0">
                <a:solidFill>
                  <a:srgbClr val="00B0F0"/>
                </a:solidFill>
                <a:latin typeface="+mj-lt"/>
              </a:rPr>
              <a:t>11af</a:t>
            </a:r>
            <a:endParaRPr lang="en-US" sz="3200" b="1" i="1" dirty="0">
              <a:solidFill>
                <a:srgbClr val="00B0F0"/>
              </a:solidFill>
              <a:latin typeface="+mj-lt"/>
            </a:endParaRPr>
          </a:p>
        </p:txBody>
      </p:sp>
      <p:sp>
        <p:nvSpPr>
          <p:cNvPr id="3" name="Content Placeholder 2"/>
          <p:cNvSpPr>
            <a:spLocks noGrp="1"/>
          </p:cNvSpPr>
          <p:nvPr>
            <p:ph idx="1"/>
          </p:nvPr>
        </p:nvSpPr>
        <p:spPr>
          <a:xfrm>
            <a:off x="457200" y="1600200"/>
            <a:ext cx="8305800" cy="4525963"/>
          </a:xfrm>
        </p:spPr>
        <p:txBody>
          <a:bodyPr>
            <a:normAutofit/>
          </a:bodyPr>
          <a:lstStyle/>
          <a:p>
            <a:r>
              <a:rPr lang="en-US" sz="2000" dirty="0" smtClean="0"/>
              <a:t>Measurement results performed in a small city in Japan at 190 MHz (outdoor) from 11-10-0154-01</a:t>
            </a:r>
          </a:p>
        </p:txBody>
      </p:sp>
      <p:sp>
        <p:nvSpPr>
          <p:cNvPr id="4" name="Rectangle 3"/>
          <p:cNvSpPr/>
          <p:nvPr/>
        </p:nvSpPr>
        <p:spPr>
          <a:xfrm>
            <a:off x="533400" y="6096000"/>
            <a:ext cx="8001000" cy="276999"/>
          </a:xfrm>
          <a:prstGeom prst="rect">
            <a:avLst/>
          </a:prstGeom>
        </p:spPr>
        <p:txBody>
          <a:bodyPr wrap="square">
            <a:spAutoFit/>
          </a:bodyPr>
          <a:lstStyle/>
          <a:p>
            <a:r>
              <a:rPr lang="en-US" sz="1200" dirty="0" smtClean="0"/>
              <a:t>11-10-0154-01-00af-channel-model-considerations-for-p802-11af</a:t>
            </a:r>
          </a:p>
        </p:txBody>
      </p:sp>
      <p:pic>
        <p:nvPicPr>
          <p:cNvPr id="7" name="Picture 4"/>
          <p:cNvPicPr>
            <a:picLocks noChangeAspect="1" noChangeArrowheads="1"/>
          </p:cNvPicPr>
          <p:nvPr/>
        </p:nvPicPr>
        <p:blipFill>
          <a:blip r:embed="rId2" cstate="print"/>
          <a:srcRect/>
          <a:stretch>
            <a:fillRect/>
          </a:stretch>
        </p:blipFill>
        <p:spPr bwMode="auto">
          <a:xfrm>
            <a:off x="0" y="2590800"/>
            <a:ext cx="4267200" cy="2654300"/>
          </a:xfrm>
          <a:prstGeom prst="rect">
            <a:avLst/>
          </a:prstGeom>
          <a:noFill/>
          <a:ln w="12700">
            <a:noFill/>
            <a:miter lim="800000"/>
            <a:headEnd type="none" w="sm" len="sm"/>
            <a:tailEnd type="none" w="sm" len="sm"/>
          </a:ln>
        </p:spPr>
      </p:pic>
      <p:pic>
        <p:nvPicPr>
          <p:cNvPr id="9" name="Picture 6"/>
          <p:cNvPicPr>
            <a:picLocks noChangeAspect="1" noChangeArrowheads="1"/>
          </p:cNvPicPr>
          <p:nvPr/>
        </p:nvPicPr>
        <p:blipFill>
          <a:blip r:embed="rId3" cstate="print"/>
          <a:srcRect/>
          <a:stretch>
            <a:fillRect/>
          </a:stretch>
        </p:blipFill>
        <p:spPr bwMode="auto">
          <a:xfrm>
            <a:off x="4441825" y="2667000"/>
            <a:ext cx="4702175" cy="2514600"/>
          </a:xfrm>
          <a:prstGeom prst="rect">
            <a:avLst/>
          </a:prstGeom>
          <a:noFill/>
          <a:ln w="12700">
            <a:noFill/>
            <a:miter lim="800000"/>
            <a:headEnd type="none" w="sm" len="sm"/>
            <a:tailEnd type="none" w="sm" len="sm"/>
          </a:ln>
        </p:spPr>
      </p:pic>
      <p:sp>
        <p:nvSpPr>
          <p:cNvPr id="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70</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200"/>
              </a:lnSpc>
            </a:pPr>
            <a:r>
              <a:rPr lang="en-GB" sz="3200" b="1" i="1" dirty="0" smtClean="0">
                <a:solidFill>
                  <a:srgbClr val="FF0000"/>
                </a:solidFill>
              </a:rPr>
              <a:t>ANTENNA DIRECTIVITY GAIN DEGRADATION</a:t>
            </a:r>
            <a:endParaRPr lang="en-US" sz="3200"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GB" sz="1800" dirty="0" smtClean="0"/>
              <a:t>When the </a:t>
            </a:r>
            <a:r>
              <a:rPr lang="en-GB" sz="1800" dirty="0" err="1" smtClean="0"/>
              <a:t>center</a:t>
            </a:r>
            <a:r>
              <a:rPr lang="en-GB" sz="1800" dirty="0" smtClean="0"/>
              <a:t> of the antenna beam is oriented towards the impinging direct signal, the gain degradation concerns only the power in the indirect signal parts. </a:t>
            </a:r>
          </a:p>
          <a:p>
            <a:pPr>
              <a:buNone/>
            </a:pPr>
            <a:r>
              <a:rPr lang="en-GB" sz="1800" i="1" dirty="0" smtClean="0"/>
              <a:t> 						           , τ</a:t>
            </a:r>
            <a:r>
              <a:rPr lang="en-GB" sz="1800" dirty="0" smtClean="0"/>
              <a:t> </a:t>
            </a:r>
            <a:r>
              <a:rPr lang="en-GB" sz="1800" dirty="0" smtClean="0">
                <a:sym typeface="Symbol"/>
              </a:rPr>
              <a:t></a:t>
            </a:r>
            <a:r>
              <a:rPr lang="en-GB" sz="1800" dirty="0" smtClean="0"/>
              <a:t> 0.</a:t>
            </a:r>
          </a:p>
          <a:p>
            <a:pPr>
              <a:buNone/>
            </a:pPr>
            <a:r>
              <a:rPr lang="en-GB" sz="1800" dirty="0" smtClean="0"/>
              <a:t>	where, </a:t>
            </a:r>
            <a:r>
              <a:rPr lang="en-GB" sz="1800" i="1" dirty="0" err="1" smtClean="0"/>
              <a:t>μ</a:t>
            </a:r>
            <a:r>
              <a:rPr lang="en-GB" sz="1800" baseline="-25000" dirty="0" err="1" smtClean="0"/>
              <a:t>D</a:t>
            </a:r>
            <a:r>
              <a:rPr lang="en-GB" sz="1800" dirty="0" smtClean="0"/>
              <a:t> represents the antenna directivity gain degradation factor in dB.</a:t>
            </a:r>
          </a:p>
          <a:p>
            <a:r>
              <a:rPr lang="en-GB" sz="1800" dirty="0" smtClean="0"/>
              <a:t>T</a:t>
            </a:r>
            <a:r>
              <a:rPr lang="en-GB" sz="1800" dirty="0" smtClean="0"/>
              <a:t>he </a:t>
            </a:r>
            <a:r>
              <a:rPr lang="en-GB" sz="1800" dirty="0" smtClean="0"/>
              <a:t>model of this degradation was proposed for </a:t>
            </a:r>
            <a:r>
              <a:rPr lang="en-GB" sz="1800" i="1" dirty="0" err="1" smtClean="0"/>
              <a:t>μ</a:t>
            </a:r>
            <a:r>
              <a:rPr lang="en-GB" sz="1800" baseline="-25000" dirty="0" err="1" smtClean="0"/>
              <a:t>D</a:t>
            </a:r>
            <a:r>
              <a:rPr lang="en-GB" sz="1800" dirty="0" smtClean="0"/>
              <a:t> based on measurements in the 1.9 GHz band in suburban downlinks:</a:t>
            </a:r>
          </a:p>
          <a:p>
            <a:pPr>
              <a:buNone/>
            </a:pPr>
            <a:endParaRPr lang="en-US" sz="1800" dirty="0" smtClean="0"/>
          </a:p>
          <a:p>
            <a:pPr lvl="1"/>
            <a:r>
              <a:rPr lang="en-GB" sz="1600" dirty="0" smtClean="0"/>
              <a:t>The gain degradations have actually turned out to depend on the half-power-</a:t>
            </a:r>
            <a:r>
              <a:rPr lang="en-GB" sz="1600" dirty="0" err="1" smtClean="0"/>
              <a:t>beamwidth</a:t>
            </a:r>
            <a:r>
              <a:rPr lang="en-GB" sz="1600" dirty="0" smtClean="0"/>
              <a:t> </a:t>
            </a:r>
            <a:r>
              <a:rPr lang="en-GB" sz="1600" i="1" dirty="0" err="1" smtClean="0"/>
              <a:t>β</a:t>
            </a:r>
            <a:r>
              <a:rPr lang="en-GB" sz="1600" baseline="-25000" dirty="0" err="1" smtClean="0"/>
              <a:t>T</a:t>
            </a:r>
            <a:r>
              <a:rPr lang="en-GB" sz="1600" dirty="0" smtClean="0"/>
              <a:t> of the terminal station antenna and on the season </a:t>
            </a:r>
            <a:r>
              <a:rPr lang="en-GB" sz="1600" i="1" dirty="0" smtClean="0"/>
              <a:t>I</a:t>
            </a:r>
            <a:r>
              <a:rPr lang="en-GB" sz="1600" baseline="-25000" dirty="0" smtClean="0"/>
              <a:t>S</a:t>
            </a:r>
            <a:r>
              <a:rPr lang="en-GB" sz="1600" dirty="0" smtClean="0"/>
              <a:t> (</a:t>
            </a:r>
            <a:r>
              <a:rPr lang="en-GB" sz="1600" i="1" dirty="0" smtClean="0"/>
              <a:t>I</a:t>
            </a:r>
            <a:r>
              <a:rPr lang="en-GB" sz="1600" baseline="-25000" dirty="0" smtClean="0"/>
              <a:t>S</a:t>
            </a:r>
            <a:r>
              <a:rPr lang="en-GB" sz="1600" dirty="0" smtClean="0"/>
              <a:t> = +1 for winter, </a:t>
            </a:r>
            <a:r>
              <a:rPr lang="en-GB" sz="1600" i="1" dirty="0" smtClean="0"/>
              <a:t>I</a:t>
            </a:r>
            <a:r>
              <a:rPr lang="en-GB" sz="1600" baseline="-25000" dirty="0" smtClean="0"/>
              <a:t>S</a:t>
            </a:r>
            <a:r>
              <a:rPr lang="en-GB" sz="1600" dirty="0" smtClean="0"/>
              <a:t> = -1 for summer), while being relatively independent of </a:t>
            </a:r>
            <a:r>
              <a:rPr lang="en-GB" sz="1600" i="1" dirty="0" smtClean="0"/>
              <a:t>d</a:t>
            </a:r>
            <a:r>
              <a:rPr lang="en-GB" sz="1600" dirty="0" smtClean="0"/>
              <a:t>. </a:t>
            </a:r>
            <a:endParaRPr lang="en-GB" sz="1600" dirty="0" smtClean="0"/>
          </a:p>
          <a:p>
            <a:pPr lvl="1"/>
            <a:r>
              <a:rPr lang="en-GB" sz="1600" dirty="0" smtClean="0"/>
              <a:t>For </a:t>
            </a:r>
            <a:r>
              <a:rPr lang="en-GB" sz="1600" dirty="0" smtClean="0"/>
              <a:t>a 60 degree antenna </a:t>
            </a:r>
            <a:r>
              <a:rPr lang="en-GB" sz="1600" dirty="0" err="1" smtClean="0"/>
              <a:t>beamwidth</a:t>
            </a:r>
            <a:r>
              <a:rPr lang="en-GB" sz="1600" dirty="0" smtClean="0"/>
              <a:t> for instance, 2.5 dB and 1.9 dB reductions result for winter and summer, respectively, whereas for a 17 degree antenna the degradations are 6.4 dB and 5.1 dB, respectively. </a:t>
            </a:r>
            <a:endParaRPr lang="en-GB" sz="1600" dirty="0" smtClean="0"/>
          </a:p>
          <a:p>
            <a:pPr lvl="1"/>
            <a:r>
              <a:rPr lang="en-GB" sz="1600" dirty="0" smtClean="0"/>
              <a:t>The </a:t>
            </a:r>
            <a:r>
              <a:rPr lang="en-GB" sz="1600" dirty="0" smtClean="0"/>
              <a:t>model is formulated for </a:t>
            </a:r>
            <a:r>
              <a:rPr lang="en-GB" sz="1600" i="1" dirty="0" err="1" smtClean="0"/>
              <a:t>β</a:t>
            </a:r>
            <a:r>
              <a:rPr lang="en-GB" sz="1600" baseline="-25000" dirty="0" err="1" smtClean="0"/>
              <a:t>T</a:t>
            </a:r>
            <a:r>
              <a:rPr lang="en-GB" sz="1600" dirty="0" smtClean="0"/>
              <a:t> between 17˚ and 65˚, while extrapolations below 17˚ and beyond 65˚ are plausible. The above formula is adopted as the general model for lower frequency bands</a:t>
            </a:r>
            <a:r>
              <a:rPr lang="en-US" sz="1600" b="1" i="1" dirty="0" smtClean="0"/>
              <a:t>.</a:t>
            </a:r>
            <a:endParaRPr lang="en-US" sz="1600" dirty="0" smtClean="0"/>
          </a:p>
        </p:txBody>
      </p:sp>
      <p:graphicFrame>
        <p:nvGraphicFramePr>
          <p:cNvPr id="24578" name="Object 2"/>
          <p:cNvGraphicFramePr>
            <a:graphicFrameLocks noChangeAspect="1"/>
          </p:cNvGraphicFramePr>
          <p:nvPr/>
        </p:nvGraphicFramePr>
        <p:xfrm>
          <a:off x="1524000" y="2133600"/>
          <a:ext cx="4190999" cy="360313"/>
        </p:xfrm>
        <a:graphic>
          <a:graphicData uri="http://schemas.openxmlformats.org/presentationml/2006/ole">
            <p:oleObj spid="_x0000_s348162" name="Equation" r:id="rId3" imgW="2806560" imgH="241200" progId="Equation.3">
              <p:embed/>
            </p:oleObj>
          </a:graphicData>
        </a:graphic>
      </p:graphicFrame>
      <p:graphicFrame>
        <p:nvGraphicFramePr>
          <p:cNvPr id="24579" name="Object 3"/>
          <p:cNvGraphicFramePr>
            <a:graphicFrameLocks noChangeAspect="1"/>
          </p:cNvGraphicFramePr>
          <p:nvPr/>
        </p:nvGraphicFramePr>
        <p:xfrm>
          <a:off x="1371600" y="3276600"/>
          <a:ext cx="6858000" cy="361950"/>
        </p:xfrm>
        <a:graphic>
          <a:graphicData uri="http://schemas.openxmlformats.org/presentationml/2006/ole">
            <p:oleObj spid="_x0000_s348163" name="Equation" r:id="rId4" imgW="4572000" imgH="241200" progId="Equation.3">
              <p:embed/>
            </p:oleObj>
          </a:graphicData>
        </a:graphic>
      </p:graphicFrame>
      <p:sp>
        <p:nvSpPr>
          <p:cNvPr id="8" name="TextBox 7"/>
          <p:cNvSpPr txBox="1"/>
          <p:nvPr/>
        </p:nvSpPr>
        <p:spPr>
          <a:xfrm>
            <a:off x="609600" y="5486400"/>
            <a:ext cx="8077200" cy="752770"/>
          </a:xfrm>
          <a:prstGeom prst="rect">
            <a:avLst/>
          </a:prstGeom>
          <a:solidFill>
            <a:srgbClr val="FFFF00"/>
          </a:solidFill>
        </p:spPr>
        <p:txBody>
          <a:bodyPr wrap="square" rtlCol="0">
            <a:spAutoFit/>
          </a:bodyPr>
          <a:lstStyle/>
          <a:p>
            <a:pPr>
              <a:lnSpc>
                <a:spcPts val="1700"/>
              </a:lnSpc>
            </a:pPr>
            <a:r>
              <a:rPr lang="en-US" dirty="0" smtClean="0"/>
              <a:t>With an assumption that the terminal receivers uses </a:t>
            </a:r>
            <a:r>
              <a:rPr lang="en-US" dirty="0" err="1" smtClean="0"/>
              <a:t>omni</a:t>
            </a:r>
            <a:r>
              <a:rPr lang="en-US" dirty="0" smtClean="0"/>
              <a:t>-directional antennas, this issue does not need to be considered. Actually with directional antennas, delay spread decreases.</a:t>
            </a:r>
            <a:endParaRPr lang="en-US" dirty="0"/>
          </a:p>
        </p:txBody>
      </p:sp>
      <p:sp>
        <p:nvSpPr>
          <p:cNvPr id="9"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71</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A Practical Multipath Model</a:t>
            </a:r>
            <a:r>
              <a:rPr lang="en-US" dirty="0" smtClean="0"/>
              <a:t/>
            </a:r>
            <a:br>
              <a:rPr lang="en-US" dirty="0" smtClean="0"/>
            </a:br>
            <a:r>
              <a:rPr lang="en-US" dirty="0" smtClean="0"/>
              <a:t/>
            </a:r>
            <a:br>
              <a:rPr lang="en-US" dirty="0" smtClean="0"/>
            </a:br>
            <a:r>
              <a:rPr lang="en-US" sz="3100" dirty="0" smtClean="0"/>
              <a:t>1. </a:t>
            </a:r>
            <a:r>
              <a:rPr lang="en-US" sz="3100" dirty="0" smtClean="0"/>
              <a:t>Various Multipath </a:t>
            </a:r>
            <a:r>
              <a:rPr lang="en-US" sz="3100" dirty="0" smtClean="0"/>
              <a:t>Models</a:t>
            </a:r>
            <a:br>
              <a:rPr lang="en-US" sz="3100" dirty="0" smtClean="0"/>
            </a:br>
            <a:r>
              <a:rPr lang="en-US" sz="3100" dirty="0" smtClean="0"/>
              <a:t>2. </a:t>
            </a:r>
            <a:r>
              <a:rPr lang="el-GR" sz="2800" dirty="0" smtClean="0"/>
              <a:t>Multipath Profiles</a:t>
            </a:r>
            <a:r>
              <a:rPr lang="en-US" sz="2800" dirty="0" smtClean="0"/>
              <a:t>, 802.15.4m TGD Draft</a:t>
            </a:r>
            <a:endParaRPr lang="en-US" sz="3100" dirty="0"/>
          </a:p>
        </p:txBody>
      </p:sp>
      <p:sp>
        <p:nvSpPr>
          <p:cNvPr id="3"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72</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n-US" sz="3200" b="1" i="1" dirty="0" smtClean="0">
                <a:solidFill>
                  <a:srgbClr val="FF0000"/>
                </a:solidFill>
                <a:latin typeface="+mj-lt"/>
              </a:rPr>
              <a:t>VARIOUS </a:t>
            </a:r>
            <a:r>
              <a:rPr lang="el-GR" sz="3200" b="1" i="1" dirty="0" smtClean="0">
                <a:solidFill>
                  <a:srgbClr val="FF0000"/>
                </a:solidFill>
                <a:latin typeface="+mj-lt"/>
              </a:rPr>
              <a:t>MULTIPATH </a:t>
            </a:r>
            <a:r>
              <a:rPr lang="el-GR" sz="3200" b="1" i="1" dirty="0" smtClean="0">
                <a:solidFill>
                  <a:srgbClr val="FF0000"/>
                </a:solidFill>
                <a:latin typeface="+mj-lt"/>
              </a:rPr>
              <a:t>PROFILES</a:t>
            </a:r>
            <a:r>
              <a:rPr lang="en-US" sz="3200" b="1" i="1" dirty="0" smtClean="0">
                <a:solidFill>
                  <a:srgbClr val="00B0F0"/>
                </a:solidFill>
                <a:latin typeface="+mj-lt"/>
              </a:rPr>
              <a:t/>
            </a:r>
            <a:br>
              <a:rPr lang="en-US" sz="3200" b="1" i="1" dirty="0" smtClean="0">
                <a:solidFill>
                  <a:srgbClr val="00B0F0"/>
                </a:solidFill>
                <a:latin typeface="+mj-lt"/>
              </a:rPr>
            </a:br>
            <a:r>
              <a:rPr lang="en-US" sz="3200" b="1" i="1" dirty="0" smtClean="0">
                <a:solidFill>
                  <a:srgbClr val="00B0F0"/>
                </a:solidFill>
                <a:latin typeface="+mj-lt"/>
              </a:rPr>
              <a:t>802.15.4g (1)</a:t>
            </a:r>
            <a:endParaRPr lang="en-US" sz="3200" b="1" i="1" dirty="0">
              <a:solidFill>
                <a:srgbClr val="00B0F0"/>
              </a:solidFill>
              <a:latin typeface="+mj-lt"/>
            </a:endParaRPr>
          </a:p>
        </p:txBody>
      </p:sp>
      <p:sp>
        <p:nvSpPr>
          <p:cNvPr id="4" name="Rectangle 3"/>
          <p:cNvSpPr/>
          <p:nvPr/>
        </p:nvSpPr>
        <p:spPr>
          <a:xfrm>
            <a:off x="457200" y="5791201"/>
            <a:ext cx="6477000" cy="276999"/>
          </a:xfrm>
          <a:prstGeom prst="rect">
            <a:avLst/>
          </a:prstGeom>
        </p:spPr>
        <p:txBody>
          <a:bodyPr wrap="square">
            <a:spAutoFit/>
          </a:bodyPr>
          <a:lstStyle/>
          <a:p>
            <a:r>
              <a:rPr lang="en-US" sz="1200" dirty="0" smtClean="0"/>
              <a:t>15-09-0279-01-004g-channel-characterization-for-sun</a:t>
            </a:r>
          </a:p>
        </p:txBody>
      </p:sp>
      <p:graphicFrame>
        <p:nvGraphicFramePr>
          <p:cNvPr id="43" name="Table 42"/>
          <p:cNvGraphicFramePr>
            <a:graphicFrameLocks noGrp="1"/>
          </p:cNvGraphicFramePr>
          <p:nvPr/>
        </p:nvGraphicFramePr>
        <p:xfrm>
          <a:off x="609600" y="1981198"/>
          <a:ext cx="7924800" cy="3581401"/>
        </p:xfrm>
        <a:graphic>
          <a:graphicData uri="http://schemas.openxmlformats.org/drawingml/2006/table">
            <a:tbl>
              <a:tblPr/>
              <a:tblGrid>
                <a:gridCol w="3366349"/>
                <a:gridCol w="1369215"/>
                <a:gridCol w="1600324"/>
                <a:gridCol w="1588912"/>
              </a:tblGrid>
              <a:tr h="599357">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sv-SE" sz="1600" b="1" i="0" u="none" strike="noStrike" cap="none" normalizeH="0" baseline="0" dirty="0" smtClean="0">
                          <a:ln>
                            <a:noFill/>
                          </a:ln>
                          <a:solidFill>
                            <a:srgbClr val="000000"/>
                          </a:solidFill>
                          <a:effectLst/>
                          <a:latin typeface="Calibri" pitchFamily="34" charset="0"/>
                        </a:rPr>
                        <a:t>Channel Models taken from ETSI ETSI EN 300 392-2 V3.2.1 (2007-09)</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0268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Propagation Model</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Tap Number</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Relative delay (us)</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Average relative power (dB)</a:t>
                      </a:r>
                    </a:p>
                  </a:txBody>
                  <a:tcPr marL="9525" marR="9525" marT="952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178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Rural Area (Rax)</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1</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0</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0</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178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Typical Urban (Tux)</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1</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0</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0</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3178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2</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5</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-22.3</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178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Bad Urban (Bux)</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1</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0</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0</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3178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2</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5</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-3</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3178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Hilly Terrain (HTx)</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1</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0</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0</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2723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 </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2</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15</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rPr>
                        <a:t>-8.6</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73</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n-US" sz="3200" b="1" i="1" dirty="0">
                <a:solidFill>
                  <a:srgbClr val="00B0F0"/>
                </a:solidFill>
                <a:latin typeface="+mj-lt"/>
              </a:rPr>
              <a:t>VARIOUS </a:t>
            </a:r>
            <a:r>
              <a:rPr lang="el-GR" sz="3200" b="1" i="1" dirty="0" smtClean="0">
                <a:solidFill>
                  <a:srgbClr val="00B0F0"/>
                </a:solidFill>
                <a:latin typeface="+mj-lt"/>
              </a:rPr>
              <a:t>MULTIPATH </a:t>
            </a:r>
            <a:r>
              <a:rPr lang="el-GR" sz="3200" b="1" i="1" dirty="0" smtClean="0">
                <a:solidFill>
                  <a:srgbClr val="00B0F0"/>
                </a:solidFill>
                <a:latin typeface="+mj-lt"/>
              </a:rPr>
              <a:t>PROFILES</a:t>
            </a:r>
            <a:r>
              <a:rPr lang="en-US" sz="3200" b="1" i="1" dirty="0" smtClean="0">
                <a:solidFill>
                  <a:srgbClr val="00B0F0"/>
                </a:solidFill>
                <a:latin typeface="+mj-lt"/>
              </a:rPr>
              <a:t/>
            </a:r>
            <a:br>
              <a:rPr lang="en-US" sz="3200" b="1" i="1" dirty="0" smtClean="0">
                <a:solidFill>
                  <a:srgbClr val="00B0F0"/>
                </a:solidFill>
                <a:latin typeface="+mj-lt"/>
              </a:rPr>
            </a:br>
            <a:r>
              <a:rPr lang="en-US" sz="3200" b="1" i="1" dirty="0" smtClean="0">
                <a:solidFill>
                  <a:srgbClr val="00B0F0"/>
                </a:solidFill>
                <a:latin typeface="+mj-lt"/>
              </a:rPr>
              <a:t>802.15.4g (2)</a:t>
            </a:r>
            <a:endParaRPr lang="en-US" sz="3200" b="1" i="1" dirty="0">
              <a:solidFill>
                <a:srgbClr val="00B0F0"/>
              </a:solidFill>
              <a:latin typeface="+mj-lt"/>
            </a:endParaRPr>
          </a:p>
        </p:txBody>
      </p:sp>
      <p:graphicFrame>
        <p:nvGraphicFramePr>
          <p:cNvPr id="6" name="Content Placeholder 5"/>
          <p:cNvGraphicFramePr>
            <a:graphicFrameLocks noGrp="1"/>
          </p:cNvGraphicFramePr>
          <p:nvPr>
            <p:ph idx="1"/>
          </p:nvPr>
        </p:nvGraphicFramePr>
        <p:xfrm>
          <a:off x="685800" y="2209800"/>
          <a:ext cx="7772400" cy="1493520"/>
        </p:xfrm>
        <a:graphic>
          <a:graphicData uri="http://schemas.openxmlformats.org/drawingml/2006/table">
            <a:tbl>
              <a:tblPr/>
              <a:tblGrid>
                <a:gridCol w="1295400"/>
                <a:gridCol w="1295400"/>
                <a:gridCol w="1295400"/>
                <a:gridCol w="1295400"/>
                <a:gridCol w="1295400"/>
                <a:gridCol w="1295400"/>
              </a:tblGrid>
              <a:tr h="204651">
                <a:tc gridSpan="6">
                  <a:txBody>
                    <a:bodyPr/>
                    <a:lstStyle/>
                    <a:p>
                      <a:pPr marL="0" marR="0">
                        <a:spcBef>
                          <a:spcPts val="0"/>
                        </a:spcBef>
                        <a:spcAft>
                          <a:spcPts val="0"/>
                        </a:spcAft>
                      </a:pPr>
                      <a:r>
                        <a:rPr lang="en-US" sz="1400" b="1" dirty="0">
                          <a:solidFill>
                            <a:srgbClr val="0070C0"/>
                          </a:solidFill>
                          <a:latin typeface="Times New Roman"/>
                          <a:ea typeface="Times New Roman"/>
                          <a:cs typeface="Times New Roman"/>
                        </a:rPr>
                        <a:t>Dense City Deployment     100m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18606">
                <a:tc>
                  <a:txBody>
                    <a:bodyPr/>
                    <a:lstStyle/>
                    <a:p>
                      <a:pPr marL="0" marR="0">
                        <a:spcBef>
                          <a:spcPts val="0"/>
                        </a:spcBef>
                        <a:spcAft>
                          <a:spcPts val="0"/>
                        </a:spcAft>
                      </a:pPr>
                      <a:r>
                        <a:rPr lang="en-US" sz="1400" dirty="0">
                          <a:latin typeface="Times New Roman"/>
                          <a:ea typeface="Times New Roman"/>
                          <a:cs typeface="Times New Roman"/>
                        </a:rPr>
                        <a:t>Path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Distance of reflector to LOS bore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Path length difference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Multipath delay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Multipath amplitude relative to 1’st path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Fading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651">
                <a:tc>
                  <a:txBody>
                    <a:bodyPr/>
                    <a:lstStyle/>
                    <a:p>
                      <a:pPr marL="0" marR="0">
                        <a:spcBef>
                          <a:spcPts val="0"/>
                        </a:spcBef>
                        <a:spcAft>
                          <a:spcPts val="0"/>
                        </a:spcAft>
                      </a:pPr>
                      <a:r>
                        <a:rPr lang="en-US" sz="1400">
                          <a:latin typeface="Times New Roman"/>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0dB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40mph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651">
                <a:tc>
                  <a:txBody>
                    <a:bodyPr/>
                    <a:lstStyle/>
                    <a:p>
                      <a:pPr marL="0" marR="0">
                        <a:spcBef>
                          <a:spcPts val="0"/>
                        </a:spcBef>
                        <a:spcAft>
                          <a:spcPts val="0"/>
                        </a:spcAft>
                      </a:pPr>
                      <a:r>
                        <a:rPr lang="en-US" sz="1400">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100m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40m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.13us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0dB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40mph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533400" y="6096000"/>
            <a:ext cx="8001000" cy="307777"/>
          </a:xfrm>
          <a:prstGeom prst="rect">
            <a:avLst/>
          </a:prstGeom>
        </p:spPr>
        <p:txBody>
          <a:bodyPr wrap="square">
            <a:spAutoFit/>
          </a:bodyPr>
          <a:lstStyle/>
          <a:p>
            <a:pPr marL="0" lvl="1" defTabSz="869950"/>
            <a:r>
              <a:rPr kumimoji="1" lang="en-US" sz="1400" dirty="0" smtClean="0"/>
              <a:t>15-09-0263-01-004g-channel-characteristics-4g</a:t>
            </a:r>
          </a:p>
        </p:txBody>
      </p:sp>
      <p:graphicFrame>
        <p:nvGraphicFramePr>
          <p:cNvPr id="7" name="Table 6"/>
          <p:cNvGraphicFramePr>
            <a:graphicFrameLocks noGrp="1"/>
          </p:cNvGraphicFramePr>
          <p:nvPr/>
        </p:nvGraphicFramePr>
        <p:xfrm>
          <a:off x="685800" y="4191001"/>
          <a:ext cx="7772400" cy="1920240"/>
        </p:xfrm>
        <a:graphic>
          <a:graphicData uri="http://schemas.openxmlformats.org/drawingml/2006/table">
            <a:tbl>
              <a:tblPr/>
              <a:tblGrid>
                <a:gridCol w="1295400"/>
                <a:gridCol w="1295400"/>
                <a:gridCol w="1295400"/>
                <a:gridCol w="1295400"/>
                <a:gridCol w="1295400"/>
                <a:gridCol w="1295400"/>
              </a:tblGrid>
              <a:tr h="211666">
                <a:tc gridSpan="6">
                  <a:txBody>
                    <a:bodyPr/>
                    <a:lstStyle/>
                    <a:p>
                      <a:pPr marL="0" marR="0">
                        <a:spcBef>
                          <a:spcPts val="0"/>
                        </a:spcBef>
                        <a:spcAft>
                          <a:spcPts val="0"/>
                        </a:spcAft>
                      </a:pPr>
                      <a:r>
                        <a:rPr lang="en-US" sz="1400" b="1" dirty="0">
                          <a:solidFill>
                            <a:srgbClr val="0070C0"/>
                          </a:solidFill>
                          <a:latin typeface="Times New Roman"/>
                          <a:ea typeface="Times New Roman"/>
                          <a:cs typeface="Times New Roman"/>
                        </a:rPr>
                        <a:t>Residential / Industrial     500m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46667">
                <a:tc>
                  <a:txBody>
                    <a:bodyPr/>
                    <a:lstStyle/>
                    <a:p>
                      <a:pPr marL="0" marR="0">
                        <a:spcBef>
                          <a:spcPts val="0"/>
                        </a:spcBef>
                        <a:spcAft>
                          <a:spcPts val="0"/>
                        </a:spcAft>
                      </a:pPr>
                      <a:r>
                        <a:rPr lang="en-US" sz="1400">
                          <a:latin typeface="Times New Roman"/>
                          <a:ea typeface="Times New Roman"/>
                          <a:cs typeface="Times New Roman"/>
                        </a:rPr>
                        <a:t>Path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Distance of reflector to LOS bore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Path length difference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Multipath delay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Multipath amplitude relative to 1’st path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Fading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666">
                <a:tc>
                  <a:txBody>
                    <a:bodyPr/>
                    <a:lstStyle/>
                    <a:p>
                      <a:pPr marL="0" marR="0">
                        <a:spcBef>
                          <a:spcPts val="0"/>
                        </a:spcBef>
                        <a:spcAft>
                          <a:spcPts val="0"/>
                        </a:spcAft>
                      </a:pPr>
                      <a:r>
                        <a:rPr lang="en-US" sz="1400">
                          <a:latin typeface="Times New Roman"/>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0dB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Quasi static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666">
                <a:tc>
                  <a:txBody>
                    <a:bodyPr/>
                    <a:lstStyle/>
                    <a:p>
                      <a:pPr marL="0" marR="0">
                        <a:spcBef>
                          <a:spcPts val="0"/>
                        </a:spcBef>
                        <a:spcAft>
                          <a:spcPts val="0"/>
                        </a:spcAft>
                      </a:pPr>
                      <a:r>
                        <a:rPr lang="en-US" sz="1400">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100m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40m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.13us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0dB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Quasi static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334">
                <a:tc>
                  <a:txBody>
                    <a:bodyPr/>
                    <a:lstStyle/>
                    <a:p>
                      <a:pPr marL="0" marR="0">
                        <a:spcBef>
                          <a:spcPts val="0"/>
                        </a:spcBef>
                        <a:spcAft>
                          <a:spcPts val="0"/>
                        </a:spcAft>
                      </a:pPr>
                      <a:r>
                        <a:rPr lang="en-US" sz="140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100m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40m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.13us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-6dB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Equivalent to 75mph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838200" y="1600200"/>
            <a:ext cx="7620000" cy="597931"/>
          </a:xfrm>
          <a:prstGeom prst="rect">
            <a:avLst/>
          </a:prstGeom>
        </p:spPr>
        <p:txBody>
          <a:bodyPr wrap="square">
            <a:spAutoFit/>
          </a:bodyPr>
          <a:lstStyle/>
          <a:p>
            <a:r>
              <a:rPr lang="en-US" b="1" i="1" u="wavy" dirty="0" smtClean="0"/>
              <a:t>Dense City Deployment: </a:t>
            </a:r>
            <a:r>
              <a:rPr lang="en-US" sz="1400" dirty="0" smtClean="0"/>
              <a:t>typical of dense apartment complexes where dozens of end points might be located in a narrow utility alley or across the street in another alley</a:t>
            </a:r>
            <a:endParaRPr lang="en-US" sz="1400" b="1" i="1" u="wavy" dirty="0"/>
          </a:p>
        </p:txBody>
      </p:sp>
      <p:sp>
        <p:nvSpPr>
          <p:cNvPr id="9" name="Rectangle 8"/>
          <p:cNvSpPr/>
          <p:nvPr/>
        </p:nvSpPr>
        <p:spPr>
          <a:xfrm>
            <a:off x="838200" y="3810000"/>
            <a:ext cx="8124468" cy="369332"/>
          </a:xfrm>
          <a:prstGeom prst="rect">
            <a:avLst/>
          </a:prstGeom>
        </p:spPr>
        <p:txBody>
          <a:bodyPr wrap="none">
            <a:spAutoFit/>
          </a:bodyPr>
          <a:lstStyle/>
          <a:p>
            <a:r>
              <a:rPr lang="en-US" b="1" i="1" u="wavy" dirty="0" smtClean="0"/>
              <a:t>Residential / Industrial: </a:t>
            </a:r>
            <a:r>
              <a:rPr lang="en-US" sz="1400" dirty="0" smtClean="0"/>
              <a:t>where the end points are either within, or around, the home or business park</a:t>
            </a:r>
            <a:endParaRPr lang="en-US" sz="1400" b="1" i="1" u="wavy" dirty="0"/>
          </a:p>
        </p:txBody>
      </p:sp>
      <p:sp>
        <p:nvSpPr>
          <p:cNvPr id="10"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74</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n-US" sz="3200" b="1" i="1" dirty="0">
                <a:solidFill>
                  <a:srgbClr val="00B0F0"/>
                </a:solidFill>
                <a:latin typeface="+mj-lt"/>
              </a:rPr>
              <a:t>VARIOUS </a:t>
            </a:r>
            <a:r>
              <a:rPr lang="el-GR" sz="3200" b="1" i="1" dirty="0" smtClean="0">
                <a:solidFill>
                  <a:srgbClr val="00B0F0"/>
                </a:solidFill>
                <a:latin typeface="+mj-lt"/>
              </a:rPr>
              <a:t>MULTIPATH </a:t>
            </a:r>
            <a:r>
              <a:rPr lang="el-GR" sz="3200" b="1" i="1" dirty="0" smtClean="0">
                <a:solidFill>
                  <a:srgbClr val="00B0F0"/>
                </a:solidFill>
                <a:latin typeface="+mj-lt"/>
              </a:rPr>
              <a:t>PROFILES</a:t>
            </a:r>
            <a:r>
              <a:rPr lang="en-US" sz="3200" b="1" i="1" dirty="0" smtClean="0">
                <a:solidFill>
                  <a:srgbClr val="00B0F0"/>
                </a:solidFill>
                <a:latin typeface="+mj-lt"/>
              </a:rPr>
              <a:t/>
            </a:r>
            <a:br>
              <a:rPr lang="en-US" sz="3200" b="1" i="1" dirty="0" smtClean="0">
                <a:solidFill>
                  <a:srgbClr val="00B0F0"/>
                </a:solidFill>
                <a:latin typeface="+mj-lt"/>
              </a:rPr>
            </a:br>
            <a:r>
              <a:rPr lang="en-US" sz="3200" b="1" i="1" dirty="0" smtClean="0">
                <a:solidFill>
                  <a:srgbClr val="00B0F0"/>
                </a:solidFill>
                <a:latin typeface="+mj-lt"/>
              </a:rPr>
              <a:t>802.15.4g (3)</a:t>
            </a:r>
            <a:endParaRPr lang="en-US" sz="3200" b="1" i="1" dirty="0">
              <a:solidFill>
                <a:srgbClr val="00B0F0"/>
              </a:solidFill>
              <a:latin typeface="+mj-lt"/>
            </a:endParaRPr>
          </a:p>
        </p:txBody>
      </p:sp>
      <p:sp>
        <p:nvSpPr>
          <p:cNvPr id="4" name="Rectangle 3"/>
          <p:cNvSpPr/>
          <p:nvPr/>
        </p:nvSpPr>
        <p:spPr>
          <a:xfrm>
            <a:off x="533400" y="6096000"/>
            <a:ext cx="8001000" cy="307777"/>
          </a:xfrm>
          <a:prstGeom prst="rect">
            <a:avLst/>
          </a:prstGeom>
        </p:spPr>
        <p:txBody>
          <a:bodyPr wrap="square">
            <a:spAutoFit/>
          </a:bodyPr>
          <a:lstStyle/>
          <a:p>
            <a:pPr marL="0" lvl="1" defTabSz="869950"/>
            <a:r>
              <a:rPr kumimoji="1" lang="en-US" sz="1400" dirty="0" smtClean="0"/>
              <a:t>15-09-0263-01-004g-channel-characteristics-4g</a:t>
            </a:r>
          </a:p>
        </p:txBody>
      </p:sp>
      <p:sp>
        <p:nvSpPr>
          <p:cNvPr id="8" name="Rectangle 7"/>
          <p:cNvSpPr/>
          <p:nvPr/>
        </p:nvSpPr>
        <p:spPr>
          <a:xfrm>
            <a:off x="838200" y="1752600"/>
            <a:ext cx="4614276" cy="369332"/>
          </a:xfrm>
          <a:prstGeom prst="rect">
            <a:avLst/>
          </a:prstGeom>
        </p:spPr>
        <p:txBody>
          <a:bodyPr wrap="none">
            <a:spAutoFit/>
          </a:bodyPr>
          <a:lstStyle/>
          <a:p>
            <a:r>
              <a:rPr lang="en-US" b="1" i="1" u="wavy" dirty="0" smtClean="0"/>
              <a:t>Medium Range: </a:t>
            </a:r>
            <a:r>
              <a:rPr lang="en-US" sz="1400" dirty="0" smtClean="0"/>
              <a:t>the link from the meter to a utility pole</a:t>
            </a:r>
            <a:endParaRPr lang="en-US" sz="1400" b="1" i="1" u="wavy" dirty="0" smtClean="0"/>
          </a:p>
        </p:txBody>
      </p:sp>
      <p:sp>
        <p:nvSpPr>
          <p:cNvPr id="9" name="Rectangle 8"/>
          <p:cNvSpPr/>
          <p:nvPr/>
        </p:nvSpPr>
        <p:spPr>
          <a:xfrm>
            <a:off x="838200" y="4114800"/>
            <a:ext cx="6065507" cy="369332"/>
          </a:xfrm>
          <a:prstGeom prst="rect">
            <a:avLst/>
          </a:prstGeom>
        </p:spPr>
        <p:txBody>
          <a:bodyPr wrap="none">
            <a:spAutoFit/>
          </a:bodyPr>
          <a:lstStyle/>
          <a:p>
            <a:r>
              <a:rPr lang="en-US" b="1" i="1" u="wavy" dirty="0" smtClean="0"/>
              <a:t>Long Range: </a:t>
            </a:r>
            <a:r>
              <a:rPr lang="en-US" sz="1400" dirty="0" smtClean="0"/>
              <a:t>a link from a utility pole to a number of houses in a rural setting</a:t>
            </a:r>
            <a:endParaRPr lang="en-US" sz="1400" b="1" i="1" u="wavy" dirty="0"/>
          </a:p>
        </p:txBody>
      </p:sp>
      <p:graphicFrame>
        <p:nvGraphicFramePr>
          <p:cNvPr id="11" name="Content Placeholder 10"/>
          <p:cNvGraphicFramePr>
            <a:graphicFrameLocks noGrp="1"/>
          </p:cNvGraphicFramePr>
          <p:nvPr>
            <p:ph idx="1"/>
          </p:nvPr>
        </p:nvGraphicFramePr>
        <p:xfrm>
          <a:off x="685800" y="2209800"/>
          <a:ext cx="7772400" cy="1706880"/>
        </p:xfrm>
        <a:graphic>
          <a:graphicData uri="http://schemas.openxmlformats.org/drawingml/2006/table">
            <a:tbl>
              <a:tblPr/>
              <a:tblGrid>
                <a:gridCol w="1295400"/>
                <a:gridCol w="1295400"/>
                <a:gridCol w="1295400"/>
                <a:gridCol w="1295400"/>
                <a:gridCol w="1295400"/>
                <a:gridCol w="1295400"/>
              </a:tblGrid>
              <a:tr h="0">
                <a:tc gridSpan="6">
                  <a:txBody>
                    <a:bodyPr/>
                    <a:lstStyle/>
                    <a:p>
                      <a:pPr marL="0" marR="0">
                        <a:spcBef>
                          <a:spcPts val="0"/>
                        </a:spcBef>
                        <a:spcAft>
                          <a:spcPts val="0"/>
                        </a:spcAft>
                      </a:pPr>
                      <a:r>
                        <a:rPr lang="en-US" sz="1400" b="1" dirty="0">
                          <a:solidFill>
                            <a:srgbClr val="0070C0"/>
                          </a:solidFill>
                          <a:latin typeface="Times New Roman"/>
                          <a:ea typeface="Times New Roman"/>
                          <a:cs typeface="Times New Roman"/>
                        </a:rPr>
                        <a:t>Medium Range   2km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spcBef>
                          <a:spcPts val="0"/>
                        </a:spcBef>
                        <a:spcAft>
                          <a:spcPts val="0"/>
                        </a:spcAft>
                      </a:pPr>
                      <a:r>
                        <a:rPr lang="en-US" sz="1400" dirty="0">
                          <a:latin typeface="Times New Roman"/>
                          <a:ea typeface="Times New Roman"/>
                          <a:cs typeface="Times New Roman"/>
                        </a:rPr>
                        <a:t>Path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Distance of reflector to LOS bore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Path length difference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Multipath delay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Multipath amplitude relative to LOS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Fading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400">
                          <a:latin typeface="Times New Roman"/>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0dB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Quasi static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400">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400m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150m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.52us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0dB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Quasi static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40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400m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150m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.52us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-6dB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Equivalent to 75mph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nvGraphicFramePr>
        <p:xfrm>
          <a:off x="685800" y="4572000"/>
          <a:ext cx="7772400" cy="1280160"/>
        </p:xfrm>
        <a:graphic>
          <a:graphicData uri="http://schemas.openxmlformats.org/drawingml/2006/table">
            <a:tbl>
              <a:tblPr/>
              <a:tblGrid>
                <a:gridCol w="1295400"/>
                <a:gridCol w="1295400"/>
                <a:gridCol w="1295400"/>
                <a:gridCol w="1295400"/>
                <a:gridCol w="1295400"/>
                <a:gridCol w="1295400"/>
              </a:tblGrid>
              <a:tr h="0">
                <a:tc gridSpan="6">
                  <a:txBody>
                    <a:bodyPr/>
                    <a:lstStyle/>
                    <a:p>
                      <a:pPr marL="0" marR="0">
                        <a:spcBef>
                          <a:spcPts val="0"/>
                        </a:spcBef>
                        <a:spcAft>
                          <a:spcPts val="0"/>
                        </a:spcAft>
                      </a:pPr>
                      <a:r>
                        <a:rPr lang="en-US" sz="1400" b="1" dirty="0">
                          <a:solidFill>
                            <a:srgbClr val="0070C0"/>
                          </a:solidFill>
                          <a:latin typeface="Times New Roman"/>
                          <a:ea typeface="Times New Roman"/>
                          <a:cs typeface="Times New Roman"/>
                        </a:rPr>
                        <a:t>Medium Range   LOS  20km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spcBef>
                          <a:spcPts val="0"/>
                        </a:spcBef>
                        <a:spcAft>
                          <a:spcPts val="0"/>
                        </a:spcAft>
                      </a:pPr>
                      <a:r>
                        <a:rPr lang="en-US" sz="1400" dirty="0">
                          <a:latin typeface="Times New Roman"/>
                          <a:ea typeface="Times New Roman"/>
                          <a:cs typeface="Times New Roman"/>
                        </a:rPr>
                        <a:t>Path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Distance of reflector to LOS bore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Path length difference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Multipath delay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Multipath amplitude relative to LOS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Fading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400">
                          <a:latin typeface="Times New Roman"/>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0dB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Quasi static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400">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4km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1.5km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5us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0dB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Quasi static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75</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n-US" sz="3200" b="1" i="1" dirty="0">
                <a:solidFill>
                  <a:srgbClr val="00B0F0"/>
                </a:solidFill>
                <a:latin typeface="+mj-lt"/>
              </a:rPr>
              <a:t>VARIOUS </a:t>
            </a:r>
            <a:r>
              <a:rPr lang="el-GR" sz="3200" b="1" i="1" dirty="0">
                <a:solidFill>
                  <a:srgbClr val="00B0F0"/>
                </a:solidFill>
                <a:latin typeface="+mj-lt"/>
              </a:rPr>
              <a:t>MULTIPATH</a:t>
            </a:r>
            <a:r>
              <a:rPr lang="el-GR" sz="3200" b="1" i="1" dirty="0" smtClean="0">
                <a:solidFill>
                  <a:srgbClr val="00B0F0"/>
                </a:solidFill>
                <a:latin typeface="+mj-lt"/>
              </a:rPr>
              <a:t> </a:t>
            </a:r>
            <a:r>
              <a:rPr lang="el-GR" sz="3200" b="1" i="1" dirty="0">
                <a:solidFill>
                  <a:srgbClr val="00B0F0"/>
                </a:solidFill>
                <a:latin typeface="+mj-lt"/>
              </a:rPr>
              <a:t>PROFILES</a:t>
            </a:r>
            <a:r>
              <a:rPr lang="en-US" sz="3200" b="1" i="1" dirty="0">
                <a:solidFill>
                  <a:srgbClr val="00B0F0"/>
                </a:solidFill>
                <a:latin typeface="+mj-lt"/>
              </a:rPr>
              <a:t/>
            </a:r>
            <a:br>
              <a:rPr lang="en-US" sz="3200" b="1" i="1" dirty="0">
                <a:solidFill>
                  <a:srgbClr val="00B0F0"/>
                </a:solidFill>
                <a:latin typeface="+mj-lt"/>
              </a:rPr>
            </a:br>
            <a:r>
              <a:rPr lang="en-US" sz="3200" b="1" i="1" dirty="0" smtClean="0">
                <a:solidFill>
                  <a:srgbClr val="00B0F0"/>
                </a:solidFill>
                <a:latin typeface="+mj-lt"/>
              </a:rPr>
              <a:t>802.11af</a:t>
            </a:r>
            <a:endParaRPr lang="en-US" sz="3200" b="1" i="1" dirty="0">
              <a:solidFill>
                <a:srgbClr val="00B0F0"/>
              </a:solidFill>
              <a:latin typeface="+mj-lt"/>
            </a:endParaRPr>
          </a:p>
        </p:txBody>
      </p:sp>
      <p:sp>
        <p:nvSpPr>
          <p:cNvPr id="3" name="Content Placeholder 2"/>
          <p:cNvSpPr>
            <a:spLocks noGrp="1"/>
          </p:cNvSpPr>
          <p:nvPr>
            <p:ph idx="1"/>
          </p:nvPr>
        </p:nvSpPr>
        <p:spPr>
          <a:xfrm>
            <a:off x="457204" y="1600200"/>
            <a:ext cx="8305800" cy="4525963"/>
          </a:xfrm>
        </p:spPr>
        <p:txBody>
          <a:bodyPr>
            <a:normAutofit/>
          </a:bodyPr>
          <a:lstStyle/>
          <a:p>
            <a:r>
              <a:rPr lang="en-US" sz="2000" dirty="0" smtClean="0"/>
              <a:t>Channel models for 802.11af</a:t>
            </a:r>
          </a:p>
        </p:txBody>
      </p:sp>
      <p:graphicFrame>
        <p:nvGraphicFramePr>
          <p:cNvPr id="8" name="Table 7"/>
          <p:cNvGraphicFramePr>
            <a:graphicFrameLocks noGrp="1"/>
          </p:cNvGraphicFramePr>
          <p:nvPr/>
        </p:nvGraphicFramePr>
        <p:xfrm>
          <a:off x="0" y="3886200"/>
          <a:ext cx="9143996" cy="2013392"/>
        </p:xfrm>
        <a:graphic>
          <a:graphicData uri="http://schemas.openxmlformats.org/drawingml/2006/table">
            <a:tbl>
              <a:tblPr firstRow="1" bandRow="1">
                <a:tableStyleId>{5C22544A-7EE6-4342-B048-85BDC9FD1C3A}</a:tableStyleId>
              </a:tblPr>
              <a:tblGrid>
                <a:gridCol w="762000"/>
                <a:gridCol w="1143000"/>
                <a:gridCol w="838200"/>
                <a:gridCol w="914400"/>
                <a:gridCol w="1219200"/>
                <a:gridCol w="1143000"/>
                <a:gridCol w="1600200"/>
                <a:gridCol w="1523996"/>
              </a:tblGrid>
              <a:tr h="358568">
                <a:tc gridSpan="8">
                  <a:txBody>
                    <a:bodyPr/>
                    <a:lstStyle/>
                    <a:p>
                      <a:pPr algn="ctr"/>
                      <a:r>
                        <a:rPr lang="en-US" sz="1600" u="sng" dirty="0" smtClean="0"/>
                        <a:t>Outdoor Models (OM)</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u="sng" dirty="0" smtClean="0"/>
                    </a:p>
                  </a:txBody>
                  <a:tcPr/>
                </a:tc>
              </a:tr>
              <a:tr h="432201">
                <a:tc>
                  <a:txBody>
                    <a:bodyPr/>
                    <a:lstStyle/>
                    <a:p>
                      <a:endParaRPr lang="en-US" sz="1600" dirty="0"/>
                    </a:p>
                  </a:txBody>
                  <a:tcPr/>
                </a:tc>
                <a:tc>
                  <a:txBody>
                    <a:bodyPr/>
                    <a:lstStyle/>
                    <a:p>
                      <a:r>
                        <a:rPr lang="en-US" sz="1600" dirty="0" smtClean="0"/>
                        <a:t>Range</a:t>
                      </a:r>
                      <a:endParaRPr lang="en-US" sz="1600" dirty="0"/>
                    </a:p>
                  </a:txBody>
                  <a:tcPr/>
                </a:tc>
                <a:tc>
                  <a:txBody>
                    <a:bodyPr/>
                    <a:lstStyle/>
                    <a:p>
                      <a:r>
                        <a:rPr lang="en-US" sz="1600" dirty="0" smtClean="0"/>
                        <a:t>LOS/</a:t>
                      </a:r>
                    </a:p>
                    <a:p>
                      <a:r>
                        <a:rPr lang="en-US" sz="1600" dirty="0" smtClean="0"/>
                        <a:t>NLOS</a:t>
                      </a:r>
                      <a:endParaRPr lang="en-US" sz="1600" dirty="0"/>
                    </a:p>
                  </a:txBody>
                  <a:tcPr/>
                </a:tc>
                <a:tc>
                  <a:txBody>
                    <a:bodyPr/>
                    <a:lstStyle/>
                    <a:p>
                      <a:r>
                        <a:rPr lang="en-US" sz="1600" dirty="0" smtClean="0"/>
                        <a:t>Paths</a:t>
                      </a:r>
                      <a:endParaRPr lang="en-US" sz="1600" dirty="0"/>
                    </a:p>
                  </a:txBody>
                  <a:tcPr/>
                </a:tc>
                <a:tc>
                  <a:txBody>
                    <a:bodyPr/>
                    <a:lstStyle/>
                    <a:p>
                      <a:r>
                        <a:rPr lang="en-US" sz="1600" dirty="0" smtClean="0"/>
                        <a:t>Max delay</a:t>
                      </a:r>
                    </a:p>
                    <a:p>
                      <a:r>
                        <a:rPr lang="en-US" sz="1600" dirty="0" smtClean="0"/>
                        <a:t>(-30 dB)</a:t>
                      </a:r>
                      <a:endParaRPr lang="en-US" sz="1600" dirty="0"/>
                    </a:p>
                  </a:txBody>
                  <a:tcPr/>
                </a:tc>
                <a:tc>
                  <a:txBody>
                    <a:bodyPr/>
                    <a:lstStyle/>
                    <a:p>
                      <a:r>
                        <a:rPr lang="en-US" sz="1600" dirty="0" smtClean="0"/>
                        <a:t>RMS delay</a:t>
                      </a:r>
                    </a:p>
                    <a:p>
                      <a:r>
                        <a:rPr lang="en-US" sz="1600" dirty="0" err="1" smtClean="0"/>
                        <a:t>T_rms</a:t>
                      </a:r>
                      <a:endParaRPr lang="en-US" sz="1600" dirty="0"/>
                    </a:p>
                  </a:txBody>
                  <a:tcPr/>
                </a:tc>
                <a:tc>
                  <a:txBody>
                    <a:bodyPr/>
                    <a:lstStyle/>
                    <a:p>
                      <a:r>
                        <a:rPr lang="en-US" sz="1600" dirty="0" err="1" smtClean="0"/>
                        <a:t>Coh</a:t>
                      </a:r>
                      <a:r>
                        <a:rPr lang="en-US" sz="1600" dirty="0" smtClean="0"/>
                        <a:t>. BW (0.5)=</a:t>
                      </a:r>
                      <a:r>
                        <a:rPr lang="en-US" sz="1600" baseline="0" dirty="0" smtClean="0"/>
                        <a:t> 1/(5*</a:t>
                      </a:r>
                      <a:r>
                        <a:rPr lang="en-US" sz="1600" baseline="0" dirty="0" err="1" smtClean="0"/>
                        <a:t>T_rms</a:t>
                      </a:r>
                      <a:r>
                        <a:rPr lang="en-US" sz="1600" baseline="0" dirty="0" smtClean="0"/>
                        <a:t>)</a:t>
                      </a:r>
                      <a:endParaRPr lang="en-US" sz="1600" dirty="0"/>
                    </a:p>
                  </a:txBody>
                  <a:tcPr/>
                </a:tc>
                <a:tc>
                  <a:txBody>
                    <a:bodyPr/>
                    <a:lstStyle/>
                    <a:p>
                      <a:r>
                        <a:rPr lang="en-US" sz="1600" dirty="0" err="1" smtClean="0"/>
                        <a:t>Coh</a:t>
                      </a:r>
                      <a:r>
                        <a:rPr lang="en-US" sz="1600" dirty="0" smtClean="0"/>
                        <a:t>. BW (0.9) =</a:t>
                      </a:r>
                      <a:r>
                        <a:rPr lang="en-US" sz="1600" baseline="0" dirty="0" smtClean="0"/>
                        <a:t> 1/(50*</a:t>
                      </a:r>
                      <a:r>
                        <a:rPr lang="en-US" sz="1600" baseline="0" dirty="0" err="1" smtClean="0"/>
                        <a:t>T_rms</a:t>
                      </a:r>
                      <a:r>
                        <a:rPr lang="en-US" sz="1600" baseline="0" dirty="0" smtClean="0"/>
                        <a:t>)</a:t>
                      </a:r>
                      <a:endParaRPr lang="en-US" sz="1600" dirty="0" smtClean="0"/>
                    </a:p>
                  </a:txBody>
                  <a:tcPr/>
                </a:tc>
              </a:tr>
              <a:tr h="358568">
                <a:tc>
                  <a:txBody>
                    <a:bodyPr/>
                    <a:lstStyle/>
                    <a:p>
                      <a:r>
                        <a:rPr lang="en-US" sz="1600" dirty="0" smtClean="0"/>
                        <a:t>OM 1</a:t>
                      </a:r>
                      <a:endParaRPr lang="en-US" sz="1600" dirty="0"/>
                    </a:p>
                  </a:txBody>
                  <a:tcPr/>
                </a:tc>
                <a:tc>
                  <a:txBody>
                    <a:bodyPr/>
                    <a:lstStyle/>
                    <a:p>
                      <a:r>
                        <a:rPr lang="en-US" sz="1600" dirty="0" smtClean="0"/>
                        <a:t>&lt; 500 m</a:t>
                      </a:r>
                      <a:endParaRPr lang="en-US" sz="1600" dirty="0"/>
                    </a:p>
                  </a:txBody>
                  <a:tcPr/>
                </a:tc>
                <a:tc>
                  <a:txBody>
                    <a:bodyPr/>
                    <a:lstStyle/>
                    <a:p>
                      <a:r>
                        <a:rPr lang="en-US" sz="1600" dirty="0" smtClean="0"/>
                        <a:t>-</a:t>
                      </a:r>
                      <a:endParaRPr lang="en-US" sz="1600" dirty="0"/>
                    </a:p>
                  </a:txBody>
                  <a:tcPr/>
                </a:tc>
                <a:tc>
                  <a:txBody>
                    <a:bodyPr/>
                    <a:lstStyle/>
                    <a:p>
                      <a:r>
                        <a:rPr lang="en-US" sz="1600" dirty="0" smtClean="0"/>
                        <a:t>2 to 4</a:t>
                      </a:r>
                      <a:endParaRPr lang="en-US" sz="1600" dirty="0"/>
                    </a:p>
                  </a:txBody>
                  <a:tcPr/>
                </a:tc>
                <a:tc>
                  <a:txBody>
                    <a:bodyPr/>
                    <a:lstStyle/>
                    <a:p>
                      <a:r>
                        <a:rPr lang="en-US" sz="1600" baseline="0" dirty="0" smtClean="0"/>
                        <a:t>2  us</a:t>
                      </a:r>
                      <a:endParaRPr lang="en-US" sz="1600" dirty="0"/>
                    </a:p>
                  </a:txBody>
                  <a:tcPr/>
                </a:tc>
                <a:tc>
                  <a:txBody>
                    <a:bodyPr/>
                    <a:lstStyle/>
                    <a:p>
                      <a:r>
                        <a:rPr lang="en-US" sz="1600" dirty="0" smtClean="0"/>
                        <a:t>0.4 us</a:t>
                      </a:r>
                      <a:endParaRPr lang="en-US" sz="1600" dirty="0"/>
                    </a:p>
                  </a:txBody>
                  <a:tcPr/>
                </a:tc>
                <a:tc>
                  <a:txBody>
                    <a:bodyPr/>
                    <a:lstStyle/>
                    <a:p>
                      <a:r>
                        <a:rPr lang="en-US" sz="1600" dirty="0" smtClean="0"/>
                        <a:t>500 KHz</a:t>
                      </a:r>
                      <a:endParaRPr lang="en-US" sz="1600" dirty="0"/>
                    </a:p>
                  </a:txBody>
                  <a:tcPr/>
                </a:tc>
                <a:tc>
                  <a:txBody>
                    <a:bodyPr/>
                    <a:lstStyle/>
                    <a:p>
                      <a:r>
                        <a:rPr lang="en-US" sz="1600" dirty="0" smtClean="0"/>
                        <a:t>50 KHz</a:t>
                      </a:r>
                      <a:endParaRPr lang="en-US" sz="1600" dirty="0"/>
                    </a:p>
                  </a:txBody>
                  <a:tcPr/>
                </a:tc>
              </a:tr>
              <a:tr h="358568">
                <a:tc>
                  <a:txBody>
                    <a:bodyPr/>
                    <a:lstStyle/>
                    <a:p>
                      <a:r>
                        <a:rPr lang="en-US" sz="1600" dirty="0" smtClean="0"/>
                        <a:t>OM 2</a:t>
                      </a:r>
                      <a:endParaRPr lang="en-US" sz="1600" dirty="0"/>
                    </a:p>
                  </a:txBody>
                  <a:tcPr/>
                </a:tc>
                <a:tc>
                  <a:txBody>
                    <a:bodyPr/>
                    <a:lstStyle/>
                    <a:p>
                      <a:r>
                        <a:rPr lang="en-US" sz="1600" dirty="0" smtClean="0"/>
                        <a:t>0.5</a:t>
                      </a:r>
                      <a:r>
                        <a:rPr lang="en-US" sz="1600" baseline="0" dirty="0" smtClean="0"/>
                        <a:t> to 2 KM</a:t>
                      </a:r>
                      <a:endParaRPr lang="en-US" sz="1600" dirty="0"/>
                    </a:p>
                  </a:txBody>
                  <a:tcPr/>
                </a:tc>
                <a:tc>
                  <a:txBody>
                    <a:bodyPr/>
                    <a:lstStyle/>
                    <a:p>
                      <a:r>
                        <a:rPr lang="en-US" sz="1600" dirty="0" smtClean="0"/>
                        <a:t>-</a:t>
                      </a:r>
                      <a:endParaRPr lang="en-US" sz="1600" dirty="0"/>
                    </a:p>
                  </a:txBody>
                  <a:tcPr/>
                </a:tc>
                <a:tc>
                  <a:txBody>
                    <a:bodyPr/>
                    <a:lstStyle/>
                    <a:p>
                      <a:r>
                        <a:rPr lang="en-US" sz="1600" dirty="0" smtClean="0"/>
                        <a:t>3 to 6</a:t>
                      </a:r>
                      <a:endParaRPr lang="en-US" sz="1600" dirty="0"/>
                    </a:p>
                  </a:txBody>
                  <a:tcPr/>
                </a:tc>
                <a:tc>
                  <a:txBody>
                    <a:bodyPr/>
                    <a:lstStyle/>
                    <a:p>
                      <a:r>
                        <a:rPr lang="en-US" sz="1600" dirty="0" smtClean="0"/>
                        <a:t>6 us</a:t>
                      </a:r>
                      <a:endParaRPr lang="en-US" sz="1600" dirty="0"/>
                    </a:p>
                  </a:txBody>
                  <a:tcPr/>
                </a:tc>
                <a:tc>
                  <a:txBody>
                    <a:bodyPr/>
                    <a:lstStyle/>
                    <a:p>
                      <a:r>
                        <a:rPr lang="en-US" sz="1600" dirty="0" smtClean="0"/>
                        <a:t>1 u</a:t>
                      </a:r>
                      <a:r>
                        <a:rPr lang="en-US" sz="1600" baseline="0" dirty="0" smtClean="0"/>
                        <a:t>s</a:t>
                      </a:r>
                      <a:endParaRPr lang="en-US" sz="1600" dirty="0"/>
                    </a:p>
                  </a:txBody>
                  <a:tcPr/>
                </a:tc>
                <a:tc>
                  <a:txBody>
                    <a:bodyPr/>
                    <a:lstStyle/>
                    <a:p>
                      <a:r>
                        <a:rPr lang="en-US" sz="1600" dirty="0" smtClean="0"/>
                        <a:t>200 KHz</a:t>
                      </a:r>
                      <a:endParaRPr lang="en-US" sz="1600" dirty="0"/>
                    </a:p>
                  </a:txBody>
                  <a:tcPr/>
                </a:tc>
                <a:tc>
                  <a:txBody>
                    <a:bodyPr/>
                    <a:lstStyle/>
                    <a:p>
                      <a:r>
                        <a:rPr lang="en-US" sz="1600" dirty="0" smtClean="0"/>
                        <a:t>20 KHz</a:t>
                      </a:r>
                      <a:endParaRPr lang="en-US" sz="1600" dirty="0"/>
                    </a:p>
                  </a:txBody>
                  <a:tcPr/>
                </a:tc>
              </a:tr>
              <a:tr h="358568">
                <a:tc>
                  <a:txBody>
                    <a:bodyPr/>
                    <a:lstStyle/>
                    <a:p>
                      <a:r>
                        <a:rPr lang="en-US" sz="1600" dirty="0" smtClean="0"/>
                        <a:t>OM 3 </a:t>
                      </a:r>
                      <a:endParaRPr lang="en-US" sz="1600" dirty="0"/>
                    </a:p>
                  </a:txBody>
                  <a:tcPr/>
                </a:tc>
                <a:tc>
                  <a:txBody>
                    <a:bodyPr/>
                    <a:lstStyle/>
                    <a:p>
                      <a:r>
                        <a:rPr lang="en-US" sz="1600" dirty="0" smtClean="0"/>
                        <a:t>2 to 5 KM</a:t>
                      </a:r>
                      <a:endParaRPr lang="en-US" sz="1600" dirty="0"/>
                    </a:p>
                  </a:txBody>
                  <a:tcPr/>
                </a:tc>
                <a:tc>
                  <a:txBody>
                    <a:bodyPr/>
                    <a:lstStyle/>
                    <a:p>
                      <a:r>
                        <a:rPr lang="en-US" sz="1600" dirty="0" smtClean="0"/>
                        <a:t>-</a:t>
                      </a:r>
                      <a:endParaRPr lang="en-US" sz="1600" dirty="0"/>
                    </a:p>
                  </a:txBody>
                  <a:tcPr/>
                </a:tc>
                <a:tc>
                  <a:txBody>
                    <a:bodyPr/>
                    <a:lstStyle/>
                    <a:p>
                      <a:r>
                        <a:rPr lang="en-US" sz="1600" dirty="0" smtClean="0"/>
                        <a:t>3 to 6</a:t>
                      </a:r>
                      <a:endParaRPr lang="en-US" sz="1600" dirty="0"/>
                    </a:p>
                  </a:txBody>
                  <a:tcPr/>
                </a:tc>
                <a:tc>
                  <a:txBody>
                    <a:bodyPr/>
                    <a:lstStyle/>
                    <a:p>
                      <a:r>
                        <a:rPr lang="en-US" sz="1600" dirty="0" smtClean="0"/>
                        <a:t>10 us</a:t>
                      </a:r>
                      <a:endParaRPr lang="en-US" sz="1600" dirty="0"/>
                    </a:p>
                  </a:txBody>
                  <a:tcPr/>
                </a:tc>
                <a:tc>
                  <a:txBody>
                    <a:bodyPr/>
                    <a:lstStyle/>
                    <a:p>
                      <a:r>
                        <a:rPr lang="en-US" sz="1600" dirty="0" smtClean="0"/>
                        <a:t>3 us</a:t>
                      </a:r>
                      <a:endParaRPr lang="en-US" sz="1600" dirty="0"/>
                    </a:p>
                  </a:txBody>
                  <a:tcPr/>
                </a:tc>
                <a:tc>
                  <a:txBody>
                    <a:bodyPr/>
                    <a:lstStyle/>
                    <a:p>
                      <a:r>
                        <a:rPr lang="en-US" sz="1600" dirty="0" smtClean="0"/>
                        <a:t>67 KHz</a:t>
                      </a:r>
                      <a:endParaRPr lang="en-US" sz="1600" dirty="0"/>
                    </a:p>
                  </a:txBody>
                  <a:tcPr/>
                </a:tc>
                <a:tc>
                  <a:txBody>
                    <a:bodyPr/>
                    <a:lstStyle/>
                    <a:p>
                      <a:r>
                        <a:rPr lang="en-US" sz="1600" b="0" dirty="0" smtClean="0">
                          <a:solidFill>
                            <a:schemeClr val="tx1"/>
                          </a:solidFill>
                        </a:rPr>
                        <a:t>6.7 KHz</a:t>
                      </a:r>
                      <a:endParaRPr lang="en-US" sz="1600" b="0" dirty="0">
                        <a:solidFill>
                          <a:schemeClr val="tx1"/>
                        </a:solidFill>
                      </a:endParaRPr>
                    </a:p>
                  </a:txBody>
                  <a:tcPr/>
                </a:tc>
              </a:tr>
            </a:tbl>
          </a:graphicData>
        </a:graphic>
      </p:graphicFrame>
      <p:graphicFrame>
        <p:nvGraphicFramePr>
          <p:cNvPr id="10" name="Table 9"/>
          <p:cNvGraphicFramePr>
            <a:graphicFrameLocks noGrp="1"/>
          </p:cNvGraphicFramePr>
          <p:nvPr/>
        </p:nvGraphicFramePr>
        <p:xfrm>
          <a:off x="4" y="2133600"/>
          <a:ext cx="9143996" cy="1654824"/>
        </p:xfrm>
        <a:graphic>
          <a:graphicData uri="http://schemas.openxmlformats.org/drawingml/2006/table">
            <a:tbl>
              <a:tblPr firstRow="1" bandRow="1">
                <a:tableStyleId>{5C22544A-7EE6-4342-B048-85BDC9FD1C3A}</a:tableStyleId>
              </a:tblPr>
              <a:tblGrid>
                <a:gridCol w="762000"/>
                <a:gridCol w="1143000"/>
                <a:gridCol w="838200"/>
                <a:gridCol w="914400"/>
                <a:gridCol w="1219200"/>
                <a:gridCol w="1143000"/>
                <a:gridCol w="1600195"/>
                <a:gridCol w="1524001"/>
              </a:tblGrid>
              <a:tr h="358568">
                <a:tc gridSpan="8">
                  <a:txBody>
                    <a:bodyPr/>
                    <a:lstStyle/>
                    <a:p>
                      <a:pPr algn="ctr"/>
                      <a:r>
                        <a:rPr lang="en-US" sz="1600" u="sng" dirty="0" smtClean="0"/>
                        <a:t>Indoor Models (IM)</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u="sng" dirty="0" smtClean="0"/>
                    </a:p>
                  </a:txBody>
                  <a:tcPr/>
                </a:tc>
              </a:tr>
              <a:tr h="432201">
                <a:tc>
                  <a:txBody>
                    <a:bodyPr/>
                    <a:lstStyle/>
                    <a:p>
                      <a:endParaRPr lang="en-US" sz="1600" dirty="0"/>
                    </a:p>
                  </a:txBody>
                  <a:tcPr/>
                </a:tc>
                <a:tc>
                  <a:txBody>
                    <a:bodyPr/>
                    <a:lstStyle/>
                    <a:p>
                      <a:r>
                        <a:rPr lang="en-US" sz="1600" dirty="0" smtClean="0"/>
                        <a:t>Range</a:t>
                      </a:r>
                      <a:endParaRPr lang="en-US" sz="1600" dirty="0"/>
                    </a:p>
                  </a:txBody>
                  <a:tcPr/>
                </a:tc>
                <a:tc>
                  <a:txBody>
                    <a:bodyPr/>
                    <a:lstStyle/>
                    <a:p>
                      <a:r>
                        <a:rPr lang="en-US" sz="1600" dirty="0" smtClean="0"/>
                        <a:t>LOS/</a:t>
                      </a:r>
                    </a:p>
                    <a:p>
                      <a:r>
                        <a:rPr lang="en-US" sz="1600" dirty="0" smtClean="0"/>
                        <a:t>NLOS</a:t>
                      </a:r>
                      <a:endParaRPr lang="en-US" sz="1600" dirty="0"/>
                    </a:p>
                  </a:txBody>
                  <a:tcPr/>
                </a:tc>
                <a:tc>
                  <a:txBody>
                    <a:bodyPr/>
                    <a:lstStyle/>
                    <a:p>
                      <a:r>
                        <a:rPr lang="en-US" sz="1600" dirty="0" smtClean="0"/>
                        <a:t>Paths</a:t>
                      </a:r>
                      <a:endParaRPr lang="en-US" sz="1600" dirty="0"/>
                    </a:p>
                  </a:txBody>
                  <a:tcPr/>
                </a:tc>
                <a:tc>
                  <a:txBody>
                    <a:bodyPr/>
                    <a:lstStyle/>
                    <a:p>
                      <a:r>
                        <a:rPr lang="en-US" sz="1600" dirty="0" smtClean="0"/>
                        <a:t>Max delay</a:t>
                      </a:r>
                    </a:p>
                    <a:p>
                      <a:r>
                        <a:rPr lang="en-US" sz="1600" dirty="0" smtClean="0"/>
                        <a:t>(-30 dB)</a:t>
                      </a:r>
                      <a:endParaRPr lang="en-US" sz="1600" dirty="0"/>
                    </a:p>
                  </a:txBody>
                  <a:tcPr/>
                </a:tc>
                <a:tc>
                  <a:txBody>
                    <a:bodyPr/>
                    <a:lstStyle/>
                    <a:p>
                      <a:r>
                        <a:rPr lang="en-US" sz="1600" dirty="0" smtClean="0"/>
                        <a:t>RMS delay</a:t>
                      </a:r>
                    </a:p>
                    <a:p>
                      <a:r>
                        <a:rPr lang="en-US" sz="1600" dirty="0" err="1" smtClean="0"/>
                        <a:t>T_rms</a:t>
                      </a:r>
                      <a:endParaRPr lang="en-US" sz="1600" dirty="0"/>
                    </a:p>
                  </a:txBody>
                  <a:tcPr/>
                </a:tc>
                <a:tc>
                  <a:txBody>
                    <a:bodyPr/>
                    <a:lstStyle/>
                    <a:p>
                      <a:r>
                        <a:rPr lang="en-US" sz="1600" dirty="0" err="1" smtClean="0"/>
                        <a:t>Coh</a:t>
                      </a:r>
                      <a:r>
                        <a:rPr lang="en-US" sz="1600" dirty="0" smtClean="0"/>
                        <a:t>. BW (0.5)=</a:t>
                      </a:r>
                      <a:r>
                        <a:rPr lang="en-US" sz="1600" baseline="0" dirty="0" smtClean="0"/>
                        <a:t> 1/(5*</a:t>
                      </a:r>
                      <a:r>
                        <a:rPr lang="en-US" sz="1600" baseline="0" dirty="0" err="1" smtClean="0"/>
                        <a:t>T_rms</a:t>
                      </a:r>
                      <a:r>
                        <a:rPr lang="en-US" sz="1600" baseline="0" dirty="0" smtClean="0"/>
                        <a:t>)</a:t>
                      </a:r>
                      <a:endParaRPr lang="en-US" sz="1600" dirty="0"/>
                    </a:p>
                  </a:txBody>
                  <a:tcPr/>
                </a:tc>
                <a:tc>
                  <a:txBody>
                    <a:bodyPr/>
                    <a:lstStyle/>
                    <a:p>
                      <a:r>
                        <a:rPr lang="en-US" sz="1600" dirty="0" err="1" smtClean="0"/>
                        <a:t>Coh</a:t>
                      </a:r>
                      <a:r>
                        <a:rPr lang="en-US" sz="1600" dirty="0" smtClean="0"/>
                        <a:t>. BW (0.9)=</a:t>
                      </a:r>
                      <a:r>
                        <a:rPr lang="en-US" sz="1600" baseline="0" dirty="0" smtClean="0"/>
                        <a:t> 1/(50*</a:t>
                      </a:r>
                      <a:r>
                        <a:rPr lang="en-US" sz="1600" baseline="0" dirty="0" err="1" smtClean="0"/>
                        <a:t>T_rms</a:t>
                      </a:r>
                      <a:r>
                        <a:rPr lang="en-US" sz="1600" baseline="0" dirty="0" smtClean="0"/>
                        <a:t>)</a:t>
                      </a:r>
                      <a:endParaRPr lang="en-US" sz="1600" dirty="0"/>
                    </a:p>
                  </a:txBody>
                  <a:tcPr/>
                </a:tc>
              </a:tr>
              <a:tr h="358568">
                <a:tc>
                  <a:txBody>
                    <a:bodyPr/>
                    <a:lstStyle/>
                    <a:p>
                      <a:r>
                        <a:rPr lang="en-US" sz="1600" dirty="0" smtClean="0"/>
                        <a:t>IM 1</a:t>
                      </a:r>
                      <a:endParaRPr lang="en-US" sz="1600" dirty="0"/>
                    </a:p>
                  </a:txBody>
                  <a:tcPr/>
                </a:tc>
                <a:tc>
                  <a:txBody>
                    <a:bodyPr/>
                    <a:lstStyle/>
                    <a:p>
                      <a:r>
                        <a:rPr lang="en-US" sz="1600" dirty="0" smtClean="0"/>
                        <a:t>&lt; 30 m</a:t>
                      </a:r>
                      <a:endParaRPr lang="en-US" sz="1600" dirty="0"/>
                    </a:p>
                  </a:txBody>
                  <a:tcPr/>
                </a:tc>
                <a:tc>
                  <a:txBody>
                    <a:bodyPr/>
                    <a:lstStyle/>
                    <a:p>
                      <a:r>
                        <a:rPr lang="en-US" sz="1600" dirty="0" smtClean="0"/>
                        <a:t>Yes</a:t>
                      </a:r>
                      <a:endParaRPr lang="en-US" sz="1600" dirty="0"/>
                    </a:p>
                  </a:txBody>
                  <a:tcPr/>
                </a:tc>
                <a:tc>
                  <a:txBody>
                    <a:bodyPr/>
                    <a:lstStyle/>
                    <a:p>
                      <a:r>
                        <a:rPr lang="en-US" sz="1600" dirty="0" smtClean="0"/>
                        <a:t>6 to 12</a:t>
                      </a:r>
                      <a:endParaRPr lang="en-US" sz="1600" dirty="0"/>
                    </a:p>
                  </a:txBody>
                  <a:tcPr/>
                </a:tc>
                <a:tc>
                  <a:txBody>
                    <a:bodyPr/>
                    <a:lstStyle/>
                    <a:p>
                      <a:r>
                        <a:rPr lang="en-US" sz="1600" dirty="0" smtClean="0"/>
                        <a:t>300</a:t>
                      </a:r>
                      <a:r>
                        <a:rPr lang="en-US" sz="1600" baseline="0" dirty="0" smtClean="0"/>
                        <a:t> ns</a:t>
                      </a:r>
                      <a:endParaRPr lang="en-US" sz="1600" dirty="0"/>
                    </a:p>
                  </a:txBody>
                  <a:tcPr/>
                </a:tc>
                <a:tc>
                  <a:txBody>
                    <a:bodyPr/>
                    <a:lstStyle/>
                    <a:p>
                      <a:r>
                        <a:rPr lang="en-US" sz="1600" dirty="0" smtClean="0"/>
                        <a:t>50 ns</a:t>
                      </a:r>
                      <a:endParaRPr lang="en-US" sz="1600" dirty="0"/>
                    </a:p>
                  </a:txBody>
                  <a:tcPr/>
                </a:tc>
                <a:tc>
                  <a:txBody>
                    <a:bodyPr/>
                    <a:lstStyle/>
                    <a:p>
                      <a:r>
                        <a:rPr lang="en-US" sz="1600" dirty="0" smtClean="0"/>
                        <a:t>4 MHz</a:t>
                      </a:r>
                      <a:endParaRPr lang="en-US" sz="1600" dirty="0"/>
                    </a:p>
                  </a:txBody>
                  <a:tcPr/>
                </a:tc>
                <a:tc>
                  <a:txBody>
                    <a:bodyPr/>
                    <a:lstStyle/>
                    <a:p>
                      <a:r>
                        <a:rPr lang="en-US" sz="1600" dirty="0" smtClean="0"/>
                        <a:t>400 KHz</a:t>
                      </a:r>
                      <a:endParaRPr lang="en-US" sz="1600" dirty="0"/>
                    </a:p>
                  </a:txBody>
                  <a:tcPr/>
                </a:tc>
              </a:tr>
              <a:tr h="358568">
                <a:tc>
                  <a:txBody>
                    <a:bodyPr/>
                    <a:lstStyle/>
                    <a:p>
                      <a:r>
                        <a:rPr lang="en-US" sz="1600" dirty="0" smtClean="0"/>
                        <a:t>IM2</a:t>
                      </a:r>
                      <a:endParaRPr lang="en-US" sz="1600" dirty="0"/>
                    </a:p>
                  </a:txBody>
                  <a:tcPr/>
                </a:tc>
                <a:tc>
                  <a:txBody>
                    <a:bodyPr/>
                    <a:lstStyle/>
                    <a:p>
                      <a:r>
                        <a:rPr lang="en-US" sz="1600" dirty="0" smtClean="0"/>
                        <a:t>30 to 100m</a:t>
                      </a:r>
                      <a:endParaRPr lang="en-US" sz="1600" dirty="0"/>
                    </a:p>
                  </a:txBody>
                  <a:tcPr/>
                </a:tc>
                <a:tc>
                  <a:txBody>
                    <a:bodyPr/>
                    <a:lstStyle/>
                    <a:p>
                      <a:r>
                        <a:rPr lang="en-US" sz="1600" dirty="0" smtClean="0"/>
                        <a:t>Yes</a:t>
                      </a:r>
                      <a:endParaRPr lang="en-US" sz="1600" dirty="0"/>
                    </a:p>
                  </a:txBody>
                  <a:tcPr/>
                </a:tc>
                <a:tc>
                  <a:txBody>
                    <a:bodyPr/>
                    <a:lstStyle/>
                    <a:p>
                      <a:r>
                        <a:rPr lang="en-US" sz="1600" dirty="0" smtClean="0"/>
                        <a:t>12 to 20</a:t>
                      </a:r>
                      <a:endParaRPr lang="en-US" sz="1600" dirty="0"/>
                    </a:p>
                  </a:txBody>
                  <a:tcPr/>
                </a:tc>
                <a:tc>
                  <a:txBody>
                    <a:bodyPr/>
                    <a:lstStyle/>
                    <a:p>
                      <a:r>
                        <a:rPr lang="en-US" sz="1600" dirty="0" smtClean="0"/>
                        <a:t>1 us</a:t>
                      </a:r>
                      <a:endParaRPr lang="en-US" sz="1600" dirty="0"/>
                    </a:p>
                  </a:txBody>
                  <a:tcPr/>
                </a:tc>
                <a:tc>
                  <a:txBody>
                    <a:bodyPr/>
                    <a:lstStyle/>
                    <a:p>
                      <a:r>
                        <a:rPr lang="en-US" sz="1600" dirty="0" smtClean="0"/>
                        <a:t>100</a:t>
                      </a:r>
                      <a:r>
                        <a:rPr lang="en-US" sz="1600" baseline="0" dirty="0" smtClean="0"/>
                        <a:t> ns</a:t>
                      </a:r>
                      <a:endParaRPr lang="en-US" sz="1600" dirty="0"/>
                    </a:p>
                  </a:txBody>
                  <a:tcPr/>
                </a:tc>
                <a:tc>
                  <a:txBody>
                    <a:bodyPr/>
                    <a:lstStyle/>
                    <a:p>
                      <a:r>
                        <a:rPr lang="en-US" sz="1600" dirty="0" smtClean="0"/>
                        <a:t>2 MHz</a:t>
                      </a:r>
                      <a:endParaRPr lang="en-US" sz="1600" dirty="0"/>
                    </a:p>
                  </a:txBody>
                  <a:tcPr/>
                </a:tc>
                <a:tc>
                  <a:txBody>
                    <a:bodyPr/>
                    <a:lstStyle/>
                    <a:p>
                      <a:r>
                        <a:rPr lang="en-US" sz="1600" dirty="0" smtClean="0"/>
                        <a:t>200 KHz</a:t>
                      </a:r>
                      <a:endParaRPr lang="en-US" sz="1600" dirty="0"/>
                    </a:p>
                  </a:txBody>
                  <a:tcPr/>
                </a:tc>
              </a:tr>
            </a:tbl>
          </a:graphicData>
        </a:graphic>
      </p:graphicFrame>
      <p:sp>
        <p:nvSpPr>
          <p:cNvPr id="11" name="Rectangle 10"/>
          <p:cNvSpPr/>
          <p:nvPr/>
        </p:nvSpPr>
        <p:spPr>
          <a:xfrm>
            <a:off x="533400" y="6172200"/>
            <a:ext cx="8001000" cy="276999"/>
          </a:xfrm>
          <a:prstGeom prst="rect">
            <a:avLst/>
          </a:prstGeom>
        </p:spPr>
        <p:txBody>
          <a:bodyPr wrap="square">
            <a:spAutoFit/>
          </a:bodyPr>
          <a:lstStyle/>
          <a:p>
            <a:r>
              <a:rPr lang="en-US" sz="1200" dirty="0" smtClean="0"/>
              <a:t>11-10-0154-01-00af-channel-model-considerations-for-p802-11af</a:t>
            </a:r>
          </a:p>
        </p:txBody>
      </p:sp>
      <p:sp>
        <p:nvSpPr>
          <p:cNvPr id="9"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76</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n-US" sz="3200" b="1" i="1" dirty="0" smtClean="0">
                <a:solidFill>
                  <a:srgbClr val="00B0F0"/>
                </a:solidFill>
                <a:latin typeface="+mj-lt"/>
              </a:rPr>
              <a:t>VARIOUS </a:t>
            </a:r>
            <a:r>
              <a:rPr lang="el-GR" sz="3200" b="1" i="1" dirty="0" smtClean="0">
                <a:solidFill>
                  <a:srgbClr val="00B0F0"/>
                </a:solidFill>
                <a:latin typeface="+mj-lt"/>
              </a:rPr>
              <a:t>MULTIPATH </a:t>
            </a:r>
            <a:r>
              <a:rPr lang="el-GR" sz="3200" b="1" i="1" dirty="0" smtClean="0">
                <a:solidFill>
                  <a:srgbClr val="00B0F0"/>
                </a:solidFill>
                <a:latin typeface="+mj-lt"/>
              </a:rPr>
              <a:t>PROFILES</a:t>
            </a:r>
            <a:r>
              <a:rPr lang="en-US" sz="3200" b="1" i="1" dirty="0" smtClean="0">
                <a:solidFill>
                  <a:srgbClr val="00B0F0"/>
                </a:solidFill>
                <a:latin typeface="+mj-lt"/>
              </a:rPr>
              <a:t/>
            </a:r>
            <a:br>
              <a:rPr lang="en-US" sz="3200" b="1" i="1" dirty="0" smtClean="0">
                <a:solidFill>
                  <a:srgbClr val="00B0F0"/>
                </a:solidFill>
                <a:latin typeface="+mj-lt"/>
              </a:rPr>
            </a:br>
            <a:r>
              <a:rPr lang="en-US" sz="3200" b="1" i="1" dirty="0" smtClean="0">
                <a:solidFill>
                  <a:srgbClr val="00B0F0"/>
                </a:solidFill>
                <a:latin typeface="+mj-lt"/>
              </a:rPr>
              <a:t>802.16 (1)</a:t>
            </a:r>
            <a:endParaRPr lang="en-US" sz="3200" b="1" i="1" dirty="0">
              <a:solidFill>
                <a:srgbClr val="00B0F0"/>
              </a:solidFill>
              <a:latin typeface="+mj-lt"/>
            </a:endParaRPr>
          </a:p>
        </p:txBody>
      </p:sp>
      <p:sp>
        <p:nvSpPr>
          <p:cNvPr id="4" name="Rectangle 3"/>
          <p:cNvSpPr/>
          <p:nvPr/>
        </p:nvSpPr>
        <p:spPr>
          <a:xfrm>
            <a:off x="533400" y="6172200"/>
            <a:ext cx="8001000" cy="276999"/>
          </a:xfrm>
          <a:prstGeom prst="rect">
            <a:avLst/>
          </a:prstGeom>
        </p:spPr>
        <p:txBody>
          <a:bodyPr wrap="square">
            <a:spAutoFit/>
          </a:bodyPr>
          <a:lstStyle/>
          <a:p>
            <a:r>
              <a:rPr lang="en-US" sz="1200" dirty="0" smtClean="0"/>
              <a:t>IEEE 802.16.3c-01/29r4,</a:t>
            </a:r>
            <a:r>
              <a:rPr lang="en-US" sz="1200" b="1" dirty="0" smtClean="0"/>
              <a:t> Channel Models for Fixed Wireless Applications, 2001-07-17 </a:t>
            </a:r>
            <a:r>
              <a:rPr lang="en-US" sz="1200" dirty="0" smtClean="0"/>
              <a:t> </a:t>
            </a:r>
          </a:p>
        </p:txBody>
      </p:sp>
      <p:pic>
        <p:nvPicPr>
          <p:cNvPr id="276482" name="Picture 2"/>
          <p:cNvPicPr>
            <a:picLocks noChangeAspect="1" noChangeArrowheads="1"/>
          </p:cNvPicPr>
          <p:nvPr/>
        </p:nvPicPr>
        <p:blipFill>
          <a:blip r:embed="rId2" cstate="print"/>
          <a:srcRect/>
          <a:stretch>
            <a:fillRect/>
          </a:stretch>
        </p:blipFill>
        <p:spPr bwMode="auto">
          <a:xfrm>
            <a:off x="533400" y="1828800"/>
            <a:ext cx="8105775" cy="4343400"/>
          </a:xfrm>
          <a:prstGeom prst="rect">
            <a:avLst/>
          </a:prstGeom>
          <a:noFill/>
          <a:ln w="9525">
            <a:noFill/>
            <a:miter lim="800000"/>
            <a:headEnd/>
            <a:tailEnd/>
          </a:ln>
        </p:spPr>
      </p:pic>
      <p:sp>
        <p:nvSpPr>
          <p:cNvPr id="9" name="Rectangle 8"/>
          <p:cNvSpPr/>
          <p:nvPr/>
        </p:nvSpPr>
        <p:spPr>
          <a:xfrm>
            <a:off x="533400" y="1447800"/>
            <a:ext cx="8077200" cy="369332"/>
          </a:xfrm>
          <a:prstGeom prst="rect">
            <a:avLst/>
          </a:prstGeom>
        </p:spPr>
        <p:txBody>
          <a:bodyPr wrap="square">
            <a:spAutoFit/>
          </a:bodyPr>
          <a:lstStyle/>
          <a:p>
            <a:r>
              <a:rPr lang="en-US" b="1" dirty="0" smtClean="0"/>
              <a:t>Minimum path loss category: mostly flat terrain with light tree densities</a:t>
            </a:r>
            <a:endParaRPr lang="en-US" b="1" dirty="0"/>
          </a:p>
        </p:txBody>
      </p:sp>
      <p:sp>
        <p:nvSpPr>
          <p:cNvPr id="7"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77</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n-US" sz="3200" b="1" i="1" dirty="0" smtClean="0">
                <a:solidFill>
                  <a:srgbClr val="00B0F0"/>
                </a:solidFill>
                <a:latin typeface="+mj-lt"/>
              </a:rPr>
              <a:t>VARIOUS </a:t>
            </a:r>
            <a:r>
              <a:rPr lang="el-GR" sz="3200" b="1" i="1" dirty="0" smtClean="0">
                <a:solidFill>
                  <a:srgbClr val="00B0F0"/>
                </a:solidFill>
                <a:latin typeface="+mj-lt"/>
              </a:rPr>
              <a:t>MULTIPATH </a:t>
            </a:r>
            <a:r>
              <a:rPr lang="el-GR" sz="3200" b="1" i="1" dirty="0" smtClean="0">
                <a:solidFill>
                  <a:srgbClr val="00B0F0"/>
                </a:solidFill>
                <a:latin typeface="+mj-lt"/>
              </a:rPr>
              <a:t>PROFILES</a:t>
            </a:r>
            <a:r>
              <a:rPr lang="en-US" sz="3200" b="1" i="1" dirty="0" smtClean="0">
                <a:solidFill>
                  <a:srgbClr val="00B0F0"/>
                </a:solidFill>
                <a:latin typeface="+mj-lt"/>
              </a:rPr>
              <a:t/>
            </a:r>
            <a:br>
              <a:rPr lang="en-US" sz="3200" b="1" i="1" dirty="0" smtClean="0">
                <a:solidFill>
                  <a:srgbClr val="00B0F0"/>
                </a:solidFill>
                <a:latin typeface="+mj-lt"/>
              </a:rPr>
            </a:br>
            <a:r>
              <a:rPr lang="en-US" sz="3200" b="1" i="1" dirty="0" smtClean="0">
                <a:solidFill>
                  <a:srgbClr val="00B0F0"/>
                </a:solidFill>
                <a:latin typeface="+mj-lt"/>
              </a:rPr>
              <a:t>802.16 (2)</a:t>
            </a:r>
            <a:endParaRPr lang="en-US" sz="3200" b="1" i="1" dirty="0">
              <a:solidFill>
                <a:srgbClr val="00B0F0"/>
              </a:solidFill>
              <a:latin typeface="+mj-lt"/>
            </a:endParaRPr>
          </a:p>
        </p:txBody>
      </p:sp>
      <p:sp>
        <p:nvSpPr>
          <p:cNvPr id="4" name="Rectangle 3"/>
          <p:cNvSpPr/>
          <p:nvPr/>
        </p:nvSpPr>
        <p:spPr>
          <a:xfrm>
            <a:off x="533400" y="6172200"/>
            <a:ext cx="8001000" cy="276999"/>
          </a:xfrm>
          <a:prstGeom prst="rect">
            <a:avLst/>
          </a:prstGeom>
        </p:spPr>
        <p:txBody>
          <a:bodyPr wrap="square">
            <a:spAutoFit/>
          </a:bodyPr>
          <a:lstStyle/>
          <a:p>
            <a:r>
              <a:rPr lang="en-US" sz="1200" dirty="0" smtClean="0"/>
              <a:t>IEEE 802.16.3c-01/29r4,</a:t>
            </a:r>
            <a:r>
              <a:rPr lang="en-US" sz="1200" b="1" dirty="0" smtClean="0"/>
              <a:t> Channel Models for Fixed Wireless Applications, 2001-07-17 </a:t>
            </a:r>
            <a:r>
              <a:rPr lang="en-US" sz="1200" dirty="0" smtClean="0"/>
              <a:t> </a:t>
            </a:r>
          </a:p>
        </p:txBody>
      </p:sp>
      <p:pic>
        <p:nvPicPr>
          <p:cNvPr id="277506" name="Picture 2"/>
          <p:cNvPicPr>
            <a:picLocks noChangeAspect="1" noChangeArrowheads="1"/>
          </p:cNvPicPr>
          <p:nvPr/>
        </p:nvPicPr>
        <p:blipFill>
          <a:blip r:embed="rId2" cstate="print"/>
          <a:srcRect/>
          <a:stretch>
            <a:fillRect/>
          </a:stretch>
        </p:blipFill>
        <p:spPr bwMode="auto">
          <a:xfrm>
            <a:off x="533400" y="1828800"/>
            <a:ext cx="8115300" cy="4333875"/>
          </a:xfrm>
          <a:prstGeom prst="rect">
            <a:avLst/>
          </a:prstGeom>
          <a:noFill/>
          <a:ln w="9525">
            <a:noFill/>
            <a:miter lim="800000"/>
            <a:headEnd/>
            <a:tailEnd/>
          </a:ln>
        </p:spPr>
      </p:pic>
      <p:sp>
        <p:nvSpPr>
          <p:cNvPr id="9" name="Rectangle 8"/>
          <p:cNvSpPr/>
          <p:nvPr/>
        </p:nvSpPr>
        <p:spPr>
          <a:xfrm>
            <a:off x="533400" y="1447800"/>
            <a:ext cx="8077200" cy="369332"/>
          </a:xfrm>
          <a:prstGeom prst="rect">
            <a:avLst/>
          </a:prstGeom>
        </p:spPr>
        <p:txBody>
          <a:bodyPr wrap="square">
            <a:spAutoFit/>
          </a:bodyPr>
          <a:lstStyle/>
          <a:p>
            <a:r>
              <a:rPr lang="en-US" b="1" dirty="0" smtClean="0"/>
              <a:t>Minimum path loss category: mostly flat terrain with light tree densities</a:t>
            </a:r>
            <a:endParaRPr lang="en-US" b="1" dirty="0"/>
          </a:p>
        </p:txBody>
      </p:sp>
      <p:sp>
        <p:nvSpPr>
          <p:cNvPr id="7"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78</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n-US" sz="3200" b="1" i="1" dirty="0" smtClean="0">
                <a:solidFill>
                  <a:srgbClr val="00B0F0"/>
                </a:solidFill>
                <a:latin typeface="+mj-lt"/>
              </a:rPr>
              <a:t>VARIOUS </a:t>
            </a:r>
            <a:r>
              <a:rPr lang="el-GR" sz="3200" b="1" i="1" dirty="0" smtClean="0">
                <a:solidFill>
                  <a:srgbClr val="00B0F0"/>
                </a:solidFill>
                <a:latin typeface="+mj-lt"/>
              </a:rPr>
              <a:t>MULTIPATH </a:t>
            </a:r>
            <a:r>
              <a:rPr lang="el-GR" sz="3200" b="1" i="1" dirty="0" smtClean="0">
                <a:solidFill>
                  <a:srgbClr val="00B0F0"/>
                </a:solidFill>
                <a:latin typeface="+mj-lt"/>
              </a:rPr>
              <a:t>PROFILES</a:t>
            </a:r>
            <a:r>
              <a:rPr lang="en-US" sz="3200" b="1" i="1" dirty="0" smtClean="0">
                <a:solidFill>
                  <a:srgbClr val="00B0F0"/>
                </a:solidFill>
                <a:latin typeface="+mj-lt"/>
              </a:rPr>
              <a:t/>
            </a:r>
            <a:br>
              <a:rPr lang="en-US" sz="3200" b="1" i="1" dirty="0" smtClean="0">
                <a:solidFill>
                  <a:srgbClr val="00B0F0"/>
                </a:solidFill>
                <a:latin typeface="+mj-lt"/>
              </a:rPr>
            </a:br>
            <a:r>
              <a:rPr lang="en-US" sz="3200" b="1" i="1" dirty="0" smtClean="0">
                <a:solidFill>
                  <a:srgbClr val="00B0F0"/>
                </a:solidFill>
                <a:latin typeface="+mj-lt"/>
              </a:rPr>
              <a:t>802.16 (3)</a:t>
            </a:r>
            <a:endParaRPr lang="en-US" sz="3200" b="1" i="1" dirty="0">
              <a:solidFill>
                <a:srgbClr val="00B0F0"/>
              </a:solidFill>
              <a:latin typeface="+mj-lt"/>
            </a:endParaRPr>
          </a:p>
        </p:txBody>
      </p:sp>
      <p:sp>
        <p:nvSpPr>
          <p:cNvPr id="4" name="Rectangle 3"/>
          <p:cNvSpPr/>
          <p:nvPr/>
        </p:nvSpPr>
        <p:spPr>
          <a:xfrm>
            <a:off x="533400" y="6172200"/>
            <a:ext cx="8001000" cy="276999"/>
          </a:xfrm>
          <a:prstGeom prst="rect">
            <a:avLst/>
          </a:prstGeom>
        </p:spPr>
        <p:txBody>
          <a:bodyPr wrap="square">
            <a:spAutoFit/>
          </a:bodyPr>
          <a:lstStyle/>
          <a:p>
            <a:r>
              <a:rPr lang="en-US" sz="1200" dirty="0" smtClean="0"/>
              <a:t>IEEE 802.16.3c-01/29r4,</a:t>
            </a:r>
            <a:r>
              <a:rPr lang="en-US" sz="1200" b="1" dirty="0" smtClean="0"/>
              <a:t> Channel Models for Fixed Wireless Applications, 2001-07-17 </a:t>
            </a:r>
            <a:r>
              <a:rPr lang="en-US" sz="1200" dirty="0" smtClean="0"/>
              <a:t> </a:t>
            </a:r>
          </a:p>
        </p:txBody>
      </p:sp>
      <p:pic>
        <p:nvPicPr>
          <p:cNvPr id="278530" name="Picture 2"/>
          <p:cNvPicPr>
            <a:picLocks noChangeAspect="1" noChangeArrowheads="1"/>
          </p:cNvPicPr>
          <p:nvPr/>
        </p:nvPicPr>
        <p:blipFill>
          <a:blip r:embed="rId2" cstate="print"/>
          <a:srcRect/>
          <a:stretch>
            <a:fillRect/>
          </a:stretch>
        </p:blipFill>
        <p:spPr bwMode="auto">
          <a:xfrm>
            <a:off x="533400" y="1828800"/>
            <a:ext cx="8134350" cy="4343400"/>
          </a:xfrm>
          <a:prstGeom prst="rect">
            <a:avLst/>
          </a:prstGeom>
          <a:noFill/>
          <a:ln w="9525">
            <a:noFill/>
            <a:miter lim="800000"/>
            <a:headEnd/>
            <a:tailEnd/>
          </a:ln>
        </p:spPr>
      </p:pic>
      <p:sp>
        <p:nvSpPr>
          <p:cNvPr id="7" name="Rectangle 6"/>
          <p:cNvSpPr/>
          <p:nvPr/>
        </p:nvSpPr>
        <p:spPr>
          <a:xfrm>
            <a:off x="533400" y="1447800"/>
            <a:ext cx="8077200" cy="369332"/>
          </a:xfrm>
          <a:prstGeom prst="rect">
            <a:avLst/>
          </a:prstGeom>
        </p:spPr>
        <p:txBody>
          <a:bodyPr wrap="square">
            <a:spAutoFit/>
          </a:bodyPr>
          <a:lstStyle/>
          <a:p>
            <a:r>
              <a:rPr lang="en-US" b="1" dirty="0" smtClean="0"/>
              <a:t>Intermediate path loss category</a:t>
            </a:r>
            <a:endParaRPr lang="en-US" b="1" dirty="0"/>
          </a:p>
        </p:txBody>
      </p:sp>
      <p:sp>
        <p:nvSpPr>
          <p:cNvPr id="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79</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ENGINEERING ISSUES</a:t>
            </a:r>
            <a:endParaRPr lang="en-US" sz="3200" b="1" i="1" dirty="0">
              <a:solidFill>
                <a:srgbClr val="00B0F0"/>
              </a:solidFill>
            </a:endParaRPr>
          </a:p>
        </p:txBody>
      </p:sp>
      <p:sp>
        <p:nvSpPr>
          <p:cNvPr id="3" name="Content Placeholder 2"/>
          <p:cNvSpPr>
            <a:spLocks noGrp="1"/>
          </p:cNvSpPr>
          <p:nvPr>
            <p:ph idx="1"/>
          </p:nvPr>
        </p:nvSpPr>
        <p:spPr/>
        <p:txBody>
          <a:bodyPr>
            <a:normAutofit lnSpcReduction="10000"/>
          </a:bodyPr>
          <a:lstStyle/>
          <a:p>
            <a:pPr marL="327025" indent="-327025" defTabSz="869950">
              <a:buNone/>
            </a:pPr>
            <a:r>
              <a:rPr kumimoji="1" lang="en-GB" sz="1800" b="1" dirty="0" smtClean="0"/>
              <a:t>Typical system engineering questions:</a:t>
            </a:r>
          </a:p>
          <a:p>
            <a:pPr marL="709613" lvl="1" indent="-273050" defTabSz="869950">
              <a:buFont typeface="Symbol" pitchFamily="18" charset="2"/>
              <a:buChar char="·"/>
            </a:pPr>
            <a:r>
              <a:rPr lang="en-US" sz="1800" dirty="0" smtClean="0"/>
              <a:t>What is an appropriate packet duration, to avoid fading?</a:t>
            </a:r>
          </a:p>
          <a:p>
            <a:pPr marL="1109663" lvl="2" indent="-273050" defTabSz="869950">
              <a:buFont typeface="Symbol" pitchFamily="18" charset="2"/>
              <a:buChar char="·"/>
            </a:pPr>
            <a:r>
              <a:rPr lang="en-US" sz="1600" dirty="0" smtClean="0">
                <a:solidFill>
                  <a:srgbClr val="00B0F0"/>
                </a:solidFill>
              </a:rPr>
              <a:t>Fast fading requires short packet durations, thus high bit rates </a:t>
            </a:r>
            <a:r>
              <a:rPr lang="en-US" sz="1600" dirty="0" smtClean="0">
                <a:solidFill>
                  <a:srgbClr val="00B0F0"/>
                </a:solidFill>
                <a:sym typeface="Wingdings" pitchFamily="2" charset="2"/>
              </a:rPr>
              <a:t> </a:t>
            </a:r>
            <a:r>
              <a:rPr lang="en-US" sz="1600" dirty="0" smtClean="0">
                <a:solidFill>
                  <a:srgbClr val="00B0F0"/>
                </a:solidFill>
                <a:sym typeface="Wingdings" pitchFamily="2" charset="2"/>
              </a:rPr>
              <a:t>mainly due </a:t>
            </a:r>
            <a:r>
              <a:rPr lang="en-US" sz="1600" dirty="0" smtClean="0">
                <a:solidFill>
                  <a:srgbClr val="00B0F0"/>
                </a:solidFill>
                <a:sym typeface="Wingdings" pitchFamily="2" charset="2"/>
              </a:rPr>
              <a:t>to moving antennas</a:t>
            </a:r>
            <a:endParaRPr lang="en-US" sz="1600" dirty="0" smtClean="0">
              <a:solidFill>
                <a:srgbClr val="00B0F0"/>
              </a:solidFill>
            </a:endParaRPr>
          </a:p>
          <a:p>
            <a:pPr marL="709613" lvl="1" indent="-273050" defTabSz="869950">
              <a:buFont typeface="Symbol" pitchFamily="18" charset="2"/>
              <a:buChar char="·"/>
            </a:pPr>
            <a:r>
              <a:rPr lang="en-US" sz="1800" dirty="0" smtClean="0"/>
              <a:t>How much ISI will occur?</a:t>
            </a:r>
          </a:p>
          <a:p>
            <a:pPr marL="1109663" lvl="2" indent="-273050" defTabSz="869950">
              <a:buFont typeface="Symbol" pitchFamily="18" charset="2"/>
              <a:buChar char="·"/>
            </a:pPr>
            <a:r>
              <a:rPr lang="en-US" sz="1600" dirty="0" smtClean="0">
                <a:solidFill>
                  <a:srgbClr val="00B0F0"/>
                </a:solidFill>
              </a:rPr>
              <a:t>Carrier spacing should not be too-wide that it is more than the coherence BW of the channel, (especially, which could be a problem in NLOS in the range &gt; 1KM).</a:t>
            </a:r>
          </a:p>
          <a:p>
            <a:pPr marL="709613" lvl="1" indent="-273050" defTabSz="869950">
              <a:buFont typeface="Symbol" pitchFamily="18" charset="2"/>
              <a:buChar char="·"/>
            </a:pPr>
            <a:r>
              <a:rPr lang="en-US" sz="1800" dirty="0" smtClean="0"/>
              <a:t>For frequency diversity, how far should one separate carrier from another?</a:t>
            </a:r>
          </a:p>
          <a:p>
            <a:pPr marL="709613" lvl="1" indent="-273050" defTabSz="869950">
              <a:buFont typeface="Symbol" pitchFamily="18" charset="2"/>
              <a:buChar char="·"/>
            </a:pPr>
            <a:r>
              <a:rPr lang="en-US" sz="1800" dirty="0" smtClean="0"/>
              <a:t>How far should one separate antenna from another for diversity? </a:t>
            </a:r>
          </a:p>
          <a:p>
            <a:pPr marL="709613" lvl="1" indent="-273050" defTabSz="869950">
              <a:buFont typeface="Symbol" pitchFamily="18" charset="2"/>
              <a:buChar char="·"/>
            </a:pPr>
            <a:r>
              <a:rPr lang="en-US" sz="1800" dirty="0" smtClean="0"/>
              <a:t>What is an appropriate interleaving depth?</a:t>
            </a:r>
          </a:p>
          <a:p>
            <a:pPr marL="709613" lvl="1" indent="-273050" defTabSz="869950">
              <a:buFont typeface="Symbol" pitchFamily="18" charset="2"/>
              <a:buChar char="·"/>
            </a:pPr>
            <a:r>
              <a:rPr lang="en-US" sz="1800" dirty="0" smtClean="0"/>
              <a:t>Do  target data rates work well?</a:t>
            </a:r>
          </a:p>
          <a:p>
            <a:pPr marL="1109663" lvl="2" indent="-273050" defTabSz="869950">
              <a:buFont typeface="Symbol" pitchFamily="18" charset="2"/>
              <a:buChar char="·"/>
            </a:pPr>
            <a:r>
              <a:rPr lang="en-US" sz="1600" dirty="0" smtClean="0">
                <a:solidFill>
                  <a:srgbClr val="00B0F0"/>
                </a:solidFill>
              </a:rPr>
              <a:t>Max. and RMS delay spreads, coherence BW, coherence time</a:t>
            </a:r>
            <a:endParaRPr lang="en-US" sz="1800" dirty="0" smtClean="0">
              <a:solidFill>
                <a:srgbClr val="00B0F0"/>
              </a:solidFill>
            </a:endParaRPr>
          </a:p>
          <a:p>
            <a:pPr>
              <a:buFontTx/>
              <a:buNone/>
            </a:pPr>
            <a:r>
              <a:rPr lang="en-GB" sz="1800" b="1" dirty="0" smtClean="0"/>
              <a:t>The basic Rayleigh/</a:t>
            </a:r>
            <a:r>
              <a:rPr lang="en-GB" sz="1800" b="1" dirty="0" err="1" smtClean="0"/>
              <a:t>Rician</a:t>
            </a:r>
            <a:r>
              <a:rPr lang="en-GB" sz="1800" b="1" dirty="0" smtClean="0"/>
              <a:t> model gives the PDF of envelope.</a:t>
            </a:r>
            <a:endParaRPr lang="en-GB" sz="1800" dirty="0" smtClean="0"/>
          </a:p>
          <a:p>
            <a:pPr lvl="1">
              <a:buFont typeface="Symbol" pitchFamily="18" charset="2"/>
              <a:buChar char="·"/>
            </a:pPr>
            <a:r>
              <a:rPr lang="en-GB" sz="1800" dirty="0" smtClean="0"/>
              <a:t>But: how fast does the signal fade?</a:t>
            </a:r>
          </a:p>
          <a:p>
            <a:pPr lvl="1">
              <a:buFont typeface="Symbol" pitchFamily="18" charset="2"/>
              <a:buChar char="·"/>
            </a:pPr>
            <a:r>
              <a:rPr lang="en-GB" sz="1800" dirty="0" smtClean="0"/>
              <a:t>How wide in bandwidth are faded signals?</a:t>
            </a:r>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8</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n-US" sz="3200" b="1" i="1" dirty="0" smtClean="0">
                <a:solidFill>
                  <a:srgbClr val="00B0F0"/>
                </a:solidFill>
                <a:latin typeface="+mj-lt"/>
              </a:rPr>
              <a:t>VARIOUS </a:t>
            </a:r>
            <a:r>
              <a:rPr lang="el-GR" sz="3200" b="1" i="1" dirty="0" smtClean="0">
                <a:solidFill>
                  <a:srgbClr val="00B0F0"/>
                </a:solidFill>
                <a:latin typeface="+mj-lt"/>
              </a:rPr>
              <a:t>MULTIPATH </a:t>
            </a:r>
            <a:r>
              <a:rPr lang="el-GR" sz="3200" b="1" i="1" dirty="0" smtClean="0">
                <a:solidFill>
                  <a:srgbClr val="00B0F0"/>
                </a:solidFill>
                <a:latin typeface="+mj-lt"/>
              </a:rPr>
              <a:t>PROFILES</a:t>
            </a:r>
            <a:r>
              <a:rPr lang="en-US" sz="3200" b="1" i="1" dirty="0" smtClean="0">
                <a:solidFill>
                  <a:srgbClr val="00B0F0"/>
                </a:solidFill>
                <a:latin typeface="+mj-lt"/>
              </a:rPr>
              <a:t/>
            </a:r>
            <a:br>
              <a:rPr lang="en-US" sz="3200" b="1" i="1" dirty="0" smtClean="0">
                <a:solidFill>
                  <a:srgbClr val="00B0F0"/>
                </a:solidFill>
                <a:latin typeface="+mj-lt"/>
              </a:rPr>
            </a:br>
            <a:r>
              <a:rPr lang="en-US" sz="3200" b="1" i="1" dirty="0" smtClean="0">
                <a:solidFill>
                  <a:srgbClr val="00B0F0"/>
                </a:solidFill>
                <a:latin typeface="+mj-lt"/>
              </a:rPr>
              <a:t>802.16 (4)</a:t>
            </a:r>
            <a:endParaRPr lang="en-US" sz="3200" b="1" i="1" dirty="0">
              <a:solidFill>
                <a:srgbClr val="00B0F0"/>
              </a:solidFill>
              <a:latin typeface="+mj-lt"/>
            </a:endParaRPr>
          </a:p>
        </p:txBody>
      </p:sp>
      <p:sp>
        <p:nvSpPr>
          <p:cNvPr id="4" name="Rectangle 3"/>
          <p:cNvSpPr/>
          <p:nvPr/>
        </p:nvSpPr>
        <p:spPr>
          <a:xfrm>
            <a:off x="533400" y="6172200"/>
            <a:ext cx="8001000" cy="276999"/>
          </a:xfrm>
          <a:prstGeom prst="rect">
            <a:avLst/>
          </a:prstGeom>
        </p:spPr>
        <p:txBody>
          <a:bodyPr wrap="square">
            <a:spAutoFit/>
          </a:bodyPr>
          <a:lstStyle/>
          <a:p>
            <a:r>
              <a:rPr lang="en-US" sz="1200" dirty="0" smtClean="0"/>
              <a:t>IEEE 802.16.3c-01/29r4,</a:t>
            </a:r>
            <a:r>
              <a:rPr lang="en-US" sz="1200" b="1" dirty="0" smtClean="0"/>
              <a:t> Channel Models for Fixed Wireless Applications, 2001-07-17 </a:t>
            </a:r>
            <a:r>
              <a:rPr lang="en-US" sz="1200" dirty="0" smtClean="0"/>
              <a:t> </a:t>
            </a:r>
          </a:p>
        </p:txBody>
      </p:sp>
      <p:pic>
        <p:nvPicPr>
          <p:cNvPr id="279554" name="Picture 2"/>
          <p:cNvPicPr>
            <a:picLocks noChangeAspect="1" noChangeArrowheads="1"/>
          </p:cNvPicPr>
          <p:nvPr/>
        </p:nvPicPr>
        <p:blipFill>
          <a:blip r:embed="rId2" cstate="print"/>
          <a:srcRect/>
          <a:stretch>
            <a:fillRect/>
          </a:stretch>
        </p:blipFill>
        <p:spPr bwMode="auto">
          <a:xfrm>
            <a:off x="533400" y="1828800"/>
            <a:ext cx="8105775" cy="4333875"/>
          </a:xfrm>
          <a:prstGeom prst="rect">
            <a:avLst/>
          </a:prstGeom>
          <a:noFill/>
          <a:ln w="9525">
            <a:noFill/>
            <a:miter lim="800000"/>
            <a:headEnd/>
            <a:tailEnd/>
          </a:ln>
        </p:spPr>
      </p:pic>
      <p:sp>
        <p:nvSpPr>
          <p:cNvPr id="7" name="Rectangle 6"/>
          <p:cNvSpPr/>
          <p:nvPr/>
        </p:nvSpPr>
        <p:spPr>
          <a:xfrm>
            <a:off x="533400" y="1447800"/>
            <a:ext cx="8077200" cy="369332"/>
          </a:xfrm>
          <a:prstGeom prst="rect">
            <a:avLst/>
          </a:prstGeom>
        </p:spPr>
        <p:txBody>
          <a:bodyPr wrap="square">
            <a:spAutoFit/>
          </a:bodyPr>
          <a:lstStyle/>
          <a:p>
            <a:r>
              <a:rPr lang="en-US" b="1" dirty="0" smtClean="0"/>
              <a:t>Intermediate path loss category</a:t>
            </a:r>
            <a:endParaRPr lang="en-US" b="1" dirty="0"/>
          </a:p>
        </p:txBody>
      </p:sp>
      <p:sp>
        <p:nvSpPr>
          <p:cNvPr id="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80</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n-US" sz="3200" b="1" i="1" dirty="0" smtClean="0">
                <a:solidFill>
                  <a:srgbClr val="00B0F0"/>
                </a:solidFill>
                <a:latin typeface="+mj-lt"/>
              </a:rPr>
              <a:t>VARIOUS </a:t>
            </a:r>
            <a:r>
              <a:rPr lang="el-GR" sz="3200" b="1" i="1" dirty="0" smtClean="0">
                <a:solidFill>
                  <a:srgbClr val="00B0F0"/>
                </a:solidFill>
                <a:latin typeface="+mj-lt"/>
              </a:rPr>
              <a:t>MULTIPATH </a:t>
            </a:r>
            <a:r>
              <a:rPr lang="el-GR" sz="3200" b="1" i="1" dirty="0" smtClean="0">
                <a:solidFill>
                  <a:srgbClr val="00B0F0"/>
                </a:solidFill>
                <a:latin typeface="+mj-lt"/>
              </a:rPr>
              <a:t>PROFILES</a:t>
            </a:r>
            <a:r>
              <a:rPr lang="en-US" sz="3200" b="1" i="1" dirty="0" smtClean="0">
                <a:solidFill>
                  <a:srgbClr val="00B0F0"/>
                </a:solidFill>
                <a:latin typeface="+mj-lt"/>
              </a:rPr>
              <a:t/>
            </a:r>
            <a:br>
              <a:rPr lang="en-US" sz="3200" b="1" i="1" dirty="0" smtClean="0">
                <a:solidFill>
                  <a:srgbClr val="00B0F0"/>
                </a:solidFill>
                <a:latin typeface="+mj-lt"/>
              </a:rPr>
            </a:br>
            <a:r>
              <a:rPr lang="en-US" sz="3200" b="1" i="1" dirty="0" smtClean="0">
                <a:solidFill>
                  <a:srgbClr val="00B0F0"/>
                </a:solidFill>
                <a:latin typeface="+mj-lt"/>
              </a:rPr>
              <a:t>802.16 (5)</a:t>
            </a:r>
            <a:endParaRPr lang="en-US" sz="3200" b="1" i="1" dirty="0">
              <a:solidFill>
                <a:srgbClr val="00B0F0"/>
              </a:solidFill>
              <a:latin typeface="+mj-lt"/>
            </a:endParaRPr>
          </a:p>
        </p:txBody>
      </p:sp>
      <p:sp>
        <p:nvSpPr>
          <p:cNvPr id="4" name="Rectangle 3"/>
          <p:cNvSpPr/>
          <p:nvPr/>
        </p:nvSpPr>
        <p:spPr>
          <a:xfrm>
            <a:off x="533400" y="6172200"/>
            <a:ext cx="8001000" cy="276999"/>
          </a:xfrm>
          <a:prstGeom prst="rect">
            <a:avLst/>
          </a:prstGeom>
        </p:spPr>
        <p:txBody>
          <a:bodyPr wrap="square">
            <a:spAutoFit/>
          </a:bodyPr>
          <a:lstStyle/>
          <a:p>
            <a:r>
              <a:rPr lang="en-US" sz="1200" dirty="0" smtClean="0"/>
              <a:t>IEEE 802.16.3c-01/29r4,</a:t>
            </a:r>
            <a:r>
              <a:rPr lang="en-US" sz="1200" b="1" dirty="0" smtClean="0"/>
              <a:t> Channel Models for Fixed Wireless Applications, 2001-07-17 </a:t>
            </a:r>
            <a:r>
              <a:rPr lang="en-US" sz="1200" dirty="0" smtClean="0"/>
              <a:t> </a:t>
            </a:r>
          </a:p>
        </p:txBody>
      </p:sp>
      <p:pic>
        <p:nvPicPr>
          <p:cNvPr id="280578" name="Picture 2"/>
          <p:cNvPicPr>
            <a:picLocks noChangeAspect="1" noChangeArrowheads="1"/>
          </p:cNvPicPr>
          <p:nvPr/>
        </p:nvPicPr>
        <p:blipFill>
          <a:blip r:embed="rId2" cstate="print"/>
          <a:srcRect/>
          <a:stretch>
            <a:fillRect/>
          </a:stretch>
        </p:blipFill>
        <p:spPr bwMode="auto">
          <a:xfrm>
            <a:off x="533400" y="1828800"/>
            <a:ext cx="8124825" cy="4410075"/>
          </a:xfrm>
          <a:prstGeom prst="rect">
            <a:avLst/>
          </a:prstGeom>
          <a:noFill/>
          <a:ln w="9525">
            <a:noFill/>
            <a:miter lim="800000"/>
            <a:headEnd/>
            <a:tailEnd/>
          </a:ln>
        </p:spPr>
      </p:pic>
      <p:sp>
        <p:nvSpPr>
          <p:cNvPr id="7" name="Rectangle 6"/>
          <p:cNvSpPr/>
          <p:nvPr/>
        </p:nvSpPr>
        <p:spPr>
          <a:xfrm>
            <a:off x="533400" y="1447800"/>
            <a:ext cx="8153400" cy="369332"/>
          </a:xfrm>
          <a:prstGeom prst="rect">
            <a:avLst/>
          </a:prstGeom>
        </p:spPr>
        <p:txBody>
          <a:bodyPr wrap="square">
            <a:spAutoFit/>
          </a:bodyPr>
          <a:lstStyle/>
          <a:p>
            <a:r>
              <a:rPr lang="en-US" b="1" dirty="0" smtClean="0"/>
              <a:t>Maximum path loss category: Hilly terrain with moderate-to-heavy tree densities</a:t>
            </a:r>
            <a:endParaRPr lang="en-US" b="1" dirty="0"/>
          </a:p>
        </p:txBody>
      </p:sp>
      <p:sp>
        <p:nvSpPr>
          <p:cNvPr id="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81</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n-US" sz="3200" b="1" i="1" dirty="0" smtClean="0">
                <a:solidFill>
                  <a:srgbClr val="00B0F0"/>
                </a:solidFill>
                <a:latin typeface="+mj-lt"/>
              </a:rPr>
              <a:t>VARIOUS </a:t>
            </a:r>
            <a:r>
              <a:rPr lang="el-GR" sz="3200" b="1" i="1" dirty="0" smtClean="0">
                <a:solidFill>
                  <a:srgbClr val="00B0F0"/>
                </a:solidFill>
                <a:latin typeface="+mj-lt"/>
              </a:rPr>
              <a:t>MULTIPATH </a:t>
            </a:r>
            <a:r>
              <a:rPr lang="el-GR" sz="3200" b="1" i="1" dirty="0" smtClean="0">
                <a:solidFill>
                  <a:srgbClr val="00B0F0"/>
                </a:solidFill>
                <a:latin typeface="+mj-lt"/>
              </a:rPr>
              <a:t>PROFILES</a:t>
            </a:r>
            <a:r>
              <a:rPr lang="en-US" sz="3200" b="1" i="1" dirty="0" smtClean="0">
                <a:solidFill>
                  <a:srgbClr val="00B0F0"/>
                </a:solidFill>
                <a:latin typeface="+mj-lt"/>
              </a:rPr>
              <a:t/>
            </a:r>
            <a:br>
              <a:rPr lang="en-US" sz="3200" b="1" i="1" dirty="0" smtClean="0">
                <a:solidFill>
                  <a:srgbClr val="00B0F0"/>
                </a:solidFill>
                <a:latin typeface="+mj-lt"/>
              </a:rPr>
            </a:br>
            <a:r>
              <a:rPr lang="en-US" sz="3200" b="1" i="1" dirty="0" smtClean="0">
                <a:solidFill>
                  <a:srgbClr val="00B0F0"/>
                </a:solidFill>
                <a:latin typeface="+mj-lt"/>
              </a:rPr>
              <a:t>802.16 (6)</a:t>
            </a:r>
            <a:endParaRPr lang="en-US" sz="3200" b="1" i="1" dirty="0">
              <a:solidFill>
                <a:srgbClr val="00B0F0"/>
              </a:solidFill>
              <a:latin typeface="+mj-lt"/>
            </a:endParaRPr>
          </a:p>
        </p:txBody>
      </p:sp>
      <p:sp>
        <p:nvSpPr>
          <p:cNvPr id="4" name="Rectangle 3"/>
          <p:cNvSpPr/>
          <p:nvPr/>
        </p:nvSpPr>
        <p:spPr>
          <a:xfrm>
            <a:off x="533400" y="6172200"/>
            <a:ext cx="8001000" cy="276999"/>
          </a:xfrm>
          <a:prstGeom prst="rect">
            <a:avLst/>
          </a:prstGeom>
        </p:spPr>
        <p:txBody>
          <a:bodyPr wrap="square">
            <a:spAutoFit/>
          </a:bodyPr>
          <a:lstStyle/>
          <a:p>
            <a:r>
              <a:rPr lang="en-US" sz="1200" dirty="0" smtClean="0"/>
              <a:t>IEEE 802.16.3c-01/29r4,</a:t>
            </a:r>
            <a:r>
              <a:rPr lang="en-US" sz="1200" b="1" dirty="0" smtClean="0"/>
              <a:t> Channel Models for Fixed Wireless Applications, 2001-07-17 </a:t>
            </a:r>
            <a:r>
              <a:rPr lang="en-US" sz="1200" dirty="0" smtClean="0"/>
              <a:t> </a:t>
            </a:r>
          </a:p>
        </p:txBody>
      </p:sp>
      <p:pic>
        <p:nvPicPr>
          <p:cNvPr id="281602" name="Picture 2"/>
          <p:cNvPicPr>
            <a:picLocks noChangeAspect="1" noChangeArrowheads="1"/>
          </p:cNvPicPr>
          <p:nvPr/>
        </p:nvPicPr>
        <p:blipFill>
          <a:blip r:embed="rId2" cstate="print"/>
          <a:srcRect/>
          <a:stretch>
            <a:fillRect/>
          </a:stretch>
        </p:blipFill>
        <p:spPr bwMode="auto">
          <a:xfrm>
            <a:off x="533400" y="1828800"/>
            <a:ext cx="8134350" cy="4371975"/>
          </a:xfrm>
          <a:prstGeom prst="rect">
            <a:avLst/>
          </a:prstGeom>
          <a:noFill/>
          <a:ln w="9525">
            <a:noFill/>
            <a:miter lim="800000"/>
            <a:headEnd/>
            <a:tailEnd/>
          </a:ln>
        </p:spPr>
      </p:pic>
      <p:sp>
        <p:nvSpPr>
          <p:cNvPr id="7" name="Rectangle 6"/>
          <p:cNvSpPr/>
          <p:nvPr/>
        </p:nvSpPr>
        <p:spPr>
          <a:xfrm>
            <a:off x="533400" y="1447800"/>
            <a:ext cx="8077200" cy="369332"/>
          </a:xfrm>
          <a:prstGeom prst="rect">
            <a:avLst/>
          </a:prstGeom>
        </p:spPr>
        <p:txBody>
          <a:bodyPr wrap="square">
            <a:spAutoFit/>
          </a:bodyPr>
          <a:lstStyle/>
          <a:p>
            <a:r>
              <a:rPr lang="en-US" b="1" dirty="0" smtClean="0"/>
              <a:t>Maximum path loss category: Hilly terrain with moderate-to-heavy tree densities</a:t>
            </a:r>
            <a:endParaRPr lang="en-US" b="1" dirty="0"/>
          </a:p>
        </p:txBody>
      </p:sp>
      <p:sp>
        <p:nvSpPr>
          <p:cNvPr id="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82</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n-US" sz="3200" b="1" i="1" dirty="0" smtClean="0">
                <a:solidFill>
                  <a:srgbClr val="00B0F0"/>
                </a:solidFill>
                <a:latin typeface="+mj-lt"/>
              </a:rPr>
              <a:t>VARIOUS </a:t>
            </a:r>
            <a:r>
              <a:rPr lang="el-GR" sz="3200" b="1" i="1" dirty="0" smtClean="0">
                <a:solidFill>
                  <a:srgbClr val="00B0F0"/>
                </a:solidFill>
                <a:latin typeface="+mj-lt"/>
              </a:rPr>
              <a:t>MULTIPATH </a:t>
            </a:r>
            <a:r>
              <a:rPr lang="el-GR" sz="3200" b="1" i="1" dirty="0">
                <a:solidFill>
                  <a:srgbClr val="00B0F0"/>
                </a:solidFill>
                <a:latin typeface="+mj-lt"/>
              </a:rPr>
              <a:t>PROFILES</a:t>
            </a:r>
            <a:r>
              <a:rPr lang="en-US" sz="3200" b="1" i="1" dirty="0">
                <a:solidFill>
                  <a:srgbClr val="00B0F0"/>
                </a:solidFill>
                <a:latin typeface="+mj-lt"/>
              </a:rPr>
              <a:t/>
            </a:r>
            <a:br>
              <a:rPr lang="en-US" sz="3200" b="1" i="1" dirty="0">
                <a:solidFill>
                  <a:srgbClr val="00B0F0"/>
                </a:solidFill>
                <a:latin typeface="+mj-lt"/>
              </a:rPr>
            </a:br>
            <a:r>
              <a:rPr lang="en-US" sz="3200" b="1" i="1" dirty="0" smtClean="0">
                <a:solidFill>
                  <a:srgbClr val="00B0F0"/>
                </a:solidFill>
                <a:latin typeface="+mj-lt"/>
              </a:rPr>
              <a:t>802.22 (1)</a:t>
            </a:r>
            <a:endParaRPr lang="en-US" sz="3200" b="1" i="1" dirty="0">
              <a:solidFill>
                <a:srgbClr val="FF0000"/>
              </a:solidFill>
              <a:latin typeface="+mj-lt"/>
            </a:endParaRPr>
          </a:p>
        </p:txBody>
      </p:sp>
      <p:sp>
        <p:nvSpPr>
          <p:cNvPr id="3" name="Content Placeholder 2"/>
          <p:cNvSpPr>
            <a:spLocks noGrp="1"/>
          </p:cNvSpPr>
          <p:nvPr>
            <p:ph idx="1"/>
          </p:nvPr>
        </p:nvSpPr>
        <p:spPr/>
        <p:txBody>
          <a:bodyPr>
            <a:normAutofit/>
          </a:bodyPr>
          <a:lstStyle/>
          <a:p>
            <a:r>
              <a:rPr lang="en-GB" sz="1800" dirty="0" smtClean="0"/>
              <a:t>The following four multipath profiles are provided  for testing the proposed </a:t>
            </a:r>
            <a:r>
              <a:rPr lang="en-GB" sz="1800" dirty="0" smtClean="0">
                <a:solidFill>
                  <a:srgbClr val="00B050"/>
                </a:solidFill>
              </a:rPr>
              <a:t>WRAN</a:t>
            </a:r>
            <a:r>
              <a:rPr lang="en-GB" sz="1800" dirty="0" smtClean="0"/>
              <a:t> systems using a real-time multipath simulator. </a:t>
            </a:r>
          </a:p>
          <a:p>
            <a:pPr lvl="1"/>
            <a:r>
              <a:rPr lang="en-GB" sz="1600" dirty="0" smtClean="0"/>
              <a:t>6 paths can be reproduced by a commonly available hardware channel simulators.</a:t>
            </a:r>
            <a:endParaRPr lang="en-US" sz="1600" dirty="0"/>
          </a:p>
        </p:txBody>
      </p:sp>
      <p:sp>
        <p:nvSpPr>
          <p:cNvPr id="4" name="Rectangle 3"/>
          <p:cNvSpPr/>
          <p:nvPr/>
        </p:nvSpPr>
        <p:spPr>
          <a:xfrm>
            <a:off x="533400" y="6172200"/>
            <a:ext cx="8001000" cy="276999"/>
          </a:xfrm>
          <a:prstGeom prst="rect">
            <a:avLst/>
          </a:prstGeom>
        </p:spPr>
        <p:txBody>
          <a:bodyPr wrap="square">
            <a:spAutoFit/>
          </a:bodyPr>
          <a:lstStyle/>
          <a:p>
            <a:r>
              <a:rPr lang="en-US" sz="1200" dirty="0" smtClean="0"/>
              <a:t>22-05-0055-07-0000-wran-channel-modeling</a:t>
            </a:r>
          </a:p>
        </p:txBody>
      </p:sp>
      <p:graphicFrame>
        <p:nvGraphicFramePr>
          <p:cNvPr id="6" name="Table 5"/>
          <p:cNvGraphicFramePr>
            <a:graphicFrameLocks noGrp="1"/>
          </p:cNvGraphicFramePr>
          <p:nvPr/>
        </p:nvGraphicFramePr>
        <p:xfrm>
          <a:off x="685800" y="2743200"/>
          <a:ext cx="7772399" cy="3429008"/>
        </p:xfrm>
        <a:graphic>
          <a:graphicData uri="http://schemas.openxmlformats.org/drawingml/2006/table">
            <a:tbl>
              <a:tblPr/>
              <a:tblGrid>
                <a:gridCol w="2414701"/>
                <a:gridCol w="792007"/>
                <a:gridCol w="815741"/>
                <a:gridCol w="830685"/>
                <a:gridCol w="830685"/>
                <a:gridCol w="862331"/>
                <a:gridCol w="1226249"/>
              </a:tblGrid>
              <a:tr h="214313">
                <a:tc>
                  <a:txBody>
                    <a:bodyPr/>
                    <a:lstStyle/>
                    <a:p>
                      <a:pPr marL="0" marR="274320" indent="0" algn="just">
                        <a:spcBef>
                          <a:spcPts val="0"/>
                        </a:spcBef>
                        <a:spcAft>
                          <a:spcPts val="600"/>
                        </a:spcAft>
                        <a:tabLst>
                          <a:tab pos="274320" algn="l"/>
                          <a:tab pos="457200" algn="l"/>
                        </a:tabLst>
                      </a:pPr>
                      <a:r>
                        <a:rPr lang="en-US" sz="1000" b="1" kern="0" cap="all" dirty="0">
                          <a:latin typeface="Times New Roman"/>
                        </a:rPr>
                        <a:t>Profile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1</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2</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3</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4</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5</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6</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214313">
                <a:tc>
                  <a:txBody>
                    <a:bodyPr/>
                    <a:lstStyle/>
                    <a:p>
                      <a:pPr marL="0" marR="274320" algn="just">
                        <a:spcBef>
                          <a:spcPts val="600"/>
                        </a:spcBef>
                        <a:spcAft>
                          <a:spcPts val="600"/>
                        </a:spcAft>
                      </a:pPr>
                      <a:r>
                        <a:rPr lang="en-GB" sz="1000" b="1" i="1">
                          <a:latin typeface="Times New Roman"/>
                          <a:cs typeface="Times New Roman"/>
                        </a:rPr>
                        <a:t>Excess delay</a:t>
                      </a:r>
                      <a:endParaRPr lang="en-US" sz="1000" b="1" i="1">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solidFill>
                            <a:srgbClr val="FF0000"/>
                          </a:solidFill>
                          <a:latin typeface="Times New Roman"/>
                          <a:ea typeface="Times New Roman"/>
                        </a:rPr>
                        <a:t>0</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3 μsec</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8 μsec</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11 μsec</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13 μsec</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21 μsec</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3">
                <a:tc>
                  <a:txBody>
                    <a:bodyPr/>
                    <a:lstStyle/>
                    <a:p>
                      <a:pPr marL="0" marR="0">
                        <a:spcBef>
                          <a:spcPts val="0"/>
                        </a:spcBef>
                        <a:spcAft>
                          <a:spcPts val="0"/>
                        </a:spcAft>
                      </a:pPr>
                      <a:r>
                        <a:rPr lang="el-GR" sz="1000" b="1">
                          <a:latin typeface="Times New Roman"/>
                          <a:ea typeface="Times New Roman"/>
                        </a:rPr>
                        <a:t>Relative amplitude</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solidFill>
                            <a:srgbClr val="FF0000"/>
                          </a:solidFill>
                          <a:latin typeface="Times New Roman"/>
                          <a:ea typeface="Times New Roman"/>
                        </a:rPr>
                        <a:t>0</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-7 dB</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-15 dB</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-22 dB</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-24 dB</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-19 dB</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3">
                <a:tc>
                  <a:txBody>
                    <a:bodyPr/>
                    <a:lstStyle/>
                    <a:p>
                      <a:pPr marL="0" marR="0">
                        <a:spcBef>
                          <a:spcPts val="0"/>
                        </a:spcBef>
                        <a:spcAft>
                          <a:spcPts val="0"/>
                        </a:spcAft>
                      </a:pPr>
                      <a:r>
                        <a:rPr lang="el-GR" sz="1000" b="1" dirty="0">
                          <a:latin typeface="Times New Roman"/>
                          <a:ea typeface="Times New Roman"/>
                        </a:rPr>
                        <a:t>Doppler frequency</a:t>
                      </a:r>
                      <a:endParaRPr lang="en-US"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solidFill>
                            <a:srgbClr val="FF0000"/>
                          </a:solidFill>
                          <a:latin typeface="Times New Roman"/>
                          <a:ea typeface="Times New Roman"/>
                        </a:rPr>
                        <a:t>0</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0.10 Hz</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2.5 Hz</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0.13 Hz</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0.17 Hz</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0.37 Hz</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3">
                <a:tc>
                  <a:txBody>
                    <a:bodyPr/>
                    <a:lstStyle/>
                    <a:p>
                      <a:pPr marL="0" marR="274320" indent="0" algn="just">
                        <a:spcBef>
                          <a:spcPts val="0"/>
                        </a:spcBef>
                        <a:spcAft>
                          <a:spcPts val="600"/>
                        </a:spcAft>
                        <a:tabLst>
                          <a:tab pos="274320" algn="l"/>
                          <a:tab pos="457200" algn="l"/>
                        </a:tabLst>
                      </a:pPr>
                      <a:r>
                        <a:rPr lang="en-US" sz="1000" b="1" kern="0" cap="all">
                          <a:latin typeface="Times New Roman"/>
                        </a:rPr>
                        <a:t>Profile 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1</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2</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3</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4</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5</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6</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214313">
                <a:tc>
                  <a:txBody>
                    <a:bodyPr/>
                    <a:lstStyle/>
                    <a:p>
                      <a:pPr marL="0" marR="0">
                        <a:spcBef>
                          <a:spcPts val="0"/>
                        </a:spcBef>
                        <a:spcAft>
                          <a:spcPts val="0"/>
                        </a:spcAft>
                      </a:pPr>
                      <a:r>
                        <a:rPr lang="el-GR" sz="1000" b="1">
                          <a:latin typeface="Times New Roman"/>
                          <a:ea typeface="Times New Roman"/>
                        </a:rPr>
                        <a:t>Excess delay</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-3 μsec</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solidFill>
                            <a:srgbClr val="FF0000"/>
                          </a:solidFill>
                          <a:latin typeface="Times New Roman"/>
                          <a:ea typeface="Times New Roman"/>
                        </a:rPr>
                        <a:t>0</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2 μsec</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4 μsec</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7 μsec</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11 μsec</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3">
                <a:tc>
                  <a:txBody>
                    <a:bodyPr/>
                    <a:lstStyle/>
                    <a:p>
                      <a:pPr marL="0" marR="0">
                        <a:spcBef>
                          <a:spcPts val="0"/>
                        </a:spcBef>
                        <a:spcAft>
                          <a:spcPts val="0"/>
                        </a:spcAft>
                      </a:pPr>
                      <a:r>
                        <a:rPr lang="el-GR" sz="1000" b="1">
                          <a:latin typeface="Times New Roman"/>
                          <a:ea typeface="Times New Roman"/>
                        </a:rPr>
                        <a:t>Relative amplitude</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-6 dB</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solidFill>
                            <a:srgbClr val="FF0000"/>
                          </a:solidFill>
                          <a:latin typeface="Times New Roman"/>
                          <a:ea typeface="Times New Roman"/>
                        </a:rPr>
                        <a:t>0</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-7 dB</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-22 dB</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-16 dB</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-20 dB</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3">
                <a:tc>
                  <a:txBody>
                    <a:bodyPr/>
                    <a:lstStyle/>
                    <a:p>
                      <a:pPr marL="0" marR="0">
                        <a:spcBef>
                          <a:spcPts val="0"/>
                        </a:spcBef>
                        <a:spcAft>
                          <a:spcPts val="0"/>
                        </a:spcAft>
                      </a:pPr>
                      <a:r>
                        <a:rPr lang="el-GR" sz="1000" b="1">
                          <a:latin typeface="Times New Roman"/>
                          <a:ea typeface="Times New Roman"/>
                        </a:rPr>
                        <a:t>Doppler frequency</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0.1 Hz</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solidFill>
                            <a:srgbClr val="FF0000"/>
                          </a:solidFill>
                          <a:latin typeface="Times New Roman"/>
                          <a:ea typeface="Times New Roman"/>
                        </a:rPr>
                        <a:t>0</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0.13 Hz</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2.5 Hz</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0.17 Hz</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0.37 Hz</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3">
                <a:tc>
                  <a:txBody>
                    <a:bodyPr/>
                    <a:lstStyle/>
                    <a:p>
                      <a:pPr marL="0" marR="274320" indent="0" algn="just">
                        <a:spcBef>
                          <a:spcPts val="0"/>
                        </a:spcBef>
                        <a:spcAft>
                          <a:spcPts val="600"/>
                        </a:spcAft>
                        <a:tabLst>
                          <a:tab pos="274320" algn="l"/>
                          <a:tab pos="457200" algn="l"/>
                        </a:tabLst>
                      </a:pPr>
                      <a:r>
                        <a:rPr lang="en-US" sz="1000" b="1" kern="0" cap="all">
                          <a:latin typeface="Times New Roman"/>
                        </a:rPr>
                        <a:t>Profile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1</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2</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3</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4</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5</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6</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214313">
                <a:tc>
                  <a:txBody>
                    <a:bodyPr/>
                    <a:lstStyle/>
                    <a:p>
                      <a:pPr marL="0" marR="0">
                        <a:spcBef>
                          <a:spcPts val="0"/>
                        </a:spcBef>
                        <a:spcAft>
                          <a:spcPts val="0"/>
                        </a:spcAft>
                      </a:pPr>
                      <a:r>
                        <a:rPr lang="el-GR" sz="1000" b="1">
                          <a:latin typeface="Times New Roman"/>
                          <a:ea typeface="Times New Roman"/>
                        </a:rPr>
                        <a:t>Excess delay</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-2 μsec</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solidFill>
                            <a:srgbClr val="FF0000"/>
                          </a:solidFill>
                          <a:latin typeface="Times New Roman"/>
                          <a:ea typeface="Times New Roman"/>
                        </a:rPr>
                        <a:t>0</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5 μsec</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16 μsec</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24 μsec</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33 μsec</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3">
                <a:tc>
                  <a:txBody>
                    <a:bodyPr/>
                    <a:lstStyle/>
                    <a:p>
                      <a:pPr marL="0" marR="0">
                        <a:spcBef>
                          <a:spcPts val="0"/>
                        </a:spcBef>
                        <a:spcAft>
                          <a:spcPts val="0"/>
                        </a:spcAft>
                      </a:pPr>
                      <a:r>
                        <a:rPr lang="el-GR" sz="1000" b="1">
                          <a:latin typeface="Times New Roman"/>
                          <a:ea typeface="Times New Roman"/>
                        </a:rPr>
                        <a:t>Relative amplitude</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-9 dB</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solidFill>
                            <a:srgbClr val="FF0000"/>
                          </a:solidFill>
                          <a:latin typeface="Times New Roman"/>
                          <a:ea typeface="Times New Roman"/>
                        </a:rPr>
                        <a:t>0</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-19 dB</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-14 dB</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-24 dB</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-16 dB</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3">
                <a:tc>
                  <a:txBody>
                    <a:bodyPr/>
                    <a:lstStyle/>
                    <a:p>
                      <a:pPr marL="0" marR="0">
                        <a:spcBef>
                          <a:spcPts val="0"/>
                        </a:spcBef>
                        <a:spcAft>
                          <a:spcPts val="0"/>
                        </a:spcAft>
                      </a:pPr>
                      <a:r>
                        <a:rPr lang="el-GR" sz="1000" b="1">
                          <a:latin typeface="Times New Roman"/>
                          <a:ea typeface="Times New Roman"/>
                        </a:rPr>
                        <a:t>Doppler frequency</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0.13 Hz</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solidFill>
                            <a:srgbClr val="FF0000"/>
                          </a:solidFill>
                          <a:latin typeface="Times New Roman"/>
                          <a:ea typeface="Times New Roman"/>
                        </a:rPr>
                        <a:t>0</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0.17 Hz</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2.5 Hz</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0.23 Hz</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0.10 Hz</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3">
                <a:tc>
                  <a:txBody>
                    <a:bodyPr/>
                    <a:lstStyle/>
                    <a:p>
                      <a:pPr marL="0" marR="274320" indent="0" algn="just">
                        <a:spcBef>
                          <a:spcPts val="0"/>
                        </a:spcBef>
                        <a:spcAft>
                          <a:spcPts val="600"/>
                        </a:spcAft>
                        <a:tabLst>
                          <a:tab pos="274320" algn="l"/>
                          <a:tab pos="457200" algn="l"/>
                        </a:tabLst>
                      </a:pPr>
                      <a:r>
                        <a:rPr lang="en-US" sz="1000" b="1" kern="0" cap="all">
                          <a:latin typeface="Times New Roman"/>
                        </a:rPr>
                        <a:t>Profile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1</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2</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3</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4</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5</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l-GR" sz="1000" b="1">
                          <a:latin typeface="Times New Roman"/>
                          <a:ea typeface="Times New Roman"/>
                        </a:rPr>
                        <a:t>Path 6</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214313">
                <a:tc>
                  <a:txBody>
                    <a:bodyPr/>
                    <a:lstStyle/>
                    <a:p>
                      <a:pPr marL="0" marR="0">
                        <a:spcBef>
                          <a:spcPts val="0"/>
                        </a:spcBef>
                        <a:spcAft>
                          <a:spcPts val="0"/>
                        </a:spcAft>
                      </a:pPr>
                      <a:r>
                        <a:rPr lang="el-GR" sz="1000" b="1">
                          <a:latin typeface="Times New Roman"/>
                          <a:ea typeface="Times New Roman"/>
                        </a:rPr>
                        <a:t>Excess delay</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-2 μsec</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solidFill>
                            <a:srgbClr val="FF0000"/>
                          </a:solidFill>
                          <a:latin typeface="Times New Roman"/>
                          <a:ea typeface="Times New Roman"/>
                        </a:rPr>
                        <a:t>0</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5 μsec</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16 μsec</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22 μsec</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0 to 60 μsec</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3">
                <a:tc>
                  <a:txBody>
                    <a:bodyPr/>
                    <a:lstStyle/>
                    <a:p>
                      <a:pPr marL="0" marR="0">
                        <a:spcBef>
                          <a:spcPts val="0"/>
                        </a:spcBef>
                        <a:spcAft>
                          <a:spcPts val="0"/>
                        </a:spcAft>
                      </a:pPr>
                      <a:r>
                        <a:rPr lang="el-GR" sz="1000" b="1">
                          <a:latin typeface="Times New Roman"/>
                          <a:ea typeface="Times New Roman"/>
                        </a:rPr>
                        <a:t>Relative amplitude</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-10 dB</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solidFill>
                            <a:srgbClr val="FF0000"/>
                          </a:solidFill>
                          <a:latin typeface="Times New Roman"/>
                          <a:ea typeface="Times New Roman"/>
                        </a:rPr>
                        <a:t>0</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-22 dB</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-18 dB</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-21 dB</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-30 to +10 dB</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3">
                <a:tc>
                  <a:txBody>
                    <a:bodyPr/>
                    <a:lstStyle/>
                    <a:p>
                      <a:pPr marL="0" marR="0">
                        <a:spcBef>
                          <a:spcPts val="0"/>
                        </a:spcBef>
                        <a:spcAft>
                          <a:spcPts val="0"/>
                        </a:spcAft>
                      </a:pPr>
                      <a:r>
                        <a:rPr lang="el-GR" sz="1000" b="1" dirty="0">
                          <a:latin typeface="Times New Roman"/>
                          <a:ea typeface="Times New Roman"/>
                        </a:rPr>
                        <a:t>Doppler frequency</a:t>
                      </a:r>
                      <a:endParaRPr lang="en-US"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0.23 Hz</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solidFill>
                            <a:srgbClr val="FF0000"/>
                          </a:solidFill>
                          <a:latin typeface="Times New Roman"/>
                          <a:ea typeface="Times New Roman"/>
                        </a:rPr>
                        <a:t>0</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0.1 Hz</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2.5 Hz</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a:latin typeface="Times New Roman"/>
                          <a:ea typeface="Times New Roman"/>
                        </a:rPr>
                        <a:t>0.17 Hz</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000" dirty="0">
                          <a:latin typeface="Times New Roman"/>
                          <a:ea typeface="Times New Roman"/>
                        </a:rPr>
                        <a:t>0.13 Hz</a:t>
                      </a:r>
                      <a:endParaRPr lang="en-US"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685800" y="2438400"/>
            <a:ext cx="6324600" cy="307777"/>
          </a:xfrm>
          <a:prstGeom prst="rect">
            <a:avLst/>
          </a:prstGeom>
        </p:spPr>
        <p:txBody>
          <a:bodyPr wrap="square">
            <a:spAutoFit/>
          </a:bodyPr>
          <a:lstStyle/>
          <a:p>
            <a:r>
              <a:rPr lang="el-GR" sz="1400" b="1" dirty="0" smtClean="0"/>
              <a:t>Reference channel multipath profiles for evaluation of 802.</a:t>
            </a:r>
            <a:r>
              <a:rPr lang="en-US" sz="1400" b="1" dirty="0" smtClean="0"/>
              <a:t>15</a:t>
            </a:r>
            <a:r>
              <a:rPr lang="el-GR" sz="1400" b="1" dirty="0" smtClean="0"/>
              <a:t> W</a:t>
            </a:r>
            <a:r>
              <a:rPr lang="en-US" sz="1400" b="1" dirty="0" smtClean="0"/>
              <a:t>R</a:t>
            </a:r>
            <a:r>
              <a:rPr lang="el-GR" sz="1400" b="1" dirty="0" smtClean="0"/>
              <a:t>AN technologies</a:t>
            </a:r>
            <a:endParaRPr lang="en-US" sz="1400" b="1" dirty="0"/>
          </a:p>
        </p:txBody>
      </p:sp>
      <p:sp>
        <p:nvSpPr>
          <p:cNvPr id="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83</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n-US" sz="3200" b="1" i="1" dirty="0">
                <a:solidFill>
                  <a:srgbClr val="00B0F0"/>
                </a:solidFill>
                <a:latin typeface="+mj-lt"/>
              </a:rPr>
              <a:t>VARIOUS </a:t>
            </a:r>
            <a:r>
              <a:rPr lang="el-GR" sz="3200" b="1" i="1" dirty="0">
                <a:solidFill>
                  <a:srgbClr val="00B0F0"/>
                </a:solidFill>
                <a:latin typeface="+mj-lt"/>
              </a:rPr>
              <a:t>MULTIPATH PROFILES</a:t>
            </a:r>
            <a:r>
              <a:rPr lang="en-US" sz="3200" b="1" i="1" dirty="0">
                <a:solidFill>
                  <a:srgbClr val="00B0F0"/>
                </a:solidFill>
                <a:latin typeface="+mj-lt"/>
              </a:rPr>
              <a:t/>
            </a:r>
            <a:br>
              <a:rPr lang="en-US" sz="3200" b="1" i="1" dirty="0">
                <a:solidFill>
                  <a:srgbClr val="00B0F0"/>
                </a:solidFill>
                <a:latin typeface="+mj-lt"/>
              </a:rPr>
            </a:br>
            <a:r>
              <a:rPr lang="en-US" sz="3200" b="1" i="1" dirty="0">
                <a:solidFill>
                  <a:srgbClr val="00B0F0"/>
                </a:solidFill>
                <a:latin typeface="+mj-lt"/>
              </a:rPr>
              <a:t>802.22 </a:t>
            </a:r>
            <a:r>
              <a:rPr lang="en-US" sz="3200" b="1" i="1" dirty="0" smtClean="0">
                <a:solidFill>
                  <a:srgbClr val="00B0F0"/>
                </a:solidFill>
                <a:latin typeface="+mj-lt"/>
              </a:rPr>
              <a:t>(2)</a:t>
            </a:r>
            <a:endParaRPr lang="en-US" sz="3200" b="1" i="1" dirty="0">
              <a:solidFill>
                <a:srgbClr val="00B0F0"/>
              </a:solidFill>
              <a:latin typeface="+mj-lt"/>
            </a:endParaRPr>
          </a:p>
        </p:txBody>
      </p:sp>
      <p:sp>
        <p:nvSpPr>
          <p:cNvPr id="3" name="Content Placeholder 2"/>
          <p:cNvSpPr>
            <a:spLocks noGrp="1"/>
          </p:cNvSpPr>
          <p:nvPr>
            <p:ph idx="1"/>
          </p:nvPr>
        </p:nvSpPr>
        <p:spPr/>
        <p:txBody>
          <a:bodyPr>
            <a:normAutofit/>
          </a:bodyPr>
          <a:lstStyle/>
          <a:p>
            <a:endParaRPr lang="en-US" sz="1800" dirty="0"/>
          </a:p>
        </p:txBody>
      </p:sp>
      <p:sp>
        <p:nvSpPr>
          <p:cNvPr id="4" name="Rectangle 3"/>
          <p:cNvSpPr/>
          <p:nvPr/>
        </p:nvSpPr>
        <p:spPr>
          <a:xfrm>
            <a:off x="533400" y="6172200"/>
            <a:ext cx="8001000" cy="276999"/>
          </a:xfrm>
          <a:prstGeom prst="rect">
            <a:avLst/>
          </a:prstGeom>
        </p:spPr>
        <p:txBody>
          <a:bodyPr wrap="square">
            <a:spAutoFit/>
          </a:bodyPr>
          <a:lstStyle/>
          <a:p>
            <a:r>
              <a:rPr lang="en-US" sz="1200" dirty="0" smtClean="0"/>
              <a:t>22-05-0055-07-0000-wran-channel-modeling</a:t>
            </a:r>
          </a:p>
        </p:txBody>
      </p:sp>
      <p:pic>
        <p:nvPicPr>
          <p:cNvPr id="49155" name="Picture 3"/>
          <p:cNvPicPr>
            <a:picLocks noChangeAspect="1" noChangeArrowheads="1"/>
          </p:cNvPicPr>
          <p:nvPr/>
        </p:nvPicPr>
        <p:blipFill>
          <a:blip r:embed="rId2" cstate="print"/>
          <a:srcRect/>
          <a:stretch>
            <a:fillRect/>
          </a:stretch>
        </p:blipFill>
        <p:spPr bwMode="auto">
          <a:xfrm>
            <a:off x="1143001" y="1600200"/>
            <a:ext cx="6934200" cy="4495800"/>
          </a:xfrm>
          <a:prstGeom prst="rect">
            <a:avLst/>
          </a:prstGeom>
          <a:noFill/>
          <a:ln w="9525">
            <a:noFill/>
            <a:miter lim="800000"/>
            <a:headEnd/>
            <a:tailEnd/>
          </a:ln>
        </p:spPr>
      </p:pic>
      <p:sp>
        <p:nvSpPr>
          <p:cNvPr id="7"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84</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n-US" sz="3200" b="1" i="1" dirty="0">
                <a:solidFill>
                  <a:srgbClr val="00B0F0"/>
                </a:solidFill>
                <a:latin typeface="+mj-lt"/>
              </a:rPr>
              <a:t>VARIOUS </a:t>
            </a:r>
            <a:r>
              <a:rPr lang="el-GR" sz="3200" b="1" i="1" dirty="0">
                <a:solidFill>
                  <a:srgbClr val="00B0F0"/>
                </a:solidFill>
                <a:latin typeface="+mj-lt"/>
              </a:rPr>
              <a:t>MULTIPATH PROFILES</a:t>
            </a:r>
            <a:r>
              <a:rPr lang="en-US" sz="3200" b="1" i="1" dirty="0">
                <a:solidFill>
                  <a:srgbClr val="00B0F0"/>
                </a:solidFill>
                <a:latin typeface="+mj-lt"/>
              </a:rPr>
              <a:t/>
            </a:r>
            <a:br>
              <a:rPr lang="en-US" sz="3200" b="1" i="1" dirty="0">
                <a:solidFill>
                  <a:srgbClr val="00B0F0"/>
                </a:solidFill>
                <a:latin typeface="+mj-lt"/>
              </a:rPr>
            </a:br>
            <a:r>
              <a:rPr lang="en-US" sz="3200" b="1" i="1" dirty="0">
                <a:solidFill>
                  <a:srgbClr val="00B0F0"/>
                </a:solidFill>
                <a:latin typeface="+mj-lt"/>
              </a:rPr>
              <a:t>802.22 </a:t>
            </a:r>
            <a:r>
              <a:rPr lang="en-US" sz="3200" b="1" i="1" dirty="0" smtClean="0">
                <a:solidFill>
                  <a:srgbClr val="00B0F0"/>
                </a:solidFill>
                <a:latin typeface="+mj-lt"/>
              </a:rPr>
              <a:t>(3)</a:t>
            </a:r>
            <a:endParaRPr lang="en-US" sz="3200" b="1" i="1" dirty="0">
              <a:solidFill>
                <a:srgbClr val="00B0F0"/>
              </a:solidFill>
              <a:latin typeface="+mj-lt"/>
            </a:endParaRPr>
          </a:p>
        </p:txBody>
      </p:sp>
      <p:sp>
        <p:nvSpPr>
          <p:cNvPr id="3" name="Content Placeholder 2"/>
          <p:cNvSpPr>
            <a:spLocks noGrp="1"/>
          </p:cNvSpPr>
          <p:nvPr>
            <p:ph idx="1"/>
          </p:nvPr>
        </p:nvSpPr>
        <p:spPr/>
        <p:txBody>
          <a:bodyPr>
            <a:normAutofit/>
          </a:bodyPr>
          <a:lstStyle/>
          <a:p>
            <a:endParaRPr lang="en-US" sz="1800" dirty="0"/>
          </a:p>
        </p:txBody>
      </p:sp>
      <p:sp>
        <p:nvSpPr>
          <p:cNvPr id="4" name="Rectangle 3"/>
          <p:cNvSpPr/>
          <p:nvPr/>
        </p:nvSpPr>
        <p:spPr>
          <a:xfrm>
            <a:off x="533400" y="6172200"/>
            <a:ext cx="8001000" cy="276999"/>
          </a:xfrm>
          <a:prstGeom prst="rect">
            <a:avLst/>
          </a:prstGeom>
        </p:spPr>
        <p:txBody>
          <a:bodyPr wrap="square">
            <a:spAutoFit/>
          </a:bodyPr>
          <a:lstStyle/>
          <a:p>
            <a:r>
              <a:rPr lang="en-US" sz="1200" dirty="0" smtClean="0"/>
              <a:t>22-05-0055-07-0000-wran-channel-modeling</a:t>
            </a:r>
          </a:p>
        </p:txBody>
      </p:sp>
      <p:pic>
        <p:nvPicPr>
          <p:cNvPr id="49154" name="Picture 2"/>
          <p:cNvPicPr>
            <a:picLocks noChangeAspect="1" noChangeArrowheads="1"/>
          </p:cNvPicPr>
          <p:nvPr/>
        </p:nvPicPr>
        <p:blipFill>
          <a:blip r:embed="rId2" cstate="print"/>
          <a:srcRect/>
          <a:stretch>
            <a:fillRect/>
          </a:stretch>
        </p:blipFill>
        <p:spPr bwMode="auto">
          <a:xfrm>
            <a:off x="1119392" y="1600200"/>
            <a:ext cx="6881608" cy="4495800"/>
          </a:xfrm>
          <a:prstGeom prst="rect">
            <a:avLst/>
          </a:prstGeom>
          <a:noFill/>
          <a:ln w="9525">
            <a:noFill/>
            <a:miter lim="800000"/>
            <a:headEnd/>
            <a:tailEnd/>
          </a:ln>
        </p:spPr>
      </p:pic>
      <p:sp>
        <p:nvSpPr>
          <p:cNvPr id="7"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85</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n-US" sz="3200" b="1" i="1" dirty="0">
                <a:solidFill>
                  <a:srgbClr val="00B0F0"/>
                </a:solidFill>
                <a:latin typeface="+mj-lt"/>
              </a:rPr>
              <a:t>VARIOUS </a:t>
            </a:r>
            <a:r>
              <a:rPr lang="el-GR" sz="3200" b="1" i="1" dirty="0">
                <a:solidFill>
                  <a:srgbClr val="00B0F0"/>
                </a:solidFill>
                <a:latin typeface="+mj-lt"/>
              </a:rPr>
              <a:t>MULTIPATH PROFILES</a:t>
            </a:r>
            <a:r>
              <a:rPr lang="en-US" sz="3200" b="1" i="1" dirty="0">
                <a:solidFill>
                  <a:srgbClr val="00B0F0"/>
                </a:solidFill>
                <a:latin typeface="+mj-lt"/>
              </a:rPr>
              <a:t/>
            </a:r>
            <a:br>
              <a:rPr lang="en-US" sz="3200" b="1" i="1" dirty="0">
                <a:solidFill>
                  <a:srgbClr val="00B0F0"/>
                </a:solidFill>
                <a:latin typeface="+mj-lt"/>
              </a:rPr>
            </a:br>
            <a:r>
              <a:rPr lang="en-US" sz="3200" b="1" i="1" dirty="0">
                <a:solidFill>
                  <a:srgbClr val="00B0F0"/>
                </a:solidFill>
                <a:latin typeface="+mj-lt"/>
              </a:rPr>
              <a:t>802.22 </a:t>
            </a:r>
            <a:r>
              <a:rPr lang="en-US" sz="3200" b="1" i="1" dirty="0" smtClean="0">
                <a:solidFill>
                  <a:srgbClr val="00B0F0"/>
                </a:solidFill>
                <a:latin typeface="+mj-lt"/>
              </a:rPr>
              <a:t>(4)</a:t>
            </a:r>
            <a:endParaRPr lang="en-US" sz="3200" b="1" i="1" dirty="0">
              <a:solidFill>
                <a:srgbClr val="00B0F0"/>
              </a:solidFill>
              <a:latin typeface="+mj-lt"/>
            </a:endParaRPr>
          </a:p>
        </p:txBody>
      </p:sp>
      <p:sp>
        <p:nvSpPr>
          <p:cNvPr id="3" name="Content Placeholder 2"/>
          <p:cNvSpPr>
            <a:spLocks noGrp="1"/>
          </p:cNvSpPr>
          <p:nvPr>
            <p:ph idx="1"/>
          </p:nvPr>
        </p:nvSpPr>
        <p:spPr/>
        <p:txBody>
          <a:bodyPr>
            <a:normAutofit/>
          </a:bodyPr>
          <a:lstStyle/>
          <a:p>
            <a:endParaRPr lang="en-US" sz="1800" dirty="0"/>
          </a:p>
        </p:txBody>
      </p:sp>
      <p:sp>
        <p:nvSpPr>
          <p:cNvPr id="4" name="Rectangle 3"/>
          <p:cNvSpPr/>
          <p:nvPr/>
        </p:nvSpPr>
        <p:spPr>
          <a:xfrm>
            <a:off x="533400" y="6172200"/>
            <a:ext cx="8001000" cy="276999"/>
          </a:xfrm>
          <a:prstGeom prst="rect">
            <a:avLst/>
          </a:prstGeom>
        </p:spPr>
        <p:txBody>
          <a:bodyPr wrap="square">
            <a:spAutoFit/>
          </a:bodyPr>
          <a:lstStyle/>
          <a:p>
            <a:r>
              <a:rPr lang="en-US" sz="1200" dirty="0" smtClean="0"/>
              <a:t>22-05-0055-07-0000-wran-channel-modeling</a:t>
            </a:r>
          </a:p>
        </p:txBody>
      </p:sp>
      <p:pic>
        <p:nvPicPr>
          <p:cNvPr id="50178" name="Picture 2"/>
          <p:cNvPicPr>
            <a:picLocks noChangeAspect="1" noChangeArrowheads="1"/>
          </p:cNvPicPr>
          <p:nvPr/>
        </p:nvPicPr>
        <p:blipFill>
          <a:blip r:embed="rId2" cstate="print"/>
          <a:srcRect/>
          <a:stretch>
            <a:fillRect/>
          </a:stretch>
        </p:blipFill>
        <p:spPr bwMode="auto">
          <a:xfrm>
            <a:off x="1143000" y="1143000"/>
            <a:ext cx="6934200" cy="5204139"/>
          </a:xfrm>
          <a:prstGeom prst="rect">
            <a:avLst/>
          </a:prstGeom>
          <a:noFill/>
          <a:ln w="9525">
            <a:noFill/>
            <a:miter lim="800000"/>
            <a:headEnd/>
            <a:tailEnd/>
          </a:ln>
        </p:spPr>
      </p:pic>
      <p:sp>
        <p:nvSpPr>
          <p:cNvPr id="7"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86</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n-US" sz="3200" b="1" i="1" dirty="0">
                <a:solidFill>
                  <a:srgbClr val="00B0F0"/>
                </a:solidFill>
                <a:latin typeface="+mj-lt"/>
              </a:rPr>
              <a:t>VARIOUS </a:t>
            </a:r>
            <a:r>
              <a:rPr lang="el-GR" sz="3200" b="1" i="1" dirty="0">
                <a:solidFill>
                  <a:srgbClr val="00B0F0"/>
                </a:solidFill>
                <a:latin typeface="+mj-lt"/>
              </a:rPr>
              <a:t>MULTIPATH PROFILES</a:t>
            </a:r>
            <a:r>
              <a:rPr lang="en-US" sz="3200" b="1" i="1" dirty="0">
                <a:solidFill>
                  <a:srgbClr val="00B0F0"/>
                </a:solidFill>
                <a:latin typeface="+mj-lt"/>
              </a:rPr>
              <a:t/>
            </a:r>
            <a:br>
              <a:rPr lang="en-US" sz="3200" b="1" i="1" dirty="0">
                <a:solidFill>
                  <a:srgbClr val="00B0F0"/>
                </a:solidFill>
                <a:latin typeface="+mj-lt"/>
              </a:rPr>
            </a:br>
            <a:r>
              <a:rPr lang="en-US" sz="3200" b="1" i="1" dirty="0">
                <a:solidFill>
                  <a:srgbClr val="00B0F0"/>
                </a:solidFill>
                <a:latin typeface="+mj-lt"/>
              </a:rPr>
              <a:t>802.22 </a:t>
            </a:r>
            <a:r>
              <a:rPr lang="en-US" sz="3200" b="1" i="1" dirty="0" smtClean="0">
                <a:solidFill>
                  <a:srgbClr val="00B0F0"/>
                </a:solidFill>
                <a:latin typeface="+mj-lt"/>
              </a:rPr>
              <a:t>(5)</a:t>
            </a:r>
            <a:endParaRPr lang="en-US" sz="3200" b="1" i="1" dirty="0">
              <a:solidFill>
                <a:srgbClr val="00B0F0"/>
              </a:solidFill>
              <a:latin typeface="+mj-lt"/>
            </a:endParaRPr>
          </a:p>
        </p:txBody>
      </p:sp>
      <p:sp>
        <p:nvSpPr>
          <p:cNvPr id="3" name="Content Placeholder 2"/>
          <p:cNvSpPr>
            <a:spLocks noGrp="1"/>
          </p:cNvSpPr>
          <p:nvPr>
            <p:ph idx="1"/>
          </p:nvPr>
        </p:nvSpPr>
        <p:spPr/>
        <p:txBody>
          <a:bodyPr>
            <a:normAutofit/>
          </a:bodyPr>
          <a:lstStyle/>
          <a:p>
            <a:pPr>
              <a:buNone/>
            </a:pPr>
            <a:endParaRPr lang="en-US" sz="1800" dirty="0"/>
          </a:p>
        </p:txBody>
      </p:sp>
      <p:sp>
        <p:nvSpPr>
          <p:cNvPr id="4" name="Rectangle 3"/>
          <p:cNvSpPr/>
          <p:nvPr/>
        </p:nvSpPr>
        <p:spPr>
          <a:xfrm>
            <a:off x="533400" y="6172200"/>
            <a:ext cx="8001000" cy="276999"/>
          </a:xfrm>
          <a:prstGeom prst="rect">
            <a:avLst/>
          </a:prstGeom>
        </p:spPr>
        <p:txBody>
          <a:bodyPr wrap="square">
            <a:spAutoFit/>
          </a:bodyPr>
          <a:lstStyle/>
          <a:p>
            <a:r>
              <a:rPr lang="en-US" sz="1200" dirty="0" smtClean="0"/>
              <a:t>22-05-0055-07-0000-wran-channel-modeling</a:t>
            </a:r>
          </a:p>
        </p:txBody>
      </p:sp>
      <p:pic>
        <p:nvPicPr>
          <p:cNvPr id="51202" name="Picture 2"/>
          <p:cNvPicPr>
            <a:picLocks noChangeAspect="1" noChangeArrowheads="1"/>
          </p:cNvPicPr>
          <p:nvPr/>
        </p:nvPicPr>
        <p:blipFill>
          <a:blip r:embed="rId2" cstate="print"/>
          <a:srcRect/>
          <a:stretch>
            <a:fillRect/>
          </a:stretch>
        </p:blipFill>
        <p:spPr bwMode="auto">
          <a:xfrm>
            <a:off x="1066800" y="1143000"/>
            <a:ext cx="7086600" cy="4959090"/>
          </a:xfrm>
          <a:prstGeom prst="rect">
            <a:avLst/>
          </a:prstGeom>
          <a:noFill/>
          <a:ln w="9525">
            <a:noFill/>
            <a:miter lim="800000"/>
            <a:headEnd/>
            <a:tailEnd/>
          </a:ln>
        </p:spPr>
      </p:pic>
      <p:sp>
        <p:nvSpPr>
          <p:cNvPr id="7"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87</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n-US" sz="3200" b="1" i="1" dirty="0" smtClean="0">
                <a:solidFill>
                  <a:srgbClr val="00B0F0"/>
                </a:solidFill>
                <a:latin typeface="+mj-lt"/>
              </a:rPr>
              <a:t>VARIOUS </a:t>
            </a:r>
            <a:r>
              <a:rPr lang="el-GR" sz="3200" b="1" i="1" dirty="0" smtClean="0">
                <a:solidFill>
                  <a:srgbClr val="00B0F0"/>
                </a:solidFill>
                <a:latin typeface="+mj-lt"/>
              </a:rPr>
              <a:t>MULTIPATH </a:t>
            </a:r>
            <a:r>
              <a:rPr lang="el-GR" sz="3200" b="1" i="1" dirty="0">
                <a:solidFill>
                  <a:srgbClr val="00B0F0"/>
                </a:solidFill>
                <a:latin typeface="+mj-lt"/>
              </a:rPr>
              <a:t>PROFILES </a:t>
            </a:r>
            <a:r>
              <a:rPr lang="en-US" sz="3200" b="1" i="1" dirty="0" smtClean="0">
                <a:solidFill>
                  <a:srgbClr val="00B0F0"/>
                </a:solidFill>
                <a:latin typeface="+mj-lt"/>
              </a:rPr>
              <a:t/>
            </a:r>
            <a:br>
              <a:rPr lang="en-US" sz="3200" b="1" i="1" dirty="0" smtClean="0">
                <a:solidFill>
                  <a:srgbClr val="00B0F0"/>
                </a:solidFill>
                <a:latin typeface="+mj-lt"/>
              </a:rPr>
            </a:br>
            <a:r>
              <a:rPr lang="en-US" sz="3200" b="1" i="1" dirty="0" smtClean="0">
                <a:solidFill>
                  <a:srgbClr val="00B0F0"/>
                </a:solidFill>
                <a:latin typeface="+mj-lt"/>
              </a:rPr>
              <a:t>COST </a:t>
            </a:r>
            <a:r>
              <a:rPr lang="en-US" sz="3200" b="1" i="1" dirty="0" smtClean="0">
                <a:solidFill>
                  <a:srgbClr val="00B0F0"/>
                </a:solidFill>
                <a:latin typeface="+mj-lt"/>
              </a:rPr>
              <a:t>207 MODELS (1)</a:t>
            </a:r>
            <a:endParaRPr lang="en-US" sz="3200" b="1" i="1" dirty="0">
              <a:solidFill>
                <a:srgbClr val="00B0F0"/>
              </a:solidFill>
              <a:latin typeface="+mj-lt"/>
            </a:endParaRPr>
          </a:p>
        </p:txBody>
      </p:sp>
      <p:sp>
        <p:nvSpPr>
          <p:cNvPr id="3" name="Content Placeholder 2"/>
          <p:cNvSpPr>
            <a:spLocks noGrp="1"/>
          </p:cNvSpPr>
          <p:nvPr>
            <p:ph idx="1"/>
          </p:nvPr>
        </p:nvSpPr>
        <p:spPr>
          <a:xfrm>
            <a:off x="457204" y="1600200"/>
            <a:ext cx="8305800" cy="4525963"/>
          </a:xfrm>
        </p:spPr>
        <p:txBody>
          <a:bodyPr>
            <a:normAutofit/>
          </a:bodyPr>
          <a:lstStyle/>
          <a:p>
            <a:pPr>
              <a:buNone/>
            </a:pPr>
            <a:r>
              <a:rPr lang="en-US" sz="2000" b="1" dirty="0" smtClean="0"/>
              <a:t>COST 207 Reference </a:t>
            </a:r>
            <a:r>
              <a:rPr lang="en-US" sz="2000" b="1" dirty="0" smtClean="0"/>
              <a:t>Models</a:t>
            </a:r>
            <a:endParaRPr lang="en-US" sz="2000" dirty="0" smtClean="0"/>
          </a:p>
          <a:p>
            <a:r>
              <a:rPr lang="el-GR" sz="1600" dirty="0" smtClean="0"/>
              <a:t>The </a:t>
            </a:r>
            <a:r>
              <a:rPr lang="el-GR" sz="1600" dirty="0" smtClean="0"/>
              <a:t>main reference is the work done in Europe as part of the development of </a:t>
            </a:r>
            <a:r>
              <a:rPr lang="el-GR" sz="1600" dirty="0" smtClean="0">
                <a:solidFill>
                  <a:srgbClr val="FF0000"/>
                </a:solidFill>
              </a:rPr>
              <a:t>the GSM mobile radio </a:t>
            </a:r>
            <a:r>
              <a:rPr lang="el-GR" sz="1600" dirty="0" smtClean="0">
                <a:solidFill>
                  <a:srgbClr val="FF0000"/>
                </a:solidFill>
              </a:rPr>
              <a:t>system</a:t>
            </a:r>
            <a:r>
              <a:rPr lang="el-GR" sz="1600" dirty="0" smtClean="0"/>
              <a:t> in </a:t>
            </a:r>
            <a:r>
              <a:rPr lang="el-GR" sz="1600" dirty="0" smtClean="0">
                <a:solidFill>
                  <a:srgbClr val="FF0000"/>
                </a:solidFill>
              </a:rPr>
              <a:t>the UHF range</a:t>
            </a:r>
            <a:r>
              <a:rPr lang="el-GR" sz="1600" dirty="0" smtClean="0"/>
              <a:t>.  </a:t>
            </a:r>
            <a:endParaRPr lang="en-US" sz="1600" dirty="0" smtClean="0"/>
          </a:p>
          <a:p>
            <a:r>
              <a:rPr lang="el-GR" sz="1600" dirty="0" smtClean="0"/>
              <a:t>Although </a:t>
            </a:r>
            <a:r>
              <a:rPr lang="el-GR" sz="1600" dirty="0" smtClean="0"/>
              <a:t>this work was done for mobile communication, some useful information could be extracted for fixed point-to-point operation by considering the somewhat limited directivity of the user terminal antennas (typically 60º in low UHF).  </a:t>
            </a:r>
            <a:endParaRPr lang="en-US" sz="1600" dirty="0" smtClean="0"/>
          </a:p>
          <a:p>
            <a:r>
              <a:rPr lang="en-US" sz="1600" dirty="0" smtClean="0">
                <a:solidFill>
                  <a:srgbClr val="FF0000"/>
                </a:solidFill>
              </a:rPr>
              <a:t>F</a:t>
            </a:r>
            <a:r>
              <a:rPr lang="el-GR" sz="1600" dirty="0" smtClean="0">
                <a:solidFill>
                  <a:srgbClr val="FF0000"/>
                </a:solidFill>
              </a:rPr>
              <a:t>our </a:t>
            </a:r>
            <a:r>
              <a:rPr lang="el-GR" sz="1600" dirty="0" smtClean="0">
                <a:solidFill>
                  <a:srgbClr val="FF0000"/>
                </a:solidFill>
              </a:rPr>
              <a:t>mobile channel </a:t>
            </a:r>
            <a:r>
              <a:rPr lang="el-GR" sz="1600" dirty="0" smtClean="0">
                <a:solidFill>
                  <a:srgbClr val="FF0000"/>
                </a:solidFill>
              </a:rPr>
              <a:t>models</a:t>
            </a:r>
            <a:r>
              <a:rPr lang="el-GR" sz="1600" dirty="0" smtClean="0"/>
              <a:t>, </a:t>
            </a:r>
            <a:r>
              <a:rPr lang="el-GR" sz="1600" dirty="0" smtClean="0"/>
              <a:t>each representative of a different geographical environment, developed by the COST 207 committee on Digital Land Mobile Radio </a:t>
            </a:r>
            <a:r>
              <a:rPr lang="el-GR" sz="1600" dirty="0" smtClean="0"/>
              <a:t>Communications</a:t>
            </a:r>
            <a:r>
              <a:rPr lang="en-US" sz="1600" dirty="0" smtClean="0"/>
              <a:t>.</a:t>
            </a:r>
            <a:endParaRPr lang="en-US" sz="1600" dirty="0" smtClean="0"/>
          </a:p>
          <a:p>
            <a:pPr>
              <a:buNone/>
            </a:pPr>
            <a:endParaRPr lang="en-US" sz="1600" dirty="0"/>
          </a:p>
        </p:txBody>
      </p:sp>
      <p:sp>
        <p:nvSpPr>
          <p:cNvPr id="11" name="Rectangle 10"/>
          <p:cNvSpPr/>
          <p:nvPr/>
        </p:nvSpPr>
        <p:spPr>
          <a:xfrm>
            <a:off x="381000" y="6172200"/>
            <a:ext cx="8458200" cy="276999"/>
          </a:xfrm>
          <a:prstGeom prst="rect">
            <a:avLst/>
          </a:prstGeom>
        </p:spPr>
        <p:txBody>
          <a:bodyPr wrap="square">
            <a:spAutoFit/>
          </a:bodyPr>
          <a:lstStyle/>
          <a:p>
            <a:r>
              <a:rPr lang="en-GB" sz="1200" dirty="0" smtClean="0"/>
              <a:t>http</a:t>
            </a:r>
            <a:r>
              <a:rPr lang="en-GB" sz="1200" dirty="0" smtClean="0"/>
              <a:t>://</a:t>
            </a:r>
            <a:r>
              <a:rPr lang="en-GB" sz="1200" dirty="0" smtClean="0"/>
              <a:t>www.wirelesscommunication.nl/reference/chaptr03/fading/delayspr.htm</a:t>
            </a:r>
            <a:r>
              <a:rPr lang="en-US" sz="1200" dirty="0" smtClean="0"/>
              <a:t> </a:t>
            </a:r>
            <a:endParaRPr lang="en-US" sz="1200" dirty="0" smtClean="0"/>
          </a:p>
        </p:txBody>
      </p:sp>
      <p:graphicFrame>
        <p:nvGraphicFramePr>
          <p:cNvPr id="6" name="Table 5"/>
          <p:cNvGraphicFramePr>
            <a:graphicFrameLocks noGrp="1"/>
          </p:cNvGraphicFramePr>
          <p:nvPr/>
        </p:nvGraphicFramePr>
        <p:xfrm>
          <a:off x="533400" y="3886200"/>
          <a:ext cx="8153400" cy="2186940"/>
        </p:xfrm>
        <a:graphic>
          <a:graphicData uri="http://schemas.openxmlformats.org/drawingml/2006/table">
            <a:tbl>
              <a:tblPr firstRow="1" bandRow="1">
                <a:tableStyleId>{5C22544A-7EE6-4342-B048-85BDC9FD1C3A}</a:tableStyleId>
              </a:tblPr>
              <a:tblGrid>
                <a:gridCol w="2717800"/>
                <a:gridCol w="2717800"/>
                <a:gridCol w="2717800"/>
              </a:tblGrid>
              <a:tr h="370840">
                <a:tc>
                  <a:txBody>
                    <a:bodyPr/>
                    <a:lstStyle/>
                    <a:p>
                      <a:r>
                        <a:rPr lang="en-US" b="0" dirty="0" smtClean="0">
                          <a:solidFill>
                            <a:schemeClr val="tx1"/>
                          </a:solidFill>
                        </a:rPr>
                        <a:t>Urban, non-hilly:</a:t>
                      </a:r>
                      <a:endParaRPr lang="en-US" b="0" dirty="0">
                        <a:solidFill>
                          <a:schemeClr val="tx1"/>
                        </a:solidFill>
                      </a:endParaRPr>
                    </a:p>
                  </a:txBody>
                  <a:tcPr>
                    <a:solidFill>
                      <a:schemeClr val="bg2"/>
                    </a:solidFill>
                  </a:tcPr>
                </a:tc>
                <a:tc>
                  <a:txBody>
                    <a:bodyPr/>
                    <a:lstStyle/>
                    <a:p>
                      <a:r>
                        <a:rPr lang="en-US" b="0" dirty="0" smtClean="0">
                          <a:solidFill>
                            <a:schemeClr val="tx1"/>
                          </a:solidFill>
                        </a:rPr>
                        <a:t>exp(-t/1us)</a:t>
                      </a:r>
                      <a:endParaRPr lang="en-US" b="0" dirty="0">
                        <a:solidFill>
                          <a:schemeClr val="tx1"/>
                        </a:solidFill>
                      </a:endParaRPr>
                    </a:p>
                  </a:txBody>
                  <a:tcPr>
                    <a:solidFill>
                      <a:schemeClr val="bg2"/>
                    </a:solidFill>
                  </a:tcPr>
                </a:tc>
                <a:tc>
                  <a:txBody>
                    <a:bodyPr/>
                    <a:lstStyle/>
                    <a:p>
                      <a:endParaRPr lang="en-US" dirty="0">
                        <a:solidFill>
                          <a:schemeClr val="tx1"/>
                        </a:solidFill>
                      </a:endParaRPr>
                    </a:p>
                  </a:txBody>
                  <a:tcPr>
                    <a:solidFill>
                      <a:schemeClr val="bg2"/>
                    </a:solidFill>
                  </a:tcPr>
                </a:tc>
              </a:tr>
              <a:tr h="370840">
                <a:tc>
                  <a:txBody>
                    <a:bodyPr/>
                    <a:lstStyle/>
                    <a:p>
                      <a:r>
                        <a:rPr lang="en-US" dirty="0" smtClean="0"/>
                        <a:t>Rural, non-hilly:</a:t>
                      </a:r>
                      <a:endParaRPr lang="en-US" dirty="0"/>
                    </a:p>
                  </a:txBody>
                  <a:tcPr/>
                </a:tc>
                <a:tc>
                  <a:txBody>
                    <a:bodyPr/>
                    <a:lstStyle/>
                    <a:p>
                      <a:pPr marL="0" indent="0"/>
                      <a:r>
                        <a:rPr lang="en-US" dirty="0" smtClean="0"/>
                        <a:t>exp(-9.2 t/1us)</a:t>
                      </a:r>
                      <a:endParaRPr lang="en-US" dirty="0"/>
                    </a:p>
                  </a:txBody>
                  <a:tcPr/>
                </a:tc>
                <a:tc>
                  <a:txBody>
                    <a:bodyPr/>
                    <a:lstStyle/>
                    <a:p>
                      <a:endParaRPr lang="en-US"/>
                    </a:p>
                  </a:txBody>
                  <a:tcPr/>
                </a:tc>
              </a:tr>
              <a:tr h="782320">
                <a:tc>
                  <a:txBody>
                    <a:bodyPr/>
                    <a:lstStyle/>
                    <a:p>
                      <a:r>
                        <a:rPr lang="en-US" dirty="0" smtClean="0"/>
                        <a:t>Bad urban, hilly:</a:t>
                      </a:r>
                      <a:endParaRPr lang="en-US" dirty="0"/>
                    </a:p>
                  </a:txBody>
                  <a:tcPr/>
                </a:tc>
                <a:tc>
                  <a:txBody>
                    <a:bodyPr/>
                    <a:lstStyle/>
                    <a:p>
                      <a:pPr algn="l"/>
                      <a:r>
                        <a:rPr lang="en-US" dirty="0" smtClean="0"/>
                        <a:t>exp</a:t>
                      </a:r>
                      <a:r>
                        <a:rPr lang="en-US" dirty="0"/>
                        <a:t>(-</a:t>
                      </a:r>
                      <a:r>
                        <a:rPr lang="en-US" dirty="0" smtClean="0"/>
                        <a:t>t/1us</a:t>
                      </a:r>
                      <a:r>
                        <a:rPr lang="en-US" dirty="0"/>
                        <a:t>) </a:t>
                      </a:r>
                      <a:br>
                        <a:rPr lang="en-US" dirty="0"/>
                      </a:br>
                      <a:r>
                        <a:rPr lang="en-US" dirty="0"/>
                        <a:t>0.5 </a:t>
                      </a:r>
                      <a:r>
                        <a:rPr lang="en-US" dirty="0" smtClean="0"/>
                        <a:t>exp(5-t/1us</a:t>
                      </a:r>
                      <a:r>
                        <a:rPr lang="en-US" dirty="0"/>
                        <a:t>) </a:t>
                      </a:r>
                    </a:p>
                  </a:txBody>
                  <a:tcPr marL="57150" marR="57150" marT="57150" marB="57150" anchor="ctr"/>
                </a:tc>
                <a:tc>
                  <a:txBody>
                    <a:bodyPr/>
                    <a:lstStyle/>
                    <a:p>
                      <a:r>
                        <a:rPr lang="en-US" dirty="0"/>
                        <a:t>for 0 &lt; t &lt; </a:t>
                      </a:r>
                      <a:r>
                        <a:rPr lang="en-US" dirty="0" smtClean="0"/>
                        <a:t>5us </a:t>
                      </a:r>
                      <a:r>
                        <a:rPr lang="en-US" dirty="0"/>
                        <a:t/>
                      </a:r>
                      <a:br>
                        <a:rPr lang="en-US" dirty="0"/>
                      </a:br>
                      <a:r>
                        <a:rPr lang="en-US" dirty="0"/>
                        <a:t>for 5 &lt; t &lt; </a:t>
                      </a:r>
                      <a:r>
                        <a:rPr lang="en-US" dirty="0" smtClean="0"/>
                        <a:t>10us </a:t>
                      </a:r>
                      <a:endParaRPr lang="en-US" dirty="0"/>
                    </a:p>
                  </a:txBody>
                  <a:tcPr marL="57150" marR="57150" marT="57150" marB="57150" anchor="ctr"/>
                </a:tc>
              </a:tr>
              <a:tr h="370840">
                <a:tc>
                  <a:txBody>
                    <a:bodyPr/>
                    <a:lstStyle/>
                    <a:p>
                      <a:r>
                        <a:rPr lang="en-US" dirty="0" smtClean="0"/>
                        <a:t>Hilly:</a:t>
                      </a:r>
                      <a:endParaRPr lang="en-US" dirty="0"/>
                    </a:p>
                  </a:txBody>
                  <a:tcPr/>
                </a:tc>
                <a:tc>
                  <a:txBody>
                    <a:bodyPr/>
                    <a:lstStyle/>
                    <a:p>
                      <a:pPr algn="l"/>
                      <a:r>
                        <a:rPr lang="en-US" dirty="0" smtClean="0"/>
                        <a:t>exp</a:t>
                      </a:r>
                      <a:r>
                        <a:rPr lang="en-US" dirty="0"/>
                        <a:t>(-3.5 </a:t>
                      </a:r>
                      <a:r>
                        <a:rPr lang="en-US" dirty="0" smtClean="0"/>
                        <a:t>t/1us</a:t>
                      </a:r>
                      <a:r>
                        <a:rPr lang="en-US" dirty="0"/>
                        <a:t>) </a:t>
                      </a:r>
                      <a:br>
                        <a:rPr lang="en-US" dirty="0"/>
                      </a:br>
                      <a:r>
                        <a:rPr lang="en-US" dirty="0"/>
                        <a:t>0.1 </a:t>
                      </a:r>
                      <a:r>
                        <a:rPr lang="en-US" dirty="0" smtClean="0"/>
                        <a:t>exp(15-t/1us</a:t>
                      </a:r>
                      <a:r>
                        <a:rPr lang="en-US" dirty="0"/>
                        <a:t>) </a:t>
                      </a:r>
                    </a:p>
                  </a:txBody>
                  <a:tcPr marL="57150" marR="57150" marT="57150" marB="57150" anchor="ctr"/>
                </a:tc>
                <a:tc>
                  <a:txBody>
                    <a:bodyPr/>
                    <a:lstStyle/>
                    <a:p>
                      <a:r>
                        <a:rPr lang="en-US" dirty="0"/>
                        <a:t>for 0 &lt; t &lt; </a:t>
                      </a:r>
                      <a:r>
                        <a:rPr lang="en-US" dirty="0" smtClean="0"/>
                        <a:t>2us </a:t>
                      </a:r>
                      <a:r>
                        <a:rPr lang="en-US" dirty="0"/>
                        <a:t/>
                      </a:r>
                      <a:br>
                        <a:rPr lang="en-US" dirty="0"/>
                      </a:br>
                      <a:r>
                        <a:rPr lang="en-US" dirty="0"/>
                        <a:t>for 15 &lt; t &lt; </a:t>
                      </a:r>
                      <a:r>
                        <a:rPr lang="en-US" dirty="0" smtClean="0"/>
                        <a:t>20us</a:t>
                      </a:r>
                      <a:endParaRPr lang="en-US" dirty="0"/>
                    </a:p>
                  </a:txBody>
                  <a:tcPr marL="57150" marR="57150" marT="57150" marB="57150" anchor="ctr"/>
                </a:tc>
              </a:tr>
            </a:tbl>
          </a:graphicData>
        </a:graphic>
      </p:graphicFrame>
      <p:sp>
        <p:nvSpPr>
          <p:cNvPr id="7"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88</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n-US" sz="3200" b="1" i="1" dirty="0" smtClean="0">
                <a:solidFill>
                  <a:srgbClr val="00B0F0"/>
                </a:solidFill>
                <a:latin typeface="+mj-lt"/>
              </a:rPr>
              <a:t>VARIOUS </a:t>
            </a:r>
            <a:r>
              <a:rPr lang="el-GR" sz="3200" b="1" i="1" dirty="0" smtClean="0">
                <a:solidFill>
                  <a:srgbClr val="00B0F0"/>
                </a:solidFill>
                <a:latin typeface="+mj-lt"/>
              </a:rPr>
              <a:t>MULTIPATH </a:t>
            </a:r>
            <a:r>
              <a:rPr lang="el-GR" sz="3200" b="1" i="1" dirty="0">
                <a:solidFill>
                  <a:srgbClr val="00B0F0"/>
                </a:solidFill>
                <a:latin typeface="+mj-lt"/>
              </a:rPr>
              <a:t>PROFILES </a:t>
            </a:r>
            <a:r>
              <a:rPr lang="en-US" sz="3200" b="1" i="1" dirty="0">
                <a:solidFill>
                  <a:srgbClr val="00B0F0"/>
                </a:solidFill>
                <a:latin typeface="+mj-lt"/>
              </a:rPr>
              <a:t/>
            </a:r>
            <a:br>
              <a:rPr lang="en-US" sz="3200" b="1" i="1" dirty="0">
                <a:solidFill>
                  <a:srgbClr val="00B0F0"/>
                </a:solidFill>
                <a:latin typeface="+mj-lt"/>
              </a:rPr>
            </a:br>
            <a:r>
              <a:rPr lang="en-US" sz="3200" b="1" i="1" dirty="0">
                <a:solidFill>
                  <a:srgbClr val="00B0F0"/>
                </a:solidFill>
                <a:latin typeface="+mj-lt"/>
              </a:rPr>
              <a:t>COST 207 MODELS </a:t>
            </a:r>
            <a:r>
              <a:rPr lang="en-US" sz="3200" b="1" i="1" dirty="0" smtClean="0">
                <a:solidFill>
                  <a:srgbClr val="00B0F0"/>
                </a:solidFill>
                <a:latin typeface="+mj-lt"/>
              </a:rPr>
              <a:t>(2)</a:t>
            </a:r>
            <a:endParaRPr lang="en-US" sz="3200" b="1" i="1" dirty="0">
              <a:solidFill>
                <a:srgbClr val="00B0F0"/>
              </a:solidFill>
              <a:latin typeface="+mj-lt"/>
            </a:endParaRPr>
          </a:p>
        </p:txBody>
      </p:sp>
      <p:sp>
        <p:nvSpPr>
          <p:cNvPr id="3" name="Content Placeholder 2"/>
          <p:cNvSpPr>
            <a:spLocks noGrp="1"/>
          </p:cNvSpPr>
          <p:nvPr>
            <p:ph idx="1"/>
          </p:nvPr>
        </p:nvSpPr>
        <p:spPr>
          <a:xfrm>
            <a:off x="457204" y="1600200"/>
            <a:ext cx="8305800" cy="4525963"/>
          </a:xfrm>
        </p:spPr>
        <p:txBody>
          <a:bodyPr>
            <a:normAutofit/>
          </a:bodyPr>
          <a:lstStyle/>
          <a:p>
            <a:endParaRPr lang="en-US" sz="1600" dirty="0" smtClean="0"/>
          </a:p>
          <a:p>
            <a:pPr>
              <a:buNone/>
            </a:pPr>
            <a:endParaRPr lang="en-US" sz="1600" dirty="0"/>
          </a:p>
        </p:txBody>
      </p:sp>
      <p:graphicFrame>
        <p:nvGraphicFramePr>
          <p:cNvPr id="271362" name="Object 2"/>
          <p:cNvGraphicFramePr>
            <a:graphicFrameLocks noChangeAspect="1"/>
          </p:cNvGraphicFramePr>
          <p:nvPr/>
        </p:nvGraphicFramePr>
        <p:xfrm>
          <a:off x="609599" y="2514599"/>
          <a:ext cx="4114801" cy="3131005"/>
        </p:xfrm>
        <a:graphic>
          <a:graphicData uri="http://schemas.openxmlformats.org/presentationml/2006/ole">
            <p:oleObj spid="_x0000_s451586" r:id="rId3" imgW="5220000" imgH="4386960" progId="">
              <p:embed/>
            </p:oleObj>
          </a:graphicData>
        </a:graphic>
      </p:graphicFrame>
      <p:graphicFrame>
        <p:nvGraphicFramePr>
          <p:cNvPr id="271363" name="Object 3"/>
          <p:cNvGraphicFramePr>
            <a:graphicFrameLocks noChangeAspect="1"/>
          </p:cNvGraphicFramePr>
          <p:nvPr/>
        </p:nvGraphicFramePr>
        <p:xfrm>
          <a:off x="4724400" y="2590800"/>
          <a:ext cx="3990714" cy="2947818"/>
        </p:xfrm>
        <a:graphic>
          <a:graphicData uri="http://schemas.openxmlformats.org/presentationml/2006/ole">
            <p:oleObj spid="_x0000_s451587" r:id="rId4" imgW="5220000" imgH="4386960" progId="">
              <p:embed/>
            </p:oleObj>
          </a:graphicData>
        </a:graphic>
      </p:graphicFrame>
      <p:sp>
        <p:nvSpPr>
          <p:cNvPr id="2713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1366" name="Rectangle 6"/>
          <p:cNvSpPr>
            <a:spLocks noChangeArrowheads="1"/>
          </p:cNvSpPr>
          <p:nvPr/>
        </p:nvSpPr>
        <p:spPr bwMode="auto">
          <a:xfrm>
            <a:off x="5257800" y="1828800"/>
            <a:ext cx="3352800" cy="460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ea typeface="Malgun Gothic" pitchFamily="34" charset="-127"/>
                <a:cs typeface="Times New Roman" pitchFamily="18" charset="0"/>
              </a:rPr>
              <a:t>Figure:  </a:t>
            </a:r>
            <a:r>
              <a:rPr kumimoji="0" lang="en-US" sz="1600" b="1" i="0" u="none" strike="noStrike" cap="none" normalizeH="0" baseline="0" dirty="0" smtClean="0">
                <a:ln>
                  <a:noFill/>
                </a:ln>
                <a:solidFill>
                  <a:schemeClr val="tx1"/>
                </a:solidFill>
                <a:effectLst/>
                <a:latin typeface="+mj-lt"/>
                <a:ea typeface="Malgun Gothic" pitchFamily="34" charset="-127"/>
                <a:cs typeface="Times New Roman" pitchFamily="18" charset="0"/>
              </a:rPr>
              <a:t>Multipath power delay profile for urban areas</a:t>
            </a:r>
            <a:endParaRPr kumimoji="0" lang="en-US" sz="1600" b="0" i="0" u="none" strike="noStrike" cap="none" normalizeH="0" baseline="0" dirty="0" smtClean="0">
              <a:ln>
                <a:noFill/>
              </a:ln>
              <a:solidFill>
                <a:schemeClr val="tx1"/>
              </a:solidFill>
              <a:effectLst/>
              <a:latin typeface="+mj-lt"/>
              <a:cs typeface="Arial" pitchFamily="34" charset="0"/>
            </a:endParaRPr>
          </a:p>
        </p:txBody>
      </p:sp>
      <p:sp>
        <p:nvSpPr>
          <p:cNvPr id="27136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1369" name="Rectangle 9"/>
          <p:cNvSpPr>
            <a:spLocks noChangeArrowheads="1"/>
          </p:cNvSpPr>
          <p:nvPr/>
        </p:nvSpPr>
        <p:spPr bwMode="auto">
          <a:xfrm>
            <a:off x="1066800" y="1782633"/>
            <a:ext cx="3352800" cy="460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ea typeface="Malgun Gothic" pitchFamily="34" charset="-127"/>
                <a:cs typeface="Times New Roman" pitchFamily="18" charset="0"/>
              </a:rPr>
              <a:t>Figure:  </a:t>
            </a:r>
            <a:r>
              <a:rPr kumimoji="0" lang="en-US" sz="1600" b="1" i="0" u="none" strike="noStrike" cap="none" normalizeH="0" baseline="0" dirty="0" smtClean="0">
                <a:ln>
                  <a:noFill/>
                </a:ln>
                <a:solidFill>
                  <a:schemeClr val="tx1"/>
                </a:solidFill>
                <a:effectLst/>
                <a:latin typeface="+mj-lt"/>
                <a:ea typeface="Malgun Gothic" pitchFamily="34" charset="-127"/>
                <a:cs typeface="Times New Roman" pitchFamily="18" charset="0"/>
              </a:rPr>
              <a:t>Multipath Power Delay Profile For Rural Areas</a:t>
            </a:r>
            <a:endParaRPr kumimoji="0" lang="en-US" sz="1600" b="0" i="0" u="none" strike="noStrike" cap="none" normalizeH="0" baseline="0" dirty="0" smtClean="0">
              <a:ln>
                <a:noFill/>
              </a:ln>
              <a:solidFill>
                <a:schemeClr val="tx1"/>
              </a:solidFill>
              <a:effectLst/>
              <a:latin typeface="+mj-lt"/>
              <a:cs typeface="Arial" pitchFamily="34" charset="0"/>
            </a:endParaRPr>
          </a:p>
        </p:txBody>
      </p:sp>
      <p:sp>
        <p:nvSpPr>
          <p:cNvPr id="12"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89</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nSpc>
                <a:spcPts val="3000"/>
              </a:lnSpc>
            </a:pPr>
            <a:r>
              <a:rPr lang="en-US" sz="3200" b="1" i="1" dirty="0" smtClean="0">
                <a:solidFill>
                  <a:srgbClr val="00B0F0"/>
                </a:solidFill>
              </a:rPr>
              <a:t>VARIOUS SCALES OF EFFECTS ON </a:t>
            </a:r>
            <a:br>
              <a:rPr lang="en-US" sz="3200" b="1" i="1" dirty="0" smtClean="0">
                <a:solidFill>
                  <a:srgbClr val="00B0F0"/>
                </a:solidFill>
              </a:rPr>
            </a:br>
            <a:r>
              <a:rPr lang="en-US" sz="3200" b="1" i="1" dirty="0" smtClean="0">
                <a:solidFill>
                  <a:srgbClr val="00B0F0"/>
                </a:solidFill>
              </a:rPr>
              <a:t>CHANNEL MODELS (1)</a:t>
            </a:r>
            <a:endParaRPr lang="en-US" sz="3200" b="1" i="1" dirty="0">
              <a:solidFill>
                <a:srgbClr val="00B0F0"/>
              </a:solidFill>
            </a:endParaRPr>
          </a:p>
        </p:txBody>
      </p:sp>
      <p:sp>
        <p:nvSpPr>
          <p:cNvPr id="3" name="Content Placeholder 2"/>
          <p:cNvSpPr>
            <a:spLocks noGrp="1"/>
          </p:cNvSpPr>
          <p:nvPr>
            <p:ph idx="1"/>
          </p:nvPr>
        </p:nvSpPr>
        <p:spPr/>
        <p:txBody>
          <a:bodyPr>
            <a:normAutofit fontScale="92500"/>
          </a:bodyPr>
          <a:lstStyle/>
          <a:p>
            <a:r>
              <a:rPr lang="en-US" sz="2000" dirty="0" smtClean="0"/>
              <a:t>‘Small-scale</a:t>
            </a:r>
            <a:r>
              <a:rPr lang="en-US" sz="2000" dirty="0" smtClean="0"/>
              <a:t>' effect: </a:t>
            </a:r>
          </a:p>
          <a:p>
            <a:pPr lvl="1"/>
            <a:r>
              <a:rPr lang="en-US" sz="1600" b="1" dirty="0" smtClean="0">
                <a:solidFill>
                  <a:srgbClr val="FF0000"/>
                </a:solidFill>
              </a:rPr>
              <a:t>Multipath propagation </a:t>
            </a:r>
            <a:r>
              <a:rPr lang="en-US" sz="1600" dirty="0" smtClean="0"/>
              <a:t>leads to rapid fluctuations of the phase and amplitude of the signal </a:t>
            </a:r>
            <a:r>
              <a:rPr lang="en-US" sz="1600" dirty="0" smtClean="0">
                <a:solidFill>
                  <a:srgbClr val="00B050"/>
                </a:solidFill>
              </a:rPr>
              <a:t>if the vehicle moves over a distance in the order of a wave length or more. </a:t>
            </a:r>
          </a:p>
          <a:p>
            <a:r>
              <a:rPr lang="en-US" sz="2000" dirty="0" smtClean="0"/>
              <a:t>‘Medium-scale</a:t>
            </a:r>
            <a:r>
              <a:rPr lang="en-US" sz="2000" dirty="0" smtClean="0"/>
              <a:t>' effect </a:t>
            </a:r>
          </a:p>
          <a:p>
            <a:pPr lvl="1"/>
            <a:r>
              <a:rPr lang="en-US" sz="1600" b="1" dirty="0" smtClean="0">
                <a:solidFill>
                  <a:srgbClr val="FF0000"/>
                </a:solidFill>
              </a:rPr>
              <a:t>Shadowing</a:t>
            </a:r>
            <a:r>
              <a:rPr lang="en-US" sz="1600" dirty="0" smtClean="0"/>
              <a:t> : field strength variations occur if the antenna is displaced over distances larger than a few tens or hundreds of meters.</a:t>
            </a:r>
          </a:p>
          <a:p>
            <a:pPr lvl="1"/>
            <a:r>
              <a:rPr lang="en-US" sz="1600" b="1" dirty="0" smtClean="0">
                <a:solidFill>
                  <a:srgbClr val="FF0000"/>
                </a:solidFill>
              </a:rPr>
              <a:t>Shadowing</a:t>
            </a:r>
            <a:r>
              <a:rPr lang="en-US" sz="1600" dirty="0" smtClean="0"/>
              <a:t> introduces additional fluctuations, so the received local-mean power varies around the area-mean. The term 'local-mean' is used to denote the signal level averaged over a few tens of wave lengths, typically 40 wavelengths. This ensures that the rapid fluctuations of the instantaneous received power due to multipath effects are largely removed.</a:t>
            </a:r>
          </a:p>
          <a:p>
            <a:r>
              <a:rPr lang="en-US" sz="2000" dirty="0" smtClean="0"/>
              <a:t>‘Large-scale</a:t>
            </a:r>
            <a:r>
              <a:rPr lang="en-US" sz="2000" dirty="0" smtClean="0"/>
              <a:t>‘ effect</a:t>
            </a:r>
          </a:p>
          <a:p>
            <a:pPr lvl="1"/>
            <a:r>
              <a:rPr lang="en-US" sz="1600" b="1" dirty="0" smtClean="0">
                <a:solidFill>
                  <a:srgbClr val="FF0000"/>
                </a:solidFill>
              </a:rPr>
              <a:t>Path losses </a:t>
            </a:r>
            <a:r>
              <a:rPr lang="en-US" sz="1600" dirty="0" smtClean="0"/>
              <a:t>cause the received power to vary gradually due to signal attenuation determined by the geometry of the path profile in its entirety. This is in contrast to the local propagation mechanisms, which are determined by building and terrain features in the immediate vicinity of the antennas. </a:t>
            </a:r>
          </a:p>
          <a:p>
            <a:pPr lvl="1"/>
            <a:r>
              <a:rPr lang="en-US" sz="1600" dirty="0" smtClean="0"/>
              <a:t>The large-scale effects determine a power level averaged over an area of tens or hundreds of meters and therefore called the 'area-mean' power.</a:t>
            </a:r>
          </a:p>
        </p:txBody>
      </p:sp>
      <p:sp>
        <p:nvSpPr>
          <p:cNvPr id="4" name="Rectangle 3"/>
          <p:cNvSpPr/>
          <p:nvPr/>
        </p:nvSpPr>
        <p:spPr>
          <a:xfrm>
            <a:off x="533400" y="6096000"/>
            <a:ext cx="8001000" cy="276999"/>
          </a:xfrm>
          <a:prstGeom prst="rect">
            <a:avLst/>
          </a:prstGeom>
        </p:spPr>
        <p:txBody>
          <a:bodyPr wrap="square">
            <a:spAutoFit/>
          </a:bodyPr>
          <a:lstStyle/>
          <a:p>
            <a:r>
              <a:rPr lang="en-US" sz="1200" dirty="0" smtClean="0"/>
              <a:t>http://people.seas.harvard.edu/~jones/es151/prop_models/propagation.html#credit</a:t>
            </a:r>
            <a:endParaRPr lang="en-US" sz="1200" dirty="0"/>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9</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n-US" sz="3200" b="1" i="1" dirty="0" smtClean="0">
                <a:solidFill>
                  <a:srgbClr val="00B0F0"/>
                </a:solidFill>
                <a:latin typeface="+mj-lt"/>
              </a:rPr>
              <a:t>VARIOUS </a:t>
            </a:r>
            <a:r>
              <a:rPr lang="el-GR" sz="3200" b="1" i="1" dirty="0" smtClean="0">
                <a:solidFill>
                  <a:srgbClr val="00B0F0"/>
                </a:solidFill>
                <a:latin typeface="+mj-lt"/>
              </a:rPr>
              <a:t>MULTIPATH </a:t>
            </a:r>
            <a:r>
              <a:rPr lang="el-GR" sz="3200" b="1" i="1" dirty="0">
                <a:solidFill>
                  <a:srgbClr val="00B0F0"/>
                </a:solidFill>
                <a:latin typeface="+mj-lt"/>
              </a:rPr>
              <a:t>PROFILES </a:t>
            </a:r>
            <a:r>
              <a:rPr lang="en-US" sz="3200" b="1" i="1" dirty="0">
                <a:solidFill>
                  <a:srgbClr val="00B0F0"/>
                </a:solidFill>
                <a:latin typeface="+mj-lt"/>
              </a:rPr>
              <a:t/>
            </a:r>
            <a:br>
              <a:rPr lang="en-US" sz="3200" b="1" i="1" dirty="0">
                <a:solidFill>
                  <a:srgbClr val="00B0F0"/>
                </a:solidFill>
                <a:latin typeface="+mj-lt"/>
              </a:rPr>
            </a:br>
            <a:r>
              <a:rPr lang="en-US" sz="3200" b="1" i="1" dirty="0">
                <a:solidFill>
                  <a:srgbClr val="00B0F0"/>
                </a:solidFill>
                <a:latin typeface="+mj-lt"/>
              </a:rPr>
              <a:t>COST 207 MODELS </a:t>
            </a:r>
            <a:r>
              <a:rPr lang="en-US" sz="3200" b="1" i="1" dirty="0" smtClean="0">
                <a:solidFill>
                  <a:srgbClr val="00B0F0"/>
                </a:solidFill>
                <a:latin typeface="+mj-lt"/>
              </a:rPr>
              <a:t>(3)</a:t>
            </a:r>
            <a:endParaRPr lang="en-US" sz="3200" b="1" i="1" dirty="0">
              <a:solidFill>
                <a:srgbClr val="00B0F0"/>
              </a:solidFill>
              <a:latin typeface="+mj-lt"/>
            </a:endParaRPr>
          </a:p>
        </p:txBody>
      </p:sp>
      <p:sp>
        <p:nvSpPr>
          <p:cNvPr id="3" name="Content Placeholder 2"/>
          <p:cNvSpPr>
            <a:spLocks noGrp="1"/>
          </p:cNvSpPr>
          <p:nvPr>
            <p:ph idx="1"/>
          </p:nvPr>
        </p:nvSpPr>
        <p:spPr>
          <a:xfrm>
            <a:off x="457204" y="1600200"/>
            <a:ext cx="8305800" cy="4525963"/>
          </a:xfrm>
        </p:spPr>
        <p:txBody>
          <a:bodyPr>
            <a:normAutofit/>
          </a:bodyPr>
          <a:lstStyle/>
          <a:p>
            <a:endParaRPr lang="en-US" sz="1600" dirty="0" smtClean="0"/>
          </a:p>
          <a:p>
            <a:pPr>
              <a:buNone/>
            </a:pPr>
            <a:endParaRPr lang="en-US" sz="1600" dirty="0"/>
          </a:p>
        </p:txBody>
      </p:sp>
      <p:graphicFrame>
        <p:nvGraphicFramePr>
          <p:cNvPr id="272387" name="Object 3"/>
          <p:cNvGraphicFramePr>
            <a:graphicFrameLocks noChangeAspect="1"/>
          </p:cNvGraphicFramePr>
          <p:nvPr/>
        </p:nvGraphicFramePr>
        <p:xfrm>
          <a:off x="533400" y="2514600"/>
          <a:ext cx="3991763" cy="3044826"/>
        </p:xfrm>
        <a:graphic>
          <a:graphicData uri="http://schemas.openxmlformats.org/presentationml/2006/ole">
            <p:oleObj spid="_x0000_s452610" r:id="rId3" imgW="5220000" imgH="4386960" progId="">
              <p:embed/>
            </p:oleObj>
          </a:graphicData>
        </a:graphic>
      </p:graphicFrame>
      <p:graphicFrame>
        <p:nvGraphicFramePr>
          <p:cNvPr id="272388" name="Object 4"/>
          <p:cNvGraphicFramePr>
            <a:graphicFrameLocks noChangeAspect="1"/>
          </p:cNvGraphicFramePr>
          <p:nvPr/>
        </p:nvGraphicFramePr>
        <p:xfrm>
          <a:off x="4724400" y="2554354"/>
          <a:ext cx="3960331" cy="2927284"/>
        </p:xfrm>
        <a:graphic>
          <a:graphicData uri="http://schemas.openxmlformats.org/presentationml/2006/ole">
            <p:oleObj spid="_x0000_s452611" r:id="rId4" imgW="5231160" imgH="4398120" progId="">
              <p:embed/>
            </p:oleObj>
          </a:graphicData>
        </a:graphic>
      </p:graphicFrame>
      <p:sp>
        <p:nvSpPr>
          <p:cNvPr id="9" name="Rectangle 8"/>
          <p:cNvSpPr/>
          <p:nvPr/>
        </p:nvSpPr>
        <p:spPr>
          <a:xfrm>
            <a:off x="5257800" y="1752600"/>
            <a:ext cx="3276600" cy="460639"/>
          </a:xfrm>
          <a:prstGeom prst="rect">
            <a:avLst/>
          </a:prstGeom>
        </p:spPr>
        <p:txBody>
          <a:bodyPr wrap="square">
            <a:spAutoFit/>
          </a:bodyPr>
          <a:lstStyle/>
          <a:p>
            <a:pPr algn="ctr">
              <a:lnSpc>
                <a:spcPts val="1400"/>
              </a:lnSpc>
            </a:pPr>
            <a:r>
              <a:rPr lang="el-GR" sz="1600" b="1" dirty="0" smtClean="0"/>
              <a:t>Figure:  </a:t>
            </a:r>
            <a:r>
              <a:rPr lang="el-GR" sz="1600" b="1" dirty="0" smtClean="0"/>
              <a:t>Multipath Power Delay Profile For Bad Case Hilly Terrain</a:t>
            </a:r>
            <a:endParaRPr lang="en-US" sz="1600" dirty="0"/>
          </a:p>
        </p:txBody>
      </p:sp>
      <p:sp>
        <p:nvSpPr>
          <p:cNvPr id="2723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2394" name="Rectangle 10"/>
          <p:cNvSpPr>
            <a:spLocks noChangeArrowheads="1"/>
          </p:cNvSpPr>
          <p:nvPr/>
        </p:nvSpPr>
        <p:spPr bwMode="auto">
          <a:xfrm>
            <a:off x="1066800" y="1753112"/>
            <a:ext cx="3352800" cy="460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ea typeface="Malgun Gothic" pitchFamily="34" charset="-127"/>
                <a:cs typeface="Times New Roman" pitchFamily="18" charset="0"/>
              </a:rPr>
              <a:t>Figure:  </a:t>
            </a:r>
            <a:r>
              <a:rPr kumimoji="0" lang="en-US" sz="1600" b="1" i="0" u="none" strike="noStrike" cap="none" normalizeH="0" baseline="0" dirty="0" smtClean="0">
                <a:ln>
                  <a:noFill/>
                </a:ln>
                <a:solidFill>
                  <a:schemeClr val="tx1"/>
                </a:solidFill>
                <a:effectLst/>
                <a:latin typeface="+mj-lt"/>
                <a:ea typeface="Malgun Gothic" pitchFamily="34" charset="-127"/>
                <a:cs typeface="Times New Roman" pitchFamily="18" charset="0"/>
              </a:rPr>
              <a:t>Multipath Power Delay Profile For Typical Hilly Terrain</a:t>
            </a:r>
            <a:endParaRPr kumimoji="0" lang="en-US" sz="1600" b="0" i="0" u="none" strike="noStrike" cap="none" normalizeH="0" baseline="0" dirty="0" smtClean="0">
              <a:ln>
                <a:noFill/>
              </a:ln>
              <a:solidFill>
                <a:schemeClr val="tx1"/>
              </a:solidFill>
              <a:effectLst/>
              <a:latin typeface="+mj-lt"/>
              <a:cs typeface="Arial" pitchFamily="34" charset="0"/>
            </a:endParaRPr>
          </a:p>
        </p:txBody>
      </p:sp>
      <p:sp>
        <p:nvSpPr>
          <p:cNvPr id="12"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90</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n-US" sz="3200" b="1" i="1" dirty="0" smtClean="0">
                <a:solidFill>
                  <a:srgbClr val="00B0F0"/>
                </a:solidFill>
                <a:latin typeface="+mj-lt"/>
              </a:rPr>
              <a:t>VARIOUS </a:t>
            </a:r>
            <a:r>
              <a:rPr lang="el-GR" sz="3200" b="1" i="1" dirty="0" smtClean="0">
                <a:solidFill>
                  <a:srgbClr val="00B0F0"/>
                </a:solidFill>
                <a:latin typeface="+mj-lt"/>
              </a:rPr>
              <a:t>MULTIPATH </a:t>
            </a:r>
            <a:r>
              <a:rPr lang="el-GR" sz="3200" b="1" i="1" dirty="0" smtClean="0">
                <a:solidFill>
                  <a:srgbClr val="00B0F0"/>
                </a:solidFill>
                <a:latin typeface="+mj-lt"/>
              </a:rPr>
              <a:t>PROFILES</a:t>
            </a:r>
            <a:r>
              <a:rPr lang="en-US" sz="3200" b="1" i="1" dirty="0" smtClean="0">
                <a:solidFill>
                  <a:srgbClr val="00B0F0"/>
                </a:solidFill>
                <a:latin typeface="+mj-lt"/>
              </a:rPr>
              <a:t/>
            </a:r>
            <a:br>
              <a:rPr lang="en-US" sz="3200" b="1" i="1" dirty="0" smtClean="0">
                <a:solidFill>
                  <a:srgbClr val="00B0F0"/>
                </a:solidFill>
                <a:latin typeface="+mj-lt"/>
              </a:rPr>
            </a:br>
            <a:r>
              <a:rPr lang="en-US" sz="3200" b="1" i="1" dirty="0" smtClean="0">
                <a:solidFill>
                  <a:srgbClr val="00B0F0"/>
                </a:solidFill>
                <a:latin typeface="+mj-lt"/>
              </a:rPr>
              <a:t>COST </a:t>
            </a:r>
            <a:r>
              <a:rPr lang="en-US" sz="3200" b="1" i="1" dirty="0" smtClean="0">
                <a:solidFill>
                  <a:srgbClr val="00B0F0"/>
                </a:solidFill>
                <a:latin typeface="+mj-lt"/>
              </a:rPr>
              <a:t>207 MODELS (4)</a:t>
            </a:r>
            <a:endParaRPr lang="en-US" sz="3200" b="1" i="1" dirty="0">
              <a:solidFill>
                <a:srgbClr val="00B0F0"/>
              </a:solidFill>
              <a:latin typeface="+mj-lt"/>
            </a:endParaRPr>
          </a:p>
        </p:txBody>
      </p:sp>
      <p:sp>
        <p:nvSpPr>
          <p:cNvPr id="3" name="Content Placeholder 2"/>
          <p:cNvSpPr>
            <a:spLocks noGrp="1"/>
          </p:cNvSpPr>
          <p:nvPr>
            <p:ph idx="1"/>
          </p:nvPr>
        </p:nvSpPr>
        <p:spPr>
          <a:xfrm>
            <a:off x="457204" y="1600200"/>
            <a:ext cx="8305800" cy="4525963"/>
          </a:xfrm>
        </p:spPr>
        <p:txBody>
          <a:bodyPr>
            <a:normAutofit/>
          </a:bodyPr>
          <a:lstStyle/>
          <a:p>
            <a:pPr>
              <a:buNone/>
            </a:pPr>
            <a:r>
              <a:rPr lang="en-US" sz="2000" b="1" dirty="0" smtClean="0"/>
              <a:t>Typical urban reception (TU6)</a:t>
            </a:r>
          </a:p>
          <a:p>
            <a:r>
              <a:rPr lang="en-US" sz="1800" dirty="0" smtClean="0"/>
              <a:t>COST 207 describes typical channel characteristics for over </a:t>
            </a:r>
            <a:r>
              <a:rPr lang="en-US" sz="1800" dirty="0" smtClean="0">
                <a:solidFill>
                  <a:srgbClr val="FF0000"/>
                </a:solidFill>
              </a:rPr>
              <a:t>transmit bandwidths of 10 to 20 MHz around </a:t>
            </a:r>
            <a:r>
              <a:rPr lang="en-US" sz="1800" dirty="0" smtClean="0">
                <a:solidFill>
                  <a:srgbClr val="FF0000"/>
                </a:solidFill>
              </a:rPr>
              <a:t>900MHz for GSM</a:t>
            </a:r>
            <a:r>
              <a:rPr lang="en-US" sz="1800" dirty="0" smtClean="0"/>
              <a:t>. </a:t>
            </a:r>
          </a:p>
          <a:p>
            <a:r>
              <a:rPr lang="en-US" sz="1800" dirty="0" smtClean="0"/>
              <a:t>TU-6 </a:t>
            </a:r>
            <a:r>
              <a:rPr lang="en-US" sz="1800" dirty="0" smtClean="0"/>
              <a:t>models the terrestrial propagation in an urban area. </a:t>
            </a:r>
          </a:p>
          <a:p>
            <a:r>
              <a:rPr lang="en-US" sz="1800" dirty="0" smtClean="0"/>
              <a:t>COST 207 profiles were adapted to mobile DVB-T reception in the E.U. Motivate project. </a:t>
            </a:r>
          </a:p>
          <a:p>
            <a:pPr>
              <a:buFontTx/>
              <a:buNone/>
            </a:pPr>
            <a:endParaRPr lang="en-US" sz="2000" dirty="0" smtClean="0"/>
          </a:p>
          <a:p>
            <a:pPr marL="0" lvl="1" indent="0" algn="ctr">
              <a:buFontTx/>
              <a:buNone/>
            </a:pPr>
            <a:r>
              <a:rPr lang="en-US" sz="1600" u="sng" dirty="0" smtClean="0">
                <a:solidFill>
                  <a:schemeClr val="accent1"/>
                </a:solidFill>
              </a:rPr>
              <a:t>Tap number	Delay (us)		Power (dB)		Fading model</a:t>
            </a:r>
          </a:p>
          <a:p>
            <a:pPr marL="0" lvl="1" indent="0">
              <a:buFontTx/>
              <a:buNone/>
            </a:pPr>
            <a:r>
              <a:rPr lang="en-US" sz="1600" dirty="0" smtClean="0"/>
              <a:t>	1		0.0		-3		Rayleigh</a:t>
            </a:r>
          </a:p>
          <a:p>
            <a:pPr marL="0" lvl="1" indent="0">
              <a:buFontTx/>
              <a:buNone/>
            </a:pPr>
            <a:r>
              <a:rPr lang="en-US" sz="1600" dirty="0" smtClean="0"/>
              <a:t>	2		0.2		  0		Rayleigh</a:t>
            </a:r>
          </a:p>
          <a:p>
            <a:pPr marL="0" lvl="1" indent="0">
              <a:buFontTx/>
              <a:buNone/>
            </a:pPr>
            <a:r>
              <a:rPr lang="en-US" sz="1600" dirty="0" smtClean="0"/>
              <a:t>	3		0.5		-2		Rayleigh</a:t>
            </a:r>
          </a:p>
          <a:p>
            <a:pPr marL="0" lvl="1" indent="0">
              <a:buFontTx/>
              <a:buNone/>
            </a:pPr>
            <a:r>
              <a:rPr lang="en-US" sz="1600" dirty="0" smtClean="0"/>
              <a:t>	4		1.6		-6		Rayleigh</a:t>
            </a:r>
          </a:p>
          <a:p>
            <a:pPr marL="0" lvl="1" indent="0">
              <a:buFontTx/>
              <a:buNone/>
            </a:pPr>
            <a:r>
              <a:rPr lang="en-US" sz="1600" dirty="0" smtClean="0"/>
              <a:t>	5		2.3		-8		Rayleigh</a:t>
            </a:r>
          </a:p>
          <a:p>
            <a:pPr marL="0" lvl="1" indent="0">
              <a:buFontTx/>
              <a:buNone/>
            </a:pPr>
            <a:r>
              <a:rPr lang="en-US" sz="1600" dirty="0" smtClean="0"/>
              <a:t>	6		5.0		-10		Rayleigh</a:t>
            </a:r>
            <a:endParaRPr lang="en-US" sz="1600" dirty="0"/>
          </a:p>
        </p:txBody>
      </p:sp>
      <p:sp>
        <p:nvSpPr>
          <p:cNvPr id="11" name="Rectangle 10"/>
          <p:cNvSpPr/>
          <p:nvPr/>
        </p:nvSpPr>
        <p:spPr>
          <a:xfrm>
            <a:off x="533400" y="6096000"/>
            <a:ext cx="8001000" cy="357406"/>
          </a:xfrm>
          <a:prstGeom prst="rect">
            <a:avLst/>
          </a:prstGeom>
        </p:spPr>
        <p:txBody>
          <a:bodyPr wrap="square">
            <a:spAutoFit/>
          </a:bodyPr>
          <a:lstStyle/>
          <a:p>
            <a:pPr>
              <a:lnSpc>
                <a:spcPts val="1000"/>
              </a:lnSpc>
            </a:pPr>
            <a:r>
              <a:rPr lang="en-GB" sz="1200" b="1" dirty="0" smtClean="0"/>
              <a:t>Properties of the Mobile Radio Propagation Channel, </a:t>
            </a:r>
            <a:r>
              <a:rPr lang="en-US" sz="1200" dirty="0" smtClean="0"/>
              <a:t>Jean-Paul M.G. </a:t>
            </a:r>
            <a:r>
              <a:rPr lang="en-US" sz="1200" dirty="0" err="1" smtClean="0"/>
              <a:t>Linnartz</a:t>
            </a:r>
            <a:r>
              <a:rPr lang="en-US" sz="1200" dirty="0" smtClean="0"/>
              <a:t>, Department Head </a:t>
            </a:r>
            <a:r>
              <a:rPr lang="en-US" sz="1200" dirty="0" err="1" smtClean="0"/>
              <a:t>CoSiNe</a:t>
            </a:r>
            <a:r>
              <a:rPr lang="en-US" sz="1200" dirty="0" smtClean="0"/>
              <a:t> </a:t>
            </a:r>
            <a:r>
              <a:rPr lang="en-US" sz="1200" dirty="0" err="1" smtClean="0"/>
              <a:t>Nat.Lab</a:t>
            </a:r>
            <a:r>
              <a:rPr lang="en-US" sz="1200" dirty="0" smtClean="0"/>
              <a:t>., Philips Research</a:t>
            </a:r>
            <a:endParaRPr lang="en-US" sz="1200" dirty="0"/>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91</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n-US" sz="3200" b="1" i="1" dirty="0" smtClean="0">
                <a:solidFill>
                  <a:srgbClr val="00B0F0"/>
                </a:solidFill>
                <a:latin typeface="+mj-lt"/>
              </a:rPr>
              <a:t>VARIOUS </a:t>
            </a:r>
            <a:r>
              <a:rPr lang="el-GR" sz="3200" b="1" i="1" dirty="0" smtClean="0">
                <a:solidFill>
                  <a:srgbClr val="00B0F0"/>
                </a:solidFill>
                <a:latin typeface="+mj-lt"/>
              </a:rPr>
              <a:t>MULTIPATH </a:t>
            </a:r>
            <a:r>
              <a:rPr lang="el-GR" sz="3200" b="1" i="1" dirty="0">
                <a:solidFill>
                  <a:srgbClr val="00B0F0"/>
                </a:solidFill>
                <a:latin typeface="+mj-lt"/>
              </a:rPr>
              <a:t>PROFILES</a:t>
            </a:r>
            <a:r>
              <a:rPr lang="en-US" sz="3200" b="1" i="1" dirty="0">
                <a:solidFill>
                  <a:srgbClr val="00B0F0"/>
                </a:solidFill>
                <a:latin typeface="+mj-lt"/>
              </a:rPr>
              <a:t/>
            </a:r>
            <a:br>
              <a:rPr lang="en-US" sz="3200" b="1" i="1" dirty="0">
                <a:solidFill>
                  <a:srgbClr val="00B0F0"/>
                </a:solidFill>
                <a:latin typeface="+mj-lt"/>
              </a:rPr>
            </a:br>
            <a:r>
              <a:rPr lang="en-US" sz="3200" b="1" i="1" dirty="0" smtClean="0">
                <a:solidFill>
                  <a:srgbClr val="00B0F0"/>
                </a:solidFill>
                <a:latin typeface="+mj-lt"/>
              </a:rPr>
              <a:t>COST 207 </a:t>
            </a:r>
            <a:r>
              <a:rPr lang="en-US" sz="3200" b="1" i="1" dirty="0" smtClean="0">
                <a:solidFill>
                  <a:srgbClr val="00B0F0"/>
                </a:solidFill>
                <a:latin typeface="+mj-lt"/>
              </a:rPr>
              <a:t>MODELS (5)</a:t>
            </a:r>
            <a:endParaRPr lang="en-US" sz="3200" b="1" i="1" dirty="0">
              <a:solidFill>
                <a:srgbClr val="00B0F0"/>
              </a:solidFill>
              <a:latin typeface="+mj-lt"/>
            </a:endParaRPr>
          </a:p>
        </p:txBody>
      </p:sp>
      <p:sp>
        <p:nvSpPr>
          <p:cNvPr id="7" name="Content Placeholder 2"/>
          <p:cNvSpPr txBox="1">
            <a:spLocks/>
          </p:cNvSpPr>
          <p:nvPr/>
        </p:nvSpPr>
        <p:spPr>
          <a:xfrm>
            <a:off x="457204" y="1600200"/>
            <a:ext cx="83058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smtClean="0">
                <a:ln>
                  <a:noFill/>
                </a:ln>
                <a:solidFill>
                  <a:schemeClr val="tx1"/>
                </a:solidFill>
                <a:effectLst/>
                <a:uLnTx/>
                <a:uFillTx/>
                <a:latin typeface="+mn-lt"/>
                <a:ea typeface="+mn-ea"/>
                <a:cs typeface="+mn-cs"/>
              </a:rPr>
              <a:t>Model for a sample fixed channel</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smtClean="0">
              <a:ln>
                <a:noFill/>
              </a:ln>
              <a:solidFill>
                <a:schemeClr val="accent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600" b="0" i="0" u="none" strike="noStrike" kern="1200" cap="none" spc="0" normalizeH="0" baseline="0" noProof="0" smtClean="0">
                <a:ln>
                  <a:noFill/>
                </a:ln>
                <a:solidFill>
                  <a:schemeClr val="accent1"/>
                </a:solidFill>
                <a:effectLst/>
                <a:uLnTx/>
                <a:uFillTx/>
                <a:latin typeface="+mn-lt"/>
                <a:ea typeface="+mn-ea"/>
                <a:cs typeface="+mn-cs"/>
              </a:rPr>
              <a:t>Tap number	Delay ( (</a:t>
            </a:r>
            <a:r>
              <a:rPr kumimoji="0" lang="en-US" sz="1600" b="0" i="0" u="none" strike="noStrike" kern="1200" cap="none" spc="0" normalizeH="0" baseline="0" noProof="0" smtClean="0">
                <a:ln>
                  <a:noFill/>
                </a:ln>
                <a:solidFill>
                  <a:schemeClr val="accent1"/>
                </a:solidFill>
                <a:effectLst/>
                <a:uLnTx/>
                <a:uFillTx/>
                <a:latin typeface="Symbol" pitchFamily="18" charset="2"/>
                <a:ea typeface="+mn-ea"/>
                <a:cs typeface="+mn-cs"/>
              </a:rPr>
              <a:t>m</a:t>
            </a:r>
            <a:r>
              <a:rPr kumimoji="0" lang="en-US" sz="1600" b="0" i="0" u="none" strike="noStrike" kern="1200" cap="none" spc="0" normalizeH="0" baseline="0" noProof="0" smtClean="0">
                <a:ln>
                  <a:noFill/>
                </a:ln>
                <a:solidFill>
                  <a:schemeClr val="accent1"/>
                </a:solidFill>
                <a:effectLst/>
                <a:uLnTx/>
                <a:uFillTx/>
                <a:latin typeface="+mn-lt"/>
                <a:ea typeface="+mn-ea"/>
                <a:cs typeface="+mn-cs"/>
              </a:rPr>
              <a:t>s) 	Amplitude r 	Level (dB)	             Phase ( (rad)</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	1		0.050		0.36		-8.88		-2.875</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	2		0.479		1		      0		     0</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	3		0.621		0.787		-2.09		 2.182</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	4		1.907		0.587		-4.63		-0.460</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	5		2.764		0.482		-6.34		-2.616</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	6		3.193		0.451		-6.92		 2.863</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Rectangle 8"/>
          <p:cNvSpPr/>
          <p:nvPr/>
        </p:nvSpPr>
        <p:spPr>
          <a:xfrm>
            <a:off x="533400" y="5486400"/>
            <a:ext cx="8001000" cy="830997"/>
          </a:xfrm>
          <a:prstGeom prst="rect">
            <a:avLst/>
          </a:prstGeom>
        </p:spPr>
        <p:txBody>
          <a:bodyPr wrap="square">
            <a:spAutoFit/>
          </a:bodyPr>
          <a:lstStyle/>
          <a:p>
            <a:r>
              <a:rPr lang="en-GB" sz="1200" b="1" dirty="0" smtClean="0"/>
              <a:t>- Properties </a:t>
            </a:r>
            <a:r>
              <a:rPr lang="en-GB" sz="1200" b="1" dirty="0" smtClean="0"/>
              <a:t>of the Mobile Radio Propagation Channel, </a:t>
            </a:r>
            <a:r>
              <a:rPr lang="en-US" sz="1200" dirty="0" smtClean="0"/>
              <a:t>Jean-Paul M.G. </a:t>
            </a:r>
            <a:r>
              <a:rPr lang="en-US" sz="1200" dirty="0" err="1" smtClean="0"/>
              <a:t>Linnartz</a:t>
            </a:r>
            <a:r>
              <a:rPr lang="en-US" sz="1200" dirty="0" smtClean="0"/>
              <a:t>, Department Head </a:t>
            </a:r>
            <a:r>
              <a:rPr lang="en-US" sz="1200" dirty="0" err="1" smtClean="0"/>
              <a:t>CoSiNe</a:t>
            </a:r>
            <a:r>
              <a:rPr lang="en-US" sz="1200" dirty="0" smtClean="0"/>
              <a:t> </a:t>
            </a:r>
            <a:r>
              <a:rPr lang="en-US" sz="1200" dirty="0" err="1" smtClean="0"/>
              <a:t>Nat.Lab</a:t>
            </a:r>
            <a:r>
              <a:rPr lang="en-US" sz="1200" dirty="0" smtClean="0"/>
              <a:t>., Philips </a:t>
            </a:r>
            <a:r>
              <a:rPr lang="en-US" sz="1200" dirty="0" smtClean="0"/>
              <a:t>Research</a:t>
            </a:r>
          </a:p>
          <a:p>
            <a:r>
              <a:rPr lang="en-US" sz="1200" dirty="0" smtClean="0"/>
              <a:t>- COST </a:t>
            </a:r>
            <a:r>
              <a:rPr lang="en-US" sz="1200" dirty="0" smtClean="0"/>
              <a:t>207 Digital land mobile radio Communications, final report, September 1988</a:t>
            </a:r>
            <a:r>
              <a:rPr lang="en-US" sz="1200" dirty="0" smtClean="0"/>
              <a:t>.</a:t>
            </a:r>
            <a:endParaRPr lang="en-US" sz="1200" dirty="0" smtClean="0"/>
          </a:p>
          <a:p>
            <a:r>
              <a:rPr lang="en-US" sz="1200" dirty="0" smtClean="0"/>
              <a:t>- European </a:t>
            </a:r>
            <a:r>
              <a:rPr lang="en-US" sz="1200" dirty="0" smtClean="0"/>
              <a:t>Project AC 318 Motivate: Deliverable 06: Reference Receiver Conditions for Mobile Reception, January 2000</a:t>
            </a:r>
            <a:endParaRPr lang="en-US" sz="1200" dirty="0"/>
          </a:p>
        </p:txBody>
      </p:sp>
      <p:sp>
        <p:nvSpPr>
          <p:cNvPr id="6"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92</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l-GR" sz="3200" b="1" i="1" dirty="0">
                <a:solidFill>
                  <a:srgbClr val="FF0000"/>
                </a:solidFill>
                <a:latin typeface="+mj-lt"/>
              </a:rPr>
              <a:t>MULTIPATH </a:t>
            </a:r>
            <a:r>
              <a:rPr lang="el-GR" sz="3200" b="1" i="1" dirty="0" smtClean="0">
                <a:solidFill>
                  <a:srgbClr val="FF0000"/>
                </a:solidFill>
                <a:latin typeface="+mj-lt"/>
              </a:rPr>
              <a:t>PROFILES</a:t>
            </a:r>
            <a:r>
              <a:rPr lang="en-US" sz="3200" b="1" i="1" dirty="0" smtClean="0">
                <a:solidFill>
                  <a:srgbClr val="FF0000"/>
                </a:solidFill>
                <a:latin typeface="+mj-lt"/>
              </a:rPr>
              <a:t>,</a:t>
            </a:r>
            <a:r>
              <a:rPr lang="en-US" sz="3200" b="1" i="1" dirty="0">
                <a:solidFill>
                  <a:srgbClr val="FF0000"/>
                </a:solidFill>
                <a:latin typeface="+mj-lt"/>
              </a:rPr>
              <a:t/>
            </a:r>
            <a:br>
              <a:rPr lang="en-US" sz="3200" b="1" i="1" dirty="0">
                <a:solidFill>
                  <a:srgbClr val="FF0000"/>
                </a:solidFill>
                <a:latin typeface="+mj-lt"/>
              </a:rPr>
            </a:br>
            <a:r>
              <a:rPr lang="en-US" sz="3200" b="1" i="1" dirty="0" smtClean="0">
                <a:solidFill>
                  <a:srgbClr val="FF0000"/>
                </a:solidFill>
                <a:latin typeface="+mj-lt"/>
              </a:rPr>
              <a:t>802.15.4m TGD </a:t>
            </a:r>
            <a:r>
              <a:rPr lang="en-US" sz="3200" b="1" i="1" dirty="0" smtClean="0">
                <a:solidFill>
                  <a:srgbClr val="FF0000"/>
                </a:solidFill>
                <a:latin typeface="+mj-lt"/>
              </a:rPr>
              <a:t>DRAFT (1)</a:t>
            </a:r>
            <a:endParaRPr lang="en-US" sz="3200" b="1" i="1" dirty="0">
              <a:solidFill>
                <a:srgbClr val="FF0000"/>
              </a:solidFill>
              <a:latin typeface="+mj-lt"/>
            </a:endParaRPr>
          </a:p>
        </p:txBody>
      </p:sp>
      <p:graphicFrame>
        <p:nvGraphicFramePr>
          <p:cNvPr id="8" name="Content Placeholder 7"/>
          <p:cNvGraphicFramePr>
            <a:graphicFrameLocks noGrp="1"/>
          </p:cNvGraphicFramePr>
          <p:nvPr>
            <p:ph idx="1"/>
          </p:nvPr>
        </p:nvGraphicFramePr>
        <p:xfrm>
          <a:off x="914400" y="2057400"/>
          <a:ext cx="7315202" cy="1219200"/>
        </p:xfrm>
        <a:graphic>
          <a:graphicData uri="http://schemas.openxmlformats.org/drawingml/2006/table">
            <a:tbl>
              <a:tblPr/>
              <a:tblGrid>
                <a:gridCol w="1835371"/>
                <a:gridCol w="862851"/>
                <a:gridCol w="931734"/>
                <a:gridCol w="849256"/>
                <a:gridCol w="945330"/>
                <a:gridCol w="945330"/>
                <a:gridCol w="945330"/>
              </a:tblGrid>
              <a:tr h="236855">
                <a:tc>
                  <a:txBody>
                    <a:bodyPr/>
                    <a:lstStyle/>
                    <a:p>
                      <a:endParaRPr lang="en-US" sz="1400" dirty="0">
                        <a:latin typeface="Times New Roman"/>
                        <a:ea typeface="Malgun Gothic"/>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Path 1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Path 2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Path 3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Path 4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Path 5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Path 6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855">
                <a:tc gridSpan="7">
                  <a:txBody>
                    <a:bodyPr/>
                    <a:lstStyle/>
                    <a:p>
                      <a:pPr marL="0" marR="0">
                        <a:spcBef>
                          <a:spcPts val="0"/>
                        </a:spcBef>
                        <a:spcAft>
                          <a:spcPts val="0"/>
                        </a:spcAft>
                      </a:pPr>
                      <a:r>
                        <a:rPr lang="en-SG" sz="1400" dirty="0">
                          <a:solidFill>
                            <a:srgbClr val="0000FF"/>
                          </a:solidFill>
                          <a:latin typeface="Times New Roman"/>
                          <a:ea typeface="Batang"/>
                          <a:cs typeface="Arial"/>
                        </a:rPr>
                        <a:t>Indoor-B as defined in ITU-R M.1225 </a:t>
                      </a:r>
                      <a:endParaRPr lang="en-US" sz="1400" dirty="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6855">
                <a:tc>
                  <a:txBody>
                    <a:bodyPr/>
                    <a:lstStyle/>
                    <a:p>
                      <a:pPr marL="0" marR="0">
                        <a:spcBef>
                          <a:spcPts val="0"/>
                        </a:spcBef>
                        <a:spcAft>
                          <a:spcPts val="0"/>
                        </a:spcAft>
                      </a:pPr>
                      <a:r>
                        <a:rPr lang="en-SG" sz="1400">
                          <a:solidFill>
                            <a:srgbClr val="0000FF"/>
                          </a:solidFill>
                          <a:latin typeface="Times New Roman"/>
                          <a:ea typeface="Batang"/>
                          <a:cs typeface="Arial"/>
                        </a:rPr>
                        <a:t>Path Delay (us)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0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0.1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0.2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0.3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0.5</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0.7</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855">
                <a:tc>
                  <a:txBody>
                    <a:bodyPr/>
                    <a:lstStyle/>
                    <a:p>
                      <a:pPr marL="0" marR="0">
                        <a:spcBef>
                          <a:spcPts val="0"/>
                        </a:spcBef>
                        <a:spcAft>
                          <a:spcPts val="0"/>
                        </a:spcAft>
                      </a:pPr>
                      <a:r>
                        <a:rPr lang="en-SG" sz="1400">
                          <a:solidFill>
                            <a:srgbClr val="0000FF"/>
                          </a:solidFill>
                          <a:latin typeface="Times New Roman"/>
                          <a:ea typeface="Batang"/>
                          <a:cs typeface="Arial"/>
                        </a:rPr>
                        <a:t>Avg PathGain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0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-3.6</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-7.2</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-10.8</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-18.0</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FF"/>
                          </a:solidFill>
                          <a:latin typeface="Times New Roman"/>
                          <a:ea typeface="Batang"/>
                          <a:cs typeface="Arial"/>
                        </a:rPr>
                        <a:t>-25.2</a:t>
                      </a:r>
                      <a:endParaRPr lang="en-US" sz="1400" dirty="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533400" y="6172200"/>
            <a:ext cx="8001000" cy="276999"/>
          </a:xfrm>
          <a:prstGeom prst="rect">
            <a:avLst/>
          </a:prstGeom>
        </p:spPr>
        <p:txBody>
          <a:bodyPr wrap="square">
            <a:spAutoFit/>
          </a:bodyPr>
          <a:lstStyle/>
          <a:p>
            <a:r>
              <a:rPr lang="en-US" sz="1200" dirty="0" smtClean="0"/>
              <a:t>15-11-0684-04-004m-tg4m-technical-guidance-document</a:t>
            </a:r>
          </a:p>
        </p:txBody>
      </p:sp>
      <p:sp>
        <p:nvSpPr>
          <p:cNvPr id="282625" name="Rectangle 1"/>
          <p:cNvSpPr>
            <a:spLocks noChangeArrowheads="1"/>
          </p:cNvSpPr>
          <p:nvPr/>
        </p:nvSpPr>
        <p:spPr bwMode="auto">
          <a:xfrm>
            <a:off x="1066800" y="1644134"/>
            <a:ext cx="6934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effectLst/>
                <a:latin typeface="Times New Roman" pitchFamily="18" charset="0"/>
                <a:ea typeface="Batang" pitchFamily="18" charset="-127"/>
                <a:cs typeface="Times New Roman" pitchFamily="18" charset="0"/>
              </a:rPr>
              <a:t>For indoor scenario (to be included)</a:t>
            </a:r>
            <a:endParaRPr kumimoji="0" lang="en-GB" b="0" i="0" u="none" strike="noStrike" cap="none" normalizeH="0" baseline="0" dirty="0" smtClean="0">
              <a:ln>
                <a:noFill/>
              </a:ln>
              <a:effectLst/>
              <a:latin typeface="Arial" pitchFamily="34" charset="0"/>
              <a:cs typeface="Arial" pitchFamily="34" charset="0"/>
            </a:endParaRPr>
          </a:p>
        </p:txBody>
      </p:sp>
      <p:sp>
        <p:nvSpPr>
          <p:cNvPr id="7"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93</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3" algn="ctr">
              <a:lnSpc>
                <a:spcPts val="3200"/>
              </a:lnSpc>
            </a:pPr>
            <a:r>
              <a:rPr lang="el-GR" sz="3200" b="1" i="1" dirty="0">
                <a:solidFill>
                  <a:srgbClr val="00B0F0"/>
                </a:solidFill>
                <a:latin typeface="+mj-lt"/>
              </a:rPr>
              <a:t>MULTIPATH PROFILES</a:t>
            </a:r>
            <a:r>
              <a:rPr lang="en-US" sz="3200" b="1" i="1" dirty="0">
                <a:solidFill>
                  <a:srgbClr val="00B0F0"/>
                </a:solidFill>
                <a:latin typeface="+mj-lt"/>
              </a:rPr>
              <a:t/>
            </a:r>
            <a:br>
              <a:rPr lang="en-US" sz="3200" b="1" i="1" dirty="0">
                <a:solidFill>
                  <a:srgbClr val="00B0F0"/>
                </a:solidFill>
                <a:latin typeface="+mj-lt"/>
              </a:rPr>
            </a:br>
            <a:r>
              <a:rPr lang="en-US" sz="3200" b="1" i="1" dirty="0" smtClean="0">
                <a:solidFill>
                  <a:srgbClr val="00B0F0"/>
                </a:solidFill>
                <a:latin typeface="+mj-lt"/>
              </a:rPr>
              <a:t>802.15.4m TGD </a:t>
            </a:r>
            <a:r>
              <a:rPr lang="en-US" sz="3200" b="1" i="1" dirty="0" smtClean="0">
                <a:solidFill>
                  <a:srgbClr val="00B0F0"/>
                </a:solidFill>
                <a:latin typeface="+mj-lt"/>
              </a:rPr>
              <a:t>DRAFT (2)</a:t>
            </a:r>
            <a:endParaRPr lang="en-US" sz="3200" b="1" i="1" dirty="0">
              <a:solidFill>
                <a:srgbClr val="FF0000"/>
              </a:solidFill>
              <a:latin typeface="+mj-lt"/>
            </a:endParaRPr>
          </a:p>
        </p:txBody>
      </p:sp>
      <p:sp>
        <p:nvSpPr>
          <p:cNvPr id="4" name="Rectangle 3"/>
          <p:cNvSpPr/>
          <p:nvPr/>
        </p:nvSpPr>
        <p:spPr>
          <a:xfrm>
            <a:off x="533400" y="6172200"/>
            <a:ext cx="8001000" cy="276999"/>
          </a:xfrm>
          <a:prstGeom prst="rect">
            <a:avLst/>
          </a:prstGeom>
        </p:spPr>
        <p:txBody>
          <a:bodyPr wrap="square">
            <a:spAutoFit/>
          </a:bodyPr>
          <a:lstStyle/>
          <a:p>
            <a:r>
              <a:rPr lang="en-US" sz="1200" dirty="0" smtClean="0"/>
              <a:t>15-11-0684-04-004m-tg4m-technical-guidance-document</a:t>
            </a:r>
          </a:p>
        </p:txBody>
      </p:sp>
      <p:graphicFrame>
        <p:nvGraphicFramePr>
          <p:cNvPr id="10" name="Table 9"/>
          <p:cNvGraphicFramePr>
            <a:graphicFrameLocks noGrp="1"/>
          </p:cNvGraphicFramePr>
          <p:nvPr/>
        </p:nvGraphicFramePr>
        <p:xfrm>
          <a:off x="914400" y="2133600"/>
          <a:ext cx="7315199" cy="3962400"/>
        </p:xfrm>
        <a:graphic>
          <a:graphicData uri="http://schemas.openxmlformats.org/drawingml/2006/table">
            <a:tbl>
              <a:tblPr/>
              <a:tblGrid>
                <a:gridCol w="1835371"/>
                <a:gridCol w="862851"/>
                <a:gridCol w="931734"/>
                <a:gridCol w="849256"/>
                <a:gridCol w="945329"/>
                <a:gridCol w="945329"/>
                <a:gridCol w="945329"/>
              </a:tblGrid>
              <a:tr h="236855">
                <a:tc>
                  <a:txBody>
                    <a:bodyPr/>
                    <a:lstStyle/>
                    <a:p>
                      <a:endParaRPr lang="en-US" sz="1400" dirty="0">
                        <a:latin typeface="Times New Roman"/>
                        <a:ea typeface="Malgun Gothic"/>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Path 1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Path 2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Path 3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Path 4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Path 5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Path 6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855">
                <a:tc gridSpan="7">
                  <a:txBody>
                    <a:bodyPr/>
                    <a:lstStyle/>
                    <a:p>
                      <a:pPr marL="0" marR="0">
                        <a:spcBef>
                          <a:spcPts val="0"/>
                        </a:spcBef>
                        <a:spcAft>
                          <a:spcPts val="0"/>
                        </a:spcAft>
                      </a:pPr>
                      <a:r>
                        <a:rPr lang="en-SG" sz="1400">
                          <a:solidFill>
                            <a:srgbClr val="0000FF"/>
                          </a:solidFill>
                          <a:latin typeface="Times New Roman"/>
                          <a:ea typeface="Batang"/>
                          <a:cs typeface="Arial"/>
                        </a:rPr>
                        <a:t>d=1.5 km  Profile A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6855">
                <a:tc>
                  <a:txBody>
                    <a:bodyPr/>
                    <a:lstStyle/>
                    <a:p>
                      <a:pPr marL="0" marR="0">
                        <a:spcBef>
                          <a:spcPts val="0"/>
                        </a:spcBef>
                        <a:spcAft>
                          <a:spcPts val="0"/>
                        </a:spcAft>
                      </a:pPr>
                      <a:r>
                        <a:rPr lang="en-SG" sz="1400">
                          <a:solidFill>
                            <a:srgbClr val="0000FF"/>
                          </a:solidFill>
                          <a:latin typeface="Times New Roman"/>
                          <a:ea typeface="Batang"/>
                          <a:cs typeface="Arial"/>
                        </a:rPr>
                        <a:t>Path Delay (us)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0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0.7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1.2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3.2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5.5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6.8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855">
                <a:tc>
                  <a:txBody>
                    <a:bodyPr/>
                    <a:lstStyle/>
                    <a:p>
                      <a:pPr marL="0" marR="0">
                        <a:spcBef>
                          <a:spcPts val="0"/>
                        </a:spcBef>
                        <a:spcAft>
                          <a:spcPts val="0"/>
                        </a:spcAft>
                      </a:pPr>
                      <a:r>
                        <a:rPr lang="en-SG" sz="1400" dirty="0" err="1">
                          <a:solidFill>
                            <a:srgbClr val="0000FF"/>
                          </a:solidFill>
                          <a:latin typeface="Times New Roman"/>
                          <a:ea typeface="Batang"/>
                          <a:cs typeface="Arial"/>
                        </a:rPr>
                        <a:t>Avg</a:t>
                      </a:r>
                      <a:r>
                        <a:rPr lang="en-SG" sz="1400" dirty="0">
                          <a:solidFill>
                            <a:srgbClr val="0000FF"/>
                          </a:solidFill>
                          <a:latin typeface="Times New Roman"/>
                          <a:ea typeface="Batang"/>
                          <a:cs typeface="Arial"/>
                        </a:rPr>
                        <a:t> </a:t>
                      </a:r>
                      <a:r>
                        <a:rPr lang="en-SG" sz="1400" dirty="0" smtClean="0">
                          <a:solidFill>
                            <a:srgbClr val="0000FF"/>
                          </a:solidFill>
                          <a:latin typeface="Times New Roman"/>
                          <a:ea typeface="Batang"/>
                          <a:cs typeface="Arial"/>
                        </a:rPr>
                        <a:t>Path Gain </a:t>
                      </a:r>
                      <a:endParaRPr lang="en-US" sz="1400" dirty="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0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-34.9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-25.9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-22.7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-24.8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-34.6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855">
                <a:tc gridSpan="7">
                  <a:txBody>
                    <a:bodyPr/>
                    <a:lstStyle/>
                    <a:p>
                      <a:pPr marL="0" marR="0">
                        <a:spcBef>
                          <a:spcPts val="0"/>
                        </a:spcBef>
                        <a:spcAft>
                          <a:spcPts val="0"/>
                        </a:spcAft>
                      </a:pPr>
                      <a:r>
                        <a:rPr lang="en-SG" sz="1400" dirty="0">
                          <a:solidFill>
                            <a:srgbClr val="0000FF"/>
                          </a:solidFill>
                          <a:latin typeface="Times New Roman"/>
                          <a:ea typeface="Batang"/>
                          <a:cs typeface="Arial"/>
                        </a:rPr>
                        <a:t>d=2.7 km  Profile B </a:t>
                      </a:r>
                      <a:endParaRPr lang="en-US" sz="1400" dirty="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6855">
                <a:tc>
                  <a:txBody>
                    <a:bodyPr/>
                    <a:lstStyle/>
                    <a:p>
                      <a:pPr marL="0" marR="0">
                        <a:spcBef>
                          <a:spcPts val="0"/>
                        </a:spcBef>
                        <a:spcAft>
                          <a:spcPts val="0"/>
                        </a:spcAft>
                      </a:pPr>
                      <a:r>
                        <a:rPr lang="en-SG" sz="1400">
                          <a:solidFill>
                            <a:srgbClr val="0000FF"/>
                          </a:solidFill>
                          <a:latin typeface="Times New Roman"/>
                          <a:ea typeface="Batang"/>
                          <a:cs typeface="Arial"/>
                        </a:rPr>
                        <a:t>Path Delay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0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0.9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1.7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3.1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3.8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7.5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855">
                <a:tc>
                  <a:txBody>
                    <a:bodyPr/>
                    <a:lstStyle/>
                    <a:p>
                      <a:pPr marL="0" marR="0">
                        <a:spcBef>
                          <a:spcPts val="0"/>
                        </a:spcBef>
                        <a:spcAft>
                          <a:spcPts val="0"/>
                        </a:spcAft>
                      </a:pPr>
                      <a:r>
                        <a:rPr lang="en-SG" sz="1400" dirty="0" err="1">
                          <a:solidFill>
                            <a:srgbClr val="0000FF"/>
                          </a:solidFill>
                          <a:latin typeface="Times New Roman"/>
                          <a:ea typeface="Batang"/>
                          <a:cs typeface="Arial"/>
                        </a:rPr>
                        <a:t>Avg</a:t>
                      </a:r>
                      <a:r>
                        <a:rPr lang="en-SG" sz="1400" dirty="0">
                          <a:solidFill>
                            <a:srgbClr val="0000FF"/>
                          </a:solidFill>
                          <a:latin typeface="Times New Roman"/>
                          <a:ea typeface="Batang"/>
                          <a:cs typeface="Arial"/>
                        </a:rPr>
                        <a:t> </a:t>
                      </a:r>
                      <a:r>
                        <a:rPr lang="en-SG" sz="1400" dirty="0" smtClean="0">
                          <a:solidFill>
                            <a:srgbClr val="0000FF"/>
                          </a:solidFill>
                          <a:latin typeface="Times New Roman"/>
                          <a:ea typeface="Batang"/>
                          <a:cs typeface="Arial"/>
                        </a:rPr>
                        <a:t>Path Gain </a:t>
                      </a:r>
                      <a:endParaRPr lang="en-US" sz="1400" dirty="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0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-18.2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-20.6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-25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-26.5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-19.6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855">
                <a:tc gridSpan="7">
                  <a:txBody>
                    <a:bodyPr/>
                    <a:lstStyle/>
                    <a:p>
                      <a:pPr marL="0" marR="0">
                        <a:spcBef>
                          <a:spcPts val="0"/>
                        </a:spcBef>
                        <a:spcAft>
                          <a:spcPts val="0"/>
                        </a:spcAft>
                      </a:pPr>
                      <a:r>
                        <a:rPr lang="en-SG" sz="1400" dirty="0">
                          <a:solidFill>
                            <a:srgbClr val="0000FF"/>
                          </a:solidFill>
                          <a:latin typeface="Times New Roman"/>
                          <a:ea typeface="Batang"/>
                          <a:cs typeface="Arial"/>
                        </a:rPr>
                        <a:t>d=6.1 km  Profile C </a:t>
                      </a:r>
                      <a:endParaRPr lang="en-US" sz="1400" dirty="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6855">
                <a:tc>
                  <a:txBody>
                    <a:bodyPr/>
                    <a:lstStyle/>
                    <a:p>
                      <a:pPr marL="0" marR="0">
                        <a:spcBef>
                          <a:spcPts val="0"/>
                        </a:spcBef>
                        <a:spcAft>
                          <a:spcPts val="0"/>
                        </a:spcAft>
                      </a:pPr>
                      <a:r>
                        <a:rPr lang="en-SG" sz="1400">
                          <a:solidFill>
                            <a:srgbClr val="0000FF"/>
                          </a:solidFill>
                          <a:latin typeface="Times New Roman"/>
                          <a:ea typeface="Batang"/>
                          <a:cs typeface="Arial"/>
                        </a:rPr>
                        <a:t>Path Delay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0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0.6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5.3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6.2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7.5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19.5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855">
                <a:tc>
                  <a:txBody>
                    <a:bodyPr/>
                    <a:lstStyle/>
                    <a:p>
                      <a:pPr marL="0" marR="0">
                        <a:spcBef>
                          <a:spcPts val="0"/>
                        </a:spcBef>
                        <a:spcAft>
                          <a:spcPts val="0"/>
                        </a:spcAft>
                      </a:pPr>
                      <a:r>
                        <a:rPr lang="en-SG" sz="1400" dirty="0" err="1">
                          <a:solidFill>
                            <a:srgbClr val="0000FF"/>
                          </a:solidFill>
                          <a:latin typeface="Times New Roman"/>
                          <a:ea typeface="Batang"/>
                          <a:cs typeface="Arial"/>
                        </a:rPr>
                        <a:t>Avg</a:t>
                      </a:r>
                      <a:r>
                        <a:rPr lang="en-SG" sz="1400" dirty="0">
                          <a:solidFill>
                            <a:srgbClr val="0000FF"/>
                          </a:solidFill>
                          <a:latin typeface="Times New Roman"/>
                          <a:ea typeface="Batang"/>
                          <a:cs typeface="Arial"/>
                        </a:rPr>
                        <a:t> </a:t>
                      </a:r>
                      <a:r>
                        <a:rPr lang="en-SG" sz="1400" dirty="0" smtClean="0">
                          <a:solidFill>
                            <a:srgbClr val="0000FF"/>
                          </a:solidFill>
                          <a:latin typeface="Times New Roman"/>
                          <a:ea typeface="Batang"/>
                          <a:cs typeface="Arial"/>
                        </a:rPr>
                        <a:t>Path Gain </a:t>
                      </a:r>
                      <a:endParaRPr lang="en-US" sz="1400" dirty="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0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-12.1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-25.2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-22.2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-18.5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-21.8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855">
                <a:tc gridSpan="7">
                  <a:txBody>
                    <a:bodyPr/>
                    <a:lstStyle/>
                    <a:p>
                      <a:pPr marL="0" marR="0">
                        <a:spcBef>
                          <a:spcPts val="0"/>
                        </a:spcBef>
                        <a:spcAft>
                          <a:spcPts val="0"/>
                        </a:spcAft>
                      </a:pPr>
                      <a:r>
                        <a:rPr lang="en-SG" sz="1400">
                          <a:solidFill>
                            <a:srgbClr val="0000FF"/>
                          </a:solidFill>
                          <a:latin typeface="Times New Roman"/>
                          <a:ea typeface="Batang"/>
                          <a:cs typeface="Arial"/>
                        </a:rPr>
                        <a:t>COST 207  Profile D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6855">
                <a:tc>
                  <a:txBody>
                    <a:bodyPr/>
                    <a:lstStyle/>
                    <a:p>
                      <a:pPr marL="0" marR="0">
                        <a:spcBef>
                          <a:spcPts val="0"/>
                        </a:spcBef>
                        <a:spcAft>
                          <a:spcPts val="0"/>
                        </a:spcAft>
                      </a:pPr>
                      <a:r>
                        <a:rPr lang="en-SG" sz="1400">
                          <a:solidFill>
                            <a:srgbClr val="0000FF"/>
                          </a:solidFill>
                          <a:latin typeface="Times New Roman"/>
                          <a:ea typeface="Batang"/>
                          <a:cs typeface="Arial"/>
                        </a:rPr>
                        <a:t>Path Delay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0 </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0.2</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0.5</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1.6</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2.3</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5</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855">
                <a:tc>
                  <a:txBody>
                    <a:bodyPr/>
                    <a:lstStyle/>
                    <a:p>
                      <a:pPr marL="0" marR="0">
                        <a:spcBef>
                          <a:spcPts val="0"/>
                        </a:spcBef>
                        <a:spcAft>
                          <a:spcPts val="0"/>
                        </a:spcAft>
                      </a:pPr>
                      <a:r>
                        <a:rPr lang="en-SG" sz="1400" dirty="0" err="1">
                          <a:solidFill>
                            <a:srgbClr val="0000FF"/>
                          </a:solidFill>
                          <a:latin typeface="Times New Roman"/>
                          <a:ea typeface="Batang"/>
                          <a:cs typeface="Arial"/>
                        </a:rPr>
                        <a:t>Avg</a:t>
                      </a:r>
                      <a:r>
                        <a:rPr lang="en-SG" sz="1400" dirty="0">
                          <a:solidFill>
                            <a:srgbClr val="0000FF"/>
                          </a:solidFill>
                          <a:latin typeface="Times New Roman"/>
                          <a:ea typeface="Batang"/>
                          <a:cs typeface="Arial"/>
                        </a:rPr>
                        <a:t> </a:t>
                      </a:r>
                      <a:r>
                        <a:rPr lang="en-SG" sz="1400" dirty="0" smtClean="0">
                          <a:solidFill>
                            <a:srgbClr val="0000FF"/>
                          </a:solidFill>
                          <a:latin typeface="Times New Roman"/>
                          <a:ea typeface="Batang"/>
                          <a:cs typeface="Arial"/>
                        </a:rPr>
                        <a:t>Path Gain </a:t>
                      </a:r>
                      <a:endParaRPr lang="en-US" sz="1400" dirty="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-3</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0</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-2</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-6</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FF"/>
                          </a:solidFill>
                          <a:latin typeface="Times New Roman"/>
                          <a:ea typeface="Batang"/>
                          <a:cs typeface="Arial"/>
                        </a:rPr>
                        <a:t>-8</a:t>
                      </a:r>
                      <a:endParaRPr lang="en-US" sz="140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FF"/>
                          </a:solidFill>
                          <a:latin typeface="Times New Roman"/>
                          <a:ea typeface="Batang"/>
                          <a:cs typeface="Arial"/>
                        </a:rPr>
                        <a:t>-10</a:t>
                      </a:r>
                      <a:endParaRPr lang="en-US" sz="1400" dirty="0">
                        <a:latin typeface="Times New Roman"/>
                        <a:ea typeface="Batang"/>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1"/>
          <p:cNvSpPr>
            <a:spLocks noChangeArrowheads="1"/>
          </p:cNvSpPr>
          <p:nvPr/>
        </p:nvSpPr>
        <p:spPr bwMode="auto">
          <a:xfrm>
            <a:off x="1066800" y="1644134"/>
            <a:ext cx="6934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effectLst/>
                <a:latin typeface="Times New Roman" pitchFamily="18" charset="0"/>
                <a:ea typeface="Batang" pitchFamily="18" charset="-127"/>
                <a:cs typeface="Times New Roman" pitchFamily="18" charset="0"/>
              </a:rPr>
              <a:t>For </a:t>
            </a:r>
            <a:r>
              <a:rPr lang="en-GB" dirty="0" smtClean="0">
                <a:latin typeface="Times New Roman" pitchFamily="18" charset="0"/>
                <a:ea typeface="Batang" pitchFamily="18" charset="-127"/>
                <a:cs typeface="Times New Roman" pitchFamily="18" charset="0"/>
              </a:rPr>
              <a:t>out</a:t>
            </a:r>
            <a:r>
              <a:rPr kumimoji="0" lang="en-GB" b="0" i="0" u="none" strike="noStrike" cap="none" normalizeH="0" baseline="0" dirty="0" smtClean="0">
                <a:ln>
                  <a:noFill/>
                </a:ln>
                <a:effectLst/>
                <a:latin typeface="Times New Roman" pitchFamily="18" charset="0"/>
                <a:ea typeface="Batang" pitchFamily="18" charset="-127"/>
                <a:cs typeface="Times New Roman" pitchFamily="18" charset="0"/>
              </a:rPr>
              <a:t>door scenario</a:t>
            </a:r>
            <a:endParaRPr kumimoji="0" lang="en-GB" b="0" i="0" u="none" strike="noStrike" cap="none" normalizeH="0" baseline="0" dirty="0" smtClean="0">
              <a:ln>
                <a:noFill/>
              </a:ln>
              <a:effectLst/>
              <a:latin typeface="Arial" pitchFamily="34" charset="0"/>
              <a:cs typeface="Arial" pitchFamily="34" charset="0"/>
            </a:endParaRPr>
          </a:p>
        </p:txBody>
      </p:sp>
      <p:sp>
        <p:nvSpPr>
          <p:cNvPr id="7"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94</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marL="742950" lvl="0" indent="-742950"/>
            <a:r>
              <a:rPr lang="en-GB" sz="4000" dirty="0" smtClean="0"/>
              <a:t>Conclusions</a:t>
            </a:r>
            <a:r>
              <a:rPr lang="en-US" dirty="0" smtClean="0"/>
              <a:t/>
            </a:r>
            <a:br>
              <a:rPr lang="en-US" dirty="0" smtClean="0"/>
            </a:br>
            <a:r>
              <a:rPr lang="en-US" dirty="0" smtClean="0"/>
              <a:t/>
            </a:r>
            <a:br>
              <a:rPr lang="en-US" dirty="0" smtClean="0"/>
            </a:br>
            <a:endParaRPr lang="en-US" sz="3100" dirty="0"/>
          </a:p>
        </p:txBody>
      </p:sp>
      <p:sp>
        <p:nvSpPr>
          <p:cNvPr id="3"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95</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0"/>
            <a:r>
              <a:rPr lang="en-GB" sz="3200" b="1" i="1" cap="all" dirty="0" smtClean="0">
                <a:solidFill>
                  <a:srgbClr val="00B0F0"/>
                </a:solidFill>
              </a:rPr>
              <a:t>CONCLUSION (1)</a:t>
            </a:r>
            <a:endParaRPr lang="en-US" sz="3200" b="1" i="1" cap="all" dirty="0">
              <a:solidFill>
                <a:srgbClr val="00B0F0"/>
              </a:solidFill>
            </a:endParaRPr>
          </a:p>
        </p:txBody>
      </p:sp>
      <p:sp>
        <p:nvSpPr>
          <p:cNvPr id="3" name="Content Placeholder 2"/>
          <p:cNvSpPr>
            <a:spLocks noGrp="1"/>
          </p:cNvSpPr>
          <p:nvPr>
            <p:ph idx="1"/>
          </p:nvPr>
        </p:nvSpPr>
        <p:spPr/>
        <p:txBody>
          <a:bodyPr>
            <a:noAutofit/>
          </a:bodyPr>
          <a:lstStyle/>
          <a:p>
            <a:r>
              <a:rPr lang="en-US" sz="2000" dirty="0" smtClean="0"/>
              <a:t>Path loss model</a:t>
            </a:r>
          </a:p>
          <a:p>
            <a:pPr lvl="1"/>
            <a:r>
              <a:rPr lang="el-GR" sz="1600" dirty="0" smtClean="0"/>
              <a:t>As </a:t>
            </a:r>
            <a:r>
              <a:rPr lang="el-GR" sz="1600" dirty="0" smtClean="0"/>
              <a:t>a result of the </a:t>
            </a:r>
            <a:r>
              <a:rPr lang="en-US" sz="1600" dirty="0" smtClean="0"/>
              <a:t>TG4m</a:t>
            </a:r>
            <a:r>
              <a:rPr lang="el-GR" sz="1600" dirty="0" smtClean="0"/>
              <a:t> </a:t>
            </a:r>
            <a:r>
              <a:rPr lang="el-GR" sz="1600" dirty="0" smtClean="0"/>
              <a:t>transmission channel considerations</a:t>
            </a:r>
            <a:r>
              <a:rPr lang="el-GR" sz="1600" dirty="0" smtClean="0"/>
              <a:t>,</a:t>
            </a:r>
            <a:r>
              <a:rPr lang="en-US" sz="1600" dirty="0" smtClean="0"/>
              <a:t> for</a:t>
            </a:r>
            <a:r>
              <a:rPr lang="el-GR" sz="1600" dirty="0" smtClean="0"/>
              <a:t> </a:t>
            </a:r>
            <a:r>
              <a:rPr lang="el-GR" sz="1600" dirty="0" smtClean="0"/>
              <a:t>the </a:t>
            </a:r>
            <a:r>
              <a:rPr lang="en-US" sz="1600" dirty="0" smtClean="0"/>
              <a:t>path loss propagation </a:t>
            </a:r>
            <a:r>
              <a:rPr lang="en-US" sz="1600" dirty="0" smtClean="0"/>
              <a:t>model to be used </a:t>
            </a:r>
            <a:r>
              <a:rPr lang="en-US" sz="1600" dirty="0" smtClean="0"/>
              <a:t>for the TG4m channel model, </a:t>
            </a:r>
            <a:r>
              <a:rPr lang="en-US" sz="1600" dirty="0" smtClean="0"/>
              <a:t>the one described in ITU-R </a:t>
            </a:r>
            <a:r>
              <a:rPr lang="en-US" sz="1600" dirty="0" err="1" smtClean="0"/>
              <a:t>Rec</a:t>
            </a:r>
            <a:r>
              <a:rPr lang="en-US" sz="1600" dirty="0" smtClean="0"/>
              <a:t>, </a:t>
            </a:r>
            <a:r>
              <a:rPr lang="en-US" sz="1600" dirty="0" smtClean="0"/>
              <a:t>1546-1 is better than </a:t>
            </a:r>
            <a:r>
              <a:rPr lang="en-US" sz="1600" dirty="0" err="1" smtClean="0"/>
              <a:t>Hata</a:t>
            </a:r>
            <a:r>
              <a:rPr lang="en-US" sz="1600" dirty="0" smtClean="0"/>
              <a:t>-Okumura model.</a:t>
            </a:r>
          </a:p>
          <a:p>
            <a:pPr lvl="1"/>
            <a:r>
              <a:rPr lang="en-US" sz="1600" dirty="0" smtClean="0"/>
              <a:t>This ITU-R model is included in the most recently revised Tg4m Technical Guidance Document (TGD), 15-11-0684-04.</a:t>
            </a:r>
            <a:endParaRPr lang="en-US" sz="1600" dirty="0" smtClean="0"/>
          </a:p>
          <a:p>
            <a:r>
              <a:rPr lang="en-US" sz="2000" dirty="0" smtClean="0"/>
              <a:t>Multipath model</a:t>
            </a:r>
          </a:p>
          <a:p>
            <a:pPr lvl="1"/>
            <a:r>
              <a:rPr lang="en-US" sz="1600" dirty="0" smtClean="0"/>
              <a:t>Various multipath models are reviewed including 802.11af, 15.4g, 16.3c and 802.22, and COST 207 models. However a set of models which best fit to TG4m systems can not be suggested. Multipath models based on real measurements needs to be established.</a:t>
            </a:r>
          </a:p>
          <a:p>
            <a:pPr lvl="1"/>
            <a:r>
              <a:rPr lang="en-US" sz="1600" dirty="0" smtClean="0"/>
              <a:t>TG4m</a:t>
            </a:r>
            <a:r>
              <a:rPr lang="el-GR" sz="1600" dirty="0" smtClean="0"/>
              <a:t> </a:t>
            </a:r>
            <a:r>
              <a:rPr lang="el-GR" sz="1600" dirty="0" smtClean="0"/>
              <a:t>system </a:t>
            </a:r>
            <a:r>
              <a:rPr lang="en-US" sz="1600" dirty="0" smtClean="0"/>
              <a:t>needs to</a:t>
            </a:r>
            <a:r>
              <a:rPr lang="el-GR" sz="1600" dirty="0" smtClean="0"/>
              <a:t> </a:t>
            </a:r>
            <a:r>
              <a:rPr lang="el-GR" sz="1600" dirty="0" smtClean="0"/>
              <a:t>be able to withstand the presence of multipath signals of up to </a:t>
            </a:r>
            <a:r>
              <a:rPr lang="en-US" sz="1600" dirty="0" smtClean="0"/>
              <a:t>1</a:t>
            </a:r>
            <a:r>
              <a:rPr lang="en-US" sz="1600" dirty="0" smtClean="0"/>
              <a:t>0</a:t>
            </a:r>
            <a:r>
              <a:rPr lang="el-GR" sz="1600" dirty="0" smtClean="0"/>
              <a:t> </a:t>
            </a:r>
            <a:r>
              <a:rPr lang="el-GR" sz="1600" dirty="0" smtClean="0"/>
              <a:t>μsec excess delay and </a:t>
            </a:r>
            <a:r>
              <a:rPr lang="en-US" sz="1600" dirty="0" smtClean="0"/>
              <a:t>2</a:t>
            </a:r>
            <a:r>
              <a:rPr lang="el-GR" sz="1600" dirty="0" smtClean="0"/>
              <a:t> </a:t>
            </a:r>
            <a:r>
              <a:rPr lang="el-GR" sz="1600" dirty="0" smtClean="0"/>
              <a:t>μsec pre-echoes.  </a:t>
            </a:r>
            <a:endParaRPr lang="en-US" sz="1600" dirty="0" smtClean="0"/>
          </a:p>
          <a:p>
            <a:pPr lvl="1"/>
            <a:r>
              <a:rPr lang="el-GR" sz="1600" dirty="0" smtClean="0"/>
              <a:t>The </a:t>
            </a:r>
            <a:r>
              <a:rPr lang="el-GR" sz="1600" dirty="0" smtClean="0"/>
              <a:t>minimum </a:t>
            </a:r>
            <a:r>
              <a:rPr lang="el-GR" sz="1600" dirty="0" smtClean="0"/>
              <a:t>bandwidth </a:t>
            </a:r>
            <a:r>
              <a:rPr lang="el-GR" sz="1600" dirty="0" smtClean="0"/>
              <a:t>considered to minimize the effect of flat fading should be </a:t>
            </a:r>
            <a:r>
              <a:rPr lang="en-US" sz="1600" dirty="0" smtClean="0"/>
              <a:t>figured out</a:t>
            </a:r>
            <a:r>
              <a:rPr lang="el-GR" sz="1600" dirty="0" smtClean="0"/>
              <a:t>.</a:t>
            </a:r>
            <a:r>
              <a:rPr lang="en-US" sz="1600" dirty="0" smtClean="0"/>
              <a:t>  </a:t>
            </a:r>
            <a:endParaRPr lang="en-US" sz="1600" dirty="0" smtClean="0"/>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73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96</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0"/>
            <a:r>
              <a:rPr lang="en-GB" sz="3200" b="1" i="1" cap="all" dirty="0" smtClean="0">
                <a:solidFill>
                  <a:srgbClr val="00B0F0"/>
                </a:solidFill>
              </a:rPr>
              <a:t>CONCLUSION (2)</a:t>
            </a:r>
            <a:endParaRPr lang="en-US" sz="3200" b="1" i="1" cap="all" dirty="0">
              <a:solidFill>
                <a:srgbClr val="00B0F0"/>
              </a:solidFill>
            </a:endParaRPr>
          </a:p>
        </p:txBody>
      </p:sp>
      <p:sp>
        <p:nvSpPr>
          <p:cNvPr id="3" name="Content Placeholder 2"/>
          <p:cNvSpPr>
            <a:spLocks noGrp="1"/>
          </p:cNvSpPr>
          <p:nvPr>
            <p:ph idx="1"/>
          </p:nvPr>
        </p:nvSpPr>
        <p:spPr/>
        <p:txBody>
          <a:bodyPr>
            <a:noAutofit/>
          </a:bodyPr>
          <a:lstStyle/>
          <a:p>
            <a:r>
              <a:rPr lang="en-GB" sz="1800" dirty="0" smtClean="0"/>
              <a:t>The parameters of the </a:t>
            </a:r>
            <a:r>
              <a:rPr lang="en-GB" sz="1800" dirty="0" smtClean="0"/>
              <a:t>TG4m</a:t>
            </a:r>
            <a:r>
              <a:rPr lang="en-GB" sz="1800" dirty="0" smtClean="0"/>
              <a:t> </a:t>
            </a:r>
            <a:r>
              <a:rPr lang="en-GB" sz="1800" dirty="0" smtClean="0"/>
              <a:t>channel and their respective values and ranges of </a:t>
            </a:r>
            <a:r>
              <a:rPr lang="en-GB" sz="1800" dirty="0" smtClean="0"/>
              <a:t>values</a:t>
            </a:r>
            <a:endParaRPr lang="en-US" sz="1800" dirty="0"/>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73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Table 7"/>
          <p:cNvGraphicFramePr>
            <a:graphicFrameLocks noGrp="1"/>
          </p:cNvGraphicFramePr>
          <p:nvPr/>
        </p:nvGraphicFramePr>
        <p:xfrm>
          <a:off x="762000" y="2209800"/>
          <a:ext cx="7772400" cy="4052047"/>
        </p:xfrm>
        <a:graphic>
          <a:graphicData uri="http://schemas.openxmlformats.org/drawingml/2006/table">
            <a:tbl>
              <a:tblPr/>
              <a:tblGrid>
                <a:gridCol w="3886200"/>
                <a:gridCol w="3886200"/>
              </a:tblGrid>
              <a:tr h="197224">
                <a:tc>
                  <a:txBody>
                    <a:bodyPr/>
                    <a:lstStyle/>
                    <a:p>
                      <a:pPr marL="0" marR="0" algn="ctr">
                        <a:spcBef>
                          <a:spcPts val="0"/>
                        </a:spcBef>
                        <a:spcAft>
                          <a:spcPts val="0"/>
                        </a:spcAft>
                      </a:pPr>
                      <a:r>
                        <a:rPr lang="en-GB" sz="1600" b="1" dirty="0">
                          <a:latin typeface="Times New Roman"/>
                          <a:ea typeface="Times New Roman"/>
                        </a:rPr>
                        <a:t>Parameter</a:t>
                      </a:r>
                      <a:endParaRPr lang="en-US" sz="16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600" b="1">
                          <a:latin typeface="Times New Roman"/>
                          <a:ea typeface="Times New Roman"/>
                        </a:rPr>
                        <a:t>Values/range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94447">
                <a:tc>
                  <a:txBody>
                    <a:bodyPr/>
                    <a:lstStyle/>
                    <a:p>
                      <a:pPr marL="0" marR="0">
                        <a:spcBef>
                          <a:spcPts val="0"/>
                        </a:spcBef>
                        <a:spcAft>
                          <a:spcPts val="0"/>
                        </a:spcAft>
                      </a:pPr>
                      <a:r>
                        <a:rPr lang="en-GB" sz="1600">
                          <a:latin typeface="Times New Roman"/>
                          <a:ea typeface="Times New Roman"/>
                        </a:rPr>
                        <a:t>Transmitter-receiver separation</a:t>
                      </a:r>
                      <a:r>
                        <a:rPr lang="en-GB" sz="1600" i="1">
                          <a:latin typeface="Times New Roman"/>
                          <a:ea typeface="Times New Roman"/>
                        </a:rPr>
                        <a:t> (d)</a:t>
                      </a:r>
                      <a:endParaRPr lang="en-US" sz="16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600" dirty="0">
                          <a:solidFill>
                            <a:schemeClr val="tx1"/>
                          </a:solidFill>
                          <a:latin typeface="Times New Roman"/>
                          <a:ea typeface="Times New Roman"/>
                        </a:rPr>
                        <a:t>A </a:t>
                      </a:r>
                      <a:r>
                        <a:rPr lang="en-GB" sz="1600" b="1" dirty="0" smtClean="0">
                          <a:solidFill>
                            <a:schemeClr val="tx1"/>
                          </a:solidFill>
                          <a:latin typeface="Times New Roman"/>
                          <a:ea typeface="Times New Roman"/>
                        </a:rPr>
                        <a:t>few </a:t>
                      </a:r>
                      <a:r>
                        <a:rPr lang="en-GB" sz="1600" dirty="0">
                          <a:solidFill>
                            <a:schemeClr val="tx1"/>
                          </a:solidFill>
                          <a:latin typeface="Times New Roman"/>
                          <a:ea typeface="Times New Roman"/>
                        </a:rPr>
                        <a:t>metres up to </a:t>
                      </a:r>
                      <a:r>
                        <a:rPr lang="en-GB" sz="1600" b="1" dirty="0" smtClean="0">
                          <a:solidFill>
                            <a:schemeClr val="tx1"/>
                          </a:solidFill>
                          <a:latin typeface="Times New Roman"/>
                          <a:ea typeface="Times New Roman"/>
                        </a:rPr>
                        <a:t>several </a:t>
                      </a:r>
                      <a:r>
                        <a:rPr lang="en-GB" sz="1600" dirty="0" smtClean="0">
                          <a:solidFill>
                            <a:schemeClr val="tx1"/>
                          </a:solidFill>
                          <a:latin typeface="Times New Roman"/>
                          <a:ea typeface="Times New Roman"/>
                        </a:rPr>
                        <a:t> </a:t>
                      </a:r>
                      <a:r>
                        <a:rPr lang="en-GB" sz="1600" dirty="0">
                          <a:solidFill>
                            <a:schemeClr val="tx1"/>
                          </a:solidFill>
                          <a:latin typeface="Times New Roman"/>
                          <a:ea typeface="Times New Roman"/>
                        </a:rPr>
                        <a:t>kilometres</a:t>
                      </a:r>
                      <a:endParaRPr lang="en-US" sz="16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224">
                <a:tc>
                  <a:txBody>
                    <a:bodyPr/>
                    <a:lstStyle/>
                    <a:p>
                      <a:pPr marL="0" marR="0">
                        <a:spcBef>
                          <a:spcPts val="0"/>
                        </a:spcBef>
                        <a:spcAft>
                          <a:spcPts val="0"/>
                        </a:spcAft>
                      </a:pPr>
                      <a:r>
                        <a:rPr lang="en-GB" sz="1600">
                          <a:latin typeface="Times New Roman"/>
                          <a:ea typeface="Times New Roman"/>
                        </a:rPr>
                        <a:t>Radio frequency (</a:t>
                      </a:r>
                      <a:r>
                        <a:rPr lang="en-GB" sz="1600" i="1">
                          <a:latin typeface="Times New Roman"/>
                          <a:ea typeface="Times New Roman"/>
                        </a:rPr>
                        <a:t>f)</a:t>
                      </a:r>
                      <a:endParaRPr lang="en-US" sz="16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600">
                          <a:latin typeface="Times New Roman"/>
                          <a:ea typeface="Times New Roman"/>
                        </a:rPr>
                        <a:t>VHF/UHF TV frequency bands</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224">
                <a:tc>
                  <a:txBody>
                    <a:bodyPr/>
                    <a:lstStyle/>
                    <a:p>
                      <a:pPr marL="0" marR="0">
                        <a:spcBef>
                          <a:spcPts val="0"/>
                        </a:spcBef>
                        <a:spcAft>
                          <a:spcPts val="0"/>
                        </a:spcAft>
                      </a:pPr>
                      <a:r>
                        <a:rPr lang="en-GB" sz="1600" dirty="0" smtClean="0">
                          <a:latin typeface="Times New Roman"/>
                          <a:ea typeface="Times New Roman"/>
                        </a:rPr>
                        <a:t>Control </a:t>
                      </a:r>
                      <a:r>
                        <a:rPr lang="en-GB" sz="1600" dirty="0">
                          <a:latin typeface="Times New Roman"/>
                          <a:ea typeface="Times New Roman"/>
                        </a:rPr>
                        <a:t>station antenna gain</a:t>
                      </a:r>
                      <a:r>
                        <a:rPr lang="en-GB" sz="1600" i="1" dirty="0">
                          <a:latin typeface="Times New Roman"/>
                          <a:ea typeface="Times New Roman"/>
                        </a:rPr>
                        <a:t> (G</a:t>
                      </a:r>
                      <a:r>
                        <a:rPr lang="en-GB" sz="1600" baseline="-25000" dirty="0">
                          <a:latin typeface="Times New Roman"/>
                          <a:ea typeface="Times New Roman"/>
                        </a:rPr>
                        <a:t>B</a:t>
                      </a:r>
                      <a:r>
                        <a:rPr lang="en-GB" sz="1600" dirty="0">
                          <a:latin typeface="Times New Roman"/>
                          <a:ea typeface="Times New Roman"/>
                        </a:rPr>
                        <a:t>)</a:t>
                      </a:r>
                      <a:endParaRPr lang="en-US" sz="16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600" dirty="0" smtClean="0">
                          <a:latin typeface="Times New Roman"/>
                          <a:ea typeface="Times New Roman"/>
                        </a:rPr>
                        <a:t>Needs</a:t>
                      </a:r>
                      <a:r>
                        <a:rPr lang="en-GB" sz="1600" baseline="0" dirty="0" smtClean="0">
                          <a:latin typeface="Times New Roman"/>
                          <a:ea typeface="Times New Roman"/>
                        </a:rPr>
                        <a:t> to be</a:t>
                      </a:r>
                      <a:r>
                        <a:rPr lang="en-GB" sz="1600" dirty="0" smtClean="0">
                          <a:latin typeface="Times New Roman"/>
                          <a:ea typeface="Times New Roman"/>
                        </a:rPr>
                        <a:t> </a:t>
                      </a:r>
                      <a:r>
                        <a:rPr lang="en-GB" sz="1600" dirty="0">
                          <a:latin typeface="Times New Roman"/>
                          <a:ea typeface="Times New Roman"/>
                        </a:rPr>
                        <a:t>specified</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447">
                <a:tc>
                  <a:txBody>
                    <a:bodyPr/>
                    <a:lstStyle/>
                    <a:p>
                      <a:pPr marL="0" marR="0">
                        <a:spcBef>
                          <a:spcPts val="0"/>
                        </a:spcBef>
                        <a:spcAft>
                          <a:spcPts val="0"/>
                        </a:spcAft>
                      </a:pPr>
                      <a:r>
                        <a:rPr lang="en-GB" sz="1600" dirty="0">
                          <a:latin typeface="Times New Roman"/>
                          <a:ea typeface="Times New Roman"/>
                        </a:rPr>
                        <a:t>Customer premise equipment </a:t>
                      </a:r>
                      <a:r>
                        <a:rPr lang="en-GB" sz="1600" dirty="0" smtClean="0">
                          <a:latin typeface="Times New Roman"/>
                          <a:ea typeface="Times New Roman"/>
                        </a:rPr>
                        <a:t>(</a:t>
                      </a:r>
                      <a:r>
                        <a:rPr lang="en-GB" sz="1600" dirty="0" smtClean="0">
                          <a:latin typeface="Times New Roman"/>
                          <a:ea typeface="Times New Roman"/>
                        </a:rPr>
                        <a:t>or terminal equipment) </a:t>
                      </a:r>
                      <a:r>
                        <a:rPr lang="en-GB" sz="1600" dirty="0" smtClean="0">
                          <a:latin typeface="Times New Roman"/>
                          <a:ea typeface="Times New Roman"/>
                        </a:rPr>
                        <a:t>antenna </a:t>
                      </a:r>
                      <a:r>
                        <a:rPr lang="en-GB" sz="1600" dirty="0">
                          <a:latin typeface="Times New Roman"/>
                          <a:ea typeface="Times New Roman"/>
                        </a:rPr>
                        <a:t>gain (</a:t>
                      </a:r>
                      <a:r>
                        <a:rPr lang="en-GB" sz="1600" i="1" dirty="0">
                          <a:latin typeface="Times New Roman"/>
                          <a:ea typeface="Times New Roman"/>
                        </a:rPr>
                        <a:t>G</a:t>
                      </a:r>
                      <a:r>
                        <a:rPr lang="en-GB" sz="1600" baseline="-25000" dirty="0">
                          <a:latin typeface="Times New Roman"/>
                          <a:ea typeface="Times New Roman"/>
                        </a:rPr>
                        <a:t>T</a:t>
                      </a:r>
                      <a:r>
                        <a:rPr lang="en-GB" sz="1600" dirty="0">
                          <a:latin typeface="Times New Roman"/>
                          <a:ea typeface="Times New Roman"/>
                        </a:rPr>
                        <a:t>)</a:t>
                      </a:r>
                      <a:endParaRPr lang="en-US" sz="16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743200" algn="ctr"/>
                          <a:tab pos="5486400" algn="r"/>
                          <a:tab pos="457200" algn="l"/>
                        </a:tabLst>
                      </a:pPr>
                      <a:r>
                        <a:rPr lang="en-GB" sz="1600" dirty="0" smtClean="0">
                          <a:latin typeface="Times New Roman"/>
                          <a:ea typeface="Times New Roman"/>
                        </a:rPr>
                        <a:t>Needs</a:t>
                      </a:r>
                      <a:r>
                        <a:rPr lang="en-GB" sz="1600" baseline="0" dirty="0" smtClean="0">
                          <a:latin typeface="Times New Roman"/>
                          <a:ea typeface="Times New Roman"/>
                        </a:rPr>
                        <a:t> to be</a:t>
                      </a:r>
                      <a:r>
                        <a:rPr lang="en-GB" sz="1600" dirty="0" smtClean="0">
                          <a:latin typeface="Times New Roman"/>
                          <a:ea typeface="Times New Roman"/>
                        </a:rPr>
                        <a:t> </a:t>
                      </a:r>
                      <a:r>
                        <a:rPr lang="en-GB" sz="1600" dirty="0">
                          <a:latin typeface="Times New Roman"/>
                          <a:ea typeface="Times New Roman"/>
                        </a:rPr>
                        <a:t>specified</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447">
                <a:tc>
                  <a:txBody>
                    <a:bodyPr/>
                    <a:lstStyle/>
                    <a:p>
                      <a:pPr marL="0" marR="0">
                        <a:spcBef>
                          <a:spcPts val="0"/>
                        </a:spcBef>
                        <a:spcAft>
                          <a:spcPts val="0"/>
                        </a:spcAft>
                      </a:pPr>
                      <a:r>
                        <a:rPr lang="en-GB" sz="1600" dirty="0">
                          <a:latin typeface="Times New Roman"/>
                          <a:ea typeface="Times New Roman"/>
                        </a:rPr>
                        <a:t>Customer premise equipment </a:t>
                      </a:r>
                      <a:r>
                        <a:rPr lang="en-GB" sz="1600" dirty="0" smtClean="0">
                          <a:latin typeface="Times New Roman"/>
                          <a:ea typeface="Times New Roman"/>
                        </a:rPr>
                        <a:t>(or </a:t>
                      </a:r>
                      <a:r>
                        <a:rPr lang="en-GB" sz="1600" dirty="0" smtClean="0">
                          <a:latin typeface="Times New Roman"/>
                          <a:ea typeface="Times New Roman"/>
                        </a:rPr>
                        <a:t>terminal equipment) </a:t>
                      </a:r>
                      <a:r>
                        <a:rPr lang="en-GB" sz="1600" dirty="0" smtClean="0">
                          <a:latin typeface="Times New Roman"/>
                          <a:ea typeface="Times New Roman"/>
                        </a:rPr>
                        <a:t>antenna </a:t>
                      </a:r>
                      <a:r>
                        <a:rPr lang="en-GB" sz="1600" dirty="0">
                          <a:latin typeface="Times New Roman"/>
                          <a:ea typeface="Times New Roman"/>
                        </a:rPr>
                        <a:t>half power </a:t>
                      </a:r>
                      <a:r>
                        <a:rPr lang="en-GB" sz="1600" dirty="0" err="1">
                          <a:latin typeface="Times New Roman"/>
                          <a:ea typeface="Times New Roman"/>
                        </a:rPr>
                        <a:t>beamwidth</a:t>
                      </a:r>
                      <a:r>
                        <a:rPr lang="en-GB" sz="1600" dirty="0">
                          <a:latin typeface="Times New Roman"/>
                          <a:ea typeface="Times New Roman"/>
                        </a:rPr>
                        <a:t> (</a:t>
                      </a:r>
                      <a:r>
                        <a:rPr lang="en-GB" sz="1600" i="1" dirty="0" err="1">
                          <a:latin typeface="Times New Roman"/>
                          <a:ea typeface="Times New Roman"/>
                        </a:rPr>
                        <a:t>β</a:t>
                      </a:r>
                      <a:r>
                        <a:rPr lang="en-GB" sz="1600" baseline="-25000" dirty="0" err="1">
                          <a:latin typeface="Times New Roman"/>
                          <a:ea typeface="Times New Roman"/>
                        </a:rPr>
                        <a:t>T</a:t>
                      </a:r>
                      <a:r>
                        <a:rPr lang="en-GB" sz="1600" dirty="0">
                          <a:latin typeface="Times New Roman"/>
                          <a:ea typeface="Times New Roman"/>
                        </a:rPr>
                        <a:t>)</a:t>
                      </a:r>
                      <a:endParaRPr lang="en-US" sz="16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600" dirty="0" smtClean="0">
                          <a:latin typeface="Times New Roman"/>
                          <a:ea typeface="Times New Roman"/>
                        </a:rPr>
                        <a:t>Typically</a:t>
                      </a:r>
                      <a:r>
                        <a:rPr lang="en-GB" sz="1600" baseline="0" dirty="0" smtClean="0">
                          <a:latin typeface="Times New Roman"/>
                          <a:ea typeface="Times New Roman"/>
                        </a:rPr>
                        <a:t> </a:t>
                      </a:r>
                      <a:r>
                        <a:rPr lang="en-GB" sz="1600" b="1" dirty="0" err="1" smtClean="0">
                          <a:solidFill>
                            <a:schemeClr val="tx1"/>
                          </a:solidFill>
                          <a:latin typeface="Times New Roman"/>
                          <a:ea typeface="Times New Roman"/>
                        </a:rPr>
                        <a:t>omni</a:t>
                      </a:r>
                      <a:r>
                        <a:rPr lang="en-GB" sz="1600" b="1" dirty="0" smtClean="0">
                          <a:solidFill>
                            <a:schemeClr val="tx1"/>
                          </a:solidFill>
                          <a:latin typeface="Times New Roman"/>
                          <a:ea typeface="Times New Roman"/>
                        </a:rPr>
                        <a:t>-directional</a:t>
                      </a:r>
                      <a:endParaRPr lang="en-US" sz="1600" b="1"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224">
                <a:tc>
                  <a:txBody>
                    <a:bodyPr/>
                    <a:lstStyle/>
                    <a:p>
                      <a:pPr marL="0" marR="0">
                        <a:spcBef>
                          <a:spcPts val="0"/>
                        </a:spcBef>
                        <a:spcAft>
                          <a:spcPts val="0"/>
                        </a:spcAft>
                      </a:pPr>
                      <a:r>
                        <a:rPr lang="en-GB" sz="1600">
                          <a:latin typeface="Times New Roman"/>
                          <a:ea typeface="Times New Roman"/>
                        </a:rPr>
                        <a:t>Propagation conditions</a:t>
                      </a:r>
                      <a:endParaRPr lang="en-US" sz="16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600">
                          <a:latin typeface="Times New Roman"/>
                          <a:ea typeface="Times New Roman"/>
                        </a:rPr>
                        <a:t>LOS, NLOS</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spcBef>
                          <a:spcPts val="0"/>
                        </a:spcBef>
                        <a:spcAft>
                          <a:spcPts val="0"/>
                        </a:spcAft>
                      </a:pPr>
                      <a:r>
                        <a:rPr lang="en-GB" sz="1600">
                          <a:latin typeface="Times New Roman"/>
                          <a:ea typeface="Times New Roman"/>
                        </a:rPr>
                        <a:t>Environment type</a:t>
                      </a:r>
                      <a:endParaRPr lang="en-US" sz="16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600" dirty="0" smtClean="0">
                          <a:latin typeface="Times New Roman"/>
                          <a:ea typeface="Times New Roman"/>
                        </a:rPr>
                        <a:t>Urban</a:t>
                      </a:r>
                      <a:r>
                        <a:rPr lang="en-GB" sz="1600" dirty="0">
                          <a:latin typeface="Times New Roman"/>
                          <a:ea typeface="Times New Roman"/>
                        </a:rPr>
                        <a:t>, </a:t>
                      </a:r>
                      <a:r>
                        <a:rPr lang="en-GB" sz="1600" dirty="0" smtClean="0">
                          <a:latin typeface="Times New Roman"/>
                          <a:ea typeface="Times New Roman"/>
                        </a:rPr>
                        <a:t>suburban, rural, large and</a:t>
                      </a:r>
                      <a:r>
                        <a:rPr lang="el-GR" sz="1600" dirty="0" smtClean="0">
                          <a:latin typeface="Times New Roman"/>
                          <a:ea typeface="Times New Roman"/>
                        </a:rPr>
                        <a:t> </a:t>
                      </a:r>
                      <a:r>
                        <a:rPr lang="el-GR" sz="1600" dirty="0">
                          <a:latin typeface="Times New Roman"/>
                          <a:ea typeface="Times New Roman"/>
                        </a:rPr>
                        <a:t>small/medium cities;</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224">
                <a:tc>
                  <a:txBody>
                    <a:bodyPr/>
                    <a:lstStyle/>
                    <a:p>
                      <a:pPr marL="0" marR="0">
                        <a:spcBef>
                          <a:spcPts val="0"/>
                        </a:spcBef>
                        <a:spcAft>
                          <a:spcPts val="0"/>
                        </a:spcAft>
                      </a:pPr>
                      <a:r>
                        <a:rPr lang="en-GB" sz="1600" dirty="0" smtClean="0">
                          <a:latin typeface="Times New Roman"/>
                          <a:ea typeface="Times New Roman"/>
                        </a:rPr>
                        <a:t>Control </a:t>
                      </a:r>
                      <a:r>
                        <a:rPr lang="en-GB" sz="1600" dirty="0">
                          <a:latin typeface="Times New Roman"/>
                          <a:ea typeface="Times New Roman"/>
                        </a:rPr>
                        <a:t>station height </a:t>
                      </a:r>
                      <a:r>
                        <a:rPr lang="en-GB" sz="1600" i="1" dirty="0" err="1">
                          <a:latin typeface="Times New Roman"/>
                          <a:ea typeface="Times New Roman"/>
                        </a:rPr>
                        <a:t>h</a:t>
                      </a:r>
                      <a:r>
                        <a:rPr lang="en-GB" sz="1600" baseline="-25000" dirty="0" err="1">
                          <a:latin typeface="Times New Roman"/>
                          <a:ea typeface="Times New Roman"/>
                        </a:rPr>
                        <a:t>T</a:t>
                      </a:r>
                      <a:endParaRPr lang="en-US" sz="16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600" b="1" dirty="0" smtClean="0">
                          <a:solidFill>
                            <a:schemeClr val="tx1"/>
                          </a:solidFill>
                          <a:latin typeface="Times New Roman"/>
                          <a:ea typeface="Times New Roman"/>
                        </a:rPr>
                        <a:t>30–100</a:t>
                      </a:r>
                      <a:r>
                        <a:rPr lang="en-GB" sz="1600" dirty="0" smtClean="0">
                          <a:solidFill>
                            <a:schemeClr val="tx1"/>
                          </a:solidFill>
                          <a:latin typeface="Times New Roman"/>
                          <a:ea typeface="Times New Roman"/>
                        </a:rPr>
                        <a:t> </a:t>
                      </a:r>
                      <a:r>
                        <a:rPr lang="en-GB" sz="1600" dirty="0">
                          <a:solidFill>
                            <a:schemeClr val="tx1"/>
                          </a:solidFill>
                          <a:latin typeface="Times New Roman"/>
                          <a:ea typeface="Times New Roman"/>
                        </a:rPr>
                        <a:t>m</a:t>
                      </a:r>
                      <a:endParaRPr lang="en-US" sz="16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224">
                <a:tc>
                  <a:txBody>
                    <a:bodyPr/>
                    <a:lstStyle/>
                    <a:p>
                      <a:pPr marL="0" marR="0">
                        <a:spcBef>
                          <a:spcPts val="0"/>
                        </a:spcBef>
                        <a:spcAft>
                          <a:spcPts val="0"/>
                        </a:spcAft>
                      </a:pPr>
                      <a:r>
                        <a:rPr lang="en-GB" sz="1600" dirty="0" smtClean="0">
                          <a:latin typeface="Times New Roman"/>
                          <a:ea typeface="Times New Roman"/>
                        </a:rPr>
                        <a:t>Terminal</a:t>
                      </a:r>
                      <a:r>
                        <a:rPr lang="en-GB" sz="1600" baseline="0" dirty="0" smtClean="0">
                          <a:latin typeface="Times New Roman"/>
                          <a:ea typeface="Times New Roman"/>
                        </a:rPr>
                        <a:t> unit</a:t>
                      </a:r>
                      <a:r>
                        <a:rPr lang="en-GB" sz="1600" dirty="0" smtClean="0">
                          <a:latin typeface="Times New Roman"/>
                          <a:ea typeface="Times New Roman"/>
                        </a:rPr>
                        <a:t> </a:t>
                      </a:r>
                      <a:r>
                        <a:rPr lang="en-GB" sz="1600" dirty="0">
                          <a:latin typeface="Times New Roman"/>
                          <a:ea typeface="Times New Roman"/>
                        </a:rPr>
                        <a:t>antenna height </a:t>
                      </a:r>
                      <a:r>
                        <a:rPr lang="en-GB" sz="1600" i="1" dirty="0" err="1">
                          <a:latin typeface="Times New Roman"/>
                          <a:ea typeface="Times New Roman"/>
                        </a:rPr>
                        <a:t>h</a:t>
                      </a:r>
                      <a:r>
                        <a:rPr lang="en-GB" sz="1600" baseline="-25000" dirty="0" err="1">
                          <a:latin typeface="Times New Roman"/>
                          <a:ea typeface="Times New Roman"/>
                        </a:rPr>
                        <a:t>B</a:t>
                      </a:r>
                      <a:endParaRPr lang="en-US" sz="16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600" b="1" dirty="0">
                          <a:solidFill>
                            <a:schemeClr val="tx1"/>
                          </a:solidFill>
                          <a:latin typeface="Times New Roman"/>
                          <a:ea typeface="Times New Roman"/>
                        </a:rPr>
                        <a:t>10</a:t>
                      </a:r>
                      <a:r>
                        <a:rPr lang="en-GB" sz="1600" dirty="0">
                          <a:solidFill>
                            <a:schemeClr val="tx1"/>
                          </a:solidFill>
                          <a:latin typeface="Times New Roman"/>
                          <a:ea typeface="Times New Roman"/>
                        </a:rPr>
                        <a:t> m</a:t>
                      </a:r>
                      <a:endParaRPr lang="en-US" sz="16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224">
                <a:tc>
                  <a:txBody>
                    <a:bodyPr/>
                    <a:lstStyle/>
                    <a:p>
                      <a:pPr marL="0" marR="0">
                        <a:spcBef>
                          <a:spcPts val="0"/>
                        </a:spcBef>
                        <a:spcAft>
                          <a:spcPts val="0"/>
                        </a:spcAft>
                      </a:pPr>
                      <a:r>
                        <a:rPr lang="en-GB" sz="1600">
                          <a:latin typeface="Times New Roman"/>
                          <a:ea typeface="Times New Roman"/>
                        </a:rPr>
                        <a:t>Multipath profiles</a:t>
                      </a:r>
                      <a:endParaRPr lang="en-US" sz="16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600" dirty="0" smtClean="0">
                          <a:latin typeface="Times New Roman"/>
                          <a:ea typeface="Times New Roman"/>
                        </a:rPr>
                        <a:t>Needs to be specified</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224">
                <a:tc>
                  <a:txBody>
                    <a:bodyPr/>
                    <a:lstStyle/>
                    <a:p>
                      <a:pPr marL="0" marR="0">
                        <a:spcBef>
                          <a:spcPts val="0"/>
                        </a:spcBef>
                        <a:spcAft>
                          <a:spcPts val="0"/>
                        </a:spcAft>
                      </a:pPr>
                      <a:r>
                        <a:rPr lang="en-GB" sz="1600" dirty="0">
                          <a:latin typeface="Times New Roman"/>
                          <a:ea typeface="Times New Roman"/>
                        </a:rPr>
                        <a:t>Seasons of operation</a:t>
                      </a:r>
                      <a:endParaRPr lang="en-US" sz="16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600" dirty="0">
                          <a:latin typeface="Times New Roman"/>
                          <a:ea typeface="Times New Roman"/>
                        </a:rPr>
                        <a:t>All seasons</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9"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97</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marL="742950" lvl="0" indent="-742950"/>
            <a:r>
              <a:rPr lang="en-GB" sz="4000" dirty="0" smtClean="0"/>
              <a:t>References</a:t>
            </a:r>
            <a:r>
              <a:rPr lang="en-US" dirty="0" smtClean="0"/>
              <a:t/>
            </a:r>
            <a:br>
              <a:rPr lang="en-US" dirty="0" smtClean="0"/>
            </a:br>
            <a:r>
              <a:rPr lang="en-US" dirty="0" smtClean="0"/>
              <a:t/>
            </a:r>
            <a:br>
              <a:rPr lang="en-US" dirty="0" smtClean="0"/>
            </a:br>
            <a:endParaRPr lang="en-US" sz="3100" dirty="0"/>
          </a:p>
        </p:txBody>
      </p:sp>
      <p:sp>
        <p:nvSpPr>
          <p:cNvPr id="3"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98</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normAutofit/>
          </a:bodyPr>
          <a:lstStyle/>
          <a:p>
            <a:pPr lvl="0"/>
            <a:r>
              <a:rPr lang="en-GB" sz="3200" b="1" i="1" cap="all" dirty="0" smtClean="0">
                <a:solidFill>
                  <a:srgbClr val="FF0000"/>
                </a:solidFill>
              </a:rPr>
              <a:t>REFERENCES (1)</a:t>
            </a:r>
            <a:endParaRPr lang="en-US" sz="3200" b="1" i="1" cap="all" dirty="0">
              <a:solidFill>
                <a:srgbClr val="FF0000"/>
              </a:solidFill>
            </a:endParaRPr>
          </a:p>
        </p:txBody>
      </p:sp>
      <p:sp>
        <p:nvSpPr>
          <p:cNvPr id="3" name="Content Placeholder 2"/>
          <p:cNvSpPr>
            <a:spLocks noGrp="1"/>
          </p:cNvSpPr>
          <p:nvPr>
            <p:ph idx="1"/>
          </p:nvPr>
        </p:nvSpPr>
        <p:spPr/>
        <p:txBody>
          <a:bodyPr>
            <a:noAutofit/>
          </a:bodyPr>
          <a:lstStyle/>
          <a:p>
            <a:pPr>
              <a:buNone/>
            </a:pPr>
            <a:r>
              <a:rPr lang="en-GB" sz="1400" b="1" dirty="0" smtClean="0"/>
              <a:t>[1]	</a:t>
            </a:r>
            <a:r>
              <a:rPr lang="en-GB" sz="1400" dirty="0" smtClean="0"/>
              <a:t>“</a:t>
            </a:r>
            <a:r>
              <a:rPr lang="en-GB" sz="1400" i="1" dirty="0" smtClean="0"/>
              <a:t>Fixed wireless routes for internet access</a:t>
            </a:r>
            <a:r>
              <a:rPr lang="en-GB" sz="1400" dirty="0" smtClean="0"/>
              <a:t>”, IEEE Spectrum, September 1999. </a:t>
            </a:r>
            <a:endParaRPr lang="en-US" sz="1400" dirty="0" smtClean="0"/>
          </a:p>
          <a:p>
            <a:pPr>
              <a:buNone/>
            </a:pPr>
            <a:r>
              <a:rPr lang="en-GB" sz="1400" b="1" dirty="0" smtClean="0"/>
              <a:t>[2]	T. S. </a:t>
            </a:r>
            <a:r>
              <a:rPr lang="en-GB" sz="1400" b="1" dirty="0" err="1" smtClean="0"/>
              <a:t>Rappaport</a:t>
            </a:r>
            <a:r>
              <a:rPr lang="en-GB" sz="1400" b="1" dirty="0" smtClean="0"/>
              <a:t>, </a:t>
            </a:r>
            <a:r>
              <a:rPr lang="en-GB" sz="1400" dirty="0" smtClean="0"/>
              <a:t>“</a:t>
            </a:r>
            <a:r>
              <a:rPr lang="en-GB" sz="1400" i="1" dirty="0" smtClean="0"/>
              <a:t>Wireless communications</a:t>
            </a:r>
            <a:r>
              <a:rPr lang="en-GB" sz="1400" dirty="0" smtClean="0"/>
              <a:t>”, Prentice-Hall, 1996. </a:t>
            </a:r>
            <a:endParaRPr lang="en-US" sz="1400" dirty="0" smtClean="0"/>
          </a:p>
          <a:p>
            <a:pPr>
              <a:buNone/>
            </a:pPr>
            <a:r>
              <a:rPr lang="en-GB" sz="1400" b="1" dirty="0" smtClean="0"/>
              <a:t>[3]	P. </a:t>
            </a:r>
            <a:r>
              <a:rPr lang="en-GB" sz="1400" b="1" dirty="0" err="1" smtClean="0"/>
              <a:t>Karlsson</a:t>
            </a:r>
            <a:r>
              <a:rPr lang="en-GB" sz="1400" b="1" dirty="0" smtClean="0"/>
              <a:t>, N. </a:t>
            </a:r>
            <a:r>
              <a:rPr lang="en-GB" sz="1400" b="1" dirty="0" err="1" smtClean="0"/>
              <a:t>Löwendahl</a:t>
            </a:r>
            <a:r>
              <a:rPr lang="en-GB" sz="1400" b="1" dirty="0" smtClean="0"/>
              <a:t>, J. </a:t>
            </a:r>
            <a:r>
              <a:rPr lang="en-GB" sz="1400" b="1" dirty="0" err="1" smtClean="0"/>
              <a:t>Jordana</a:t>
            </a:r>
            <a:r>
              <a:rPr lang="en-GB" sz="1400" dirty="0" smtClean="0"/>
              <a:t>, “</a:t>
            </a:r>
            <a:r>
              <a:rPr lang="en-GB" sz="1400" i="1" dirty="0" smtClean="0"/>
              <a:t>Narrowband and wideband propagation measurements and models in the 27-29 GHz band</a:t>
            </a:r>
            <a:r>
              <a:rPr lang="en-GB" sz="1400" dirty="0" smtClean="0"/>
              <a:t>”, COST 259 TD(98)17, COST 259 Workshop, Berne, Switzerland, February 1998.</a:t>
            </a:r>
            <a:endParaRPr lang="en-US" sz="1400" dirty="0" smtClean="0"/>
          </a:p>
          <a:p>
            <a:pPr>
              <a:buNone/>
            </a:pPr>
            <a:r>
              <a:rPr lang="en-GB" sz="1400" b="1" dirty="0" smtClean="0"/>
              <a:t>[4]	T.-S. Chu, L. J. Greenstein</a:t>
            </a:r>
            <a:r>
              <a:rPr lang="en-GB" sz="1400" dirty="0" smtClean="0"/>
              <a:t>, “</a:t>
            </a:r>
            <a:r>
              <a:rPr lang="en-GB" sz="1400" i="1" dirty="0" smtClean="0"/>
              <a:t>A Quantification of Link Budget Differences Between the Cellular and PCS Bands</a:t>
            </a:r>
            <a:r>
              <a:rPr lang="en-GB" sz="1400" dirty="0" smtClean="0"/>
              <a:t>”, IEEE Trans. </a:t>
            </a:r>
            <a:r>
              <a:rPr lang="en-GB" sz="1400" dirty="0" err="1" smtClean="0"/>
              <a:t>Veh</a:t>
            </a:r>
            <a:r>
              <a:rPr lang="en-GB" sz="1400" dirty="0" smtClean="0"/>
              <a:t>. Tech., vol.48, no. 1, January 1998.</a:t>
            </a:r>
            <a:endParaRPr lang="en-US" sz="1400" dirty="0" smtClean="0"/>
          </a:p>
          <a:p>
            <a:pPr>
              <a:buNone/>
            </a:pPr>
            <a:r>
              <a:rPr lang="en-GB" sz="1400" b="1" dirty="0" smtClean="0"/>
              <a:t>[5]</a:t>
            </a:r>
            <a:r>
              <a:rPr lang="en-GB" sz="1400" dirty="0" smtClean="0"/>
              <a:t>	</a:t>
            </a:r>
            <a:r>
              <a:rPr lang="en-GB" sz="1400" b="1" dirty="0" smtClean="0"/>
              <a:t>A. </a:t>
            </a:r>
            <a:r>
              <a:rPr lang="en-GB" sz="1400" b="1" dirty="0" err="1" smtClean="0"/>
              <a:t>Bohdanowicz</a:t>
            </a:r>
            <a:r>
              <a:rPr lang="en-GB" sz="1400" b="1" dirty="0" smtClean="0"/>
              <a:t> et al.,</a:t>
            </a:r>
            <a:r>
              <a:rPr lang="en-GB" sz="1400" dirty="0" smtClean="0"/>
              <a:t> “</a:t>
            </a:r>
            <a:r>
              <a:rPr lang="en-GB" sz="1400" i="1" dirty="0" smtClean="0"/>
              <a:t>Wideband Indoor and Outdoor Channel Measurements at 17 GHz</a:t>
            </a:r>
            <a:r>
              <a:rPr lang="en-GB" sz="1400" dirty="0" smtClean="0"/>
              <a:t>”, VTC 1999.</a:t>
            </a:r>
            <a:endParaRPr lang="en-US" sz="1400" dirty="0" smtClean="0"/>
          </a:p>
          <a:p>
            <a:pPr>
              <a:buNone/>
            </a:pPr>
            <a:r>
              <a:rPr lang="en-GB" sz="1400" b="1" dirty="0" smtClean="0"/>
              <a:t>[6]</a:t>
            </a:r>
            <a:r>
              <a:rPr lang="en-GB" sz="1400" dirty="0" smtClean="0"/>
              <a:t>	</a:t>
            </a:r>
            <a:r>
              <a:rPr lang="en-GB" sz="1400" b="1" dirty="0" smtClean="0"/>
              <a:t>M. </a:t>
            </a:r>
            <a:r>
              <a:rPr lang="en-GB" sz="1400" b="1" dirty="0" err="1" smtClean="0"/>
              <a:t>Mitsuhiko</a:t>
            </a:r>
            <a:r>
              <a:rPr lang="en-GB" sz="1400" b="1" dirty="0" smtClean="0"/>
              <a:t> et al.,</a:t>
            </a:r>
            <a:r>
              <a:rPr lang="en-GB" sz="1400" dirty="0" smtClean="0"/>
              <a:t> “</a:t>
            </a:r>
            <a:r>
              <a:rPr lang="en-GB" sz="1400" i="1" dirty="0" smtClean="0"/>
              <a:t>Measurement of Spatiotemporal Propagation Characteristics in Urban Microcellular Environment</a:t>
            </a:r>
            <a:r>
              <a:rPr lang="en-GB" sz="1400" dirty="0" smtClean="0"/>
              <a:t>”, VTC 1999.</a:t>
            </a:r>
            <a:endParaRPr lang="en-US" sz="1400" dirty="0" smtClean="0"/>
          </a:p>
          <a:p>
            <a:pPr>
              <a:buNone/>
            </a:pPr>
            <a:r>
              <a:rPr lang="en-GB" sz="1400" b="1" dirty="0" smtClean="0"/>
              <a:t>[7]</a:t>
            </a:r>
            <a:r>
              <a:rPr lang="en-GB" sz="1400" dirty="0" smtClean="0"/>
              <a:t>	</a:t>
            </a:r>
            <a:r>
              <a:rPr lang="en-GB" sz="1400" b="1" dirty="0" smtClean="0"/>
              <a:t>V. </a:t>
            </a:r>
            <a:r>
              <a:rPr lang="en-GB" sz="1400" b="1" dirty="0" err="1" smtClean="0"/>
              <a:t>Erceg</a:t>
            </a:r>
            <a:r>
              <a:rPr lang="en-GB" sz="1400" b="1" dirty="0" smtClean="0"/>
              <a:t> et al., </a:t>
            </a:r>
            <a:r>
              <a:rPr lang="en-GB" sz="1400" dirty="0" smtClean="0"/>
              <a:t>“</a:t>
            </a:r>
            <a:r>
              <a:rPr lang="en-GB" sz="1400" i="1" dirty="0" smtClean="0"/>
              <a:t>A Model for the Multipath Delay Profile of Fixed Wireless Channels</a:t>
            </a:r>
            <a:r>
              <a:rPr lang="en-GB" sz="1400" dirty="0" smtClean="0"/>
              <a:t>”, IEEE JSAC, vol. 17, no. 3, March 1999.</a:t>
            </a:r>
            <a:endParaRPr lang="en-US" sz="1400" dirty="0" smtClean="0"/>
          </a:p>
          <a:p>
            <a:pPr>
              <a:buNone/>
            </a:pPr>
            <a:r>
              <a:rPr lang="en-GB" sz="1400" b="1" dirty="0" smtClean="0"/>
              <a:t>[8]</a:t>
            </a:r>
            <a:r>
              <a:rPr lang="en-GB" sz="1400" dirty="0" smtClean="0"/>
              <a:t>	</a:t>
            </a:r>
            <a:r>
              <a:rPr lang="en-GB" sz="1400" b="1" dirty="0" smtClean="0"/>
              <a:t>D. Falconer,</a:t>
            </a:r>
            <a:r>
              <a:rPr lang="en-GB" sz="1400" dirty="0" smtClean="0"/>
              <a:t> “</a:t>
            </a:r>
            <a:r>
              <a:rPr lang="en-GB" sz="1400" i="1" dirty="0" smtClean="0"/>
              <a:t>Multipath Measurements and Modelling for Fixed Broadband Wireless Systems in a Residential Environment</a:t>
            </a:r>
            <a:r>
              <a:rPr lang="en-GB" sz="1400" dirty="0" smtClean="0"/>
              <a:t>”, IEEE 802.16.1pc-00/01, IEEE 802.16 Broadband Wireless Access Working Group, 21/12/1999.</a:t>
            </a:r>
            <a:endParaRPr lang="en-US" sz="1400" dirty="0" smtClean="0"/>
          </a:p>
          <a:p>
            <a:pPr>
              <a:buNone/>
            </a:pPr>
            <a:r>
              <a:rPr lang="en-GB" sz="1400" b="1" dirty="0" smtClean="0"/>
              <a:t>[9]</a:t>
            </a:r>
            <a:r>
              <a:rPr lang="en-GB" sz="1400" dirty="0" smtClean="0"/>
              <a:t>	</a:t>
            </a:r>
            <a:r>
              <a:rPr lang="en-GB" sz="1400" b="1" dirty="0" smtClean="0"/>
              <a:t>P. </a:t>
            </a:r>
            <a:r>
              <a:rPr lang="en-GB" sz="1400" b="1" dirty="0" err="1" smtClean="0"/>
              <a:t>Karlsson</a:t>
            </a:r>
            <a:r>
              <a:rPr lang="en-GB" sz="1400" b="1" dirty="0" smtClean="0"/>
              <a:t> et al.,</a:t>
            </a:r>
            <a:r>
              <a:rPr lang="en-GB" sz="1400" dirty="0" smtClean="0"/>
              <a:t> “</a:t>
            </a:r>
            <a:r>
              <a:rPr lang="en-GB" sz="1400" i="1" dirty="0" smtClean="0"/>
              <a:t>Outdoor </a:t>
            </a:r>
            <a:r>
              <a:rPr lang="en-GB" sz="1400" i="1" dirty="0" err="1" smtClean="0"/>
              <a:t>Spatio</a:t>
            </a:r>
            <a:r>
              <a:rPr lang="en-GB" sz="1400" i="1" dirty="0" smtClean="0"/>
              <a:t>-Temporal Propagation Measurements for Evaluation of Smart Antennas</a:t>
            </a:r>
            <a:r>
              <a:rPr lang="en-GB" sz="1400" dirty="0" smtClean="0"/>
              <a:t>”, 3TRS091A.doc, ETSI EP BRAN #9, July 1998.</a:t>
            </a:r>
            <a:endParaRPr lang="en-US" sz="1400" dirty="0" smtClean="0"/>
          </a:p>
          <a:p>
            <a:pPr>
              <a:buNone/>
            </a:pPr>
            <a:r>
              <a:rPr lang="en-GB" sz="1400" b="1" dirty="0" smtClean="0"/>
              <a:t>[10]</a:t>
            </a:r>
            <a:r>
              <a:rPr lang="en-GB" sz="1400" dirty="0" smtClean="0"/>
              <a:t>	</a:t>
            </a:r>
            <a:r>
              <a:rPr lang="en-GB" sz="1400" b="1" dirty="0" smtClean="0"/>
              <a:t>AC085 – The Magic WAND,</a:t>
            </a:r>
            <a:r>
              <a:rPr lang="en-GB" sz="1400" dirty="0" smtClean="0"/>
              <a:t> “Deliverable 2D8: Evaluation of the WAND System for Outdoor Point-to-Multipoint Configurations”, Aug. 1998.</a:t>
            </a:r>
            <a:endParaRPr lang="en-US" sz="1600" dirty="0"/>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73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Slide Number Placeholder 4"/>
          <p:cNvSpPr txBox="1">
            <a:spLocks noGrp="1"/>
          </p:cNvSpPr>
          <p:nvPr/>
        </p:nvSpPr>
        <p:spPr bwMode="auto">
          <a:xfrm>
            <a:off x="4267200" y="6400800"/>
            <a:ext cx="503343" cy="215444"/>
          </a:xfrm>
          <a:prstGeom prst="rect">
            <a:avLst/>
          </a:prstGeom>
          <a:noFill/>
          <a:ln w="9525">
            <a:noFill/>
            <a:miter lim="800000"/>
            <a:headEnd/>
            <a:tailEnd/>
          </a:ln>
        </p:spPr>
        <p:txBody>
          <a:bodyPr wrap="none" lIns="0" tIns="0" rIns="0" bIns="0">
            <a:spAutoFit/>
          </a:bodyPr>
          <a:lstStyle/>
          <a:p>
            <a:pPr algn="ctr"/>
            <a:r>
              <a:rPr lang="en-US" altLang="ko-KR" sz="1400" dirty="0">
                <a:latin typeface="Times New Roman" pitchFamily="18" charset="0"/>
                <a:ea typeface="MS PGothic" pitchFamily="34" charset="-128"/>
                <a:cs typeface="Times New Roman" pitchFamily="18" charset="0"/>
              </a:rPr>
              <a:t>Slide </a:t>
            </a:r>
            <a:fld id="{77B65CEB-A751-43A5-B64C-5E63D4289393}" type="slidenum">
              <a:rPr lang="en-US" altLang="ko-KR" sz="1400">
                <a:latin typeface="Times New Roman" pitchFamily="18" charset="0"/>
                <a:ea typeface="MS PGothic" pitchFamily="34" charset="-128"/>
                <a:cs typeface="Times New Roman" pitchFamily="18" charset="0"/>
              </a:rPr>
              <a:pPr algn="ctr"/>
              <a:t>99</a:t>
            </a:fld>
            <a:endParaRPr lang="en-US" altLang="ko-KR" sz="1400" dirty="0">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73835</TotalTime>
  <Words>9648</Words>
  <Application>Microsoft Office PowerPoint</Application>
  <PresentationFormat>On-screen Show (4:3)</PresentationFormat>
  <Paragraphs>1455</Paragraphs>
  <Slides>103</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103</vt:i4>
      </vt:variant>
    </vt:vector>
  </HeadingPairs>
  <TitlesOfParts>
    <vt:vector size="107" baseType="lpstr">
      <vt:lpstr>Office Theme</vt:lpstr>
      <vt:lpstr>Visio</vt:lpstr>
      <vt:lpstr>Equation</vt:lpstr>
      <vt:lpstr>Picture</vt:lpstr>
      <vt:lpstr>Slide 1</vt:lpstr>
      <vt:lpstr>WHITE SPACE CHANNEL MODELS FOR TG4m WPAN</vt:lpstr>
      <vt:lpstr>Table of Contents</vt:lpstr>
      <vt:lpstr>Introduction  1. Purposes of Developing Channel Models 2. Issues for Channel Models 3. Other Channel Models Considered  4. Wireless Propagation Channels for Tg4m </vt:lpstr>
      <vt:lpstr>PURPOSES OF DEVELOPING CHANNEL MODELS</vt:lpstr>
      <vt:lpstr>ISSUES FOR CHANNEL MODELS</vt:lpstr>
      <vt:lpstr>COMPONENTS OF WIRELESS PROPAGATION CHANNEL MODELS</vt:lpstr>
      <vt:lpstr>ENGINEERING ISSUES</vt:lpstr>
      <vt:lpstr>VARIOUS SCALES OF EFFECTS ON  CHANNEL MODELS (1)</vt:lpstr>
      <vt:lpstr>VARIOUS SCALES OF EFFECTS ON  CHANNEL MODELS (2)</vt:lpstr>
      <vt:lpstr>VARIOUS SCALES OF EFFECTS ON  CHANNEL MODELS (3)</vt:lpstr>
      <vt:lpstr>ENVIRONMENT AND PROPAGATION TYPES</vt:lpstr>
      <vt:lpstr>MODELS FOR DESIGN OF WIRELESS SYSTEMS</vt:lpstr>
      <vt:lpstr>OTHER CHANNNEL MODELS CONSIDERED</vt:lpstr>
      <vt:lpstr>WIRELESS PROPAGATION CHANNELS FOR TG4m (1)</vt:lpstr>
      <vt:lpstr>WIRELESS PROPAGATION CHANNELS FOR TG4m (2)</vt:lpstr>
      <vt:lpstr>Key Requirements and Parameters for Applications   1. Typical Utility Needs 2. Application Requirements Summary </vt:lpstr>
      <vt:lpstr>TYPICAL UTILITY NEEDS</vt:lpstr>
      <vt:lpstr>KEY APPLICATION PROPERTIES</vt:lpstr>
      <vt:lpstr>POSSIBLE COEXISTENCE SOLUTIONS</vt:lpstr>
      <vt:lpstr>UBIQUITY AND DENSITY</vt:lpstr>
      <vt:lpstr>KEY UTILITY DEVICES CONTEXT</vt:lpstr>
      <vt:lpstr>APPLICATION REQUIREMENTS SUMMARY (1)</vt:lpstr>
      <vt:lpstr>APPLICATION REQUIREMENTS SUMMARY (2)</vt:lpstr>
      <vt:lpstr>Path Loss and Shadowing   1. Path Loss Calculation 2. Shadowing</vt:lpstr>
      <vt:lpstr>PATH LOSS CALCULATION</vt:lpstr>
      <vt:lpstr>PROPAGATION MODELS (1)</vt:lpstr>
      <vt:lpstr>PROPAGATION MODELS (2)</vt:lpstr>
      <vt:lpstr>PROPAGATION MODELS (3)</vt:lpstr>
      <vt:lpstr>PROPAGATION MODELS (4)</vt:lpstr>
      <vt:lpstr>PROPAGATION MODELS (5)</vt:lpstr>
      <vt:lpstr>PROPAGATION MODELS (6)</vt:lpstr>
      <vt:lpstr>PROPAGATION MODELS (7)</vt:lpstr>
      <vt:lpstr>PROPAGATION MODELS (8)</vt:lpstr>
      <vt:lpstr>PROPAGATION MODELS (9)</vt:lpstr>
      <vt:lpstr>PROPAGATION MODELS (10)</vt:lpstr>
      <vt:lpstr>PROPAGATION MODELS (11)</vt:lpstr>
      <vt:lpstr>PROPAGATION MODELS (12)</vt:lpstr>
      <vt:lpstr>PROPAGATION MODELS (13)</vt:lpstr>
      <vt:lpstr>PROPAGATION MODELS (14)</vt:lpstr>
      <vt:lpstr>SHADOWING (1)</vt:lpstr>
      <vt:lpstr>SHADOWING (2)</vt:lpstr>
      <vt:lpstr>SHADOWING (3)</vt:lpstr>
      <vt:lpstr>SHADOWING (4)</vt:lpstr>
      <vt:lpstr>Multipath Channel Models: Power Delay Profile   1. Bandwidth Related Channel Models 2. Free Space Theoretical Multipath Model  3. Results Of Multipath Field Measurements  4. Antenna directivity gain degradation</vt:lpstr>
      <vt:lpstr> BANDWIDTH RELATED CHANNEL MODELS</vt:lpstr>
      <vt:lpstr>MULTIPATH AND FADING RATE</vt:lpstr>
      <vt:lpstr>SLOW FADING</vt:lpstr>
      <vt:lpstr> TIME DISPERSION VS FREQUENCY DISPERSION</vt:lpstr>
      <vt:lpstr>DISCRETE TIME MULTIPATH CHANNEL MODEL</vt:lpstr>
      <vt:lpstr>POWER DELAY PROFILE (PDP) (1)</vt:lpstr>
      <vt:lpstr>POWER DELAY PROFILE (PDP) (2)</vt:lpstr>
      <vt:lpstr>DELAY SPREAD AND K-FACTOR</vt:lpstr>
      <vt:lpstr>MULTIPATH VERSUS FREQUENCY</vt:lpstr>
      <vt:lpstr>EFFECT OF ECHOES WITH LARGE EXCESS DELAY</vt:lpstr>
      <vt:lpstr>EFFECT OF ECHOES WITH MEDIUM EXCESS DELAY (1)</vt:lpstr>
      <vt:lpstr>EFFECT OF ECHOES WITH MEDIUM EXCESS DELAY (2)</vt:lpstr>
      <vt:lpstr>EFFECT OF ECHOES WITH SMALL EXCESS DELAY</vt:lpstr>
      <vt:lpstr>EFFECT OF PRE-ECHOES</vt:lpstr>
      <vt:lpstr>FREE SPACE THEORETICAL MULTIPATH MODEL (1)</vt:lpstr>
      <vt:lpstr>FREE SPACE THEORETICAL MULTIPATH MODEL (2)</vt:lpstr>
      <vt:lpstr>FREE SPACE THEORETICAL MULTIPATH MODEL (3)</vt:lpstr>
      <vt:lpstr>FREE SPACE THEORETICAL MULTIPATH MODEL (4)</vt:lpstr>
      <vt:lpstr>FREE SPACE THEORETICAL MULTIPATH MODEL (4)</vt:lpstr>
      <vt:lpstr>RESULTS OF MULTIPATH FIELD MEASUREMENTS FROM 15.4g (1)</vt:lpstr>
      <vt:lpstr>RESULTS OF MULTIPATH FIELD MEASUREMENTS FROM 15.4g (2)</vt:lpstr>
      <vt:lpstr>RESULTS OF MULTIPATH FIELD MEASUREMENTS FROM 15.4g (3)</vt:lpstr>
      <vt:lpstr>RESULTS OF MULTIPATH FIELD MEASUREMENTS FROM 15.4g (4)</vt:lpstr>
      <vt:lpstr>RESULTS OF MULTIPATH FIELD MEASUREMENTS FROM 15.4g (5)</vt:lpstr>
      <vt:lpstr>RESULTS OF MULTIPATH FIELD MEASUREMENTS FROM 11af</vt:lpstr>
      <vt:lpstr>ANTENNA DIRECTIVITY GAIN DEGRADATION</vt:lpstr>
      <vt:lpstr>A Practical Multipath Model  1. Various Multipath Models 2. Multipath Profiles, 802.15.4m TGD Draft</vt:lpstr>
      <vt:lpstr>VARIOUS MULTIPATH PROFILES 802.15.4g (1)</vt:lpstr>
      <vt:lpstr>VARIOUS MULTIPATH PROFILES 802.15.4g (2)</vt:lpstr>
      <vt:lpstr>VARIOUS MULTIPATH PROFILES 802.15.4g (3)</vt:lpstr>
      <vt:lpstr>VARIOUS MULTIPATH PROFILES 802.11af</vt:lpstr>
      <vt:lpstr>VARIOUS MULTIPATH PROFILES 802.16 (1)</vt:lpstr>
      <vt:lpstr>VARIOUS MULTIPATH PROFILES 802.16 (2)</vt:lpstr>
      <vt:lpstr>VARIOUS MULTIPATH PROFILES 802.16 (3)</vt:lpstr>
      <vt:lpstr>VARIOUS MULTIPATH PROFILES 802.16 (4)</vt:lpstr>
      <vt:lpstr>VARIOUS MULTIPATH PROFILES 802.16 (5)</vt:lpstr>
      <vt:lpstr>VARIOUS MULTIPATH PROFILES 802.16 (6)</vt:lpstr>
      <vt:lpstr>VARIOUS MULTIPATH PROFILES 802.22 (1)</vt:lpstr>
      <vt:lpstr>VARIOUS MULTIPATH PROFILES 802.22 (2)</vt:lpstr>
      <vt:lpstr>VARIOUS MULTIPATH PROFILES 802.22 (3)</vt:lpstr>
      <vt:lpstr>VARIOUS MULTIPATH PROFILES 802.22 (4)</vt:lpstr>
      <vt:lpstr>VARIOUS MULTIPATH PROFILES 802.22 (5)</vt:lpstr>
      <vt:lpstr>VARIOUS MULTIPATH PROFILES  COST 207 MODELS (1)</vt:lpstr>
      <vt:lpstr>VARIOUS MULTIPATH PROFILES  COST 207 MODELS (2)</vt:lpstr>
      <vt:lpstr>VARIOUS MULTIPATH PROFILES  COST 207 MODELS (3)</vt:lpstr>
      <vt:lpstr>VARIOUS MULTIPATH PROFILES COST 207 MODELS (4)</vt:lpstr>
      <vt:lpstr>VARIOUS MULTIPATH PROFILES COST 207 MODELS (5)</vt:lpstr>
      <vt:lpstr>MULTIPATH PROFILES, 802.15.4m TGD DRAFT (1)</vt:lpstr>
      <vt:lpstr>MULTIPATH PROFILES 802.15.4m TGD DRAFT (2)</vt:lpstr>
      <vt:lpstr>Conclusions  </vt:lpstr>
      <vt:lpstr>CONCLUSION (1)</vt:lpstr>
      <vt:lpstr>CONCLUSION (2)</vt:lpstr>
      <vt:lpstr>References  </vt:lpstr>
      <vt:lpstr>REFERENCES (1)</vt:lpstr>
      <vt:lpstr>REFERENCES (2)</vt:lpstr>
      <vt:lpstr>REFERENCES (3)</vt:lpstr>
      <vt:lpstr>REFERENCES (4)</vt:lpstr>
      <vt:lpstr>REFERENCES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Soo-Young Chang</dc:creator>
  <cp:lastModifiedBy>Soo-Young Chang</cp:lastModifiedBy>
  <cp:revision>281</cp:revision>
  <dcterms:created xsi:type="dcterms:W3CDTF">2011-11-08T17:20:34Z</dcterms:created>
  <dcterms:modified xsi:type="dcterms:W3CDTF">2012-01-17T05:53:17Z</dcterms:modified>
</cp:coreProperties>
</file>